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png" ContentType="image/png"/>
  <Default Extension="emf" ContentType="image/x-emf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2" r:id="rId4"/>
  </p:sldMasterIdLst>
  <p:notesMasterIdLst>
    <p:notesMasterId r:id="rId37"/>
  </p:notesMasterIdLst>
  <p:sldIdLst>
    <p:sldId id="294" r:id="rId5"/>
    <p:sldId id="424" r:id="rId6"/>
    <p:sldId id="376" r:id="rId7"/>
    <p:sldId id="335" r:id="rId8"/>
    <p:sldId id="382" r:id="rId9"/>
    <p:sldId id="389" r:id="rId10"/>
    <p:sldId id="444" r:id="rId11"/>
    <p:sldId id="390" r:id="rId12"/>
    <p:sldId id="391" r:id="rId13"/>
    <p:sldId id="445" r:id="rId14"/>
    <p:sldId id="392" r:id="rId15"/>
    <p:sldId id="436" r:id="rId16"/>
    <p:sldId id="440" r:id="rId17"/>
    <p:sldId id="393" r:id="rId18"/>
    <p:sldId id="394" r:id="rId19"/>
    <p:sldId id="395" r:id="rId20"/>
    <p:sldId id="442" r:id="rId21"/>
    <p:sldId id="336" r:id="rId22"/>
    <p:sldId id="337" r:id="rId23"/>
    <p:sldId id="378" r:id="rId24"/>
    <p:sldId id="401" r:id="rId25"/>
    <p:sldId id="402" r:id="rId26"/>
    <p:sldId id="426" r:id="rId27"/>
    <p:sldId id="427" r:id="rId28"/>
    <p:sldId id="338" r:id="rId29"/>
    <p:sldId id="437" r:id="rId30"/>
    <p:sldId id="404" r:id="rId31"/>
    <p:sldId id="428" r:id="rId32"/>
    <p:sldId id="429" r:id="rId33"/>
    <p:sldId id="430" r:id="rId34"/>
    <p:sldId id="333" r:id="rId35"/>
    <p:sldId id="334" r:id="rId36"/>
  </p:sldIdLst>
  <p:sldSz cx="9145905" cy="5713730"/>
  <p:notesSz cx="6858000" cy="9144000"/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000" b="1" i="0" u="none" kern="1200" baseline="0">
        <a:solidFill>
          <a:schemeClr val="tx1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000" b="1" i="0" u="none" kern="1200" baseline="0">
        <a:solidFill>
          <a:schemeClr val="tx1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000" b="1" i="0" u="none" kern="1200" baseline="0">
        <a:solidFill>
          <a:schemeClr val="tx1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000" b="1" i="0" u="none" kern="1200" baseline="0">
        <a:solidFill>
          <a:schemeClr val="tx1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000" b="1" i="0" u="none" kern="1200" baseline="0">
        <a:solidFill>
          <a:schemeClr val="tx1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000" b="1" i="0" u="none" kern="1200" baseline="0">
        <a:solidFill>
          <a:schemeClr val="tx1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000" b="1" i="0" u="none" kern="1200" baseline="0">
        <a:solidFill>
          <a:schemeClr val="tx1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000" b="1" i="0" u="none" kern="1200" baseline="0">
        <a:solidFill>
          <a:schemeClr val="tx1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000" b="1" i="0" u="none" kern="1200" baseline="0">
        <a:solidFill>
          <a:schemeClr val="tx1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00FF"/>
    <a:srgbClr val="FF0000"/>
    <a:srgbClr val="6600FF"/>
    <a:srgbClr val="FF6600"/>
    <a:srgbClr val="FF9900"/>
    <a:srgbClr val="990000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1517"/>
    <p:restoredTop sz="98305"/>
  </p:normalViewPr>
  <p:slideViewPr>
    <p:cSldViewPr showGuides="1">
      <p:cViewPr varScale="1">
        <p:scale>
          <a:sx n="96" d="100"/>
          <a:sy n="96" d="100"/>
        </p:scale>
        <p:origin x="798" y="84"/>
      </p:cViewPr>
      <p:guideLst>
        <p:guide orient="horz" pos="1800"/>
        <p:guide pos="288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25" d="100"/>
        <a:sy n="2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0" Type="http://schemas.openxmlformats.org/officeDocument/2006/relationships/tableStyles" Target="tableStyles.xml"/><Relationship Id="rId4" Type="http://schemas.openxmlformats.org/officeDocument/2006/relationships/slideMaster" Target="slideMasters/slideMaster3.xml"/><Relationship Id="rId39" Type="http://schemas.openxmlformats.org/officeDocument/2006/relationships/viewProps" Target="viewProps.xml"/><Relationship Id="rId38" Type="http://schemas.openxmlformats.org/officeDocument/2006/relationships/presProps" Target="presProps.xml"/><Relationship Id="rId37" Type="http://schemas.openxmlformats.org/officeDocument/2006/relationships/notesMaster" Target="notesMasters/notesMaster1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lnSpc>
                <a:spcPct val="100000"/>
              </a:lnSpc>
              <a:defRPr sz="1200" b="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lnSpc>
                <a:spcPct val="100000"/>
              </a:lnSpc>
              <a:defRPr sz="1200" b="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100" name="Rectangle 4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lnSpc>
                <a:spcPct val="100000"/>
              </a:lnSpc>
              <a:defRPr sz="1200" b="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lnSpc>
                <a:spcPct val="100000"/>
              </a:lnSpc>
              <a:defRPr sz="1200" b="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334938A-EB4C-4F36-A2ED-E1CB2B9E5093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774825"/>
            <a:ext cx="7773988" cy="12239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236913"/>
            <a:ext cx="6402388" cy="14605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 showMasterSp="0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31188" cy="9525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333500"/>
            <a:ext cx="8231188" cy="377031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 showMasterSp="0">
  <p:cSld name="垂直排列标题与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0988" y="228600"/>
            <a:ext cx="2057400" cy="4875213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21388" cy="487521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774825"/>
            <a:ext cx="7773988" cy="12239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236913"/>
            <a:ext cx="6402388" cy="14605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31188" cy="9525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333500"/>
            <a:ext cx="8231188" cy="37703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671888"/>
            <a:ext cx="7773987" cy="11334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420938"/>
            <a:ext cx="7773987" cy="12509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 showMasterSp="0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31188" cy="9525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031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40188" cy="377031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showMasterSp="0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31188" cy="9525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79525"/>
            <a:ext cx="4040188" cy="53181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811338"/>
            <a:ext cx="4040188" cy="32924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6613" y="1279525"/>
            <a:ext cx="4041775" cy="53181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6613" y="1811338"/>
            <a:ext cx="4041775" cy="32924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showMasterSp="0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31188" cy="9525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7013"/>
            <a:ext cx="3008313" cy="9683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27013"/>
            <a:ext cx="5113338" cy="48768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195388"/>
            <a:ext cx="3008313" cy="39084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31188" cy="9525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333500"/>
            <a:ext cx="8231188" cy="37703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998913"/>
            <a:ext cx="5487987" cy="4730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511175"/>
            <a:ext cx="5487987" cy="34274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6858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471988"/>
            <a:ext cx="5487987" cy="6699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 showMasterSp="0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31188" cy="9525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333500"/>
            <a:ext cx="8231188" cy="377031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 showMasterSp="0">
  <p:cSld name="垂直排列标题与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0988" y="228600"/>
            <a:ext cx="2057400" cy="4875213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21388" cy="487521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774825"/>
            <a:ext cx="7773988" cy="12239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236913"/>
            <a:ext cx="6402388" cy="14605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31188" cy="9525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333500"/>
            <a:ext cx="8231188" cy="37703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671888"/>
            <a:ext cx="7773987" cy="11334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420938"/>
            <a:ext cx="7773987" cy="12509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 showMasterSp="0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31188" cy="9525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031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40188" cy="377031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showMasterSp="0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31188" cy="9525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79525"/>
            <a:ext cx="4040188" cy="53181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811338"/>
            <a:ext cx="4040188" cy="32924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6613" y="1279525"/>
            <a:ext cx="4041775" cy="53181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6613" y="1811338"/>
            <a:ext cx="4041775" cy="32924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showMasterSp="0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31188" cy="9525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671888"/>
            <a:ext cx="7773987" cy="11334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420938"/>
            <a:ext cx="7773987" cy="12509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7013"/>
            <a:ext cx="3008313" cy="9683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27013"/>
            <a:ext cx="5113338" cy="48768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195388"/>
            <a:ext cx="3008313" cy="39084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998913"/>
            <a:ext cx="5487987" cy="4730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511175"/>
            <a:ext cx="5487987" cy="34274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6858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471988"/>
            <a:ext cx="5487987" cy="6699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 showMasterSp="0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31188" cy="9525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333500"/>
            <a:ext cx="8231188" cy="377031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 showMasterSp="0">
  <p:cSld name="垂直排列标题与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0988" y="228600"/>
            <a:ext cx="2057400" cy="4875213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21388" cy="487521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 showMasterSp="0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31188" cy="9525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031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40188" cy="377031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showMasterSp="0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31188" cy="9525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79525"/>
            <a:ext cx="4040188" cy="53181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811338"/>
            <a:ext cx="4040188" cy="32924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6613" y="1279525"/>
            <a:ext cx="4041775" cy="53181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6613" y="1811338"/>
            <a:ext cx="4041775" cy="32924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showMasterSp="0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31188" cy="9525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7013"/>
            <a:ext cx="3008313" cy="9683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27013"/>
            <a:ext cx="5113338" cy="48768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195388"/>
            <a:ext cx="3008313" cy="39084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998913"/>
            <a:ext cx="5487987" cy="4730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511175"/>
            <a:ext cx="5487987" cy="34274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6858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471988"/>
            <a:ext cx="5487987" cy="6699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image" Target="../media/image6.png"/><Relationship Id="rId17" Type="http://schemas.openxmlformats.org/officeDocument/2006/relationships/image" Target="../media/image5.png"/><Relationship Id="rId16" Type="http://schemas.openxmlformats.org/officeDocument/2006/relationships/hyperlink" Target="..\..\..\&#30446;&#24405;.ppt" TargetMode="External"/><Relationship Id="rId15" Type="http://schemas.openxmlformats.org/officeDocument/2006/relationships/image" Target="../media/image4.png"/><Relationship Id="rId14" Type="http://schemas.openxmlformats.org/officeDocument/2006/relationships/image" Target="../media/image3.png"/><Relationship Id="rId13" Type="http://schemas.openxmlformats.org/officeDocument/2006/relationships/image" Target="../media/image2.png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8" Type="http://schemas.openxmlformats.org/officeDocument/2006/relationships/theme" Target="../theme/theme2.xml"/><Relationship Id="rId17" Type="http://schemas.openxmlformats.org/officeDocument/2006/relationships/image" Target="../media/image4.png"/><Relationship Id="rId16" Type="http://schemas.openxmlformats.org/officeDocument/2006/relationships/image" Target="../media/image3.png"/><Relationship Id="rId15" Type="http://schemas.openxmlformats.org/officeDocument/2006/relationships/image" Target="../media/image5.png"/><Relationship Id="rId14" Type="http://schemas.openxmlformats.org/officeDocument/2006/relationships/hyperlink" Target="../../../&#30446;&#24405;.ppt" TargetMode="External"/><Relationship Id="rId13" Type="http://schemas.openxmlformats.org/officeDocument/2006/relationships/image" Target="../media/image2.png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0.xml"/><Relationship Id="rId7" Type="http://schemas.openxmlformats.org/officeDocument/2006/relationships/slideLayout" Target="../slideLayouts/slideLayout29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3" Type="http://schemas.openxmlformats.org/officeDocument/2006/relationships/theme" Target="../theme/theme3.xml"/><Relationship Id="rId12" Type="http://schemas.openxmlformats.org/officeDocument/2006/relationships/image" Target="../media/image7.png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1026" name="Group 53"/>
          <p:cNvGrpSpPr/>
          <p:nvPr userDrawn="1"/>
        </p:nvGrpSpPr>
        <p:grpSpPr>
          <a:xfrm>
            <a:off x="0" y="-85725"/>
            <a:ext cx="9145588" cy="5799138"/>
            <a:chOff x="0" y="-54"/>
            <a:chExt cx="5761" cy="3653"/>
          </a:xfrm>
        </p:grpSpPr>
        <p:pic>
          <p:nvPicPr>
            <p:cNvPr id="1032" name="Picture 50" descr="001"/>
            <p:cNvPicPr>
              <a:picLocks noChangeAspect="1"/>
            </p:cNvPicPr>
            <p:nvPr userDrawn="1"/>
          </p:nvPicPr>
          <p:blipFill>
            <a:blip r:embed="rId12"/>
            <a:stretch>
              <a:fillRect/>
            </a:stretch>
          </p:blipFill>
          <p:spPr>
            <a:xfrm>
              <a:off x="0" y="0"/>
              <a:ext cx="5761" cy="359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033" name="Picture 51" descr="{94A148F5-DD37-41C9-843F-DAB5E2155D6F}副本"/>
            <p:cNvPicPr>
              <a:picLocks noChangeAspect="1"/>
            </p:cNvPicPr>
            <p:nvPr userDrawn="1"/>
          </p:nvPicPr>
          <p:blipFill>
            <a:blip r:embed="rId13"/>
            <a:stretch>
              <a:fillRect/>
            </a:stretch>
          </p:blipFill>
          <p:spPr>
            <a:xfrm>
              <a:off x="135" y="-54"/>
              <a:ext cx="575" cy="324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57039" name="Text Box 15"/>
          <p:cNvSpPr txBox="1">
            <a:spLocks noChangeArrowheads="1"/>
          </p:cNvSpPr>
          <p:nvPr/>
        </p:nvSpPr>
        <p:spPr bwMode="auto">
          <a:xfrm>
            <a:off x="1104900" y="33338"/>
            <a:ext cx="1368425" cy="33655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 defTabSz="6858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defTabSz="6858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6858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6858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6858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0030101010101" pitchFamily="2" charset="-122"/>
                <a:cs typeface="+mn-cs"/>
              </a:rPr>
              <a:t>高中</a:t>
            </a:r>
            <a:r>
              <a:rPr kumimoji="0" lang="en-US" altLang="zh-CN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宋体" panose="02010600030101010101" pitchFamily="2" charset="-122"/>
                <a:ea typeface="黑体" panose="02010600030101010101" pitchFamily="2" charset="-122"/>
                <a:cs typeface="+mn-cs"/>
              </a:rPr>
              <a:t>·</a:t>
            </a:r>
            <a:r>
              <a:rPr kumimoji="0" lang="zh-CN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0030101010101" pitchFamily="2" charset="-122"/>
                <a:cs typeface="+mn-cs"/>
              </a:rPr>
              <a:t>语文</a:t>
            </a:r>
            <a:endParaRPr kumimoji="0" lang="zh-CN" altLang="en-US" sz="1600" b="0" i="0" u="none" strike="noStrike" kern="120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黑体" panose="02010600030101010101" pitchFamily="2" charset="-122"/>
              <a:cs typeface="+mn-cs"/>
            </a:endParaRPr>
          </a:p>
        </p:txBody>
      </p:sp>
      <p:pic>
        <p:nvPicPr>
          <p:cNvPr id="1028" name="Picture 18" descr="下页">
            <a:hlinkClick r:id="" action="ppaction://hlinkshowjump?jump=nextslide"/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8358188" y="5449888"/>
            <a:ext cx="679450" cy="203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9" name="Picture 19" descr="上页">
            <a:hlinkClick r:id="" action="ppaction://hlinkshowjump?jump=previousslide"/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7443788" y="5443538"/>
            <a:ext cx="685800" cy="2222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0" name="Picture 31" descr="返回目录">
            <a:hlinkClick r:id="rId16" action="ppaction://hlinkpres?slideindex=1&amp;slidetitle="/>
          </p:cNvPr>
          <p:cNvPicPr>
            <a:picLocks noChangeAspect="1"/>
          </p:cNvPicPr>
          <p:nvPr userDrawn="1"/>
        </p:nvPicPr>
        <p:blipFill>
          <a:blip r:embed="rId17"/>
          <a:stretch>
            <a:fillRect/>
          </a:stretch>
        </p:blipFill>
        <p:spPr>
          <a:xfrm>
            <a:off x="6026150" y="131763"/>
            <a:ext cx="922338" cy="2841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1" name="Picture 45" descr="返回栏目导读">
            <a:hlinkClick r:id="" action="ppaction://noaction"/>
          </p:cNvPr>
          <p:cNvPicPr>
            <a:picLocks noChangeAspect="1"/>
          </p:cNvPicPr>
          <p:nvPr userDrawn="1"/>
        </p:nvPicPr>
        <p:blipFill>
          <a:blip r:embed="rId18"/>
          <a:stretch>
            <a:fillRect/>
          </a:stretch>
        </p:blipFill>
        <p:spPr>
          <a:xfrm>
            <a:off x="7105650" y="153988"/>
            <a:ext cx="1284288" cy="206375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685800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+mj-lt"/>
          <a:ea typeface="+mj-ea"/>
          <a:cs typeface="+mj-cs"/>
        </a:defRPr>
      </a:lvl1pPr>
      <a:lvl2pPr algn="ctr" defTabSz="685800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defTabSz="685800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defTabSz="685800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defTabSz="685800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defTabSz="685800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defTabSz="685800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defTabSz="685800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defTabSz="685800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257175" indent="-257175" algn="l" defTabSz="685800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0" fontAlgn="base" hangingPunct="0">
        <a:spcBef>
          <a:spcPct val="2000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  <a:ea typeface="+mn-ea"/>
        </a:defRPr>
      </a:lvl2pPr>
      <a:lvl3pPr marL="857250" indent="-171450" algn="l" defTabSz="685800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+mn-ea"/>
        </a:defRPr>
      </a:lvl3pPr>
      <a:lvl4pPr marL="1200150" indent="-171450" algn="l" defTabSz="685800" rtl="0" eaLnBrk="0" fontAlgn="base" hangingPunct="0">
        <a:spcBef>
          <a:spcPct val="20000"/>
        </a:spcBef>
        <a:spcAft>
          <a:spcPct val="0"/>
        </a:spcAft>
        <a:buChar char="–"/>
        <a:defRPr sz="1500">
          <a:solidFill>
            <a:schemeClr val="tx1"/>
          </a:solidFill>
          <a:latin typeface="+mn-lt"/>
          <a:ea typeface="+mn-ea"/>
        </a:defRPr>
      </a:lvl4pPr>
      <a:lvl5pPr marL="1543050" indent="-171450" algn="l" defTabSz="685800" rtl="0" eaLnBrk="0" fontAlgn="base" hangingPunct="0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+mn-ea"/>
        </a:defRPr>
      </a:lvl5pPr>
      <a:lvl6pPr marL="2000250" indent="-171450" algn="l" defTabSz="685800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+mn-ea"/>
        </a:defRPr>
      </a:lvl6pPr>
      <a:lvl7pPr marL="2457450" indent="-171450" algn="l" defTabSz="685800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+mn-ea"/>
        </a:defRPr>
      </a:lvl7pPr>
      <a:lvl8pPr marL="2914650" indent="-171450" algn="l" defTabSz="685800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+mn-ea"/>
        </a:defRPr>
      </a:lvl8pPr>
      <a:lvl9pPr marL="3371850" indent="-171450" algn="l" defTabSz="685800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2050" name="Group 59"/>
          <p:cNvGrpSpPr/>
          <p:nvPr userDrawn="1"/>
        </p:nvGrpSpPr>
        <p:grpSpPr>
          <a:xfrm>
            <a:off x="0" y="-85725"/>
            <a:ext cx="9145588" cy="5799138"/>
            <a:chOff x="0" y="-54"/>
            <a:chExt cx="5761" cy="3653"/>
          </a:xfrm>
        </p:grpSpPr>
        <p:pic>
          <p:nvPicPr>
            <p:cNvPr id="2061" name="Picture 60" descr="001"/>
            <p:cNvPicPr>
              <a:picLocks noChangeAspect="1"/>
            </p:cNvPicPr>
            <p:nvPr userDrawn="1"/>
          </p:nvPicPr>
          <p:blipFill>
            <a:blip r:embed="rId12"/>
            <a:stretch>
              <a:fillRect/>
            </a:stretch>
          </p:blipFill>
          <p:spPr>
            <a:xfrm>
              <a:off x="0" y="0"/>
              <a:ext cx="5761" cy="359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062" name="Picture 61" descr="{94A148F5-DD37-41C9-843F-DAB5E2155D6F}副本"/>
            <p:cNvPicPr>
              <a:picLocks noChangeAspect="1"/>
            </p:cNvPicPr>
            <p:nvPr userDrawn="1"/>
          </p:nvPicPr>
          <p:blipFill>
            <a:blip r:embed="rId13"/>
            <a:stretch>
              <a:fillRect/>
            </a:stretch>
          </p:blipFill>
          <p:spPr>
            <a:xfrm>
              <a:off x="135" y="-54"/>
              <a:ext cx="575" cy="324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051" name="WordArt 13"/>
          <p:cNvSpPr>
            <a:spLocks noTextEdit="1"/>
          </p:cNvSpPr>
          <p:nvPr userDrawn="1"/>
        </p:nvSpPr>
        <p:spPr>
          <a:xfrm rot="5400000">
            <a:off x="71438" y="2387600"/>
            <a:ext cx="3960812" cy="1152525"/>
          </a:xfrm>
          <a:prstGeom prst="rect">
            <a:avLst/>
          </a:prstGeom>
        </p:spPr>
        <p:txBody>
          <a:bodyPr vert="eaVert"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6000" b="1">
                <a:ln w="19050" cap="flat" cmpd="sng">
                  <a:solidFill>
                    <a:srgbClr val="FFFF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993300"/>
                </a:solidFill>
                <a:effectLst>
                  <a:outerShdw dist="35921" dir="2699999" algn="ctr" rotWithShape="0">
                    <a:srgbClr val="C0C0C0">
                      <a:alpha val="79999"/>
                    </a:srgbClr>
                  </a:outerShdw>
                </a:effectLst>
                <a:latin typeface="黑体" panose="02010600030101010101" pitchFamily="2" charset="-122"/>
                <a:ea typeface="黑体" panose="02010600030101010101" pitchFamily="2" charset="-122"/>
              </a:rPr>
              <a:t>栏目导航</a:t>
            </a:r>
            <a:endParaRPr lang="zh-CN" altLang="en-US" sz="6000" b="1">
              <a:ln w="19050" cap="flat" cmpd="sng">
                <a:solidFill>
                  <a:srgbClr val="FFFF00"/>
                </a:solidFill>
                <a:prstDash val="solid"/>
                <a:headEnd type="none" w="med" len="med"/>
                <a:tailEnd type="none" w="med" len="med"/>
              </a:ln>
              <a:solidFill>
                <a:srgbClr val="993300"/>
              </a:solidFill>
              <a:effectLst>
                <a:outerShdw dist="35921" dir="2699999" algn="ctr" rotWithShape="0">
                  <a:srgbClr val="C0C0C0">
                    <a:alpha val="79999"/>
                  </a:srgbClr>
                </a:outerShdw>
              </a:effectLst>
              <a:latin typeface="黑体" panose="02010600030101010101" pitchFamily="2" charset="-122"/>
              <a:ea typeface="黑体" panose="02010600030101010101" pitchFamily="2" charset="-122"/>
            </a:endParaRPr>
          </a:p>
        </p:txBody>
      </p:sp>
      <p:pic>
        <p:nvPicPr>
          <p:cNvPr id="2052" name="Picture 63" descr="返回目录">
            <a:hlinkClick r:id="rId14" action="ppaction://hlinkpres?slideindex=1&amp;slidetitle="/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7081838" y="120650"/>
            <a:ext cx="922337" cy="2841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3" name="Freeform 4"/>
          <p:cNvSpPr/>
          <p:nvPr userDrawn="1"/>
        </p:nvSpPr>
        <p:spPr>
          <a:xfrm>
            <a:off x="3492500" y="949325"/>
            <a:ext cx="3165475" cy="539750"/>
          </a:xfrm>
          <a:custGeom>
            <a:avLst/>
            <a:gdLst>
              <a:gd name="txL" fmla="*/ 0 w 2856"/>
              <a:gd name="txT" fmla="*/ 0 h 358"/>
              <a:gd name="txR" fmla="*/ 2856 w 2856"/>
              <a:gd name="txB" fmla="*/ 358 h 358"/>
            </a:gdLst>
            <a:ahLst/>
            <a:cxnLst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0" y="2147483646"/>
              </a:cxn>
            </a:cxnLst>
            <a:rect l="txL" t="txT" r="txR" b="txB"/>
            <a:pathLst>
              <a:path w="2856" h="358">
                <a:moveTo>
                  <a:pt x="0" y="5"/>
                </a:moveTo>
                <a:lnTo>
                  <a:pt x="0" y="357"/>
                </a:lnTo>
                <a:cubicBezTo>
                  <a:pt x="97" y="358"/>
                  <a:pt x="2594" y="357"/>
                  <a:pt x="2667" y="357"/>
                </a:cubicBezTo>
                <a:cubicBezTo>
                  <a:pt x="2739" y="357"/>
                  <a:pt x="2851" y="321"/>
                  <a:pt x="2854" y="182"/>
                </a:cubicBezTo>
                <a:cubicBezTo>
                  <a:pt x="2856" y="43"/>
                  <a:pt x="2755" y="0"/>
                  <a:pt x="2667" y="0"/>
                </a:cubicBezTo>
                <a:cubicBezTo>
                  <a:pt x="2579" y="0"/>
                  <a:pt x="95" y="5"/>
                  <a:pt x="0" y="5"/>
                </a:cubicBezTo>
                <a:close/>
              </a:path>
            </a:pathLst>
          </a:custGeom>
          <a:gradFill rotWithShape="1">
            <a:gsLst>
              <a:gs pos="0">
                <a:srgbClr val="7B981F">
                  <a:alpha val="100000"/>
                </a:srgbClr>
              </a:gs>
              <a:gs pos="50000">
                <a:srgbClr val="A8D02A">
                  <a:alpha val="100000"/>
                </a:srgbClr>
              </a:gs>
              <a:gs pos="100000">
                <a:srgbClr val="7B981F">
                  <a:alpha val="100000"/>
                </a:srgbClr>
              </a:gs>
            </a:gsLst>
            <a:lin ang="5400000" scaled="1"/>
            <a:tileRect/>
          </a:gradFill>
          <a:ln w="28575" cap="flat" cmpd="sng">
            <a:solidFill>
              <a:srgbClr val="80808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dir="2699999" algn="ctr" rotWithShape="0">
              <a:schemeClr val="bg2">
                <a:alpha val="100000"/>
              </a:schemeClr>
            </a:outerShdw>
          </a:effectLst>
        </p:spPr>
        <p:txBody>
          <a:bodyPr/>
          <a:p>
            <a:endParaRPr lang="zh-CN" altLang="en-US"/>
          </a:p>
        </p:txBody>
      </p:sp>
      <p:sp>
        <p:nvSpPr>
          <p:cNvPr id="2054" name="Freeform 4"/>
          <p:cNvSpPr/>
          <p:nvPr userDrawn="1"/>
        </p:nvSpPr>
        <p:spPr>
          <a:xfrm>
            <a:off x="3492500" y="1787525"/>
            <a:ext cx="3165475" cy="539750"/>
          </a:xfrm>
          <a:custGeom>
            <a:avLst/>
            <a:gdLst>
              <a:gd name="txL" fmla="*/ 0 w 2856"/>
              <a:gd name="txT" fmla="*/ 0 h 358"/>
              <a:gd name="txR" fmla="*/ 2856 w 2856"/>
              <a:gd name="txB" fmla="*/ 358 h 358"/>
            </a:gdLst>
            <a:ahLst/>
            <a:cxnLst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0" y="2147483646"/>
              </a:cxn>
            </a:cxnLst>
            <a:rect l="txL" t="txT" r="txR" b="txB"/>
            <a:pathLst>
              <a:path w="2856" h="358">
                <a:moveTo>
                  <a:pt x="0" y="5"/>
                </a:moveTo>
                <a:lnTo>
                  <a:pt x="0" y="357"/>
                </a:lnTo>
                <a:cubicBezTo>
                  <a:pt x="97" y="358"/>
                  <a:pt x="2594" y="357"/>
                  <a:pt x="2667" y="357"/>
                </a:cubicBezTo>
                <a:cubicBezTo>
                  <a:pt x="2739" y="357"/>
                  <a:pt x="2851" y="321"/>
                  <a:pt x="2854" y="182"/>
                </a:cubicBezTo>
                <a:cubicBezTo>
                  <a:pt x="2856" y="43"/>
                  <a:pt x="2755" y="0"/>
                  <a:pt x="2667" y="0"/>
                </a:cubicBezTo>
                <a:cubicBezTo>
                  <a:pt x="2579" y="0"/>
                  <a:pt x="95" y="5"/>
                  <a:pt x="0" y="5"/>
                </a:cubicBezTo>
                <a:close/>
              </a:path>
            </a:pathLst>
          </a:custGeom>
          <a:gradFill rotWithShape="1">
            <a:gsLst>
              <a:gs pos="0">
                <a:srgbClr val="7B981F">
                  <a:alpha val="100000"/>
                </a:srgbClr>
              </a:gs>
              <a:gs pos="50000">
                <a:srgbClr val="A8D02A">
                  <a:alpha val="100000"/>
                </a:srgbClr>
              </a:gs>
              <a:gs pos="100000">
                <a:srgbClr val="7B981F">
                  <a:alpha val="100000"/>
                </a:srgbClr>
              </a:gs>
            </a:gsLst>
            <a:lin ang="5400000" scaled="1"/>
            <a:tileRect/>
          </a:gradFill>
          <a:ln w="28575" cap="flat" cmpd="sng">
            <a:solidFill>
              <a:srgbClr val="80808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dir="2699999" algn="ctr" rotWithShape="0">
              <a:schemeClr val="bg2">
                <a:alpha val="100000"/>
              </a:schemeClr>
            </a:outerShdw>
          </a:effectLst>
        </p:spPr>
        <p:txBody>
          <a:bodyPr/>
          <a:p>
            <a:endParaRPr lang="zh-CN" altLang="en-US"/>
          </a:p>
        </p:txBody>
      </p:sp>
      <p:sp>
        <p:nvSpPr>
          <p:cNvPr id="260183" name="Text Box 87"/>
          <p:cNvSpPr txBox="1">
            <a:spLocks noChangeArrowheads="1"/>
          </p:cNvSpPr>
          <p:nvPr/>
        </p:nvSpPr>
        <p:spPr bwMode="auto">
          <a:xfrm>
            <a:off x="1104900" y="33338"/>
            <a:ext cx="1368425" cy="33655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 defTabSz="6858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defTabSz="6858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6858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6858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6858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0030101010101" pitchFamily="2" charset="-122"/>
                <a:cs typeface="+mn-cs"/>
              </a:rPr>
              <a:t>高中</a:t>
            </a:r>
            <a:r>
              <a:rPr kumimoji="0" lang="en-US" altLang="zh-CN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宋体" panose="02010600030101010101" pitchFamily="2" charset="-122"/>
                <a:ea typeface="黑体" panose="02010600030101010101" pitchFamily="2" charset="-122"/>
                <a:cs typeface="+mn-cs"/>
              </a:rPr>
              <a:t>·</a:t>
            </a:r>
            <a:r>
              <a:rPr kumimoji="0" lang="zh-CN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0030101010101" pitchFamily="2" charset="-122"/>
                <a:cs typeface="+mn-cs"/>
              </a:rPr>
              <a:t>语文</a:t>
            </a:r>
            <a:endParaRPr kumimoji="0" lang="zh-CN" altLang="en-US" sz="1600" b="0" i="0" u="none" strike="noStrike" kern="120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黑体" panose="02010600030101010101" pitchFamily="2" charset="-122"/>
              <a:cs typeface="+mn-cs"/>
            </a:endParaRPr>
          </a:p>
        </p:txBody>
      </p:sp>
      <p:pic>
        <p:nvPicPr>
          <p:cNvPr id="2056" name="Picture 92" descr="下页">
            <a:hlinkClick r:id="" action="ppaction://hlinkshowjump?jump=nextslide"/>
          </p:cNvPr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8358188" y="5449888"/>
            <a:ext cx="679450" cy="203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7" name="Picture 93" descr="上页">
            <a:hlinkClick r:id="" action="ppaction://hlinkshowjump?jump=previousslide"/>
          </p:cNvPr>
          <p:cNvPicPr>
            <a:picLocks noChangeAspect="1"/>
          </p:cNvPicPr>
          <p:nvPr userDrawn="1"/>
        </p:nvPicPr>
        <p:blipFill>
          <a:blip r:embed="rId17"/>
          <a:stretch>
            <a:fillRect/>
          </a:stretch>
        </p:blipFill>
        <p:spPr>
          <a:xfrm>
            <a:off x="7443788" y="5443538"/>
            <a:ext cx="685800" cy="2222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8" name="Freeform 4"/>
          <p:cNvSpPr/>
          <p:nvPr userDrawn="1"/>
        </p:nvSpPr>
        <p:spPr>
          <a:xfrm>
            <a:off x="3492500" y="2605088"/>
            <a:ext cx="3165475" cy="539750"/>
          </a:xfrm>
          <a:custGeom>
            <a:avLst/>
            <a:gdLst>
              <a:gd name="txL" fmla="*/ 0 w 2856"/>
              <a:gd name="txT" fmla="*/ 0 h 358"/>
              <a:gd name="txR" fmla="*/ 2856 w 2856"/>
              <a:gd name="txB" fmla="*/ 358 h 358"/>
            </a:gdLst>
            <a:ahLst/>
            <a:cxnLst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0" y="2147483646"/>
              </a:cxn>
            </a:cxnLst>
            <a:rect l="txL" t="txT" r="txR" b="txB"/>
            <a:pathLst>
              <a:path w="2856" h="358">
                <a:moveTo>
                  <a:pt x="0" y="5"/>
                </a:moveTo>
                <a:lnTo>
                  <a:pt x="0" y="357"/>
                </a:lnTo>
                <a:cubicBezTo>
                  <a:pt x="97" y="358"/>
                  <a:pt x="2594" y="357"/>
                  <a:pt x="2667" y="357"/>
                </a:cubicBezTo>
                <a:cubicBezTo>
                  <a:pt x="2739" y="357"/>
                  <a:pt x="2851" y="321"/>
                  <a:pt x="2854" y="182"/>
                </a:cubicBezTo>
                <a:cubicBezTo>
                  <a:pt x="2856" y="43"/>
                  <a:pt x="2755" y="0"/>
                  <a:pt x="2667" y="0"/>
                </a:cubicBezTo>
                <a:cubicBezTo>
                  <a:pt x="2579" y="0"/>
                  <a:pt x="95" y="5"/>
                  <a:pt x="0" y="5"/>
                </a:cubicBezTo>
                <a:close/>
              </a:path>
            </a:pathLst>
          </a:custGeom>
          <a:gradFill rotWithShape="1">
            <a:gsLst>
              <a:gs pos="0">
                <a:srgbClr val="7B981F">
                  <a:alpha val="100000"/>
                </a:srgbClr>
              </a:gs>
              <a:gs pos="50000">
                <a:srgbClr val="A8D02A">
                  <a:alpha val="100000"/>
                </a:srgbClr>
              </a:gs>
              <a:gs pos="100000">
                <a:srgbClr val="7B981F">
                  <a:alpha val="100000"/>
                </a:srgbClr>
              </a:gs>
            </a:gsLst>
            <a:lin ang="5400000" scaled="1"/>
            <a:tileRect/>
          </a:gradFill>
          <a:ln w="28575" cap="flat" cmpd="sng">
            <a:solidFill>
              <a:srgbClr val="80808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dir="2699999" algn="ctr" rotWithShape="0">
              <a:schemeClr val="bg2">
                <a:alpha val="100000"/>
              </a:schemeClr>
            </a:outerShdw>
          </a:effectLst>
        </p:spPr>
        <p:txBody>
          <a:bodyPr/>
          <a:p>
            <a:endParaRPr lang="zh-CN" altLang="en-US"/>
          </a:p>
        </p:txBody>
      </p:sp>
      <p:sp>
        <p:nvSpPr>
          <p:cNvPr id="2059" name="Freeform 4"/>
          <p:cNvSpPr/>
          <p:nvPr userDrawn="1"/>
        </p:nvSpPr>
        <p:spPr>
          <a:xfrm>
            <a:off x="3492500" y="3443288"/>
            <a:ext cx="3165475" cy="539750"/>
          </a:xfrm>
          <a:custGeom>
            <a:avLst/>
            <a:gdLst>
              <a:gd name="txL" fmla="*/ 0 w 2856"/>
              <a:gd name="txT" fmla="*/ 0 h 358"/>
              <a:gd name="txR" fmla="*/ 2856 w 2856"/>
              <a:gd name="txB" fmla="*/ 358 h 358"/>
            </a:gdLst>
            <a:ahLst/>
            <a:cxnLst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0" y="2147483646"/>
              </a:cxn>
            </a:cxnLst>
            <a:rect l="txL" t="txT" r="txR" b="txB"/>
            <a:pathLst>
              <a:path w="2856" h="358">
                <a:moveTo>
                  <a:pt x="0" y="5"/>
                </a:moveTo>
                <a:lnTo>
                  <a:pt x="0" y="357"/>
                </a:lnTo>
                <a:cubicBezTo>
                  <a:pt x="97" y="358"/>
                  <a:pt x="2594" y="357"/>
                  <a:pt x="2667" y="357"/>
                </a:cubicBezTo>
                <a:cubicBezTo>
                  <a:pt x="2739" y="357"/>
                  <a:pt x="2851" y="321"/>
                  <a:pt x="2854" y="182"/>
                </a:cubicBezTo>
                <a:cubicBezTo>
                  <a:pt x="2856" y="43"/>
                  <a:pt x="2755" y="0"/>
                  <a:pt x="2667" y="0"/>
                </a:cubicBezTo>
                <a:cubicBezTo>
                  <a:pt x="2579" y="0"/>
                  <a:pt x="95" y="5"/>
                  <a:pt x="0" y="5"/>
                </a:cubicBezTo>
                <a:close/>
              </a:path>
            </a:pathLst>
          </a:custGeom>
          <a:gradFill rotWithShape="1">
            <a:gsLst>
              <a:gs pos="0">
                <a:srgbClr val="7B981F">
                  <a:alpha val="100000"/>
                </a:srgbClr>
              </a:gs>
              <a:gs pos="50000">
                <a:srgbClr val="A8D02A">
                  <a:alpha val="100000"/>
                </a:srgbClr>
              </a:gs>
              <a:gs pos="100000">
                <a:srgbClr val="7B981F">
                  <a:alpha val="100000"/>
                </a:srgbClr>
              </a:gs>
            </a:gsLst>
            <a:lin ang="5400000" scaled="1"/>
            <a:tileRect/>
          </a:gradFill>
          <a:ln w="28575" cap="flat" cmpd="sng">
            <a:solidFill>
              <a:srgbClr val="80808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dir="2699999" algn="ctr" rotWithShape="0">
              <a:schemeClr val="bg2">
                <a:alpha val="100000"/>
              </a:schemeClr>
            </a:outerShdw>
          </a:effectLst>
        </p:spPr>
        <p:txBody>
          <a:bodyPr/>
          <a:p>
            <a:endParaRPr lang="zh-CN" altLang="en-US"/>
          </a:p>
        </p:txBody>
      </p:sp>
      <p:sp>
        <p:nvSpPr>
          <p:cNvPr id="2060" name="Freeform 4"/>
          <p:cNvSpPr/>
          <p:nvPr userDrawn="1"/>
        </p:nvSpPr>
        <p:spPr>
          <a:xfrm>
            <a:off x="3492500" y="4260850"/>
            <a:ext cx="3165475" cy="539750"/>
          </a:xfrm>
          <a:custGeom>
            <a:avLst/>
            <a:gdLst>
              <a:gd name="txL" fmla="*/ 0 w 2856"/>
              <a:gd name="txT" fmla="*/ 0 h 358"/>
              <a:gd name="txR" fmla="*/ 2856 w 2856"/>
              <a:gd name="txB" fmla="*/ 358 h 358"/>
            </a:gdLst>
            <a:ahLst/>
            <a:cxnLst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0" y="2147483646"/>
              </a:cxn>
            </a:cxnLst>
            <a:rect l="txL" t="txT" r="txR" b="txB"/>
            <a:pathLst>
              <a:path w="2856" h="358">
                <a:moveTo>
                  <a:pt x="0" y="5"/>
                </a:moveTo>
                <a:lnTo>
                  <a:pt x="0" y="357"/>
                </a:lnTo>
                <a:cubicBezTo>
                  <a:pt x="97" y="358"/>
                  <a:pt x="2594" y="357"/>
                  <a:pt x="2667" y="357"/>
                </a:cubicBezTo>
                <a:cubicBezTo>
                  <a:pt x="2739" y="357"/>
                  <a:pt x="2851" y="321"/>
                  <a:pt x="2854" y="182"/>
                </a:cubicBezTo>
                <a:cubicBezTo>
                  <a:pt x="2856" y="43"/>
                  <a:pt x="2755" y="0"/>
                  <a:pt x="2667" y="0"/>
                </a:cubicBezTo>
                <a:cubicBezTo>
                  <a:pt x="2579" y="0"/>
                  <a:pt x="95" y="5"/>
                  <a:pt x="0" y="5"/>
                </a:cubicBezTo>
                <a:close/>
              </a:path>
            </a:pathLst>
          </a:custGeom>
          <a:gradFill rotWithShape="1">
            <a:gsLst>
              <a:gs pos="0">
                <a:srgbClr val="7B981F">
                  <a:alpha val="100000"/>
                </a:srgbClr>
              </a:gs>
              <a:gs pos="50000">
                <a:srgbClr val="A8D02A">
                  <a:alpha val="100000"/>
                </a:srgbClr>
              </a:gs>
              <a:gs pos="100000">
                <a:srgbClr val="7B981F">
                  <a:alpha val="100000"/>
                </a:srgbClr>
              </a:gs>
            </a:gsLst>
            <a:lin ang="5400000" scaled="1"/>
            <a:tileRect/>
          </a:gradFill>
          <a:ln w="28575" cap="flat" cmpd="sng">
            <a:solidFill>
              <a:srgbClr val="80808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dir="2699999" algn="ctr" rotWithShape="0">
              <a:schemeClr val="bg2">
                <a:alpha val="100000"/>
              </a:schemeClr>
            </a:outerShdw>
          </a:effectLst>
        </p:spPr>
        <p:txBody>
          <a:bodyPr/>
          <a:p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685800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+mj-lt"/>
          <a:ea typeface="+mj-ea"/>
          <a:cs typeface="+mj-cs"/>
        </a:defRPr>
      </a:lvl1pPr>
      <a:lvl2pPr algn="ctr" defTabSz="685800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defTabSz="685800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defTabSz="685800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defTabSz="685800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defTabSz="685800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defTabSz="685800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defTabSz="685800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defTabSz="685800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257175" indent="-257175" algn="l" defTabSz="685800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0" fontAlgn="base" hangingPunct="0">
        <a:spcBef>
          <a:spcPct val="2000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  <a:ea typeface="+mn-ea"/>
        </a:defRPr>
      </a:lvl2pPr>
      <a:lvl3pPr marL="857250" indent="-171450" algn="l" defTabSz="685800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+mn-ea"/>
        </a:defRPr>
      </a:lvl3pPr>
      <a:lvl4pPr marL="1200150" indent="-171450" algn="l" defTabSz="685800" rtl="0" eaLnBrk="0" fontAlgn="base" hangingPunct="0">
        <a:spcBef>
          <a:spcPct val="20000"/>
        </a:spcBef>
        <a:spcAft>
          <a:spcPct val="0"/>
        </a:spcAft>
        <a:buChar char="–"/>
        <a:defRPr sz="1500">
          <a:solidFill>
            <a:schemeClr val="tx1"/>
          </a:solidFill>
          <a:latin typeface="+mn-lt"/>
          <a:ea typeface="+mn-ea"/>
        </a:defRPr>
      </a:lvl4pPr>
      <a:lvl5pPr marL="1543050" indent="-171450" algn="l" defTabSz="685800" rtl="0" eaLnBrk="0" fontAlgn="base" hangingPunct="0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+mn-ea"/>
        </a:defRPr>
      </a:lvl5pPr>
      <a:lvl6pPr marL="2000250" indent="-171450" algn="l" defTabSz="685800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+mn-ea"/>
        </a:defRPr>
      </a:lvl6pPr>
      <a:lvl7pPr marL="2457450" indent="-171450" algn="l" defTabSz="685800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+mn-ea"/>
        </a:defRPr>
      </a:lvl7pPr>
      <a:lvl8pPr marL="2914650" indent="-171450" algn="l" defTabSz="685800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+mn-ea"/>
        </a:defRPr>
      </a:lvl8pPr>
      <a:lvl9pPr marL="3371850" indent="-171450" algn="l" defTabSz="685800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3074" name="Picture 50" descr="{EB665903-8F4D-4D10-8672-D008805F7F43}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0" y="0"/>
            <a:ext cx="9145588" cy="5713413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685800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+mj-lt"/>
          <a:ea typeface="+mj-ea"/>
          <a:cs typeface="+mj-cs"/>
        </a:defRPr>
      </a:lvl1pPr>
      <a:lvl2pPr algn="ctr" defTabSz="685800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defTabSz="685800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defTabSz="685800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defTabSz="685800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defTabSz="685800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defTabSz="685800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defTabSz="685800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defTabSz="685800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257175" indent="-257175" algn="l" defTabSz="685800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0" fontAlgn="base" hangingPunct="0">
        <a:spcBef>
          <a:spcPct val="2000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  <a:ea typeface="+mn-ea"/>
        </a:defRPr>
      </a:lvl2pPr>
      <a:lvl3pPr marL="857250" indent="-171450" algn="l" defTabSz="685800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+mn-ea"/>
        </a:defRPr>
      </a:lvl3pPr>
      <a:lvl4pPr marL="1200150" indent="-171450" algn="l" defTabSz="685800" rtl="0" eaLnBrk="0" fontAlgn="base" hangingPunct="0">
        <a:spcBef>
          <a:spcPct val="20000"/>
        </a:spcBef>
        <a:spcAft>
          <a:spcPct val="0"/>
        </a:spcAft>
        <a:buChar char="–"/>
        <a:defRPr sz="1500">
          <a:solidFill>
            <a:schemeClr val="tx1"/>
          </a:solidFill>
          <a:latin typeface="+mn-lt"/>
          <a:ea typeface="+mn-ea"/>
        </a:defRPr>
      </a:lvl4pPr>
      <a:lvl5pPr marL="1543050" indent="-171450" algn="l" defTabSz="685800" rtl="0" eaLnBrk="0" fontAlgn="base" hangingPunct="0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+mn-ea"/>
        </a:defRPr>
      </a:lvl5pPr>
      <a:lvl6pPr marL="2000250" indent="-171450" algn="l" defTabSz="685800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+mn-ea"/>
        </a:defRPr>
      </a:lvl6pPr>
      <a:lvl7pPr marL="2457450" indent="-171450" algn="l" defTabSz="685800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+mn-ea"/>
        </a:defRPr>
      </a:lvl7pPr>
      <a:lvl8pPr marL="2914650" indent="-171450" algn="l" defTabSz="685800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+mn-ea"/>
        </a:defRPr>
      </a:lvl8pPr>
      <a:lvl9pPr marL="3371850" indent="-171450" algn="l" defTabSz="685800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5.v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3.emf"/><Relationship Id="rId1" Type="http://schemas.openxmlformats.org/officeDocument/2006/relationships/oleObject" Target="../embeddings/oleObject5.bin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6.v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4.emf"/><Relationship Id="rId1" Type="http://schemas.openxmlformats.org/officeDocument/2006/relationships/oleObject" Target="../embeddings/oleObject6.bin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7.v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5.emf"/><Relationship Id="rId1" Type="http://schemas.openxmlformats.org/officeDocument/2006/relationships/oleObject" Target="../embeddings/oleObject7.bin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8.v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6.emf"/><Relationship Id="rId1" Type="http://schemas.openxmlformats.org/officeDocument/2006/relationships/oleObject" Target="../embeddings/oleObject8.bin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9.v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7.emf"/><Relationship Id="rId1" Type="http://schemas.openxmlformats.org/officeDocument/2006/relationships/oleObject" Target="../embeddings/oleObject9.bin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0.v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8.emf"/><Relationship Id="rId1" Type="http://schemas.openxmlformats.org/officeDocument/2006/relationships/oleObject" Target="../embeddings/oleObject10.bin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9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hyperlink" Target="..\..\..\&#35838;&#26102;&#20316;&#19994;\&#21382;&#21490;&#30340;&#22238;&#22768;\&#21518;&#20154;&#20043;&#37492;\&#20845;&#22269;&#35770;.doc" TargetMode="External"/><Relationship Id="rId1" Type="http://schemas.openxmlformats.org/officeDocument/2006/relationships/image" Target="../media/image20.GI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.v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9.emf"/><Relationship Id="rId1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2.v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0.emf"/><Relationship Id="rId1" Type="http://schemas.openxmlformats.org/officeDocument/2006/relationships/oleObject" Target="../embeddings/oleObject2.bin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3.v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1.emf"/><Relationship Id="rId1" Type="http://schemas.openxmlformats.org/officeDocument/2006/relationships/oleObject" Target="../embeddings/oleObject3.bin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4.v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2.emf"/><Relationship Id="rId1" Type="http://schemas.openxmlformats.org/officeDocument/2006/relationships/oleObject" Target="../embeddings/oleObject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5122" name="Text Box 2"/>
          <p:cNvSpPr txBox="1"/>
          <p:nvPr/>
        </p:nvSpPr>
        <p:spPr>
          <a:xfrm>
            <a:off x="682625" y="1914525"/>
            <a:ext cx="7778750" cy="725488"/>
          </a:xfrm>
          <a:prstGeom prst="rect">
            <a:avLst/>
          </a:prstGeom>
          <a:noFill/>
          <a:ln w="9525">
            <a:noFill/>
          </a:ln>
        </p:spPr>
        <p:txBody>
          <a:bodyPr lIns="91422" tIns="45712" rIns="91422" bIns="45712">
            <a:spAutoFit/>
          </a:bodyPr>
          <a:p>
            <a:pPr algn="ctr" eaLnBrk="1" hangingPunct="1">
              <a:lnSpc>
                <a:spcPct val="130000"/>
              </a:lnSpc>
            </a:pPr>
            <a:r>
              <a:rPr lang="zh-CN" altLang="zh-CN" sz="3200" dirty="0">
                <a:latin typeface="黑体" panose="02010600030101010101" pitchFamily="2" charset="-122"/>
                <a:ea typeface="黑体" panose="02010600030101010101" pitchFamily="2" charset="-122"/>
                <a:sym typeface="Arial" panose="020B0604020202020204" pitchFamily="34" charset="0"/>
              </a:rPr>
              <a:t>六国论</a:t>
            </a:r>
            <a:endParaRPr lang="en-US" altLang="zh-CN" sz="3200" dirty="0">
              <a:latin typeface="黑体" panose="02010600030101010101" pitchFamily="2" charset="-122"/>
              <a:ea typeface="黑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5123" name="文本框 1"/>
          <p:cNvSpPr txBox="1"/>
          <p:nvPr/>
        </p:nvSpPr>
        <p:spPr>
          <a:xfrm>
            <a:off x="4284663" y="2713038"/>
            <a:ext cx="792162" cy="400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dirty="0">
                <a:latin typeface="宋体" panose="02010600030101010101" pitchFamily="2" charset="-122"/>
              </a:rPr>
              <a:t>贾谊</a:t>
            </a:r>
            <a:endParaRPr lang="zh-CN" altLang="en-US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4338" name="Rectangle 2"/>
          <p:cNvSpPr/>
          <p:nvPr/>
        </p:nvSpPr>
        <p:spPr>
          <a:xfrm>
            <a:off x="539750" y="3887788"/>
            <a:ext cx="8353425" cy="1057275"/>
          </a:xfrm>
          <a:prstGeom prst="rect">
            <a:avLst/>
          </a:prstGeom>
          <a:solidFill>
            <a:srgbClr val="CCFFCC">
              <a:alpha val="90979"/>
            </a:srgbClr>
          </a:solidFill>
          <a:ln w="9525" cap="flat" cmpd="sng">
            <a:solidFill>
              <a:srgbClr val="008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91422" tIns="45712" rIns="91422" bIns="45712" anchor="ctr"/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 b="0" dirty="0">
              <a:solidFill>
                <a:srgbClr val="0099FF"/>
              </a:solidFill>
              <a:latin typeface="Calibri" panose="020F0502020204030204" pitchFamily="34" charset="0"/>
            </a:endParaRPr>
          </a:p>
        </p:txBody>
      </p:sp>
      <p:sp>
        <p:nvSpPr>
          <p:cNvPr id="452611" name="Text Box 3"/>
          <p:cNvSpPr txBox="1"/>
          <p:nvPr/>
        </p:nvSpPr>
        <p:spPr>
          <a:xfrm>
            <a:off x="612775" y="3937000"/>
            <a:ext cx="8135938" cy="8858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685800" eaLnBrk="1" hangingPunct="1">
              <a:lnSpc>
                <a:spcPct val="130000"/>
              </a:lnSpc>
            </a:pPr>
            <a:r>
              <a:rPr lang="zh-CN" altLang="en-US" dirty="0">
                <a:solidFill>
                  <a:srgbClr val="FF0000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答案</a:t>
            </a:r>
            <a:r>
              <a:rPr lang="en-US" altLang="zh-CN" dirty="0">
                <a:solidFill>
                  <a:srgbClr val="FF0000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:</a:t>
            </a:r>
            <a:r>
              <a:rPr lang="en-US" altLang="zh-CN" dirty="0">
                <a:latin typeface="宋体" panose="02010600030101010101" pitchFamily="2" charset="-122"/>
              </a:rPr>
              <a:t>(9)</a:t>
            </a:r>
            <a:r>
              <a:rPr lang="zh-CN" altLang="en-US" dirty="0">
                <a:latin typeface="宋体" panose="02010600030101010101" pitchFamily="2" charset="-122"/>
              </a:rPr>
              <a:t>动词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结交、亲附　介词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和、同　连词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和、同　</a:t>
            </a:r>
            <a:r>
              <a:rPr lang="en-US" altLang="zh-CN" dirty="0">
                <a:latin typeface="宋体" panose="02010600030101010101" pitchFamily="2" charset="-122"/>
              </a:rPr>
              <a:t>(10)</a:t>
            </a:r>
            <a:r>
              <a:rPr lang="zh-CN" altLang="en-US" dirty="0">
                <a:latin typeface="宋体" panose="02010600030101010101" pitchFamily="2" charset="-122"/>
              </a:rPr>
              <a:t>介词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和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同　介词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向介词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比</a:t>
            </a:r>
            <a:endParaRPr lang="zh-CN" altLang="en-US" dirty="0">
              <a:latin typeface="宋体" panose="02010600030101010101" pitchFamily="2" charset="-122"/>
            </a:endParaRPr>
          </a:p>
        </p:txBody>
      </p:sp>
      <p:graphicFrame>
        <p:nvGraphicFramePr>
          <p:cNvPr id="14340" name="Object 4"/>
          <p:cNvGraphicFramePr>
            <a:graphicFrameLocks noChangeAspect="1"/>
          </p:cNvGraphicFramePr>
          <p:nvPr/>
        </p:nvGraphicFramePr>
        <p:xfrm>
          <a:off x="0" y="844550"/>
          <a:ext cx="7851775" cy="3021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" r:id="rId1" imgW="3041650" imgH="1140460" progId="Word.Document.8">
                  <p:embed/>
                </p:oleObj>
              </mc:Choice>
              <mc:Fallback>
                <p:oleObj name="" r:id="rId1" imgW="3041650" imgH="1140460" progId="Word.Document.8">
                  <p:embed/>
                  <p:pic>
                    <p:nvPicPr>
                      <p:cNvPr id="0" name="图片 3080"/>
                      <p:cNvPicPr/>
                      <p:nvPr/>
                    </p:nvPicPr>
                    <p:blipFill>
                      <a:blip r:embed="rId2">
                        <a:clrChange>
                          <a:clrFrom>
                            <a:srgbClr val="000000"/>
                          </a:clrFrom>
                          <a:clrTo>
                            <a:srgbClr val="000000"/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0" y="844550"/>
                        <a:ext cx="7851775" cy="302101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26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26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26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5362" name="Rectangle 2"/>
          <p:cNvSpPr/>
          <p:nvPr/>
        </p:nvSpPr>
        <p:spPr>
          <a:xfrm>
            <a:off x="684213" y="4452938"/>
            <a:ext cx="8353425" cy="636587"/>
          </a:xfrm>
          <a:prstGeom prst="rect">
            <a:avLst/>
          </a:prstGeom>
          <a:solidFill>
            <a:srgbClr val="CCFFCC">
              <a:alpha val="90979"/>
            </a:srgbClr>
          </a:solidFill>
          <a:ln w="9525" cap="flat" cmpd="sng">
            <a:solidFill>
              <a:srgbClr val="008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91422" tIns="45712" rIns="91422" bIns="45712" anchor="ctr"/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 b="0" dirty="0">
              <a:solidFill>
                <a:srgbClr val="0099FF"/>
              </a:solidFill>
              <a:latin typeface="Calibri" panose="020F0502020204030204" pitchFamily="34" charset="0"/>
            </a:endParaRPr>
          </a:p>
        </p:txBody>
      </p:sp>
      <p:sp>
        <p:nvSpPr>
          <p:cNvPr id="385032" name="Text Box 8"/>
          <p:cNvSpPr txBox="1"/>
          <p:nvPr/>
        </p:nvSpPr>
        <p:spPr>
          <a:xfrm>
            <a:off x="684213" y="4486275"/>
            <a:ext cx="8461375" cy="4492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685800" eaLnBrk="1" hangingPunct="1">
              <a:lnSpc>
                <a:spcPct val="130000"/>
              </a:lnSpc>
            </a:pPr>
            <a:r>
              <a:rPr lang="zh-CN" altLang="en-US" sz="1800" dirty="0">
                <a:solidFill>
                  <a:srgbClr val="FF0000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答案</a:t>
            </a:r>
            <a:r>
              <a:rPr lang="en-US" altLang="zh-CN" sz="1800" dirty="0">
                <a:latin typeface="宋体" panose="02010600030101010101" pitchFamily="2" charset="-122"/>
              </a:rPr>
              <a:t>(1)</a:t>
            </a:r>
            <a:r>
              <a:rPr lang="zh-CN" altLang="en-US" sz="1800" dirty="0">
                <a:latin typeface="宋体" panose="02010600030101010101" pitchFamily="2" charset="-122"/>
              </a:rPr>
              <a:t>不锋利　</a:t>
            </a:r>
            <a:r>
              <a:rPr lang="en-US" altLang="zh-CN" sz="1800" dirty="0">
                <a:latin typeface="宋体" panose="02010600030101010101" pitchFamily="2" charset="-122"/>
              </a:rPr>
              <a:t>(2)</a:t>
            </a:r>
            <a:r>
              <a:rPr lang="zh-CN" altLang="en-US" sz="1800" dirty="0">
                <a:latin typeface="宋体" panose="02010600030101010101" pitchFamily="2" charset="-122"/>
              </a:rPr>
              <a:t>表示由于上文所说的情况</a:t>
            </a:r>
            <a:r>
              <a:rPr lang="en-US" altLang="zh-CN" sz="1800" dirty="0">
                <a:latin typeface="宋体" panose="02010600030101010101" pitchFamily="2" charset="-122"/>
              </a:rPr>
              <a:t>,</a:t>
            </a:r>
            <a:r>
              <a:rPr lang="zh-CN" altLang="en-US" sz="1800" dirty="0">
                <a:latin typeface="宋体" panose="02010600030101010101" pitchFamily="2" charset="-122"/>
              </a:rPr>
              <a:t>引出下文的结果　</a:t>
            </a:r>
            <a:r>
              <a:rPr lang="en-US" altLang="zh-CN" sz="1800" dirty="0">
                <a:latin typeface="宋体" panose="02010600030101010101" pitchFamily="2" charset="-122"/>
              </a:rPr>
              <a:t>(3)</a:t>
            </a:r>
            <a:r>
              <a:rPr lang="zh-CN" altLang="en-US" sz="1800" dirty="0">
                <a:latin typeface="宋体" panose="02010600030101010101" pitchFamily="2" charset="-122"/>
              </a:rPr>
              <a:t>那实际情况 </a:t>
            </a:r>
            <a:endParaRPr lang="zh-CN" altLang="en-US" sz="1800" dirty="0">
              <a:latin typeface="宋体" panose="02010600030101010101" pitchFamily="2" charset="-122"/>
            </a:endParaRPr>
          </a:p>
        </p:txBody>
      </p:sp>
      <p:graphicFrame>
        <p:nvGraphicFramePr>
          <p:cNvPr id="15364" name="Object 9"/>
          <p:cNvGraphicFramePr>
            <a:graphicFrameLocks noChangeAspect="1"/>
          </p:cNvGraphicFramePr>
          <p:nvPr/>
        </p:nvGraphicFramePr>
        <p:xfrm>
          <a:off x="546100" y="546100"/>
          <a:ext cx="8128000" cy="3860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name="" r:id="rId1" imgW="3748405" imgH="1756410" progId="Word.Document.8">
                  <p:embed/>
                </p:oleObj>
              </mc:Choice>
              <mc:Fallback>
                <p:oleObj name="" r:id="rId1" imgW="3748405" imgH="1756410" progId="Word.Document.8">
                  <p:embed/>
                  <p:pic>
                    <p:nvPicPr>
                      <p:cNvPr id="0" name="图片 3082"/>
                      <p:cNvPicPr/>
                      <p:nvPr/>
                    </p:nvPicPr>
                    <p:blipFill>
                      <a:blip r:embed="rId2">
                        <a:clrChange>
                          <a:clrFrom>
                            <a:srgbClr val="000000"/>
                          </a:clrFrom>
                          <a:clrTo>
                            <a:srgbClr val="000000"/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546100" y="546100"/>
                        <a:ext cx="8128000" cy="38608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5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5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503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graphicFrame>
        <p:nvGraphicFramePr>
          <p:cNvPr id="16386" name="Object 2"/>
          <p:cNvGraphicFramePr>
            <a:graphicFrameLocks noChangeAspect="1"/>
          </p:cNvGraphicFramePr>
          <p:nvPr/>
        </p:nvGraphicFramePr>
        <p:xfrm>
          <a:off x="468313" y="481013"/>
          <a:ext cx="7632700" cy="405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" r:id="rId1" imgW="3947160" imgH="2073275" progId="Word.Document.8">
                  <p:embed/>
                </p:oleObj>
              </mc:Choice>
              <mc:Fallback>
                <p:oleObj name="" r:id="rId1" imgW="3947160" imgH="2073275" progId="Word.Document.8">
                  <p:embed/>
                  <p:pic>
                    <p:nvPicPr>
                      <p:cNvPr id="0" name="图片 3077"/>
                      <p:cNvPicPr/>
                      <p:nvPr/>
                    </p:nvPicPr>
                    <p:blipFill>
                      <a:blip r:embed="rId2">
                        <a:clrChange>
                          <a:clrFrom>
                            <a:srgbClr val="000000"/>
                          </a:clrFrom>
                          <a:clrTo>
                            <a:srgbClr val="000000"/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468313" y="481013"/>
                        <a:ext cx="7632700" cy="40513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87" name="Rectangle 2"/>
          <p:cNvSpPr/>
          <p:nvPr/>
        </p:nvSpPr>
        <p:spPr>
          <a:xfrm>
            <a:off x="900113" y="4727575"/>
            <a:ext cx="7993062" cy="431800"/>
          </a:xfrm>
          <a:prstGeom prst="rect">
            <a:avLst/>
          </a:prstGeom>
          <a:solidFill>
            <a:srgbClr val="CCFFCC">
              <a:alpha val="90979"/>
            </a:srgbClr>
          </a:solidFill>
          <a:ln w="9525" cap="flat" cmpd="sng">
            <a:solidFill>
              <a:srgbClr val="008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91422" tIns="45712" rIns="91422" bIns="45712" anchor="ctr"/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 b="0" dirty="0">
              <a:solidFill>
                <a:srgbClr val="0099FF"/>
              </a:solidFill>
              <a:latin typeface="Calibri" panose="020F0502020204030204" pitchFamily="34" charset="0"/>
            </a:endParaRPr>
          </a:p>
        </p:txBody>
      </p:sp>
      <p:sp>
        <p:nvSpPr>
          <p:cNvPr id="438276" name="Text Box 4"/>
          <p:cNvSpPr txBox="1"/>
          <p:nvPr/>
        </p:nvSpPr>
        <p:spPr>
          <a:xfrm>
            <a:off x="828675" y="4646613"/>
            <a:ext cx="8135938" cy="4286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685800" eaLnBrk="1" hangingPunct="1">
              <a:lnSpc>
                <a:spcPct val="130000"/>
              </a:lnSpc>
            </a:pPr>
            <a:r>
              <a:rPr lang="zh-CN" altLang="en-US" sz="1700" dirty="0">
                <a:solidFill>
                  <a:srgbClr val="FF0000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答案</a:t>
            </a:r>
            <a:r>
              <a:rPr lang="en-US" altLang="zh-CN" sz="1700" dirty="0">
                <a:solidFill>
                  <a:srgbClr val="FF0000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:</a:t>
            </a:r>
            <a:r>
              <a:rPr lang="en-US" altLang="zh-CN" sz="1700" dirty="0">
                <a:latin typeface="宋体" panose="02010600030101010101" pitchFamily="2" charset="-122"/>
              </a:rPr>
              <a:t>(4)</a:t>
            </a:r>
            <a:r>
              <a:rPr lang="zh-CN" altLang="en-US" sz="1700" dirty="0">
                <a:latin typeface="宋体" panose="02010600030101010101" pitchFamily="2" charset="-122"/>
              </a:rPr>
              <a:t>祖辈与父辈　</a:t>
            </a:r>
            <a:r>
              <a:rPr lang="en-US" altLang="zh-CN" sz="1700" dirty="0">
                <a:latin typeface="宋体" panose="02010600030101010101" pitchFamily="2" charset="-122"/>
              </a:rPr>
              <a:t>(5)</a:t>
            </a:r>
            <a:r>
              <a:rPr lang="zh-CN" altLang="en-US" sz="1700" dirty="0">
                <a:latin typeface="宋体" panose="02010600030101010101" pitchFamily="2" charset="-122"/>
              </a:rPr>
              <a:t>智谋和力量  </a:t>
            </a:r>
            <a:r>
              <a:rPr lang="en-US" altLang="zh-CN" sz="1700" dirty="0">
                <a:latin typeface="宋体" panose="02010600030101010101" pitchFamily="2" charset="-122"/>
              </a:rPr>
              <a:t>(6)</a:t>
            </a:r>
            <a:r>
              <a:rPr lang="zh-CN" altLang="en-US" sz="1700" dirty="0">
                <a:latin typeface="宋体" panose="02010600030101010101" pitchFamily="2" charset="-122"/>
              </a:rPr>
              <a:t>不派遣刺客去行刺秦王　</a:t>
            </a:r>
            <a:r>
              <a:rPr lang="en-US" altLang="zh-CN" sz="1700" dirty="0">
                <a:latin typeface="宋体" panose="02010600030101010101" pitchFamily="2" charset="-122"/>
              </a:rPr>
              <a:t>(7)</a:t>
            </a:r>
            <a:r>
              <a:rPr lang="zh-CN" altLang="en-US" sz="1700" dirty="0">
                <a:latin typeface="宋体" panose="02010600030101010101" pitchFamily="2" charset="-122"/>
              </a:rPr>
              <a:t>旧事</a:t>
            </a:r>
            <a:r>
              <a:rPr lang="en-US" altLang="zh-CN" sz="1700" dirty="0">
                <a:latin typeface="宋体" panose="02010600030101010101" pitchFamily="2" charset="-122"/>
              </a:rPr>
              <a:t>,</a:t>
            </a:r>
            <a:r>
              <a:rPr lang="zh-CN" altLang="en-US" sz="1700" dirty="0">
                <a:latin typeface="宋体" panose="02010600030101010101" pitchFamily="2" charset="-122"/>
              </a:rPr>
              <a:t>成例</a:t>
            </a:r>
            <a:endParaRPr lang="zh-CN" altLang="en-US" sz="1700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276">
                                            <p:txEl>
                                              <p:charRg st="0" end="4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38276">
                                            <p:txEl>
                                              <p:charRg st="0" end="4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graphicFrame>
        <p:nvGraphicFramePr>
          <p:cNvPr id="17410" name="Object 2"/>
          <p:cNvGraphicFramePr>
            <a:graphicFrameLocks noChangeAspect="1"/>
          </p:cNvGraphicFramePr>
          <p:nvPr/>
        </p:nvGraphicFramePr>
        <p:xfrm>
          <a:off x="471488" y="561975"/>
          <a:ext cx="7773987" cy="3448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" r:id="rId1" imgW="3549015" imgH="1548130" progId="Word.Document.8">
                  <p:embed/>
                </p:oleObj>
              </mc:Choice>
              <mc:Fallback>
                <p:oleObj name="" r:id="rId1" imgW="3549015" imgH="1548130" progId="Word.Document.8">
                  <p:embed/>
                  <p:pic>
                    <p:nvPicPr>
                      <p:cNvPr id="0" name="图片 3078"/>
                      <p:cNvPicPr/>
                      <p:nvPr/>
                    </p:nvPicPr>
                    <p:blipFill>
                      <a:blip r:embed="rId2">
                        <a:clrChange>
                          <a:clrFrom>
                            <a:srgbClr val="000000"/>
                          </a:clrFrom>
                          <a:clrTo>
                            <a:srgbClr val="000000"/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471488" y="561975"/>
                        <a:ext cx="7773987" cy="34480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1" name="Rectangle 2"/>
          <p:cNvSpPr/>
          <p:nvPr/>
        </p:nvSpPr>
        <p:spPr>
          <a:xfrm>
            <a:off x="973138" y="4044950"/>
            <a:ext cx="7920037" cy="1168400"/>
          </a:xfrm>
          <a:prstGeom prst="rect">
            <a:avLst/>
          </a:prstGeom>
          <a:solidFill>
            <a:srgbClr val="CCFFCC">
              <a:alpha val="90979"/>
            </a:srgbClr>
          </a:solidFill>
          <a:ln w="9525" cap="flat" cmpd="sng">
            <a:solidFill>
              <a:srgbClr val="008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91422" tIns="45712" rIns="91422" bIns="45712" anchor="ctr"/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 b="0" dirty="0">
              <a:solidFill>
                <a:srgbClr val="0099FF"/>
              </a:solidFill>
              <a:latin typeface="Calibri" panose="020F0502020204030204" pitchFamily="34" charset="0"/>
            </a:endParaRPr>
          </a:p>
        </p:txBody>
      </p:sp>
      <p:sp>
        <p:nvSpPr>
          <p:cNvPr id="446468" name="Text Box 4"/>
          <p:cNvSpPr txBox="1"/>
          <p:nvPr/>
        </p:nvSpPr>
        <p:spPr>
          <a:xfrm>
            <a:off x="909638" y="3971925"/>
            <a:ext cx="8054975" cy="11636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685800" eaLnBrk="1" hangingPunct="1">
              <a:lnSpc>
                <a:spcPct val="130000"/>
              </a:lnSpc>
            </a:pPr>
            <a:r>
              <a:rPr lang="zh-CN" altLang="en-US" sz="1800" dirty="0">
                <a:solidFill>
                  <a:srgbClr val="FF0000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答案</a:t>
            </a:r>
            <a:r>
              <a:rPr lang="en-US" altLang="zh-CN" sz="1800" dirty="0">
                <a:solidFill>
                  <a:srgbClr val="FF0000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:</a:t>
            </a:r>
            <a:r>
              <a:rPr lang="en-US" altLang="zh-CN" sz="1800" dirty="0">
                <a:latin typeface="宋体" panose="02010600030101010101" pitchFamily="2" charset="-122"/>
              </a:rPr>
              <a:t>(1)</a:t>
            </a:r>
            <a:r>
              <a:rPr lang="zh-CN" altLang="en-US" sz="1800" dirty="0">
                <a:latin typeface="宋体" panose="02010600030101010101" pitchFamily="2" charset="-122"/>
              </a:rPr>
              <a:t>名词用作动词</a:t>
            </a:r>
            <a:r>
              <a:rPr lang="en-US" altLang="zh-CN" sz="1800" dirty="0">
                <a:latin typeface="宋体" panose="02010600030101010101" pitchFamily="2" charset="-122"/>
              </a:rPr>
              <a:t>,</a:t>
            </a:r>
            <a:r>
              <a:rPr lang="zh-CN" altLang="en-US" sz="1800" dirty="0">
                <a:latin typeface="宋体" panose="02010600030101010101" pitchFamily="2" charset="-122"/>
              </a:rPr>
              <a:t>坚守大义　</a:t>
            </a:r>
            <a:r>
              <a:rPr lang="en-US" altLang="zh-CN" sz="1800" dirty="0">
                <a:latin typeface="宋体" panose="02010600030101010101" pitchFamily="2" charset="-122"/>
              </a:rPr>
              <a:t>(2)</a:t>
            </a:r>
            <a:r>
              <a:rPr lang="zh-CN" altLang="en-US" sz="1800" dirty="0">
                <a:latin typeface="宋体" panose="02010600030101010101" pitchFamily="2" charset="-122"/>
              </a:rPr>
              <a:t>使动用法</a:t>
            </a:r>
            <a:r>
              <a:rPr lang="en-US" altLang="zh-CN" sz="1800" dirty="0">
                <a:latin typeface="宋体" panose="02010600030101010101" pitchFamily="2" charset="-122"/>
              </a:rPr>
              <a:t>,</a:t>
            </a:r>
            <a:r>
              <a:rPr lang="zh-CN" altLang="en-US" sz="1800" dirty="0">
                <a:latin typeface="宋体" panose="02010600030101010101" pitchFamily="2" charset="-122"/>
              </a:rPr>
              <a:t>使</a:t>
            </a:r>
            <a:r>
              <a:rPr lang="en-US" altLang="zh-CN" sz="1800" dirty="0">
                <a:latin typeface="宋体" panose="02010600030101010101" pitchFamily="2" charset="-122"/>
              </a:rPr>
              <a:t>……</a:t>
            </a:r>
            <a:r>
              <a:rPr lang="zh-CN" altLang="en-US" sz="1800" dirty="0">
                <a:latin typeface="宋体" panose="02010600030101010101" pitchFamily="2" charset="-122"/>
              </a:rPr>
              <a:t>退却　</a:t>
            </a:r>
            <a:r>
              <a:rPr lang="en-US" altLang="zh-CN" sz="1800" dirty="0">
                <a:latin typeface="宋体" panose="02010600030101010101" pitchFamily="2" charset="-122"/>
              </a:rPr>
              <a:t>(3)</a:t>
            </a:r>
            <a:r>
              <a:rPr lang="zh-CN" altLang="en-US" sz="1800" dirty="0">
                <a:latin typeface="宋体" panose="02010600030101010101" pitchFamily="2" charset="-122"/>
              </a:rPr>
              <a:t>形容词用作动词</a:t>
            </a:r>
            <a:r>
              <a:rPr lang="en-US" altLang="zh-CN" sz="1800" dirty="0">
                <a:latin typeface="宋体" panose="02010600030101010101" pitchFamily="2" charset="-122"/>
              </a:rPr>
              <a:t>,</a:t>
            </a:r>
            <a:r>
              <a:rPr lang="zh-CN" altLang="en-US" sz="1800" dirty="0">
                <a:latin typeface="宋体" panose="02010600030101010101" pitchFamily="2" charset="-122"/>
              </a:rPr>
              <a:t>招致　</a:t>
            </a:r>
            <a:r>
              <a:rPr lang="en-US" altLang="zh-CN" sz="1800" dirty="0">
                <a:latin typeface="宋体" panose="02010600030101010101" pitchFamily="2" charset="-122"/>
              </a:rPr>
              <a:t>(4)</a:t>
            </a:r>
            <a:r>
              <a:rPr lang="zh-CN" altLang="en-US" sz="1800" dirty="0">
                <a:latin typeface="宋体" panose="02010600030101010101" pitchFamily="2" charset="-122"/>
              </a:rPr>
              <a:t>时间名词作状语</a:t>
            </a:r>
            <a:r>
              <a:rPr lang="en-US" altLang="zh-CN" sz="1800" dirty="0">
                <a:latin typeface="宋体" panose="02010600030101010101" pitchFamily="2" charset="-122"/>
              </a:rPr>
              <a:t>,</a:t>
            </a:r>
            <a:r>
              <a:rPr lang="zh-CN" altLang="en-US" sz="1800" dirty="0">
                <a:latin typeface="宋体" panose="02010600030101010101" pitchFamily="2" charset="-122"/>
              </a:rPr>
              <a:t>一天天地</a:t>
            </a:r>
            <a:r>
              <a:rPr lang="en-US" altLang="zh-CN" sz="1800" dirty="0">
                <a:latin typeface="宋体" panose="02010600030101010101" pitchFamily="2" charset="-122"/>
              </a:rPr>
              <a:t>,</a:t>
            </a:r>
            <a:r>
              <a:rPr lang="zh-CN" altLang="en-US" sz="1800" dirty="0">
                <a:latin typeface="宋体" panose="02010600030101010101" pitchFamily="2" charset="-122"/>
              </a:rPr>
              <a:t>一月月地　</a:t>
            </a:r>
            <a:r>
              <a:rPr lang="en-US" altLang="zh-CN" sz="1800" dirty="0">
                <a:latin typeface="宋体" panose="02010600030101010101" pitchFamily="2" charset="-122"/>
              </a:rPr>
              <a:t>(5)</a:t>
            </a:r>
            <a:r>
              <a:rPr lang="zh-CN" altLang="en-US" sz="1800" dirty="0">
                <a:latin typeface="宋体" panose="02010600030101010101" pitchFamily="2" charset="-122"/>
              </a:rPr>
              <a:t>名词用作动词</a:t>
            </a:r>
            <a:r>
              <a:rPr lang="en-US" altLang="zh-CN" sz="1800" dirty="0">
                <a:latin typeface="宋体" panose="02010600030101010101" pitchFamily="2" charset="-122"/>
              </a:rPr>
              <a:t>,</a:t>
            </a:r>
            <a:r>
              <a:rPr lang="zh-CN" altLang="en-US" sz="1800" dirty="0">
                <a:latin typeface="宋体" panose="02010600030101010101" pitchFamily="2" charset="-122"/>
              </a:rPr>
              <a:t>礼遇　</a:t>
            </a:r>
            <a:r>
              <a:rPr lang="en-US" altLang="zh-CN" sz="1800" dirty="0">
                <a:latin typeface="宋体" panose="02010600030101010101" pitchFamily="2" charset="-122"/>
              </a:rPr>
              <a:t>(6)</a:t>
            </a:r>
            <a:r>
              <a:rPr lang="zh-CN" altLang="en-US" sz="1800" dirty="0">
                <a:latin typeface="宋体" panose="02010600030101010101" pitchFamily="2" charset="-122"/>
              </a:rPr>
              <a:t>形容词用作动词</a:t>
            </a:r>
            <a:r>
              <a:rPr lang="en-US" altLang="zh-CN" sz="1800" dirty="0">
                <a:latin typeface="宋体" panose="02010600030101010101" pitchFamily="2" charset="-122"/>
              </a:rPr>
              <a:t>,</a:t>
            </a:r>
            <a:r>
              <a:rPr lang="zh-CN" altLang="en-US" sz="1800" dirty="0">
                <a:latin typeface="宋体" panose="02010600030101010101" pitchFamily="2" charset="-122"/>
              </a:rPr>
              <a:t>保持完整　</a:t>
            </a:r>
            <a:r>
              <a:rPr lang="en-US" altLang="zh-CN" sz="1800" dirty="0">
                <a:latin typeface="宋体" panose="02010600030101010101" pitchFamily="2" charset="-122"/>
              </a:rPr>
              <a:t>(7)</a:t>
            </a:r>
            <a:r>
              <a:rPr lang="zh-CN" altLang="en-US" sz="1800" dirty="0">
                <a:latin typeface="宋体" panose="02010600030101010101" pitchFamily="2" charset="-122"/>
              </a:rPr>
              <a:t>形容词用作名词</a:t>
            </a:r>
            <a:r>
              <a:rPr lang="en-US" altLang="zh-CN" sz="1800" dirty="0">
                <a:latin typeface="宋体" panose="02010600030101010101" pitchFamily="2" charset="-122"/>
              </a:rPr>
              <a:t>,</a:t>
            </a:r>
            <a:r>
              <a:rPr lang="zh-CN" altLang="en-US" sz="1800" dirty="0">
                <a:latin typeface="宋体" panose="02010600030101010101" pitchFamily="2" charset="-122"/>
              </a:rPr>
              <a:t>小的方面</a:t>
            </a:r>
            <a:r>
              <a:rPr lang="en-US" altLang="zh-CN" sz="1800" dirty="0">
                <a:latin typeface="宋体" panose="02010600030101010101" pitchFamily="2" charset="-122"/>
              </a:rPr>
              <a:t>,</a:t>
            </a:r>
            <a:r>
              <a:rPr lang="zh-CN" altLang="en-US" sz="1800" dirty="0">
                <a:latin typeface="宋体" panose="02010600030101010101" pitchFamily="2" charset="-122"/>
              </a:rPr>
              <a:t>大的方面</a:t>
            </a:r>
            <a:endParaRPr lang="zh-CN" altLang="en-US" sz="1800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468">
                                            <p:txEl>
                                              <p:charRg st="0" end="1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46468">
                                            <p:txEl>
                                              <p:charRg st="0" end="1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8434" name="Rectangle 2"/>
          <p:cNvSpPr/>
          <p:nvPr/>
        </p:nvSpPr>
        <p:spPr>
          <a:xfrm>
            <a:off x="684213" y="4140200"/>
            <a:ext cx="8064500" cy="1177925"/>
          </a:xfrm>
          <a:prstGeom prst="rect">
            <a:avLst/>
          </a:prstGeom>
          <a:solidFill>
            <a:srgbClr val="CCFFCC">
              <a:alpha val="90979"/>
            </a:srgbClr>
          </a:solidFill>
          <a:ln w="9525" cap="flat" cmpd="sng">
            <a:solidFill>
              <a:srgbClr val="008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91422" tIns="45712" rIns="91422" bIns="45712" anchor="ctr"/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 b="0" dirty="0">
              <a:solidFill>
                <a:srgbClr val="0099FF"/>
              </a:solidFill>
              <a:latin typeface="Calibri" panose="020F0502020204030204" pitchFamily="34" charset="0"/>
            </a:endParaRPr>
          </a:p>
        </p:txBody>
      </p:sp>
      <p:sp>
        <p:nvSpPr>
          <p:cNvPr id="386052" name="Text Box 4"/>
          <p:cNvSpPr txBox="1"/>
          <p:nvPr/>
        </p:nvSpPr>
        <p:spPr>
          <a:xfrm>
            <a:off x="684213" y="4108450"/>
            <a:ext cx="7993062" cy="1082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685800" eaLnBrk="1" hangingPunct="1">
              <a:lnSpc>
                <a:spcPct val="120000"/>
              </a:lnSpc>
              <a:spcBef>
                <a:spcPct val="50000"/>
              </a:spcBef>
            </a:pPr>
            <a:r>
              <a:rPr lang="zh-CN" altLang="en-US" sz="1800" dirty="0">
                <a:solidFill>
                  <a:srgbClr val="FF0000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答案</a:t>
            </a:r>
            <a:r>
              <a:rPr lang="en-US" altLang="zh-CN" sz="1800" dirty="0">
                <a:solidFill>
                  <a:srgbClr val="FF0000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:</a:t>
            </a:r>
            <a:r>
              <a:rPr lang="en-US" altLang="zh-CN" sz="1800" dirty="0">
                <a:latin typeface="宋体" panose="02010600030101010101" pitchFamily="2" charset="-122"/>
              </a:rPr>
              <a:t>(1)①</a:t>
            </a:r>
            <a:r>
              <a:rPr lang="zh-CN" altLang="en-US" sz="1800" dirty="0">
                <a:latin typeface="宋体" panose="02010600030101010101" pitchFamily="2" charset="-122"/>
              </a:rPr>
              <a:t>介词结构“于秦”作动词“战”的状语　介词结构“于秦”作形容词“弱”的状语　②“大”应为“天下”的定语</a:t>
            </a:r>
            <a:r>
              <a:rPr lang="en-US" altLang="zh-CN" sz="1800" dirty="0">
                <a:latin typeface="宋体" panose="02010600030101010101" pitchFamily="2" charset="-122"/>
              </a:rPr>
              <a:t>,</a:t>
            </a:r>
            <a:r>
              <a:rPr lang="zh-CN" altLang="en-US" sz="1800" dirty="0">
                <a:latin typeface="宋体" panose="02010600030101010101" pitchFamily="2" charset="-122"/>
              </a:rPr>
              <a:t>借助于助词“之”后置　</a:t>
            </a:r>
            <a:r>
              <a:rPr lang="en-US" altLang="zh-CN" sz="1800" dirty="0">
                <a:latin typeface="宋体" panose="02010600030101010101" pitchFamily="2" charset="-122"/>
              </a:rPr>
              <a:t>(2)</a:t>
            </a:r>
            <a:r>
              <a:rPr lang="zh-CN" altLang="en-US" sz="1800" dirty="0">
                <a:latin typeface="宋体" panose="02010600030101010101" pitchFamily="2" charset="-122"/>
              </a:rPr>
              <a:t>省略介词　省略宾语　</a:t>
            </a:r>
            <a:endParaRPr lang="en-US" altLang="zh-CN" sz="1800" dirty="0">
              <a:latin typeface="宋体" panose="02010600030101010101" pitchFamily="2" charset="-122"/>
            </a:endParaRPr>
          </a:p>
        </p:txBody>
      </p:sp>
      <p:graphicFrame>
        <p:nvGraphicFramePr>
          <p:cNvPr id="18436" name="Object 8"/>
          <p:cNvGraphicFramePr>
            <a:graphicFrameLocks noChangeAspect="1"/>
          </p:cNvGraphicFramePr>
          <p:nvPr/>
        </p:nvGraphicFramePr>
        <p:xfrm>
          <a:off x="828675" y="481013"/>
          <a:ext cx="7185025" cy="3576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4" name="" r:id="rId1" imgW="3232150" imgH="1584325" progId="Word.Document.8">
                  <p:embed/>
                </p:oleObj>
              </mc:Choice>
              <mc:Fallback>
                <p:oleObj name="" r:id="rId1" imgW="3232150" imgH="1584325" progId="Word.Document.8">
                  <p:embed/>
                  <p:pic>
                    <p:nvPicPr>
                      <p:cNvPr id="0" name="图片 3083"/>
                      <p:cNvPicPr/>
                      <p:nvPr/>
                    </p:nvPicPr>
                    <p:blipFill>
                      <a:blip r:embed="rId2">
                        <a:clrChange>
                          <a:clrFrom>
                            <a:srgbClr val="000000"/>
                          </a:clrFrom>
                          <a:clrTo>
                            <a:srgbClr val="000000"/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828675" y="481013"/>
                        <a:ext cx="7185025" cy="357663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6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6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605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graphicFrame>
        <p:nvGraphicFramePr>
          <p:cNvPr id="19458" name="Object 6"/>
          <p:cNvGraphicFramePr>
            <a:graphicFrameLocks noChangeAspect="1"/>
          </p:cNvGraphicFramePr>
          <p:nvPr/>
        </p:nvGraphicFramePr>
        <p:xfrm>
          <a:off x="241300" y="914400"/>
          <a:ext cx="7204075" cy="2773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5" name="" r:id="rId1" imgW="2969260" imgH="1122680" progId="Word.Document.8">
                  <p:embed/>
                </p:oleObj>
              </mc:Choice>
              <mc:Fallback>
                <p:oleObj name="" r:id="rId1" imgW="2969260" imgH="1122680" progId="Word.Document.8">
                  <p:embed/>
                  <p:pic>
                    <p:nvPicPr>
                      <p:cNvPr id="0" name="图片 3084"/>
                      <p:cNvPicPr/>
                      <p:nvPr/>
                    </p:nvPicPr>
                    <p:blipFill>
                      <a:blip r:embed="rId2">
                        <a:clrChange>
                          <a:clrFrom>
                            <a:srgbClr val="000000"/>
                          </a:clrFrom>
                          <a:clrTo>
                            <a:srgbClr val="000000"/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241300" y="914400"/>
                        <a:ext cx="7204075" cy="277336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59" name="Rectangle 2"/>
          <p:cNvSpPr/>
          <p:nvPr/>
        </p:nvSpPr>
        <p:spPr>
          <a:xfrm>
            <a:off x="684213" y="3289300"/>
            <a:ext cx="6985000" cy="1584325"/>
          </a:xfrm>
          <a:prstGeom prst="rect">
            <a:avLst/>
          </a:prstGeom>
          <a:solidFill>
            <a:srgbClr val="CCFFCC">
              <a:alpha val="90979"/>
            </a:srgbClr>
          </a:solidFill>
          <a:ln w="9525" cap="flat" cmpd="sng">
            <a:solidFill>
              <a:srgbClr val="008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91422" tIns="45712" rIns="91422" bIns="45712" anchor="ctr"/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 b="0" dirty="0">
              <a:solidFill>
                <a:srgbClr val="0099FF"/>
              </a:solidFill>
              <a:latin typeface="Calibri" panose="020F0502020204030204" pitchFamily="34" charset="0"/>
            </a:endParaRPr>
          </a:p>
        </p:txBody>
      </p:sp>
      <p:sp>
        <p:nvSpPr>
          <p:cNvPr id="387080" name="Text Box 8"/>
          <p:cNvSpPr txBox="1"/>
          <p:nvPr/>
        </p:nvSpPr>
        <p:spPr>
          <a:xfrm>
            <a:off x="755650" y="3360738"/>
            <a:ext cx="6985000" cy="1282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685800" eaLnBrk="1" hangingPunct="1">
              <a:lnSpc>
                <a:spcPct val="130000"/>
              </a:lnSpc>
              <a:spcBef>
                <a:spcPct val="50000"/>
              </a:spcBef>
            </a:pPr>
            <a:r>
              <a:rPr lang="zh-CN" altLang="en-US" sz="1800" dirty="0">
                <a:solidFill>
                  <a:srgbClr val="FF0000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答案</a:t>
            </a:r>
            <a:r>
              <a:rPr lang="en-US" altLang="zh-CN" sz="1800" dirty="0">
                <a:solidFill>
                  <a:srgbClr val="FF0000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: </a:t>
            </a:r>
            <a:r>
              <a:rPr lang="en-US" altLang="zh-CN" dirty="0">
                <a:latin typeface="宋体" panose="02010600030101010101" pitchFamily="2" charset="-122"/>
              </a:rPr>
              <a:t>(3)“</a:t>
            </a:r>
            <a:r>
              <a:rPr lang="zh-CN" altLang="en-US" dirty="0">
                <a:latin typeface="宋体" panose="02010600030101010101" pitchFamily="2" charset="-122"/>
              </a:rPr>
              <a:t>非”表示否定判断　“也”表判断　</a:t>
            </a:r>
            <a:r>
              <a:rPr lang="en-US" altLang="zh-CN" dirty="0">
                <a:latin typeface="宋体" panose="02010600030101010101" pitchFamily="2" charset="-122"/>
              </a:rPr>
              <a:t>(4)“</a:t>
            </a:r>
            <a:r>
              <a:rPr lang="zh-CN" altLang="en-US" dirty="0">
                <a:latin typeface="宋体" panose="02010600030101010101" pitchFamily="2" charset="-122"/>
              </a:rPr>
              <a:t>诛”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被杀害。这是没有任何形式标志的被动句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但在语意上表被动　“为</a:t>
            </a:r>
            <a:r>
              <a:rPr lang="en-US" altLang="zh-CN" dirty="0">
                <a:latin typeface="宋体" panose="02010600030101010101" pitchFamily="2" charset="-122"/>
              </a:rPr>
              <a:t>……</a:t>
            </a:r>
            <a:r>
              <a:rPr lang="zh-CN" altLang="en-US" dirty="0">
                <a:latin typeface="宋体" panose="02010600030101010101" pitchFamily="2" charset="-122"/>
              </a:rPr>
              <a:t>所”表被动</a:t>
            </a:r>
            <a:endParaRPr lang="en-US" altLang="zh-CN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8708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8708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87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708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0482" name="Text Box 6"/>
          <p:cNvSpPr txBox="1"/>
          <p:nvPr/>
        </p:nvSpPr>
        <p:spPr>
          <a:xfrm>
            <a:off x="612775" y="630238"/>
            <a:ext cx="8064500" cy="33067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685800" eaLnBrk="1" hangingPunct="1">
              <a:lnSpc>
                <a:spcPct val="130000"/>
              </a:lnSpc>
            </a:pPr>
            <a:r>
              <a:rPr lang="en-US" altLang="zh-CN" sz="1800" dirty="0">
                <a:latin typeface="黑体" panose="02010600030101010101" pitchFamily="2" charset="-122"/>
                <a:ea typeface="黑体" panose="02010600030101010101" pitchFamily="2" charset="-122"/>
              </a:rPr>
              <a:t>6.</a:t>
            </a:r>
            <a:r>
              <a:rPr lang="zh-CN" altLang="en-US" sz="1800" dirty="0">
                <a:latin typeface="黑体" panose="02010600030101010101" pitchFamily="2" charset="-122"/>
                <a:ea typeface="黑体" panose="02010600030101010101" pitchFamily="2" charset="-122"/>
              </a:rPr>
              <a:t>名句默写</a:t>
            </a:r>
            <a:endParaRPr lang="zh-CN" altLang="en-US" sz="1800" dirty="0">
              <a:latin typeface="黑体" panose="02010600030101010101" pitchFamily="2" charset="-122"/>
              <a:ea typeface="黑体" panose="02010600030101010101" pitchFamily="2" charset="-122"/>
            </a:endParaRPr>
          </a:p>
          <a:p>
            <a:pPr defTabSz="685800" eaLnBrk="1" hangingPunct="1">
              <a:lnSpc>
                <a:spcPct val="130000"/>
              </a:lnSpc>
            </a:pPr>
            <a:r>
              <a:rPr lang="en-US" altLang="zh-CN" sz="1800" dirty="0">
                <a:latin typeface="宋体" panose="02010600030101010101" pitchFamily="2" charset="-122"/>
              </a:rPr>
              <a:t>(1)</a:t>
            </a:r>
            <a:r>
              <a:rPr lang="zh-CN" altLang="en-US" sz="1800" dirty="0">
                <a:latin typeface="宋体" panose="02010600030101010101" pitchFamily="2" charset="-122"/>
              </a:rPr>
              <a:t>苏洵</a:t>
            </a:r>
            <a:r>
              <a:rPr lang="en-US" altLang="zh-CN" sz="1800" dirty="0">
                <a:latin typeface="宋体" panose="02010600030101010101" pitchFamily="2" charset="-122"/>
              </a:rPr>
              <a:t>《</a:t>
            </a:r>
            <a:r>
              <a:rPr lang="zh-CN" altLang="en-US" sz="1800" dirty="0">
                <a:latin typeface="宋体" panose="02010600030101010101" pitchFamily="2" charset="-122"/>
              </a:rPr>
              <a:t>六国论</a:t>
            </a:r>
            <a:r>
              <a:rPr lang="en-US" altLang="zh-CN" sz="1800" dirty="0">
                <a:latin typeface="宋体" panose="02010600030101010101" pitchFamily="2" charset="-122"/>
              </a:rPr>
              <a:t>》</a:t>
            </a:r>
            <a:r>
              <a:rPr lang="zh-CN" altLang="en-US" sz="1800" dirty="0">
                <a:latin typeface="宋体" panose="02010600030101010101" pitchFamily="2" charset="-122"/>
              </a:rPr>
              <a:t>评论六国败亡的历史</a:t>
            </a:r>
            <a:r>
              <a:rPr lang="en-US" altLang="zh-CN" sz="1800" dirty="0">
                <a:latin typeface="宋体" panose="02010600030101010101" pitchFamily="2" charset="-122"/>
              </a:rPr>
              <a:t>,</a:t>
            </a:r>
            <a:r>
              <a:rPr lang="zh-CN" altLang="en-US" sz="1800" dirty="0">
                <a:latin typeface="宋体" panose="02010600030101010101" pitchFamily="2" charset="-122"/>
              </a:rPr>
              <a:t>提出“六国破灭</a:t>
            </a:r>
            <a:r>
              <a:rPr lang="en-US" altLang="zh-CN" sz="1800" dirty="0">
                <a:latin typeface="宋体" panose="02010600030101010101" pitchFamily="2" charset="-122"/>
              </a:rPr>
              <a:t>,</a:t>
            </a:r>
            <a:r>
              <a:rPr lang="zh-CN" altLang="en-US" sz="1800" u="sng" dirty="0">
                <a:latin typeface="宋体" panose="02010600030101010101" pitchFamily="2" charset="-122"/>
              </a:rPr>
              <a:t>　　　　　　　　</a:t>
            </a:r>
            <a:r>
              <a:rPr lang="en-US" altLang="zh-CN" sz="1800" dirty="0">
                <a:latin typeface="宋体" panose="02010600030101010101" pitchFamily="2" charset="-122"/>
              </a:rPr>
              <a:t>,</a:t>
            </a:r>
            <a:endParaRPr lang="en-US" altLang="zh-CN" sz="1800" dirty="0">
              <a:latin typeface="宋体" panose="02010600030101010101" pitchFamily="2" charset="-122"/>
            </a:endParaRPr>
          </a:p>
          <a:p>
            <a:pPr defTabSz="685800" eaLnBrk="1" hangingPunct="1">
              <a:lnSpc>
                <a:spcPct val="130000"/>
              </a:lnSpc>
            </a:pPr>
            <a:r>
              <a:rPr lang="zh-CN" altLang="en-US" sz="1800" u="sng" dirty="0">
                <a:latin typeface="宋体" panose="02010600030101010101" pitchFamily="2" charset="-122"/>
              </a:rPr>
              <a:t>　　　　　　　　</a:t>
            </a:r>
            <a:r>
              <a:rPr lang="en-US" altLang="zh-CN" sz="1800" dirty="0">
                <a:latin typeface="宋体" panose="02010600030101010101" pitchFamily="2" charset="-122"/>
              </a:rPr>
              <a:t>,</a:t>
            </a:r>
            <a:r>
              <a:rPr lang="zh-CN" altLang="en-US" sz="1800" u="sng" dirty="0">
                <a:latin typeface="宋体" panose="02010600030101010101" pitchFamily="2" charset="-122"/>
              </a:rPr>
              <a:t>　　　　　　　　</a:t>
            </a:r>
            <a:r>
              <a:rPr lang="zh-CN" altLang="en-US" sz="1800" dirty="0">
                <a:latin typeface="宋体" panose="02010600030101010101" pitchFamily="2" charset="-122"/>
              </a:rPr>
              <a:t>”的精辟论点。 </a:t>
            </a:r>
            <a:endParaRPr lang="zh-CN" altLang="en-US" sz="1800" dirty="0">
              <a:latin typeface="宋体" panose="02010600030101010101" pitchFamily="2" charset="-122"/>
            </a:endParaRPr>
          </a:p>
          <a:p>
            <a:pPr defTabSz="685800" eaLnBrk="1" hangingPunct="1">
              <a:lnSpc>
                <a:spcPct val="130000"/>
              </a:lnSpc>
            </a:pPr>
            <a:r>
              <a:rPr lang="en-US" altLang="zh-CN" sz="1800" dirty="0">
                <a:latin typeface="宋体" panose="02010600030101010101" pitchFamily="2" charset="-122"/>
              </a:rPr>
              <a:t>(2)</a:t>
            </a:r>
            <a:r>
              <a:rPr lang="zh-CN" altLang="en-US" sz="1800" dirty="0">
                <a:latin typeface="宋体" panose="02010600030101010101" pitchFamily="2" charset="-122"/>
              </a:rPr>
              <a:t>文中描写祖辈创业艰难的句子是“</a:t>
            </a:r>
            <a:r>
              <a:rPr lang="zh-CN" altLang="en-US" sz="1800" u="sng" dirty="0">
                <a:latin typeface="宋体" panose="02010600030101010101" pitchFamily="2" charset="-122"/>
              </a:rPr>
              <a:t>　　　　　　　　</a:t>
            </a:r>
            <a:r>
              <a:rPr lang="en-US" altLang="zh-CN" sz="1800" dirty="0">
                <a:latin typeface="宋体" panose="02010600030101010101" pitchFamily="2" charset="-122"/>
              </a:rPr>
              <a:t>,</a:t>
            </a:r>
            <a:endParaRPr lang="en-US" altLang="zh-CN" sz="1800" dirty="0">
              <a:latin typeface="宋体" panose="02010600030101010101" pitchFamily="2" charset="-122"/>
            </a:endParaRPr>
          </a:p>
          <a:p>
            <a:pPr defTabSz="685800" eaLnBrk="1" hangingPunct="1">
              <a:lnSpc>
                <a:spcPct val="130000"/>
              </a:lnSpc>
            </a:pPr>
            <a:r>
              <a:rPr lang="zh-CN" altLang="en-US" sz="1800" u="sng" dirty="0">
                <a:latin typeface="宋体" panose="02010600030101010101" pitchFamily="2" charset="-122"/>
              </a:rPr>
              <a:t>　　　　　　　　</a:t>
            </a:r>
            <a:r>
              <a:rPr lang="en-US" altLang="zh-CN" sz="1800" dirty="0">
                <a:latin typeface="宋体" panose="02010600030101010101" pitchFamily="2" charset="-122"/>
              </a:rPr>
              <a:t>,</a:t>
            </a:r>
            <a:r>
              <a:rPr lang="zh-CN" altLang="en-US" sz="1800" u="sng" dirty="0">
                <a:latin typeface="宋体" panose="02010600030101010101" pitchFamily="2" charset="-122"/>
              </a:rPr>
              <a:t>　　　　　　　　</a:t>
            </a:r>
            <a:r>
              <a:rPr lang="en-US" altLang="zh-CN" sz="1800" dirty="0">
                <a:latin typeface="宋体" panose="02010600030101010101" pitchFamily="2" charset="-122"/>
              </a:rPr>
              <a:t>,</a:t>
            </a:r>
            <a:r>
              <a:rPr lang="zh-CN" altLang="en-US" sz="1800" u="sng" dirty="0">
                <a:latin typeface="宋体" panose="02010600030101010101" pitchFamily="2" charset="-122"/>
              </a:rPr>
              <a:t>　　　　　　　　</a:t>
            </a:r>
            <a:r>
              <a:rPr lang="zh-CN" altLang="en-US" sz="1800" dirty="0">
                <a:latin typeface="宋体" panose="02010600030101010101" pitchFamily="2" charset="-122"/>
              </a:rPr>
              <a:t>”。 </a:t>
            </a:r>
            <a:endParaRPr lang="zh-CN" altLang="en-US" sz="1800" dirty="0">
              <a:latin typeface="宋体" panose="02010600030101010101" pitchFamily="2" charset="-122"/>
            </a:endParaRPr>
          </a:p>
          <a:p>
            <a:pPr defTabSz="685800" eaLnBrk="1" hangingPunct="1">
              <a:lnSpc>
                <a:spcPct val="130000"/>
              </a:lnSpc>
            </a:pPr>
            <a:r>
              <a:rPr lang="en-US" altLang="zh-CN" sz="1800" dirty="0">
                <a:latin typeface="宋体" panose="02010600030101010101" pitchFamily="2" charset="-122"/>
              </a:rPr>
              <a:t>(3)</a:t>
            </a:r>
            <a:r>
              <a:rPr lang="zh-CN" altLang="en-US" sz="1800" dirty="0">
                <a:latin typeface="宋体" panose="02010600030101010101" pitchFamily="2" charset="-122"/>
              </a:rPr>
              <a:t>文中说明齐国灭亡原因的句子是“齐人未尝赂秦</a:t>
            </a:r>
            <a:r>
              <a:rPr lang="en-US" altLang="zh-CN" sz="1800" dirty="0">
                <a:latin typeface="宋体" panose="02010600030101010101" pitchFamily="2" charset="-122"/>
              </a:rPr>
              <a:t>,</a:t>
            </a:r>
            <a:r>
              <a:rPr lang="zh-CN" altLang="en-US" sz="1800" dirty="0">
                <a:latin typeface="宋体" panose="02010600030101010101" pitchFamily="2" charset="-122"/>
              </a:rPr>
              <a:t>终继五国迁灭</a:t>
            </a:r>
            <a:r>
              <a:rPr lang="en-US" altLang="zh-CN" sz="1800" dirty="0">
                <a:latin typeface="宋体" panose="02010600030101010101" pitchFamily="2" charset="-122"/>
              </a:rPr>
              <a:t>,</a:t>
            </a:r>
            <a:r>
              <a:rPr lang="zh-CN" altLang="en-US" sz="1800" dirty="0">
                <a:latin typeface="宋体" panose="02010600030101010101" pitchFamily="2" charset="-122"/>
              </a:rPr>
              <a:t>何哉</a:t>
            </a:r>
            <a:r>
              <a:rPr lang="en-US" altLang="zh-CN" sz="1800" dirty="0">
                <a:latin typeface="宋体" panose="02010600030101010101" pitchFamily="2" charset="-122"/>
              </a:rPr>
              <a:t>?</a:t>
            </a:r>
            <a:endParaRPr lang="en-US" altLang="zh-CN" sz="1800" dirty="0">
              <a:latin typeface="宋体" panose="02010600030101010101" pitchFamily="2" charset="-122"/>
            </a:endParaRPr>
          </a:p>
          <a:p>
            <a:pPr defTabSz="685800" eaLnBrk="1" hangingPunct="1">
              <a:lnSpc>
                <a:spcPct val="130000"/>
              </a:lnSpc>
            </a:pPr>
            <a:r>
              <a:rPr lang="zh-CN" altLang="en-US" sz="1800" u="sng" dirty="0">
                <a:latin typeface="宋体" panose="02010600030101010101" pitchFamily="2" charset="-122"/>
              </a:rPr>
              <a:t>　　　　　　　　</a:t>
            </a:r>
            <a:r>
              <a:rPr lang="zh-CN" altLang="en-US" sz="1800" dirty="0">
                <a:latin typeface="宋体" panose="02010600030101010101" pitchFamily="2" charset="-122"/>
              </a:rPr>
              <a:t>”。 </a:t>
            </a:r>
            <a:endParaRPr lang="zh-CN" altLang="en-US" sz="1800" dirty="0">
              <a:latin typeface="宋体" panose="02010600030101010101" pitchFamily="2" charset="-122"/>
            </a:endParaRPr>
          </a:p>
          <a:p>
            <a:pPr defTabSz="685800" eaLnBrk="1" hangingPunct="1">
              <a:lnSpc>
                <a:spcPct val="130000"/>
              </a:lnSpc>
            </a:pPr>
            <a:r>
              <a:rPr lang="en-US" altLang="zh-CN" sz="1800" dirty="0">
                <a:latin typeface="宋体" panose="02010600030101010101" pitchFamily="2" charset="-122"/>
              </a:rPr>
              <a:t>(4)</a:t>
            </a:r>
            <a:r>
              <a:rPr lang="zh-CN" altLang="en-US" sz="1800" dirty="0">
                <a:latin typeface="宋体" panose="02010600030101010101" pitchFamily="2" charset="-122"/>
              </a:rPr>
              <a:t>课文结尾指出“</a:t>
            </a:r>
            <a:r>
              <a:rPr lang="zh-CN" altLang="en-US" sz="1800" u="sng" dirty="0">
                <a:latin typeface="宋体" panose="02010600030101010101" pitchFamily="2" charset="-122"/>
              </a:rPr>
              <a:t>　　　　　　</a:t>
            </a:r>
            <a:r>
              <a:rPr lang="en-US" altLang="zh-CN" sz="1800" dirty="0">
                <a:latin typeface="宋体" panose="02010600030101010101" pitchFamily="2" charset="-122"/>
              </a:rPr>
              <a:t>,</a:t>
            </a:r>
            <a:r>
              <a:rPr lang="zh-CN" altLang="en-US" sz="1800" u="sng" dirty="0">
                <a:latin typeface="宋体" panose="02010600030101010101" pitchFamily="2" charset="-122"/>
              </a:rPr>
              <a:t>　            </a:t>
            </a:r>
            <a:r>
              <a:rPr lang="en-US" altLang="zh-CN" sz="1800" dirty="0">
                <a:latin typeface="宋体" panose="02010600030101010101" pitchFamily="2" charset="-122"/>
              </a:rPr>
              <a:t>, </a:t>
            </a:r>
            <a:r>
              <a:rPr lang="zh-CN" altLang="en-US" sz="1800" u="sng" dirty="0">
                <a:latin typeface="宋体" panose="02010600030101010101" pitchFamily="2" charset="-122"/>
              </a:rPr>
              <a:t>　　　　　　</a:t>
            </a:r>
            <a:r>
              <a:rPr lang="zh-CN" altLang="en-US" sz="1800" dirty="0">
                <a:latin typeface="宋体" panose="02010600030101010101" pitchFamily="2" charset="-122"/>
              </a:rPr>
              <a:t>”</a:t>
            </a:r>
            <a:r>
              <a:rPr lang="en-US" altLang="zh-CN" sz="1800" dirty="0">
                <a:latin typeface="宋体" panose="02010600030101010101" pitchFamily="2" charset="-122"/>
              </a:rPr>
              <a:t>,</a:t>
            </a:r>
            <a:r>
              <a:rPr lang="zh-CN" altLang="en-US" sz="1800" dirty="0">
                <a:latin typeface="宋体" panose="02010600030101010101" pitchFamily="2" charset="-122"/>
              </a:rPr>
              <a:t>明确体现文章借古讽今</a:t>
            </a:r>
            <a:r>
              <a:rPr lang="en-US" altLang="zh-CN" sz="1800" dirty="0">
                <a:latin typeface="宋体" panose="02010600030101010101" pitchFamily="2" charset="-122"/>
              </a:rPr>
              <a:t>,</a:t>
            </a:r>
            <a:r>
              <a:rPr lang="zh-CN" altLang="en-US" sz="1800" dirty="0">
                <a:latin typeface="宋体" panose="02010600030101010101" pitchFamily="2" charset="-122"/>
              </a:rPr>
              <a:t>告诫北宋统治者要汲取历史教训的主旨。 </a:t>
            </a:r>
            <a:endParaRPr lang="zh-CN" altLang="en-US" sz="1800" dirty="0">
              <a:latin typeface="宋体" panose="02010600030101010101" pitchFamily="2" charset="-122"/>
            </a:endParaRPr>
          </a:p>
        </p:txBody>
      </p:sp>
      <p:sp>
        <p:nvSpPr>
          <p:cNvPr id="20483" name="Rectangle 2"/>
          <p:cNvSpPr/>
          <p:nvPr/>
        </p:nvSpPr>
        <p:spPr>
          <a:xfrm>
            <a:off x="622300" y="4079875"/>
            <a:ext cx="8126413" cy="1152525"/>
          </a:xfrm>
          <a:prstGeom prst="rect">
            <a:avLst/>
          </a:prstGeom>
          <a:solidFill>
            <a:srgbClr val="CCFFCC">
              <a:alpha val="90979"/>
            </a:srgbClr>
          </a:solidFill>
          <a:ln w="9525" cap="flat" cmpd="sng">
            <a:solidFill>
              <a:srgbClr val="008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91422" tIns="45712" rIns="91422" bIns="45712" anchor="ctr"/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 b="0" dirty="0">
              <a:solidFill>
                <a:srgbClr val="0099FF"/>
              </a:solidFill>
              <a:latin typeface="Calibri" panose="020F0502020204030204" pitchFamily="34" charset="0"/>
            </a:endParaRPr>
          </a:p>
        </p:txBody>
      </p:sp>
      <p:sp>
        <p:nvSpPr>
          <p:cNvPr id="388104" name="Text Box 8"/>
          <p:cNvSpPr txBox="1"/>
          <p:nvPr/>
        </p:nvSpPr>
        <p:spPr>
          <a:xfrm>
            <a:off x="639763" y="4008438"/>
            <a:ext cx="8135937" cy="11636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685800" eaLnBrk="1" hangingPunct="1">
              <a:lnSpc>
                <a:spcPct val="130000"/>
              </a:lnSpc>
            </a:pPr>
            <a:r>
              <a:rPr lang="zh-CN" altLang="en-US" sz="1800" dirty="0">
                <a:solidFill>
                  <a:srgbClr val="FF0000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答案</a:t>
            </a:r>
            <a:r>
              <a:rPr lang="en-US" altLang="zh-CN" sz="1800" dirty="0">
                <a:solidFill>
                  <a:srgbClr val="FF0000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:</a:t>
            </a:r>
            <a:r>
              <a:rPr lang="en-US" altLang="zh-CN" sz="1800" dirty="0">
                <a:latin typeface="宋体" panose="02010600030101010101" pitchFamily="2" charset="-122"/>
              </a:rPr>
              <a:t>(1)</a:t>
            </a:r>
            <a:r>
              <a:rPr lang="zh-CN" altLang="en-US" sz="1800" dirty="0">
                <a:latin typeface="宋体" panose="02010600030101010101" pitchFamily="2" charset="-122"/>
              </a:rPr>
              <a:t>非兵不利　战不善　弊在赂秦　</a:t>
            </a:r>
            <a:r>
              <a:rPr lang="en-US" altLang="zh-CN" sz="1800" dirty="0">
                <a:latin typeface="宋体" panose="02010600030101010101" pitchFamily="2" charset="-122"/>
              </a:rPr>
              <a:t>(2)</a:t>
            </a:r>
            <a:r>
              <a:rPr lang="zh-CN" altLang="en-US" sz="1800" dirty="0">
                <a:latin typeface="宋体" panose="02010600030101010101" pitchFamily="2" charset="-122"/>
              </a:rPr>
              <a:t>思厥先祖父　暴霜露　斩荆棘　以有尺寸之地　</a:t>
            </a:r>
            <a:r>
              <a:rPr lang="en-US" altLang="zh-CN" sz="1800" dirty="0">
                <a:latin typeface="宋体" panose="02010600030101010101" pitchFamily="2" charset="-122"/>
              </a:rPr>
              <a:t>(3)</a:t>
            </a:r>
            <a:r>
              <a:rPr lang="zh-CN" altLang="en-US" sz="1800" dirty="0">
                <a:latin typeface="宋体" panose="02010600030101010101" pitchFamily="2" charset="-122"/>
              </a:rPr>
              <a:t>与嬴而不助五国也　</a:t>
            </a:r>
            <a:r>
              <a:rPr lang="en-US" altLang="zh-CN" sz="1800" dirty="0">
                <a:latin typeface="宋体" panose="02010600030101010101" pitchFamily="2" charset="-122"/>
              </a:rPr>
              <a:t>(4)</a:t>
            </a:r>
            <a:r>
              <a:rPr lang="zh-CN" altLang="en-US" sz="1800" dirty="0">
                <a:latin typeface="宋体" panose="02010600030101010101" pitchFamily="2" charset="-122"/>
              </a:rPr>
              <a:t>苟以天下之大　下而从六国破亡之故事　是又在六国下矣</a:t>
            </a:r>
            <a:endParaRPr lang="zh-CN" altLang="en-US" sz="1800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8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8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810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1506" name="Text Box 2"/>
          <p:cNvSpPr txBox="1"/>
          <p:nvPr/>
        </p:nvSpPr>
        <p:spPr>
          <a:xfrm>
            <a:off x="612775" y="623888"/>
            <a:ext cx="7993063" cy="2076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685800" eaLnBrk="1" hangingPunct="1">
              <a:lnSpc>
                <a:spcPct val="130000"/>
              </a:lnSpc>
            </a:pPr>
            <a:r>
              <a:rPr lang="en-US" altLang="zh-CN" dirty="0">
                <a:latin typeface="黑体" panose="02010600030101010101" pitchFamily="2" charset="-122"/>
                <a:ea typeface="黑体" panose="02010600030101010101" pitchFamily="2" charset="-122"/>
              </a:rPr>
              <a:t>7.</a:t>
            </a:r>
            <a:r>
              <a:rPr lang="zh-CN" altLang="en-US" dirty="0">
                <a:latin typeface="黑体" panose="02010600030101010101" pitchFamily="2" charset="-122"/>
                <a:ea typeface="黑体" panose="02010600030101010101" pitchFamily="2" charset="-122"/>
              </a:rPr>
              <a:t>翻译句子</a:t>
            </a:r>
            <a:endParaRPr lang="zh-CN" altLang="en-US" dirty="0">
              <a:latin typeface="黑体" panose="02010600030101010101" pitchFamily="2" charset="-122"/>
              <a:ea typeface="黑体" panose="02010600030101010101" pitchFamily="2" charset="-122"/>
            </a:endParaRPr>
          </a:p>
          <a:p>
            <a:pPr defTabSz="685800" eaLnBrk="1" hangingPunct="1">
              <a:lnSpc>
                <a:spcPct val="130000"/>
              </a:lnSpc>
            </a:pPr>
            <a:r>
              <a:rPr lang="en-US" altLang="zh-CN" dirty="0">
                <a:latin typeface="宋体" panose="02010600030101010101" pitchFamily="2" charset="-122"/>
              </a:rPr>
              <a:t>(1)</a:t>
            </a:r>
            <a:r>
              <a:rPr lang="zh-CN" altLang="en-US" dirty="0">
                <a:latin typeface="宋体" panose="02010600030101010101" pitchFamily="2" charset="-122"/>
              </a:rPr>
              <a:t>至丹以荆卿为计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始速祸焉。</a:t>
            </a:r>
            <a:endParaRPr lang="zh-CN" altLang="en-US" dirty="0">
              <a:latin typeface="宋体" panose="02010600030101010101" pitchFamily="2" charset="-122"/>
            </a:endParaRPr>
          </a:p>
          <a:p>
            <a:pPr defTabSz="685800" eaLnBrk="1" hangingPunct="1">
              <a:lnSpc>
                <a:spcPct val="130000"/>
              </a:lnSpc>
            </a:pPr>
            <a:r>
              <a:rPr lang="zh-CN" altLang="en-US" dirty="0">
                <a:latin typeface="宋体" panose="02010600030101010101" pitchFamily="2" charset="-122"/>
              </a:rPr>
              <a:t>译文</a:t>
            </a:r>
            <a:r>
              <a:rPr lang="en-US" altLang="zh-CN" dirty="0">
                <a:latin typeface="宋体" panose="02010600030101010101" pitchFamily="2" charset="-122"/>
              </a:rPr>
              <a:t>:</a:t>
            </a:r>
            <a:r>
              <a:rPr lang="en-US" altLang="zh-CN" u="sng" dirty="0">
                <a:latin typeface="宋体" panose="02010600030101010101" pitchFamily="2" charset="-122"/>
              </a:rPr>
              <a:t>                                                        </a:t>
            </a:r>
            <a:endParaRPr lang="en-US" altLang="zh-CN" dirty="0">
              <a:latin typeface="宋体" panose="02010600030101010101" pitchFamily="2" charset="-122"/>
            </a:endParaRPr>
          </a:p>
          <a:p>
            <a:pPr defTabSz="685800" eaLnBrk="1" hangingPunct="1">
              <a:lnSpc>
                <a:spcPct val="130000"/>
              </a:lnSpc>
            </a:pPr>
            <a:r>
              <a:rPr lang="en-US" altLang="zh-CN" dirty="0">
                <a:latin typeface="宋体" panose="02010600030101010101" pitchFamily="2" charset="-122"/>
              </a:rPr>
              <a:t>(2)</a:t>
            </a:r>
            <a:r>
              <a:rPr lang="zh-CN" altLang="en-US" dirty="0">
                <a:latin typeface="宋体" panose="02010600030101010101" pitchFamily="2" charset="-122"/>
              </a:rPr>
              <a:t>赵尝五战于秦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二败而三胜。</a:t>
            </a:r>
            <a:endParaRPr lang="zh-CN" altLang="en-US" dirty="0">
              <a:latin typeface="宋体" panose="02010600030101010101" pitchFamily="2" charset="-122"/>
            </a:endParaRPr>
          </a:p>
          <a:p>
            <a:pPr defTabSz="685800" eaLnBrk="1" hangingPunct="1">
              <a:lnSpc>
                <a:spcPct val="130000"/>
              </a:lnSpc>
            </a:pPr>
            <a:r>
              <a:rPr lang="zh-CN" altLang="en-US" dirty="0">
                <a:latin typeface="宋体" panose="02010600030101010101" pitchFamily="2" charset="-122"/>
              </a:rPr>
              <a:t>译文</a:t>
            </a:r>
            <a:r>
              <a:rPr lang="en-US" altLang="zh-CN" dirty="0">
                <a:latin typeface="宋体" panose="02010600030101010101" pitchFamily="2" charset="-122"/>
              </a:rPr>
              <a:t>:</a:t>
            </a:r>
            <a:r>
              <a:rPr lang="en-US" altLang="zh-CN" u="sng" dirty="0">
                <a:latin typeface="宋体" panose="02010600030101010101" pitchFamily="2" charset="-122"/>
              </a:rPr>
              <a:t>                                                       </a:t>
            </a:r>
            <a:endParaRPr lang="en-US" altLang="zh-CN" u="sng" dirty="0">
              <a:latin typeface="宋体" panose="02010600030101010101" pitchFamily="2" charset="-122"/>
            </a:endParaRPr>
          </a:p>
        </p:txBody>
      </p:sp>
      <p:sp>
        <p:nvSpPr>
          <p:cNvPr id="21507" name="Rectangle 2"/>
          <p:cNvSpPr/>
          <p:nvPr/>
        </p:nvSpPr>
        <p:spPr>
          <a:xfrm>
            <a:off x="695325" y="3000375"/>
            <a:ext cx="8126413" cy="1512888"/>
          </a:xfrm>
          <a:prstGeom prst="rect">
            <a:avLst/>
          </a:prstGeom>
          <a:solidFill>
            <a:srgbClr val="CCFFCC">
              <a:alpha val="90979"/>
            </a:srgbClr>
          </a:solidFill>
          <a:ln w="9525" cap="flat" cmpd="sng">
            <a:solidFill>
              <a:srgbClr val="008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91422" tIns="45712" rIns="91422" bIns="45712" anchor="ctr"/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 b="0" dirty="0">
              <a:solidFill>
                <a:srgbClr val="0099FF"/>
              </a:solidFill>
              <a:latin typeface="Calibri" panose="020F0502020204030204" pitchFamily="34" charset="0"/>
            </a:endParaRPr>
          </a:p>
        </p:txBody>
      </p:sp>
      <p:sp>
        <p:nvSpPr>
          <p:cNvPr id="448516" name="Text Box 4"/>
          <p:cNvSpPr txBox="1"/>
          <p:nvPr/>
        </p:nvSpPr>
        <p:spPr>
          <a:xfrm>
            <a:off x="644525" y="3073400"/>
            <a:ext cx="8320088" cy="1282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685800" eaLnBrk="1" hangingPunct="1">
              <a:lnSpc>
                <a:spcPct val="130000"/>
              </a:lnSpc>
            </a:pPr>
            <a:r>
              <a:rPr lang="zh-CN" altLang="en-US" dirty="0">
                <a:solidFill>
                  <a:srgbClr val="FF0000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答案</a:t>
            </a:r>
            <a:r>
              <a:rPr lang="en-US" altLang="zh-CN" dirty="0">
                <a:solidFill>
                  <a:srgbClr val="FF0000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:</a:t>
            </a:r>
            <a:r>
              <a:rPr lang="en-US" altLang="zh-CN" dirty="0">
                <a:latin typeface="宋体" panose="02010600030101010101" pitchFamily="2" charset="-122"/>
              </a:rPr>
              <a:t>(1)</a:t>
            </a:r>
            <a:r>
              <a:rPr lang="zh-CN" altLang="en-US" dirty="0">
                <a:latin typeface="宋体" panose="02010600030101010101" pitchFamily="2" charset="-122"/>
              </a:rPr>
              <a:t>等到燕太子丹用</a:t>
            </a:r>
            <a:r>
              <a:rPr lang="en-US" altLang="zh-CN" dirty="0">
                <a:latin typeface="宋体" panose="02010600030101010101" pitchFamily="2" charset="-122"/>
              </a:rPr>
              <a:t>(</a:t>
            </a:r>
            <a:r>
              <a:rPr lang="zh-CN" altLang="en-US" dirty="0">
                <a:latin typeface="宋体" panose="02010600030101010101" pitchFamily="2" charset="-122"/>
              </a:rPr>
              <a:t>派</a:t>
            </a:r>
            <a:r>
              <a:rPr lang="en-US" altLang="zh-CN" dirty="0">
                <a:latin typeface="宋体" panose="02010600030101010101" pitchFamily="2" charset="-122"/>
              </a:rPr>
              <a:t>)</a:t>
            </a:r>
            <a:r>
              <a:rPr lang="zh-CN" altLang="en-US" dirty="0">
                <a:latin typeface="宋体" panose="02010600030101010101" pitchFamily="2" charset="-122"/>
              </a:rPr>
              <a:t>荆轲</a:t>
            </a:r>
            <a:r>
              <a:rPr lang="en-US" altLang="zh-CN" dirty="0">
                <a:latin typeface="宋体" panose="02010600030101010101" pitchFamily="2" charset="-122"/>
              </a:rPr>
              <a:t>(</a:t>
            </a:r>
            <a:r>
              <a:rPr lang="zh-CN" altLang="en-US" dirty="0">
                <a:latin typeface="宋体" panose="02010600030101010101" pitchFamily="2" charset="-122"/>
              </a:rPr>
              <a:t>刺秦王</a:t>
            </a:r>
            <a:r>
              <a:rPr lang="en-US" altLang="zh-CN" dirty="0">
                <a:latin typeface="宋体" panose="02010600030101010101" pitchFamily="2" charset="-122"/>
              </a:rPr>
              <a:t>)</a:t>
            </a:r>
            <a:r>
              <a:rPr lang="zh-CN" altLang="en-US" dirty="0">
                <a:latin typeface="宋体" panose="02010600030101010101" pitchFamily="2" charset="-122"/>
              </a:rPr>
              <a:t>作为</a:t>
            </a:r>
            <a:r>
              <a:rPr lang="en-US" altLang="zh-CN" dirty="0">
                <a:latin typeface="宋体" panose="02010600030101010101" pitchFamily="2" charset="-122"/>
              </a:rPr>
              <a:t>(</a:t>
            </a:r>
            <a:r>
              <a:rPr lang="zh-CN" altLang="en-US" dirty="0">
                <a:latin typeface="宋体" panose="02010600030101010101" pitchFamily="2" charset="-122"/>
              </a:rPr>
              <a:t>对付秦国的</a:t>
            </a:r>
            <a:r>
              <a:rPr lang="en-US" altLang="zh-CN" dirty="0">
                <a:latin typeface="宋体" panose="02010600030101010101" pitchFamily="2" charset="-122"/>
              </a:rPr>
              <a:t>)</a:t>
            </a:r>
            <a:r>
              <a:rPr lang="zh-CN" altLang="en-US" dirty="0">
                <a:latin typeface="宋体" panose="02010600030101010101" pitchFamily="2" charset="-122"/>
              </a:rPr>
              <a:t>策略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才招致祸患。</a:t>
            </a:r>
            <a:endParaRPr lang="zh-CN" altLang="en-US" dirty="0">
              <a:latin typeface="宋体" panose="02010600030101010101" pitchFamily="2" charset="-122"/>
            </a:endParaRPr>
          </a:p>
          <a:p>
            <a:pPr defTabSz="685800" eaLnBrk="1" hangingPunct="1">
              <a:lnSpc>
                <a:spcPct val="130000"/>
              </a:lnSpc>
            </a:pPr>
            <a:r>
              <a:rPr lang="en-US" altLang="zh-CN" dirty="0">
                <a:latin typeface="宋体" panose="02010600030101010101" pitchFamily="2" charset="-122"/>
              </a:rPr>
              <a:t>(2)</a:t>
            </a:r>
            <a:r>
              <a:rPr lang="zh-CN" altLang="en-US" dirty="0">
                <a:latin typeface="宋体" panose="02010600030101010101" pitchFamily="2" charset="-122"/>
              </a:rPr>
              <a:t>赵国曾经与秦国交战五次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败了两次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胜了三次。</a:t>
            </a:r>
            <a:endParaRPr lang="zh-CN" altLang="en-US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85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85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85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2530" name="Text Box 15"/>
          <p:cNvSpPr txBox="1"/>
          <p:nvPr/>
        </p:nvSpPr>
        <p:spPr>
          <a:xfrm>
            <a:off x="900113" y="646113"/>
            <a:ext cx="7559675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685800" eaLnBrk="1" hangingPunct="1"/>
            <a:r>
              <a:rPr lang="zh-CN" altLang="en-US" sz="3200" dirty="0">
                <a:solidFill>
                  <a:srgbClr val="0000FF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课堂探究                      </a:t>
            </a:r>
            <a:r>
              <a:rPr lang="zh-CN" altLang="en-US" dirty="0">
                <a:solidFill>
                  <a:srgbClr val="0000FF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合作学习</a:t>
            </a:r>
            <a:endParaRPr lang="zh-CN" altLang="en-US" dirty="0">
              <a:solidFill>
                <a:srgbClr val="0000FF"/>
              </a:solidFill>
              <a:latin typeface="黑体" panose="02010600030101010101" pitchFamily="2" charset="-122"/>
              <a:ea typeface="黑体" panose="02010600030101010101" pitchFamily="2" charset="-122"/>
            </a:endParaRPr>
          </a:p>
        </p:txBody>
      </p:sp>
      <p:sp>
        <p:nvSpPr>
          <p:cNvPr id="22531" name="Text Box 18"/>
          <p:cNvSpPr txBox="1"/>
          <p:nvPr/>
        </p:nvSpPr>
        <p:spPr>
          <a:xfrm>
            <a:off x="468313" y="1358900"/>
            <a:ext cx="8353425" cy="4889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685800" eaLnBrk="1" hangingPunct="1">
              <a:lnSpc>
                <a:spcPct val="130000"/>
              </a:lnSpc>
              <a:spcBef>
                <a:spcPct val="50000"/>
              </a:spcBef>
            </a:pPr>
            <a:r>
              <a:rPr lang="zh-CN" altLang="en-US" dirty="0">
                <a:latin typeface="黑体" panose="02010600030101010101" pitchFamily="2" charset="-122"/>
                <a:ea typeface="黑体" panose="02010600030101010101" pitchFamily="2" charset="-122"/>
              </a:rPr>
              <a:t>一、整体把握 </a:t>
            </a:r>
            <a:endParaRPr lang="zh-CN" altLang="en-US" dirty="0">
              <a:latin typeface="黑体" panose="02010600030101010101" pitchFamily="2" charset="-122"/>
              <a:ea typeface="黑体" panose="02010600030101010101" pitchFamily="2" charset="-122"/>
            </a:endParaRPr>
          </a:p>
        </p:txBody>
      </p:sp>
      <p:sp>
        <p:nvSpPr>
          <p:cNvPr id="22532" name="Rectangle 22"/>
          <p:cNvSpPr/>
          <p:nvPr/>
        </p:nvSpPr>
        <p:spPr>
          <a:xfrm>
            <a:off x="0" y="1865313"/>
            <a:ext cx="9145588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 eaLnBrk="1" hangingPunct="1">
              <a:lnSpc>
                <a:spcPct val="130000"/>
              </a:lnSpc>
            </a:pPr>
            <a:endParaRPr lang="zh-CN" altLang="en-US" dirty="0">
              <a:latin typeface="宋体" panose="02010600030101010101" pitchFamily="2" charset="-122"/>
            </a:endParaRPr>
          </a:p>
        </p:txBody>
      </p:sp>
      <p:pic>
        <p:nvPicPr>
          <p:cNvPr id="22533" name="Q17STBBX2SJYW5.eps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92275" y="1847850"/>
            <a:ext cx="5689600" cy="34956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pull dir="d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3554" name="Text Box 43"/>
          <p:cNvSpPr txBox="1"/>
          <p:nvPr/>
        </p:nvSpPr>
        <p:spPr>
          <a:xfrm>
            <a:off x="539750" y="552450"/>
            <a:ext cx="8353425" cy="1282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685800" eaLnBrk="1" hangingPunct="1">
              <a:lnSpc>
                <a:spcPct val="130000"/>
              </a:lnSpc>
            </a:pPr>
            <a:r>
              <a:rPr lang="zh-CN" altLang="en-US" dirty="0">
                <a:latin typeface="黑体" panose="02010600030101010101" pitchFamily="2" charset="-122"/>
                <a:ea typeface="黑体" panose="02010600030101010101" pitchFamily="2" charset="-122"/>
              </a:rPr>
              <a:t>二、文本研读</a:t>
            </a:r>
            <a:endParaRPr lang="zh-CN" altLang="en-US" dirty="0">
              <a:latin typeface="黑体" panose="02010600030101010101" pitchFamily="2" charset="-122"/>
              <a:ea typeface="黑体" panose="02010600030101010101" pitchFamily="2" charset="-122"/>
            </a:endParaRPr>
          </a:p>
          <a:p>
            <a:pPr defTabSz="685800" eaLnBrk="1" hangingPunct="1">
              <a:lnSpc>
                <a:spcPct val="130000"/>
              </a:lnSpc>
            </a:pPr>
            <a:r>
              <a:rPr lang="zh-CN" altLang="en-US" dirty="0">
                <a:latin typeface="黑体" panose="02010600030101010101" pitchFamily="2" charset="-122"/>
                <a:ea typeface="黑体" panose="02010600030101010101" pitchFamily="2" charset="-122"/>
              </a:rPr>
              <a:t>阅读全文</a:t>
            </a:r>
            <a:r>
              <a:rPr lang="en-US" altLang="zh-CN" dirty="0">
                <a:latin typeface="黑体" panose="02010600030101010101" pitchFamily="2" charset="-122"/>
                <a:ea typeface="黑体" panose="02010600030101010101" pitchFamily="2" charset="-122"/>
              </a:rPr>
              <a:t>,</a:t>
            </a:r>
            <a:r>
              <a:rPr lang="zh-CN" altLang="en-US" dirty="0">
                <a:latin typeface="黑体" panose="02010600030101010101" pitchFamily="2" charset="-122"/>
                <a:ea typeface="黑体" panose="02010600030101010101" pitchFamily="2" charset="-122"/>
              </a:rPr>
              <a:t>思考并回答下列问题。</a:t>
            </a:r>
            <a:endParaRPr lang="zh-CN" altLang="en-US" dirty="0">
              <a:latin typeface="黑体" panose="02010600030101010101" pitchFamily="2" charset="-122"/>
              <a:ea typeface="黑体" panose="02010600030101010101" pitchFamily="2" charset="-122"/>
            </a:endParaRPr>
          </a:p>
          <a:p>
            <a:pPr defTabSz="685800" eaLnBrk="1" hangingPunct="1">
              <a:lnSpc>
                <a:spcPct val="130000"/>
              </a:lnSpc>
            </a:pPr>
            <a:r>
              <a:rPr lang="en-US" altLang="zh-CN" dirty="0">
                <a:latin typeface="黑体" panose="02010600030101010101" pitchFamily="2" charset="-122"/>
                <a:ea typeface="黑体" panose="02010600030101010101" pitchFamily="2" charset="-122"/>
              </a:rPr>
              <a:t>1.【</a:t>
            </a:r>
            <a:r>
              <a:rPr lang="zh-CN" altLang="en-US" dirty="0">
                <a:latin typeface="黑体" panose="02010600030101010101" pitchFamily="2" charset="-122"/>
                <a:ea typeface="黑体" panose="02010600030101010101" pitchFamily="2" charset="-122"/>
              </a:rPr>
              <a:t>对应考点</a:t>
            </a:r>
            <a:r>
              <a:rPr lang="en-US" altLang="zh-CN" dirty="0">
                <a:latin typeface="黑体" panose="02010600030101010101" pitchFamily="2" charset="-122"/>
                <a:ea typeface="黑体" panose="02010600030101010101" pitchFamily="2" charset="-122"/>
              </a:rPr>
              <a:t>:</a:t>
            </a:r>
            <a:r>
              <a:rPr lang="zh-CN" altLang="en-US" dirty="0">
                <a:latin typeface="黑体" panose="02010600030101010101" pitchFamily="2" charset="-122"/>
                <a:ea typeface="黑体" panose="02010600030101010101" pitchFamily="2" charset="-122"/>
              </a:rPr>
              <a:t>分析段落作用</a:t>
            </a:r>
            <a:r>
              <a:rPr lang="en-US" altLang="zh-CN" dirty="0">
                <a:latin typeface="黑体" panose="02010600030101010101" pitchFamily="2" charset="-122"/>
                <a:ea typeface="黑体" panose="02010600030101010101" pitchFamily="2" charset="-122"/>
              </a:rPr>
              <a:t>】</a:t>
            </a:r>
            <a:r>
              <a:rPr lang="zh-CN" altLang="en-US" dirty="0">
                <a:latin typeface="宋体" panose="02010600030101010101" pitchFamily="2" charset="-122"/>
              </a:rPr>
              <a:t>第一、二段在全文中的作用是什么呢</a:t>
            </a:r>
            <a:r>
              <a:rPr lang="en-US" altLang="zh-CN" dirty="0">
                <a:latin typeface="宋体" panose="02010600030101010101" pitchFamily="2" charset="-122"/>
              </a:rPr>
              <a:t>?</a:t>
            </a:r>
            <a:endParaRPr lang="zh-CN" altLang="en-US" dirty="0">
              <a:latin typeface="宋体" panose="02010600030101010101" pitchFamily="2" charset="-122"/>
            </a:endParaRPr>
          </a:p>
        </p:txBody>
      </p:sp>
      <p:sp>
        <p:nvSpPr>
          <p:cNvPr id="23555" name="Rectangle 2"/>
          <p:cNvSpPr/>
          <p:nvPr/>
        </p:nvSpPr>
        <p:spPr>
          <a:xfrm>
            <a:off x="611188" y="1914525"/>
            <a:ext cx="8281987" cy="3289300"/>
          </a:xfrm>
          <a:prstGeom prst="rect">
            <a:avLst/>
          </a:prstGeom>
          <a:solidFill>
            <a:srgbClr val="CCFFCC">
              <a:alpha val="90979"/>
            </a:srgbClr>
          </a:solidFill>
          <a:ln w="9525" cap="flat" cmpd="sng">
            <a:solidFill>
              <a:srgbClr val="008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91422" tIns="45712" rIns="91422" bIns="45712" anchor="ctr"/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 b="0" dirty="0">
              <a:solidFill>
                <a:srgbClr val="0099FF"/>
              </a:solidFill>
              <a:latin typeface="Calibri" panose="020F0502020204030204" pitchFamily="34" charset="0"/>
            </a:endParaRPr>
          </a:p>
        </p:txBody>
      </p:sp>
      <p:sp>
        <p:nvSpPr>
          <p:cNvPr id="327725" name="Text Box 45"/>
          <p:cNvSpPr txBox="1"/>
          <p:nvPr/>
        </p:nvSpPr>
        <p:spPr>
          <a:xfrm>
            <a:off x="646113" y="1854200"/>
            <a:ext cx="8066087" cy="3378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685800" eaLnBrk="1" hangingPunct="1">
              <a:lnSpc>
                <a:spcPct val="120000"/>
              </a:lnSpc>
            </a:pPr>
            <a:r>
              <a:rPr lang="zh-CN" altLang="zh-CN" sz="1800" dirty="0">
                <a:solidFill>
                  <a:srgbClr val="FF0000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参考答案</a:t>
            </a:r>
            <a:r>
              <a:rPr lang="en-US" altLang="zh-CN" sz="1800" dirty="0">
                <a:solidFill>
                  <a:srgbClr val="FF0000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:</a:t>
            </a:r>
            <a:r>
              <a:rPr lang="zh-CN" altLang="en-US" dirty="0">
                <a:latin typeface="宋体" panose="02010600030101010101" pitchFamily="2" charset="-122"/>
              </a:rPr>
              <a:t>本文的中心论点就是文章开头第一句话</a:t>
            </a:r>
            <a:r>
              <a:rPr lang="en-US" altLang="zh-CN" dirty="0">
                <a:latin typeface="宋体" panose="02010600030101010101" pitchFamily="2" charset="-122"/>
              </a:rPr>
              <a:t>:“</a:t>
            </a:r>
            <a:r>
              <a:rPr lang="zh-CN" altLang="en-US" dirty="0">
                <a:latin typeface="宋体" panose="02010600030101010101" pitchFamily="2" charset="-122"/>
              </a:rPr>
              <a:t>六国破灭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非兵不利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战不善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弊在赂秦。”第一个分论点是“赂秦而力亏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破灭之道也”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第二个分论点是“不赂者以赂者丧。盖失强援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不能独完”。作者开门见山、直截了当地提出中心论点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不仅紧扣题目、明确了论题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而且便于后文驰骋文墨、自由论证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在结构上具有提挈下文、统摄全篇的主导作用。两个分论点实际上是从正</a:t>
            </a:r>
            <a:r>
              <a:rPr lang="en-US" altLang="zh-CN" dirty="0">
                <a:latin typeface="宋体" panose="02010600030101010101" pitchFamily="2" charset="-122"/>
              </a:rPr>
              <a:t>(</a:t>
            </a:r>
            <a:r>
              <a:rPr lang="zh-CN" altLang="en-US" dirty="0">
                <a:latin typeface="宋体" panose="02010600030101010101" pitchFamily="2" charset="-122"/>
              </a:rPr>
              <a:t>第一个分论点</a:t>
            </a:r>
            <a:r>
              <a:rPr lang="en-US" altLang="zh-CN" dirty="0">
                <a:latin typeface="宋体" panose="02010600030101010101" pitchFamily="2" charset="-122"/>
              </a:rPr>
              <a:t>)</a:t>
            </a:r>
            <a:r>
              <a:rPr lang="zh-CN" altLang="en-US" dirty="0">
                <a:latin typeface="宋体" panose="02010600030101010101" pitchFamily="2" charset="-122"/>
              </a:rPr>
              <a:t>、反</a:t>
            </a:r>
            <a:r>
              <a:rPr lang="en-US" altLang="zh-CN" dirty="0">
                <a:latin typeface="宋体" panose="02010600030101010101" pitchFamily="2" charset="-122"/>
              </a:rPr>
              <a:t>(</a:t>
            </a:r>
            <a:r>
              <a:rPr lang="zh-CN" altLang="en-US" dirty="0">
                <a:latin typeface="宋体" panose="02010600030101010101" pitchFamily="2" charset="-122"/>
              </a:rPr>
              <a:t>第二个分论点</a:t>
            </a:r>
            <a:r>
              <a:rPr lang="en-US" altLang="zh-CN" dirty="0">
                <a:latin typeface="宋体" panose="02010600030101010101" pitchFamily="2" charset="-122"/>
              </a:rPr>
              <a:t>)</a:t>
            </a:r>
            <a:r>
              <a:rPr lang="zh-CN" altLang="en-US" dirty="0">
                <a:latin typeface="宋体" panose="02010600030101010101" pitchFamily="2" charset="-122"/>
              </a:rPr>
              <a:t>两方面进一步揭示中心论点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使中心论点完备周密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在逻辑上站稳了脚。总之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一、二段的作用是提出中心论点和分论点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总领全文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引发下文的议论。</a:t>
            </a:r>
            <a:endParaRPr lang="en-US" altLang="zh-CN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>
    <p:cover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5">
                                            <p:txEl>
                                              <p:charRg st="0" end="25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5">
                                            <p:txEl>
                                              <p:charRg st="0" end="25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7725">
                                            <p:txEl>
                                              <p:charRg st="0" end="258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7725">
                                            <p:txEl>
                                              <p:charRg st="0" end="258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7725">
                                            <p:txEl>
                                              <p:charRg st="0" end="25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6146" name="Text Box 3"/>
          <p:cNvSpPr txBox="1"/>
          <p:nvPr/>
        </p:nvSpPr>
        <p:spPr>
          <a:xfrm>
            <a:off x="539750" y="552450"/>
            <a:ext cx="1873250" cy="5730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685800" eaLnBrk="1" hangingPunct="1">
              <a:lnSpc>
                <a:spcPct val="130000"/>
              </a:lnSpc>
              <a:spcBef>
                <a:spcPct val="50000"/>
              </a:spcBef>
            </a:pPr>
            <a:r>
              <a:rPr lang="zh-CN" altLang="en-US" sz="2400" dirty="0">
                <a:latin typeface="黑体" panose="02010600030101010101" pitchFamily="2" charset="-122"/>
                <a:ea typeface="黑体" panose="02010600030101010101" pitchFamily="2" charset="-122"/>
              </a:rPr>
              <a:t>教学导入</a:t>
            </a:r>
            <a:endParaRPr lang="zh-CN" altLang="en-US" sz="2400" dirty="0">
              <a:latin typeface="黑体" panose="02010600030101010101" pitchFamily="2" charset="-122"/>
              <a:ea typeface="黑体" panose="02010600030101010101" pitchFamily="2" charset="-122"/>
            </a:endParaRPr>
          </a:p>
        </p:txBody>
      </p:sp>
      <p:sp>
        <p:nvSpPr>
          <p:cNvPr id="6147" name="Text Box 4"/>
          <p:cNvSpPr txBox="1"/>
          <p:nvPr/>
        </p:nvSpPr>
        <p:spPr>
          <a:xfrm>
            <a:off x="539750" y="1177925"/>
            <a:ext cx="8424863" cy="16795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defTabSz="685800" eaLnBrk="1" hangingPunct="1">
              <a:lnSpc>
                <a:spcPct val="130000"/>
              </a:lnSpc>
            </a:pPr>
            <a:r>
              <a:rPr lang="zh-CN" altLang="zh-CN" dirty="0">
                <a:latin typeface="宋体" panose="02010600030101010101" pitchFamily="2" charset="-122"/>
              </a:rPr>
              <a:t>台　城</a:t>
            </a:r>
            <a:endParaRPr lang="zh-CN" altLang="zh-CN" dirty="0">
              <a:latin typeface="宋体" panose="02010600030101010101" pitchFamily="2" charset="-122"/>
            </a:endParaRPr>
          </a:p>
          <a:p>
            <a:pPr algn="ctr" defTabSz="685800" eaLnBrk="1" hangingPunct="1">
              <a:lnSpc>
                <a:spcPct val="130000"/>
              </a:lnSpc>
            </a:pPr>
            <a:r>
              <a:rPr lang="zh-CN" altLang="zh-CN" dirty="0">
                <a:latin typeface="宋体" panose="02010600030101010101" pitchFamily="2" charset="-122"/>
              </a:rPr>
              <a:t>韦　庄</a:t>
            </a:r>
            <a:endParaRPr lang="zh-CN" altLang="zh-CN" dirty="0">
              <a:latin typeface="宋体" panose="02010600030101010101" pitchFamily="2" charset="-122"/>
            </a:endParaRPr>
          </a:p>
          <a:p>
            <a:pPr algn="ctr" defTabSz="685800" eaLnBrk="1" hangingPunct="1">
              <a:lnSpc>
                <a:spcPct val="130000"/>
              </a:lnSpc>
            </a:pPr>
            <a:r>
              <a:rPr lang="zh-CN" altLang="zh-CN" dirty="0">
                <a:latin typeface="宋体" panose="02010600030101010101" pitchFamily="2" charset="-122"/>
              </a:rPr>
              <a:t>江雨霏霏江草齐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六朝如梦鸟空啼。</a:t>
            </a:r>
            <a:endParaRPr lang="zh-CN" altLang="en-US" dirty="0">
              <a:latin typeface="宋体" panose="02010600030101010101" pitchFamily="2" charset="-122"/>
            </a:endParaRPr>
          </a:p>
          <a:p>
            <a:pPr algn="ctr" defTabSz="685800" eaLnBrk="1" hangingPunct="1">
              <a:lnSpc>
                <a:spcPct val="130000"/>
              </a:lnSpc>
            </a:pPr>
            <a:r>
              <a:rPr lang="zh-CN" altLang="en-US" dirty="0">
                <a:latin typeface="宋体" panose="02010600030101010101" pitchFamily="2" charset="-122"/>
              </a:rPr>
              <a:t>无情最是台城柳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依旧烟笼十里堤。</a:t>
            </a:r>
            <a:endParaRPr lang="zh-CN" altLang="en-US" dirty="0">
              <a:latin typeface="宋体" panose="02010600030101010101" pitchFamily="2" charset="-122"/>
            </a:endParaRPr>
          </a:p>
        </p:txBody>
      </p:sp>
      <p:sp>
        <p:nvSpPr>
          <p:cNvPr id="418821" name="Rectangle 5"/>
          <p:cNvSpPr/>
          <p:nvPr/>
        </p:nvSpPr>
        <p:spPr>
          <a:xfrm>
            <a:off x="828675" y="2825750"/>
            <a:ext cx="7777163" cy="2092325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rgbClr val="FF0000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　  </a:t>
            </a:r>
            <a:r>
              <a:rPr lang="zh-CN" altLang="en-US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这是一首凭吊六朝古迹的诗。诗的首句写金陵雨景</a:t>
            </a:r>
            <a:r>
              <a:rPr lang="en-US" altLang="zh-CN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,</a:t>
            </a:r>
            <a:r>
              <a:rPr lang="zh-CN" altLang="en-US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渲染氛围</a:t>
            </a:r>
            <a:r>
              <a:rPr lang="en-US" altLang="zh-CN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;</a:t>
            </a:r>
            <a:r>
              <a:rPr lang="zh-CN" altLang="en-US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二句写六朝往事如梦</a:t>
            </a:r>
            <a:r>
              <a:rPr lang="en-US" altLang="zh-CN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,</a:t>
            </a:r>
            <a:r>
              <a:rPr lang="zh-CN" altLang="en-US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台城早已破败</a:t>
            </a:r>
            <a:r>
              <a:rPr lang="en-US" altLang="zh-CN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;</a:t>
            </a:r>
            <a:r>
              <a:rPr lang="zh-CN" altLang="en-US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三、四句写风景依旧</a:t>
            </a:r>
            <a:r>
              <a:rPr lang="en-US" altLang="zh-CN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,</a:t>
            </a:r>
            <a:r>
              <a:rPr lang="zh-CN" altLang="en-US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人世沧桑。触景生情</a:t>
            </a:r>
            <a:r>
              <a:rPr lang="en-US" altLang="zh-CN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,</a:t>
            </a:r>
            <a:r>
              <a:rPr lang="zh-CN" altLang="en-US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借景寄慨</a:t>
            </a:r>
            <a:r>
              <a:rPr lang="en-US" altLang="zh-CN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,</a:t>
            </a:r>
            <a:r>
              <a:rPr lang="zh-CN" altLang="en-US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暗寓伤今。语言含蓄蕴藉</a:t>
            </a:r>
            <a:r>
              <a:rPr lang="en-US" altLang="zh-CN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,</a:t>
            </a:r>
            <a:r>
              <a:rPr lang="zh-CN" altLang="en-US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情绪无限</a:t>
            </a:r>
            <a:endParaRPr lang="zh-CN" altLang="en-US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感伤。悲剧总会重演，为了避免悲剧重演，贾谊也写过相关的文章</a:t>
            </a:r>
            <a:r>
              <a:rPr lang="en-US" altLang="zh-CN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-《</a:t>
            </a:r>
            <a:r>
              <a:rPr lang="zh-CN" altLang="en-US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六国论</a:t>
            </a:r>
            <a:r>
              <a:rPr lang="en-US" altLang="zh-CN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》</a:t>
            </a:r>
            <a:endParaRPr lang="zh-CN" altLang="en-US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418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882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4578" name="Text Box 119"/>
          <p:cNvSpPr txBox="1"/>
          <p:nvPr/>
        </p:nvSpPr>
        <p:spPr>
          <a:xfrm>
            <a:off x="612775" y="527050"/>
            <a:ext cx="8280400" cy="8858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685800" eaLnBrk="1" hangingPunct="1">
              <a:lnSpc>
                <a:spcPct val="130000"/>
              </a:lnSpc>
            </a:pPr>
            <a:r>
              <a:rPr lang="en-US" altLang="zh-CN" dirty="0">
                <a:latin typeface="黑体" panose="02010600030101010101" pitchFamily="2" charset="-122"/>
                <a:ea typeface="黑体" panose="02010600030101010101" pitchFamily="2" charset="-122"/>
              </a:rPr>
              <a:t>2.【</a:t>
            </a:r>
            <a:r>
              <a:rPr lang="zh-CN" altLang="en-US" dirty="0">
                <a:latin typeface="黑体" panose="02010600030101010101" pitchFamily="2" charset="-122"/>
                <a:ea typeface="黑体" panose="02010600030101010101" pitchFamily="2" charset="-122"/>
              </a:rPr>
              <a:t>对应考点</a:t>
            </a:r>
            <a:r>
              <a:rPr lang="en-US" altLang="zh-CN" dirty="0">
                <a:latin typeface="黑体" panose="02010600030101010101" pitchFamily="2" charset="-122"/>
                <a:ea typeface="黑体" panose="02010600030101010101" pitchFamily="2" charset="-122"/>
              </a:rPr>
              <a:t>:</a:t>
            </a:r>
            <a:r>
              <a:rPr lang="zh-CN" altLang="en-US" dirty="0">
                <a:latin typeface="黑体" panose="02010600030101010101" pitchFamily="2" charset="-122"/>
                <a:ea typeface="黑体" panose="02010600030101010101" pitchFamily="2" charset="-122"/>
              </a:rPr>
              <a:t>对比阅读</a:t>
            </a:r>
            <a:r>
              <a:rPr lang="en-US" altLang="zh-CN" dirty="0">
                <a:latin typeface="黑体" panose="02010600030101010101" pitchFamily="2" charset="-122"/>
                <a:ea typeface="黑体" panose="02010600030101010101" pitchFamily="2" charset="-122"/>
              </a:rPr>
              <a:t>】</a:t>
            </a:r>
            <a:r>
              <a:rPr lang="zh-CN" altLang="en-US" dirty="0">
                <a:latin typeface="宋体" panose="02010600030101010101" pitchFamily="2" charset="-122"/>
              </a:rPr>
              <a:t>比较第四段中燕、赵两国处境及应对之策的相同点与不同点。</a:t>
            </a:r>
            <a:endParaRPr lang="zh-CN" altLang="en-US" dirty="0">
              <a:latin typeface="宋体" panose="02010600030101010101" pitchFamily="2" charset="-122"/>
            </a:endParaRPr>
          </a:p>
        </p:txBody>
      </p:sp>
      <p:sp>
        <p:nvSpPr>
          <p:cNvPr id="24579" name="Rectangle 2"/>
          <p:cNvSpPr/>
          <p:nvPr/>
        </p:nvSpPr>
        <p:spPr>
          <a:xfrm>
            <a:off x="611188" y="1474788"/>
            <a:ext cx="8281987" cy="1814512"/>
          </a:xfrm>
          <a:prstGeom prst="rect">
            <a:avLst/>
          </a:prstGeom>
          <a:solidFill>
            <a:srgbClr val="CCFFCC">
              <a:alpha val="90979"/>
            </a:srgbClr>
          </a:solidFill>
          <a:ln w="9525" cap="flat" cmpd="sng">
            <a:solidFill>
              <a:srgbClr val="008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91422" tIns="45712" rIns="91422" bIns="45712" anchor="ctr"/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 b="0" dirty="0">
              <a:solidFill>
                <a:srgbClr val="0099FF"/>
              </a:solidFill>
              <a:latin typeface="Calibri" panose="020F0502020204030204" pitchFamily="34" charset="0"/>
            </a:endParaRPr>
          </a:p>
        </p:txBody>
      </p:sp>
      <p:sp>
        <p:nvSpPr>
          <p:cNvPr id="370809" name="Text Box 121"/>
          <p:cNvSpPr txBox="1"/>
          <p:nvPr/>
        </p:nvSpPr>
        <p:spPr>
          <a:xfrm>
            <a:off x="682625" y="1416050"/>
            <a:ext cx="8066088" cy="16795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685800" eaLnBrk="1" hangingPunct="1">
              <a:lnSpc>
                <a:spcPct val="130000"/>
              </a:lnSpc>
            </a:pPr>
            <a:r>
              <a:rPr lang="zh-CN" altLang="zh-CN" sz="1900" dirty="0">
                <a:solidFill>
                  <a:srgbClr val="FF0000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参考答案</a:t>
            </a:r>
            <a:r>
              <a:rPr lang="en-US" altLang="zh-CN" sz="1900" dirty="0">
                <a:solidFill>
                  <a:srgbClr val="FF0000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:</a:t>
            </a:r>
            <a:r>
              <a:rPr lang="zh-CN" altLang="zh-CN" dirty="0">
                <a:latin typeface="宋体" panose="02010600030101010101" pitchFamily="2" charset="-122"/>
              </a:rPr>
              <a:t>燕、赵两国的相同点</a:t>
            </a:r>
            <a:r>
              <a:rPr lang="en-US" altLang="zh-CN" dirty="0">
                <a:latin typeface="宋体" panose="02010600030101010101" pitchFamily="2" charset="-122"/>
              </a:rPr>
              <a:t>:①</a:t>
            </a:r>
            <a:r>
              <a:rPr lang="zh-CN" altLang="en-US" dirty="0">
                <a:latin typeface="宋体" panose="02010600030101010101" pitchFamily="2" charset="-122"/>
              </a:rPr>
              <a:t>形势环境相同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处秦革灭殆尽之际</a:t>
            </a:r>
            <a:r>
              <a:rPr lang="en-US" altLang="zh-CN" dirty="0">
                <a:latin typeface="宋体" panose="02010600030101010101" pitchFamily="2" charset="-122"/>
              </a:rPr>
              <a:t>;②</a:t>
            </a:r>
            <a:r>
              <a:rPr lang="zh-CN" altLang="en-US" dirty="0">
                <a:latin typeface="宋体" panose="02010600030101010101" pitchFamily="2" charset="-122"/>
              </a:rPr>
              <a:t>军事策略相同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始有远略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能守其土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义不赂秦。燕、赵两国的不同点</a:t>
            </a:r>
            <a:r>
              <a:rPr lang="en-US" altLang="zh-CN" dirty="0">
                <a:latin typeface="宋体" panose="02010600030101010101" pitchFamily="2" charset="-122"/>
              </a:rPr>
              <a:t>:</a:t>
            </a:r>
            <a:r>
              <a:rPr lang="zh-CN" altLang="en-US" dirty="0">
                <a:latin typeface="宋体" panose="02010600030101010101" pitchFamily="2" charset="-122"/>
              </a:rPr>
              <a:t>对抗秦国的方式不同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燕国太子丹招募荆轲刺秦王招致祸患。赵国因李牧被谗言所害自毁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可惜它使用武力没有坚持到最后。</a:t>
            </a:r>
            <a:endParaRPr lang="en-US" altLang="zh-CN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809">
                                            <p:txEl>
                                              <p:charRg st="0" end="1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0809">
                                            <p:txEl>
                                              <p:charRg st="0" end="12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0809">
                                            <p:txEl>
                                              <p:charRg st="0" end="12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70809">
                                            <p:txEl>
                                              <p:charRg st="0" end="1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70809">
                                            <p:txEl>
                                              <p:charRg st="0" end="1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5602" name="Rectangle 2"/>
          <p:cNvSpPr/>
          <p:nvPr/>
        </p:nvSpPr>
        <p:spPr>
          <a:xfrm>
            <a:off x="588963" y="1023938"/>
            <a:ext cx="8280400" cy="4295775"/>
          </a:xfrm>
          <a:prstGeom prst="rect">
            <a:avLst/>
          </a:prstGeom>
          <a:solidFill>
            <a:srgbClr val="CCFFCC">
              <a:alpha val="90979"/>
            </a:srgbClr>
          </a:solidFill>
          <a:ln w="9525" cap="flat" cmpd="sng">
            <a:solidFill>
              <a:srgbClr val="008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91422" tIns="45712" rIns="91422" bIns="45712" anchor="ctr"/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endParaRPr lang="zh-CN" altLang="en-US" sz="1800" b="0" dirty="0">
              <a:solidFill>
                <a:srgbClr val="0099FF"/>
              </a:solidFill>
              <a:latin typeface="Calibri" panose="020F0502020204030204" pitchFamily="34" charset="0"/>
            </a:endParaRPr>
          </a:p>
        </p:txBody>
      </p:sp>
      <p:sp>
        <p:nvSpPr>
          <p:cNvPr id="395267" name="Text Box 3"/>
          <p:cNvSpPr txBox="1"/>
          <p:nvPr/>
        </p:nvSpPr>
        <p:spPr>
          <a:xfrm>
            <a:off x="550863" y="912813"/>
            <a:ext cx="8247062" cy="4378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685800" eaLnBrk="1" hangingPunct="1">
              <a:lnSpc>
                <a:spcPct val="130000"/>
              </a:lnSpc>
            </a:pPr>
            <a:r>
              <a:rPr lang="zh-CN" altLang="zh-CN" sz="1800" dirty="0">
                <a:solidFill>
                  <a:srgbClr val="FF0000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参考答案</a:t>
            </a:r>
            <a:r>
              <a:rPr lang="en-US" altLang="zh-CN" sz="1800" dirty="0">
                <a:solidFill>
                  <a:srgbClr val="FF0000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:</a:t>
            </a:r>
            <a:r>
              <a:rPr lang="zh-CN" altLang="zh-CN" sz="1800" dirty="0">
                <a:latin typeface="宋体" panose="02010600030101010101" pitchFamily="2" charset="-122"/>
              </a:rPr>
              <a:t>本文主要运用了三种论证方法</a:t>
            </a:r>
            <a:r>
              <a:rPr lang="en-US" altLang="zh-CN" sz="1800" dirty="0">
                <a:latin typeface="宋体" panose="02010600030101010101" pitchFamily="2" charset="-122"/>
              </a:rPr>
              <a:t>:</a:t>
            </a:r>
            <a:endParaRPr lang="en-US" altLang="zh-CN" sz="1800" dirty="0">
              <a:latin typeface="宋体" panose="02010600030101010101" pitchFamily="2" charset="-122"/>
            </a:endParaRPr>
          </a:p>
          <a:p>
            <a:pPr defTabSz="685800" eaLnBrk="1" hangingPunct="1">
              <a:lnSpc>
                <a:spcPct val="130000"/>
              </a:lnSpc>
            </a:pPr>
            <a:r>
              <a:rPr lang="en-US" altLang="zh-CN" sz="1800" dirty="0">
                <a:latin typeface="宋体" panose="02010600030101010101" pitchFamily="2" charset="-122"/>
              </a:rPr>
              <a:t>①</a:t>
            </a:r>
            <a:r>
              <a:rPr lang="zh-CN" altLang="en-US" sz="1800" dirty="0">
                <a:latin typeface="宋体" panose="02010600030101010101" pitchFamily="2" charset="-122"/>
              </a:rPr>
              <a:t>例证法。</a:t>
            </a:r>
            <a:endParaRPr lang="zh-CN" altLang="en-US" sz="1800" dirty="0">
              <a:latin typeface="宋体" panose="02010600030101010101" pitchFamily="2" charset="-122"/>
            </a:endParaRPr>
          </a:p>
          <a:p>
            <a:pPr defTabSz="685800" eaLnBrk="1" hangingPunct="1">
              <a:lnSpc>
                <a:spcPct val="130000"/>
              </a:lnSpc>
            </a:pPr>
            <a:r>
              <a:rPr lang="zh-CN" altLang="en-US" sz="1800" dirty="0">
                <a:latin typeface="宋体" panose="02010600030101010101" pitchFamily="2" charset="-122"/>
              </a:rPr>
              <a:t>如“与嬴而不助五国也。五国既丧</a:t>
            </a:r>
            <a:r>
              <a:rPr lang="en-US" altLang="zh-CN" sz="1800" dirty="0">
                <a:latin typeface="宋体" panose="02010600030101010101" pitchFamily="2" charset="-122"/>
              </a:rPr>
              <a:t>,</a:t>
            </a:r>
            <a:r>
              <a:rPr lang="zh-CN" altLang="en-US" sz="1800" dirty="0">
                <a:latin typeface="宋体" panose="02010600030101010101" pitchFamily="2" charset="-122"/>
              </a:rPr>
              <a:t>齐亦不免矣”</a:t>
            </a:r>
            <a:r>
              <a:rPr lang="en-US" altLang="zh-CN" sz="1800" dirty="0">
                <a:latin typeface="宋体" panose="02010600030101010101" pitchFamily="2" charset="-122"/>
              </a:rPr>
              <a:t>,</a:t>
            </a:r>
            <a:r>
              <a:rPr lang="zh-CN" altLang="en-US" sz="1800" dirty="0">
                <a:latin typeface="宋体" panose="02010600030101010101" pitchFamily="2" charset="-122"/>
              </a:rPr>
              <a:t>这样举出具体史实</a:t>
            </a:r>
            <a:r>
              <a:rPr lang="en-US" altLang="zh-CN" sz="1800" dirty="0">
                <a:latin typeface="宋体" panose="02010600030101010101" pitchFamily="2" charset="-122"/>
              </a:rPr>
              <a:t>,</a:t>
            </a:r>
            <a:r>
              <a:rPr lang="zh-CN" altLang="en-US" sz="1800" dirty="0">
                <a:latin typeface="宋体" panose="02010600030101010101" pitchFamily="2" charset="-122"/>
              </a:rPr>
              <a:t>充分论证了“盖失强援</a:t>
            </a:r>
            <a:r>
              <a:rPr lang="en-US" altLang="zh-CN" sz="1800" dirty="0">
                <a:latin typeface="宋体" panose="02010600030101010101" pitchFamily="2" charset="-122"/>
              </a:rPr>
              <a:t>,</a:t>
            </a:r>
            <a:r>
              <a:rPr lang="zh-CN" altLang="en-US" sz="1800" dirty="0">
                <a:latin typeface="宋体" panose="02010600030101010101" pitchFamily="2" charset="-122"/>
              </a:rPr>
              <a:t>不能独完”的道理</a:t>
            </a:r>
            <a:r>
              <a:rPr lang="en-US" altLang="zh-CN" sz="1800" dirty="0">
                <a:latin typeface="宋体" panose="02010600030101010101" pitchFamily="2" charset="-122"/>
              </a:rPr>
              <a:t>,</a:t>
            </a:r>
            <a:r>
              <a:rPr lang="zh-CN" altLang="en-US" sz="1800" dirty="0">
                <a:latin typeface="宋体" panose="02010600030101010101" pitchFamily="2" charset="-122"/>
              </a:rPr>
              <a:t>从而论证了“不赂者以赂者丧”这一分论点</a:t>
            </a:r>
            <a:r>
              <a:rPr lang="en-US" altLang="zh-CN" sz="1800" dirty="0">
                <a:latin typeface="宋体" panose="02010600030101010101" pitchFamily="2" charset="-122"/>
              </a:rPr>
              <a:t>,</a:t>
            </a:r>
            <a:r>
              <a:rPr lang="zh-CN" altLang="en-US" sz="1800" dirty="0">
                <a:latin typeface="宋体" panose="02010600030101010101" pitchFamily="2" charset="-122"/>
              </a:rPr>
              <a:t>用铁的事实说话</a:t>
            </a:r>
            <a:r>
              <a:rPr lang="en-US" altLang="zh-CN" sz="1800" dirty="0">
                <a:latin typeface="宋体" panose="02010600030101010101" pitchFamily="2" charset="-122"/>
              </a:rPr>
              <a:t>,</a:t>
            </a:r>
            <a:r>
              <a:rPr lang="zh-CN" altLang="en-US" sz="1800" dirty="0">
                <a:latin typeface="宋体" panose="02010600030101010101" pitchFamily="2" charset="-122"/>
              </a:rPr>
              <a:t>使论证更有说服力。</a:t>
            </a:r>
            <a:endParaRPr lang="zh-CN" altLang="en-US" sz="1800" dirty="0">
              <a:latin typeface="宋体" panose="02010600030101010101" pitchFamily="2" charset="-122"/>
            </a:endParaRPr>
          </a:p>
          <a:p>
            <a:pPr defTabSz="685800" eaLnBrk="1" hangingPunct="1">
              <a:lnSpc>
                <a:spcPct val="130000"/>
              </a:lnSpc>
            </a:pPr>
            <a:r>
              <a:rPr lang="zh-CN" altLang="en-US" sz="1800" dirty="0">
                <a:latin typeface="宋体" panose="02010600030101010101" pitchFamily="2" charset="-122"/>
              </a:rPr>
              <a:t>②引证法。</a:t>
            </a:r>
            <a:endParaRPr lang="zh-CN" altLang="en-US" sz="1800" dirty="0">
              <a:latin typeface="宋体" panose="02010600030101010101" pitchFamily="2" charset="-122"/>
            </a:endParaRPr>
          </a:p>
          <a:p>
            <a:pPr defTabSz="685800" eaLnBrk="1" hangingPunct="1">
              <a:lnSpc>
                <a:spcPct val="130000"/>
              </a:lnSpc>
            </a:pPr>
            <a:r>
              <a:rPr lang="zh-CN" altLang="en-US" sz="1800" dirty="0">
                <a:latin typeface="宋体" panose="02010600030101010101" pitchFamily="2" charset="-122"/>
              </a:rPr>
              <a:t>如“古人云</a:t>
            </a:r>
            <a:r>
              <a:rPr lang="en-US" altLang="zh-CN" sz="1800" dirty="0">
                <a:latin typeface="宋体" panose="02010600030101010101" pitchFamily="2" charset="-122"/>
              </a:rPr>
              <a:t>:‘</a:t>
            </a:r>
            <a:r>
              <a:rPr lang="zh-CN" altLang="en-US" sz="1800" dirty="0">
                <a:latin typeface="宋体" panose="02010600030101010101" pitchFamily="2" charset="-122"/>
              </a:rPr>
              <a:t>以地事秦</a:t>
            </a:r>
            <a:r>
              <a:rPr lang="en-US" altLang="zh-CN" sz="1800" dirty="0">
                <a:latin typeface="宋体" panose="02010600030101010101" pitchFamily="2" charset="-122"/>
              </a:rPr>
              <a:t>,</a:t>
            </a:r>
            <a:r>
              <a:rPr lang="zh-CN" altLang="en-US" sz="1800" dirty="0">
                <a:latin typeface="宋体" panose="02010600030101010101" pitchFamily="2" charset="-122"/>
              </a:rPr>
              <a:t>犹抱薪救火</a:t>
            </a:r>
            <a:r>
              <a:rPr lang="en-US" altLang="zh-CN" sz="1800" dirty="0">
                <a:latin typeface="宋体" panose="02010600030101010101" pitchFamily="2" charset="-122"/>
              </a:rPr>
              <a:t>,</a:t>
            </a:r>
            <a:r>
              <a:rPr lang="zh-CN" altLang="en-US" sz="1800" dirty="0">
                <a:latin typeface="宋体" panose="02010600030101010101" pitchFamily="2" charset="-122"/>
              </a:rPr>
              <a:t>薪不尽</a:t>
            </a:r>
            <a:r>
              <a:rPr lang="en-US" altLang="zh-CN" sz="1800" dirty="0">
                <a:latin typeface="宋体" panose="02010600030101010101" pitchFamily="2" charset="-122"/>
              </a:rPr>
              <a:t>,</a:t>
            </a:r>
            <a:r>
              <a:rPr lang="zh-CN" altLang="en-US" sz="1800" dirty="0">
                <a:latin typeface="宋体" panose="02010600030101010101" pitchFamily="2" charset="-122"/>
              </a:rPr>
              <a:t>火不灭’。”作者用这一形象的比喻</a:t>
            </a:r>
            <a:r>
              <a:rPr lang="en-US" altLang="zh-CN" sz="1800" dirty="0">
                <a:latin typeface="宋体" panose="02010600030101010101" pitchFamily="2" charset="-122"/>
              </a:rPr>
              <a:t>,</a:t>
            </a:r>
            <a:r>
              <a:rPr lang="zh-CN" altLang="en-US" sz="1800" dirty="0">
                <a:latin typeface="宋体" panose="02010600030101010101" pitchFamily="2" charset="-122"/>
              </a:rPr>
              <a:t>雄辩地证明了“赂秦而力亏</a:t>
            </a:r>
            <a:r>
              <a:rPr lang="en-US" altLang="zh-CN" sz="1800" dirty="0">
                <a:latin typeface="宋体" panose="02010600030101010101" pitchFamily="2" charset="-122"/>
              </a:rPr>
              <a:t>,</a:t>
            </a:r>
            <a:r>
              <a:rPr lang="zh-CN" altLang="en-US" sz="1800" dirty="0">
                <a:latin typeface="宋体" panose="02010600030101010101" pitchFamily="2" charset="-122"/>
              </a:rPr>
              <a:t>破灭之道也”这一分论点。</a:t>
            </a:r>
            <a:endParaRPr lang="zh-CN" altLang="en-US" sz="1800" dirty="0">
              <a:latin typeface="宋体" panose="02010600030101010101" pitchFamily="2" charset="-122"/>
            </a:endParaRPr>
          </a:p>
          <a:p>
            <a:pPr defTabSz="685800" eaLnBrk="1" hangingPunct="1">
              <a:lnSpc>
                <a:spcPct val="130000"/>
              </a:lnSpc>
            </a:pPr>
            <a:r>
              <a:rPr lang="zh-CN" altLang="en-US" sz="1800" dirty="0">
                <a:latin typeface="宋体" panose="02010600030101010101" pitchFamily="2" charset="-122"/>
              </a:rPr>
              <a:t>③对比法。</a:t>
            </a:r>
            <a:endParaRPr lang="zh-CN" altLang="en-US" sz="1800" dirty="0">
              <a:latin typeface="宋体" panose="02010600030101010101" pitchFamily="2" charset="-122"/>
            </a:endParaRPr>
          </a:p>
          <a:p>
            <a:pPr defTabSz="685800" eaLnBrk="1" hangingPunct="1">
              <a:lnSpc>
                <a:spcPct val="130000"/>
              </a:lnSpc>
            </a:pPr>
            <a:r>
              <a:rPr lang="zh-CN" altLang="en-US" sz="1800" dirty="0">
                <a:latin typeface="宋体" panose="02010600030101010101" pitchFamily="2" charset="-122"/>
              </a:rPr>
              <a:t>作者将六国与秦的关系同北宋与契丹、西夏的关系作对比</a:t>
            </a:r>
            <a:r>
              <a:rPr lang="en-US" altLang="zh-CN" sz="1800" dirty="0">
                <a:latin typeface="宋体" panose="02010600030101010101" pitchFamily="2" charset="-122"/>
              </a:rPr>
              <a:t>,</a:t>
            </a:r>
            <a:r>
              <a:rPr lang="zh-CN" altLang="en-US" sz="1800" dirty="0">
                <a:latin typeface="宋体" panose="02010600030101010101" pitchFamily="2" charset="-122"/>
              </a:rPr>
              <a:t>从实力的强弱、地盘的大小、胜负的趋势等几个方面作对比</a:t>
            </a:r>
            <a:r>
              <a:rPr lang="en-US" altLang="zh-CN" sz="1800" dirty="0">
                <a:latin typeface="宋体" panose="02010600030101010101" pitchFamily="2" charset="-122"/>
              </a:rPr>
              <a:t>,</a:t>
            </a:r>
            <a:r>
              <a:rPr lang="zh-CN" altLang="en-US" sz="1800" dirty="0">
                <a:latin typeface="宋体" panose="02010600030101010101" pitchFamily="2" charset="-122"/>
              </a:rPr>
              <a:t>说明宋王朝如果因赂敌而亡国</a:t>
            </a:r>
            <a:r>
              <a:rPr lang="en-US" altLang="zh-CN" sz="1800" dirty="0">
                <a:latin typeface="宋体" panose="02010600030101010101" pitchFamily="2" charset="-122"/>
              </a:rPr>
              <a:t>,</a:t>
            </a:r>
            <a:r>
              <a:rPr lang="zh-CN" altLang="en-US" sz="1800" dirty="0">
                <a:latin typeface="宋体" panose="02010600030101010101" pitchFamily="2" charset="-122"/>
              </a:rPr>
              <a:t>实在是最愚蠢的做法。这样对比</a:t>
            </a:r>
            <a:r>
              <a:rPr lang="en-US" altLang="zh-CN" sz="1800" dirty="0">
                <a:latin typeface="宋体" panose="02010600030101010101" pitchFamily="2" charset="-122"/>
              </a:rPr>
              <a:t>,</a:t>
            </a:r>
            <a:r>
              <a:rPr lang="zh-CN" altLang="en-US" sz="1800" dirty="0">
                <a:latin typeface="宋体" panose="02010600030101010101" pitchFamily="2" charset="-122"/>
              </a:rPr>
              <a:t>效果非常鲜明。</a:t>
            </a:r>
            <a:endParaRPr lang="en-US" altLang="zh-CN" sz="1800" dirty="0">
              <a:latin typeface="宋体" panose="02010600030101010101" pitchFamily="2" charset="-122"/>
            </a:endParaRPr>
          </a:p>
        </p:txBody>
      </p:sp>
      <p:sp>
        <p:nvSpPr>
          <p:cNvPr id="25604" name="Text Box 4"/>
          <p:cNvSpPr txBox="1"/>
          <p:nvPr/>
        </p:nvSpPr>
        <p:spPr>
          <a:xfrm>
            <a:off x="371475" y="552450"/>
            <a:ext cx="8353425" cy="4492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685800" eaLnBrk="1" hangingPunct="1">
              <a:lnSpc>
                <a:spcPct val="130000"/>
              </a:lnSpc>
            </a:pPr>
            <a:r>
              <a:rPr lang="en-US" altLang="zh-CN" sz="1800" dirty="0">
                <a:latin typeface="黑体" panose="02010600030101010101" pitchFamily="2" charset="-122"/>
                <a:ea typeface="黑体" panose="02010600030101010101" pitchFamily="2" charset="-122"/>
              </a:rPr>
              <a:t>3.【</a:t>
            </a:r>
            <a:r>
              <a:rPr lang="zh-CN" altLang="en-US" sz="1800" dirty="0">
                <a:latin typeface="黑体" panose="02010600030101010101" pitchFamily="2" charset="-122"/>
                <a:ea typeface="黑体" panose="02010600030101010101" pitchFamily="2" charset="-122"/>
              </a:rPr>
              <a:t>对应考点</a:t>
            </a:r>
            <a:r>
              <a:rPr lang="en-US" altLang="zh-CN" sz="1800" dirty="0">
                <a:latin typeface="黑体" panose="02010600030101010101" pitchFamily="2" charset="-122"/>
                <a:ea typeface="黑体" panose="02010600030101010101" pitchFamily="2" charset="-122"/>
              </a:rPr>
              <a:t>:</a:t>
            </a:r>
            <a:r>
              <a:rPr lang="zh-CN" altLang="en-US" sz="1800" dirty="0">
                <a:latin typeface="黑体" panose="02010600030101010101" pitchFamily="2" charset="-122"/>
                <a:ea typeface="黑体" panose="02010600030101010101" pitchFamily="2" charset="-122"/>
              </a:rPr>
              <a:t>分析论证方法</a:t>
            </a:r>
            <a:r>
              <a:rPr lang="en-US" altLang="zh-CN" sz="1800" dirty="0">
                <a:latin typeface="黑体" panose="02010600030101010101" pitchFamily="2" charset="-122"/>
                <a:ea typeface="黑体" panose="02010600030101010101" pitchFamily="2" charset="-122"/>
              </a:rPr>
              <a:t>】</a:t>
            </a:r>
            <a:r>
              <a:rPr lang="zh-CN" altLang="en-US" sz="1800" dirty="0">
                <a:latin typeface="宋体" panose="02010600030101010101" pitchFamily="2" charset="-122"/>
              </a:rPr>
              <a:t>本文运用了哪些论证方法</a:t>
            </a:r>
            <a:r>
              <a:rPr lang="en-US" altLang="zh-CN" sz="1800" dirty="0">
                <a:latin typeface="宋体" panose="02010600030101010101" pitchFamily="2" charset="-122"/>
              </a:rPr>
              <a:t>?</a:t>
            </a:r>
            <a:r>
              <a:rPr lang="zh-CN" altLang="en-US" sz="1800" dirty="0">
                <a:latin typeface="宋体" panose="02010600030101010101" pitchFamily="2" charset="-122"/>
              </a:rPr>
              <a:t>这样论证有什么好处</a:t>
            </a:r>
            <a:r>
              <a:rPr lang="en-US" altLang="zh-CN" sz="1800" dirty="0">
                <a:latin typeface="宋体" panose="02010600030101010101" pitchFamily="2" charset="-122"/>
              </a:rPr>
              <a:t>?</a:t>
            </a:r>
            <a:endParaRPr lang="en-US" altLang="zh-CN" sz="1800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5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5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95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95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526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6626" name="Text Box 3"/>
          <p:cNvSpPr txBox="1"/>
          <p:nvPr/>
        </p:nvSpPr>
        <p:spPr>
          <a:xfrm>
            <a:off x="539750" y="552450"/>
            <a:ext cx="8353425" cy="822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685800" eaLnBrk="1" hangingPunct="1">
              <a:lnSpc>
                <a:spcPct val="120000"/>
              </a:lnSpc>
            </a:pPr>
            <a:r>
              <a:rPr lang="en-US" altLang="zh-CN" dirty="0">
                <a:latin typeface="黑体" panose="02010600030101010101" pitchFamily="2" charset="-122"/>
                <a:ea typeface="黑体" panose="02010600030101010101" pitchFamily="2" charset="-122"/>
              </a:rPr>
              <a:t>4.【</a:t>
            </a:r>
            <a:r>
              <a:rPr lang="zh-CN" altLang="en-US" dirty="0">
                <a:latin typeface="黑体" panose="02010600030101010101" pitchFamily="2" charset="-122"/>
                <a:ea typeface="黑体" panose="02010600030101010101" pitchFamily="2" charset="-122"/>
              </a:rPr>
              <a:t>对应考点</a:t>
            </a:r>
            <a:r>
              <a:rPr lang="en-US" altLang="zh-CN" dirty="0">
                <a:latin typeface="黑体" panose="02010600030101010101" pitchFamily="2" charset="-122"/>
                <a:ea typeface="黑体" panose="02010600030101010101" pitchFamily="2" charset="-122"/>
              </a:rPr>
              <a:t>:</a:t>
            </a:r>
            <a:r>
              <a:rPr lang="zh-CN" altLang="en-US" dirty="0">
                <a:latin typeface="黑体" panose="02010600030101010101" pitchFamily="2" charset="-122"/>
                <a:ea typeface="黑体" panose="02010600030101010101" pitchFamily="2" charset="-122"/>
              </a:rPr>
              <a:t>分析写作技巧</a:t>
            </a:r>
            <a:r>
              <a:rPr lang="en-US" altLang="zh-CN" dirty="0">
                <a:latin typeface="黑体" panose="02010600030101010101" pitchFamily="2" charset="-122"/>
                <a:ea typeface="黑体" panose="02010600030101010101" pitchFamily="2" charset="-122"/>
              </a:rPr>
              <a:t>】</a:t>
            </a:r>
            <a:r>
              <a:rPr lang="zh-CN" altLang="en-US" dirty="0">
                <a:latin typeface="宋体" panose="02010600030101010101" pitchFamily="2" charset="-122"/>
              </a:rPr>
              <a:t>作者为何将六国的情况和北宋的情况作了对比</a:t>
            </a:r>
            <a:r>
              <a:rPr lang="en-US" altLang="zh-CN" dirty="0">
                <a:latin typeface="宋体" panose="02010600030101010101" pitchFamily="2" charset="-122"/>
              </a:rPr>
              <a:t>?</a:t>
            </a:r>
            <a:endParaRPr lang="en-US" altLang="zh-CN" dirty="0">
              <a:latin typeface="宋体" panose="02010600030101010101" pitchFamily="2" charset="-122"/>
            </a:endParaRPr>
          </a:p>
        </p:txBody>
      </p:sp>
      <p:sp>
        <p:nvSpPr>
          <p:cNvPr id="26627" name="Rectangle 2"/>
          <p:cNvSpPr/>
          <p:nvPr/>
        </p:nvSpPr>
        <p:spPr>
          <a:xfrm>
            <a:off x="611188" y="1384300"/>
            <a:ext cx="8281987" cy="2408238"/>
          </a:xfrm>
          <a:prstGeom prst="rect">
            <a:avLst/>
          </a:prstGeom>
          <a:solidFill>
            <a:srgbClr val="CCFFCC">
              <a:alpha val="90979"/>
            </a:srgbClr>
          </a:solidFill>
          <a:ln w="9525" cap="flat" cmpd="sng">
            <a:solidFill>
              <a:srgbClr val="008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91422" tIns="45712" rIns="91422" bIns="45712" anchor="ctr"/>
          <a:p>
            <a:pPr algn="ctr"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endParaRPr lang="zh-CN" altLang="en-US" b="0" dirty="0">
              <a:solidFill>
                <a:srgbClr val="0099FF"/>
              </a:solidFill>
              <a:latin typeface="Calibri" panose="020F0502020204030204" pitchFamily="34" charset="0"/>
            </a:endParaRPr>
          </a:p>
        </p:txBody>
      </p:sp>
      <p:sp>
        <p:nvSpPr>
          <p:cNvPr id="396293" name="Text Box 5"/>
          <p:cNvSpPr txBox="1"/>
          <p:nvPr/>
        </p:nvSpPr>
        <p:spPr>
          <a:xfrm>
            <a:off x="682625" y="1358900"/>
            <a:ext cx="8066088" cy="22828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685800" eaLnBrk="1" hangingPunct="1">
              <a:lnSpc>
                <a:spcPct val="120000"/>
              </a:lnSpc>
            </a:pPr>
            <a:r>
              <a:rPr lang="zh-CN" altLang="en-US" sz="1900" dirty="0">
                <a:solidFill>
                  <a:srgbClr val="FF0000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参考答案</a:t>
            </a:r>
            <a:r>
              <a:rPr lang="en-US" altLang="zh-CN" sz="1900" dirty="0">
                <a:solidFill>
                  <a:srgbClr val="FF0000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:</a:t>
            </a:r>
            <a:r>
              <a:rPr lang="zh-CN" altLang="en-US" dirty="0">
                <a:latin typeface="宋体" panose="02010600030101010101" pitchFamily="2" charset="-122"/>
              </a:rPr>
              <a:t>作者将六国的情况和北宋的情况作了对比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六国力量虽然比秦国弱小</a:t>
            </a:r>
            <a:r>
              <a:rPr lang="en-US" altLang="zh-CN" dirty="0">
                <a:latin typeface="宋体" panose="02010600030101010101" pitchFamily="2" charset="-122"/>
              </a:rPr>
              <a:t>,“</a:t>
            </a:r>
            <a:r>
              <a:rPr lang="zh-CN" altLang="en-US" dirty="0">
                <a:latin typeface="宋体" panose="02010600030101010101" pitchFamily="2" charset="-122"/>
              </a:rPr>
              <a:t>而犹有可以不赂而胜之之势”</a:t>
            </a:r>
            <a:r>
              <a:rPr lang="en-US" altLang="zh-CN" dirty="0">
                <a:latin typeface="宋体" panose="02010600030101010101" pitchFamily="2" charset="-122"/>
              </a:rPr>
              <a:t>;</a:t>
            </a:r>
            <a:r>
              <a:rPr lang="zh-CN" altLang="en-US" dirty="0">
                <a:latin typeface="宋体" panose="02010600030101010101" pitchFamily="2" charset="-122"/>
              </a:rPr>
              <a:t>而北宋现在一统天下</a:t>
            </a:r>
            <a:r>
              <a:rPr lang="en-US" altLang="zh-CN" dirty="0">
                <a:latin typeface="宋体" panose="02010600030101010101" pitchFamily="2" charset="-122"/>
              </a:rPr>
              <a:t>,“</a:t>
            </a:r>
            <a:r>
              <a:rPr lang="zh-CN" altLang="en-US" dirty="0">
                <a:latin typeface="宋体" panose="02010600030101010101" pitchFamily="2" charset="-122"/>
              </a:rPr>
              <a:t>以天下之大”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说明力量强大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从维护封建统治出发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借六国赂秦来批评北宋王朝赂契丹、西夏的苟安政策。作者语重心长地警告北宋王朝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切勿重蹈六国灭亡的覆辙。这就点明了本文的主旨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篇末点题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犹如画龙点睛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使主题得到了升华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给这篇文章赋予了强烈的战斗力量和现实意义。 </a:t>
            </a:r>
            <a:endParaRPr lang="zh-CN" altLang="en-US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6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6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629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7650" name="Text Box 2"/>
          <p:cNvSpPr txBox="1"/>
          <p:nvPr/>
        </p:nvSpPr>
        <p:spPr>
          <a:xfrm>
            <a:off x="539750" y="533400"/>
            <a:ext cx="8353425" cy="6096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685800" eaLnBrk="1" hangingPunct="1"/>
            <a:r>
              <a:rPr lang="zh-CN" altLang="en-US" sz="1700" dirty="0">
                <a:latin typeface="黑体" panose="02010600030101010101" pitchFamily="2" charset="-122"/>
                <a:ea typeface="黑体" panose="02010600030101010101" pitchFamily="2" charset="-122"/>
              </a:rPr>
              <a:t>三、探究争鸣</a:t>
            </a:r>
            <a:endParaRPr lang="zh-CN" altLang="en-US" sz="1700" dirty="0">
              <a:latin typeface="黑体" panose="02010600030101010101" pitchFamily="2" charset="-122"/>
              <a:ea typeface="黑体" panose="02010600030101010101" pitchFamily="2" charset="-122"/>
            </a:endParaRPr>
          </a:p>
          <a:p>
            <a:pPr defTabSz="685800" eaLnBrk="1" hangingPunct="1"/>
            <a:r>
              <a:rPr lang="zh-CN" altLang="en-US" sz="1700" dirty="0">
                <a:latin typeface="宋体" panose="02010600030101010101" pitchFamily="2" charset="-122"/>
              </a:rPr>
              <a:t>“六国破灭”真的就是如苏洵所说的全是“弊在赂秦”吗</a:t>
            </a:r>
            <a:r>
              <a:rPr lang="en-US" altLang="zh-CN" sz="1700" dirty="0">
                <a:latin typeface="宋体" panose="02010600030101010101" pitchFamily="2" charset="-122"/>
              </a:rPr>
              <a:t>?</a:t>
            </a:r>
            <a:endParaRPr lang="en-US" altLang="zh-CN" sz="1700" dirty="0">
              <a:latin typeface="宋体" panose="02010600030101010101" pitchFamily="2" charset="-122"/>
            </a:endParaRPr>
          </a:p>
        </p:txBody>
      </p:sp>
      <p:sp>
        <p:nvSpPr>
          <p:cNvPr id="27651" name="Rectangle 2"/>
          <p:cNvSpPr/>
          <p:nvPr/>
        </p:nvSpPr>
        <p:spPr>
          <a:xfrm>
            <a:off x="611188" y="1139825"/>
            <a:ext cx="8281987" cy="4165600"/>
          </a:xfrm>
          <a:prstGeom prst="rect">
            <a:avLst/>
          </a:prstGeom>
          <a:solidFill>
            <a:srgbClr val="CCFFCC">
              <a:alpha val="90979"/>
            </a:srgbClr>
          </a:solidFill>
          <a:ln w="9525" cap="flat" cmpd="sng">
            <a:solidFill>
              <a:srgbClr val="008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91422" tIns="45712" rIns="91422" bIns="45712" anchor="ctr"/>
          <a:p>
            <a:pPr algn="ctr"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endParaRPr lang="zh-CN" altLang="en-US" sz="1800" b="0" dirty="0">
              <a:solidFill>
                <a:srgbClr val="0099FF"/>
              </a:solidFill>
              <a:latin typeface="Calibri" panose="020F0502020204030204" pitchFamily="34" charset="0"/>
            </a:endParaRPr>
          </a:p>
        </p:txBody>
      </p:sp>
      <p:sp>
        <p:nvSpPr>
          <p:cNvPr id="420868" name="Text Box 4"/>
          <p:cNvSpPr txBox="1"/>
          <p:nvPr/>
        </p:nvSpPr>
        <p:spPr>
          <a:xfrm>
            <a:off x="795338" y="1106488"/>
            <a:ext cx="7848600" cy="4232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685800" eaLnBrk="1" hangingPunct="1"/>
            <a:r>
              <a:rPr lang="zh-CN" altLang="en-US" sz="1700" dirty="0">
                <a:solidFill>
                  <a:srgbClr val="FF0000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思路提示一</a:t>
            </a:r>
            <a:r>
              <a:rPr lang="en-US" altLang="zh-CN" sz="1700" dirty="0">
                <a:solidFill>
                  <a:srgbClr val="FF0000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:</a:t>
            </a:r>
            <a:r>
              <a:rPr lang="zh-CN" altLang="en-US" sz="17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苏洵的</a:t>
            </a:r>
            <a:r>
              <a:rPr lang="en-US" altLang="zh-CN" sz="17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《</a:t>
            </a:r>
            <a:r>
              <a:rPr lang="zh-CN" altLang="en-US" sz="17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六国论</a:t>
            </a:r>
            <a:r>
              <a:rPr lang="en-US" altLang="zh-CN" sz="17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》,</a:t>
            </a:r>
            <a:r>
              <a:rPr lang="zh-CN" altLang="en-US" sz="17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目的在于借此讽喻北宋王朝对于契丹、西夏统治者的入侵不奋起反抗</a:t>
            </a:r>
            <a:r>
              <a:rPr lang="en-US" altLang="zh-CN" sz="17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,</a:t>
            </a:r>
            <a:r>
              <a:rPr lang="zh-CN" altLang="en-US" sz="17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一味贿赂妥协、偷生苟安的外交政策。论史是为了刺时</a:t>
            </a:r>
            <a:r>
              <a:rPr lang="en-US" altLang="zh-CN" sz="17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,</a:t>
            </a:r>
            <a:r>
              <a:rPr lang="zh-CN" altLang="en-US" sz="17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谈古是为了讽今。作者这种反对以赂求安</a:t>
            </a:r>
            <a:r>
              <a:rPr lang="en-US" altLang="zh-CN" sz="17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,</a:t>
            </a:r>
            <a:r>
              <a:rPr lang="zh-CN" altLang="en-US" sz="17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主张以战求安的思想</a:t>
            </a:r>
            <a:r>
              <a:rPr lang="en-US" altLang="zh-CN" sz="17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,</a:t>
            </a:r>
            <a:r>
              <a:rPr lang="zh-CN" altLang="en-US" sz="17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在当时是有进步意义的</a:t>
            </a:r>
            <a:r>
              <a:rPr lang="en-US" altLang="zh-CN" sz="17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,</a:t>
            </a:r>
            <a:r>
              <a:rPr lang="zh-CN" altLang="en-US" sz="17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对我们今天无疑也是可供借鉴的。</a:t>
            </a:r>
            <a:endParaRPr lang="zh-CN" altLang="en-US" sz="1700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defTabSz="685800" eaLnBrk="1" hangingPunct="1"/>
            <a:r>
              <a:rPr lang="zh-CN" altLang="en-US" sz="1700" dirty="0">
                <a:solidFill>
                  <a:srgbClr val="FF0000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思路提示二</a:t>
            </a:r>
            <a:r>
              <a:rPr lang="en-US" altLang="zh-CN" sz="1700" dirty="0">
                <a:solidFill>
                  <a:srgbClr val="FF0000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:</a:t>
            </a:r>
            <a:r>
              <a:rPr lang="zh-CN" altLang="en-US" sz="17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苏洵认为韩、魏、楚亡国的原因为</a:t>
            </a:r>
            <a:r>
              <a:rPr lang="zh-CN" altLang="en-US" sz="1700" dirty="0">
                <a:latin typeface="宋体" panose="02010600030101010101" pitchFamily="2" charset="-122"/>
                <a:ea typeface="楷体_GB2312" panose="02010609030101010101" pitchFamily="49" charset="-122"/>
              </a:rPr>
              <a:t>“</a:t>
            </a:r>
            <a:r>
              <a:rPr lang="zh-CN" altLang="en-US" sz="17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赂秦而力亏</a:t>
            </a:r>
            <a:r>
              <a:rPr lang="en-US" altLang="zh-CN" sz="17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,</a:t>
            </a:r>
            <a:r>
              <a:rPr lang="zh-CN" altLang="en-US" sz="17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破灭之道也</a:t>
            </a:r>
            <a:r>
              <a:rPr lang="zh-CN" altLang="en-US" sz="1700" dirty="0">
                <a:latin typeface="宋体" panose="02010600030101010101" pitchFamily="2" charset="-122"/>
                <a:ea typeface="楷体_GB2312" panose="02010609030101010101" pitchFamily="49" charset="-122"/>
              </a:rPr>
              <a:t>”</a:t>
            </a:r>
            <a:r>
              <a:rPr lang="zh-CN" altLang="en-US" sz="17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。历史上真的如此吗</a:t>
            </a:r>
            <a:r>
              <a:rPr lang="en-US" altLang="zh-CN" sz="17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?</a:t>
            </a:r>
            <a:r>
              <a:rPr lang="zh-CN" altLang="en-US" sz="17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韩、魏与赵本为一家</a:t>
            </a:r>
            <a:r>
              <a:rPr lang="en-US" altLang="zh-CN" sz="17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,</a:t>
            </a:r>
            <a:r>
              <a:rPr lang="zh-CN" altLang="en-US" sz="17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晋顷公失政</a:t>
            </a:r>
            <a:r>
              <a:rPr lang="en-US" altLang="zh-CN" sz="17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,</a:t>
            </a:r>
            <a:r>
              <a:rPr lang="zh-CN" altLang="en-US" sz="17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最终分裂为魏、韩、赵三国。三国互相攻伐</a:t>
            </a:r>
            <a:r>
              <a:rPr lang="en-US" altLang="zh-CN" sz="17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,</a:t>
            </a:r>
            <a:r>
              <a:rPr lang="zh-CN" altLang="en-US" sz="17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国势日衰。被齐国坐收渔翁之利</a:t>
            </a:r>
            <a:r>
              <a:rPr lang="en-US" altLang="zh-CN" sz="17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,</a:t>
            </a:r>
            <a:r>
              <a:rPr lang="zh-CN" altLang="en-US" sz="17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奇袭魏国。而此时</a:t>
            </a:r>
            <a:r>
              <a:rPr lang="en-US" altLang="zh-CN" sz="17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,</a:t>
            </a:r>
            <a:r>
              <a:rPr lang="zh-CN" altLang="en-US" sz="17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秦国落井下石</a:t>
            </a:r>
            <a:r>
              <a:rPr lang="en-US" altLang="zh-CN" sz="17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,</a:t>
            </a:r>
            <a:r>
              <a:rPr lang="zh-CN" altLang="en-US" sz="17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魏军战败</a:t>
            </a:r>
            <a:r>
              <a:rPr lang="en-US" altLang="zh-CN" sz="17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,</a:t>
            </a:r>
            <a:r>
              <a:rPr lang="zh-CN" altLang="en-US" sz="17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韩国亦无力抗秦。可见魏、韩之亡源于诸侯间的相互攻伐</a:t>
            </a:r>
            <a:r>
              <a:rPr lang="en-US" altLang="zh-CN" sz="17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,</a:t>
            </a:r>
            <a:r>
              <a:rPr lang="zh-CN" altLang="en-US" sz="17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而被秦国所乘。而楚国与秦国同为大国</a:t>
            </a:r>
            <a:r>
              <a:rPr lang="en-US" altLang="zh-CN" sz="17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,</a:t>
            </a:r>
            <a:r>
              <a:rPr lang="zh-CN" altLang="en-US" sz="17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但秦国因商鞅主持变法得以昌盛</a:t>
            </a:r>
            <a:r>
              <a:rPr lang="en-US" altLang="zh-CN" sz="17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,</a:t>
            </a:r>
            <a:r>
              <a:rPr lang="zh-CN" altLang="en-US" sz="17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楚国却近小人而远贤臣。</a:t>
            </a:r>
            <a:endParaRPr lang="zh-CN" altLang="en-US" sz="1700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defTabSz="685800" eaLnBrk="1" hangingPunct="1"/>
            <a:r>
              <a:rPr lang="zh-CN" altLang="en-US" sz="1700" dirty="0">
                <a:solidFill>
                  <a:srgbClr val="FF0000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思路提示三</a:t>
            </a:r>
            <a:r>
              <a:rPr lang="en-US" altLang="zh-CN" sz="1700" dirty="0">
                <a:solidFill>
                  <a:srgbClr val="FF0000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:</a:t>
            </a:r>
            <a:r>
              <a:rPr lang="zh-CN" altLang="en-US" sz="17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苏洵认为齐、燕、赵亡国</a:t>
            </a:r>
            <a:r>
              <a:rPr lang="en-US" altLang="zh-CN" sz="17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,</a:t>
            </a:r>
            <a:r>
              <a:rPr lang="zh-CN" altLang="en-US" sz="17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原因是</a:t>
            </a:r>
            <a:r>
              <a:rPr lang="zh-CN" altLang="en-US" sz="1700" dirty="0">
                <a:latin typeface="宋体" panose="02010600030101010101" pitchFamily="2" charset="-122"/>
                <a:ea typeface="楷体_GB2312" panose="02010609030101010101" pitchFamily="49" charset="-122"/>
              </a:rPr>
              <a:t>“</a:t>
            </a:r>
            <a:r>
              <a:rPr lang="zh-CN" altLang="en-US" sz="17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不赂者以赂者丧。盖失强援</a:t>
            </a:r>
            <a:r>
              <a:rPr lang="en-US" altLang="zh-CN" sz="17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,</a:t>
            </a:r>
            <a:r>
              <a:rPr lang="zh-CN" altLang="en-US" sz="17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不能独完</a:t>
            </a:r>
            <a:r>
              <a:rPr lang="zh-CN" altLang="en-US" sz="1700" dirty="0">
                <a:latin typeface="宋体" panose="02010600030101010101" pitchFamily="2" charset="-122"/>
                <a:ea typeface="楷体_GB2312" panose="02010609030101010101" pitchFamily="49" charset="-122"/>
              </a:rPr>
              <a:t>”</a:t>
            </a:r>
            <a:r>
              <a:rPr lang="zh-CN" altLang="en-US" sz="17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。而历史并不完全如此。至于苏洵</a:t>
            </a:r>
            <a:r>
              <a:rPr lang="zh-CN" altLang="en-US" sz="1700" dirty="0">
                <a:latin typeface="宋体" panose="02010600030101010101" pitchFamily="2" charset="-122"/>
                <a:ea typeface="楷体_GB2312" panose="02010609030101010101" pitchFamily="49" charset="-122"/>
              </a:rPr>
              <a:t>“</a:t>
            </a:r>
            <a:r>
              <a:rPr lang="zh-CN" altLang="en-US" sz="17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至丹以荆卿为计</a:t>
            </a:r>
            <a:r>
              <a:rPr lang="en-US" altLang="zh-CN" sz="17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,</a:t>
            </a:r>
            <a:r>
              <a:rPr lang="zh-CN" altLang="en-US" sz="17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始速祸焉</a:t>
            </a:r>
            <a:r>
              <a:rPr lang="zh-CN" altLang="en-US" sz="1700" dirty="0">
                <a:latin typeface="宋体" panose="02010600030101010101" pitchFamily="2" charset="-122"/>
                <a:ea typeface="楷体_GB2312" panose="02010609030101010101" pitchFamily="49" charset="-122"/>
              </a:rPr>
              <a:t>”</a:t>
            </a:r>
            <a:r>
              <a:rPr lang="zh-CN" altLang="en-US" sz="17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的理论</a:t>
            </a:r>
            <a:r>
              <a:rPr lang="en-US" altLang="zh-CN" sz="17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,</a:t>
            </a:r>
            <a:r>
              <a:rPr lang="zh-CN" altLang="en-US" sz="17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简直可笑至极。至于赵国</a:t>
            </a:r>
            <a:r>
              <a:rPr lang="en-US" altLang="zh-CN" sz="17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,</a:t>
            </a:r>
            <a:r>
              <a:rPr lang="zh-CN" altLang="en-US" sz="17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正如苏洵所说</a:t>
            </a:r>
            <a:r>
              <a:rPr lang="zh-CN" altLang="en-US" sz="1700" dirty="0">
                <a:latin typeface="宋体" panose="02010600030101010101" pitchFamily="2" charset="-122"/>
                <a:ea typeface="楷体_GB2312" panose="02010609030101010101" pitchFamily="49" charset="-122"/>
              </a:rPr>
              <a:t>“</a:t>
            </a:r>
            <a:r>
              <a:rPr lang="zh-CN" altLang="en-US" sz="17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惜其用武而不终也</a:t>
            </a:r>
            <a:r>
              <a:rPr lang="zh-CN" altLang="en-US" sz="1700" dirty="0">
                <a:latin typeface="宋体" panose="02010600030101010101" pitchFamily="2" charset="-122"/>
                <a:ea typeface="楷体_GB2312" panose="02010609030101010101" pitchFamily="49" charset="-122"/>
              </a:rPr>
              <a:t>”</a:t>
            </a:r>
            <a:r>
              <a:rPr lang="en-US" altLang="zh-CN" sz="17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,</a:t>
            </a:r>
            <a:r>
              <a:rPr lang="zh-CN" altLang="en-US" sz="17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错用主将而致国亡。对于身处北宋的苏洵</a:t>
            </a:r>
            <a:r>
              <a:rPr lang="en-US" altLang="zh-CN" sz="17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,</a:t>
            </a:r>
            <a:r>
              <a:rPr lang="zh-CN" altLang="en-US" sz="17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也许这些见解对他过于苛刻。毕竟</a:t>
            </a:r>
            <a:r>
              <a:rPr lang="en-US" altLang="zh-CN" sz="17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,</a:t>
            </a:r>
            <a:r>
              <a:rPr lang="zh-CN" altLang="en-US" sz="17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他只想借此劝诫当时的统治者。但在今天</a:t>
            </a:r>
            <a:r>
              <a:rPr lang="en-US" altLang="zh-CN" sz="17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,</a:t>
            </a:r>
            <a:r>
              <a:rPr lang="zh-CN" altLang="en-US" sz="17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我们再读这类文章时应抱有怀疑的态度</a:t>
            </a:r>
            <a:r>
              <a:rPr lang="en-US" altLang="zh-CN" sz="17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,</a:t>
            </a:r>
            <a:r>
              <a:rPr lang="zh-CN" altLang="en-US" sz="17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正所谓</a:t>
            </a:r>
            <a:r>
              <a:rPr lang="zh-CN" altLang="en-US" sz="1700" dirty="0">
                <a:latin typeface="宋体" panose="02010600030101010101" pitchFamily="2" charset="-122"/>
                <a:ea typeface="楷体_GB2312" panose="02010609030101010101" pitchFamily="49" charset="-122"/>
              </a:rPr>
              <a:t>“</a:t>
            </a:r>
            <a:r>
              <a:rPr lang="zh-CN" altLang="en-US" sz="17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尽信书不如无书</a:t>
            </a:r>
            <a:r>
              <a:rPr lang="zh-CN" altLang="en-US" sz="1700" dirty="0">
                <a:latin typeface="宋体" panose="02010600030101010101" pitchFamily="2" charset="-122"/>
                <a:ea typeface="楷体_GB2312" panose="02010609030101010101" pitchFamily="49" charset="-122"/>
              </a:rPr>
              <a:t>”</a:t>
            </a:r>
            <a:r>
              <a:rPr lang="zh-CN" altLang="en-US" sz="17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。</a:t>
            </a:r>
            <a:endParaRPr lang="zh-CN" altLang="en-US" sz="1700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</p:spTree>
  </p:cSld>
  <p:clrMapOvr>
    <a:masterClrMapping/>
  </p:clrMapOvr>
  <p:transition>
    <p:cover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68">
                                            <p:txEl>
                                              <p:charRg st="0" end="1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0868">
                                            <p:txEl>
                                              <p:charRg st="0" end="12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0868">
                                            <p:txEl>
                                              <p:charRg st="0" end="12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68">
                                            <p:txEl>
                                              <p:charRg st="127" end="3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20868">
                                            <p:txEl>
                                              <p:charRg st="127" end="3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20868">
                                            <p:txEl>
                                              <p:charRg st="127" end="3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68">
                                            <p:txEl>
                                              <p:charRg st="314" end="50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20868">
                                            <p:txEl>
                                              <p:charRg st="314" end="50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20868">
                                            <p:txEl>
                                              <p:charRg st="314" end="50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8674" name="Text Box 2"/>
          <p:cNvSpPr txBox="1"/>
          <p:nvPr/>
        </p:nvSpPr>
        <p:spPr>
          <a:xfrm>
            <a:off x="612775" y="552450"/>
            <a:ext cx="8280400" cy="2076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685800" eaLnBrk="1" hangingPunct="1">
              <a:lnSpc>
                <a:spcPct val="130000"/>
              </a:lnSpc>
            </a:pPr>
            <a:r>
              <a:rPr lang="zh-CN" altLang="en-US" dirty="0">
                <a:latin typeface="黑体" panose="02010600030101010101" pitchFamily="2" charset="-122"/>
                <a:ea typeface="黑体" panose="02010600030101010101" pitchFamily="2" charset="-122"/>
              </a:rPr>
              <a:t>四、主旨归纳</a:t>
            </a:r>
            <a:endParaRPr lang="zh-CN" altLang="en-US" dirty="0">
              <a:latin typeface="黑体" panose="02010600030101010101" pitchFamily="2" charset="-122"/>
              <a:ea typeface="黑体" panose="02010600030101010101" pitchFamily="2" charset="-122"/>
            </a:endParaRPr>
          </a:p>
          <a:p>
            <a:pPr defTabSz="685800" eaLnBrk="1" hangingPunct="1">
              <a:lnSpc>
                <a:spcPct val="130000"/>
              </a:lnSpc>
            </a:pPr>
            <a:r>
              <a:rPr lang="zh-CN" altLang="en-US" dirty="0">
                <a:latin typeface="宋体" panose="02010600030101010101" pitchFamily="2" charset="-122"/>
              </a:rPr>
              <a:t>历史是一面明亮的镜子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照出丑陋才能有挽救危机的希望。面对积贫积弱的北宋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面对国家的内忧外患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大器晚成的苏洵忧心忡忡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他借古讽今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借史抒怀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用读书人的良知表达了对国家安危兴亡的极大关注。请你谈谈苏洵的关注重点是什么</a:t>
            </a:r>
            <a:r>
              <a:rPr lang="en-US" altLang="zh-CN" dirty="0">
                <a:latin typeface="宋体" panose="02010600030101010101" pitchFamily="2" charset="-122"/>
              </a:rPr>
              <a:t>?</a:t>
            </a:r>
            <a:endParaRPr lang="en-US" altLang="zh-CN" dirty="0">
              <a:latin typeface="宋体" panose="02010600030101010101" pitchFamily="2" charset="-122"/>
            </a:endParaRPr>
          </a:p>
        </p:txBody>
      </p:sp>
      <p:sp>
        <p:nvSpPr>
          <p:cNvPr id="28675" name="Rectangle 2"/>
          <p:cNvSpPr/>
          <p:nvPr/>
        </p:nvSpPr>
        <p:spPr>
          <a:xfrm>
            <a:off x="611188" y="2633663"/>
            <a:ext cx="8281987" cy="1374775"/>
          </a:xfrm>
          <a:prstGeom prst="rect">
            <a:avLst/>
          </a:prstGeom>
          <a:solidFill>
            <a:srgbClr val="CCFFCC">
              <a:alpha val="90979"/>
            </a:srgbClr>
          </a:solidFill>
          <a:ln w="9525" cap="flat" cmpd="sng">
            <a:solidFill>
              <a:srgbClr val="008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91422" tIns="45712" rIns="91422" bIns="45712" anchor="ctr"/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 b="0" dirty="0">
              <a:solidFill>
                <a:srgbClr val="0099FF"/>
              </a:solidFill>
              <a:latin typeface="Calibri" panose="020F0502020204030204" pitchFamily="34" charset="0"/>
            </a:endParaRPr>
          </a:p>
        </p:txBody>
      </p:sp>
      <p:sp>
        <p:nvSpPr>
          <p:cNvPr id="421892" name="Text Box 4"/>
          <p:cNvSpPr txBox="1"/>
          <p:nvPr/>
        </p:nvSpPr>
        <p:spPr>
          <a:xfrm>
            <a:off x="682625" y="2676525"/>
            <a:ext cx="8066088" cy="1282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685800" eaLnBrk="1" hangingPunct="1">
              <a:lnSpc>
                <a:spcPct val="130000"/>
              </a:lnSpc>
            </a:pPr>
            <a:r>
              <a:rPr lang="zh-CN" altLang="zh-CN" dirty="0">
                <a:solidFill>
                  <a:srgbClr val="FF0000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答案</a:t>
            </a:r>
            <a:r>
              <a:rPr lang="en-US" altLang="zh-CN" dirty="0">
                <a:solidFill>
                  <a:srgbClr val="FF0000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:</a:t>
            </a:r>
            <a:r>
              <a:rPr lang="zh-CN" altLang="en-US" dirty="0">
                <a:latin typeface="宋体" panose="02010600030101010101" pitchFamily="2" charset="-122"/>
              </a:rPr>
              <a:t>本文论述“战国七雄”中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除秦以外的齐、楚、燕、赵、韩、魏六国相继灭亡的原因</a:t>
            </a:r>
            <a:r>
              <a:rPr lang="en-US" altLang="zh-CN" dirty="0">
                <a:latin typeface="宋体" panose="02010600030101010101" pitchFamily="2" charset="-122"/>
              </a:rPr>
              <a:t>——“</a:t>
            </a:r>
            <a:r>
              <a:rPr lang="zh-CN" altLang="en-US" dirty="0">
                <a:latin typeface="宋体" panose="02010600030101010101" pitchFamily="2" charset="-122"/>
              </a:rPr>
              <a:t>赂秦”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从而得出必须团结抗敌的历史教训。作者借题发挥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以古讽今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批评北宋朝廷屈辱求和的外交政策。</a:t>
            </a:r>
            <a:endParaRPr lang="en-US" altLang="zh-CN" dirty="0">
              <a:latin typeface="宋体" panose="02010600030101010101" pitchFamily="2" charset="-122"/>
            </a:endParaRPr>
          </a:p>
        </p:txBody>
      </p:sp>
      <p:sp>
        <p:nvSpPr>
          <p:cNvPr id="28677" name="Rectangle 2"/>
          <p:cNvSpPr/>
          <p:nvPr/>
        </p:nvSpPr>
        <p:spPr>
          <a:xfrm>
            <a:off x="2268538" y="4706938"/>
            <a:ext cx="4681537" cy="504825"/>
          </a:xfrm>
          <a:prstGeom prst="rect">
            <a:avLst/>
          </a:prstGeom>
          <a:solidFill>
            <a:srgbClr val="CCFFCC">
              <a:alpha val="90979"/>
            </a:srgbClr>
          </a:solidFill>
          <a:ln w="9525" cap="flat" cmpd="sng">
            <a:solidFill>
              <a:srgbClr val="008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91422" tIns="45712" rIns="91422" bIns="45712" anchor="ctr"/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 b="0" dirty="0">
              <a:solidFill>
                <a:srgbClr val="0099FF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892">
                                            <p:txEl>
                                              <p:charRg st="0" end="9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21892">
                                            <p:txEl>
                                              <p:charRg st="0" end="9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21892">
                                            <p:txEl>
                                              <p:charRg st="0" end="9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21892">
                                            <p:txEl>
                                              <p:charRg st="0" end="9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21892">
                                            <p:txEl>
                                              <p:charRg st="0" end="9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9698" name="Text Box 27"/>
          <p:cNvSpPr txBox="1"/>
          <p:nvPr/>
        </p:nvSpPr>
        <p:spPr>
          <a:xfrm>
            <a:off x="900113" y="620713"/>
            <a:ext cx="7559675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685800" eaLnBrk="1" hangingPunct="1"/>
            <a:r>
              <a:rPr lang="zh-CN" altLang="en-US" sz="3200" dirty="0">
                <a:solidFill>
                  <a:srgbClr val="0000FF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文本总结                      </a:t>
            </a:r>
            <a:r>
              <a:rPr lang="zh-CN" altLang="en-US" dirty="0">
                <a:solidFill>
                  <a:srgbClr val="0000FF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巩固学习</a:t>
            </a:r>
            <a:endParaRPr lang="zh-CN" altLang="en-US" dirty="0">
              <a:solidFill>
                <a:srgbClr val="0000FF"/>
              </a:solidFill>
              <a:latin typeface="黑体" panose="02010600030101010101" pitchFamily="2" charset="-122"/>
              <a:ea typeface="黑体" panose="02010600030101010101" pitchFamily="2" charset="-122"/>
            </a:endParaRPr>
          </a:p>
        </p:txBody>
      </p:sp>
      <p:sp>
        <p:nvSpPr>
          <p:cNvPr id="328732" name="Text Box 28"/>
          <p:cNvSpPr txBox="1"/>
          <p:nvPr/>
        </p:nvSpPr>
        <p:spPr>
          <a:xfrm>
            <a:off x="611188" y="1306513"/>
            <a:ext cx="8281987" cy="3854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685800" eaLnBrk="1" hangingPunct="1">
              <a:lnSpc>
                <a:spcPct val="130000"/>
              </a:lnSpc>
            </a:pPr>
            <a:r>
              <a:rPr lang="zh-CN" altLang="en-US" sz="1900" dirty="0">
                <a:latin typeface="黑体" panose="02010600030101010101" pitchFamily="2" charset="-122"/>
                <a:ea typeface="黑体" panose="02010600030101010101" pitchFamily="2" charset="-122"/>
              </a:rPr>
              <a:t>　　一、技法归纳</a:t>
            </a:r>
            <a:endParaRPr lang="zh-CN" altLang="en-US" sz="1900" dirty="0">
              <a:latin typeface="黑体" panose="02010600030101010101" pitchFamily="2" charset="-122"/>
              <a:ea typeface="黑体" panose="02010600030101010101" pitchFamily="2" charset="-122"/>
            </a:endParaRPr>
          </a:p>
          <a:p>
            <a:pPr defTabSz="685800" eaLnBrk="1" hangingPunct="1">
              <a:lnSpc>
                <a:spcPct val="130000"/>
              </a:lnSpc>
            </a:pPr>
            <a:r>
              <a:rPr lang="en-US" altLang="zh-CN" sz="1900" dirty="0">
                <a:latin typeface="黑体" panose="02010600030101010101" pitchFamily="2" charset="-122"/>
                <a:ea typeface="黑体" panose="02010600030101010101" pitchFamily="2" charset="-122"/>
              </a:rPr>
              <a:t>1.</a:t>
            </a:r>
            <a:r>
              <a:rPr lang="zh-CN" altLang="en-US" sz="1900" dirty="0">
                <a:latin typeface="黑体" panose="02010600030101010101" pitchFamily="2" charset="-122"/>
                <a:ea typeface="黑体" panose="02010600030101010101" pitchFamily="2" charset="-122"/>
              </a:rPr>
              <a:t>正反对比论证</a:t>
            </a:r>
            <a:endParaRPr lang="zh-CN" altLang="en-US" sz="1900" dirty="0">
              <a:latin typeface="黑体" panose="02010600030101010101" pitchFamily="2" charset="-122"/>
              <a:ea typeface="黑体" panose="02010600030101010101" pitchFamily="2" charset="-122"/>
            </a:endParaRPr>
          </a:p>
          <a:p>
            <a:pPr defTabSz="685800" eaLnBrk="1" hangingPunct="1">
              <a:lnSpc>
                <a:spcPct val="130000"/>
              </a:lnSpc>
            </a:pPr>
            <a:r>
              <a:rPr lang="zh-CN" altLang="en-US" sz="1900" dirty="0">
                <a:latin typeface="宋体" panose="02010600030101010101" pitchFamily="2" charset="-122"/>
              </a:rPr>
              <a:t>正反对比论证</a:t>
            </a:r>
            <a:r>
              <a:rPr lang="en-US" altLang="zh-CN" sz="1900" dirty="0">
                <a:latin typeface="宋体" panose="02010600030101010101" pitchFamily="2" charset="-122"/>
              </a:rPr>
              <a:t>,</a:t>
            </a:r>
            <a:r>
              <a:rPr lang="zh-CN" altLang="en-US" sz="1900" dirty="0">
                <a:latin typeface="宋体" panose="02010600030101010101" pitchFamily="2" charset="-122"/>
              </a:rPr>
              <a:t>是将两种性质截然相反或有差异的事物进行比较</a:t>
            </a:r>
            <a:r>
              <a:rPr lang="en-US" altLang="zh-CN" sz="1900" dirty="0">
                <a:latin typeface="宋体" panose="02010600030101010101" pitchFamily="2" charset="-122"/>
              </a:rPr>
              <a:t>,</a:t>
            </a:r>
            <a:r>
              <a:rPr lang="zh-CN" altLang="en-US" sz="1900" dirty="0">
                <a:latin typeface="宋体" panose="02010600030101010101" pitchFamily="2" charset="-122"/>
              </a:rPr>
              <a:t>从而证明所要论证的观点。</a:t>
            </a:r>
            <a:endParaRPr lang="zh-CN" altLang="en-US" sz="1900" dirty="0">
              <a:latin typeface="宋体" panose="02010600030101010101" pitchFamily="2" charset="-122"/>
            </a:endParaRPr>
          </a:p>
          <a:p>
            <a:pPr defTabSz="685800" eaLnBrk="1" hangingPunct="1">
              <a:lnSpc>
                <a:spcPct val="130000"/>
              </a:lnSpc>
            </a:pPr>
            <a:r>
              <a:rPr lang="zh-CN" altLang="en-US" sz="1900" dirty="0">
                <a:latin typeface="宋体" panose="02010600030101010101" pitchFamily="2" charset="-122"/>
              </a:rPr>
              <a:t>本文多处使用正反对比论证</a:t>
            </a:r>
            <a:r>
              <a:rPr lang="en-US" altLang="zh-CN" sz="1900" dirty="0">
                <a:latin typeface="宋体" panose="02010600030101010101" pitchFamily="2" charset="-122"/>
              </a:rPr>
              <a:t>,</a:t>
            </a:r>
            <a:r>
              <a:rPr lang="zh-CN" altLang="en-US" sz="1900" dirty="0">
                <a:latin typeface="宋体" panose="02010600030101010101" pitchFamily="2" charset="-122"/>
              </a:rPr>
              <a:t>如“得”与“失”</a:t>
            </a:r>
            <a:r>
              <a:rPr lang="en-US" altLang="zh-CN" sz="1900" dirty="0">
                <a:latin typeface="宋体" panose="02010600030101010101" pitchFamily="2" charset="-122"/>
              </a:rPr>
              <a:t>,“</a:t>
            </a:r>
            <a:r>
              <a:rPr lang="zh-CN" altLang="en-US" sz="1900" dirty="0">
                <a:latin typeface="宋体" panose="02010600030101010101" pitchFamily="2" charset="-122"/>
              </a:rPr>
              <a:t>有限”与“无厌”</a:t>
            </a:r>
            <a:r>
              <a:rPr lang="en-US" altLang="zh-CN" sz="1900" dirty="0">
                <a:latin typeface="宋体" panose="02010600030101010101" pitchFamily="2" charset="-122"/>
              </a:rPr>
              <a:t>,“</a:t>
            </a:r>
            <a:r>
              <a:rPr lang="zh-CN" altLang="en-US" sz="1900" dirty="0">
                <a:latin typeface="宋体" panose="02010600030101010101" pitchFamily="2" charset="-122"/>
              </a:rPr>
              <a:t>赂秦”与“并力西向”的对比等</a:t>
            </a:r>
            <a:r>
              <a:rPr lang="en-US" altLang="zh-CN" sz="1900" dirty="0">
                <a:latin typeface="宋体" panose="02010600030101010101" pitchFamily="2" charset="-122"/>
              </a:rPr>
              <a:t>,</a:t>
            </a:r>
            <a:r>
              <a:rPr lang="zh-CN" altLang="en-US" sz="1900" dirty="0">
                <a:latin typeface="宋体" panose="02010600030101010101" pitchFamily="2" charset="-122"/>
              </a:rPr>
              <a:t>通过对比</a:t>
            </a:r>
            <a:r>
              <a:rPr lang="en-US" altLang="zh-CN" sz="1900" dirty="0">
                <a:latin typeface="宋体" panose="02010600030101010101" pitchFamily="2" charset="-122"/>
              </a:rPr>
              <a:t>,</a:t>
            </a:r>
            <a:r>
              <a:rPr lang="zh-CN" altLang="en-US" sz="1900" dirty="0">
                <a:latin typeface="宋体" panose="02010600030101010101" pitchFamily="2" charset="-122"/>
              </a:rPr>
              <a:t>突出地表现了“弊在赂秦”这一中心论点的深刻性</a:t>
            </a:r>
            <a:r>
              <a:rPr lang="en-US" altLang="zh-CN" sz="1900" dirty="0">
                <a:latin typeface="宋体" panose="02010600030101010101" pitchFamily="2" charset="-122"/>
              </a:rPr>
              <a:t>,</a:t>
            </a:r>
            <a:r>
              <a:rPr lang="zh-CN" altLang="en-US" sz="1900" dirty="0">
                <a:latin typeface="宋体" panose="02010600030101010101" pitchFamily="2" charset="-122"/>
              </a:rPr>
              <a:t>使得观点鲜明</a:t>
            </a:r>
            <a:r>
              <a:rPr lang="en-US" altLang="zh-CN" sz="1900" dirty="0">
                <a:latin typeface="宋体" panose="02010600030101010101" pitchFamily="2" charset="-122"/>
              </a:rPr>
              <a:t>,</a:t>
            </a:r>
            <a:r>
              <a:rPr lang="zh-CN" altLang="en-US" sz="1900" dirty="0">
                <a:latin typeface="宋体" panose="02010600030101010101" pitchFamily="2" charset="-122"/>
              </a:rPr>
              <a:t>论证有力。</a:t>
            </a:r>
            <a:endParaRPr lang="zh-CN" altLang="en-US" sz="1900" dirty="0">
              <a:latin typeface="宋体" panose="02010600030101010101" pitchFamily="2" charset="-122"/>
            </a:endParaRPr>
          </a:p>
          <a:p>
            <a:pPr defTabSz="685800" eaLnBrk="1" hangingPunct="1">
              <a:lnSpc>
                <a:spcPct val="130000"/>
              </a:lnSpc>
            </a:pPr>
            <a:r>
              <a:rPr lang="en-US" altLang="zh-CN" sz="1900" dirty="0">
                <a:latin typeface="黑体" panose="02010600030101010101" pitchFamily="2" charset="-122"/>
                <a:ea typeface="黑体" panose="02010600030101010101" pitchFamily="2" charset="-122"/>
              </a:rPr>
              <a:t>2.</a:t>
            </a:r>
            <a:r>
              <a:rPr lang="zh-CN" altLang="en-US" sz="1900" dirty="0">
                <a:latin typeface="黑体" panose="02010600030101010101" pitchFamily="2" charset="-122"/>
                <a:ea typeface="黑体" panose="02010600030101010101" pitchFamily="2" charset="-122"/>
              </a:rPr>
              <a:t>注意气势的营造</a:t>
            </a:r>
            <a:r>
              <a:rPr lang="en-US" altLang="zh-CN" sz="1900" dirty="0">
                <a:latin typeface="黑体" panose="02010600030101010101" pitchFamily="2" charset="-122"/>
                <a:ea typeface="黑体" panose="02010600030101010101" pitchFamily="2" charset="-122"/>
              </a:rPr>
              <a:t>,</a:t>
            </a:r>
            <a:r>
              <a:rPr lang="zh-CN" altLang="en-US" sz="1900" dirty="0">
                <a:latin typeface="黑体" panose="02010600030101010101" pitchFamily="2" charset="-122"/>
                <a:ea typeface="黑体" panose="02010600030101010101" pitchFamily="2" charset="-122"/>
              </a:rPr>
              <a:t>追求一气呵成、前后呼应的浑然一体的气势</a:t>
            </a:r>
            <a:endParaRPr lang="zh-CN" altLang="en-US" sz="1900" dirty="0">
              <a:latin typeface="黑体" panose="02010600030101010101" pitchFamily="2" charset="-122"/>
              <a:ea typeface="黑体" panose="02010600030101010101" pitchFamily="2" charset="-122"/>
            </a:endParaRPr>
          </a:p>
          <a:p>
            <a:pPr defTabSz="685800" eaLnBrk="1" hangingPunct="1">
              <a:lnSpc>
                <a:spcPct val="130000"/>
              </a:lnSpc>
            </a:pPr>
            <a:r>
              <a:rPr lang="zh-CN" altLang="en-US" sz="1900" dirty="0">
                <a:latin typeface="宋体" panose="02010600030101010101" pitchFamily="2" charset="-122"/>
              </a:rPr>
              <a:t>如文章开头</a:t>
            </a:r>
            <a:r>
              <a:rPr lang="en-US" altLang="zh-CN" sz="1900" dirty="0">
                <a:latin typeface="宋体" panose="02010600030101010101" pitchFamily="2" charset="-122"/>
              </a:rPr>
              <a:t>,</a:t>
            </a:r>
            <a:r>
              <a:rPr lang="zh-CN" altLang="en-US" sz="1900" dirty="0">
                <a:latin typeface="宋体" panose="02010600030101010101" pitchFamily="2" charset="-122"/>
              </a:rPr>
              <a:t>直截了当地提出论点</a:t>
            </a:r>
            <a:r>
              <a:rPr lang="en-US" altLang="zh-CN" sz="1900" dirty="0">
                <a:latin typeface="宋体" panose="02010600030101010101" pitchFamily="2" charset="-122"/>
              </a:rPr>
              <a:t>,</a:t>
            </a:r>
            <a:r>
              <a:rPr lang="zh-CN" altLang="en-US" sz="1900" dirty="0">
                <a:latin typeface="宋体" panose="02010600030101010101" pitchFamily="2" charset="-122"/>
              </a:rPr>
              <a:t>容不得旁人反驳。第二段</a:t>
            </a:r>
            <a:r>
              <a:rPr lang="en-US" altLang="zh-CN" sz="1900" dirty="0">
                <a:latin typeface="宋体" panose="02010600030101010101" pitchFamily="2" charset="-122"/>
              </a:rPr>
              <a:t>,</a:t>
            </a:r>
            <a:r>
              <a:rPr lang="zh-CN" altLang="en-US" sz="1900" dirty="0">
                <a:latin typeface="宋体" panose="02010600030101010101" pitchFamily="2" charset="-122"/>
              </a:rPr>
              <a:t>设问呈疑</a:t>
            </a:r>
            <a:r>
              <a:rPr lang="en-US" altLang="zh-CN" sz="1900" dirty="0">
                <a:latin typeface="宋体" panose="02010600030101010101" pitchFamily="2" charset="-122"/>
              </a:rPr>
              <a:t>,</a:t>
            </a:r>
            <a:r>
              <a:rPr lang="zh-CN" altLang="en-US" sz="1900" dirty="0">
                <a:latin typeface="宋体" panose="02010600030101010101" pitchFamily="2" charset="-122"/>
              </a:rPr>
              <a:t>代读者提出疑问</a:t>
            </a:r>
            <a:r>
              <a:rPr lang="en-US" altLang="zh-CN" sz="1900" dirty="0">
                <a:latin typeface="宋体" panose="02010600030101010101" pitchFamily="2" charset="-122"/>
              </a:rPr>
              <a:t>,</a:t>
            </a:r>
            <a:r>
              <a:rPr lang="zh-CN" altLang="en-US" sz="1900" dirty="0">
                <a:latin typeface="宋体" panose="02010600030101010101" pitchFamily="2" charset="-122"/>
              </a:rPr>
              <a:t>接着径自做出回答</a:t>
            </a:r>
            <a:r>
              <a:rPr lang="en-US" altLang="zh-CN" sz="1900" dirty="0">
                <a:latin typeface="宋体" panose="02010600030101010101" pitchFamily="2" charset="-122"/>
              </a:rPr>
              <a:t>,</a:t>
            </a:r>
            <a:r>
              <a:rPr lang="zh-CN" altLang="en-US" sz="1900" dirty="0">
                <a:latin typeface="宋体" panose="02010600030101010101" pitchFamily="2" charset="-122"/>
              </a:rPr>
              <a:t>对论点做了补充</a:t>
            </a:r>
            <a:r>
              <a:rPr lang="en-US" altLang="zh-CN" sz="1900" dirty="0">
                <a:latin typeface="宋体" panose="02010600030101010101" pitchFamily="2" charset="-122"/>
              </a:rPr>
              <a:t>,</a:t>
            </a:r>
            <a:r>
              <a:rPr lang="zh-CN" altLang="en-US" sz="1900" dirty="0">
                <a:latin typeface="宋体" panose="02010600030101010101" pitchFamily="2" charset="-122"/>
              </a:rPr>
              <a:t>从而把论述向前推进一步。</a:t>
            </a:r>
            <a:endParaRPr lang="zh-CN" altLang="en-US" sz="1900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32">
                                            <p:txEl>
                                              <p:charRg st="149" end="17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28732">
                                            <p:txEl>
                                              <p:charRg st="149" end="17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32">
                                            <p:txEl>
                                              <p:charRg st="179" end="25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28732">
                                            <p:txEl>
                                              <p:charRg st="179" end="25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439301" name="Text Box 5"/>
          <p:cNvSpPr txBox="1"/>
          <p:nvPr/>
        </p:nvSpPr>
        <p:spPr>
          <a:xfrm>
            <a:off x="684213" y="552450"/>
            <a:ext cx="8208962" cy="47355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685800" eaLnBrk="1" hangingPunct="1">
              <a:lnSpc>
                <a:spcPct val="130000"/>
              </a:lnSpc>
            </a:pPr>
            <a:r>
              <a:rPr lang="en-US" altLang="zh-CN" sz="1800" dirty="0">
                <a:latin typeface="黑体" panose="02010600030101010101" pitchFamily="2" charset="-122"/>
                <a:ea typeface="黑体" panose="02010600030101010101" pitchFamily="2" charset="-122"/>
              </a:rPr>
              <a:t>3.</a:t>
            </a:r>
            <a:r>
              <a:rPr lang="zh-CN" altLang="en-US" sz="1800" dirty="0">
                <a:latin typeface="黑体" panose="02010600030101010101" pitchFamily="2" charset="-122"/>
                <a:ea typeface="黑体" panose="02010600030101010101" pitchFamily="2" charset="-122"/>
              </a:rPr>
              <a:t>形象描述</a:t>
            </a:r>
            <a:endParaRPr lang="zh-CN" altLang="en-US" sz="1800" dirty="0">
              <a:latin typeface="黑体" panose="02010600030101010101" pitchFamily="2" charset="-122"/>
              <a:ea typeface="黑体" panose="02010600030101010101" pitchFamily="2" charset="-122"/>
            </a:endParaRPr>
          </a:p>
          <a:p>
            <a:pPr defTabSz="685800" eaLnBrk="1" hangingPunct="1">
              <a:lnSpc>
                <a:spcPct val="130000"/>
              </a:lnSpc>
            </a:pPr>
            <a:r>
              <a:rPr lang="zh-CN" altLang="en-US" sz="1800" dirty="0">
                <a:latin typeface="宋体" panose="02010600030101010101" pitchFamily="2" charset="-122"/>
              </a:rPr>
              <a:t>如写先人创业的艰难过程</a:t>
            </a:r>
            <a:r>
              <a:rPr lang="en-US" altLang="zh-CN" sz="1800" dirty="0">
                <a:latin typeface="宋体" panose="02010600030101010101" pitchFamily="2" charset="-122"/>
              </a:rPr>
              <a:t>,</a:t>
            </a:r>
            <a:r>
              <a:rPr lang="zh-CN" altLang="en-US" sz="1800" dirty="0">
                <a:latin typeface="宋体" panose="02010600030101010101" pitchFamily="2" charset="-122"/>
              </a:rPr>
              <a:t>用“暴霜露</a:t>
            </a:r>
            <a:r>
              <a:rPr lang="en-US" altLang="zh-CN" sz="1800" dirty="0">
                <a:latin typeface="宋体" panose="02010600030101010101" pitchFamily="2" charset="-122"/>
              </a:rPr>
              <a:t>,</a:t>
            </a:r>
            <a:r>
              <a:rPr lang="zh-CN" altLang="en-US" sz="1800" dirty="0">
                <a:latin typeface="宋体" panose="02010600030101010101" pitchFamily="2" charset="-122"/>
              </a:rPr>
              <a:t>斩荆棘”写基业得来不易</a:t>
            </a:r>
            <a:r>
              <a:rPr lang="en-US" altLang="zh-CN" sz="1800" dirty="0">
                <a:latin typeface="宋体" panose="02010600030101010101" pitchFamily="2" charset="-122"/>
              </a:rPr>
              <a:t>;“</a:t>
            </a:r>
            <a:r>
              <a:rPr lang="zh-CN" altLang="en-US" sz="1800" dirty="0">
                <a:latin typeface="宋体" panose="02010600030101010101" pitchFamily="2" charset="-122"/>
              </a:rPr>
              <a:t>以有尺寸之地”</a:t>
            </a:r>
            <a:r>
              <a:rPr lang="en-US" altLang="zh-CN" sz="1800" dirty="0">
                <a:latin typeface="宋体" panose="02010600030101010101" pitchFamily="2" charset="-122"/>
              </a:rPr>
              <a:t>,</a:t>
            </a:r>
            <a:r>
              <a:rPr lang="zh-CN" altLang="en-US" sz="1800" dirty="0">
                <a:latin typeface="宋体" panose="02010600030101010101" pitchFamily="2" charset="-122"/>
              </a:rPr>
              <a:t>运用夸张的手法</a:t>
            </a:r>
            <a:r>
              <a:rPr lang="en-US" altLang="zh-CN" sz="1800" dirty="0">
                <a:latin typeface="宋体" panose="02010600030101010101" pitchFamily="2" charset="-122"/>
              </a:rPr>
              <a:t>,</a:t>
            </a:r>
            <a:r>
              <a:rPr lang="zh-CN" altLang="en-US" sz="1800" dirty="0">
                <a:latin typeface="宋体" panose="02010600030101010101" pitchFamily="2" charset="-122"/>
              </a:rPr>
              <a:t>极言其所得甚微。对于“割城”“赂秦”的具体方式</a:t>
            </a:r>
            <a:r>
              <a:rPr lang="en-US" altLang="zh-CN" sz="1800" dirty="0">
                <a:latin typeface="宋体" panose="02010600030101010101" pitchFamily="2" charset="-122"/>
              </a:rPr>
              <a:t>,</a:t>
            </a:r>
            <a:r>
              <a:rPr lang="zh-CN" altLang="en-US" sz="1800" dirty="0">
                <a:latin typeface="宋体" panose="02010600030101010101" pitchFamily="2" charset="-122"/>
              </a:rPr>
              <a:t>用“今日”“明日”</a:t>
            </a:r>
            <a:r>
              <a:rPr lang="en-US" altLang="zh-CN" sz="1800" dirty="0">
                <a:latin typeface="宋体" panose="02010600030101010101" pitchFamily="2" charset="-122"/>
              </a:rPr>
              <a:t>,</a:t>
            </a:r>
            <a:r>
              <a:rPr lang="zh-CN" altLang="en-US" sz="1800" dirty="0">
                <a:latin typeface="宋体" panose="02010600030101010101" pitchFamily="2" charset="-122"/>
              </a:rPr>
              <a:t>夸张地说明了“赂秦”的频繁</a:t>
            </a:r>
            <a:r>
              <a:rPr lang="en-US" altLang="zh-CN" sz="1800" dirty="0">
                <a:latin typeface="宋体" panose="02010600030101010101" pitchFamily="2" charset="-122"/>
              </a:rPr>
              <a:t>,</a:t>
            </a:r>
            <a:r>
              <a:rPr lang="zh-CN" altLang="en-US" sz="1800" dirty="0">
                <a:latin typeface="宋体" panose="02010600030101010101" pitchFamily="2" charset="-122"/>
              </a:rPr>
              <a:t>用“五城”、“十城”</a:t>
            </a:r>
            <a:r>
              <a:rPr lang="en-US" altLang="zh-CN" sz="1800" dirty="0">
                <a:latin typeface="宋体" panose="02010600030101010101" pitchFamily="2" charset="-122"/>
              </a:rPr>
              <a:t>,</a:t>
            </a:r>
            <a:r>
              <a:rPr lang="zh-CN" altLang="en-US" sz="1800" dirty="0">
                <a:latin typeface="宋体" panose="02010600030101010101" pitchFamily="2" charset="-122"/>
              </a:rPr>
              <a:t>以层递的方式揭示了“赂秦”的力度越来越大。而“赂秦”换来的只是“一夕安寝”</a:t>
            </a:r>
            <a:r>
              <a:rPr lang="en-US" altLang="zh-CN" sz="1800" dirty="0">
                <a:latin typeface="宋体" panose="02010600030101010101" pitchFamily="2" charset="-122"/>
              </a:rPr>
              <a:t>,</a:t>
            </a:r>
            <a:r>
              <a:rPr lang="zh-CN" altLang="en-US" sz="1800" dirty="0">
                <a:latin typeface="宋体" panose="02010600030101010101" pitchFamily="2" charset="-122"/>
              </a:rPr>
              <a:t>实在是损失巨大</a:t>
            </a:r>
            <a:r>
              <a:rPr lang="en-US" altLang="zh-CN" sz="1800" dirty="0">
                <a:latin typeface="宋体" panose="02010600030101010101" pitchFamily="2" charset="-122"/>
              </a:rPr>
              <a:t>,</a:t>
            </a:r>
            <a:r>
              <a:rPr lang="zh-CN" altLang="en-US" sz="1800" dirty="0">
                <a:latin typeface="宋体" panose="02010600030101010101" pitchFamily="2" charset="-122"/>
              </a:rPr>
              <a:t>收效甚微。“以地事秦</a:t>
            </a:r>
            <a:r>
              <a:rPr lang="en-US" altLang="zh-CN" sz="1800" dirty="0">
                <a:latin typeface="宋体" panose="02010600030101010101" pitchFamily="2" charset="-122"/>
              </a:rPr>
              <a:t>,</a:t>
            </a:r>
            <a:r>
              <a:rPr lang="zh-CN" altLang="en-US" sz="1800" dirty="0">
                <a:latin typeface="宋体" panose="02010600030101010101" pitchFamily="2" charset="-122"/>
              </a:rPr>
              <a:t>犹抱薪救火</a:t>
            </a:r>
            <a:r>
              <a:rPr lang="en-US" altLang="zh-CN" sz="1800" dirty="0">
                <a:latin typeface="宋体" panose="02010600030101010101" pitchFamily="2" charset="-122"/>
              </a:rPr>
              <a:t>,</a:t>
            </a:r>
            <a:r>
              <a:rPr lang="zh-CN" altLang="en-US" sz="1800" dirty="0">
                <a:latin typeface="宋体" panose="02010600030101010101" pitchFamily="2" charset="-122"/>
              </a:rPr>
              <a:t>薪不尽</a:t>
            </a:r>
            <a:r>
              <a:rPr lang="en-US" altLang="zh-CN" sz="1800" dirty="0">
                <a:latin typeface="宋体" panose="02010600030101010101" pitchFamily="2" charset="-122"/>
              </a:rPr>
              <a:t>,</a:t>
            </a:r>
            <a:r>
              <a:rPr lang="zh-CN" altLang="en-US" sz="1800" dirty="0">
                <a:latin typeface="宋体" panose="02010600030101010101" pitchFamily="2" charset="-122"/>
              </a:rPr>
              <a:t>火不灭”描述形象。</a:t>
            </a:r>
            <a:endParaRPr lang="zh-CN" altLang="en-US" sz="1800" dirty="0">
              <a:latin typeface="宋体" panose="02010600030101010101" pitchFamily="2" charset="-122"/>
            </a:endParaRPr>
          </a:p>
          <a:p>
            <a:pPr defTabSz="685800" eaLnBrk="1" hangingPunct="1">
              <a:lnSpc>
                <a:spcPct val="130000"/>
              </a:lnSpc>
            </a:pPr>
            <a:r>
              <a:rPr lang="en-US" altLang="zh-CN" sz="1800" dirty="0">
                <a:latin typeface="黑体" panose="02010600030101010101" pitchFamily="2" charset="-122"/>
                <a:ea typeface="黑体" panose="02010600030101010101" pitchFamily="2" charset="-122"/>
              </a:rPr>
              <a:t>4.</a:t>
            </a:r>
            <a:r>
              <a:rPr lang="zh-CN" altLang="en-US" sz="1800" dirty="0">
                <a:latin typeface="黑体" panose="02010600030101010101" pitchFamily="2" charset="-122"/>
                <a:ea typeface="黑体" panose="02010600030101010101" pitchFamily="2" charset="-122"/>
              </a:rPr>
              <a:t>注意语言的锤炼</a:t>
            </a:r>
            <a:endParaRPr lang="zh-CN" altLang="en-US" sz="1800" dirty="0">
              <a:latin typeface="黑体" panose="02010600030101010101" pitchFamily="2" charset="-122"/>
              <a:ea typeface="黑体" panose="02010600030101010101" pitchFamily="2" charset="-122"/>
            </a:endParaRPr>
          </a:p>
          <a:p>
            <a:pPr defTabSz="685800" eaLnBrk="1" hangingPunct="1">
              <a:lnSpc>
                <a:spcPct val="130000"/>
              </a:lnSpc>
            </a:pPr>
            <a:r>
              <a:rPr lang="zh-CN" altLang="en-US" sz="1800" dirty="0">
                <a:latin typeface="宋体" panose="02010600030101010101" pitchFamily="2" charset="-122"/>
              </a:rPr>
              <a:t>如写假如六国并力西向</a:t>
            </a:r>
            <a:r>
              <a:rPr lang="en-US" altLang="zh-CN" sz="1800" dirty="0">
                <a:latin typeface="宋体" panose="02010600030101010101" pitchFamily="2" charset="-122"/>
              </a:rPr>
              <a:t>,</a:t>
            </a:r>
            <a:r>
              <a:rPr lang="zh-CN" altLang="en-US" sz="1800" dirty="0">
                <a:latin typeface="宋体" panose="02010600030101010101" pitchFamily="2" charset="-122"/>
              </a:rPr>
              <a:t>秦人势必陷于困境</a:t>
            </a:r>
            <a:r>
              <a:rPr lang="en-US" altLang="zh-CN" sz="1800" dirty="0">
                <a:latin typeface="宋体" panose="02010600030101010101" pitchFamily="2" charset="-122"/>
              </a:rPr>
              <a:t>,</a:t>
            </a:r>
            <a:r>
              <a:rPr lang="zh-CN" altLang="en-US" sz="1800" dirty="0">
                <a:latin typeface="宋体" panose="02010600030101010101" pitchFamily="2" charset="-122"/>
              </a:rPr>
              <a:t>用了“食之不得下咽”</a:t>
            </a:r>
            <a:r>
              <a:rPr lang="en-US" altLang="zh-CN" sz="1800" dirty="0">
                <a:latin typeface="宋体" panose="02010600030101010101" pitchFamily="2" charset="-122"/>
              </a:rPr>
              <a:t>,</a:t>
            </a:r>
            <a:r>
              <a:rPr lang="zh-CN" altLang="en-US" sz="1800" dirty="0">
                <a:latin typeface="宋体" panose="02010600030101010101" pitchFamily="2" charset="-122"/>
              </a:rPr>
              <a:t>表现出秦人极端紧张的心态</a:t>
            </a:r>
            <a:r>
              <a:rPr lang="en-US" altLang="zh-CN" sz="1800" dirty="0">
                <a:latin typeface="宋体" panose="02010600030101010101" pitchFamily="2" charset="-122"/>
              </a:rPr>
              <a:t>,</a:t>
            </a:r>
            <a:r>
              <a:rPr lang="zh-CN" altLang="en-US" sz="1800" dirty="0">
                <a:latin typeface="宋体" panose="02010600030101010101" pitchFamily="2" charset="-122"/>
              </a:rPr>
              <a:t>含蓄生动</a:t>
            </a:r>
            <a:r>
              <a:rPr lang="en-US" altLang="zh-CN" sz="1800" dirty="0">
                <a:latin typeface="宋体" panose="02010600030101010101" pitchFamily="2" charset="-122"/>
              </a:rPr>
              <a:t>,</a:t>
            </a:r>
            <a:r>
              <a:rPr lang="zh-CN" altLang="en-US" sz="1800" dirty="0">
                <a:latin typeface="宋体" panose="02010600030101010101" pitchFamily="2" charset="-122"/>
              </a:rPr>
              <a:t>还带点幽默的味道。再如“封天下之谋臣”与“礼天下之奇才”是对偶</a:t>
            </a:r>
            <a:r>
              <a:rPr lang="en-US" altLang="zh-CN" sz="1800" dirty="0">
                <a:latin typeface="宋体" panose="02010600030101010101" pitchFamily="2" charset="-122"/>
              </a:rPr>
              <a:t>,</a:t>
            </a:r>
            <a:r>
              <a:rPr lang="zh-CN" altLang="en-US" sz="1800" dirty="0">
                <a:latin typeface="宋体" panose="02010600030101010101" pitchFamily="2" charset="-122"/>
              </a:rPr>
              <a:t>又是“互文”</a:t>
            </a:r>
            <a:r>
              <a:rPr lang="en-US" altLang="zh-CN" sz="1800" dirty="0">
                <a:latin typeface="宋体" panose="02010600030101010101" pitchFamily="2" charset="-122"/>
              </a:rPr>
              <a:t>,</a:t>
            </a:r>
            <a:r>
              <a:rPr lang="zh-CN" altLang="en-US" sz="1800" dirty="0">
                <a:latin typeface="宋体" panose="02010600030101010101" pitchFamily="2" charset="-122"/>
              </a:rPr>
              <a:t>本意是“以赂秦之地封天下之谋臣、天下之奇才</a:t>
            </a:r>
            <a:r>
              <a:rPr lang="en-US" altLang="zh-CN" sz="1800" dirty="0">
                <a:latin typeface="宋体" panose="02010600030101010101" pitchFamily="2" charset="-122"/>
              </a:rPr>
              <a:t>,</a:t>
            </a:r>
            <a:r>
              <a:rPr lang="zh-CN" altLang="en-US" sz="1800" dirty="0">
                <a:latin typeface="宋体" panose="02010600030101010101" pitchFamily="2" charset="-122"/>
              </a:rPr>
              <a:t>以事秦之心礼天下之奇才、天下之谋臣”</a:t>
            </a:r>
            <a:r>
              <a:rPr lang="en-US" altLang="zh-CN" sz="1800" dirty="0">
                <a:latin typeface="宋体" panose="02010600030101010101" pitchFamily="2" charset="-122"/>
              </a:rPr>
              <a:t>,</a:t>
            </a:r>
            <a:r>
              <a:rPr lang="zh-CN" altLang="en-US" sz="1800" dirty="0">
                <a:latin typeface="宋体" panose="02010600030101010101" pitchFamily="2" charset="-122"/>
              </a:rPr>
              <a:t>作者两边各举一例</a:t>
            </a:r>
            <a:r>
              <a:rPr lang="en-US" altLang="zh-CN" sz="1800" dirty="0">
                <a:latin typeface="宋体" panose="02010600030101010101" pitchFamily="2" charset="-122"/>
              </a:rPr>
              <a:t>,</a:t>
            </a:r>
            <a:r>
              <a:rPr lang="zh-CN" altLang="en-US" sz="1800" dirty="0">
                <a:latin typeface="宋体" panose="02010600030101010101" pitchFamily="2" charset="-122"/>
              </a:rPr>
              <a:t>封则举“谋臣”</a:t>
            </a:r>
            <a:r>
              <a:rPr lang="en-US" altLang="zh-CN" sz="1800" dirty="0">
                <a:latin typeface="宋体" panose="02010600030101010101" pitchFamily="2" charset="-122"/>
              </a:rPr>
              <a:t>,</a:t>
            </a:r>
            <a:r>
              <a:rPr lang="zh-CN" altLang="en-US" sz="1800" dirty="0">
                <a:latin typeface="宋体" panose="02010600030101010101" pitchFamily="2" charset="-122"/>
              </a:rPr>
              <a:t>礼则举“奇才”</a:t>
            </a:r>
            <a:r>
              <a:rPr lang="en-US" altLang="zh-CN" sz="1800" dirty="0">
                <a:latin typeface="宋体" panose="02010600030101010101" pitchFamily="2" charset="-122"/>
              </a:rPr>
              <a:t>,</a:t>
            </a:r>
            <a:r>
              <a:rPr lang="zh-CN" altLang="en-US" sz="1800" dirty="0">
                <a:latin typeface="宋体" panose="02010600030101010101" pitchFamily="2" charset="-122"/>
              </a:rPr>
              <a:t>使得文章语言高度凝练。</a:t>
            </a:r>
            <a:endParaRPr lang="zh-CN" altLang="en-US" sz="1800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>
    <p:cover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301">
                                            <p:txEl>
                                              <p:charRg st="190" end="20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39301">
                                            <p:txEl>
                                              <p:charRg st="190" end="20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301">
                                            <p:txEl>
                                              <p:charRg st="200" end="36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439301">
                                            <p:txEl>
                                              <p:charRg st="200" end="36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31746" name="Text Box 2"/>
          <p:cNvSpPr txBox="1"/>
          <p:nvPr/>
        </p:nvSpPr>
        <p:spPr>
          <a:xfrm>
            <a:off x="539750" y="768350"/>
            <a:ext cx="8424863" cy="35369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685800" eaLnBrk="1" hangingPunct="1">
              <a:lnSpc>
                <a:spcPct val="130000"/>
              </a:lnSpc>
            </a:pPr>
            <a:r>
              <a:rPr lang="zh-CN" altLang="en-US" dirty="0">
                <a:latin typeface="黑体" panose="02010600030101010101" pitchFamily="2" charset="-122"/>
                <a:ea typeface="黑体" panose="02010600030101010101" pitchFamily="2" charset="-122"/>
              </a:rPr>
              <a:t>二、微型写作</a:t>
            </a:r>
            <a:endParaRPr lang="zh-CN" altLang="en-US" dirty="0">
              <a:latin typeface="黑体" panose="02010600030101010101" pitchFamily="2" charset="-122"/>
              <a:ea typeface="黑体" panose="02010600030101010101" pitchFamily="2" charset="-122"/>
            </a:endParaRPr>
          </a:p>
          <a:p>
            <a:pPr defTabSz="685800" eaLnBrk="1" hangingPunct="1">
              <a:lnSpc>
                <a:spcPct val="130000"/>
              </a:lnSpc>
            </a:pPr>
            <a:r>
              <a:rPr lang="zh-CN" altLang="en-US" dirty="0">
                <a:latin typeface="宋体" panose="02010600030101010101" pitchFamily="2" charset="-122"/>
              </a:rPr>
              <a:t>古人云</a:t>
            </a:r>
            <a:r>
              <a:rPr lang="en-US" altLang="zh-CN" dirty="0">
                <a:latin typeface="宋体" panose="02010600030101010101" pitchFamily="2" charset="-122"/>
              </a:rPr>
              <a:t>:“</a:t>
            </a:r>
            <a:r>
              <a:rPr lang="zh-CN" altLang="en-US" dirty="0">
                <a:latin typeface="宋体" panose="02010600030101010101" pitchFamily="2" charset="-122"/>
              </a:rPr>
              <a:t>以地事秦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犹抱薪救火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薪不尽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火不灭。”苏洵引用此句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运用比喻论证方法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把六国用土地贿赂秦国的事实和导致灭亡的道理形象地表达了出来。请你也运用比喻论证的方法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简单论证“天下兴亡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匹夫有责”的道理。不少于</a:t>
            </a:r>
            <a:r>
              <a:rPr lang="en-US" altLang="zh-CN" dirty="0">
                <a:latin typeface="宋体" panose="02010600030101010101" pitchFamily="2" charset="-122"/>
              </a:rPr>
              <a:t>200</a:t>
            </a:r>
            <a:r>
              <a:rPr lang="zh-CN" altLang="en-US" dirty="0">
                <a:latin typeface="宋体" panose="02010600030101010101" pitchFamily="2" charset="-122"/>
              </a:rPr>
              <a:t>字。</a:t>
            </a:r>
            <a:endParaRPr lang="zh-CN" altLang="en-US" dirty="0">
              <a:latin typeface="宋体" panose="02010600030101010101" pitchFamily="2" charset="-122"/>
            </a:endParaRPr>
          </a:p>
          <a:p>
            <a:pPr algn="r" defTabSz="685800" eaLnBrk="1" hangingPunct="1">
              <a:lnSpc>
                <a:spcPct val="120000"/>
              </a:lnSpc>
            </a:pPr>
            <a:r>
              <a:rPr lang="zh-CN" altLang="en-US" u="sng" dirty="0">
                <a:latin typeface="宋体" panose="02010600030101010101" pitchFamily="2" charset="-122"/>
              </a:rPr>
              <a:t>                                                               </a:t>
            </a:r>
            <a:r>
              <a:rPr lang="zh-CN" altLang="en-US" u="sng" dirty="0">
                <a:latin typeface="Arial" panose="020B0604020202020204" pitchFamily="34" charset="0"/>
              </a:rPr>
              <a:t> </a:t>
            </a:r>
            <a:endParaRPr lang="zh-CN" altLang="en-US" u="sng" dirty="0">
              <a:latin typeface="宋体" panose="02010600030101010101" pitchFamily="2" charset="-122"/>
            </a:endParaRPr>
          </a:p>
          <a:p>
            <a:pPr algn="r" defTabSz="685800" eaLnBrk="1" hangingPunct="1">
              <a:lnSpc>
                <a:spcPct val="120000"/>
              </a:lnSpc>
            </a:pPr>
            <a:r>
              <a:rPr lang="zh-CN" altLang="en-US" u="sng" dirty="0">
                <a:latin typeface="宋体" panose="02010600030101010101" pitchFamily="2" charset="-122"/>
              </a:rPr>
              <a:t>                                                               </a:t>
            </a:r>
            <a:r>
              <a:rPr lang="zh-CN" altLang="en-US" u="sng" dirty="0">
                <a:latin typeface="Arial" panose="020B0604020202020204" pitchFamily="34" charset="0"/>
              </a:rPr>
              <a:t> </a:t>
            </a:r>
            <a:endParaRPr lang="zh-CN" altLang="en-US" u="sng" dirty="0">
              <a:latin typeface="宋体" panose="02010600030101010101" pitchFamily="2" charset="-122"/>
            </a:endParaRPr>
          </a:p>
          <a:p>
            <a:pPr algn="r" defTabSz="685800" eaLnBrk="1" hangingPunct="1">
              <a:lnSpc>
                <a:spcPct val="120000"/>
              </a:lnSpc>
            </a:pPr>
            <a:r>
              <a:rPr lang="zh-CN" altLang="en-US" u="sng" dirty="0">
                <a:latin typeface="宋体" panose="02010600030101010101" pitchFamily="2" charset="-122"/>
              </a:rPr>
              <a:t>                                                               </a:t>
            </a:r>
            <a:r>
              <a:rPr lang="zh-CN" altLang="en-US" u="sng" dirty="0">
                <a:latin typeface="Arial" panose="020B0604020202020204" pitchFamily="34" charset="0"/>
              </a:rPr>
              <a:t> </a:t>
            </a:r>
            <a:endParaRPr lang="zh-CN" altLang="en-US" u="sng" dirty="0">
              <a:latin typeface="宋体" panose="02010600030101010101" pitchFamily="2" charset="-122"/>
            </a:endParaRPr>
          </a:p>
          <a:p>
            <a:pPr algn="r" defTabSz="685800" eaLnBrk="1" hangingPunct="1">
              <a:lnSpc>
                <a:spcPct val="120000"/>
              </a:lnSpc>
            </a:pPr>
            <a:r>
              <a:rPr lang="zh-CN" altLang="en-US" u="sng" dirty="0">
                <a:latin typeface="宋体" panose="02010600030101010101" pitchFamily="2" charset="-122"/>
              </a:rPr>
              <a:t>                                                               </a:t>
            </a:r>
            <a:r>
              <a:rPr lang="zh-CN" altLang="en-US" u="sng" dirty="0">
                <a:latin typeface="Arial" panose="020B0604020202020204" pitchFamily="34" charset="0"/>
              </a:rPr>
              <a:t> </a:t>
            </a:r>
            <a:endParaRPr lang="zh-CN" altLang="en-US" u="sng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>
    <p:blinds dir="vert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32770" name="Text Box 2"/>
          <p:cNvSpPr txBox="1"/>
          <p:nvPr/>
        </p:nvSpPr>
        <p:spPr>
          <a:xfrm>
            <a:off x="611188" y="839788"/>
            <a:ext cx="8137525" cy="420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685800" eaLnBrk="1" hangingPunct="1">
              <a:lnSpc>
                <a:spcPct val="150000"/>
              </a:lnSpc>
            </a:pPr>
            <a:r>
              <a:rPr lang="zh-CN" altLang="en-US" dirty="0">
                <a:latin typeface="黑体" panose="02010600030101010101" pitchFamily="2" charset="-122"/>
                <a:ea typeface="黑体" panose="02010600030101010101" pitchFamily="2" charset="-122"/>
              </a:rPr>
              <a:t>写作示例</a:t>
            </a:r>
            <a:r>
              <a:rPr lang="en-US" altLang="zh-CN" dirty="0">
                <a:latin typeface="黑体" panose="02010600030101010101" pitchFamily="2" charset="-122"/>
                <a:ea typeface="黑体" panose="02010600030101010101" pitchFamily="2" charset="-122"/>
              </a:rPr>
              <a:t>:</a:t>
            </a:r>
            <a:r>
              <a:rPr lang="zh-CN" altLang="en-US" dirty="0">
                <a:latin typeface="宋体" panose="02010600030101010101" pitchFamily="2" charset="-122"/>
              </a:rPr>
              <a:t>社会好比一个人的身体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而我们每个人就好比它的一个细胞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只有每个细胞都发挥了作用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整个身体才会健康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生命才会存在。一个人比之社会是小的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但一个人的作用却是不能忽视的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个人力量是小的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但个人的精神却往往能在社会中折射出夺目的光彩。广大的工人、农民、战士</a:t>
            </a:r>
            <a:r>
              <a:rPr lang="en-US" altLang="zh-CN" dirty="0">
                <a:latin typeface="宋体" panose="02010600030101010101" pitchFamily="2" charset="-122"/>
              </a:rPr>
              <a:t>……</a:t>
            </a:r>
            <a:r>
              <a:rPr lang="zh-CN" altLang="en-US" dirty="0">
                <a:latin typeface="宋体" panose="02010600030101010101" pitchFamily="2" charset="-122"/>
              </a:rPr>
              <a:t>也许历史上并没有留下他们的名字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更没有记下他们的功勋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但他们贡献了全部的光和热。正如无数无名的小星才聚成了浩瀚灿烂的星空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没有它们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夜空将是何等暗淡。我们每个人就是社会的一颗无名小星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如果大家都存在那种个人力量太小的思想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而不愿奉献光热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我们伟大的祖国能屹立在世界的东方吗</a:t>
            </a:r>
            <a:r>
              <a:rPr lang="en-US" altLang="zh-CN" dirty="0">
                <a:latin typeface="宋体" panose="02010600030101010101" pitchFamily="2" charset="-122"/>
              </a:rPr>
              <a:t>?</a:t>
            </a:r>
            <a:endParaRPr lang="zh-CN" altLang="en-US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>
    <p:split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424962" name="Text Box 2"/>
          <p:cNvSpPr txBox="1"/>
          <p:nvPr/>
        </p:nvSpPr>
        <p:spPr>
          <a:xfrm>
            <a:off x="828675" y="776288"/>
            <a:ext cx="7777163" cy="36639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685800" eaLnBrk="1" hangingPunct="1">
              <a:lnSpc>
                <a:spcPct val="130000"/>
              </a:lnSpc>
            </a:pPr>
            <a:r>
              <a:rPr lang="zh-CN" altLang="en-US" dirty="0">
                <a:latin typeface="黑体" panose="02010600030101010101" pitchFamily="2" charset="-122"/>
                <a:ea typeface="黑体" panose="02010600030101010101" pitchFamily="2" charset="-122"/>
              </a:rPr>
              <a:t>三、素材积累</a:t>
            </a:r>
            <a:endParaRPr lang="zh-CN" altLang="en-US" dirty="0">
              <a:latin typeface="黑体" panose="02010600030101010101" pitchFamily="2" charset="-122"/>
              <a:ea typeface="黑体" panose="02010600030101010101" pitchFamily="2" charset="-122"/>
            </a:endParaRPr>
          </a:p>
          <a:p>
            <a:pPr defTabSz="685800" eaLnBrk="1" hangingPunct="1">
              <a:lnSpc>
                <a:spcPct val="130000"/>
              </a:lnSpc>
            </a:pPr>
            <a:r>
              <a:rPr lang="en-US" altLang="zh-CN" dirty="0">
                <a:latin typeface="黑体" panose="02010600030101010101" pitchFamily="2" charset="-122"/>
                <a:ea typeface="黑体" panose="02010600030101010101" pitchFamily="2" charset="-122"/>
              </a:rPr>
              <a:t>【</a:t>
            </a:r>
            <a:r>
              <a:rPr lang="zh-CN" altLang="en-US" dirty="0">
                <a:latin typeface="黑体" panose="02010600030101010101" pitchFamily="2" charset="-122"/>
                <a:ea typeface="黑体" panose="02010600030101010101" pitchFamily="2" charset="-122"/>
              </a:rPr>
              <a:t>素材</a:t>
            </a:r>
            <a:r>
              <a:rPr lang="en-US" altLang="zh-CN" dirty="0">
                <a:latin typeface="黑体" panose="02010600030101010101" pitchFamily="2" charset="-122"/>
                <a:ea typeface="黑体" panose="02010600030101010101" pitchFamily="2" charset="-122"/>
              </a:rPr>
              <a:t>1】</a:t>
            </a:r>
            <a:endParaRPr lang="en-US" altLang="zh-CN" dirty="0">
              <a:latin typeface="黑体" panose="02010600030101010101" pitchFamily="2" charset="-122"/>
              <a:ea typeface="黑体" panose="02010600030101010101" pitchFamily="2" charset="-122"/>
            </a:endParaRPr>
          </a:p>
          <a:p>
            <a:pPr defTabSz="685800" eaLnBrk="1" hangingPunct="1">
              <a:lnSpc>
                <a:spcPct val="130000"/>
              </a:lnSpc>
            </a:pPr>
            <a:r>
              <a:rPr lang="zh-CN" altLang="en-US" dirty="0">
                <a:latin typeface="宋体" panose="02010600030101010101" pitchFamily="2" charset="-122"/>
              </a:rPr>
              <a:t>六国破灭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非兵不利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战不善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弊在赂秦。赂秦而力亏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破灭之道也。</a:t>
            </a:r>
            <a:endParaRPr lang="zh-CN" altLang="en-US" dirty="0">
              <a:latin typeface="宋体" panose="02010600030101010101" pitchFamily="2" charset="-122"/>
            </a:endParaRPr>
          </a:p>
          <a:p>
            <a:pPr defTabSz="685800" eaLnBrk="1" hangingPunct="1">
              <a:lnSpc>
                <a:spcPct val="130000"/>
              </a:lnSpc>
            </a:pPr>
            <a:r>
              <a:rPr lang="zh-CN" altLang="en-US" dirty="0">
                <a:latin typeface="黑体" panose="02010600030101010101" pitchFamily="2" charset="-122"/>
                <a:ea typeface="黑体" panose="02010600030101010101" pitchFamily="2" charset="-122"/>
              </a:rPr>
              <a:t>适用话题</a:t>
            </a:r>
            <a:r>
              <a:rPr lang="en-US" altLang="zh-CN" dirty="0">
                <a:latin typeface="黑体" panose="02010600030101010101" pitchFamily="2" charset="-122"/>
                <a:ea typeface="黑体" panose="02010600030101010101" pitchFamily="2" charset="-122"/>
              </a:rPr>
              <a:t>:</a:t>
            </a:r>
            <a:r>
              <a:rPr lang="zh-CN" altLang="en-US" dirty="0">
                <a:latin typeface="宋体" panose="02010600030101010101" pitchFamily="2" charset="-122"/>
              </a:rPr>
              <a:t>换个角度思维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你将获得对事物崭新的认识</a:t>
            </a:r>
            <a:r>
              <a:rPr lang="en-US" altLang="zh-CN" dirty="0">
                <a:latin typeface="宋体" panose="02010600030101010101" pitchFamily="2" charset="-122"/>
              </a:rPr>
              <a:t>;</a:t>
            </a:r>
            <a:r>
              <a:rPr lang="zh-CN" altLang="en-US" dirty="0">
                <a:latin typeface="宋体" panose="02010600030101010101" pitchFamily="2" charset="-122"/>
              </a:rPr>
              <a:t>全力以赴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方能无往不胜</a:t>
            </a:r>
            <a:r>
              <a:rPr lang="en-US" altLang="zh-CN" dirty="0">
                <a:latin typeface="宋体" panose="02010600030101010101" pitchFamily="2" charset="-122"/>
              </a:rPr>
              <a:t>;</a:t>
            </a:r>
            <a:r>
              <a:rPr lang="zh-CN" altLang="en-US" dirty="0">
                <a:latin typeface="宋体" panose="02010600030101010101" pitchFamily="2" charset="-122"/>
              </a:rPr>
              <a:t>失败的路往往是自己铺就的。</a:t>
            </a:r>
            <a:endParaRPr lang="zh-CN" altLang="en-US" dirty="0">
              <a:latin typeface="宋体" panose="02010600030101010101" pitchFamily="2" charset="-122"/>
            </a:endParaRPr>
          </a:p>
          <a:p>
            <a:pPr defTabSz="685800" eaLnBrk="1" hangingPunct="1">
              <a:lnSpc>
                <a:spcPct val="130000"/>
              </a:lnSpc>
            </a:pPr>
            <a:r>
              <a:rPr lang="en-US" altLang="zh-CN" dirty="0">
                <a:latin typeface="黑体" panose="02010600030101010101" pitchFamily="2" charset="-122"/>
                <a:ea typeface="黑体" panose="02010600030101010101" pitchFamily="2" charset="-122"/>
              </a:rPr>
              <a:t>【</a:t>
            </a:r>
            <a:r>
              <a:rPr lang="zh-CN" altLang="en-US" dirty="0">
                <a:latin typeface="黑体" panose="02010600030101010101" pitchFamily="2" charset="-122"/>
                <a:ea typeface="黑体" panose="02010600030101010101" pitchFamily="2" charset="-122"/>
              </a:rPr>
              <a:t>素材</a:t>
            </a:r>
            <a:r>
              <a:rPr lang="en-US" altLang="zh-CN" dirty="0">
                <a:latin typeface="黑体" panose="02010600030101010101" pitchFamily="2" charset="-122"/>
                <a:ea typeface="黑体" panose="02010600030101010101" pitchFamily="2" charset="-122"/>
              </a:rPr>
              <a:t>2】</a:t>
            </a:r>
            <a:endParaRPr lang="en-US" altLang="zh-CN" dirty="0">
              <a:latin typeface="黑体" panose="02010600030101010101" pitchFamily="2" charset="-122"/>
              <a:ea typeface="黑体" panose="02010600030101010101" pitchFamily="2" charset="-122"/>
            </a:endParaRPr>
          </a:p>
          <a:p>
            <a:pPr defTabSz="685800" eaLnBrk="1" hangingPunct="1">
              <a:lnSpc>
                <a:spcPct val="130000"/>
              </a:lnSpc>
            </a:pPr>
            <a:r>
              <a:rPr lang="zh-CN" altLang="en-US" dirty="0">
                <a:latin typeface="宋体" panose="02010600030101010101" pitchFamily="2" charset="-122"/>
              </a:rPr>
              <a:t>赵尝五战于秦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二败而三胜。后秦击赵者再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李牧连却之。洎牧以谗诛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邯郸为郡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惜其用武而不终也。</a:t>
            </a:r>
            <a:endParaRPr lang="zh-CN" altLang="en-US" dirty="0">
              <a:latin typeface="宋体" panose="02010600030101010101" pitchFamily="2" charset="-122"/>
            </a:endParaRPr>
          </a:p>
          <a:p>
            <a:pPr defTabSz="685800" eaLnBrk="1" hangingPunct="1">
              <a:lnSpc>
                <a:spcPct val="130000"/>
              </a:lnSpc>
            </a:pPr>
            <a:r>
              <a:rPr lang="zh-CN" altLang="en-US" dirty="0">
                <a:latin typeface="黑体" panose="02010600030101010101" pitchFamily="2" charset="-122"/>
                <a:ea typeface="黑体" panose="02010600030101010101" pitchFamily="2" charset="-122"/>
              </a:rPr>
              <a:t>适用话题</a:t>
            </a:r>
            <a:r>
              <a:rPr lang="en-US" altLang="zh-CN" dirty="0">
                <a:latin typeface="黑体" panose="02010600030101010101" pitchFamily="2" charset="-122"/>
                <a:ea typeface="黑体" panose="02010600030101010101" pitchFamily="2" charset="-122"/>
              </a:rPr>
              <a:t>:</a:t>
            </a:r>
            <a:r>
              <a:rPr lang="zh-CN" altLang="en-US" dirty="0">
                <a:latin typeface="宋体" panose="02010600030101010101" pitchFamily="2" charset="-122"/>
              </a:rPr>
              <a:t>善始还要善终</a:t>
            </a:r>
            <a:r>
              <a:rPr lang="en-US" altLang="zh-CN" dirty="0">
                <a:latin typeface="宋体" panose="02010600030101010101" pitchFamily="2" charset="-122"/>
              </a:rPr>
              <a:t>;</a:t>
            </a:r>
            <a:r>
              <a:rPr lang="zh-CN" altLang="en-US" dirty="0">
                <a:latin typeface="宋体" panose="02010600030101010101" pitchFamily="2" charset="-122"/>
              </a:rPr>
              <a:t>人尽其才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才尽其用。</a:t>
            </a:r>
            <a:endParaRPr lang="zh-CN" altLang="en-US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962">
                                            <p:txEl>
                                              <p:charRg st="96" end="10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24962">
                                            <p:txEl>
                                              <p:charRg st="96" end="10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24962">
                                            <p:txEl>
                                              <p:charRg st="96" end="10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24962">
                                            <p:txEl>
                                              <p:charRg st="96" end="10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962">
                                            <p:txEl>
                                              <p:charRg st="102" end="14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424962">
                                            <p:txEl>
                                              <p:charRg st="102" end="14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424962">
                                            <p:txEl>
                                              <p:charRg st="102" end="14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424962">
                                            <p:txEl>
                                              <p:charRg st="102" end="14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962">
                                            <p:txEl>
                                              <p:charRg st="149" end="17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424962">
                                            <p:txEl>
                                              <p:charRg st="149" end="17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424962">
                                            <p:txEl>
                                              <p:charRg st="149" end="17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424962">
                                            <p:txEl>
                                              <p:charRg st="149" end="17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7170" name="Text Box 12"/>
          <p:cNvSpPr txBox="1"/>
          <p:nvPr/>
        </p:nvSpPr>
        <p:spPr>
          <a:xfrm>
            <a:off x="900113" y="620713"/>
            <a:ext cx="7559675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685800" eaLnBrk="1" hangingPunct="1"/>
            <a:r>
              <a:rPr lang="zh-CN" altLang="en-US" sz="3200" dirty="0">
                <a:solidFill>
                  <a:srgbClr val="0000FF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课前预习                      </a:t>
            </a:r>
            <a:r>
              <a:rPr lang="zh-CN" altLang="en-US" dirty="0">
                <a:solidFill>
                  <a:srgbClr val="0000FF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自主学习</a:t>
            </a:r>
            <a:endParaRPr lang="zh-CN" altLang="en-US" dirty="0">
              <a:solidFill>
                <a:srgbClr val="0000FF"/>
              </a:solidFill>
              <a:latin typeface="黑体" panose="02010600030101010101" pitchFamily="2" charset="-122"/>
              <a:ea typeface="黑体" panose="02010600030101010101" pitchFamily="2" charset="-122"/>
            </a:endParaRPr>
          </a:p>
        </p:txBody>
      </p:sp>
      <p:sp>
        <p:nvSpPr>
          <p:cNvPr id="7171" name="Text Box 14"/>
          <p:cNvSpPr txBox="1"/>
          <p:nvPr/>
        </p:nvSpPr>
        <p:spPr>
          <a:xfrm>
            <a:off x="431800" y="1200150"/>
            <a:ext cx="8389938" cy="822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685800" eaLnBrk="1" hangingPunct="1">
              <a:lnSpc>
                <a:spcPct val="120000"/>
              </a:lnSpc>
            </a:pPr>
            <a:r>
              <a:rPr lang="en-US" altLang="zh-CN" dirty="0">
                <a:latin typeface="黑体" panose="02010600030101010101" pitchFamily="2" charset="-122"/>
                <a:ea typeface="黑体" panose="02010600030101010101" pitchFamily="2" charset="-122"/>
              </a:rPr>
              <a:t>一、相关链接</a:t>
            </a:r>
            <a:endParaRPr lang="en-US" altLang="zh-CN" dirty="0">
              <a:latin typeface="黑体" panose="02010600030101010101" pitchFamily="2" charset="-122"/>
              <a:ea typeface="黑体" panose="02010600030101010101" pitchFamily="2" charset="-122"/>
            </a:endParaRPr>
          </a:p>
          <a:p>
            <a:pPr defTabSz="685800" eaLnBrk="1" hangingPunct="1">
              <a:lnSpc>
                <a:spcPct val="120000"/>
              </a:lnSpc>
            </a:pPr>
            <a:r>
              <a:rPr lang="en-US" altLang="zh-CN" dirty="0">
                <a:latin typeface="黑体" panose="02010600030101010101" pitchFamily="2" charset="-122"/>
                <a:ea typeface="黑体" panose="02010600030101010101" pitchFamily="2" charset="-122"/>
              </a:rPr>
              <a:t>1.走近作者</a:t>
            </a:r>
            <a:endParaRPr lang="en-US" altLang="zh-CN" dirty="0">
              <a:latin typeface="黑体" panose="02010600030101010101" pitchFamily="2" charset="-122"/>
              <a:ea typeface="黑体" panose="02010600030101010101" pitchFamily="2" charset="-122"/>
            </a:endParaRPr>
          </a:p>
        </p:txBody>
      </p:sp>
      <p:sp>
        <p:nvSpPr>
          <p:cNvPr id="7172" name="Text Box 20"/>
          <p:cNvSpPr txBox="1"/>
          <p:nvPr/>
        </p:nvSpPr>
        <p:spPr>
          <a:xfrm>
            <a:off x="468313" y="1992313"/>
            <a:ext cx="8353425" cy="3267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685800" eaLnBrk="1" hangingPunct="1">
              <a:lnSpc>
                <a:spcPct val="130000"/>
              </a:lnSpc>
            </a:pPr>
            <a:r>
              <a:rPr lang="zh-CN" altLang="zh-CN" dirty="0">
                <a:latin typeface="黑体" panose="02010600030101010101" pitchFamily="2" charset="-122"/>
                <a:ea typeface="黑体" panose="02010600030101010101" pitchFamily="2" charset="-122"/>
              </a:rPr>
              <a:t>苏洵</a:t>
            </a:r>
            <a:r>
              <a:rPr lang="en-US" altLang="zh-CN" dirty="0">
                <a:latin typeface="宋体" panose="02010600030101010101" pitchFamily="2" charset="-122"/>
              </a:rPr>
              <a:t>(1009—1066),</a:t>
            </a:r>
            <a:r>
              <a:rPr lang="zh-CN" altLang="en-US" dirty="0">
                <a:latin typeface="宋体" panose="02010600030101010101" pitchFamily="2" charset="-122"/>
              </a:rPr>
              <a:t>眉州眉山</a:t>
            </a:r>
            <a:r>
              <a:rPr lang="en-US" altLang="zh-CN" dirty="0">
                <a:latin typeface="宋体" panose="02010600030101010101" pitchFamily="2" charset="-122"/>
              </a:rPr>
              <a:t>(</a:t>
            </a:r>
            <a:r>
              <a:rPr lang="zh-CN" altLang="en-US" dirty="0">
                <a:latin typeface="宋体" panose="02010600030101010101" pitchFamily="2" charset="-122"/>
              </a:rPr>
              <a:t>今属四川</a:t>
            </a:r>
            <a:r>
              <a:rPr lang="en-US" altLang="zh-CN" dirty="0">
                <a:latin typeface="宋体" panose="02010600030101010101" pitchFamily="2" charset="-122"/>
              </a:rPr>
              <a:t>)</a:t>
            </a:r>
            <a:r>
              <a:rPr lang="zh-CN" altLang="en-US" dirty="0">
                <a:latin typeface="宋体" panose="02010600030101010101" pitchFamily="2" charset="-122"/>
              </a:rPr>
              <a:t>人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号老                           泉</a:t>
            </a:r>
            <a:r>
              <a:rPr lang="en-US" altLang="zh-CN" dirty="0">
                <a:latin typeface="宋体" panose="02010600030101010101" pitchFamily="2" charset="-122"/>
              </a:rPr>
              <a:t>(</a:t>
            </a:r>
            <a:r>
              <a:rPr lang="zh-CN" altLang="en-US" dirty="0">
                <a:latin typeface="宋体" panose="02010600030101010101" pitchFamily="2" charset="-122"/>
              </a:rPr>
              <a:t>其家有老人泉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梅尧臣曾为之作诗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故自号</a:t>
            </a:r>
            <a:r>
              <a:rPr lang="en-US" altLang="zh-CN" dirty="0">
                <a:latin typeface="宋体" panose="02010600030101010101" pitchFamily="2" charset="-122"/>
              </a:rPr>
              <a:t>),</a:t>
            </a:r>
            <a:r>
              <a:rPr lang="zh-CN" altLang="en-US" dirty="0">
                <a:latin typeface="宋体" panose="02010600030101010101" pitchFamily="2" charset="-122"/>
              </a:rPr>
              <a:t>北                           宋散文家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年</a:t>
            </a:r>
            <a:r>
              <a:rPr lang="en-US" altLang="zh-CN" dirty="0">
                <a:latin typeface="宋体" panose="02010600030101010101" pitchFamily="2" charset="-122"/>
              </a:rPr>
              <a:t>27</a:t>
            </a:r>
            <a:r>
              <a:rPr lang="zh-CN" altLang="en-US" dirty="0">
                <a:latin typeface="宋体" panose="02010600030101010101" pitchFamily="2" charset="-122"/>
              </a:rPr>
              <a:t>始发奋读书。嘉祐元年</a:t>
            </a:r>
            <a:r>
              <a:rPr lang="en-US" altLang="zh-CN" dirty="0">
                <a:latin typeface="宋体" panose="02010600030101010101" pitchFamily="2" charset="-122"/>
              </a:rPr>
              <a:t>(1056)</a:t>
            </a:r>
            <a:r>
              <a:rPr lang="zh-CN" altLang="en-US" dirty="0">
                <a:latin typeface="宋体" panose="02010600030101010101" pitchFamily="2" charset="-122"/>
              </a:rPr>
              <a:t>携二                   子轼、辙至京师</a:t>
            </a:r>
            <a:r>
              <a:rPr lang="en-US" altLang="zh-CN" dirty="0">
                <a:latin typeface="宋体" panose="02010600030101010101" pitchFamily="2" charset="-122"/>
              </a:rPr>
              <a:t>[</a:t>
            </a:r>
            <a:r>
              <a:rPr lang="zh-CN" altLang="en-US" dirty="0">
                <a:latin typeface="宋体" panose="02010600030101010101" pitchFamily="2" charset="-122"/>
              </a:rPr>
              <a:t>轼、辙于嘉祐二年</a:t>
            </a:r>
            <a:r>
              <a:rPr lang="en-US" altLang="zh-CN" dirty="0">
                <a:latin typeface="宋体" panose="02010600030101010101" pitchFamily="2" charset="-122"/>
              </a:rPr>
              <a:t>(1057)</a:t>
            </a:r>
            <a:r>
              <a:rPr lang="zh-CN" altLang="en-US" dirty="0">
                <a:latin typeface="宋体" panose="02010600030101010101" pitchFamily="2" charset="-122"/>
              </a:rPr>
              <a:t>三月仁宗殿试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同科进士及第</a:t>
            </a:r>
            <a:r>
              <a:rPr lang="en-US" altLang="zh-CN" dirty="0">
                <a:latin typeface="宋体" panose="02010600030101010101" pitchFamily="2" charset="-122"/>
              </a:rPr>
              <a:t>],</a:t>
            </a:r>
            <a:r>
              <a:rPr lang="zh-CN" altLang="en-US" dirty="0">
                <a:latin typeface="宋体" panose="02010600030101010101" pitchFamily="2" charset="-122"/>
              </a:rPr>
              <a:t>翰林学士欧阳修得苏洵文</a:t>
            </a:r>
            <a:r>
              <a:rPr lang="en-US" altLang="zh-CN" dirty="0">
                <a:latin typeface="宋体" panose="02010600030101010101" pitchFamily="2" charset="-122"/>
              </a:rPr>
              <a:t>20</a:t>
            </a:r>
            <a:r>
              <a:rPr lang="zh-CN" altLang="en-US" dirty="0">
                <a:latin typeface="宋体" panose="02010600030101010101" pitchFamily="2" charset="-122"/>
              </a:rPr>
              <a:t>篇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荐于宰相韩琦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授秘书省校书郎。苏洵为文语言明畅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笔力雄健。后人因其子轼、辙均以文学闻名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故称他为“老苏”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并将他们父子三人合称“三苏”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列入“唐宋八大家”。其著作有</a:t>
            </a:r>
            <a:r>
              <a:rPr lang="en-US" altLang="zh-CN" dirty="0">
                <a:latin typeface="宋体" panose="02010600030101010101" pitchFamily="2" charset="-122"/>
              </a:rPr>
              <a:t>《</a:t>
            </a:r>
            <a:r>
              <a:rPr lang="zh-CN" altLang="en-US" dirty="0">
                <a:latin typeface="宋体" panose="02010600030101010101" pitchFamily="2" charset="-122"/>
              </a:rPr>
              <a:t>嘉祐集</a:t>
            </a:r>
            <a:r>
              <a:rPr lang="en-US" altLang="zh-CN" dirty="0">
                <a:latin typeface="宋体" panose="02010600030101010101" pitchFamily="2" charset="-122"/>
              </a:rPr>
              <a:t>》</a:t>
            </a:r>
            <a:r>
              <a:rPr lang="zh-CN" altLang="en-US" dirty="0">
                <a:latin typeface="宋体" panose="02010600030101010101" pitchFamily="2" charset="-122"/>
              </a:rPr>
              <a:t>。本文选自</a:t>
            </a:r>
            <a:r>
              <a:rPr lang="en-US" altLang="zh-CN" dirty="0">
                <a:latin typeface="宋体" panose="02010600030101010101" pitchFamily="2" charset="-122"/>
              </a:rPr>
              <a:t>《</a:t>
            </a:r>
            <a:r>
              <a:rPr lang="zh-CN" altLang="en-US" dirty="0">
                <a:latin typeface="宋体" panose="02010600030101010101" pitchFamily="2" charset="-122"/>
              </a:rPr>
              <a:t>嘉祐集笺注</a:t>
            </a:r>
            <a:r>
              <a:rPr lang="en-US" altLang="zh-CN" dirty="0">
                <a:latin typeface="宋体" panose="02010600030101010101" pitchFamily="2" charset="-122"/>
              </a:rPr>
              <a:t>》(</a:t>
            </a:r>
            <a:r>
              <a:rPr lang="zh-CN" altLang="en-US" dirty="0">
                <a:latin typeface="宋体" panose="02010600030101010101" pitchFamily="2" charset="-122"/>
              </a:rPr>
              <a:t>上海古籍出版社</a:t>
            </a:r>
            <a:r>
              <a:rPr lang="en-US" altLang="zh-CN" dirty="0">
                <a:latin typeface="宋体" panose="02010600030101010101" pitchFamily="2" charset="-122"/>
              </a:rPr>
              <a:t>1993</a:t>
            </a:r>
            <a:r>
              <a:rPr lang="zh-CN" altLang="en-US" dirty="0">
                <a:latin typeface="宋体" panose="02010600030101010101" pitchFamily="2" charset="-122"/>
              </a:rPr>
              <a:t>年版</a:t>
            </a:r>
            <a:r>
              <a:rPr lang="en-US" altLang="zh-CN" dirty="0">
                <a:latin typeface="宋体" panose="02010600030101010101" pitchFamily="2" charset="-122"/>
              </a:rPr>
              <a:t>)</a:t>
            </a:r>
            <a:r>
              <a:rPr lang="zh-CN" altLang="en-US" dirty="0">
                <a:latin typeface="宋体" panose="02010600030101010101" pitchFamily="2" charset="-122"/>
              </a:rPr>
              <a:t>。</a:t>
            </a:r>
            <a:endParaRPr lang="zh-CN" altLang="en-US" dirty="0">
              <a:latin typeface="宋体" panose="02010600030101010101" pitchFamily="2" charset="-122"/>
            </a:endParaRPr>
          </a:p>
        </p:txBody>
      </p:sp>
      <p:pic>
        <p:nvPicPr>
          <p:cNvPr id="7173" name="C15STBBX2JSYW07.eps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05613" y="1273175"/>
            <a:ext cx="1390650" cy="20161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split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34818" name="Text Box 6"/>
          <p:cNvSpPr txBox="1"/>
          <p:nvPr/>
        </p:nvSpPr>
        <p:spPr>
          <a:xfrm>
            <a:off x="755650" y="585788"/>
            <a:ext cx="7850188" cy="47355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685800" eaLnBrk="1" hangingPunct="1">
              <a:lnSpc>
                <a:spcPct val="130000"/>
              </a:lnSpc>
            </a:pPr>
            <a:r>
              <a:rPr lang="en-US" altLang="zh-CN" sz="1800" dirty="0">
                <a:latin typeface="黑体" panose="02010600030101010101" pitchFamily="2" charset="-122"/>
                <a:ea typeface="黑体" panose="02010600030101010101" pitchFamily="2" charset="-122"/>
              </a:rPr>
              <a:t>【</a:t>
            </a:r>
            <a:r>
              <a:rPr lang="zh-CN" altLang="en-US" sz="1800" dirty="0">
                <a:latin typeface="黑体" panose="02010600030101010101" pitchFamily="2" charset="-122"/>
                <a:ea typeface="黑体" panose="02010600030101010101" pitchFamily="2" charset="-122"/>
              </a:rPr>
              <a:t>素材</a:t>
            </a:r>
            <a:r>
              <a:rPr lang="en-US" altLang="zh-CN" sz="1800" dirty="0">
                <a:latin typeface="黑体" panose="02010600030101010101" pitchFamily="2" charset="-122"/>
                <a:ea typeface="黑体" panose="02010600030101010101" pitchFamily="2" charset="-122"/>
              </a:rPr>
              <a:t>3】</a:t>
            </a:r>
            <a:endParaRPr lang="en-US" altLang="zh-CN" sz="1800" dirty="0">
              <a:latin typeface="黑体" panose="02010600030101010101" pitchFamily="2" charset="-122"/>
              <a:ea typeface="黑体" panose="02010600030101010101" pitchFamily="2" charset="-122"/>
            </a:endParaRPr>
          </a:p>
          <a:p>
            <a:pPr defTabSz="685800" eaLnBrk="1" hangingPunct="1">
              <a:lnSpc>
                <a:spcPct val="130000"/>
              </a:lnSpc>
            </a:pPr>
            <a:r>
              <a:rPr lang="en-US" altLang="zh-CN" sz="1800" dirty="0">
                <a:latin typeface="宋体" panose="02010600030101010101" pitchFamily="2" charset="-122"/>
              </a:rPr>
              <a:t>《</a:t>
            </a:r>
            <a:r>
              <a:rPr lang="zh-CN" altLang="en-US" sz="1800" dirty="0">
                <a:latin typeface="宋体" panose="02010600030101010101" pitchFamily="2" charset="-122"/>
              </a:rPr>
              <a:t>三字经</a:t>
            </a:r>
            <a:r>
              <a:rPr lang="en-US" altLang="zh-CN" sz="1800" dirty="0">
                <a:latin typeface="宋体" panose="02010600030101010101" pitchFamily="2" charset="-122"/>
              </a:rPr>
              <a:t>》</a:t>
            </a:r>
            <a:r>
              <a:rPr lang="zh-CN" altLang="en-US" sz="1800" dirty="0">
                <a:latin typeface="宋体" panose="02010600030101010101" pitchFamily="2" charset="-122"/>
              </a:rPr>
              <a:t>里有一句话</a:t>
            </a:r>
            <a:r>
              <a:rPr lang="en-US" altLang="zh-CN" sz="1800" dirty="0">
                <a:latin typeface="宋体" panose="02010600030101010101" pitchFamily="2" charset="-122"/>
              </a:rPr>
              <a:t>:“</a:t>
            </a:r>
            <a:r>
              <a:rPr lang="zh-CN" altLang="en-US" sz="1800" dirty="0">
                <a:latin typeface="宋体" panose="02010600030101010101" pitchFamily="2" charset="-122"/>
              </a:rPr>
              <a:t>苏老泉</a:t>
            </a:r>
            <a:r>
              <a:rPr lang="en-US" altLang="zh-CN" sz="1800" dirty="0">
                <a:latin typeface="宋体" panose="02010600030101010101" pitchFamily="2" charset="-122"/>
              </a:rPr>
              <a:t>,</a:t>
            </a:r>
            <a:r>
              <a:rPr lang="zh-CN" altLang="en-US" sz="1800" dirty="0">
                <a:latin typeface="宋体" panose="02010600030101010101" pitchFamily="2" charset="-122"/>
              </a:rPr>
              <a:t>二十七</a:t>
            </a:r>
            <a:r>
              <a:rPr lang="en-US" altLang="zh-CN" sz="1800" dirty="0">
                <a:latin typeface="宋体" panose="02010600030101010101" pitchFamily="2" charset="-122"/>
              </a:rPr>
              <a:t>,</a:t>
            </a:r>
            <a:r>
              <a:rPr lang="zh-CN" altLang="en-US" sz="1800" dirty="0">
                <a:latin typeface="宋体" panose="02010600030101010101" pitchFamily="2" charset="-122"/>
              </a:rPr>
              <a:t>始发愤</a:t>
            </a:r>
            <a:r>
              <a:rPr lang="en-US" altLang="zh-CN" sz="1800" dirty="0">
                <a:latin typeface="宋体" panose="02010600030101010101" pitchFamily="2" charset="-122"/>
              </a:rPr>
              <a:t>,</a:t>
            </a:r>
            <a:r>
              <a:rPr lang="zh-CN" altLang="en-US" sz="1800" dirty="0">
                <a:latin typeface="宋体" panose="02010600030101010101" pitchFamily="2" charset="-122"/>
              </a:rPr>
              <a:t>读书籍。”这位苏老泉</a:t>
            </a:r>
            <a:r>
              <a:rPr lang="en-US" altLang="zh-CN" sz="1800" dirty="0">
                <a:latin typeface="宋体" panose="02010600030101010101" pitchFamily="2" charset="-122"/>
              </a:rPr>
              <a:t>,</a:t>
            </a:r>
            <a:r>
              <a:rPr lang="zh-CN" altLang="en-US" sz="1800" dirty="0">
                <a:latin typeface="宋体" panose="02010600030101010101" pitchFamily="2" charset="-122"/>
              </a:rPr>
              <a:t>就是苏轼与苏辙的父亲</a:t>
            </a:r>
            <a:r>
              <a:rPr lang="en-US" altLang="zh-CN" sz="1800" dirty="0">
                <a:latin typeface="宋体" panose="02010600030101010101" pitchFamily="2" charset="-122"/>
              </a:rPr>
              <a:t>,“</a:t>
            </a:r>
            <a:r>
              <a:rPr lang="zh-CN" altLang="en-US" sz="1800" dirty="0">
                <a:latin typeface="宋体" panose="02010600030101010101" pitchFamily="2" charset="-122"/>
              </a:rPr>
              <a:t>三苏”之首的苏洵。青年时代的苏洵</a:t>
            </a:r>
            <a:r>
              <a:rPr lang="en-US" altLang="zh-CN" sz="1800" dirty="0">
                <a:latin typeface="宋体" panose="02010600030101010101" pitchFamily="2" charset="-122"/>
              </a:rPr>
              <a:t>,</a:t>
            </a:r>
            <a:r>
              <a:rPr lang="zh-CN" altLang="en-US" sz="1800" dirty="0">
                <a:latin typeface="宋体" panose="02010600030101010101" pitchFamily="2" charset="-122"/>
              </a:rPr>
              <a:t>豪放不羁</a:t>
            </a:r>
            <a:r>
              <a:rPr lang="en-US" altLang="zh-CN" sz="1800" dirty="0">
                <a:latin typeface="宋体" panose="02010600030101010101" pitchFamily="2" charset="-122"/>
              </a:rPr>
              <a:t>,</a:t>
            </a:r>
            <a:r>
              <a:rPr lang="zh-CN" altLang="en-US" sz="1800" dirty="0">
                <a:latin typeface="宋体" panose="02010600030101010101" pitchFamily="2" charset="-122"/>
              </a:rPr>
              <a:t>喜好游侠。十九岁那年</a:t>
            </a:r>
            <a:r>
              <a:rPr lang="en-US" altLang="zh-CN" sz="1800" dirty="0">
                <a:latin typeface="宋体" panose="02010600030101010101" pitchFamily="2" charset="-122"/>
              </a:rPr>
              <a:t>,</a:t>
            </a:r>
            <a:r>
              <a:rPr lang="zh-CN" altLang="en-US" sz="1800" dirty="0">
                <a:latin typeface="宋体" panose="02010600030101010101" pitchFamily="2" charset="-122"/>
              </a:rPr>
              <a:t>与眉州的名门闺秀程氏结婚。程苏两家</a:t>
            </a:r>
            <a:r>
              <a:rPr lang="en-US" altLang="zh-CN" sz="1800" dirty="0">
                <a:latin typeface="宋体" panose="02010600030101010101" pitchFamily="2" charset="-122"/>
              </a:rPr>
              <a:t>,</a:t>
            </a:r>
            <a:r>
              <a:rPr lang="zh-CN" altLang="en-US" sz="1800" dirty="0">
                <a:latin typeface="宋体" panose="02010600030101010101" pitchFamily="2" charset="-122"/>
              </a:rPr>
              <a:t>一家富豪</a:t>
            </a:r>
            <a:r>
              <a:rPr lang="en-US" altLang="zh-CN" sz="1800" dirty="0">
                <a:latin typeface="宋体" panose="02010600030101010101" pitchFamily="2" charset="-122"/>
              </a:rPr>
              <a:t>,</a:t>
            </a:r>
            <a:r>
              <a:rPr lang="zh-CN" altLang="en-US" sz="1800" dirty="0">
                <a:latin typeface="宋体" panose="02010600030101010101" pitchFamily="2" charset="-122"/>
              </a:rPr>
              <a:t>一家清贫</a:t>
            </a:r>
            <a:r>
              <a:rPr lang="en-US" altLang="zh-CN" sz="1800" dirty="0">
                <a:latin typeface="宋体" panose="02010600030101010101" pitchFamily="2" charset="-122"/>
              </a:rPr>
              <a:t>,</a:t>
            </a:r>
            <a:r>
              <a:rPr lang="zh-CN" altLang="en-US" sz="1800" dirty="0">
                <a:latin typeface="宋体" panose="02010600030101010101" pitchFamily="2" charset="-122"/>
              </a:rPr>
              <a:t>但程夫人安于清贫</a:t>
            </a:r>
            <a:r>
              <a:rPr lang="en-US" altLang="zh-CN" sz="1800" dirty="0">
                <a:latin typeface="宋体" panose="02010600030101010101" pitchFamily="2" charset="-122"/>
              </a:rPr>
              <a:t>,</a:t>
            </a:r>
            <a:r>
              <a:rPr lang="zh-CN" altLang="en-US" sz="1800" dirty="0">
                <a:latin typeface="宋体" panose="02010600030101010101" pitchFamily="2" charset="-122"/>
              </a:rPr>
              <a:t>勤俭持家。到了苏洵二十七岁那年</a:t>
            </a:r>
            <a:r>
              <a:rPr lang="en-US" altLang="zh-CN" sz="1800" dirty="0">
                <a:latin typeface="宋体" panose="02010600030101010101" pitchFamily="2" charset="-122"/>
              </a:rPr>
              <a:t>,</a:t>
            </a:r>
            <a:r>
              <a:rPr lang="zh-CN" altLang="en-US" sz="1800" dirty="0">
                <a:latin typeface="宋体" panose="02010600030101010101" pitchFamily="2" charset="-122"/>
              </a:rPr>
              <a:t>他已经是一女两男的父亲了</a:t>
            </a:r>
            <a:r>
              <a:rPr lang="en-US" altLang="zh-CN" sz="1800" dirty="0">
                <a:latin typeface="宋体" panose="02010600030101010101" pitchFamily="2" charset="-122"/>
              </a:rPr>
              <a:t>,</a:t>
            </a:r>
            <a:r>
              <a:rPr lang="zh-CN" altLang="en-US" sz="1800" dirty="0">
                <a:latin typeface="宋体" panose="02010600030101010101" pitchFamily="2" charset="-122"/>
              </a:rPr>
              <a:t>苏轼已经三岁了</a:t>
            </a:r>
            <a:r>
              <a:rPr lang="en-US" altLang="zh-CN" sz="1800" dirty="0">
                <a:latin typeface="宋体" panose="02010600030101010101" pitchFamily="2" charset="-122"/>
              </a:rPr>
              <a:t>,</a:t>
            </a:r>
            <a:r>
              <a:rPr lang="zh-CN" altLang="en-US" sz="1800" dirty="0">
                <a:latin typeface="宋体" panose="02010600030101010101" pitchFamily="2" charset="-122"/>
              </a:rPr>
              <a:t>苏辙才一岁。这时苏洵对夫人说</a:t>
            </a:r>
            <a:r>
              <a:rPr lang="en-US" altLang="zh-CN" sz="1800" dirty="0">
                <a:latin typeface="宋体" panose="02010600030101010101" pitchFamily="2" charset="-122"/>
              </a:rPr>
              <a:t>:“</a:t>
            </a:r>
            <a:r>
              <a:rPr lang="zh-CN" altLang="en-US" sz="1800" dirty="0">
                <a:latin typeface="宋体" panose="02010600030101010101" pitchFamily="2" charset="-122"/>
              </a:rPr>
              <a:t>我衡量了自己</a:t>
            </a:r>
            <a:r>
              <a:rPr lang="en-US" altLang="zh-CN" sz="1800" dirty="0">
                <a:latin typeface="宋体" panose="02010600030101010101" pitchFamily="2" charset="-122"/>
              </a:rPr>
              <a:t>,</a:t>
            </a:r>
            <a:r>
              <a:rPr lang="zh-CN" altLang="en-US" sz="1800" dirty="0">
                <a:latin typeface="宋体" panose="02010600030101010101" pitchFamily="2" charset="-122"/>
              </a:rPr>
              <a:t>尽管已到了中年</a:t>
            </a:r>
            <a:r>
              <a:rPr lang="en-US" altLang="zh-CN" sz="1800" dirty="0">
                <a:latin typeface="宋体" panose="02010600030101010101" pitchFamily="2" charset="-122"/>
              </a:rPr>
              <a:t>,</a:t>
            </a:r>
            <a:r>
              <a:rPr lang="zh-CN" altLang="en-US" sz="1800" dirty="0">
                <a:latin typeface="宋体" panose="02010600030101010101" pitchFamily="2" charset="-122"/>
              </a:rPr>
              <a:t>如果要读书</a:t>
            </a:r>
            <a:r>
              <a:rPr lang="en-US" altLang="zh-CN" sz="1800" dirty="0">
                <a:latin typeface="宋体" panose="02010600030101010101" pitchFamily="2" charset="-122"/>
              </a:rPr>
              <a:t>,</a:t>
            </a:r>
            <a:r>
              <a:rPr lang="zh-CN" altLang="en-US" sz="1800" dirty="0">
                <a:latin typeface="宋体" panose="02010600030101010101" pitchFamily="2" charset="-122"/>
              </a:rPr>
              <a:t>还是可以成才的。但是</a:t>
            </a:r>
            <a:r>
              <a:rPr lang="en-US" altLang="zh-CN" sz="1800" dirty="0">
                <a:latin typeface="宋体" panose="02010600030101010101" pitchFamily="2" charset="-122"/>
              </a:rPr>
              <a:t>,</a:t>
            </a:r>
            <a:r>
              <a:rPr lang="zh-CN" altLang="en-US" sz="1800" dirty="0">
                <a:latin typeface="宋体" panose="02010600030101010101" pitchFamily="2" charset="-122"/>
              </a:rPr>
              <a:t>全家要靠我养活</a:t>
            </a:r>
            <a:r>
              <a:rPr lang="en-US" altLang="zh-CN" sz="1800" dirty="0">
                <a:latin typeface="宋体" panose="02010600030101010101" pitchFamily="2" charset="-122"/>
              </a:rPr>
              <a:t>,</a:t>
            </a:r>
            <a:r>
              <a:rPr lang="zh-CN" altLang="en-US" sz="1800" dirty="0">
                <a:latin typeface="宋体" panose="02010600030101010101" pitchFamily="2" charset="-122"/>
              </a:rPr>
              <a:t>还是无可奈何</a:t>
            </a:r>
            <a:r>
              <a:rPr lang="en-US" altLang="zh-CN" sz="1800" dirty="0">
                <a:latin typeface="宋体" panose="02010600030101010101" pitchFamily="2" charset="-122"/>
              </a:rPr>
              <a:t>!”</a:t>
            </a:r>
            <a:r>
              <a:rPr lang="zh-CN" altLang="en-US" sz="1800" dirty="0">
                <a:latin typeface="宋体" panose="02010600030101010101" pitchFamily="2" charset="-122"/>
              </a:rPr>
              <a:t>程夫人听了这话十分感动</a:t>
            </a:r>
            <a:r>
              <a:rPr lang="en-US" altLang="zh-CN" sz="1800" dirty="0">
                <a:latin typeface="宋体" panose="02010600030101010101" pitchFamily="2" charset="-122"/>
              </a:rPr>
              <a:t>,</a:t>
            </a:r>
            <a:r>
              <a:rPr lang="zh-CN" altLang="en-US" sz="1800" dirty="0">
                <a:latin typeface="宋体" panose="02010600030101010101" pitchFamily="2" charset="-122"/>
              </a:rPr>
              <a:t>她将陪嫁的金银首饰拿去典当</a:t>
            </a:r>
            <a:r>
              <a:rPr lang="en-US" altLang="zh-CN" sz="1800" dirty="0">
                <a:latin typeface="宋体" panose="02010600030101010101" pitchFamily="2" charset="-122"/>
              </a:rPr>
              <a:t>,</a:t>
            </a:r>
            <a:r>
              <a:rPr lang="zh-CN" altLang="en-US" sz="1800" dirty="0">
                <a:latin typeface="宋体" panose="02010600030101010101" pitchFamily="2" charset="-122"/>
              </a:rPr>
              <a:t>悉心操持家务</a:t>
            </a:r>
            <a:r>
              <a:rPr lang="en-US" altLang="zh-CN" sz="1800" dirty="0">
                <a:latin typeface="宋体" panose="02010600030101010101" pitchFamily="2" charset="-122"/>
              </a:rPr>
              <a:t>,</a:t>
            </a:r>
            <a:r>
              <a:rPr lang="zh-CN" altLang="en-US" sz="1800" dirty="0">
                <a:latin typeface="宋体" panose="02010600030101010101" pitchFamily="2" charset="-122"/>
              </a:rPr>
              <a:t>不让丈夫分心。</a:t>
            </a:r>
            <a:endParaRPr lang="zh-CN" altLang="en-US" sz="1800" dirty="0">
              <a:latin typeface="宋体" panose="02010600030101010101" pitchFamily="2" charset="-122"/>
            </a:endParaRPr>
          </a:p>
          <a:p>
            <a:pPr defTabSz="685800" eaLnBrk="1" hangingPunct="1">
              <a:lnSpc>
                <a:spcPct val="130000"/>
              </a:lnSpc>
            </a:pPr>
            <a:r>
              <a:rPr lang="zh-CN" altLang="en-US" sz="1800" dirty="0">
                <a:latin typeface="宋体" panose="02010600030101010101" pitchFamily="2" charset="-122"/>
              </a:rPr>
              <a:t>胸怀炽烈报国热忱的苏洵</a:t>
            </a:r>
            <a:r>
              <a:rPr lang="en-US" altLang="zh-CN" sz="1800" dirty="0">
                <a:latin typeface="宋体" panose="02010600030101010101" pitchFamily="2" charset="-122"/>
              </a:rPr>
              <a:t>,</a:t>
            </a:r>
            <a:r>
              <a:rPr lang="zh-CN" altLang="en-US" sz="1800" dirty="0">
                <a:latin typeface="宋体" panose="02010600030101010101" pitchFamily="2" charset="-122"/>
              </a:rPr>
              <a:t>开始刻苦攻读</a:t>
            </a:r>
            <a:r>
              <a:rPr lang="en-US" altLang="zh-CN" sz="1800" dirty="0">
                <a:latin typeface="宋体" panose="02010600030101010101" pitchFamily="2" charset="-122"/>
              </a:rPr>
              <a:t>,</a:t>
            </a:r>
            <a:r>
              <a:rPr lang="zh-CN" altLang="en-US" sz="1800" dirty="0">
                <a:latin typeface="宋体" panose="02010600030101010101" pitchFamily="2" charset="-122"/>
              </a:rPr>
              <a:t>但都未考中</a:t>
            </a:r>
            <a:r>
              <a:rPr lang="en-US" altLang="zh-CN" sz="1800" dirty="0">
                <a:latin typeface="宋体" panose="02010600030101010101" pitchFamily="2" charset="-122"/>
              </a:rPr>
              <a:t>,</a:t>
            </a:r>
            <a:r>
              <a:rPr lang="zh-CN" altLang="en-US" sz="1800" dirty="0">
                <a:latin typeface="宋体" panose="02010600030101010101" pitchFamily="2" charset="-122"/>
              </a:rPr>
              <a:t>他自觉不该为应试而读书</a:t>
            </a:r>
            <a:r>
              <a:rPr lang="en-US" altLang="zh-CN" sz="1800" dirty="0">
                <a:latin typeface="宋体" panose="02010600030101010101" pitchFamily="2" charset="-122"/>
              </a:rPr>
              <a:t>,</a:t>
            </a:r>
            <a:r>
              <a:rPr lang="zh-CN" altLang="en-US" sz="1800" dirty="0">
                <a:latin typeface="宋体" panose="02010600030101010101" pitchFamily="2" charset="-122"/>
              </a:rPr>
              <a:t>愤而烧去平日所为文章数百篇</a:t>
            </a:r>
            <a:r>
              <a:rPr lang="en-US" altLang="zh-CN" sz="1800" dirty="0">
                <a:latin typeface="宋体" panose="02010600030101010101" pitchFamily="2" charset="-122"/>
              </a:rPr>
              <a:t>,</a:t>
            </a:r>
            <a:r>
              <a:rPr lang="zh-CN" altLang="en-US" sz="1800" dirty="0">
                <a:latin typeface="宋体" panose="02010600030101010101" pitchFamily="2" charset="-122"/>
              </a:rPr>
              <a:t>关门读书五六年</a:t>
            </a:r>
            <a:r>
              <a:rPr lang="en-US" altLang="zh-CN" sz="1800" dirty="0">
                <a:latin typeface="宋体" panose="02010600030101010101" pitchFamily="2" charset="-122"/>
              </a:rPr>
              <a:t>,</a:t>
            </a:r>
            <a:r>
              <a:rPr lang="zh-CN" altLang="en-US" sz="1800" dirty="0">
                <a:latin typeface="宋体" panose="02010600030101010101" pitchFamily="2" charset="-122"/>
              </a:rPr>
              <a:t>并将研究所得撰写为文。后来</a:t>
            </a:r>
            <a:r>
              <a:rPr lang="en-US" altLang="zh-CN" sz="1800" dirty="0">
                <a:latin typeface="宋体" panose="02010600030101010101" pitchFamily="2" charset="-122"/>
              </a:rPr>
              <a:t>,</a:t>
            </a:r>
            <a:r>
              <a:rPr lang="zh-CN" altLang="en-US" sz="1800" dirty="0">
                <a:latin typeface="宋体" panose="02010600030101010101" pitchFamily="2" charset="-122"/>
              </a:rPr>
              <a:t>他不仅精通“六经”百家之说</a:t>
            </a:r>
            <a:r>
              <a:rPr lang="en-US" altLang="zh-CN" sz="1800" dirty="0">
                <a:latin typeface="宋体" panose="02010600030101010101" pitchFamily="2" charset="-122"/>
              </a:rPr>
              <a:t>,</a:t>
            </a:r>
            <a:r>
              <a:rPr lang="zh-CN" altLang="en-US" sz="1800" dirty="0">
                <a:latin typeface="宋体" panose="02010600030101010101" pitchFamily="2" charset="-122"/>
              </a:rPr>
              <a:t>而且能写出一手好文章。</a:t>
            </a:r>
            <a:endParaRPr lang="zh-CN" altLang="en-US" sz="1800" dirty="0">
              <a:latin typeface="宋体" panose="02010600030101010101" pitchFamily="2" charset="-122"/>
            </a:endParaRPr>
          </a:p>
          <a:p>
            <a:pPr defTabSz="685800" eaLnBrk="1" hangingPunct="1">
              <a:lnSpc>
                <a:spcPct val="130000"/>
              </a:lnSpc>
            </a:pPr>
            <a:r>
              <a:rPr lang="zh-CN" altLang="en-US" sz="1800" dirty="0">
                <a:latin typeface="黑体" panose="02010600030101010101" pitchFamily="2" charset="-122"/>
                <a:ea typeface="黑体" panose="02010600030101010101" pitchFamily="2" charset="-122"/>
              </a:rPr>
              <a:t>适用话题</a:t>
            </a:r>
            <a:r>
              <a:rPr lang="en-US" altLang="zh-CN" sz="1800" dirty="0">
                <a:latin typeface="黑体" panose="02010600030101010101" pitchFamily="2" charset="-122"/>
                <a:ea typeface="黑体" panose="02010600030101010101" pitchFamily="2" charset="-122"/>
              </a:rPr>
              <a:t>:</a:t>
            </a:r>
            <a:r>
              <a:rPr lang="zh-CN" altLang="en-US" sz="1800" dirty="0">
                <a:latin typeface="宋体" panose="02010600030101010101" pitchFamily="2" charset="-122"/>
              </a:rPr>
              <a:t>立志成才</a:t>
            </a:r>
            <a:r>
              <a:rPr lang="en-US" altLang="zh-CN" sz="1800" dirty="0">
                <a:latin typeface="宋体" panose="02010600030101010101" pitchFamily="2" charset="-122"/>
              </a:rPr>
              <a:t>;</a:t>
            </a:r>
            <a:r>
              <a:rPr lang="zh-CN" altLang="en-US" sz="1800" dirty="0">
                <a:latin typeface="宋体" panose="02010600030101010101" pitchFamily="2" charset="-122"/>
              </a:rPr>
              <a:t>知耻而后勇</a:t>
            </a:r>
            <a:r>
              <a:rPr lang="en-US" altLang="zh-CN" sz="1800" dirty="0">
                <a:latin typeface="宋体" panose="02010600030101010101" pitchFamily="2" charset="-122"/>
              </a:rPr>
              <a:t>;</a:t>
            </a:r>
            <a:r>
              <a:rPr lang="zh-CN" altLang="en-US" sz="1800" dirty="0">
                <a:latin typeface="宋体" panose="02010600030101010101" pitchFamily="2" charset="-122"/>
              </a:rPr>
              <a:t>少时勤学。</a:t>
            </a:r>
            <a:endParaRPr lang="zh-CN" altLang="en-US" sz="1800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>
    <p:diamond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238602" name="Picture 10" descr="5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868988" y="1201738"/>
            <a:ext cx="2641600" cy="35988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0883" name="矩形 2">
            <a:hlinkClick r:id="rId2" action="ppaction://hlinkfile"/>
          </p:cNvPr>
          <p:cNvSpPr/>
          <p:nvPr/>
        </p:nvSpPr>
        <p:spPr>
          <a:xfrm>
            <a:off x="180975" y="984250"/>
            <a:ext cx="2233613" cy="828675"/>
          </a:xfrm>
          <a:prstGeom prst="rect">
            <a:avLst/>
          </a:prstGeom>
          <a:solidFill>
            <a:schemeClr val="bg1"/>
          </a:solidFill>
          <a:ln w="25400">
            <a:noFill/>
          </a:ln>
        </p:spPr>
        <p:txBody>
          <a:bodyPr lIns="91422" tIns="45712" rIns="91422" bIns="45712" anchor="ctr"/>
          <a:p>
            <a:pPr algn="ctr" eaLnBrk="1" hangingPunct="1"/>
            <a:r>
              <a:rPr lang="zh-CN" altLang="en-US" sz="3600" dirty="0">
                <a:solidFill>
                  <a:srgbClr val="0000FF"/>
                </a:solidFill>
                <a:latin typeface="Zurich BlkEx BT" pitchFamily="34" charset="0"/>
                <a:ea typeface="黑体" panose="02010600030101010101" pitchFamily="2" charset="-122"/>
              </a:rPr>
              <a:t>课外作业</a:t>
            </a:r>
            <a:endParaRPr lang="en-US" altLang="zh-CN" sz="3600" dirty="0">
              <a:solidFill>
                <a:srgbClr val="0000FF"/>
              </a:solidFill>
              <a:latin typeface="Zurich BlkEx BT" pitchFamily="34" charset="0"/>
              <a:ea typeface="黑体" panose="02010600030101010101" pitchFamily="2" charset="-122"/>
            </a:endParaRPr>
          </a:p>
        </p:txBody>
      </p:sp>
      <p:sp>
        <p:nvSpPr>
          <p:cNvPr id="35844" name="文本框 1"/>
          <p:cNvSpPr txBox="1"/>
          <p:nvPr/>
        </p:nvSpPr>
        <p:spPr>
          <a:xfrm>
            <a:off x="1981200" y="2568575"/>
            <a:ext cx="2447925" cy="400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dirty="0">
                <a:latin typeface="宋体" panose="02010600030101010101" pitchFamily="2" charset="-122"/>
              </a:rPr>
              <a:t>1.《</a:t>
            </a:r>
            <a:r>
              <a:rPr lang="zh-CN" altLang="en-US" dirty="0">
                <a:latin typeface="宋体" panose="02010600030101010101" pitchFamily="2" charset="-122"/>
              </a:rPr>
              <a:t>六国论</a:t>
            </a:r>
            <a:r>
              <a:rPr lang="en-US" altLang="zh-CN" dirty="0">
                <a:latin typeface="宋体" panose="02010600030101010101" pitchFamily="2" charset="-122"/>
              </a:rPr>
              <a:t>》.</a:t>
            </a:r>
            <a:r>
              <a:rPr lang="zh-CN" altLang="en-US" sz="1100" b="0" dirty="0">
                <a:latin typeface="宋体" panose="02010600030101010101" pitchFamily="2" charset="-122"/>
              </a:rPr>
              <a:t>苏辙</a:t>
            </a:r>
            <a:endParaRPr lang="zh-CN" altLang="en-US" sz="1100" b="0" dirty="0">
              <a:latin typeface="宋体" panose="02010600030101010101" pitchFamily="2" charset="-122"/>
            </a:endParaRPr>
          </a:p>
        </p:txBody>
      </p:sp>
      <p:sp>
        <p:nvSpPr>
          <p:cNvPr id="35845" name="文本框 1"/>
          <p:cNvSpPr txBox="1"/>
          <p:nvPr/>
        </p:nvSpPr>
        <p:spPr>
          <a:xfrm>
            <a:off x="2052638" y="3289300"/>
            <a:ext cx="2376487" cy="400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dirty="0">
                <a:latin typeface="宋体" panose="02010600030101010101" pitchFamily="2" charset="-122"/>
              </a:rPr>
              <a:t>2.</a:t>
            </a:r>
            <a:r>
              <a:rPr lang="zh-CN" altLang="en-US" dirty="0">
                <a:latin typeface="宋体" panose="02010600030101010101" pitchFamily="2" charset="-122"/>
              </a:rPr>
              <a:t>青蛙效应</a:t>
            </a:r>
            <a:endParaRPr lang="zh-CN" altLang="en-US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8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8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25088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25088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25088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99"/>
                            </p:stCondLst>
                            <p:childTnLst>
                              <p:par>
                                <p:cTn id="16" presetID="21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17" dur="500" fill="hold"/>
                                        <p:tgtEl>
                                          <p:spTgt spid="25088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199925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8" dur="500" fill="hold"/>
                                        <p:tgtEl>
                                          <p:spTgt spid="25088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199925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9" dur="500" fill="hold"/>
                                        <p:tgtEl>
                                          <p:spTgt spid="25088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199925" s="0" l="0"/>
                                      </p:by>
                                    </p:animClr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25088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0883" grpId="0" animBg="1"/>
      <p:bldP spid="250883" grpId="1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36866" name="WordArt 3" descr="宽屏壁纸f"/>
          <p:cNvSpPr>
            <a:spLocks noTextEdit="1"/>
          </p:cNvSpPr>
          <p:nvPr/>
        </p:nvSpPr>
        <p:spPr>
          <a:xfrm>
            <a:off x="1476375" y="1128713"/>
            <a:ext cx="6624638" cy="2519362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8750"/>
              </a:avLst>
            </a:prstTxWarp>
            <a:normAutofit/>
          </a:bodyPr>
          <a:p>
            <a:pPr algn="ctr"/>
            <a:r>
              <a:rPr lang="zh-CN" altLang="en-US" sz="3600" b="1">
                <a:ln w="19050" cap="flat" cmpd="sng">
                  <a:solidFill>
                    <a:srgbClr val="FFFF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8000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谢谢观赏！</a:t>
            </a:r>
            <a:endParaRPr lang="zh-CN" altLang="en-US" sz="3600" b="1">
              <a:ln w="19050" cap="flat" cmpd="sng">
                <a:solidFill>
                  <a:srgbClr val="FFFF00"/>
                </a:solidFill>
                <a:prstDash val="solid"/>
                <a:headEnd type="none" w="med" len="med"/>
                <a:tailEnd type="none" w="med" len="med"/>
              </a:ln>
              <a:solidFill>
                <a:srgbClr val="008000"/>
              </a:solidFill>
              <a:latin typeface="黑体" panose="02010600030101010101" pitchFamily="2" charset="-122"/>
              <a:ea typeface="黑体" panose="02010600030101010101" pitchFamily="2" charset="-122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8194" name="Text Box 17"/>
          <p:cNvSpPr txBox="1"/>
          <p:nvPr/>
        </p:nvSpPr>
        <p:spPr>
          <a:xfrm>
            <a:off x="539750" y="552450"/>
            <a:ext cx="8208963" cy="4889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685800" eaLnBrk="1" hangingPunct="1">
              <a:lnSpc>
                <a:spcPct val="130000"/>
              </a:lnSpc>
            </a:pPr>
            <a:r>
              <a:rPr lang="en-US" altLang="en-US" dirty="0">
                <a:latin typeface="黑体" panose="02010600030101010101" pitchFamily="2" charset="-122"/>
                <a:ea typeface="黑体" panose="02010600030101010101" pitchFamily="2" charset="-122"/>
              </a:rPr>
              <a:t>2.背景解读</a:t>
            </a:r>
            <a:endParaRPr lang="zh-CN" altLang="en-US" dirty="0">
              <a:latin typeface="黑体" panose="02010600030101010101" pitchFamily="2" charset="-122"/>
              <a:ea typeface="黑体" panose="02010600030101010101" pitchFamily="2" charset="-122"/>
            </a:endParaRPr>
          </a:p>
        </p:txBody>
      </p:sp>
      <p:sp>
        <p:nvSpPr>
          <p:cNvPr id="8195" name="Text Box 18"/>
          <p:cNvSpPr txBox="1"/>
          <p:nvPr/>
        </p:nvSpPr>
        <p:spPr>
          <a:xfrm>
            <a:off x="684213" y="984250"/>
            <a:ext cx="8137525" cy="2076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685800" eaLnBrk="1" hangingPunct="1">
              <a:lnSpc>
                <a:spcPct val="130000"/>
              </a:lnSpc>
            </a:pPr>
            <a:r>
              <a:rPr lang="zh-CN" altLang="en-US" dirty="0">
                <a:latin typeface="宋体" panose="02010600030101010101" pitchFamily="2" charset="-122"/>
              </a:rPr>
              <a:t>宋真宗景德元年</a:t>
            </a:r>
            <a:r>
              <a:rPr lang="en-US" altLang="zh-CN" dirty="0">
                <a:latin typeface="宋体" panose="02010600030101010101" pitchFamily="2" charset="-122"/>
              </a:rPr>
              <a:t>(1004),</a:t>
            </a:r>
            <a:r>
              <a:rPr lang="zh-CN" altLang="en-US" dirty="0">
                <a:latin typeface="宋体" panose="02010600030101010101" pitchFamily="2" charset="-122"/>
              </a:rPr>
              <a:t>辽大军压境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直逼澶州城下</a:t>
            </a:r>
            <a:r>
              <a:rPr lang="en-US" altLang="zh-CN" dirty="0">
                <a:latin typeface="宋体" panose="02010600030101010101" pitchFamily="2" charset="-122"/>
              </a:rPr>
              <a:t>(</a:t>
            </a:r>
            <a:r>
              <a:rPr lang="zh-CN" altLang="en-US" dirty="0">
                <a:latin typeface="宋体" panose="02010600030101010101" pitchFamily="2" charset="-122"/>
              </a:rPr>
              <a:t>今河南濮阳</a:t>
            </a:r>
            <a:r>
              <a:rPr lang="en-US" altLang="zh-CN" dirty="0">
                <a:latin typeface="宋体" panose="02010600030101010101" pitchFamily="2" charset="-122"/>
              </a:rPr>
              <a:t>),</a:t>
            </a:r>
            <a:r>
              <a:rPr lang="zh-CN" altLang="en-US" dirty="0">
                <a:latin typeface="宋体" panose="02010600030101010101" pitchFamily="2" charset="-122"/>
              </a:rPr>
              <a:t>威胁汴京开封。于是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宋与辽签订了“澶渊之盟”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宋每年要送给辽大量的钱物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人民的血汗就在这种屈辱的盟约之中付诸东流。苏洵反对这种屈辱的求和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认为这和战国时六国贿赂秦相比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有过之而无不及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故以</a:t>
            </a:r>
            <a:r>
              <a:rPr lang="en-US" altLang="zh-CN" dirty="0">
                <a:latin typeface="宋体" panose="02010600030101010101" pitchFamily="2" charset="-122"/>
              </a:rPr>
              <a:t>《</a:t>
            </a:r>
            <a:r>
              <a:rPr lang="zh-CN" altLang="en-US" dirty="0">
                <a:latin typeface="宋体" panose="02010600030101010101" pitchFamily="2" charset="-122"/>
              </a:rPr>
              <a:t>六国论</a:t>
            </a:r>
            <a:r>
              <a:rPr lang="en-US" altLang="zh-CN" dirty="0">
                <a:latin typeface="宋体" panose="02010600030101010101" pitchFamily="2" charset="-122"/>
              </a:rPr>
              <a:t>》</a:t>
            </a:r>
            <a:r>
              <a:rPr lang="zh-CN" altLang="en-US" dirty="0">
                <a:latin typeface="宋体" panose="02010600030101010101" pitchFamily="2" charset="-122"/>
              </a:rPr>
              <a:t>向北宋统治者陈述政见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希望北宋统治者能改弦更张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勿重蹈覆辙。</a:t>
            </a:r>
            <a:endParaRPr lang="zh-CN" altLang="en-US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>
    <p:blinds dir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9218" name="Text Box 2"/>
          <p:cNvSpPr txBox="1"/>
          <p:nvPr/>
        </p:nvSpPr>
        <p:spPr>
          <a:xfrm>
            <a:off x="539750" y="708025"/>
            <a:ext cx="8208963" cy="4889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685800" eaLnBrk="1" hangingPunct="1">
              <a:lnSpc>
                <a:spcPct val="130000"/>
              </a:lnSpc>
            </a:pPr>
            <a:r>
              <a:rPr lang="en-US" altLang="en-US" dirty="0">
                <a:latin typeface="黑体" panose="02010600030101010101" pitchFamily="2" charset="-122"/>
                <a:ea typeface="黑体" panose="02010600030101010101" pitchFamily="2" charset="-122"/>
              </a:rPr>
              <a:t>3.古代文化知识</a:t>
            </a:r>
            <a:endParaRPr lang="zh-CN" altLang="en-US" dirty="0">
              <a:latin typeface="黑体" panose="02010600030101010101" pitchFamily="2" charset="-122"/>
              <a:ea typeface="黑体" panose="02010600030101010101" pitchFamily="2" charset="-122"/>
            </a:endParaRPr>
          </a:p>
        </p:txBody>
      </p:sp>
      <p:sp>
        <p:nvSpPr>
          <p:cNvPr id="374787" name="Text Box 3"/>
          <p:cNvSpPr txBox="1"/>
          <p:nvPr/>
        </p:nvSpPr>
        <p:spPr>
          <a:xfrm>
            <a:off x="612775" y="1211263"/>
            <a:ext cx="8280400" cy="40608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685800" eaLnBrk="1" hangingPunct="1">
              <a:lnSpc>
                <a:spcPct val="130000"/>
              </a:lnSpc>
            </a:pPr>
            <a:r>
              <a:rPr lang="en-US" altLang="zh-CN" dirty="0">
                <a:latin typeface="宋体" panose="02010600030101010101" pitchFamily="2" charset="-122"/>
              </a:rPr>
              <a:t>(1)</a:t>
            </a:r>
            <a:r>
              <a:rPr lang="zh-CN" altLang="en-US" dirty="0">
                <a:latin typeface="宋体" panose="02010600030101010101" pitchFamily="2" charset="-122"/>
              </a:rPr>
              <a:t>三苏</a:t>
            </a:r>
            <a:endParaRPr lang="zh-CN" altLang="en-US" dirty="0">
              <a:latin typeface="宋体" panose="02010600030101010101" pitchFamily="2" charset="-122"/>
            </a:endParaRPr>
          </a:p>
          <a:p>
            <a:pPr defTabSz="685800" eaLnBrk="1" hangingPunct="1">
              <a:lnSpc>
                <a:spcPct val="130000"/>
              </a:lnSpc>
            </a:pPr>
            <a:r>
              <a:rPr lang="zh-CN" altLang="en-US" dirty="0">
                <a:latin typeface="宋体" panose="02010600030101010101" pitchFamily="2" charset="-122"/>
              </a:rPr>
              <a:t>三苏指北宋散文家苏洵</a:t>
            </a:r>
            <a:r>
              <a:rPr lang="en-US" altLang="zh-CN" dirty="0">
                <a:latin typeface="宋体" panose="02010600030101010101" pitchFamily="2" charset="-122"/>
              </a:rPr>
              <a:t>(</a:t>
            </a:r>
            <a:r>
              <a:rPr lang="zh-CN" altLang="en-US" dirty="0">
                <a:latin typeface="宋体" panose="02010600030101010101" pitchFamily="2" charset="-122"/>
              </a:rPr>
              <a:t>号老泉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字明允</a:t>
            </a:r>
            <a:r>
              <a:rPr lang="en-US" altLang="zh-CN" dirty="0">
                <a:latin typeface="宋体" panose="02010600030101010101" pitchFamily="2" charset="-122"/>
              </a:rPr>
              <a:t>)</a:t>
            </a:r>
            <a:r>
              <a:rPr lang="zh-CN" altLang="en-US" dirty="0">
                <a:latin typeface="宋体" panose="02010600030101010101" pitchFamily="2" charset="-122"/>
              </a:rPr>
              <a:t>和他的儿子苏轼、苏辙。宋仁宗嘉定初年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苏洵和苏轼、苏辙父子三人都到了东京</a:t>
            </a:r>
            <a:r>
              <a:rPr lang="en-US" altLang="zh-CN" dirty="0">
                <a:latin typeface="宋体" panose="02010600030101010101" pitchFamily="2" charset="-122"/>
              </a:rPr>
              <a:t>(</a:t>
            </a:r>
            <a:r>
              <a:rPr lang="zh-CN" altLang="en-US" dirty="0">
                <a:latin typeface="宋体" panose="02010600030101010101" pitchFamily="2" charset="-122"/>
              </a:rPr>
              <a:t>今河南开封市</a:t>
            </a:r>
            <a:r>
              <a:rPr lang="en-US" altLang="zh-CN" dirty="0">
                <a:latin typeface="宋体" panose="02010600030101010101" pitchFamily="2" charset="-122"/>
              </a:rPr>
              <a:t>)</a:t>
            </a:r>
            <a:r>
              <a:rPr lang="zh-CN" altLang="en-US" dirty="0">
                <a:latin typeface="宋体" panose="02010600030101010101" pitchFamily="2" charset="-122"/>
              </a:rPr>
              <a:t>。由于欧阳修的赏识和推誉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他们的文章很快著名于世。士大夫争相传诵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一时学者竞相仿效。宋人王辟之</a:t>
            </a:r>
            <a:r>
              <a:rPr lang="en-US" altLang="zh-CN" dirty="0">
                <a:latin typeface="宋体" panose="02010600030101010101" pitchFamily="2" charset="-122"/>
              </a:rPr>
              <a:t>《</a:t>
            </a:r>
            <a:r>
              <a:rPr lang="zh-CN" altLang="en-US" dirty="0">
                <a:latin typeface="宋体" panose="02010600030101010101" pitchFamily="2" charset="-122"/>
              </a:rPr>
              <a:t>渑水燕谈录</a:t>
            </a:r>
            <a:r>
              <a:rPr lang="en-US" altLang="zh-CN" dirty="0">
                <a:latin typeface="宋体" panose="02010600030101010101" pitchFamily="2" charset="-122"/>
              </a:rPr>
              <a:t>·</a:t>
            </a:r>
            <a:r>
              <a:rPr lang="zh-CN" altLang="en-US" dirty="0">
                <a:latin typeface="宋体" panose="02010600030101010101" pitchFamily="2" charset="-122"/>
              </a:rPr>
              <a:t>才识</a:t>
            </a:r>
            <a:r>
              <a:rPr lang="en-US" altLang="zh-CN" dirty="0">
                <a:latin typeface="宋体" panose="02010600030101010101" pitchFamily="2" charset="-122"/>
              </a:rPr>
              <a:t>》</a:t>
            </a:r>
            <a:r>
              <a:rPr lang="zh-CN" altLang="en-US" dirty="0">
                <a:latin typeface="宋体" panose="02010600030101010101" pitchFamily="2" charset="-122"/>
              </a:rPr>
              <a:t>记载</a:t>
            </a:r>
            <a:r>
              <a:rPr lang="en-US" altLang="zh-CN" dirty="0">
                <a:latin typeface="宋体" panose="02010600030101010101" pitchFamily="2" charset="-122"/>
              </a:rPr>
              <a:t>:“</a:t>
            </a:r>
            <a:r>
              <a:rPr lang="zh-CN" altLang="en-US" dirty="0">
                <a:latin typeface="宋体" panose="02010600030101010101" pitchFamily="2" charset="-122"/>
              </a:rPr>
              <a:t>苏氏文章擅天下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目其文曰三苏。盖洵为老苏、轼为大苏、辙为小也。”“三苏”的称号即由此而来。</a:t>
            </a:r>
            <a:endParaRPr lang="zh-CN" altLang="en-US" dirty="0">
              <a:latin typeface="宋体" panose="02010600030101010101" pitchFamily="2" charset="-122"/>
            </a:endParaRPr>
          </a:p>
          <a:p>
            <a:pPr defTabSz="685800" eaLnBrk="1" hangingPunct="1">
              <a:lnSpc>
                <a:spcPct val="130000"/>
              </a:lnSpc>
            </a:pPr>
            <a:r>
              <a:rPr lang="en-US" altLang="zh-CN" dirty="0">
                <a:latin typeface="宋体" panose="02010600030101010101" pitchFamily="2" charset="-122"/>
              </a:rPr>
              <a:t>(2)</a:t>
            </a:r>
            <a:r>
              <a:rPr lang="zh-CN" altLang="en-US" dirty="0">
                <a:latin typeface="宋体" panose="02010600030101010101" pitchFamily="2" charset="-122"/>
              </a:rPr>
              <a:t>论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古代常用的一种文体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分为两种</a:t>
            </a:r>
            <a:r>
              <a:rPr lang="en-US" altLang="zh-CN" dirty="0">
                <a:latin typeface="宋体" panose="02010600030101010101" pitchFamily="2" charset="-122"/>
              </a:rPr>
              <a:t>:</a:t>
            </a:r>
            <a:endParaRPr lang="en-US" altLang="zh-CN" dirty="0">
              <a:latin typeface="宋体" panose="02010600030101010101" pitchFamily="2" charset="-122"/>
            </a:endParaRPr>
          </a:p>
          <a:p>
            <a:pPr defTabSz="685800" eaLnBrk="1" hangingPunct="1">
              <a:lnSpc>
                <a:spcPct val="130000"/>
              </a:lnSpc>
            </a:pPr>
            <a:r>
              <a:rPr lang="en-US" altLang="zh-CN" dirty="0">
                <a:latin typeface="宋体" panose="02010600030101010101" pitchFamily="2" charset="-122"/>
              </a:rPr>
              <a:t>①</a:t>
            </a:r>
            <a:r>
              <a:rPr lang="zh-CN" altLang="en-US" dirty="0">
                <a:latin typeface="宋体" panose="02010600030101010101" pitchFamily="2" charset="-122"/>
              </a:rPr>
              <a:t>政论</a:t>
            </a:r>
            <a:r>
              <a:rPr lang="en-US" altLang="zh-CN" dirty="0">
                <a:latin typeface="宋体" panose="02010600030101010101" pitchFamily="2" charset="-122"/>
              </a:rPr>
              <a:t>:</a:t>
            </a:r>
            <a:r>
              <a:rPr lang="zh-CN" altLang="en-US" dirty="0">
                <a:latin typeface="宋体" panose="02010600030101010101" pitchFamily="2" charset="-122"/>
              </a:rPr>
              <a:t>主要用于发表作者对于时政的见解和主张。</a:t>
            </a:r>
            <a:endParaRPr lang="zh-CN" altLang="en-US" dirty="0">
              <a:latin typeface="宋体" panose="02010600030101010101" pitchFamily="2" charset="-122"/>
            </a:endParaRPr>
          </a:p>
          <a:p>
            <a:pPr defTabSz="685800" eaLnBrk="1" hangingPunct="1">
              <a:lnSpc>
                <a:spcPct val="130000"/>
              </a:lnSpc>
            </a:pPr>
            <a:r>
              <a:rPr lang="zh-CN" altLang="en-US" dirty="0">
                <a:latin typeface="宋体" panose="02010600030101010101" pitchFamily="2" charset="-122"/>
              </a:rPr>
              <a:t>②史论</a:t>
            </a:r>
            <a:r>
              <a:rPr lang="en-US" altLang="zh-CN" dirty="0">
                <a:latin typeface="宋体" panose="02010600030101010101" pitchFamily="2" charset="-122"/>
              </a:rPr>
              <a:t>:</a:t>
            </a:r>
            <a:r>
              <a:rPr lang="zh-CN" altLang="en-US" dirty="0">
                <a:latin typeface="宋体" panose="02010600030101010101" pitchFamily="2" charset="-122"/>
              </a:rPr>
              <a:t>通过评论历史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总结历史教训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为当时统治者提供治国借鉴。</a:t>
            </a:r>
            <a:endParaRPr lang="zh-CN" altLang="en-US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787">
                                            <p:txEl>
                                              <p:charRg st="176" end="19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74787">
                                            <p:txEl>
                                              <p:charRg st="176" end="19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787">
                                            <p:txEl>
                                              <p:charRg st="197" end="2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74787">
                                            <p:txEl>
                                              <p:charRg st="197" end="2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787">
                                            <p:txEl>
                                              <p:charRg st="221" end="25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74787">
                                            <p:txEl>
                                              <p:charRg st="221" end="25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0242" name="Rectangle 2"/>
          <p:cNvSpPr/>
          <p:nvPr/>
        </p:nvSpPr>
        <p:spPr>
          <a:xfrm>
            <a:off x="612775" y="3648075"/>
            <a:ext cx="8208963" cy="936625"/>
          </a:xfrm>
          <a:prstGeom prst="rect">
            <a:avLst/>
          </a:prstGeom>
          <a:solidFill>
            <a:srgbClr val="CCFFCC">
              <a:alpha val="90979"/>
            </a:srgbClr>
          </a:solidFill>
          <a:ln w="9525" cap="flat" cmpd="sng">
            <a:solidFill>
              <a:srgbClr val="008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91422" tIns="45712" rIns="91422" bIns="45712" anchor="ctr"/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 b="0" dirty="0">
              <a:solidFill>
                <a:srgbClr val="0099FF"/>
              </a:solidFill>
              <a:latin typeface="Calibri" panose="020F0502020204030204" pitchFamily="34" charset="0"/>
            </a:endParaRPr>
          </a:p>
        </p:txBody>
      </p:sp>
      <p:sp>
        <p:nvSpPr>
          <p:cNvPr id="381957" name="Text Box 5"/>
          <p:cNvSpPr txBox="1"/>
          <p:nvPr/>
        </p:nvSpPr>
        <p:spPr>
          <a:xfrm>
            <a:off x="923925" y="3640138"/>
            <a:ext cx="7742238" cy="822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685800" eaLnBrk="1" hangingPunct="1">
              <a:lnSpc>
                <a:spcPct val="120000"/>
              </a:lnSpc>
            </a:pPr>
            <a:r>
              <a:rPr lang="zh-CN" altLang="en-US" dirty="0">
                <a:solidFill>
                  <a:srgbClr val="FF0000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答案</a:t>
            </a:r>
            <a:r>
              <a:rPr lang="en-US" altLang="zh-CN" dirty="0">
                <a:solidFill>
                  <a:srgbClr val="FF0000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: </a:t>
            </a:r>
            <a:r>
              <a:rPr lang="en-US" altLang="zh-CN" dirty="0">
                <a:latin typeface="宋体" panose="02010600030101010101" pitchFamily="2" charset="-122"/>
              </a:rPr>
              <a:t>(1)</a:t>
            </a:r>
            <a:r>
              <a:rPr lang="zh-CN" altLang="en-US" dirty="0">
                <a:latin typeface="宋体" panose="02010600030101010101" pitchFamily="2" charset="-122"/>
              </a:rPr>
              <a:t>暴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同“曝”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显露在外面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冒着。　</a:t>
            </a:r>
            <a:r>
              <a:rPr lang="en-US" altLang="zh-CN" dirty="0">
                <a:latin typeface="宋体" panose="02010600030101010101" pitchFamily="2" charset="-122"/>
              </a:rPr>
              <a:t>(2)</a:t>
            </a:r>
            <a:r>
              <a:rPr lang="zh-CN" altLang="en-US" dirty="0">
                <a:latin typeface="宋体" panose="02010600030101010101" pitchFamily="2" charset="-122"/>
              </a:rPr>
              <a:t>厌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同“餍”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满足。　</a:t>
            </a:r>
            <a:r>
              <a:rPr lang="en-US" altLang="zh-CN" dirty="0">
                <a:latin typeface="宋体" panose="02010600030101010101" pitchFamily="2" charset="-122"/>
              </a:rPr>
              <a:t>(3)</a:t>
            </a:r>
            <a:r>
              <a:rPr lang="zh-CN" altLang="en-US" dirty="0">
                <a:latin typeface="宋体" panose="02010600030101010101" pitchFamily="2" charset="-122"/>
              </a:rPr>
              <a:t>当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同“倘”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如果。　</a:t>
            </a:r>
            <a:r>
              <a:rPr lang="en-US" altLang="zh-CN" dirty="0">
                <a:latin typeface="宋体" panose="02010600030101010101" pitchFamily="2" charset="-122"/>
              </a:rPr>
              <a:t>(4)</a:t>
            </a:r>
            <a:r>
              <a:rPr lang="zh-CN" altLang="en-US" dirty="0">
                <a:latin typeface="宋体" panose="02010600030101010101" pitchFamily="2" charset="-122"/>
              </a:rPr>
              <a:t>无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同“毋”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不要。</a:t>
            </a:r>
            <a:endParaRPr lang="en-US" altLang="zh-CN" dirty="0">
              <a:latin typeface="宋体" panose="02010600030101010101" pitchFamily="2" charset="-122"/>
            </a:endParaRPr>
          </a:p>
        </p:txBody>
      </p:sp>
      <p:graphicFrame>
        <p:nvGraphicFramePr>
          <p:cNvPr id="10244" name="Object 9"/>
          <p:cNvGraphicFramePr>
            <a:graphicFrameLocks noChangeAspect="1"/>
          </p:cNvGraphicFramePr>
          <p:nvPr/>
        </p:nvGraphicFramePr>
        <p:xfrm>
          <a:off x="609600" y="693738"/>
          <a:ext cx="7346950" cy="2897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1" imgW="3051175" imgH="1176655" progId="Word.Document.8">
                  <p:embed/>
                </p:oleObj>
              </mc:Choice>
              <mc:Fallback>
                <p:oleObj name="" r:id="rId1" imgW="3051175" imgH="1176655" progId="Word.Document.8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2">
                        <a:clrChange>
                          <a:clrFrom>
                            <a:srgbClr val="000000"/>
                          </a:clrFrom>
                          <a:clrTo>
                            <a:srgbClr val="000000"/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609600" y="693738"/>
                        <a:ext cx="7346950" cy="289718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19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19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819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819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819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195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1266" name="Rectangle 2"/>
          <p:cNvSpPr/>
          <p:nvPr/>
        </p:nvSpPr>
        <p:spPr>
          <a:xfrm>
            <a:off x="612775" y="4224338"/>
            <a:ext cx="8208963" cy="865187"/>
          </a:xfrm>
          <a:prstGeom prst="rect">
            <a:avLst/>
          </a:prstGeom>
          <a:solidFill>
            <a:srgbClr val="CCFFCC">
              <a:alpha val="90979"/>
            </a:srgbClr>
          </a:solidFill>
          <a:ln w="9525" cap="flat" cmpd="sng">
            <a:solidFill>
              <a:srgbClr val="008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91422" tIns="45712" rIns="91422" bIns="45712" anchor="ctr"/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 b="0" dirty="0">
              <a:solidFill>
                <a:srgbClr val="0099FF"/>
              </a:solidFill>
              <a:latin typeface="Calibri" panose="020F0502020204030204" pitchFamily="34" charset="0"/>
            </a:endParaRPr>
          </a:p>
        </p:txBody>
      </p:sp>
      <p:sp>
        <p:nvSpPr>
          <p:cNvPr id="451587" name="Text Box 3"/>
          <p:cNvSpPr txBox="1"/>
          <p:nvPr/>
        </p:nvSpPr>
        <p:spPr>
          <a:xfrm>
            <a:off x="923925" y="4152900"/>
            <a:ext cx="7742238" cy="822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685800" eaLnBrk="1" hangingPunct="1">
              <a:lnSpc>
                <a:spcPct val="120000"/>
              </a:lnSpc>
            </a:pPr>
            <a:r>
              <a:rPr lang="zh-CN" altLang="en-US" dirty="0">
                <a:solidFill>
                  <a:srgbClr val="FF0000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答案</a:t>
            </a:r>
            <a:r>
              <a:rPr lang="en-US" altLang="zh-CN" dirty="0">
                <a:solidFill>
                  <a:srgbClr val="FF0000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:</a:t>
            </a:r>
            <a:r>
              <a:rPr lang="en-US" altLang="zh-CN" dirty="0">
                <a:latin typeface="宋体" panose="02010600030101010101" pitchFamily="2" charset="-122"/>
              </a:rPr>
              <a:t>(1)</a:t>
            </a:r>
            <a:r>
              <a:rPr lang="zh-CN" altLang="en-US" dirty="0">
                <a:latin typeface="宋体" panose="02010600030101010101" pitchFamily="2" charset="-122"/>
              </a:rPr>
              <a:t>代词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有的、有的人　副词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有时　副词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或许　</a:t>
            </a:r>
            <a:r>
              <a:rPr lang="en-US" altLang="zh-CN" dirty="0">
                <a:latin typeface="宋体" panose="02010600030101010101" pitchFamily="2" charset="-122"/>
              </a:rPr>
              <a:t>(2)</a:t>
            </a:r>
            <a:r>
              <a:rPr lang="zh-CN" altLang="en-US" dirty="0">
                <a:latin typeface="宋体" panose="02010600030101010101" pitchFamily="2" charset="-122"/>
              </a:rPr>
              <a:t>名词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起初　副词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才　</a:t>
            </a:r>
            <a:r>
              <a:rPr lang="en-US" altLang="zh-CN" dirty="0">
                <a:latin typeface="宋体" panose="02010600030101010101" pitchFamily="2" charset="-122"/>
              </a:rPr>
              <a:t>(3)</a:t>
            </a:r>
            <a:r>
              <a:rPr lang="zh-CN" altLang="en-US" dirty="0">
                <a:latin typeface="宋体" panose="02010600030101010101" pitchFamily="2" charset="-122"/>
              </a:rPr>
              <a:t>名词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兵器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武器　名词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战争　名词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军队 </a:t>
            </a:r>
            <a:endParaRPr lang="en-US" altLang="zh-CN" dirty="0">
              <a:latin typeface="宋体" panose="02010600030101010101" pitchFamily="2" charset="-122"/>
            </a:endParaRPr>
          </a:p>
        </p:txBody>
      </p:sp>
      <p:graphicFrame>
        <p:nvGraphicFramePr>
          <p:cNvPr id="11268" name="Object 4"/>
          <p:cNvGraphicFramePr>
            <a:graphicFrameLocks noChangeAspect="1"/>
          </p:cNvGraphicFramePr>
          <p:nvPr/>
        </p:nvGraphicFramePr>
        <p:xfrm>
          <a:off x="609600" y="622300"/>
          <a:ext cx="8369300" cy="3644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" r:id="rId1" imgW="3893185" imgH="1665605" progId="Word.Document.8">
                  <p:embed/>
                </p:oleObj>
              </mc:Choice>
              <mc:Fallback>
                <p:oleObj name="" r:id="rId1" imgW="3893185" imgH="1665605" progId="Word.Document.8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2">
                        <a:clrChange>
                          <a:clrFrom>
                            <a:srgbClr val="000000"/>
                          </a:clrFrom>
                          <a:clrTo>
                            <a:srgbClr val="000000"/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609600" y="622300"/>
                        <a:ext cx="8369300" cy="36449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515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515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515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515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51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158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2290" name="Rectangle 2"/>
          <p:cNvSpPr/>
          <p:nvPr/>
        </p:nvSpPr>
        <p:spPr>
          <a:xfrm>
            <a:off x="612775" y="4157663"/>
            <a:ext cx="8208963" cy="936625"/>
          </a:xfrm>
          <a:prstGeom prst="rect">
            <a:avLst/>
          </a:prstGeom>
          <a:solidFill>
            <a:srgbClr val="CCFFCC">
              <a:alpha val="90979"/>
            </a:srgbClr>
          </a:solidFill>
          <a:ln w="9525" cap="flat" cmpd="sng">
            <a:solidFill>
              <a:srgbClr val="008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91422" tIns="45712" rIns="91422" bIns="45712" anchor="ctr"/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 sz="1800" b="0" dirty="0">
              <a:solidFill>
                <a:srgbClr val="0099FF"/>
              </a:solidFill>
              <a:latin typeface="Calibri" panose="020F0502020204030204" pitchFamily="34" charset="0"/>
            </a:endParaRPr>
          </a:p>
        </p:txBody>
      </p:sp>
      <p:sp>
        <p:nvSpPr>
          <p:cNvPr id="383012" name="Text Box 36"/>
          <p:cNvSpPr txBox="1"/>
          <p:nvPr/>
        </p:nvSpPr>
        <p:spPr>
          <a:xfrm>
            <a:off x="561975" y="4122738"/>
            <a:ext cx="8497888" cy="8858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685800" eaLnBrk="1" hangingPunct="1">
              <a:lnSpc>
                <a:spcPct val="130000"/>
              </a:lnSpc>
            </a:pPr>
            <a:r>
              <a:rPr lang="zh-CN" altLang="en-US" dirty="0">
                <a:solidFill>
                  <a:srgbClr val="FF0000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答案</a:t>
            </a:r>
            <a:r>
              <a:rPr lang="en-US" altLang="zh-CN" dirty="0">
                <a:solidFill>
                  <a:srgbClr val="FF0000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:</a:t>
            </a:r>
            <a:r>
              <a:rPr lang="en-US" altLang="zh-CN" dirty="0">
                <a:latin typeface="宋体" panose="02010600030101010101" pitchFamily="2" charset="-122"/>
              </a:rPr>
              <a:t>(4)</a:t>
            </a:r>
            <a:r>
              <a:rPr lang="zh-CN" altLang="en-US" dirty="0">
                <a:latin typeface="宋体" panose="02010600030101010101" pitchFamily="2" charset="-122"/>
              </a:rPr>
              <a:t>形容词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旧　连词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因此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所以　</a:t>
            </a:r>
            <a:r>
              <a:rPr lang="en-US" altLang="zh-CN" dirty="0">
                <a:latin typeface="宋体" panose="02010600030101010101" pitchFamily="2" charset="-122"/>
              </a:rPr>
              <a:t>(5)</a:t>
            </a:r>
            <a:r>
              <a:rPr lang="zh-CN" altLang="en-US" dirty="0">
                <a:latin typeface="宋体" panose="02010600030101010101" pitchFamily="2" charset="-122"/>
              </a:rPr>
              <a:t>适合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得当能够　动词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得到、获得　</a:t>
            </a:r>
            <a:r>
              <a:rPr lang="en-US" altLang="zh-CN" dirty="0">
                <a:latin typeface="宋体" panose="02010600030101010101" pitchFamily="2" charset="-122"/>
              </a:rPr>
              <a:t>(6)</a:t>
            </a:r>
            <a:r>
              <a:rPr lang="zh-CN" altLang="en-US" dirty="0">
                <a:latin typeface="宋体" panose="02010600030101010101" pitchFamily="2" charset="-122"/>
              </a:rPr>
              <a:t>动词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丧失、丢失　动词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灭亡 </a:t>
            </a:r>
            <a:endParaRPr lang="en-US" altLang="zh-CN" dirty="0">
              <a:latin typeface="宋体" panose="02010600030101010101" pitchFamily="2" charset="-122"/>
            </a:endParaRPr>
          </a:p>
        </p:txBody>
      </p:sp>
      <p:graphicFrame>
        <p:nvGraphicFramePr>
          <p:cNvPr id="12292" name="Object 38"/>
          <p:cNvGraphicFramePr>
            <a:graphicFrameLocks noChangeAspect="1"/>
          </p:cNvGraphicFramePr>
          <p:nvPr/>
        </p:nvGraphicFramePr>
        <p:xfrm>
          <a:off x="539750" y="592138"/>
          <a:ext cx="7724775" cy="3632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name="" r:id="rId1" imgW="3213735" imgH="1484630" progId="Word.Document.8">
                  <p:embed/>
                </p:oleObj>
              </mc:Choice>
              <mc:Fallback>
                <p:oleObj name="" r:id="rId1" imgW="3213735" imgH="1484630" progId="Word.Document.8">
                  <p:embed/>
                  <p:pic>
                    <p:nvPicPr>
                      <p:cNvPr id="0" name="图片 3081"/>
                      <p:cNvPicPr/>
                      <p:nvPr/>
                    </p:nvPicPr>
                    <p:blipFill>
                      <a:blip r:embed="rId2">
                        <a:clrChange>
                          <a:clrFrom>
                            <a:srgbClr val="000000"/>
                          </a:clrFrom>
                          <a:clrTo>
                            <a:srgbClr val="000000"/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539750" y="592138"/>
                        <a:ext cx="7724775" cy="36322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 decel="100000"/>
                                        <p:tgtEl>
                                          <p:spTgt spid="3830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decel="100000" fill="hold"/>
                                        <p:tgtEl>
                                          <p:spTgt spid="3830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decel="100000" fill="hold"/>
                                        <p:tgtEl>
                                          <p:spTgt spid="3830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00" decel="100000" fill="hold"/>
                                        <p:tgtEl>
                                          <p:spTgt spid="3830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830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830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30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3314" name="Rectangle 2"/>
          <p:cNvSpPr/>
          <p:nvPr/>
        </p:nvSpPr>
        <p:spPr>
          <a:xfrm>
            <a:off x="539750" y="4175125"/>
            <a:ext cx="8353425" cy="1057275"/>
          </a:xfrm>
          <a:prstGeom prst="rect">
            <a:avLst/>
          </a:prstGeom>
          <a:solidFill>
            <a:srgbClr val="CCFFCC">
              <a:alpha val="90979"/>
            </a:srgbClr>
          </a:solidFill>
          <a:ln w="9525" cap="flat" cmpd="sng">
            <a:solidFill>
              <a:srgbClr val="008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91422" tIns="45712" rIns="91422" bIns="45712" anchor="ctr"/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 b="0" dirty="0">
              <a:solidFill>
                <a:srgbClr val="0099FF"/>
              </a:solidFill>
              <a:latin typeface="Calibri" panose="020F0502020204030204" pitchFamily="34" charset="0"/>
            </a:endParaRPr>
          </a:p>
        </p:txBody>
      </p:sp>
      <p:sp>
        <p:nvSpPr>
          <p:cNvPr id="384005" name="Text Box 5"/>
          <p:cNvSpPr txBox="1"/>
          <p:nvPr/>
        </p:nvSpPr>
        <p:spPr>
          <a:xfrm>
            <a:off x="612775" y="4224338"/>
            <a:ext cx="8135938" cy="8858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685800" eaLnBrk="1" hangingPunct="1">
              <a:lnSpc>
                <a:spcPct val="130000"/>
              </a:lnSpc>
            </a:pPr>
            <a:r>
              <a:rPr lang="zh-CN" altLang="en-US" dirty="0">
                <a:solidFill>
                  <a:srgbClr val="FF0000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答案</a:t>
            </a:r>
            <a:r>
              <a:rPr lang="en-US" altLang="zh-CN" dirty="0">
                <a:solidFill>
                  <a:srgbClr val="FF0000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: </a:t>
            </a:r>
            <a:r>
              <a:rPr lang="en-US" altLang="zh-CN" dirty="0">
                <a:latin typeface="宋体" panose="02010600030101010101" pitchFamily="2" charset="-122"/>
              </a:rPr>
              <a:t>(7)</a:t>
            </a:r>
            <a:r>
              <a:rPr lang="zh-CN" altLang="en-US" dirty="0">
                <a:latin typeface="宋体" panose="02010600030101010101" pitchFamily="2" charset="-122"/>
              </a:rPr>
              <a:t>介词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用　介词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因为　介词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把　连词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表顺承　副词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才</a:t>
            </a:r>
            <a:endParaRPr lang="zh-CN" altLang="en-US" dirty="0">
              <a:latin typeface="宋体" panose="02010600030101010101" pitchFamily="2" charset="-122"/>
            </a:endParaRPr>
          </a:p>
          <a:p>
            <a:pPr defTabSz="685800" eaLnBrk="1" hangingPunct="1">
              <a:lnSpc>
                <a:spcPct val="130000"/>
              </a:lnSpc>
            </a:pPr>
            <a:r>
              <a:rPr lang="en-US" altLang="zh-CN" dirty="0">
                <a:latin typeface="宋体" panose="02010600030101010101" pitchFamily="2" charset="-122"/>
              </a:rPr>
              <a:t>(8)</a:t>
            </a:r>
            <a:r>
              <a:rPr lang="zh-CN" altLang="en-US" dirty="0">
                <a:latin typeface="宋体" panose="02010600030101010101" pitchFamily="2" charset="-122"/>
              </a:rPr>
              <a:t>动词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作为、成为　介词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被　动词</a:t>
            </a:r>
            <a:r>
              <a:rPr lang="en-US" altLang="zh-CN" dirty="0">
                <a:latin typeface="宋体" panose="02010600030101010101" pitchFamily="2" charset="-122"/>
              </a:rPr>
              <a:t>,</a:t>
            </a:r>
            <a:r>
              <a:rPr lang="zh-CN" altLang="en-US" dirty="0">
                <a:latin typeface="宋体" panose="02010600030101010101" pitchFamily="2" charset="-122"/>
              </a:rPr>
              <a:t>治理 </a:t>
            </a:r>
            <a:endParaRPr lang="zh-CN" altLang="en-US" dirty="0">
              <a:latin typeface="宋体" panose="02010600030101010101" pitchFamily="2" charset="-122"/>
            </a:endParaRPr>
          </a:p>
        </p:txBody>
      </p:sp>
      <p:graphicFrame>
        <p:nvGraphicFramePr>
          <p:cNvPr id="13316" name="Object 7"/>
          <p:cNvGraphicFramePr>
            <a:graphicFrameLocks noChangeAspect="1"/>
          </p:cNvGraphicFramePr>
          <p:nvPr/>
        </p:nvGraphicFramePr>
        <p:xfrm>
          <a:off x="0" y="623888"/>
          <a:ext cx="8245475" cy="3367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" r:id="rId1" imgW="3259455" imgH="1303655" progId="Word.Document.8">
                  <p:embed/>
                </p:oleObj>
              </mc:Choice>
              <mc:Fallback>
                <p:oleObj name="" r:id="rId1" imgW="3259455" imgH="1303655" progId="Word.Document.8">
                  <p:embed/>
                  <p:pic>
                    <p:nvPicPr>
                      <p:cNvPr id="0" name="图片 3079"/>
                      <p:cNvPicPr/>
                      <p:nvPr/>
                    </p:nvPicPr>
                    <p:blipFill>
                      <a:blip r:embed="rId2">
                        <a:clrChange>
                          <a:clrFrom>
                            <a:srgbClr val="000000"/>
                          </a:clrFrom>
                          <a:clrTo>
                            <a:srgbClr val="000000"/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0" y="623888"/>
                        <a:ext cx="8245475" cy="336708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40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40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4005" grpId="0"/>
    </p:bldLst>
  </p:timing>
</p:sld>
</file>

<file path=ppt/theme/theme1.xml><?xml version="1.0" encoding="utf-8"?>
<a:theme xmlns:a="http://schemas.openxmlformats.org/drawingml/2006/main" name="5_自定义设计方案">
  <a:themeElements>
    <a:clrScheme name="5_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5_自定义设计方案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685800" rtl="0" eaLnBrk="1" fontAlgn="base" latinLnBrk="0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宋体" panose="02010600030101010101" pitchFamily="2" charset="-122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685800" rtl="0" eaLnBrk="1" fontAlgn="base" latinLnBrk="0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宋体" panose="02010600030101010101" pitchFamily="2" charset="-122"/>
            <a:ea typeface="宋体" panose="02010600030101010101" pitchFamily="2" charset="-122"/>
          </a:defRPr>
        </a:defPPr>
      </a:lstStyle>
    </a:lnDef>
  </a:objectDefaults>
  <a:extraClrSchemeLst>
    <a:extraClrScheme>
      <a:clrScheme name="5_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6_自定义设计方案">
  <a:themeElements>
    <a:clrScheme name="6_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6_自定义设计方案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685800" rtl="0" eaLnBrk="1" fontAlgn="base" latinLnBrk="0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宋体" panose="02010600030101010101" pitchFamily="2" charset="-122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685800" rtl="0" eaLnBrk="1" fontAlgn="base" latinLnBrk="0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宋体" panose="02010600030101010101" pitchFamily="2" charset="-122"/>
            <a:ea typeface="宋体" panose="02010600030101010101" pitchFamily="2" charset="-122"/>
          </a:defRPr>
        </a:defPPr>
      </a:lstStyle>
    </a:lnDef>
  </a:objectDefaults>
  <a:extraClrSchemeLst>
    <a:extraClrScheme>
      <a:clrScheme name="6_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8_自定义设计方案">
  <a:themeElements>
    <a:clrScheme name="8_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8_自定义设计方案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685800" rtl="0" eaLnBrk="1" fontAlgn="base" latinLnBrk="0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宋体" panose="02010600030101010101" pitchFamily="2" charset="-122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685800" rtl="0" eaLnBrk="1" fontAlgn="base" latinLnBrk="0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宋体" panose="02010600030101010101" pitchFamily="2" charset="-122"/>
            <a:ea typeface="宋体" panose="02010600030101010101" pitchFamily="2" charset="-122"/>
          </a:defRPr>
        </a:defPPr>
      </a:lstStyle>
    </a:lnDef>
  </a:objectDefaults>
  <a:extraClrSchemeLst>
    <a:extraClrScheme>
      <a:clrScheme name="8_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5777</Words>
  <Application>WPS 演示</Application>
  <PresentationFormat>自定义</PresentationFormat>
  <Paragraphs>158</Paragraphs>
  <Slides>32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3</vt:i4>
      </vt:variant>
      <vt:variant>
        <vt:lpstr>嵌入 OLE 服务器</vt:lpstr>
      </vt:variant>
      <vt:variant>
        <vt:i4>10</vt:i4>
      </vt:variant>
      <vt:variant>
        <vt:lpstr>幻灯片标题</vt:lpstr>
      </vt:variant>
      <vt:variant>
        <vt:i4>32</vt:i4>
      </vt:variant>
    </vt:vector>
  </HeadingPairs>
  <TitlesOfParts>
    <vt:vector size="55" baseType="lpstr">
      <vt:lpstr>Arial</vt:lpstr>
      <vt:lpstr>宋体</vt:lpstr>
      <vt:lpstr>Wingdings</vt:lpstr>
      <vt:lpstr>黑体</vt:lpstr>
      <vt:lpstr>楷体_GB2312</vt:lpstr>
      <vt:lpstr>Calibri</vt:lpstr>
      <vt:lpstr>Zurich BlkEx BT</vt:lpstr>
      <vt:lpstr>微软雅黑</vt:lpstr>
      <vt:lpstr>Arial Unicode MS</vt:lpstr>
      <vt:lpstr>Segoe Print</vt:lpstr>
      <vt:lpstr>5_自定义设计方案</vt:lpstr>
      <vt:lpstr>6_自定义设计方案</vt:lpstr>
      <vt:lpstr>8_自定义设计方案</vt:lpstr>
      <vt:lpstr>Word.Document.8</vt:lpstr>
      <vt:lpstr>Word.Document.8</vt:lpstr>
      <vt:lpstr>Word.Document.8</vt:lpstr>
      <vt:lpstr>Word.Document.8</vt:lpstr>
      <vt:lpstr>Word.Document.8</vt:lpstr>
      <vt:lpstr>Word.Document.8</vt:lpstr>
      <vt:lpstr>Word.Document.8</vt:lpstr>
      <vt:lpstr>Word.Document.8</vt:lpstr>
      <vt:lpstr>Word.Document.8</vt:lpstr>
      <vt:lpstr>Word.Document.8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trt</cp:lastModifiedBy>
  <cp:revision>427</cp:revision>
  <dcterms:created xsi:type="dcterms:W3CDTF">2013-07-26T02:41:22Z</dcterms:created>
  <dcterms:modified xsi:type="dcterms:W3CDTF">2019-01-20T00:36:40Z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2052-11.1.0.8214</vt:lpwstr>
  </property>
</Properties>
</file>