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96" r:id="rId3"/>
    <p:sldId id="397" r:id="rId4"/>
    <p:sldId id="398" r:id="rId5"/>
    <p:sldId id="401" r:id="rId6"/>
    <p:sldId id="400" r:id="rId7"/>
    <p:sldId id="399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00CC"/>
    <a:srgbClr val="0000FF"/>
    <a:srgbClr val="00FF00"/>
    <a:srgbClr val="FF0000"/>
    <a:srgbClr val="000066"/>
    <a:srgbClr val="00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fontAlgn="base" hangingPunct="1"/>
            <a:endParaRPr lang="zh-CN" altLang="en-US" sz="1200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fontAlgn="base" hangingPunct="1"/>
            <a:endParaRPr lang="en-US" altLang="x-none" sz="1200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2052" name="Rectangle 4"/>
          <p:cNvSpPr>
            <a:spLocks noGrp="1" noRo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Rectangle 5"/>
          <p:cNvSpPr>
            <a:spLocks noGrp="1" noRot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2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fontAlgn="base" hangingPunct="1"/>
            <a:endParaRPr lang="en-US" altLang="x-none" sz="1200" strike="noStrike" noProof="1" dirty="0">
              <a:latin typeface="Times New Roman" panose="02020603050405020304" pitchFamily="18" charset="0"/>
            </a:endParaRPr>
          </a:p>
        </p:txBody>
      </p:sp>
      <p:sp>
        <p:nvSpPr>
          <p:cNvPr id="512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10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en-US" altLang="x-none" strike="noStrike" noProof="1"/>
          </a:p>
        </p:txBody>
      </p:sp>
      <p:sp>
        <p:nvSpPr>
          <p:cNvPr id="410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x-none" strike="noStrike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1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文本框 7190"/>
          <p:cNvSpPr txBox="1"/>
          <p:nvPr/>
        </p:nvSpPr>
        <p:spPr>
          <a:xfrm>
            <a:off x="1187450" y="1628775"/>
            <a:ext cx="73183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pitchFamily="49" charset="-122"/>
              </a:rPr>
              <a:t>第一单元的核心知识点有哪些？</a:t>
            </a:r>
            <a:endParaRPr lang="zh-CN" altLang="en-US" sz="4000" dirty="0">
              <a:solidFill>
                <a:srgbClr val="FF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pic>
        <p:nvPicPr>
          <p:cNvPr id="409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024188"/>
            <a:ext cx="9144000" cy="3833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文本框 44035"/>
          <p:cNvSpPr txBox="1"/>
          <p:nvPr/>
        </p:nvSpPr>
        <p:spPr>
          <a:xfrm>
            <a:off x="0" y="0"/>
            <a:ext cx="9144000" cy="6924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、我国的国体和本质是什么？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、人民民主专政的特点是什么？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、人民民主的特点和表现是什么？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、我国公民全部政治生活的基础是什么？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、我国公民的政治权利和自由有哪些？基本的民主权利是什么？处于什么地位？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、公民参与政治生活，把握哪些基本原则？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、我国公民政治参与的内容有哪些？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、民主选举的方式有哪些？各自的优劣是什么？如何参与民主选举？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、民主决策的方式有哪些？公民为什么要积极参与民主决策？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、基层民主管理的意义是什么？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11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、公民行使民主监督的合法渠道有哪些？应如行使监督权利？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800">
                <a:latin typeface="Arial" panose="020B0604020202020204" pitchFamily="34" charset="0"/>
                <a:ea typeface="宋体" panose="02010600030101010101" pitchFamily="2" charset="-122"/>
              </a:rPr>
              <a:t>12</a:t>
            </a: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、公民应如何参与政治生活？有哪些具体要求？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2" name="文本框 44036"/>
          <p:cNvSpPr txBox="1"/>
          <p:nvPr/>
        </p:nvSpPr>
        <p:spPr>
          <a:xfrm>
            <a:off x="6207125" y="260350"/>
            <a:ext cx="2936875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pitchFamily="49" charset="-122"/>
              </a:rPr>
              <a:t>必会知识点！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标题 45057"/>
          <p:cNvSpPr>
            <a:spLocks noGrp="1"/>
          </p:cNvSpPr>
          <p:nvPr>
            <p:ph type="title"/>
          </p:nvPr>
        </p:nvSpPr>
        <p:spPr>
          <a:xfrm>
            <a:off x="323850" y="0"/>
            <a:ext cx="8291513" cy="561975"/>
          </a:xfrm>
        </p:spPr>
        <p:txBody>
          <a:bodyPr anchor="ctr"/>
          <a:p>
            <a:r>
              <a:rPr lang="zh-CN" altLang="en-US" sz="4000" dirty="0">
                <a:solidFill>
                  <a:srgbClr val="FF0000"/>
                </a:solidFill>
                <a:ea typeface="黑体" panose="02010600030101010101" pitchFamily="49" charset="-122"/>
              </a:rPr>
              <a:t>判断正误</a:t>
            </a:r>
            <a:endParaRPr lang="zh-CN" altLang="en-US" sz="4000" dirty="0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sp>
        <p:nvSpPr>
          <p:cNvPr id="6146" name="文本占位符 45058"/>
          <p:cNvSpPr>
            <a:spLocks noGrp="1"/>
          </p:cNvSpPr>
          <p:nvPr>
            <p:ph idx="1"/>
          </p:nvPr>
        </p:nvSpPr>
        <p:spPr>
          <a:xfrm>
            <a:off x="0" y="549275"/>
            <a:ext cx="9324975" cy="6308725"/>
          </a:xfrm>
        </p:spPr>
        <p:txBody>
          <a:bodyPr anchor="t"/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</a:t>
            </a:r>
            <a:r>
              <a:rPr lang="zh-CN" altLang="en-US" dirty="0">
                <a:ea typeface="黑体" panose="02010600030101010101" pitchFamily="49" charset="-122"/>
              </a:rPr>
              <a:t>、人民民专政是我国的政体，在我国社会主义制度中具有根本性意义。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2</a:t>
            </a:r>
            <a:r>
              <a:rPr lang="zh-CN" altLang="en-US" dirty="0">
                <a:ea typeface="黑体" panose="02010600030101010101" pitchFamily="49" charset="-122"/>
              </a:rPr>
              <a:t>、我国人民民主专政的特点是既有民主又有专政，是民主与专政的统一。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3</a:t>
            </a:r>
            <a:r>
              <a:rPr lang="zh-CN" altLang="en-US" dirty="0">
                <a:ea typeface="黑体" panose="02010600030101010101" pitchFamily="49" charset="-122"/>
              </a:rPr>
              <a:t>、民主具有鲜明的阶级性，世界上没有抽象的、超阶级的民主。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4</a:t>
            </a:r>
            <a:r>
              <a:rPr lang="zh-CN" altLang="en-US" dirty="0">
                <a:ea typeface="黑体" panose="02010600030101010101" pitchFamily="49" charset="-122"/>
              </a:rPr>
              <a:t>、人民民主的本质是公民当家作主。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5</a:t>
            </a:r>
            <a:r>
              <a:rPr lang="zh-CN" altLang="en-US" dirty="0">
                <a:ea typeface="黑体" panose="02010600030101010101" pitchFamily="49" charset="-122"/>
              </a:rPr>
              <a:t>、随着经济的发展和社会的进步，人民的利益得到充分的实现，体现了民主的真实性。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6</a:t>
            </a:r>
            <a:r>
              <a:rPr lang="zh-CN" altLang="en-US" dirty="0">
                <a:ea typeface="黑体" panose="02010600030101010101" pitchFamily="49" charset="-122"/>
              </a:rPr>
              <a:t>、我国人民民主专政具有专政的职能。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7</a:t>
            </a:r>
            <a:r>
              <a:rPr lang="zh-CN" altLang="en-US" dirty="0">
                <a:ea typeface="黑体" panose="02010600030101010101" pitchFamily="49" charset="-122"/>
              </a:rPr>
              <a:t>、坚持人民民主是社会主义现代化建设的政治保证。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8</a:t>
            </a:r>
            <a:r>
              <a:rPr lang="zh-CN" altLang="en-US" dirty="0">
                <a:ea typeface="黑体" panose="02010600030101010101" pitchFamily="49" charset="-122"/>
              </a:rPr>
              <a:t>、公民依法享有选举国家机关代表和被选为国家机关代表的权利，这是公民的选举选和被选举权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endParaRPr lang="zh-CN" altLang="en-US" sz="2800" dirty="0"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占位符 48130"/>
          <p:cNvSpPr>
            <a:spLocks noGrp="1"/>
          </p:cNvSpPr>
          <p:nvPr>
            <p:ph idx="1"/>
          </p:nvPr>
        </p:nvSpPr>
        <p:spPr>
          <a:xfrm>
            <a:off x="0" y="0"/>
            <a:ext cx="9324975" cy="6858000"/>
          </a:xfrm>
        </p:spPr>
        <p:txBody>
          <a:bodyPr anchor="t"/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9</a:t>
            </a:r>
            <a:r>
              <a:rPr lang="zh-CN" altLang="en-US" dirty="0">
                <a:ea typeface="黑体" panose="02010600030101010101" pitchFamily="49" charset="-122"/>
              </a:rPr>
              <a:t>、国家的统一、民族的团结，是我国顺利进行现代化建设的根本保证。</a:t>
            </a:r>
            <a:endParaRPr lang="en-US" altLang="zh-CN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10</a:t>
            </a:r>
            <a:r>
              <a:rPr lang="zh-CN" altLang="en-US" dirty="0">
                <a:ea typeface="黑体" panose="02010600030101010101" pitchFamily="49" charset="-122"/>
              </a:rPr>
              <a:t>、我国公民平等地享有权利，平等地参与立法。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11</a:t>
            </a:r>
            <a:r>
              <a:rPr lang="zh-CN" altLang="en-US" dirty="0">
                <a:ea typeface="黑体" panose="02010600030101010101" pitchFamily="49" charset="-122"/>
              </a:rPr>
              <a:t>、我国将直接选举人大代表的范围扩大到市级，并实行普遍的差额选举。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12</a:t>
            </a:r>
            <a:r>
              <a:rPr lang="zh-CN" altLang="en-US" dirty="0">
                <a:ea typeface="黑体" panose="02010600030101010101" pitchFamily="49" charset="-122"/>
              </a:rPr>
              <a:t>、正式候选人名额与应选名额相等，这种方式可以比较充分地考虑当选者结构的合理性。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13</a:t>
            </a:r>
            <a:r>
              <a:rPr lang="zh-CN" altLang="en-US" dirty="0">
                <a:ea typeface="黑体" panose="02010600030101010101" pitchFamily="49" charset="-122"/>
              </a:rPr>
              <a:t>、拓宽民意反映渠道，是公民参与民主决策的基础和前提。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14</a:t>
            </a:r>
            <a:r>
              <a:rPr lang="zh-CN" altLang="en-US" dirty="0">
                <a:ea typeface="黑体" panose="02010600030101010101" pitchFamily="49" charset="-122"/>
              </a:rPr>
              <a:t>、凡涉及全村村民利益的事，都由村委会讨论决定。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15</a:t>
            </a:r>
            <a:r>
              <a:rPr lang="zh-CN" altLang="en-US" dirty="0">
                <a:ea typeface="黑体" panose="02010600030101010101" pitchFamily="49" charset="-122"/>
              </a:rPr>
              <a:t>、信访制度进行监督，能够使公民参与民主监督得以真正落实。</a:t>
            </a:r>
            <a:endParaRPr lang="zh-CN" altLang="en-US" dirty="0">
              <a:ea typeface="黑体" panose="0201060003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>
                <a:ea typeface="黑体" panose="02010600030101010101" pitchFamily="49" charset="-122"/>
              </a:rPr>
              <a:t>16</a:t>
            </a:r>
            <a:r>
              <a:rPr lang="zh-CN" altLang="en-US" dirty="0">
                <a:ea typeface="黑体" panose="02010600030101010101" pitchFamily="49" charset="-122"/>
              </a:rPr>
              <a:t>、老王通过收看电视了解电费涨价听证会，这是通过社会听证制度参与民主决策</a:t>
            </a:r>
            <a:r>
              <a:rPr lang="zh-CN" altLang="en-US" sz="2800" dirty="0">
                <a:ea typeface="黑体" panose="02010600030101010101" pitchFamily="49" charset="-122"/>
              </a:rPr>
              <a:t>。</a:t>
            </a:r>
            <a:endParaRPr lang="zh-CN" altLang="en-US" sz="2800" dirty="0"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标题 4710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03463"/>
          </a:xfrm>
        </p:spPr>
        <p:txBody>
          <a:bodyPr anchor="ctr"/>
          <a:p>
            <a:pPr algn="l"/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    小周是北京市外来务工人员，被北京市东城区城府邀请参加政府廉租房摇号听证会。结合政治生活的知识，回答一下问题：</a:t>
            </a:r>
            <a:b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</a:br>
            <a:r>
              <a:rPr lang="en-US" altLang="zh-CN" sz="2800" b="1"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en-US" sz="2800" b="1" dirty="0">
                <a:latin typeface="黑体" panose="02010600030101010101" pitchFamily="49" charset="-122"/>
                <a:ea typeface="黑体" panose="02010600030101010101" pitchFamily="49" charset="-122"/>
              </a:rPr>
              <a:t>、小周作为外来务工人员，为什么能够被邀请参与此次听证会？</a:t>
            </a:r>
            <a:endParaRPr lang="zh-CN" altLang="en-US" sz="28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7107" name="内容占位符 47106"/>
          <p:cNvSpPr>
            <a:spLocks noGrp="1"/>
          </p:cNvSpPr>
          <p:nvPr>
            <p:ph idx="1"/>
          </p:nvPr>
        </p:nvSpPr>
        <p:spPr>
          <a:xfrm>
            <a:off x="0" y="2349500"/>
            <a:ext cx="8964613" cy="3473450"/>
          </a:xfrm>
        </p:spPr>
        <p:txBody>
          <a:bodyPr anchor="t"/>
          <a:p>
            <a:pPr>
              <a:buNone/>
            </a:pPr>
            <a:r>
              <a:rPr lang="zh-CN" altLang="en-US" b="1" dirty="0"/>
              <a:t>参考答案：</a:t>
            </a:r>
            <a:endParaRPr lang="zh-CN" altLang="en-US" b="1" dirty="0"/>
          </a:p>
          <a:p>
            <a:pPr>
              <a:buNone/>
            </a:pPr>
            <a:r>
              <a:rPr lang="zh-CN" altLang="en-US" dirty="0"/>
              <a:t>①</a:t>
            </a:r>
            <a:r>
              <a:rPr lang="zh-CN" altLang="en-US" dirty="0">
                <a:solidFill>
                  <a:srgbClr val="0000CC"/>
                </a:solidFill>
              </a:rPr>
              <a:t>我国的国体、本质；</a:t>
            </a:r>
            <a:endParaRPr lang="zh-CN" altLang="en-US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dirty="0"/>
              <a:t>②</a:t>
            </a:r>
            <a:r>
              <a:rPr lang="zh-CN" altLang="en-US" dirty="0">
                <a:solidFill>
                  <a:srgbClr val="0000CC"/>
                </a:solidFill>
              </a:rPr>
              <a:t>人民民主的广泛性和真实性；</a:t>
            </a:r>
            <a:endParaRPr lang="zh-CN" altLang="en-US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dirty="0"/>
              <a:t>③</a:t>
            </a:r>
            <a:r>
              <a:rPr lang="zh-CN" altLang="en-US" dirty="0">
                <a:solidFill>
                  <a:srgbClr val="0000CC"/>
                </a:solidFill>
              </a:rPr>
              <a:t>我国公民的政治参与权、通过社会听证制度参与民主决策；</a:t>
            </a:r>
            <a:endParaRPr lang="zh-CN" altLang="en-US" dirty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en-US" dirty="0"/>
              <a:t>④</a:t>
            </a:r>
            <a:r>
              <a:rPr lang="zh-CN" altLang="en-US" dirty="0">
                <a:solidFill>
                  <a:srgbClr val="0000CC"/>
                </a:solidFill>
              </a:rPr>
              <a:t>政府的性质和宗旨以及原则等。</a:t>
            </a:r>
            <a:endParaRPr lang="zh-CN" altLang="en-US" dirty="0">
              <a:solidFill>
                <a:srgbClr val="0000CC"/>
              </a:solidFill>
            </a:endParaRPr>
          </a:p>
          <a:p>
            <a:pPr>
              <a:buNone/>
            </a:pP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47108" name="文本框 47107"/>
          <p:cNvSpPr txBox="1"/>
          <p:nvPr/>
        </p:nvSpPr>
        <p:spPr>
          <a:xfrm>
            <a:off x="0" y="5949950"/>
            <a:ext cx="10044113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答案最忌讳的是单一，角度单一，内容单一，要分层分点！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7107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6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7107">
                                            <p:txEl>
                                              <p:charRg st="6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7107">
                                            <p:txEl>
                                              <p:charRg st="17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32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7107">
                                            <p:txEl>
                                              <p:charRg st="32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charRg st="60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7107">
                                            <p:txEl>
                                              <p:charRg st="60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  <p:bldP spid="471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标题 4608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268413"/>
          </a:xfrm>
        </p:spPr>
        <p:txBody>
          <a:bodyPr anchor="ctr"/>
          <a:p>
            <a:pPr algn="l"/>
            <a:r>
              <a:rPr lang="en-US" altLang="zh-CN" sz="4000"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en-US" sz="4000" dirty="0">
                <a:latin typeface="黑体" panose="02010600030101010101" pitchFamily="49" charset="-122"/>
                <a:ea typeface="黑体" panose="02010600030101010101" pitchFamily="49" charset="-122"/>
              </a:rPr>
              <a:t>、小周应该如何珍惜这样的机会，参与政治此次听证会呢？</a:t>
            </a:r>
            <a:endParaRPr lang="zh-CN" altLang="en-US" sz="40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6083" name="内容占位符 46082"/>
          <p:cNvSpPr>
            <a:spLocks noGrp="1"/>
          </p:cNvSpPr>
          <p:nvPr>
            <p:ph idx="1"/>
          </p:nvPr>
        </p:nvSpPr>
        <p:spPr>
          <a:xfrm>
            <a:off x="0" y="1773238"/>
            <a:ext cx="9144000" cy="2519362"/>
          </a:xfrm>
        </p:spPr>
        <p:txBody>
          <a:bodyPr anchor="t"/>
          <a:p>
            <a:pPr>
              <a:buNone/>
            </a:pPr>
            <a:r>
              <a:rPr lang="zh-CN" altLang="en-US" b="1" dirty="0">
                <a:ea typeface="黑体" panose="02010600030101010101" pitchFamily="49" charset="-122"/>
              </a:rPr>
              <a:t>参考答案：</a:t>
            </a:r>
            <a:endParaRPr lang="zh-CN" altLang="en-US" b="1" dirty="0">
              <a:ea typeface="黑体" panose="02010600030101010101" pitchFamily="49" charset="-122"/>
            </a:endParaRPr>
          </a:p>
          <a:p>
            <a:pPr>
              <a:buNone/>
            </a:pPr>
            <a:r>
              <a:rPr lang="zh-CN" altLang="en-US" b="1" dirty="0"/>
              <a:t>①</a:t>
            </a:r>
            <a:r>
              <a:rPr lang="zh-CN" altLang="en-US" b="1" dirty="0">
                <a:solidFill>
                  <a:srgbClr val="0000CC"/>
                </a:solidFill>
                <a:ea typeface="黑体" panose="02010600030101010101" pitchFamily="49" charset="-122"/>
              </a:rPr>
              <a:t>把握基本原则；</a:t>
            </a:r>
            <a:r>
              <a:rPr lang="zh-CN" altLang="en-US" b="1" dirty="0"/>
              <a:t>②</a:t>
            </a:r>
            <a:r>
              <a:rPr lang="zh-CN" altLang="en-US" b="1" dirty="0">
                <a:solidFill>
                  <a:srgbClr val="0000CC"/>
                </a:solidFill>
                <a:ea typeface="黑体" panose="02010600030101010101" pitchFamily="49" charset="-122"/>
              </a:rPr>
              <a:t>有序参与：遵循宪法法律规则程序参与；</a:t>
            </a:r>
            <a:r>
              <a:rPr lang="zh-CN" altLang="en-US" b="1" dirty="0"/>
              <a:t>③</a:t>
            </a:r>
            <a:r>
              <a:rPr lang="zh-CN" altLang="en-US" b="1" dirty="0">
                <a:solidFill>
                  <a:srgbClr val="0000CC"/>
                </a:solidFill>
                <a:ea typeface="黑体" panose="02010600030101010101" pitchFamily="49" charset="-122"/>
              </a:rPr>
              <a:t>依法行使权利、履行义务；</a:t>
            </a:r>
            <a:r>
              <a:rPr lang="zh-CN" altLang="en-US" b="1" dirty="0"/>
              <a:t>④</a:t>
            </a:r>
            <a:r>
              <a:rPr lang="zh-CN" altLang="en-US" b="1" dirty="0">
                <a:solidFill>
                  <a:srgbClr val="0000CC"/>
                </a:solidFill>
                <a:ea typeface="黑体" panose="02010600030101010101" pitchFamily="49" charset="-122"/>
              </a:rPr>
              <a:t>正确处理权利与义务的关系；</a:t>
            </a:r>
            <a:r>
              <a:rPr lang="zh-CN" altLang="en-US" b="1" dirty="0"/>
              <a:t>⑤</a:t>
            </a:r>
            <a:r>
              <a:rPr lang="zh-CN" altLang="en-US" b="1" dirty="0">
                <a:solidFill>
                  <a:srgbClr val="0000CC"/>
                </a:solidFill>
                <a:ea typeface="黑体" panose="02010600030101010101" pitchFamily="49" charset="-122"/>
              </a:rPr>
              <a:t>坚持党的领导等。</a:t>
            </a:r>
            <a:endParaRPr lang="zh-CN" altLang="en-US" b="1" dirty="0">
              <a:solidFill>
                <a:srgbClr val="0000CC"/>
              </a:solidFill>
              <a:ea typeface="黑体" panose="02010600030101010101" pitchFamily="49" charset="-122"/>
            </a:endParaRPr>
          </a:p>
          <a:p>
            <a:pPr>
              <a:buNone/>
            </a:pPr>
            <a:endParaRPr lang="zh-CN" altLang="en-US" dirty="0"/>
          </a:p>
        </p:txBody>
      </p:sp>
      <p:sp>
        <p:nvSpPr>
          <p:cNvPr id="46084" name="文本框 46083"/>
          <p:cNvSpPr txBox="1"/>
          <p:nvPr/>
        </p:nvSpPr>
        <p:spPr>
          <a:xfrm>
            <a:off x="1979613" y="4724400"/>
            <a:ext cx="592455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黑体" panose="02010600030101010101" pitchFamily="49" charset="-122"/>
              </a:rPr>
              <a:t>答案要点化，言简意赅！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pic>
        <p:nvPicPr>
          <p:cNvPr id="9220" name="Picture 44" descr="花纹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984750"/>
            <a:ext cx="1404938" cy="187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charRg st="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>
                                            <p:txEl>
                                              <p:charRg st="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3">
                                            <p:txEl>
                                              <p:charRg st="6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  <p:bldP spid="46084" grpId="0"/>
    </p:bldLst>
  </p:timing>
</p:sld>
</file>

<file path=ppt/theme/theme1.xml><?xml version="1.0" encoding="utf-8"?>
<a:theme xmlns:a="http://schemas.openxmlformats.org/drawingml/2006/main" name="七年级生物下册第一章第一节人类的起源课件人教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CDESIGNN</Template>
  <TotalTime>0</TotalTime>
  <Words>1070</Words>
  <Application>WPS 演示</Application>
  <PresentationFormat>在屏幕上显示</PresentationFormat>
  <Paragraphs>57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Times New Roman</vt:lpstr>
      <vt:lpstr>黑体</vt:lpstr>
      <vt:lpstr>微软雅黑</vt:lpstr>
      <vt:lpstr>Arial Unicode MS</vt:lpstr>
      <vt:lpstr>七年级生物下册第一章第一节人类的起源课件人教版</vt:lpstr>
      <vt:lpstr>PowerPoint 演示文稿</vt:lpstr>
      <vt:lpstr>PowerPoint 演示文稿</vt:lpstr>
      <vt:lpstr>判断正误</vt:lpstr>
      <vt:lpstr>PowerPoint 演示文稿</vt:lpstr>
      <vt:lpstr>    小周是北京市外来务工人员，被北京市东城区城府邀请参加政府廉租房摇号听证会。结合政治生活的知识，回答一下问题： 1、小周作为外来务工人员，为什么能够被邀请参与此次听证会？</vt:lpstr>
      <vt:lpstr>2、小周应该如何珍惜这样的机会，参与政治此次听证会呢？</vt:lpstr>
    </vt:vector>
  </TitlesOfParts>
  <Company>www.dearedu.com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www.dearedu.com</dc:title>
  <dc:creator>www.dearedu.com</dc:creator>
  <cp:keywords>www.dearedu.com</cp:keywords>
  <dc:description>www.dearedu.com</dc:description>
  <dc:subject>www.dearedu.com</dc:subject>
  <cp:category>www.dearedu.com</cp:category>
  <cp:lastModifiedBy>王行之</cp:lastModifiedBy>
  <cp:revision>103</cp:revision>
  <dcterms:created xsi:type="dcterms:W3CDTF">2007-05-14T00:27:00Z</dcterms:created>
  <dcterms:modified xsi:type="dcterms:W3CDTF">2018-06-26T09:04:09Z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