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404" r:id="rId3"/>
    <p:sldId id="259" r:id="rId4"/>
    <p:sldId id="260" r:id="rId5"/>
    <p:sldId id="257" r:id="rId7"/>
    <p:sldId id="317" r:id="rId8"/>
    <p:sldId id="318" r:id="rId9"/>
    <p:sldId id="324" r:id="rId10"/>
    <p:sldId id="326" r:id="rId11"/>
    <p:sldId id="307" r:id="rId12"/>
    <p:sldId id="309" r:id="rId13"/>
    <p:sldId id="310" r:id="rId14"/>
    <p:sldId id="312" r:id="rId15"/>
    <p:sldId id="313" r:id="rId16"/>
    <p:sldId id="315" r:id="rId17"/>
    <p:sldId id="382" r:id="rId18"/>
    <p:sldId id="319" r:id="rId19"/>
    <p:sldId id="368" r:id="rId20"/>
    <p:sldId id="338" r:id="rId21"/>
    <p:sldId id="374" r:id="rId22"/>
    <p:sldId id="356" r:id="rId23"/>
    <p:sldId id="380" r:id="rId24"/>
    <p:sldId id="398" r:id="rId25"/>
    <p:sldId id="384" r:id="rId26"/>
    <p:sldId id="390" r:id="rId27"/>
    <p:sldId id="396" r:id="rId28"/>
    <p:sldId id="397" r:id="rId29"/>
    <p:sldId id="391" r:id="rId30"/>
    <p:sldId id="405"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51" autoAdjust="0"/>
    <p:restoredTop sz="94660"/>
  </p:normalViewPr>
  <p:slideViewPr>
    <p:cSldViewPr snapToGrid="0">
      <p:cViewPr varScale="1">
        <p:scale>
          <a:sx n="56" d="100"/>
          <a:sy n="56" d="100"/>
        </p:scale>
        <p:origin x="71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commentAuthors" Target="commentAuthors.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幻灯片图像占位符 1"/>
          <p:cNvSpPr>
            <a:spLocks noGrp="1" noRot="1" noChangeAspect="1"/>
          </p:cNvSpPr>
          <p:nvPr>
            <p:ph type="sldImg"/>
          </p:nvPr>
        </p:nvSpPr>
        <p:spPr/>
      </p:sp>
      <p:sp>
        <p:nvSpPr>
          <p:cNvPr id="6146" name="备注占位符 2"/>
          <p:cNvSpPr>
            <a:spLocks noGrp="1"/>
          </p:cNvSpPr>
          <p:nvPr>
            <p:ph type="body"/>
          </p:nvPr>
        </p:nvSpPr>
        <p:spPr/>
        <p:txBody>
          <a:bodyPr lIns="91440" tIns="45720" rIns="91440" bIns="45720" anchor="t"/>
          <a:lstStyle/>
          <a:p>
            <a:pPr lvl="0"/>
            <a:endParaRPr lang="zh-CN" altLang="en-US" dirty="0"/>
          </a:p>
        </p:txBody>
      </p:sp>
      <p:sp>
        <p:nvSpPr>
          <p:cNvPr id="614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B89C258-7B96-4B9E-AFE9-1C6998095F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0ED033-04E1-4FED-BA17-8DB1999BED3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B89C258-7B96-4B9E-AFE9-1C6998095F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0ED033-04E1-4FED-BA17-8DB1999BED3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B89C258-7B96-4B9E-AFE9-1C6998095F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0ED033-04E1-4FED-BA17-8DB1999BED3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algn="l" rtl="0"/>
            <a:fld id="{D997B5FA-0921-464F-AAE1-844C04324D75}" type="datetimeFigureOut">
              <a:rPr lang="zh-CN" altLang="en-US" sz="1600" kern="1200">
                <a:solidFill>
                  <a:prstClr val="black">
                    <a:tint val="75000"/>
                  </a:prstClr>
                </a:solidFill>
                <a:latin typeface="Calibri" panose="020F0502020204030204"/>
                <a:ea typeface="宋体" panose="02010600030101010101" pitchFamily="2" charset="-122"/>
                <a:cs typeface="+mn-cs"/>
              </a:rPr>
            </a:fld>
            <a:endParaRPr lang="zh-CN" altLang="en-US" sz="1600" kern="1200">
              <a:solidFill>
                <a:prstClr val="black">
                  <a:tint val="75000"/>
                </a:prstClr>
              </a:solidFill>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algn="ctr" rtl="0"/>
            <a:endParaRPr lang="zh-CN" altLang="en-US" sz="1600" kern="1200">
              <a:solidFill>
                <a:prstClr val="black">
                  <a:tint val="75000"/>
                </a:prstClr>
              </a:solidFill>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algn="r" rtl="0"/>
            <a:fld id="{565CE74E-AB26-4998-AD42-012C4C1AD076}" type="slidenum">
              <a:rPr lang="zh-CN" altLang="en-US" sz="1600" kern="1200">
                <a:solidFill>
                  <a:prstClr val="black">
                    <a:tint val="75000"/>
                  </a:prstClr>
                </a:solidFill>
                <a:latin typeface="Calibri" panose="020F0502020204030204"/>
                <a:ea typeface="宋体" panose="02010600030101010101" pitchFamily="2" charset="-122"/>
                <a:cs typeface="+mn-cs"/>
              </a:rPr>
            </a:fld>
            <a:endParaRPr lang="zh-CN" altLang="en-US" sz="1600" kern="1200">
              <a:solidFill>
                <a:prstClr val="black">
                  <a:tint val="75000"/>
                </a:prstClr>
              </a:solidFill>
              <a:latin typeface="Calibri" panose="020F0502020204030204"/>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B89C258-7B96-4B9E-AFE9-1C6998095F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0ED033-04E1-4FED-BA17-8DB1999BED3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9B89C258-7B96-4B9E-AFE9-1C6998095F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0ED033-04E1-4FED-BA17-8DB1999BED3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B89C258-7B96-4B9E-AFE9-1C6998095FE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0ED033-04E1-4FED-BA17-8DB1999BED3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B89C258-7B96-4B9E-AFE9-1C6998095FE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0ED033-04E1-4FED-BA17-8DB1999BED3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B89C258-7B96-4B9E-AFE9-1C6998095FE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0ED033-04E1-4FED-BA17-8DB1999BED3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B89C258-7B96-4B9E-AFE9-1C6998095FE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0ED033-04E1-4FED-BA17-8DB1999BED3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9B89C258-7B96-4B9E-AFE9-1C6998095FE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0ED033-04E1-4FED-BA17-8DB1999BED3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9B89C258-7B96-4B9E-AFE9-1C6998095FE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0ED033-04E1-4FED-BA17-8DB1999BED3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2.png"/><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89C258-7B96-4B9E-AFE9-1C6998095FE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0ED033-04E1-4FED-BA17-8DB1999BED34}" type="slidenum">
              <a:rPr lang="zh-CN" altLang="en-US" smtClean="0"/>
            </a:fld>
            <a:endParaRPr lang="zh-CN" altLang="en-US"/>
          </a:p>
        </p:txBody>
      </p:sp>
      <p:pic>
        <p:nvPicPr>
          <p:cNvPr id="7" name="图片 6" descr="浅水印小"/>
          <p:cNvPicPr>
            <a:picLocks noChangeAspect="1"/>
          </p:cNvPicPr>
          <p:nvPr userDrawn="1"/>
        </p:nvPicPr>
        <p:blipFill>
          <a:blip r:embed="rId16"/>
          <a:stretch>
            <a:fillRect/>
          </a:stretch>
        </p:blipFill>
        <p:spPr>
          <a:xfrm>
            <a:off x="9832975" y="6367780"/>
            <a:ext cx="2108200" cy="2921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4.jpe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2.xml"/><Relationship Id="rId6" Type="http://schemas.openxmlformats.org/officeDocument/2006/relationships/image" Target="../media/image22.jpe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4.jpeg"/><Relationship Id="rId1"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2.xml"/><Relationship Id="rId3" Type="http://schemas.openxmlformats.org/officeDocument/2006/relationships/image" Target="../media/image24.png"/><Relationship Id="rId2" Type="http://schemas.openxmlformats.org/officeDocument/2006/relationships/image" Target="../media/image14.jpeg"/><Relationship Id="rId1"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24.png"/><Relationship Id="rId1"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4.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image" Target="../media/image2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32.png"/><Relationship Id="rId4" Type="http://schemas.microsoft.com/office/2007/relationships/hdphoto" Target="../media/image31.wdp"/><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3.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4.jpeg"/><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页头"/>
          <p:cNvPicPr>
            <a:picLocks noChangeAspect="1"/>
          </p:cNvPicPr>
          <p:nvPr/>
        </p:nvPicPr>
        <p:blipFill>
          <a:blip r:embed="rId1"/>
          <a:stretch>
            <a:fillRect/>
          </a:stretch>
        </p:blipFill>
        <p:spPr>
          <a:xfrm>
            <a:off x="0" y="0"/>
            <a:ext cx="12197715"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0961" y="190478"/>
            <a:ext cx="12185471" cy="1686560"/>
            <a:chOff x="285720" y="142858"/>
            <a:chExt cx="9139103" cy="1264920"/>
          </a:xfrm>
        </p:grpSpPr>
        <p:grpSp>
          <p:nvGrpSpPr>
            <p:cNvPr id="3" name="组合 17"/>
            <p:cNvGrpSpPr/>
            <p:nvPr/>
          </p:nvGrpSpPr>
          <p:grpSpPr>
            <a:xfrm>
              <a:off x="285720" y="142858"/>
              <a:ext cx="9139103" cy="1264920"/>
              <a:chOff x="1785918" y="3000378"/>
              <a:chExt cx="4000528" cy="1264920"/>
            </a:xfrm>
          </p:grpSpPr>
          <p:sp>
            <p:nvSpPr>
              <p:cNvPr id="7" name="任意多边形 2"/>
              <p:cNvSpPr/>
              <p:nvPr/>
            </p:nvSpPr>
            <p:spPr>
              <a:xfrm>
                <a:off x="1785918" y="3000378"/>
                <a:ext cx="4000528" cy="1264920"/>
              </a:xfrm>
              <a:custGeom>
                <a:avLst/>
                <a:gdLst>
                  <a:gd name="connsiteX0" fmla="*/ 58420 w 5969000"/>
                  <a:gd name="connsiteY0" fmla="*/ 0 h 1264920"/>
                  <a:gd name="connsiteX1" fmla="*/ 58420 w 5969000"/>
                  <a:gd name="connsiteY1" fmla="*/ 502920 h 1264920"/>
                  <a:gd name="connsiteX2" fmla="*/ 408940 w 5969000"/>
                  <a:gd name="connsiteY2" fmla="*/ 579120 h 1264920"/>
                  <a:gd name="connsiteX3" fmla="*/ 988060 w 5969000"/>
                  <a:gd name="connsiteY3" fmla="*/ 563880 h 1264920"/>
                  <a:gd name="connsiteX4" fmla="*/ 4737100 w 5969000"/>
                  <a:gd name="connsiteY4" fmla="*/ 548640 h 1264920"/>
                  <a:gd name="connsiteX5" fmla="*/ 5742940 w 5969000"/>
                  <a:gd name="connsiteY5" fmla="*/ 548640 h 1264920"/>
                  <a:gd name="connsiteX6" fmla="*/ 5941060 w 5969000"/>
                  <a:gd name="connsiteY6" fmla="*/ 731520 h 1264920"/>
                  <a:gd name="connsiteX7" fmla="*/ 5910580 w 5969000"/>
                  <a:gd name="connsiteY7" fmla="*/ 1264920 h 1264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9000" h="1264920">
                    <a:moveTo>
                      <a:pt x="58420" y="0"/>
                    </a:moveTo>
                    <a:cubicBezTo>
                      <a:pt x="29210" y="203200"/>
                      <a:pt x="0" y="406400"/>
                      <a:pt x="58420" y="502920"/>
                    </a:cubicBezTo>
                    <a:cubicBezTo>
                      <a:pt x="116840" y="599440"/>
                      <a:pt x="254000" y="568960"/>
                      <a:pt x="408940" y="579120"/>
                    </a:cubicBezTo>
                    <a:cubicBezTo>
                      <a:pt x="563880" y="589280"/>
                      <a:pt x="988060" y="563880"/>
                      <a:pt x="988060" y="563880"/>
                    </a:cubicBezTo>
                    <a:lnTo>
                      <a:pt x="4737100" y="548640"/>
                    </a:lnTo>
                    <a:cubicBezTo>
                      <a:pt x="5529580" y="546100"/>
                      <a:pt x="5542280" y="518160"/>
                      <a:pt x="5742940" y="548640"/>
                    </a:cubicBezTo>
                    <a:cubicBezTo>
                      <a:pt x="5943600" y="579120"/>
                      <a:pt x="5913120" y="612140"/>
                      <a:pt x="5941060" y="731520"/>
                    </a:cubicBezTo>
                    <a:cubicBezTo>
                      <a:pt x="5969000" y="850900"/>
                      <a:pt x="5939790" y="1057910"/>
                      <a:pt x="5910580" y="1264920"/>
                    </a:cubicBezTo>
                  </a:path>
                </a:pathLst>
              </a:custGeom>
              <a:ln w="762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8" name="TextBox 7"/>
              <p:cNvSpPr txBox="1"/>
              <p:nvPr/>
            </p:nvSpPr>
            <p:spPr>
              <a:xfrm>
                <a:off x="1848460" y="3059674"/>
                <a:ext cx="785818" cy="346249"/>
              </a:xfrm>
              <a:prstGeom prst="rect">
                <a:avLst/>
              </a:prstGeom>
              <a:noFill/>
            </p:spPr>
            <p:txBody>
              <a:bodyPr wrap="square" rtlCol="0">
                <a:spAutoFit/>
              </a:bodyPr>
              <a:lstStyle/>
              <a:p>
                <a:r>
                  <a:rPr lang="en-US" altLang="zh-CN" sz="2400" b="1" dirty="0">
                    <a:solidFill>
                      <a:srgbClr val="C00000"/>
                    </a:solidFill>
                    <a:latin typeface="方正卡通简体" panose="03000509000000000000" pitchFamily="65" charset="-122"/>
                    <a:ea typeface="方正卡通简体" panose="03000509000000000000" pitchFamily="65" charset="-122"/>
                  </a:rPr>
                  <a:t>220</a:t>
                </a:r>
                <a:r>
                  <a:rPr lang="zh-CN" altLang="en-US" sz="2400" b="1" dirty="0">
                    <a:solidFill>
                      <a:srgbClr val="C00000"/>
                    </a:solidFill>
                    <a:latin typeface="方正卡通简体" panose="03000509000000000000" pitchFamily="65" charset="-122"/>
                    <a:ea typeface="方正卡通简体" panose="03000509000000000000" pitchFamily="65" charset="-122"/>
                  </a:rPr>
                  <a:t>年</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cxnSp>
            <p:nvCxnSpPr>
              <p:cNvPr id="9" name="直接连接符 8"/>
              <p:cNvCxnSpPr/>
              <p:nvPr/>
            </p:nvCxnSpPr>
            <p:spPr>
              <a:xfrm rot="5400000">
                <a:off x="1830339" y="3572212"/>
                <a:ext cx="288000" cy="1588"/>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848461" y="3571882"/>
                <a:ext cx="343982" cy="623248"/>
              </a:xfrm>
              <a:prstGeom prst="rect">
                <a:avLst/>
              </a:prstGeom>
              <a:noFill/>
            </p:spPr>
            <p:txBody>
              <a:bodyPr wrap="square" rtlCol="0">
                <a:spAutoFit/>
              </a:bodyPr>
              <a:lstStyle/>
              <a:p>
                <a:r>
                  <a:rPr lang="zh-CN" altLang="en-US" sz="2400" b="1" dirty="0">
                    <a:solidFill>
                      <a:srgbClr val="C00000"/>
                    </a:solidFill>
                    <a:latin typeface="方正卡通简体" panose="03000509000000000000" pitchFamily="65" charset="-122"/>
                    <a:ea typeface="方正卡通简体" panose="03000509000000000000" pitchFamily="65" charset="-122"/>
                  </a:rPr>
                  <a:t>三国鼎立</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grpSp>
        <p:sp>
          <p:nvSpPr>
            <p:cNvPr id="4" name="TextBox 3"/>
            <p:cNvSpPr txBox="1"/>
            <p:nvPr/>
          </p:nvSpPr>
          <p:spPr>
            <a:xfrm>
              <a:off x="1133745" y="214296"/>
              <a:ext cx="1795181" cy="346249"/>
            </a:xfrm>
            <a:prstGeom prst="rect">
              <a:avLst/>
            </a:prstGeom>
            <a:noFill/>
          </p:spPr>
          <p:txBody>
            <a:bodyPr wrap="square" rtlCol="0">
              <a:spAutoFit/>
            </a:bodyPr>
            <a:lstStyle/>
            <a:p>
              <a:r>
                <a:rPr lang="en-US" altLang="zh-CN" sz="2400" b="1" dirty="0">
                  <a:solidFill>
                    <a:srgbClr val="C00000"/>
                  </a:solidFill>
                  <a:latin typeface="方正卡通简体" panose="03000509000000000000" pitchFamily="65" charset="-122"/>
                  <a:ea typeface="方正卡通简体" panose="03000509000000000000" pitchFamily="65" charset="-122"/>
                </a:rPr>
                <a:t>266-316</a:t>
              </a:r>
              <a:r>
                <a:rPr lang="zh-CN" altLang="en-US" sz="2400" b="1" dirty="0">
                  <a:solidFill>
                    <a:srgbClr val="C00000"/>
                  </a:solidFill>
                  <a:latin typeface="方正卡通简体" panose="03000509000000000000" pitchFamily="65" charset="-122"/>
                  <a:ea typeface="方正卡通简体" panose="03000509000000000000" pitchFamily="65" charset="-122"/>
                </a:rPr>
                <a:t>年</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cxnSp>
          <p:nvCxnSpPr>
            <p:cNvPr id="5" name="直接连接符 4"/>
            <p:cNvCxnSpPr/>
            <p:nvPr/>
          </p:nvCxnSpPr>
          <p:spPr>
            <a:xfrm rot="5400000">
              <a:off x="1500857" y="725814"/>
              <a:ext cx="288000" cy="3628"/>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285852" y="845096"/>
              <a:ext cx="714379" cy="346249"/>
            </a:xfrm>
            <a:prstGeom prst="rect">
              <a:avLst/>
            </a:prstGeom>
            <a:noFill/>
          </p:spPr>
          <p:txBody>
            <a:bodyPr wrap="square" rtlCol="0">
              <a:spAutoFit/>
            </a:bodyPr>
            <a:lstStyle/>
            <a:p>
              <a:r>
                <a:rPr lang="zh-CN" altLang="en-US" sz="2400" b="1" dirty="0">
                  <a:solidFill>
                    <a:srgbClr val="C00000"/>
                  </a:solidFill>
                  <a:latin typeface="方正卡通简体" panose="03000509000000000000" pitchFamily="65" charset="-122"/>
                  <a:ea typeface="方正卡通简体" panose="03000509000000000000" pitchFamily="65" charset="-122"/>
                </a:rPr>
                <a:t>西晋</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grpSp>
      <p:sp>
        <p:nvSpPr>
          <p:cNvPr id="11" name="TextBox 10"/>
          <p:cNvSpPr txBox="1"/>
          <p:nvPr/>
        </p:nvSpPr>
        <p:spPr>
          <a:xfrm>
            <a:off x="2952729" y="-24"/>
            <a:ext cx="1917322" cy="1200329"/>
          </a:xfrm>
          <a:prstGeom prst="rect">
            <a:avLst/>
          </a:prstGeom>
          <a:noFill/>
        </p:spPr>
        <p:txBody>
          <a:bodyPr wrap="square" rtlCol="0">
            <a:spAutoFit/>
          </a:bodyPr>
          <a:lstStyle/>
          <a:p>
            <a:r>
              <a:rPr lang="en-US" altLang="zh-CN" sz="2400" b="1" dirty="0">
                <a:solidFill>
                  <a:srgbClr val="C00000"/>
                </a:solidFill>
                <a:latin typeface="方正卡通简体" panose="03000509000000000000" pitchFamily="65" charset="-122"/>
                <a:ea typeface="方正卡通简体" panose="03000509000000000000" pitchFamily="65" charset="-122"/>
              </a:rPr>
              <a:t>317-420</a:t>
            </a:r>
            <a:r>
              <a:rPr lang="zh-CN" altLang="en-US" sz="2400" b="1" dirty="0">
                <a:solidFill>
                  <a:srgbClr val="C00000"/>
                </a:solidFill>
                <a:latin typeface="方正卡通简体" panose="03000509000000000000" pitchFamily="65" charset="-122"/>
                <a:ea typeface="方正卡通简体" panose="03000509000000000000" pitchFamily="65" charset="-122"/>
              </a:rPr>
              <a:t>年</a:t>
            </a:r>
            <a:r>
              <a:rPr lang="en-US" altLang="zh-CN" sz="2400" b="1" dirty="0">
                <a:solidFill>
                  <a:srgbClr val="0070C0"/>
                </a:solidFill>
                <a:latin typeface="方正卡通简体" panose="03000509000000000000" pitchFamily="65" charset="-122"/>
                <a:ea typeface="方正卡通简体" panose="03000509000000000000" pitchFamily="65" charset="-122"/>
              </a:rPr>
              <a:t>304-439</a:t>
            </a:r>
            <a:r>
              <a:rPr lang="zh-CN" altLang="en-US" sz="2400" b="1" dirty="0">
                <a:solidFill>
                  <a:srgbClr val="0070C0"/>
                </a:solidFill>
                <a:latin typeface="方正卡通简体" panose="03000509000000000000" pitchFamily="65" charset="-122"/>
                <a:ea typeface="方正卡通简体" panose="03000509000000000000" pitchFamily="65" charset="-122"/>
              </a:rPr>
              <a:t>年</a:t>
            </a:r>
            <a:endParaRPr lang="zh-CN" altLang="en-US" sz="2400" b="1" dirty="0">
              <a:solidFill>
                <a:srgbClr val="0070C0"/>
              </a:solidFill>
              <a:latin typeface="方正卡通简体" panose="03000509000000000000" pitchFamily="65" charset="-122"/>
              <a:ea typeface="方正卡通简体" panose="03000509000000000000" pitchFamily="65" charset="-122"/>
            </a:endParaRPr>
          </a:p>
          <a:p>
            <a:r>
              <a:rPr lang="zh-CN" altLang="en-US" sz="2400" b="1" dirty="0">
                <a:solidFill>
                  <a:srgbClr val="0070C0"/>
                </a:solidFill>
                <a:latin typeface="方正卡通简体" panose="03000509000000000000" pitchFamily="65" charset="-122"/>
                <a:ea typeface="方正卡通简体" panose="03000509000000000000" pitchFamily="65" charset="-122"/>
              </a:rPr>
              <a:t>）</a:t>
            </a:r>
            <a:endParaRPr lang="zh-CN" altLang="en-US" sz="2400" b="1" dirty="0">
              <a:solidFill>
                <a:srgbClr val="0070C0"/>
              </a:solidFill>
              <a:latin typeface="方正卡通简体" panose="03000509000000000000" pitchFamily="65" charset="-122"/>
              <a:ea typeface="方正卡通简体" panose="03000509000000000000" pitchFamily="65" charset="-122"/>
            </a:endParaRPr>
          </a:p>
        </p:txBody>
      </p:sp>
      <p:cxnSp>
        <p:nvCxnSpPr>
          <p:cNvPr id="12" name="直接连接符 11"/>
          <p:cNvCxnSpPr/>
          <p:nvPr/>
        </p:nvCxnSpPr>
        <p:spPr>
          <a:xfrm rot="5400000">
            <a:off x="3525153" y="967752"/>
            <a:ext cx="384000" cy="4837"/>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952729" y="1126795"/>
            <a:ext cx="952505" cy="461665"/>
          </a:xfrm>
          <a:prstGeom prst="rect">
            <a:avLst/>
          </a:prstGeom>
          <a:noFill/>
        </p:spPr>
        <p:txBody>
          <a:bodyPr wrap="square" rtlCol="0">
            <a:spAutoFit/>
          </a:bodyPr>
          <a:lstStyle/>
          <a:p>
            <a:r>
              <a:rPr lang="zh-CN" altLang="en-US" sz="2400" b="1" dirty="0">
                <a:solidFill>
                  <a:srgbClr val="C00000"/>
                </a:solidFill>
                <a:latin typeface="方正卡通简体" panose="03000509000000000000" pitchFamily="65" charset="-122"/>
                <a:ea typeface="方正卡通简体" panose="03000509000000000000" pitchFamily="65" charset="-122"/>
              </a:rPr>
              <a:t>东晋</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sp>
        <p:nvSpPr>
          <p:cNvPr id="14" name="矩形 13"/>
          <p:cNvSpPr/>
          <p:nvPr/>
        </p:nvSpPr>
        <p:spPr>
          <a:xfrm>
            <a:off x="3551402" y="1142985"/>
            <a:ext cx="1268296" cy="461665"/>
          </a:xfrm>
          <a:prstGeom prst="rect">
            <a:avLst/>
          </a:prstGeom>
        </p:spPr>
        <p:txBody>
          <a:bodyPr wrap="none">
            <a:spAutoFit/>
          </a:bodyPr>
          <a:lstStyle/>
          <a:p>
            <a:r>
              <a:rPr lang="en-US" altLang="zh-CN" sz="2400" b="1" dirty="0">
                <a:solidFill>
                  <a:srgbClr val="0070C0"/>
                </a:solidFill>
                <a:latin typeface="方正卡通简体" panose="03000509000000000000" pitchFamily="65" charset="-122"/>
                <a:ea typeface="方正卡通简体" panose="03000509000000000000" pitchFamily="65" charset="-122"/>
              </a:rPr>
              <a:t>/</a:t>
            </a:r>
            <a:r>
              <a:rPr lang="zh-CN" altLang="en-US" sz="2400" b="1" dirty="0">
                <a:solidFill>
                  <a:srgbClr val="0070C0"/>
                </a:solidFill>
                <a:latin typeface="方正卡通简体" panose="03000509000000000000" pitchFamily="65" charset="-122"/>
                <a:ea typeface="方正卡通简体" panose="03000509000000000000" pitchFamily="65" charset="-122"/>
              </a:rPr>
              <a:t>十六国</a:t>
            </a:r>
            <a:endParaRPr lang="zh-CN" altLang="en-US" sz="2400" b="1" dirty="0">
              <a:solidFill>
                <a:srgbClr val="0070C0"/>
              </a:solidFill>
              <a:latin typeface="方正卡通简体" panose="03000509000000000000" pitchFamily="65" charset="-122"/>
              <a:ea typeface="方正卡通简体" panose="03000509000000000000" pitchFamily="65" charset="-122"/>
            </a:endParaRPr>
          </a:p>
        </p:txBody>
      </p:sp>
      <p:pic>
        <p:nvPicPr>
          <p:cNvPr id="15" name="Picture 4" descr="https://timgsa.baidu.com/timg?image&amp;quality=80&amp;size=b9999_10000&amp;sec=1595836239212&amp;di=63b4fd5fc75e982c29b471b5a5c1516b&amp;imgtype=0&amp;src=http%3A%2F%2Fbpic.588ku.com%2Felement_origin_min_pic%2F16%2F11%2F13%2F61839e20928d5f7c6f2201741edf1e78.jpg"/>
          <p:cNvPicPr>
            <a:picLocks noChangeAspect="1" noChangeArrowheads="1"/>
          </p:cNvPicPr>
          <p:nvPr/>
        </p:nvPicPr>
        <p:blipFill>
          <a:blip r:embed="rId1" cstate="print">
            <a:clrChange>
              <a:clrFrom>
                <a:srgbClr val="F6F6F6"/>
              </a:clrFrom>
              <a:clrTo>
                <a:srgbClr val="F6F6F6">
                  <a:alpha val="0"/>
                </a:srgbClr>
              </a:clrTo>
            </a:clrChange>
          </a:blip>
          <a:srcRect/>
          <a:stretch>
            <a:fillRect/>
          </a:stretch>
        </p:blipFill>
        <p:spPr bwMode="auto">
          <a:xfrm>
            <a:off x="2857477" y="1047733"/>
            <a:ext cx="952507" cy="666756"/>
          </a:xfrm>
          <a:prstGeom prst="rect">
            <a:avLst/>
          </a:prstGeom>
          <a:noFill/>
        </p:spPr>
      </p:pic>
      <p:cxnSp>
        <p:nvCxnSpPr>
          <p:cNvPr id="19" name="直接连接符 18"/>
          <p:cNvCxnSpPr/>
          <p:nvPr/>
        </p:nvCxnSpPr>
        <p:spPr>
          <a:xfrm>
            <a:off x="3428981" y="2179599"/>
            <a:ext cx="2400000" cy="0"/>
          </a:xfrm>
          <a:prstGeom prst="line">
            <a:avLst/>
          </a:prstGeom>
          <a:ln w="22225" cap="rnd">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0" name="îsḷîďe"/>
          <p:cNvSpPr/>
          <p:nvPr/>
        </p:nvSpPr>
        <p:spPr>
          <a:xfrm>
            <a:off x="3208773" y="2073208"/>
            <a:ext cx="212785" cy="212785"/>
          </a:xfrm>
          <a:prstGeom prst="roundRect">
            <a:avLst/>
          </a:prstGeom>
          <a:solidFill>
            <a:srgbClr val="BD42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cxnSp>
        <p:nvCxnSpPr>
          <p:cNvPr id="21" name="直接连接符 20"/>
          <p:cNvCxnSpPr/>
          <p:nvPr/>
        </p:nvCxnSpPr>
        <p:spPr>
          <a:xfrm flipH="1" flipV="1">
            <a:off x="3302709" y="1727245"/>
            <a:ext cx="7424" cy="432000"/>
          </a:xfrm>
          <a:prstGeom prst="line">
            <a:avLst/>
          </a:prstGeom>
          <a:ln w="3175">
            <a:solidFill>
              <a:srgbClr val="BD4244"/>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2" name="îsḷîďe"/>
          <p:cNvSpPr/>
          <p:nvPr/>
        </p:nvSpPr>
        <p:spPr>
          <a:xfrm>
            <a:off x="4073453" y="2073208"/>
            <a:ext cx="212785" cy="212785"/>
          </a:xfrm>
          <a:prstGeom prst="roundRect">
            <a:avLst/>
          </a:prstGeom>
          <a:solidFill>
            <a:srgbClr val="BD42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3" name="îsḷîďe"/>
          <p:cNvSpPr/>
          <p:nvPr/>
        </p:nvSpPr>
        <p:spPr>
          <a:xfrm>
            <a:off x="5025960" y="2095492"/>
            <a:ext cx="212785" cy="212785"/>
          </a:xfrm>
          <a:prstGeom prst="roundRect">
            <a:avLst/>
          </a:prstGeom>
          <a:solidFill>
            <a:srgbClr val="BD42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4" name="îsḷîďe"/>
          <p:cNvSpPr/>
          <p:nvPr/>
        </p:nvSpPr>
        <p:spPr>
          <a:xfrm>
            <a:off x="5787965" y="2095492"/>
            <a:ext cx="212785" cy="212785"/>
          </a:xfrm>
          <a:prstGeom prst="roundRect">
            <a:avLst/>
          </a:prstGeom>
          <a:solidFill>
            <a:srgbClr val="BD42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5" name="矩形 24"/>
          <p:cNvSpPr/>
          <p:nvPr/>
        </p:nvSpPr>
        <p:spPr>
          <a:xfrm>
            <a:off x="3143230" y="2190742"/>
            <a:ext cx="3333773" cy="461665"/>
          </a:xfrm>
          <a:prstGeom prst="rect">
            <a:avLst/>
          </a:prstGeom>
        </p:spPr>
        <p:txBody>
          <a:bodyPr wrap="square">
            <a:spAutoFit/>
          </a:bodyPr>
          <a:lstStyle/>
          <a:p>
            <a:r>
              <a:rPr lang="zh-CN" altLang="en-US" sz="2400" b="1" dirty="0">
                <a:solidFill>
                  <a:srgbClr val="C00000"/>
                </a:solidFill>
                <a:latin typeface="仿宋" panose="02010609060101010101" charset="-122"/>
                <a:ea typeface="仿宋" panose="02010609060101010101" charset="-122"/>
              </a:rPr>
              <a:t>宋   齐    梁   陈</a:t>
            </a:r>
            <a:endParaRPr lang="zh-CN" altLang="en-US" sz="2400" dirty="0"/>
          </a:p>
        </p:txBody>
      </p:sp>
      <p:sp>
        <p:nvSpPr>
          <p:cNvPr id="26" name="矩形 25"/>
          <p:cNvSpPr/>
          <p:nvPr/>
        </p:nvSpPr>
        <p:spPr>
          <a:xfrm>
            <a:off x="3284051" y="2620747"/>
            <a:ext cx="2689860" cy="502766"/>
          </a:xfrm>
          <a:prstGeom prst="rect">
            <a:avLst/>
          </a:prstGeom>
          <a:solidFill>
            <a:srgbClr val="FFC000"/>
          </a:solidFill>
        </p:spPr>
        <p:style>
          <a:lnRef idx="2">
            <a:schemeClr val="dk1"/>
          </a:lnRef>
          <a:fillRef idx="1">
            <a:schemeClr val="lt1"/>
          </a:fillRef>
          <a:effectRef idx="0">
            <a:schemeClr val="dk1"/>
          </a:effectRef>
          <a:fontRef idx="minor">
            <a:schemeClr val="dk1"/>
          </a:fontRef>
        </p:style>
        <p:txBody>
          <a:bodyPr wrap="square">
            <a:spAutoFit/>
          </a:bodyPr>
          <a:lstStyle/>
          <a:p>
            <a:pPr algn="ctr"/>
            <a:r>
              <a:rPr lang="zh-CN" altLang="en-US" sz="2665" b="1" dirty="0">
                <a:solidFill>
                  <a:srgbClr val="C00000"/>
                </a:solidFill>
                <a:latin typeface="江西拙楷" panose="02010600040101010101" pitchFamily="2" charset="-122"/>
                <a:ea typeface="江西拙楷" panose="02010600040101010101" pitchFamily="2" charset="-122"/>
              </a:rPr>
              <a:t>南     朝</a:t>
            </a:r>
            <a:endParaRPr lang="zh-CN" altLang="en-US" sz="2665" dirty="0">
              <a:latin typeface="江西拙楷" panose="02010600040101010101" pitchFamily="2" charset="-122"/>
              <a:ea typeface="江西拙楷" panose="02010600040101010101" pitchFamily="2" charset="-122"/>
            </a:endParaRPr>
          </a:p>
        </p:txBody>
      </p:sp>
      <p:pic>
        <p:nvPicPr>
          <p:cNvPr id="28" name="图片 27" descr="QQ截图20161122123541.png"/>
          <p:cNvPicPr>
            <a:picLocks noChangeAspect="1"/>
          </p:cNvPicPr>
          <p:nvPr/>
        </p:nvPicPr>
        <p:blipFill rotWithShape="1">
          <a:blip r:embed="rId2" cstate="print"/>
          <a:srcRect r="5470"/>
          <a:stretch>
            <a:fillRect/>
          </a:stretch>
        </p:blipFill>
        <p:spPr>
          <a:xfrm>
            <a:off x="6191252" y="1142984"/>
            <a:ext cx="2967313" cy="2880000"/>
          </a:xfrm>
          <a:prstGeom prst="rect">
            <a:avLst/>
          </a:prstGeom>
          <a:ln>
            <a:solidFill>
              <a:schemeClr val="tx1">
                <a:lumMod val="95000"/>
                <a:lumOff val="5000"/>
              </a:schemeClr>
            </a:solidFill>
          </a:ln>
        </p:spPr>
      </p:pic>
      <p:pic>
        <p:nvPicPr>
          <p:cNvPr id="29" name="图片 28" descr="QQ截图20161122123555.png"/>
          <p:cNvPicPr>
            <a:picLocks noChangeAspect="1"/>
          </p:cNvPicPr>
          <p:nvPr/>
        </p:nvPicPr>
        <p:blipFill>
          <a:blip r:embed="rId3" cstate="print"/>
          <a:stretch>
            <a:fillRect/>
          </a:stretch>
        </p:blipFill>
        <p:spPr>
          <a:xfrm>
            <a:off x="9144022" y="1142984"/>
            <a:ext cx="2758309" cy="2880000"/>
          </a:xfrm>
          <a:prstGeom prst="rect">
            <a:avLst/>
          </a:prstGeom>
          <a:ln>
            <a:solidFill>
              <a:schemeClr val="tx1">
                <a:lumMod val="95000"/>
                <a:lumOff val="5000"/>
              </a:schemeClr>
            </a:solidFill>
          </a:ln>
        </p:spPr>
      </p:pic>
      <p:pic>
        <p:nvPicPr>
          <p:cNvPr id="30" name="图片 29" descr="QQ截图20161122123607.png"/>
          <p:cNvPicPr>
            <a:picLocks noChangeAspect="1"/>
          </p:cNvPicPr>
          <p:nvPr/>
        </p:nvPicPr>
        <p:blipFill>
          <a:blip r:embed="rId4" cstate="print"/>
          <a:stretch>
            <a:fillRect/>
          </a:stretch>
        </p:blipFill>
        <p:spPr>
          <a:xfrm>
            <a:off x="6191251" y="3978000"/>
            <a:ext cx="2999221" cy="2880000"/>
          </a:xfrm>
          <a:prstGeom prst="rect">
            <a:avLst/>
          </a:prstGeom>
          <a:ln>
            <a:solidFill>
              <a:schemeClr val="tx1">
                <a:lumMod val="95000"/>
                <a:lumOff val="5000"/>
              </a:schemeClr>
            </a:solidFill>
          </a:ln>
        </p:spPr>
      </p:pic>
      <p:pic>
        <p:nvPicPr>
          <p:cNvPr id="31" name="图片 30" descr="QQ截图20161122123619.png"/>
          <p:cNvPicPr>
            <a:picLocks noChangeAspect="1"/>
          </p:cNvPicPr>
          <p:nvPr/>
        </p:nvPicPr>
        <p:blipFill>
          <a:blip r:embed="rId5" cstate="print"/>
          <a:stretch>
            <a:fillRect/>
          </a:stretch>
        </p:blipFill>
        <p:spPr>
          <a:xfrm>
            <a:off x="9163592" y="4015512"/>
            <a:ext cx="2837949" cy="2880000"/>
          </a:xfrm>
          <a:prstGeom prst="rect">
            <a:avLst/>
          </a:prstGeom>
          <a:ln>
            <a:solidFill>
              <a:schemeClr val="tx1">
                <a:lumMod val="95000"/>
                <a:lumOff val="5000"/>
              </a:schemeClr>
            </a:solidFill>
          </a:ln>
        </p:spPr>
      </p:pic>
      <p:sp>
        <p:nvSpPr>
          <p:cNvPr id="16" name="矩形 15"/>
          <p:cNvSpPr/>
          <p:nvPr/>
        </p:nvSpPr>
        <p:spPr>
          <a:xfrm>
            <a:off x="374734" y="2225662"/>
            <a:ext cx="2655874" cy="923330"/>
          </a:xfrm>
          <a:prstGeom prst="rect">
            <a:avLst/>
          </a:prstGeom>
        </p:spPr>
        <p:txBody>
          <a:bodyPr wrap="square">
            <a:spAutoFit/>
          </a:bodyPr>
          <a:lstStyle/>
          <a:p>
            <a:r>
              <a:rPr lang="zh-CN" altLang="en-US" b="1" dirty="0" smtClean="0">
                <a:latin typeface="仿宋" panose="02010609060101010101" charset="-122"/>
                <a:ea typeface="仿宋" panose="02010609060101010101" charset="-122"/>
              </a:rPr>
              <a:t>   公元</a:t>
            </a:r>
            <a:r>
              <a:rPr lang="en-US" altLang="zh-CN" b="1" dirty="0">
                <a:latin typeface="仿宋" panose="02010609060101010101" charset="-122"/>
                <a:ea typeface="仿宋" panose="02010609060101010101" charset="-122"/>
              </a:rPr>
              <a:t>420</a:t>
            </a:r>
            <a:r>
              <a:rPr lang="zh-CN" altLang="en-US" b="1" dirty="0">
                <a:latin typeface="仿宋" panose="02010609060101010101" charset="-122"/>
                <a:ea typeface="仿宋" panose="02010609060101010101" charset="-122"/>
              </a:rPr>
              <a:t>年，出身低级士族的武将刘裕灭东晋，建立刘</a:t>
            </a:r>
            <a:r>
              <a:rPr lang="zh-CN" altLang="en-US" b="1" dirty="0">
                <a:solidFill>
                  <a:srgbClr val="C00000"/>
                </a:solidFill>
                <a:latin typeface="仿宋" panose="02010609060101010101" charset="-122"/>
                <a:ea typeface="仿宋" panose="02010609060101010101" charset="-122"/>
              </a:rPr>
              <a:t>宋</a:t>
            </a:r>
            <a:r>
              <a:rPr lang="zh-CN" altLang="en-US" b="1" dirty="0">
                <a:latin typeface="仿宋" panose="02010609060101010101" charset="-122"/>
                <a:ea typeface="仿宋" panose="02010609060101010101" charset="-122"/>
              </a:rPr>
              <a:t>政权。</a:t>
            </a:r>
            <a:endParaRPr lang="zh-CN" altLang="en-US" b="1" dirty="0">
              <a:latin typeface="仿宋" panose="02010609060101010101" charset="-122"/>
              <a:ea typeface="仿宋" panose="02010609060101010101" charset="-122"/>
            </a:endParaRPr>
          </a:p>
        </p:txBody>
      </p:sp>
      <p:grpSp>
        <p:nvGrpSpPr>
          <p:cNvPr id="17" name="组合 16"/>
          <p:cNvGrpSpPr/>
          <p:nvPr/>
        </p:nvGrpSpPr>
        <p:grpSpPr>
          <a:xfrm>
            <a:off x="301274" y="4094273"/>
            <a:ext cx="5672637" cy="2415610"/>
            <a:chOff x="301274" y="4094273"/>
            <a:chExt cx="5672637" cy="2415610"/>
          </a:xfrm>
        </p:grpSpPr>
        <p:pic>
          <p:nvPicPr>
            <p:cNvPr id="32" name="图片 31"/>
            <p:cNvPicPr>
              <a:picLocks noChangeAspect="1"/>
            </p:cNvPicPr>
            <p:nvPr/>
          </p:nvPicPr>
          <p:blipFill>
            <a:blip r:embed="rId6" cstate="print"/>
            <a:stretch>
              <a:fillRect/>
            </a:stretch>
          </p:blipFill>
          <p:spPr>
            <a:xfrm>
              <a:off x="301274" y="4094273"/>
              <a:ext cx="5613929" cy="2415610"/>
            </a:xfrm>
            <a:prstGeom prst="rect">
              <a:avLst/>
            </a:prstGeom>
          </p:spPr>
        </p:pic>
        <p:sp>
          <p:nvSpPr>
            <p:cNvPr id="18" name="文本框 17"/>
            <p:cNvSpPr txBox="1"/>
            <p:nvPr/>
          </p:nvSpPr>
          <p:spPr>
            <a:xfrm>
              <a:off x="5001793" y="5985373"/>
              <a:ext cx="972118" cy="276999"/>
            </a:xfrm>
            <a:prstGeom prst="rect">
              <a:avLst/>
            </a:prstGeom>
            <a:noFill/>
          </p:spPr>
          <p:txBody>
            <a:bodyPr wrap="square" rtlCol="0">
              <a:spAutoFit/>
            </a:bodyPr>
            <a:lstStyle/>
            <a:p>
              <a:r>
                <a:rPr lang="zh-CN" altLang="en-US" sz="1200" b="1" dirty="0" smtClean="0"/>
                <a:t>（今南京）</a:t>
              </a:r>
              <a:endParaRPr lang="zh-CN" altLang="en-US" sz="12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3" presetClass="entr" presetSubtype="1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blinds(horizontal)">
                                      <p:cBhvr>
                                        <p:cTn id="48" dur="500"/>
                                        <p:tgtEl>
                                          <p:spTgt spid="26"/>
                                        </p:tgtEl>
                                      </p:cBhvr>
                                    </p:animEffect>
                                  </p:childTnLst>
                                </p:cTn>
                              </p:par>
                            </p:childTnLst>
                          </p:cTn>
                        </p:par>
                        <p:par>
                          <p:cTn id="49" fill="hold">
                            <p:stCondLst>
                              <p:cond delay="1500"/>
                            </p:stCondLst>
                            <p:childTnLst>
                              <p:par>
                                <p:cTn id="50" presetID="47" presetClass="entr" presetSubtype="0" fill="hold"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1000"/>
                                        <p:tgtEl>
                                          <p:spTgt spid="28"/>
                                        </p:tgtEl>
                                      </p:cBhvr>
                                    </p:animEffect>
                                    <p:anim calcmode="lin" valueType="num">
                                      <p:cBhvr>
                                        <p:cTn id="53" dur="1000" fill="hold"/>
                                        <p:tgtEl>
                                          <p:spTgt spid="28"/>
                                        </p:tgtEl>
                                        <p:attrNameLst>
                                          <p:attrName>ppt_x</p:attrName>
                                        </p:attrNameLst>
                                      </p:cBhvr>
                                      <p:tavLst>
                                        <p:tav tm="0">
                                          <p:val>
                                            <p:strVal val="#ppt_x"/>
                                          </p:val>
                                        </p:tav>
                                        <p:tav tm="100000">
                                          <p:val>
                                            <p:strVal val="#ppt_x"/>
                                          </p:val>
                                        </p:tav>
                                      </p:tavLst>
                                    </p:anim>
                                    <p:anim calcmode="lin" valueType="num">
                                      <p:cBhvr>
                                        <p:cTn id="54" dur="1000" fill="hold"/>
                                        <p:tgtEl>
                                          <p:spTgt spid="28"/>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1000"/>
                                        <p:tgtEl>
                                          <p:spTgt spid="29"/>
                                        </p:tgtEl>
                                      </p:cBhvr>
                                    </p:animEffect>
                                    <p:anim calcmode="lin" valueType="num">
                                      <p:cBhvr>
                                        <p:cTn id="58" dur="1000" fill="hold"/>
                                        <p:tgtEl>
                                          <p:spTgt spid="29"/>
                                        </p:tgtEl>
                                        <p:attrNameLst>
                                          <p:attrName>ppt_x</p:attrName>
                                        </p:attrNameLst>
                                      </p:cBhvr>
                                      <p:tavLst>
                                        <p:tav tm="0">
                                          <p:val>
                                            <p:strVal val="#ppt_x"/>
                                          </p:val>
                                        </p:tav>
                                        <p:tav tm="100000">
                                          <p:val>
                                            <p:strVal val="#ppt_x"/>
                                          </p:val>
                                        </p:tav>
                                      </p:tavLst>
                                    </p:anim>
                                    <p:anim calcmode="lin" valueType="num">
                                      <p:cBhvr>
                                        <p:cTn id="59" dur="1000" fill="hold"/>
                                        <p:tgtEl>
                                          <p:spTgt spid="29"/>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1000"/>
                                        <p:tgtEl>
                                          <p:spTgt spid="30"/>
                                        </p:tgtEl>
                                      </p:cBhvr>
                                    </p:animEffect>
                                    <p:anim calcmode="lin" valueType="num">
                                      <p:cBhvr>
                                        <p:cTn id="63" dur="1000" fill="hold"/>
                                        <p:tgtEl>
                                          <p:spTgt spid="30"/>
                                        </p:tgtEl>
                                        <p:attrNameLst>
                                          <p:attrName>ppt_x</p:attrName>
                                        </p:attrNameLst>
                                      </p:cBhvr>
                                      <p:tavLst>
                                        <p:tav tm="0">
                                          <p:val>
                                            <p:strVal val="#ppt_x"/>
                                          </p:val>
                                        </p:tav>
                                        <p:tav tm="100000">
                                          <p:val>
                                            <p:strVal val="#ppt_x"/>
                                          </p:val>
                                        </p:tav>
                                      </p:tavLst>
                                    </p:anim>
                                    <p:anim calcmode="lin" valueType="num">
                                      <p:cBhvr>
                                        <p:cTn id="64" dur="1000" fill="hold"/>
                                        <p:tgtEl>
                                          <p:spTgt spid="30"/>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1000"/>
                                        <p:tgtEl>
                                          <p:spTgt spid="31"/>
                                        </p:tgtEl>
                                      </p:cBhvr>
                                    </p:animEffect>
                                    <p:anim calcmode="lin" valueType="num">
                                      <p:cBhvr>
                                        <p:cTn id="68" dur="1000" fill="hold"/>
                                        <p:tgtEl>
                                          <p:spTgt spid="31"/>
                                        </p:tgtEl>
                                        <p:attrNameLst>
                                          <p:attrName>ppt_x</p:attrName>
                                        </p:attrNameLst>
                                      </p:cBhvr>
                                      <p:tavLst>
                                        <p:tav tm="0">
                                          <p:val>
                                            <p:strVal val="#ppt_x"/>
                                          </p:val>
                                        </p:tav>
                                        <p:tav tm="100000">
                                          <p:val>
                                            <p:strVal val="#ppt_x"/>
                                          </p:val>
                                        </p:tav>
                                      </p:tavLst>
                                    </p:anim>
                                    <p:anim calcmode="lin" valueType="num">
                                      <p:cBhvr>
                                        <p:cTn id="6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6" presetClass="entr" presetSubtype="16" fill="hold" nodeType="click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circle(in)">
                                      <p:cBhvr>
                                        <p:cTn id="74"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animBg="1"/>
      <p:bldP spid="24" grpId="0" animBg="1"/>
      <p:bldP spid="25" grpId="0"/>
      <p:bldP spid="26" grpId="0" bldLvl="0" animBg="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80961" y="190478"/>
            <a:ext cx="12185471" cy="1686560"/>
            <a:chOff x="285720" y="142858"/>
            <a:chExt cx="9139103" cy="1264920"/>
          </a:xfrm>
        </p:grpSpPr>
        <p:grpSp>
          <p:nvGrpSpPr>
            <p:cNvPr id="28" name="组合 17"/>
            <p:cNvGrpSpPr/>
            <p:nvPr/>
          </p:nvGrpSpPr>
          <p:grpSpPr>
            <a:xfrm>
              <a:off x="285720" y="142858"/>
              <a:ext cx="9139103" cy="1264920"/>
              <a:chOff x="1785918" y="3000378"/>
              <a:chExt cx="4000528" cy="1264920"/>
            </a:xfrm>
          </p:grpSpPr>
          <p:sp>
            <p:nvSpPr>
              <p:cNvPr id="29" name="任意多边形 2"/>
              <p:cNvSpPr/>
              <p:nvPr/>
            </p:nvSpPr>
            <p:spPr>
              <a:xfrm>
                <a:off x="1785918" y="3000378"/>
                <a:ext cx="4000528" cy="1264920"/>
              </a:xfrm>
              <a:custGeom>
                <a:avLst/>
                <a:gdLst>
                  <a:gd name="connsiteX0" fmla="*/ 58420 w 5969000"/>
                  <a:gd name="connsiteY0" fmla="*/ 0 h 1264920"/>
                  <a:gd name="connsiteX1" fmla="*/ 58420 w 5969000"/>
                  <a:gd name="connsiteY1" fmla="*/ 502920 h 1264920"/>
                  <a:gd name="connsiteX2" fmla="*/ 408940 w 5969000"/>
                  <a:gd name="connsiteY2" fmla="*/ 579120 h 1264920"/>
                  <a:gd name="connsiteX3" fmla="*/ 988060 w 5969000"/>
                  <a:gd name="connsiteY3" fmla="*/ 563880 h 1264920"/>
                  <a:gd name="connsiteX4" fmla="*/ 4737100 w 5969000"/>
                  <a:gd name="connsiteY4" fmla="*/ 548640 h 1264920"/>
                  <a:gd name="connsiteX5" fmla="*/ 5742940 w 5969000"/>
                  <a:gd name="connsiteY5" fmla="*/ 548640 h 1264920"/>
                  <a:gd name="connsiteX6" fmla="*/ 5941060 w 5969000"/>
                  <a:gd name="connsiteY6" fmla="*/ 731520 h 1264920"/>
                  <a:gd name="connsiteX7" fmla="*/ 5910580 w 5969000"/>
                  <a:gd name="connsiteY7" fmla="*/ 1264920 h 1264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9000" h="1264920">
                    <a:moveTo>
                      <a:pt x="58420" y="0"/>
                    </a:moveTo>
                    <a:cubicBezTo>
                      <a:pt x="29210" y="203200"/>
                      <a:pt x="0" y="406400"/>
                      <a:pt x="58420" y="502920"/>
                    </a:cubicBezTo>
                    <a:cubicBezTo>
                      <a:pt x="116840" y="599440"/>
                      <a:pt x="254000" y="568960"/>
                      <a:pt x="408940" y="579120"/>
                    </a:cubicBezTo>
                    <a:cubicBezTo>
                      <a:pt x="563880" y="589280"/>
                      <a:pt x="988060" y="563880"/>
                      <a:pt x="988060" y="563880"/>
                    </a:cubicBezTo>
                    <a:lnTo>
                      <a:pt x="4737100" y="548640"/>
                    </a:lnTo>
                    <a:cubicBezTo>
                      <a:pt x="5529580" y="546100"/>
                      <a:pt x="5542280" y="518160"/>
                      <a:pt x="5742940" y="548640"/>
                    </a:cubicBezTo>
                    <a:cubicBezTo>
                      <a:pt x="5943600" y="579120"/>
                      <a:pt x="5913120" y="612140"/>
                      <a:pt x="5941060" y="731520"/>
                    </a:cubicBezTo>
                    <a:cubicBezTo>
                      <a:pt x="5969000" y="850900"/>
                      <a:pt x="5939790" y="1057910"/>
                      <a:pt x="5910580" y="1264920"/>
                    </a:cubicBezTo>
                  </a:path>
                </a:pathLst>
              </a:custGeom>
              <a:ln w="762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30" name="TextBox 7"/>
              <p:cNvSpPr txBox="1"/>
              <p:nvPr/>
            </p:nvSpPr>
            <p:spPr>
              <a:xfrm>
                <a:off x="1848460" y="3059674"/>
                <a:ext cx="785818" cy="346249"/>
              </a:xfrm>
              <a:prstGeom prst="rect">
                <a:avLst/>
              </a:prstGeom>
              <a:noFill/>
            </p:spPr>
            <p:txBody>
              <a:bodyPr wrap="square" rtlCol="0">
                <a:spAutoFit/>
              </a:bodyPr>
              <a:lstStyle/>
              <a:p>
                <a:r>
                  <a:rPr lang="en-US" altLang="zh-CN" sz="2400" b="1" dirty="0">
                    <a:solidFill>
                      <a:srgbClr val="C00000"/>
                    </a:solidFill>
                    <a:latin typeface="方正卡通简体" panose="03000509000000000000" pitchFamily="65" charset="-122"/>
                    <a:ea typeface="方正卡通简体" panose="03000509000000000000" pitchFamily="65" charset="-122"/>
                  </a:rPr>
                  <a:t>220</a:t>
                </a:r>
                <a:r>
                  <a:rPr lang="zh-CN" altLang="en-US" sz="2400" b="1" dirty="0">
                    <a:solidFill>
                      <a:srgbClr val="C00000"/>
                    </a:solidFill>
                    <a:latin typeface="方正卡通简体" panose="03000509000000000000" pitchFamily="65" charset="-122"/>
                    <a:ea typeface="方正卡通简体" panose="03000509000000000000" pitchFamily="65" charset="-122"/>
                  </a:rPr>
                  <a:t>年</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cxnSp>
            <p:nvCxnSpPr>
              <p:cNvPr id="31" name="直接连接符 30"/>
              <p:cNvCxnSpPr/>
              <p:nvPr/>
            </p:nvCxnSpPr>
            <p:spPr>
              <a:xfrm rot="5400000">
                <a:off x="1830339" y="3572212"/>
                <a:ext cx="288000" cy="1588"/>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32" name="TextBox 9"/>
              <p:cNvSpPr txBox="1"/>
              <p:nvPr/>
            </p:nvSpPr>
            <p:spPr>
              <a:xfrm>
                <a:off x="1848461" y="3571882"/>
                <a:ext cx="343982" cy="623248"/>
              </a:xfrm>
              <a:prstGeom prst="rect">
                <a:avLst/>
              </a:prstGeom>
              <a:noFill/>
            </p:spPr>
            <p:txBody>
              <a:bodyPr wrap="square" rtlCol="0">
                <a:spAutoFit/>
              </a:bodyPr>
              <a:lstStyle/>
              <a:p>
                <a:r>
                  <a:rPr lang="zh-CN" altLang="en-US" sz="2400" b="1" dirty="0">
                    <a:solidFill>
                      <a:srgbClr val="C00000"/>
                    </a:solidFill>
                    <a:latin typeface="方正卡通简体" panose="03000509000000000000" pitchFamily="65" charset="-122"/>
                    <a:ea typeface="方正卡通简体" panose="03000509000000000000" pitchFamily="65" charset="-122"/>
                  </a:rPr>
                  <a:t>三国鼎立</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grpSp>
        <p:sp>
          <p:nvSpPr>
            <p:cNvPr id="33" name="TextBox 3"/>
            <p:cNvSpPr txBox="1"/>
            <p:nvPr/>
          </p:nvSpPr>
          <p:spPr>
            <a:xfrm>
              <a:off x="1133745" y="214296"/>
              <a:ext cx="1795181" cy="300083"/>
            </a:xfrm>
            <a:prstGeom prst="rect">
              <a:avLst/>
            </a:prstGeom>
            <a:noFill/>
          </p:spPr>
          <p:txBody>
            <a:bodyPr wrap="square" rtlCol="0">
              <a:spAutoFit/>
            </a:bodyPr>
            <a:lstStyle/>
            <a:p>
              <a:r>
                <a:rPr lang="en-US" altLang="zh-CN" sz="2000" b="1" dirty="0">
                  <a:solidFill>
                    <a:srgbClr val="C00000"/>
                  </a:solidFill>
                  <a:latin typeface="方正卡通简体" panose="03000509000000000000" pitchFamily="65" charset="-122"/>
                  <a:ea typeface="方正卡通简体" panose="03000509000000000000" pitchFamily="65" charset="-122"/>
                </a:rPr>
                <a:t>266-316</a:t>
              </a:r>
              <a:r>
                <a:rPr lang="zh-CN" altLang="en-US" sz="2000" b="1" dirty="0">
                  <a:solidFill>
                    <a:srgbClr val="C00000"/>
                  </a:solidFill>
                  <a:latin typeface="方正卡通简体" panose="03000509000000000000" pitchFamily="65" charset="-122"/>
                  <a:ea typeface="方正卡通简体" panose="03000509000000000000" pitchFamily="65" charset="-122"/>
                </a:rPr>
                <a:t>年</a:t>
              </a:r>
              <a:endParaRPr lang="zh-CN" altLang="en-US" sz="2000" b="1" dirty="0">
                <a:solidFill>
                  <a:srgbClr val="C00000"/>
                </a:solidFill>
                <a:latin typeface="方正卡通简体" panose="03000509000000000000" pitchFamily="65" charset="-122"/>
                <a:ea typeface="方正卡通简体" panose="03000509000000000000" pitchFamily="65" charset="-122"/>
              </a:endParaRPr>
            </a:p>
          </p:txBody>
        </p:sp>
        <p:cxnSp>
          <p:nvCxnSpPr>
            <p:cNvPr id="34" name="直接连接符 33"/>
            <p:cNvCxnSpPr/>
            <p:nvPr/>
          </p:nvCxnSpPr>
          <p:spPr>
            <a:xfrm rot="5400000">
              <a:off x="1500857" y="725814"/>
              <a:ext cx="288000" cy="3628"/>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35" name="TextBox 5"/>
            <p:cNvSpPr txBox="1"/>
            <p:nvPr/>
          </p:nvSpPr>
          <p:spPr>
            <a:xfrm>
              <a:off x="1285852" y="845096"/>
              <a:ext cx="714379" cy="346249"/>
            </a:xfrm>
            <a:prstGeom prst="rect">
              <a:avLst/>
            </a:prstGeom>
            <a:noFill/>
          </p:spPr>
          <p:txBody>
            <a:bodyPr wrap="square" rtlCol="0">
              <a:spAutoFit/>
            </a:bodyPr>
            <a:lstStyle/>
            <a:p>
              <a:r>
                <a:rPr lang="zh-CN" altLang="en-US" sz="2400" b="1" dirty="0">
                  <a:solidFill>
                    <a:srgbClr val="C00000"/>
                  </a:solidFill>
                  <a:latin typeface="方正卡通简体" panose="03000509000000000000" pitchFamily="65" charset="-122"/>
                  <a:ea typeface="方正卡通简体" panose="03000509000000000000" pitchFamily="65" charset="-122"/>
                </a:rPr>
                <a:t>西晋</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grpSp>
      <p:sp>
        <p:nvSpPr>
          <p:cNvPr id="36" name="TextBox 10"/>
          <p:cNvSpPr txBox="1"/>
          <p:nvPr/>
        </p:nvSpPr>
        <p:spPr>
          <a:xfrm>
            <a:off x="3739822" y="555297"/>
            <a:ext cx="1684585" cy="369332"/>
          </a:xfrm>
          <a:prstGeom prst="rect">
            <a:avLst/>
          </a:prstGeom>
          <a:noFill/>
        </p:spPr>
        <p:txBody>
          <a:bodyPr wrap="square" rtlCol="0">
            <a:spAutoFit/>
          </a:bodyPr>
          <a:lstStyle/>
          <a:p>
            <a:r>
              <a:rPr lang="en-US" altLang="zh-CN" b="1" dirty="0" smtClean="0">
                <a:solidFill>
                  <a:srgbClr val="0070C0"/>
                </a:solidFill>
                <a:latin typeface="方正卡通简体" panose="03000509000000000000" pitchFamily="65" charset="-122"/>
                <a:ea typeface="方正卡通简体" panose="03000509000000000000" pitchFamily="65" charset="-122"/>
              </a:rPr>
              <a:t>304-439</a:t>
            </a:r>
            <a:r>
              <a:rPr lang="zh-CN" altLang="en-US" b="1" dirty="0" smtClean="0">
                <a:solidFill>
                  <a:srgbClr val="0070C0"/>
                </a:solidFill>
                <a:latin typeface="方正卡通简体" panose="03000509000000000000" pitchFamily="65" charset="-122"/>
                <a:ea typeface="方正卡通简体" panose="03000509000000000000" pitchFamily="65" charset="-122"/>
              </a:rPr>
              <a:t>年</a:t>
            </a:r>
            <a:endParaRPr lang="zh-CN" altLang="en-US" b="1" dirty="0">
              <a:solidFill>
                <a:srgbClr val="0070C0"/>
              </a:solidFill>
              <a:latin typeface="方正卡通简体" panose="03000509000000000000" pitchFamily="65" charset="-122"/>
              <a:ea typeface="方正卡通简体" panose="03000509000000000000" pitchFamily="65" charset="-122"/>
            </a:endParaRPr>
          </a:p>
        </p:txBody>
      </p:sp>
      <p:cxnSp>
        <p:nvCxnSpPr>
          <p:cNvPr id="37" name="直接连接符 36"/>
          <p:cNvCxnSpPr/>
          <p:nvPr/>
        </p:nvCxnSpPr>
        <p:spPr>
          <a:xfrm rot="5400000">
            <a:off x="3525153" y="967752"/>
            <a:ext cx="384000" cy="4837"/>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38" name="TextBox 12"/>
          <p:cNvSpPr txBox="1"/>
          <p:nvPr/>
        </p:nvSpPr>
        <p:spPr>
          <a:xfrm>
            <a:off x="2952729" y="1126795"/>
            <a:ext cx="952505" cy="461665"/>
          </a:xfrm>
          <a:prstGeom prst="rect">
            <a:avLst/>
          </a:prstGeom>
          <a:noFill/>
        </p:spPr>
        <p:txBody>
          <a:bodyPr wrap="square" rtlCol="0">
            <a:spAutoFit/>
          </a:bodyPr>
          <a:lstStyle/>
          <a:p>
            <a:r>
              <a:rPr lang="zh-CN" altLang="en-US" sz="2400" b="1" dirty="0">
                <a:solidFill>
                  <a:srgbClr val="C00000"/>
                </a:solidFill>
                <a:latin typeface="方正卡通简体" panose="03000509000000000000" pitchFamily="65" charset="-122"/>
                <a:ea typeface="方正卡通简体" panose="03000509000000000000" pitchFamily="65" charset="-122"/>
              </a:rPr>
              <a:t>东晋</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sp>
        <p:nvSpPr>
          <p:cNvPr id="39" name="矩形 38"/>
          <p:cNvSpPr/>
          <p:nvPr/>
        </p:nvSpPr>
        <p:spPr>
          <a:xfrm>
            <a:off x="3551402" y="1142985"/>
            <a:ext cx="1268296" cy="461665"/>
          </a:xfrm>
          <a:prstGeom prst="rect">
            <a:avLst/>
          </a:prstGeom>
        </p:spPr>
        <p:txBody>
          <a:bodyPr wrap="none">
            <a:spAutoFit/>
          </a:bodyPr>
          <a:lstStyle/>
          <a:p>
            <a:r>
              <a:rPr lang="en-US" altLang="zh-CN" sz="2400" b="1" dirty="0">
                <a:solidFill>
                  <a:srgbClr val="0070C0"/>
                </a:solidFill>
                <a:latin typeface="方正卡通简体" panose="03000509000000000000" pitchFamily="65" charset="-122"/>
                <a:ea typeface="方正卡通简体" panose="03000509000000000000" pitchFamily="65" charset="-122"/>
              </a:rPr>
              <a:t>/</a:t>
            </a:r>
            <a:r>
              <a:rPr lang="zh-CN" altLang="en-US" sz="2400" b="1" dirty="0">
                <a:solidFill>
                  <a:srgbClr val="0070C0"/>
                </a:solidFill>
                <a:latin typeface="方正卡通简体" panose="03000509000000000000" pitchFamily="65" charset="-122"/>
                <a:ea typeface="方正卡通简体" panose="03000509000000000000" pitchFamily="65" charset="-122"/>
              </a:rPr>
              <a:t>十六国</a:t>
            </a:r>
            <a:endParaRPr lang="zh-CN" altLang="en-US" sz="2400" b="1" dirty="0">
              <a:solidFill>
                <a:srgbClr val="0070C0"/>
              </a:solidFill>
              <a:latin typeface="方正卡通简体" panose="03000509000000000000" pitchFamily="65" charset="-122"/>
              <a:ea typeface="方正卡通简体" panose="03000509000000000000" pitchFamily="65" charset="-122"/>
            </a:endParaRPr>
          </a:p>
        </p:txBody>
      </p:sp>
      <p:pic>
        <p:nvPicPr>
          <p:cNvPr id="40" name="Picture 4" descr="https://timgsa.baidu.com/timg?image&amp;quality=80&amp;size=b9999_10000&amp;sec=1595836239212&amp;di=63b4fd5fc75e982c29b471b5a5c1516b&amp;imgtype=0&amp;src=http%3A%2F%2Fbpic.588ku.com%2Felement_origin_min_pic%2F16%2F11%2F13%2F61839e20928d5f7c6f2201741edf1e78.jpg"/>
          <p:cNvPicPr>
            <a:picLocks noChangeAspect="1" noChangeArrowheads="1"/>
          </p:cNvPicPr>
          <p:nvPr/>
        </p:nvPicPr>
        <p:blipFill>
          <a:blip r:embed="rId1" cstate="print">
            <a:clrChange>
              <a:clrFrom>
                <a:srgbClr val="F6F6F6"/>
              </a:clrFrom>
              <a:clrTo>
                <a:srgbClr val="F6F6F6">
                  <a:alpha val="0"/>
                </a:srgbClr>
              </a:clrTo>
            </a:clrChange>
          </a:blip>
          <a:srcRect/>
          <a:stretch>
            <a:fillRect/>
          </a:stretch>
        </p:blipFill>
        <p:spPr bwMode="auto">
          <a:xfrm>
            <a:off x="3808307" y="1039707"/>
            <a:ext cx="953347" cy="667173"/>
          </a:xfrm>
          <a:prstGeom prst="rect">
            <a:avLst/>
          </a:prstGeom>
          <a:noFill/>
        </p:spPr>
      </p:pic>
      <p:pic>
        <p:nvPicPr>
          <p:cNvPr id="25" name="Picture 1" descr="C:\Users\王晶\Desktop\640.webp.jpg"/>
          <p:cNvPicPr>
            <a:picLocks noChangeAspect="1" noChangeArrowheads="1"/>
          </p:cNvPicPr>
          <p:nvPr/>
        </p:nvPicPr>
        <p:blipFill rotWithShape="1">
          <a:blip r:embed="rId2">
            <a:extLst>
              <a:ext uri="{28A0092B-C50C-407E-A947-70E740481C1C}">
                <a14:useLocalDpi xmlns:a14="http://schemas.microsoft.com/office/drawing/2010/main" val="0"/>
              </a:ext>
            </a:extLst>
          </a:blip>
          <a:srcRect b="6673"/>
          <a:stretch>
            <a:fillRect/>
          </a:stretch>
        </p:blipFill>
        <p:spPr bwMode="auto">
          <a:xfrm>
            <a:off x="152548" y="1886758"/>
            <a:ext cx="5111799" cy="459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文本框 48"/>
          <p:cNvSpPr txBox="1"/>
          <p:nvPr/>
        </p:nvSpPr>
        <p:spPr>
          <a:xfrm>
            <a:off x="6464003" y="1900460"/>
            <a:ext cx="5214026" cy="1631216"/>
          </a:xfrm>
          <a:prstGeom prst="rect">
            <a:avLst/>
          </a:prstGeom>
          <a:noFill/>
        </p:spPr>
        <p:txBody>
          <a:bodyPr wrap="square" rtlCol="0">
            <a:spAutoFit/>
          </a:bodyPr>
          <a:lstStyle/>
          <a:p>
            <a:r>
              <a:rPr lang="zh-CN" altLang="en-US" sz="2000" dirty="0" smtClean="0">
                <a:latin typeface="黑体" panose="02010609060101010101" charset="-122"/>
                <a:ea typeface="黑体" panose="02010609060101010101" charset="-122"/>
              </a:rPr>
              <a:t>探究二：</a:t>
            </a:r>
            <a:endParaRPr lang="en-US" altLang="zh-CN" sz="2000" dirty="0" smtClean="0">
              <a:latin typeface="黑体" panose="02010609060101010101" charset="-122"/>
              <a:ea typeface="黑体" panose="02010609060101010101" charset="-122"/>
            </a:endParaRPr>
          </a:p>
          <a:p>
            <a:r>
              <a:rPr lang="zh-CN" altLang="en-US" sz="2000" dirty="0" smtClean="0">
                <a:latin typeface="黑体" panose="02010609060101010101" charset="-122"/>
                <a:ea typeface="黑体" panose="02010609060101010101" charset="-122"/>
              </a:rPr>
              <a:t>十六国政权主要在哪个区域？</a:t>
            </a:r>
            <a:endParaRPr lang="en-US" altLang="zh-CN" sz="2000" dirty="0" smtClean="0">
              <a:latin typeface="黑体" panose="02010609060101010101" charset="-122"/>
              <a:ea typeface="黑体" panose="02010609060101010101" charset="-122"/>
            </a:endParaRPr>
          </a:p>
          <a:p>
            <a:r>
              <a:rPr lang="zh-CN" altLang="en-US" sz="2000" dirty="0" smtClean="0">
                <a:latin typeface="黑体" panose="02010609060101010101" charset="-122"/>
                <a:ea typeface="黑体" panose="02010609060101010101" charset="-122"/>
              </a:rPr>
              <a:t>结合左边的表格思考十六国的政权主体为何主要是少数民族？</a:t>
            </a:r>
            <a:endParaRPr lang="en-US" altLang="zh-CN" sz="2000" dirty="0" smtClean="0">
              <a:latin typeface="黑体" panose="02010609060101010101" charset="-122"/>
              <a:ea typeface="黑体" panose="02010609060101010101" charset="-122"/>
            </a:endParaRPr>
          </a:p>
          <a:p>
            <a:r>
              <a:rPr lang="zh-CN" altLang="en-US" sz="2000" dirty="0" smtClean="0">
                <a:latin typeface="黑体" panose="02010609060101010101" charset="-122"/>
                <a:ea typeface="黑体" panose="02010609060101010101" charset="-122"/>
              </a:rPr>
              <a:t>少数民族内迁给中华民族带来了什么影响？</a:t>
            </a:r>
            <a:endParaRPr lang="zh-CN" altLang="en-US" sz="2000" dirty="0">
              <a:latin typeface="黑体" panose="02010609060101010101" charset="-122"/>
              <a:ea typeface="黑体" panose="02010609060101010101" charset="-122"/>
            </a:endParaRPr>
          </a:p>
        </p:txBody>
      </p:sp>
      <p:sp>
        <p:nvSpPr>
          <p:cNvPr id="50" name="流程图: 摘录 49"/>
          <p:cNvSpPr/>
          <p:nvPr/>
        </p:nvSpPr>
        <p:spPr>
          <a:xfrm>
            <a:off x="380961" y="6575891"/>
            <a:ext cx="298450" cy="175541"/>
          </a:xfrm>
          <a:prstGeom prst="flowChartExtra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1" name="文本框 50"/>
          <p:cNvSpPr txBox="1"/>
          <p:nvPr/>
        </p:nvSpPr>
        <p:spPr>
          <a:xfrm>
            <a:off x="775146" y="6519446"/>
            <a:ext cx="4193777" cy="338554"/>
          </a:xfrm>
          <a:prstGeom prst="rect">
            <a:avLst/>
          </a:prstGeom>
          <a:noFill/>
        </p:spPr>
        <p:txBody>
          <a:bodyPr wrap="none" rtlCol="0">
            <a:spAutoFit/>
          </a:bodyPr>
          <a:lstStyle/>
          <a:p>
            <a:r>
              <a:rPr lang="zh-CN" altLang="en-US" sz="1600" dirty="0"/>
              <a:t>东晋十六国形势</a:t>
            </a:r>
            <a:r>
              <a:rPr lang="zh-CN" altLang="en-US" sz="1600" dirty="0" smtClean="0"/>
              <a:t>图（</a:t>
            </a:r>
            <a:r>
              <a:rPr lang="en-US" altLang="zh-CN" sz="1600" dirty="0" smtClean="0"/>
              <a:t>《</a:t>
            </a:r>
            <a:r>
              <a:rPr lang="zh-CN" altLang="en-US" sz="1600" dirty="0" smtClean="0"/>
              <a:t>中外历史纲要</a:t>
            </a:r>
            <a:r>
              <a:rPr lang="en-US" altLang="zh-CN" sz="1600" dirty="0" smtClean="0"/>
              <a:t>》p33</a:t>
            </a:r>
            <a:r>
              <a:rPr lang="zh-CN" altLang="en-US" sz="1600" dirty="0" smtClean="0"/>
              <a:t>）</a:t>
            </a:r>
            <a:endParaRPr lang="zh-CN" altLang="en-US" sz="1600" dirty="0"/>
          </a:p>
        </p:txBody>
      </p:sp>
      <p:pic>
        <p:nvPicPr>
          <p:cNvPr id="26" name="图片 25"/>
          <p:cNvPicPr>
            <a:picLocks noChangeAspect="1"/>
          </p:cNvPicPr>
          <p:nvPr/>
        </p:nvPicPr>
        <p:blipFill>
          <a:blip r:embed="rId3" cstate="print"/>
          <a:stretch>
            <a:fillRect/>
          </a:stretch>
        </p:blipFill>
        <p:spPr>
          <a:xfrm>
            <a:off x="76273" y="4341819"/>
            <a:ext cx="5264347" cy="2104347"/>
          </a:xfrm>
          <a:prstGeom prst="rect">
            <a:avLst/>
          </a:prstGeom>
        </p:spPr>
      </p:pic>
      <p:sp>
        <p:nvSpPr>
          <p:cNvPr id="2" name="矩形 1"/>
          <p:cNvSpPr/>
          <p:nvPr/>
        </p:nvSpPr>
        <p:spPr>
          <a:xfrm>
            <a:off x="2818878" y="1531128"/>
            <a:ext cx="1220206" cy="369332"/>
          </a:xfrm>
          <a:prstGeom prst="rect">
            <a:avLst/>
          </a:prstGeom>
        </p:spPr>
        <p:txBody>
          <a:bodyPr wrap="none">
            <a:spAutoFit/>
          </a:bodyPr>
          <a:lstStyle/>
          <a:p>
            <a:r>
              <a:rPr lang="en-US" altLang="zh-CN" b="1" dirty="0">
                <a:solidFill>
                  <a:srgbClr val="C00000"/>
                </a:solidFill>
                <a:latin typeface="方正卡通简体" panose="03000509000000000000" pitchFamily="65" charset="-122"/>
                <a:ea typeface="方正卡通简体" panose="03000509000000000000" pitchFamily="65" charset="-122"/>
              </a:rPr>
              <a:t>317-420</a:t>
            </a:r>
            <a:r>
              <a:rPr lang="zh-CN" altLang="en-US" b="1" dirty="0">
                <a:solidFill>
                  <a:srgbClr val="C00000"/>
                </a:solidFill>
                <a:latin typeface="方正卡通简体" panose="03000509000000000000" pitchFamily="65" charset="-122"/>
                <a:ea typeface="方正卡通简体" panose="03000509000000000000" pitchFamily="65" charset="-122"/>
              </a:rPr>
              <a:t>年</a:t>
            </a:r>
            <a:endParaRPr lang="en-US" altLang="zh-CN" b="1" dirty="0">
              <a:solidFill>
                <a:srgbClr val="C00000"/>
              </a:solidFill>
              <a:latin typeface="方正卡通简体" panose="03000509000000000000" pitchFamily="65" charset="-122"/>
              <a:ea typeface="方正卡通简体" panose="03000509000000000000" pitchFamily="65" charset="-122"/>
            </a:endParaRPr>
          </a:p>
        </p:txBody>
      </p:sp>
      <p:cxnSp>
        <p:nvCxnSpPr>
          <p:cNvPr id="22" name="直接连接符 21"/>
          <p:cNvCxnSpPr/>
          <p:nvPr/>
        </p:nvCxnSpPr>
        <p:spPr>
          <a:xfrm flipH="1">
            <a:off x="6123617" y="2039895"/>
            <a:ext cx="44962" cy="4465828"/>
          </a:xfrm>
          <a:prstGeom prst="line">
            <a:avLst/>
          </a:prstGeom>
          <a:ln w="2857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linds(horizontal)">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linds(horizontal)">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up)">
                                      <p:cBhvr>
                                        <p:cTn id="2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QQ截图20161122123541.png"/>
          <p:cNvPicPr>
            <a:picLocks noChangeAspect="1"/>
          </p:cNvPicPr>
          <p:nvPr/>
        </p:nvPicPr>
        <p:blipFill rotWithShape="1">
          <a:blip r:embed="rId1" cstate="print"/>
          <a:srcRect r="5470"/>
          <a:stretch>
            <a:fillRect/>
          </a:stretch>
        </p:blipFill>
        <p:spPr>
          <a:xfrm>
            <a:off x="104710" y="1810158"/>
            <a:ext cx="2595836" cy="2519454"/>
          </a:xfrm>
          <a:prstGeom prst="rect">
            <a:avLst/>
          </a:prstGeom>
          <a:ln>
            <a:solidFill>
              <a:schemeClr val="tx1">
                <a:lumMod val="95000"/>
                <a:lumOff val="5000"/>
              </a:schemeClr>
            </a:solidFill>
          </a:ln>
        </p:spPr>
      </p:pic>
      <p:pic>
        <p:nvPicPr>
          <p:cNvPr id="3" name="图片 2" descr="QQ截图20161122123555.png"/>
          <p:cNvPicPr>
            <a:picLocks noChangeAspect="1"/>
          </p:cNvPicPr>
          <p:nvPr/>
        </p:nvPicPr>
        <p:blipFill>
          <a:blip r:embed="rId2" cstate="print"/>
          <a:stretch>
            <a:fillRect/>
          </a:stretch>
        </p:blipFill>
        <p:spPr>
          <a:xfrm>
            <a:off x="2708448" y="1819092"/>
            <a:ext cx="2412997" cy="2519454"/>
          </a:xfrm>
          <a:prstGeom prst="rect">
            <a:avLst/>
          </a:prstGeom>
          <a:ln>
            <a:solidFill>
              <a:schemeClr val="tx1">
                <a:lumMod val="95000"/>
                <a:lumOff val="5000"/>
              </a:schemeClr>
            </a:solidFill>
          </a:ln>
        </p:spPr>
      </p:pic>
      <p:pic>
        <p:nvPicPr>
          <p:cNvPr id="4" name="图片 3" descr="QQ截图20161122123607.png"/>
          <p:cNvPicPr>
            <a:picLocks noChangeAspect="1"/>
          </p:cNvPicPr>
          <p:nvPr/>
        </p:nvPicPr>
        <p:blipFill>
          <a:blip r:embed="rId3" cstate="print"/>
          <a:stretch>
            <a:fillRect/>
          </a:stretch>
        </p:blipFill>
        <p:spPr>
          <a:xfrm>
            <a:off x="90753" y="4356290"/>
            <a:ext cx="2623750" cy="2519454"/>
          </a:xfrm>
          <a:prstGeom prst="rect">
            <a:avLst/>
          </a:prstGeom>
          <a:ln>
            <a:solidFill>
              <a:schemeClr val="tx1">
                <a:lumMod val="95000"/>
                <a:lumOff val="5000"/>
              </a:schemeClr>
            </a:solidFill>
          </a:ln>
        </p:spPr>
      </p:pic>
      <p:pic>
        <p:nvPicPr>
          <p:cNvPr id="5" name="图片 4" descr="QQ截图20161122123619.png"/>
          <p:cNvPicPr>
            <a:picLocks noChangeAspect="1"/>
          </p:cNvPicPr>
          <p:nvPr/>
        </p:nvPicPr>
        <p:blipFill>
          <a:blip r:embed="rId4" cstate="print"/>
          <a:stretch>
            <a:fillRect/>
          </a:stretch>
        </p:blipFill>
        <p:spPr>
          <a:xfrm>
            <a:off x="2700546" y="4356290"/>
            <a:ext cx="2482667" cy="2519454"/>
          </a:xfrm>
          <a:prstGeom prst="rect">
            <a:avLst/>
          </a:prstGeom>
          <a:ln>
            <a:solidFill>
              <a:schemeClr val="tx1">
                <a:lumMod val="95000"/>
                <a:lumOff val="5000"/>
              </a:schemeClr>
            </a:solidFill>
          </a:ln>
        </p:spPr>
      </p:pic>
      <p:grpSp>
        <p:nvGrpSpPr>
          <p:cNvPr id="6" name="组合 5"/>
          <p:cNvGrpSpPr/>
          <p:nvPr/>
        </p:nvGrpSpPr>
        <p:grpSpPr>
          <a:xfrm>
            <a:off x="380961" y="190478"/>
            <a:ext cx="12185471" cy="1686560"/>
            <a:chOff x="285720" y="142858"/>
            <a:chExt cx="9139103" cy="1264920"/>
          </a:xfrm>
        </p:grpSpPr>
        <p:grpSp>
          <p:nvGrpSpPr>
            <p:cNvPr id="7" name="组合 17"/>
            <p:cNvGrpSpPr/>
            <p:nvPr/>
          </p:nvGrpSpPr>
          <p:grpSpPr>
            <a:xfrm>
              <a:off x="285720" y="142858"/>
              <a:ext cx="9139103" cy="1264920"/>
              <a:chOff x="1785918" y="3000378"/>
              <a:chExt cx="4000528" cy="1264920"/>
            </a:xfrm>
          </p:grpSpPr>
          <p:sp>
            <p:nvSpPr>
              <p:cNvPr id="11" name="任意多边形 2"/>
              <p:cNvSpPr/>
              <p:nvPr/>
            </p:nvSpPr>
            <p:spPr>
              <a:xfrm>
                <a:off x="1785918" y="3000378"/>
                <a:ext cx="4000528" cy="1264920"/>
              </a:xfrm>
              <a:custGeom>
                <a:avLst/>
                <a:gdLst>
                  <a:gd name="connsiteX0" fmla="*/ 58420 w 5969000"/>
                  <a:gd name="connsiteY0" fmla="*/ 0 h 1264920"/>
                  <a:gd name="connsiteX1" fmla="*/ 58420 w 5969000"/>
                  <a:gd name="connsiteY1" fmla="*/ 502920 h 1264920"/>
                  <a:gd name="connsiteX2" fmla="*/ 408940 w 5969000"/>
                  <a:gd name="connsiteY2" fmla="*/ 579120 h 1264920"/>
                  <a:gd name="connsiteX3" fmla="*/ 988060 w 5969000"/>
                  <a:gd name="connsiteY3" fmla="*/ 563880 h 1264920"/>
                  <a:gd name="connsiteX4" fmla="*/ 4737100 w 5969000"/>
                  <a:gd name="connsiteY4" fmla="*/ 548640 h 1264920"/>
                  <a:gd name="connsiteX5" fmla="*/ 5742940 w 5969000"/>
                  <a:gd name="connsiteY5" fmla="*/ 548640 h 1264920"/>
                  <a:gd name="connsiteX6" fmla="*/ 5941060 w 5969000"/>
                  <a:gd name="connsiteY6" fmla="*/ 731520 h 1264920"/>
                  <a:gd name="connsiteX7" fmla="*/ 5910580 w 5969000"/>
                  <a:gd name="connsiteY7" fmla="*/ 1264920 h 1264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9000" h="1264920">
                    <a:moveTo>
                      <a:pt x="58420" y="0"/>
                    </a:moveTo>
                    <a:cubicBezTo>
                      <a:pt x="29210" y="203200"/>
                      <a:pt x="0" y="406400"/>
                      <a:pt x="58420" y="502920"/>
                    </a:cubicBezTo>
                    <a:cubicBezTo>
                      <a:pt x="116840" y="599440"/>
                      <a:pt x="254000" y="568960"/>
                      <a:pt x="408940" y="579120"/>
                    </a:cubicBezTo>
                    <a:cubicBezTo>
                      <a:pt x="563880" y="589280"/>
                      <a:pt x="988060" y="563880"/>
                      <a:pt x="988060" y="563880"/>
                    </a:cubicBezTo>
                    <a:lnTo>
                      <a:pt x="4737100" y="548640"/>
                    </a:lnTo>
                    <a:cubicBezTo>
                      <a:pt x="5529580" y="546100"/>
                      <a:pt x="5542280" y="518160"/>
                      <a:pt x="5742940" y="548640"/>
                    </a:cubicBezTo>
                    <a:cubicBezTo>
                      <a:pt x="5943600" y="579120"/>
                      <a:pt x="5913120" y="612140"/>
                      <a:pt x="5941060" y="731520"/>
                    </a:cubicBezTo>
                    <a:cubicBezTo>
                      <a:pt x="5969000" y="850900"/>
                      <a:pt x="5939790" y="1057910"/>
                      <a:pt x="5910580" y="1264920"/>
                    </a:cubicBezTo>
                  </a:path>
                </a:pathLst>
              </a:custGeom>
              <a:ln w="762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12" name="TextBox 7"/>
              <p:cNvSpPr txBox="1"/>
              <p:nvPr/>
            </p:nvSpPr>
            <p:spPr>
              <a:xfrm>
                <a:off x="1848460" y="3059674"/>
                <a:ext cx="785818" cy="346249"/>
              </a:xfrm>
              <a:prstGeom prst="rect">
                <a:avLst/>
              </a:prstGeom>
              <a:noFill/>
            </p:spPr>
            <p:txBody>
              <a:bodyPr wrap="square" rtlCol="0">
                <a:spAutoFit/>
              </a:bodyPr>
              <a:lstStyle/>
              <a:p>
                <a:r>
                  <a:rPr lang="en-US" altLang="zh-CN" sz="2400" b="1" dirty="0">
                    <a:solidFill>
                      <a:srgbClr val="C00000"/>
                    </a:solidFill>
                    <a:latin typeface="方正卡通简体" panose="03000509000000000000" pitchFamily="65" charset="-122"/>
                    <a:ea typeface="方正卡通简体" panose="03000509000000000000" pitchFamily="65" charset="-122"/>
                  </a:rPr>
                  <a:t>220</a:t>
                </a:r>
                <a:r>
                  <a:rPr lang="zh-CN" altLang="en-US" sz="2400" b="1" dirty="0">
                    <a:solidFill>
                      <a:srgbClr val="C00000"/>
                    </a:solidFill>
                    <a:latin typeface="方正卡通简体" panose="03000509000000000000" pitchFamily="65" charset="-122"/>
                    <a:ea typeface="方正卡通简体" panose="03000509000000000000" pitchFamily="65" charset="-122"/>
                  </a:rPr>
                  <a:t>年</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cxnSp>
            <p:nvCxnSpPr>
              <p:cNvPr id="13" name="直接连接符 12"/>
              <p:cNvCxnSpPr/>
              <p:nvPr/>
            </p:nvCxnSpPr>
            <p:spPr>
              <a:xfrm rot="5400000">
                <a:off x="1830339" y="3572212"/>
                <a:ext cx="288000" cy="1588"/>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xtBox 9"/>
              <p:cNvSpPr txBox="1"/>
              <p:nvPr/>
            </p:nvSpPr>
            <p:spPr>
              <a:xfrm>
                <a:off x="1848461" y="3571882"/>
                <a:ext cx="343982" cy="623248"/>
              </a:xfrm>
              <a:prstGeom prst="rect">
                <a:avLst/>
              </a:prstGeom>
              <a:noFill/>
            </p:spPr>
            <p:txBody>
              <a:bodyPr wrap="square" rtlCol="0">
                <a:spAutoFit/>
              </a:bodyPr>
              <a:lstStyle/>
              <a:p>
                <a:r>
                  <a:rPr lang="zh-CN" altLang="en-US" sz="2400" b="1" dirty="0">
                    <a:solidFill>
                      <a:srgbClr val="C00000"/>
                    </a:solidFill>
                    <a:latin typeface="方正卡通简体" panose="03000509000000000000" pitchFamily="65" charset="-122"/>
                    <a:ea typeface="方正卡通简体" panose="03000509000000000000" pitchFamily="65" charset="-122"/>
                  </a:rPr>
                  <a:t>三国鼎立</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grpSp>
        <p:sp>
          <p:nvSpPr>
            <p:cNvPr id="8" name="TextBox 3"/>
            <p:cNvSpPr txBox="1"/>
            <p:nvPr/>
          </p:nvSpPr>
          <p:spPr>
            <a:xfrm>
              <a:off x="1133745" y="214296"/>
              <a:ext cx="1795181" cy="300083"/>
            </a:xfrm>
            <a:prstGeom prst="rect">
              <a:avLst/>
            </a:prstGeom>
            <a:noFill/>
          </p:spPr>
          <p:txBody>
            <a:bodyPr wrap="square" rtlCol="0">
              <a:spAutoFit/>
            </a:bodyPr>
            <a:lstStyle/>
            <a:p>
              <a:r>
                <a:rPr lang="en-US" altLang="zh-CN" sz="2000" b="1" dirty="0">
                  <a:solidFill>
                    <a:srgbClr val="C00000"/>
                  </a:solidFill>
                  <a:latin typeface="方正卡通简体" panose="03000509000000000000" pitchFamily="65" charset="-122"/>
                  <a:ea typeface="方正卡通简体" panose="03000509000000000000" pitchFamily="65" charset="-122"/>
                </a:rPr>
                <a:t>266-316</a:t>
              </a:r>
              <a:r>
                <a:rPr lang="zh-CN" altLang="en-US" sz="2000" b="1" dirty="0">
                  <a:solidFill>
                    <a:srgbClr val="C00000"/>
                  </a:solidFill>
                  <a:latin typeface="方正卡通简体" panose="03000509000000000000" pitchFamily="65" charset="-122"/>
                  <a:ea typeface="方正卡通简体" panose="03000509000000000000" pitchFamily="65" charset="-122"/>
                </a:rPr>
                <a:t>年</a:t>
              </a:r>
              <a:endParaRPr lang="zh-CN" altLang="en-US" sz="2000" b="1" dirty="0">
                <a:solidFill>
                  <a:srgbClr val="C00000"/>
                </a:solidFill>
                <a:latin typeface="方正卡通简体" panose="03000509000000000000" pitchFamily="65" charset="-122"/>
                <a:ea typeface="方正卡通简体" panose="03000509000000000000" pitchFamily="65" charset="-122"/>
              </a:endParaRPr>
            </a:p>
          </p:txBody>
        </p:sp>
        <p:cxnSp>
          <p:nvCxnSpPr>
            <p:cNvPr id="9" name="直接连接符 8"/>
            <p:cNvCxnSpPr/>
            <p:nvPr/>
          </p:nvCxnSpPr>
          <p:spPr>
            <a:xfrm rot="5400000">
              <a:off x="1500857" y="725814"/>
              <a:ext cx="288000" cy="3628"/>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5"/>
            <p:cNvSpPr txBox="1"/>
            <p:nvPr/>
          </p:nvSpPr>
          <p:spPr>
            <a:xfrm>
              <a:off x="1285852" y="845096"/>
              <a:ext cx="714379" cy="346249"/>
            </a:xfrm>
            <a:prstGeom prst="rect">
              <a:avLst/>
            </a:prstGeom>
            <a:noFill/>
          </p:spPr>
          <p:txBody>
            <a:bodyPr wrap="square" rtlCol="0">
              <a:spAutoFit/>
            </a:bodyPr>
            <a:lstStyle/>
            <a:p>
              <a:r>
                <a:rPr lang="zh-CN" altLang="en-US" sz="2400" b="1" dirty="0" smtClean="0">
                  <a:solidFill>
                    <a:srgbClr val="C00000"/>
                  </a:solidFill>
                  <a:latin typeface="方正卡通简体" panose="03000509000000000000" pitchFamily="65" charset="-122"/>
                  <a:ea typeface="方正卡通简体" panose="03000509000000000000" pitchFamily="65" charset="-122"/>
                </a:rPr>
                <a:t>西晋</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grpSp>
      <p:sp>
        <p:nvSpPr>
          <p:cNvPr id="15" name="TextBox 10"/>
          <p:cNvSpPr txBox="1"/>
          <p:nvPr/>
        </p:nvSpPr>
        <p:spPr>
          <a:xfrm>
            <a:off x="3634446" y="486198"/>
            <a:ext cx="1684585" cy="369332"/>
          </a:xfrm>
          <a:prstGeom prst="rect">
            <a:avLst/>
          </a:prstGeom>
          <a:noFill/>
        </p:spPr>
        <p:txBody>
          <a:bodyPr wrap="square" rtlCol="0">
            <a:spAutoFit/>
          </a:bodyPr>
          <a:lstStyle/>
          <a:p>
            <a:r>
              <a:rPr lang="en-US" altLang="zh-CN" b="1" dirty="0" smtClean="0">
                <a:solidFill>
                  <a:srgbClr val="0070C0"/>
                </a:solidFill>
                <a:latin typeface="方正卡通简体" panose="03000509000000000000" pitchFamily="65" charset="-122"/>
                <a:ea typeface="方正卡通简体" panose="03000509000000000000" pitchFamily="65" charset="-122"/>
              </a:rPr>
              <a:t>304-439</a:t>
            </a:r>
            <a:r>
              <a:rPr lang="zh-CN" altLang="en-US" b="1" dirty="0" smtClean="0">
                <a:solidFill>
                  <a:srgbClr val="0070C0"/>
                </a:solidFill>
                <a:latin typeface="方正卡通简体" panose="03000509000000000000" pitchFamily="65" charset="-122"/>
                <a:ea typeface="方正卡通简体" panose="03000509000000000000" pitchFamily="65" charset="-122"/>
              </a:rPr>
              <a:t>年</a:t>
            </a:r>
            <a:endParaRPr lang="zh-CN" altLang="en-US" b="1" dirty="0">
              <a:solidFill>
                <a:srgbClr val="0070C0"/>
              </a:solidFill>
              <a:latin typeface="方正卡通简体" panose="03000509000000000000" pitchFamily="65" charset="-122"/>
              <a:ea typeface="方正卡通简体" panose="03000509000000000000" pitchFamily="65" charset="-122"/>
            </a:endParaRPr>
          </a:p>
        </p:txBody>
      </p:sp>
      <p:cxnSp>
        <p:nvCxnSpPr>
          <p:cNvPr id="16" name="直接连接符 15"/>
          <p:cNvCxnSpPr/>
          <p:nvPr/>
        </p:nvCxnSpPr>
        <p:spPr>
          <a:xfrm rot="5400000">
            <a:off x="3525153" y="967752"/>
            <a:ext cx="384000" cy="4837"/>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7" name="TextBox 12"/>
          <p:cNvSpPr txBox="1"/>
          <p:nvPr/>
        </p:nvSpPr>
        <p:spPr>
          <a:xfrm>
            <a:off x="2952729" y="1126795"/>
            <a:ext cx="952505" cy="461665"/>
          </a:xfrm>
          <a:prstGeom prst="rect">
            <a:avLst/>
          </a:prstGeom>
          <a:noFill/>
        </p:spPr>
        <p:txBody>
          <a:bodyPr wrap="square" rtlCol="0">
            <a:spAutoFit/>
          </a:bodyPr>
          <a:lstStyle/>
          <a:p>
            <a:r>
              <a:rPr lang="zh-CN" altLang="en-US" sz="2400" b="1" dirty="0">
                <a:solidFill>
                  <a:srgbClr val="C00000"/>
                </a:solidFill>
                <a:latin typeface="方正卡通简体" panose="03000509000000000000" pitchFamily="65" charset="-122"/>
                <a:ea typeface="方正卡通简体" panose="03000509000000000000" pitchFamily="65" charset="-122"/>
              </a:rPr>
              <a:t>东晋</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sp>
        <p:nvSpPr>
          <p:cNvPr id="18" name="矩形 17"/>
          <p:cNvSpPr/>
          <p:nvPr/>
        </p:nvSpPr>
        <p:spPr>
          <a:xfrm>
            <a:off x="3551402" y="1142985"/>
            <a:ext cx="1268296" cy="461665"/>
          </a:xfrm>
          <a:prstGeom prst="rect">
            <a:avLst/>
          </a:prstGeom>
        </p:spPr>
        <p:txBody>
          <a:bodyPr wrap="none">
            <a:spAutoFit/>
          </a:bodyPr>
          <a:lstStyle/>
          <a:p>
            <a:r>
              <a:rPr lang="en-US" altLang="zh-CN" sz="2400" b="1" dirty="0">
                <a:solidFill>
                  <a:srgbClr val="0070C0"/>
                </a:solidFill>
                <a:latin typeface="方正卡通简体" panose="03000509000000000000" pitchFamily="65" charset="-122"/>
                <a:ea typeface="方正卡通简体" panose="03000509000000000000" pitchFamily="65" charset="-122"/>
              </a:rPr>
              <a:t>/</a:t>
            </a:r>
            <a:r>
              <a:rPr lang="zh-CN" altLang="en-US" sz="2400" b="1" dirty="0">
                <a:solidFill>
                  <a:srgbClr val="0070C0"/>
                </a:solidFill>
                <a:latin typeface="方正卡通简体" panose="03000509000000000000" pitchFamily="65" charset="-122"/>
                <a:ea typeface="方正卡通简体" panose="03000509000000000000" pitchFamily="65" charset="-122"/>
              </a:rPr>
              <a:t>十六国</a:t>
            </a:r>
            <a:endParaRPr lang="zh-CN" altLang="en-US" sz="2400" b="1" dirty="0">
              <a:solidFill>
                <a:srgbClr val="0070C0"/>
              </a:solidFill>
              <a:latin typeface="方正卡通简体" panose="03000509000000000000" pitchFamily="65" charset="-122"/>
              <a:ea typeface="方正卡通简体" panose="03000509000000000000" pitchFamily="65" charset="-122"/>
            </a:endParaRPr>
          </a:p>
        </p:txBody>
      </p:sp>
      <p:pic>
        <p:nvPicPr>
          <p:cNvPr id="19" name="Picture 4" descr="https://timgsa.baidu.com/timg?image&amp;quality=80&amp;size=b9999_10000&amp;sec=1595836239212&amp;di=63b4fd5fc75e982c29b471b5a5c1516b&amp;imgtype=0&amp;src=http%3A%2F%2Fbpic.588ku.com%2Felement_origin_min_pic%2F16%2F11%2F13%2F61839e20928d5f7c6f2201741edf1e78.jpg"/>
          <p:cNvPicPr>
            <a:picLocks noChangeAspect="1" noChangeArrowheads="1"/>
          </p:cNvPicPr>
          <p:nvPr/>
        </p:nvPicPr>
        <p:blipFill>
          <a:blip r:embed="rId5" cstate="print">
            <a:clrChange>
              <a:clrFrom>
                <a:srgbClr val="F6F6F6"/>
              </a:clrFrom>
              <a:clrTo>
                <a:srgbClr val="F6F6F6">
                  <a:alpha val="0"/>
                </a:srgbClr>
              </a:clrTo>
            </a:clrChange>
          </a:blip>
          <a:srcRect/>
          <a:stretch>
            <a:fillRect/>
          </a:stretch>
        </p:blipFill>
        <p:spPr bwMode="auto">
          <a:xfrm>
            <a:off x="3808307" y="1039707"/>
            <a:ext cx="953347" cy="667173"/>
          </a:xfrm>
          <a:prstGeom prst="rect">
            <a:avLst/>
          </a:prstGeom>
          <a:noFill/>
        </p:spPr>
      </p:pic>
      <p:sp>
        <p:nvSpPr>
          <p:cNvPr id="20" name="文本框 19"/>
          <p:cNvSpPr txBox="1"/>
          <p:nvPr/>
        </p:nvSpPr>
        <p:spPr>
          <a:xfrm>
            <a:off x="6455797" y="1760052"/>
            <a:ext cx="5214026" cy="1938992"/>
          </a:xfrm>
          <a:prstGeom prst="rect">
            <a:avLst/>
          </a:prstGeom>
          <a:noFill/>
        </p:spPr>
        <p:txBody>
          <a:bodyPr wrap="square" rtlCol="0">
            <a:spAutoFit/>
          </a:bodyPr>
          <a:lstStyle/>
          <a:p>
            <a:r>
              <a:rPr lang="zh-CN" altLang="en-US" sz="2000" dirty="0" smtClean="0">
                <a:latin typeface="黑体" panose="02010609060101010101" charset="-122"/>
                <a:ea typeface="黑体" panose="02010609060101010101" charset="-122"/>
              </a:rPr>
              <a:t>探究二：</a:t>
            </a:r>
            <a:endParaRPr lang="en-US" altLang="zh-CN" sz="2000" dirty="0" smtClean="0">
              <a:latin typeface="黑体" panose="02010609060101010101" charset="-122"/>
              <a:ea typeface="黑体" panose="02010609060101010101" charset="-122"/>
            </a:endParaRPr>
          </a:p>
          <a:p>
            <a:r>
              <a:rPr lang="zh-CN" altLang="en-US" sz="2000" dirty="0" smtClean="0">
                <a:latin typeface="黑体" panose="02010609060101010101" charset="-122"/>
                <a:ea typeface="黑体" panose="02010609060101010101" charset="-122"/>
              </a:rPr>
              <a:t>十六国政权主要在哪个区域？</a:t>
            </a:r>
            <a:endParaRPr lang="en-US" altLang="zh-CN" sz="2000" dirty="0" smtClean="0">
              <a:latin typeface="黑体" panose="02010609060101010101" charset="-122"/>
              <a:ea typeface="黑体" panose="02010609060101010101" charset="-122"/>
            </a:endParaRPr>
          </a:p>
          <a:p>
            <a:r>
              <a:rPr lang="zh-CN" altLang="en-US" sz="2000" dirty="0" smtClean="0">
                <a:latin typeface="黑体" panose="02010609060101010101" charset="-122"/>
                <a:ea typeface="黑体" panose="02010609060101010101" charset="-122"/>
              </a:rPr>
              <a:t>结合左边的表格思考十六国的政权主体为何主要是少数民族？</a:t>
            </a:r>
            <a:endParaRPr lang="en-US" altLang="zh-CN" sz="2000" dirty="0" smtClean="0">
              <a:latin typeface="黑体" panose="02010609060101010101" charset="-122"/>
              <a:ea typeface="黑体" panose="02010609060101010101" charset="-122"/>
            </a:endParaRPr>
          </a:p>
          <a:p>
            <a:r>
              <a:rPr lang="zh-CN" altLang="en-US" sz="2000" dirty="0" smtClean="0">
                <a:latin typeface="黑体" panose="02010609060101010101" charset="-122"/>
                <a:ea typeface="黑体" panose="02010609060101010101" charset="-122"/>
              </a:rPr>
              <a:t>少数民族内迁给中华民族带来了什么影响？</a:t>
            </a:r>
            <a:endParaRPr lang="en-US" altLang="zh-CN" sz="2000" dirty="0" smtClean="0">
              <a:latin typeface="黑体" panose="02010609060101010101" charset="-122"/>
              <a:ea typeface="黑体" panose="02010609060101010101" charset="-122"/>
            </a:endParaRPr>
          </a:p>
          <a:p>
            <a:endParaRPr lang="en-US" altLang="zh-CN" sz="2000" dirty="0" smtClean="0">
              <a:latin typeface="黑体" panose="02010609060101010101" charset="-122"/>
              <a:ea typeface="黑体" panose="02010609060101010101" charset="-122"/>
            </a:endParaRPr>
          </a:p>
        </p:txBody>
      </p:sp>
      <p:pic>
        <p:nvPicPr>
          <p:cNvPr id="21" name="Picture 4" descr="https://timgsa.baidu.com/timg?image&amp;quality=80&amp;size=b9999_10000&amp;sec=1595836239212&amp;di=63b4fd5fc75e982c29b471b5a5c1516b&amp;imgtype=0&amp;src=http%3A%2F%2Fbpic.588ku.com%2Felement_origin_min_pic%2F16%2F11%2F13%2F61839e20928d5f7c6f2201741edf1e78.jpg"/>
          <p:cNvPicPr>
            <a:picLocks noChangeAspect="1" noChangeArrowheads="1"/>
          </p:cNvPicPr>
          <p:nvPr/>
        </p:nvPicPr>
        <p:blipFill>
          <a:blip r:embed="rId5" cstate="print">
            <a:clrChange>
              <a:clrFrom>
                <a:srgbClr val="F6F6F6"/>
              </a:clrFrom>
              <a:clrTo>
                <a:srgbClr val="F6F6F6">
                  <a:alpha val="0"/>
                </a:srgbClr>
              </a:clrTo>
            </a:clrChange>
          </a:blip>
          <a:srcRect/>
          <a:stretch>
            <a:fillRect/>
          </a:stretch>
        </p:blipFill>
        <p:spPr bwMode="auto">
          <a:xfrm>
            <a:off x="903098" y="2213071"/>
            <a:ext cx="1287627" cy="667173"/>
          </a:xfrm>
          <a:prstGeom prst="rect">
            <a:avLst/>
          </a:prstGeom>
          <a:noFill/>
        </p:spPr>
      </p:pic>
      <p:pic>
        <p:nvPicPr>
          <p:cNvPr id="22" name="Picture 4" descr="https://timgsa.baidu.com/timg?image&amp;quality=80&amp;size=b9999_10000&amp;sec=1595836239212&amp;di=63b4fd5fc75e982c29b471b5a5c1516b&amp;imgtype=0&amp;src=http%3A%2F%2Fbpic.588ku.com%2Felement_origin_min_pic%2F16%2F11%2F13%2F61839e20928d5f7c6f2201741edf1e78.jpg"/>
          <p:cNvPicPr>
            <a:picLocks noChangeAspect="1" noChangeArrowheads="1"/>
          </p:cNvPicPr>
          <p:nvPr/>
        </p:nvPicPr>
        <p:blipFill>
          <a:blip r:embed="rId5" cstate="print">
            <a:clrChange>
              <a:clrFrom>
                <a:srgbClr val="F6F6F6"/>
              </a:clrFrom>
              <a:clrTo>
                <a:srgbClr val="F6F6F6">
                  <a:alpha val="0"/>
                </a:srgbClr>
              </a:clrTo>
            </a:clrChange>
          </a:blip>
          <a:srcRect/>
          <a:stretch>
            <a:fillRect/>
          </a:stretch>
        </p:blipFill>
        <p:spPr bwMode="auto">
          <a:xfrm>
            <a:off x="3423097" y="2059094"/>
            <a:ext cx="1204659" cy="667173"/>
          </a:xfrm>
          <a:prstGeom prst="rect">
            <a:avLst/>
          </a:prstGeom>
          <a:noFill/>
        </p:spPr>
      </p:pic>
      <p:pic>
        <p:nvPicPr>
          <p:cNvPr id="23" name="Picture 4" descr="https://timgsa.baidu.com/timg?image&amp;quality=80&amp;size=b9999_10000&amp;sec=1595836239212&amp;di=63b4fd5fc75e982c29b471b5a5c1516b&amp;imgtype=0&amp;src=http%3A%2F%2Fbpic.588ku.com%2Felement_origin_min_pic%2F16%2F11%2F13%2F61839e20928d5f7c6f2201741edf1e78.jpg"/>
          <p:cNvPicPr>
            <a:picLocks noChangeAspect="1" noChangeArrowheads="1"/>
          </p:cNvPicPr>
          <p:nvPr/>
        </p:nvPicPr>
        <p:blipFill>
          <a:blip r:embed="rId5" cstate="print">
            <a:clrChange>
              <a:clrFrom>
                <a:srgbClr val="F6F6F6"/>
              </a:clrFrom>
              <a:clrTo>
                <a:srgbClr val="F6F6F6">
                  <a:alpha val="0"/>
                </a:srgbClr>
              </a:clrTo>
            </a:clrChange>
          </a:blip>
          <a:srcRect/>
          <a:stretch>
            <a:fillRect/>
          </a:stretch>
        </p:blipFill>
        <p:spPr bwMode="auto">
          <a:xfrm>
            <a:off x="374662" y="4356291"/>
            <a:ext cx="1816063" cy="1297378"/>
          </a:xfrm>
          <a:prstGeom prst="rect">
            <a:avLst/>
          </a:prstGeom>
          <a:noFill/>
        </p:spPr>
      </p:pic>
      <p:pic>
        <p:nvPicPr>
          <p:cNvPr id="24" name="Picture 4" descr="https://timgsa.baidu.com/timg?image&amp;quality=80&amp;size=b9999_10000&amp;sec=1595836239212&amp;di=63b4fd5fc75e982c29b471b5a5c1516b&amp;imgtype=0&amp;src=http%3A%2F%2Fbpic.588ku.com%2Felement_origin_min_pic%2F16%2F11%2F13%2F61839e20928d5f7c6f2201741edf1e78.jpg"/>
          <p:cNvPicPr>
            <a:picLocks noChangeAspect="1" noChangeArrowheads="1"/>
          </p:cNvPicPr>
          <p:nvPr/>
        </p:nvPicPr>
        <p:blipFill>
          <a:blip r:embed="rId5" cstate="print">
            <a:clrChange>
              <a:clrFrom>
                <a:srgbClr val="F6F6F6"/>
              </a:clrFrom>
              <a:clrTo>
                <a:srgbClr val="F6F6F6">
                  <a:alpha val="0"/>
                </a:srgbClr>
              </a:clrTo>
            </a:clrChange>
          </a:blip>
          <a:srcRect/>
          <a:stretch>
            <a:fillRect/>
          </a:stretch>
        </p:blipFill>
        <p:spPr bwMode="auto">
          <a:xfrm>
            <a:off x="3224324" y="4575180"/>
            <a:ext cx="1737969" cy="1216269"/>
          </a:xfrm>
          <a:prstGeom prst="rect">
            <a:avLst/>
          </a:prstGeom>
          <a:noFill/>
        </p:spPr>
      </p:pic>
      <p:sp>
        <p:nvSpPr>
          <p:cNvPr id="25" name="矩形 24"/>
          <p:cNvSpPr/>
          <p:nvPr/>
        </p:nvSpPr>
        <p:spPr>
          <a:xfrm>
            <a:off x="6455797" y="3446612"/>
            <a:ext cx="6096000" cy="707886"/>
          </a:xfrm>
          <a:prstGeom prst="rect">
            <a:avLst/>
          </a:prstGeom>
        </p:spPr>
        <p:txBody>
          <a:bodyPr>
            <a:spAutoFit/>
          </a:bodyPr>
          <a:lstStyle/>
          <a:p>
            <a:r>
              <a:rPr lang="zh-CN" altLang="en-US" sz="2000" dirty="0">
                <a:latin typeface="黑体" panose="02010609060101010101" charset="-122"/>
                <a:ea typeface="黑体" panose="02010609060101010101" charset="-122"/>
              </a:rPr>
              <a:t>之后北方是否有统一过？</a:t>
            </a:r>
            <a:endParaRPr lang="en-US" altLang="zh-CN" sz="2000" dirty="0">
              <a:latin typeface="黑体" panose="02010609060101010101" charset="-122"/>
              <a:ea typeface="黑体" panose="02010609060101010101" charset="-122"/>
            </a:endParaRPr>
          </a:p>
          <a:p>
            <a:r>
              <a:rPr lang="zh-CN" altLang="en-US" sz="2000" dirty="0">
                <a:latin typeface="黑体" panose="02010609060101010101" charset="-122"/>
                <a:ea typeface="黑体" panose="02010609060101010101" charset="-122"/>
              </a:rPr>
              <a:t>这种统一是否长期延续？</a:t>
            </a:r>
            <a:endParaRPr lang="en-US" altLang="zh-CN" sz="2000" dirty="0">
              <a:latin typeface="黑体" panose="02010609060101010101" charset="-122"/>
              <a:ea typeface="黑体" panose="02010609060101010101" charset="-122"/>
            </a:endParaRPr>
          </a:p>
        </p:txBody>
      </p:sp>
      <p:sp>
        <p:nvSpPr>
          <p:cNvPr id="27" name="矩形 26"/>
          <p:cNvSpPr/>
          <p:nvPr/>
        </p:nvSpPr>
        <p:spPr>
          <a:xfrm>
            <a:off x="2689116" y="1488238"/>
            <a:ext cx="1220206" cy="369332"/>
          </a:xfrm>
          <a:prstGeom prst="rect">
            <a:avLst/>
          </a:prstGeom>
        </p:spPr>
        <p:txBody>
          <a:bodyPr wrap="none">
            <a:spAutoFit/>
          </a:bodyPr>
          <a:lstStyle/>
          <a:p>
            <a:r>
              <a:rPr lang="en-US" altLang="zh-CN" b="1" dirty="0">
                <a:solidFill>
                  <a:srgbClr val="C00000"/>
                </a:solidFill>
                <a:latin typeface="方正卡通简体" panose="03000509000000000000" pitchFamily="65" charset="-122"/>
                <a:ea typeface="方正卡通简体" panose="03000509000000000000" pitchFamily="65" charset="-122"/>
              </a:rPr>
              <a:t>317-420</a:t>
            </a:r>
            <a:r>
              <a:rPr lang="zh-CN" altLang="en-US" b="1" dirty="0">
                <a:solidFill>
                  <a:srgbClr val="C00000"/>
                </a:solidFill>
                <a:latin typeface="方正卡通简体" panose="03000509000000000000" pitchFamily="65" charset="-122"/>
                <a:ea typeface="方正卡通简体" panose="03000509000000000000" pitchFamily="65" charset="-122"/>
              </a:rPr>
              <a:t>年</a:t>
            </a:r>
            <a:endParaRPr lang="zh-CN" altLang="en-US" dirty="0"/>
          </a:p>
        </p:txBody>
      </p:sp>
      <p:cxnSp>
        <p:nvCxnSpPr>
          <p:cNvPr id="28" name="直接连接符 27"/>
          <p:cNvCxnSpPr/>
          <p:nvPr/>
        </p:nvCxnSpPr>
        <p:spPr>
          <a:xfrm flipH="1">
            <a:off x="5797024" y="2059094"/>
            <a:ext cx="44962" cy="4465828"/>
          </a:xfrm>
          <a:prstGeom prst="line">
            <a:avLst/>
          </a:prstGeom>
          <a:ln w="2857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blinds(horizontal)">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blinds(horizontal)">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blinds(horizontal)">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linds(horizontal)">
                                      <p:cBhvr>
                                        <p:cTn id="44" dur="500"/>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blinds(horizontal)">
                                      <p:cBhvr>
                                        <p:cTn id="49" dur="5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up)">
                                      <p:cBhvr>
                                        <p:cTn id="5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7940" y="1247559"/>
            <a:ext cx="12185471" cy="1686560"/>
            <a:chOff x="285720" y="142858"/>
            <a:chExt cx="9139103" cy="1264920"/>
          </a:xfrm>
        </p:grpSpPr>
        <p:grpSp>
          <p:nvGrpSpPr>
            <p:cNvPr id="4" name="组合 17"/>
            <p:cNvGrpSpPr/>
            <p:nvPr/>
          </p:nvGrpSpPr>
          <p:grpSpPr>
            <a:xfrm>
              <a:off x="285720" y="142858"/>
              <a:ext cx="9139103" cy="1264920"/>
              <a:chOff x="1785918" y="3000378"/>
              <a:chExt cx="4000528" cy="1264920"/>
            </a:xfrm>
          </p:grpSpPr>
          <p:sp>
            <p:nvSpPr>
              <p:cNvPr id="8" name="任意多边形 2"/>
              <p:cNvSpPr/>
              <p:nvPr/>
            </p:nvSpPr>
            <p:spPr>
              <a:xfrm>
                <a:off x="1785918" y="3000378"/>
                <a:ext cx="4000528" cy="1264920"/>
              </a:xfrm>
              <a:custGeom>
                <a:avLst/>
                <a:gdLst>
                  <a:gd name="connsiteX0" fmla="*/ 58420 w 5969000"/>
                  <a:gd name="connsiteY0" fmla="*/ 0 h 1264920"/>
                  <a:gd name="connsiteX1" fmla="*/ 58420 w 5969000"/>
                  <a:gd name="connsiteY1" fmla="*/ 502920 h 1264920"/>
                  <a:gd name="connsiteX2" fmla="*/ 408940 w 5969000"/>
                  <a:gd name="connsiteY2" fmla="*/ 579120 h 1264920"/>
                  <a:gd name="connsiteX3" fmla="*/ 988060 w 5969000"/>
                  <a:gd name="connsiteY3" fmla="*/ 563880 h 1264920"/>
                  <a:gd name="connsiteX4" fmla="*/ 4737100 w 5969000"/>
                  <a:gd name="connsiteY4" fmla="*/ 548640 h 1264920"/>
                  <a:gd name="connsiteX5" fmla="*/ 5742940 w 5969000"/>
                  <a:gd name="connsiteY5" fmla="*/ 548640 h 1264920"/>
                  <a:gd name="connsiteX6" fmla="*/ 5941060 w 5969000"/>
                  <a:gd name="connsiteY6" fmla="*/ 731520 h 1264920"/>
                  <a:gd name="connsiteX7" fmla="*/ 5910580 w 5969000"/>
                  <a:gd name="connsiteY7" fmla="*/ 1264920 h 1264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9000" h="1264920">
                    <a:moveTo>
                      <a:pt x="58420" y="0"/>
                    </a:moveTo>
                    <a:cubicBezTo>
                      <a:pt x="29210" y="203200"/>
                      <a:pt x="0" y="406400"/>
                      <a:pt x="58420" y="502920"/>
                    </a:cubicBezTo>
                    <a:cubicBezTo>
                      <a:pt x="116840" y="599440"/>
                      <a:pt x="254000" y="568960"/>
                      <a:pt x="408940" y="579120"/>
                    </a:cubicBezTo>
                    <a:cubicBezTo>
                      <a:pt x="563880" y="589280"/>
                      <a:pt x="988060" y="563880"/>
                      <a:pt x="988060" y="563880"/>
                    </a:cubicBezTo>
                    <a:lnTo>
                      <a:pt x="4737100" y="548640"/>
                    </a:lnTo>
                    <a:cubicBezTo>
                      <a:pt x="5529580" y="546100"/>
                      <a:pt x="5542280" y="518160"/>
                      <a:pt x="5742940" y="548640"/>
                    </a:cubicBezTo>
                    <a:cubicBezTo>
                      <a:pt x="5943600" y="579120"/>
                      <a:pt x="5913120" y="612140"/>
                      <a:pt x="5941060" y="731520"/>
                    </a:cubicBezTo>
                    <a:cubicBezTo>
                      <a:pt x="5969000" y="850900"/>
                      <a:pt x="5939790" y="1057910"/>
                      <a:pt x="5910580" y="1264920"/>
                    </a:cubicBezTo>
                  </a:path>
                </a:pathLst>
              </a:custGeom>
              <a:ln w="762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9" name="TextBox 8"/>
              <p:cNvSpPr txBox="1"/>
              <p:nvPr/>
            </p:nvSpPr>
            <p:spPr>
              <a:xfrm>
                <a:off x="1848460" y="3059674"/>
                <a:ext cx="785818" cy="346249"/>
              </a:xfrm>
              <a:prstGeom prst="rect">
                <a:avLst/>
              </a:prstGeom>
              <a:noFill/>
            </p:spPr>
            <p:txBody>
              <a:bodyPr wrap="square" rtlCol="0">
                <a:spAutoFit/>
              </a:bodyPr>
              <a:lstStyle/>
              <a:p>
                <a:r>
                  <a:rPr lang="en-US" altLang="zh-CN" sz="2400" b="1" dirty="0">
                    <a:solidFill>
                      <a:srgbClr val="C00000"/>
                    </a:solidFill>
                    <a:latin typeface="方正卡通简体" panose="03000509000000000000" pitchFamily="65" charset="-122"/>
                    <a:ea typeface="方正卡通简体" panose="03000509000000000000" pitchFamily="65" charset="-122"/>
                  </a:rPr>
                  <a:t>220</a:t>
                </a:r>
                <a:r>
                  <a:rPr lang="zh-CN" altLang="en-US" sz="2400" b="1" dirty="0">
                    <a:solidFill>
                      <a:srgbClr val="C00000"/>
                    </a:solidFill>
                    <a:latin typeface="方正卡通简体" panose="03000509000000000000" pitchFamily="65" charset="-122"/>
                    <a:ea typeface="方正卡通简体" panose="03000509000000000000" pitchFamily="65" charset="-122"/>
                  </a:rPr>
                  <a:t>年</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cxnSp>
            <p:nvCxnSpPr>
              <p:cNvPr id="10" name="直接连接符 9"/>
              <p:cNvCxnSpPr/>
              <p:nvPr/>
            </p:nvCxnSpPr>
            <p:spPr>
              <a:xfrm rot="5400000">
                <a:off x="1830339" y="3572212"/>
                <a:ext cx="288000" cy="1588"/>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848461" y="3571882"/>
                <a:ext cx="343982" cy="623248"/>
              </a:xfrm>
              <a:prstGeom prst="rect">
                <a:avLst/>
              </a:prstGeom>
              <a:noFill/>
            </p:spPr>
            <p:txBody>
              <a:bodyPr wrap="square" rtlCol="0">
                <a:spAutoFit/>
              </a:bodyPr>
              <a:lstStyle/>
              <a:p>
                <a:r>
                  <a:rPr lang="zh-CN" altLang="en-US" sz="2400" b="1" dirty="0">
                    <a:solidFill>
                      <a:srgbClr val="C00000"/>
                    </a:solidFill>
                    <a:latin typeface="方正卡通简体" panose="03000509000000000000" pitchFamily="65" charset="-122"/>
                    <a:ea typeface="方正卡通简体" panose="03000509000000000000" pitchFamily="65" charset="-122"/>
                  </a:rPr>
                  <a:t>三国鼎立</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grpSp>
        <p:sp>
          <p:nvSpPr>
            <p:cNvPr id="5" name="TextBox 3"/>
            <p:cNvSpPr txBox="1"/>
            <p:nvPr/>
          </p:nvSpPr>
          <p:spPr>
            <a:xfrm>
              <a:off x="1133745" y="214296"/>
              <a:ext cx="1795181" cy="346249"/>
            </a:xfrm>
            <a:prstGeom prst="rect">
              <a:avLst/>
            </a:prstGeom>
            <a:noFill/>
          </p:spPr>
          <p:txBody>
            <a:bodyPr wrap="square" rtlCol="0">
              <a:spAutoFit/>
            </a:bodyPr>
            <a:lstStyle/>
            <a:p>
              <a:r>
                <a:rPr lang="en-US" altLang="zh-CN" sz="2400" b="1" dirty="0">
                  <a:solidFill>
                    <a:srgbClr val="C00000"/>
                  </a:solidFill>
                  <a:latin typeface="方正卡通简体" panose="03000509000000000000" pitchFamily="65" charset="-122"/>
                  <a:ea typeface="方正卡通简体" panose="03000509000000000000" pitchFamily="65" charset="-122"/>
                </a:rPr>
                <a:t>266-316</a:t>
              </a:r>
              <a:r>
                <a:rPr lang="zh-CN" altLang="en-US" sz="2400" b="1" dirty="0">
                  <a:solidFill>
                    <a:srgbClr val="C00000"/>
                  </a:solidFill>
                  <a:latin typeface="方正卡通简体" panose="03000509000000000000" pitchFamily="65" charset="-122"/>
                  <a:ea typeface="方正卡通简体" panose="03000509000000000000" pitchFamily="65" charset="-122"/>
                </a:rPr>
                <a:t>年</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cxnSp>
          <p:nvCxnSpPr>
            <p:cNvPr id="6" name="直接连接符 5"/>
            <p:cNvCxnSpPr/>
            <p:nvPr/>
          </p:nvCxnSpPr>
          <p:spPr>
            <a:xfrm rot="5400000">
              <a:off x="1500857" y="725814"/>
              <a:ext cx="288000" cy="3628"/>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285852" y="845096"/>
              <a:ext cx="714379" cy="346249"/>
            </a:xfrm>
            <a:prstGeom prst="rect">
              <a:avLst/>
            </a:prstGeom>
            <a:noFill/>
          </p:spPr>
          <p:txBody>
            <a:bodyPr wrap="square" rtlCol="0">
              <a:spAutoFit/>
            </a:bodyPr>
            <a:lstStyle/>
            <a:p>
              <a:r>
                <a:rPr lang="zh-CN" altLang="en-US" sz="2400" b="1" dirty="0">
                  <a:solidFill>
                    <a:srgbClr val="C00000"/>
                  </a:solidFill>
                  <a:latin typeface="方正卡通简体" panose="03000509000000000000" pitchFamily="65" charset="-122"/>
                  <a:ea typeface="方正卡通简体" panose="03000509000000000000" pitchFamily="65" charset="-122"/>
                </a:rPr>
                <a:t>西晋</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grpSp>
      <p:sp>
        <p:nvSpPr>
          <p:cNvPr id="12" name="TextBox 11"/>
          <p:cNvSpPr txBox="1"/>
          <p:nvPr/>
        </p:nvSpPr>
        <p:spPr>
          <a:xfrm>
            <a:off x="2952729" y="1033657"/>
            <a:ext cx="1536319" cy="707886"/>
          </a:xfrm>
          <a:prstGeom prst="rect">
            <a:avLst/>
          </a:prstGeom>
          <a:noFill/>
        </p:spPr>
        <p:txBody>
          <a:bodyPr wrap="square" rtlCol="0">
            <a:spAutoFit/>
          </a:bodyPr>
          <a:lstStyle/>
          <a:p>
            <a:r>
              <a:rPr lang="en-US" altLang="zh-CN" sz="2000" b="1" dirty="0">
                <a:solidFill>
                  <a:srgbClr val="C00000"/>
                </a:solidFill>
                <a:latin typeface="方正卡通简体" panose="03000509000000000000" pitchFamily="65" charset="-122"/>
                <a:ea typeface="方正卡通简体" panose="03000509000000000000" pitchFamily="65" charset="-122"/>
              </a:rPr>
              <a:t>317-420</a:t>
            </a:r>
            <a:r>
              <a:rPr lang="zh-CN" altLang="en-US" sz="2000" b="1" dirty="0">
                <a:solidFill>
                  <a:srgbClr val="C00000"/>
                </a:solidFill>
                <a:latin typeface="方正卡通简体" panose="03000509000000000000" pitchFamily="65" charset="-122"/>
                <a:ea typeface="方正卡通简体" panose="03000509000000000000" pitchFamily="65" charset="-122"/>
              </a:rPr>
              <a:t>年</a:t>
            </a:r>
            <a:r>
              <a:rPr lang="en-US" altLang="zh-CN" sz="2000" b="1" dirty="0">
                <a:solidFill>
                  <a:srgbClr val="0070C0"/>
                </a:solidFill>
                <a:latin typeface="方正卡通简体" panose="03000509000000000000" pitchFamily="65" charset="-122"/>
                <a:ea typeface="方正卡通简体" panose="03000509000000000000" pitchFamily="65" charset="-122"/>
              </a:rPr>
              <a:t>304-439</a:t>
            </a:r>
            <a:r>
              <a:rPr lang="zh-CN" altLang="en-US" sz="2000" b="1" dirty="0">
                <a:solidFill>
                  <a:srgbClr val="0070C0"/>
                </a:solidFill>
                <a:latin typeface="方正卡通简体" panose="03000509000000000000" pitchFamily="65" charset="-122"/>
                <a:ea typeface="方正卡通简体" panose="03000509000000000000" pitchFamily="65" charset="-122"/>
              </a:rPr>
              <a:t>年</a:t>
            </a:r>
            <a:endParaRPr lang="zh-CN" altLang="en-US" sz="2000" b="1" dirty="0">
              <a:solidFill>
                <a:srgbClr val="0070C0"/>
              </a:solidFill>
              <a:latin typeface="方正卡通简体" panose="03000509000000000000" pitchFamily="65" charset="-122"/>
              <a:ea typeface="方正卡通简体" panose="03000509000000000000" pitchFamily="65" charset="-122"/>
            </a:endParaRPr>
          </a:p>
        </p:txBody>
      </p:sp>
      <p:cxnSp>
        <p:nvCxnSpPr>
          <p:cNvPr id="13" name="直接连接符 12"/>
          <p:cNvCxnSpPr/>
          <p:nvPr/>
        </p:nvCxnSpPr>
        <p:spPr>
          <a:xfrm rot="5400000">
            <a:off x="3793805" y="2002866"/>
            <a:ext cx="384000" cy="4837"/>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333731" y="2137964"/>
            <a:ext cx="952505" cy="461665"/>
          </a:xfrm>
          <a:prstGeom prst="rect">
            <a:avLst/>
          </a:prstGeom>
          <a:noFill/>
        </p:spPr>
        <p:txBody>
          <a:bodyPr wrap="square" rtlCol="0">
            <a:spAutoFit/>
          </a:bodyPr>
          <a:lstStyle/>
          <a:p>
            <a:r>
              <a:rPr lang="zh-CN" altLang="en-US" sz="2400" b="1" dirty="0">
                <a:solidFill>
                  <a:srgbClr val="C00000"/>
                </a:solidFill>
                <a:latin typeface="方正卡通简体" panose="03000509000000000000" pitchFamily="65" charset="-122"/>
                <a:ea typeface="方正卡通简体" panose="03000509000000000000" pitchFamily="65" charset="-122"/>
              </a:rPr>
              <a:t>东晋</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sp>
        <p:nvSpPr>
          <p:cNvPr id="15" name="矩形 14"/>
          <p:cNvSpPr/>
          <p:nvPr/>
        </p:nvSpPr>
        <p:spPr>
          <a:xfrm>
            <a:off x="3932404" y="2154153"/>
            <a:ext cx="1268296" cy="461665"/>
          </a:xfrm>
          <a:prstGeom prst="rect">
            <a:avLst/>
          </a:prstGeom>
        </p:spPr>
        <p:txBody>
          <a:bodyPr wrap="none">
            <a:spAutoFit/>
          </a:bodyPr>
          <a:lstStyle/>
          <a:p>
            <a:r>
              <a:rPr lang="en-US" altLang="zh-CN" sz="2400" b="1" dirty="0">
                <a:solidFill>
                  <a:srgbClr val="0070C0"/>
                </a:solidFill>
                <a:latin typeface="方正卡通简体" panose="03000509000000000000" pitchFamily="65" charset="-122"/>
                <a:ea typeface="方正卡通简体" panose="03000509000000000000" pitchFamily="65" charset="-122"/>
              </a:rPr>
              <a:t>/</a:t>
            </a:r>
            <a:r>
              <a:rPr lang="zh-CN" altLang="en-US" sz="2400" b="1" dirty="0">
                <a:solidFill>
                  <a:srgbClr val="0070C0"/>
                </a:solidFill>
                <a:latin typeface="方正卡通简体" panose="03000509000000000000" pitchFamily="65" charset="-122"/>
                <a:ea typeface="方正卡通简体" panose="03000509000000000000" pitchFamily="65" charset="-122"/>
              </a:rPr>
              <a:t>十六国</a:t>
            </a:r>
            <a:endParaRPr lang="zh-CN" altLang="en-US" sz="2400" b="1" dirty="0">
              <a:solidFill>
                <a:srgbClr val="0070C0"/>
              </a:solidFill>
              <a:latin typeface="方正卡通简体" panose="03000509000000000000" pitchFamily="65" charset="-122"/>
              <a:ea typeface="方正卡通简体" panose="03000509000000000000" pitchFamily="65" charset="-122"/>
            </a:endParaRPr>
          </a:p>
        </p:txBody>
      </p:sp>
      <p:cxnSp>
        <p:nvCxnSpPr>
          <p:cNvPr id="16" name="直接连接符 15"/>
          <p:cNvCxnSpPr/>
          <p:nvPr/>
        </p:nvCxnSpPr>
        <p:spPr>
          <a:xfrm>
            <a:off x="4090894" y="2934374"/>
            <a:ext cx="2400000" cy="0"/>
          </a:xfrm>
          <a:prstGeom prst="line">
            <a:avLst/>
          </a:prstGeom>
          <a:ln w="22225" cap="rnd">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 name="îsḷîďe"/>
          <p:cNvSpPr/>
          <p:nvPr/>
        </p:nvSpPr>
        <p:spPr>
          <a:xfrm>
            <a:off x="3870686" y="2827983"/>
            <a:ext cx="212785" cy="212785"/>
          </a:xfrm>
          <a:prstGeom prst="roundRect">
            <a:avLst/>
          </a:prstGeom>
          <a:solidFill>
            <a:srgbClr val="BD42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cxnSp>
        <p:nvCxnSpPr>
          <p:cNvPr id="18" name="直接连接符 17"/>
          <p:cNvCxnSpPr/>
          <p:nvPr/>
        </p:nvCxnSpPr>
        <p:spPr>
          <a:xfrm flipH="1" flipV="1">
            <a:off x="3995644" y="2582394"/>
            <a:ext cx="7424" cy="336000"/>
          </a:xfrm>
          <a:prstGeom prst="line">
            <a:avLst/>
          </a:prstGeom>
          <a:ln w="3175">
            <a:solidFill>
              <a:srgbClr val="BD4244"/>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9" name="îsḷîďe"/>
          <p:cNvSpPr/>
          <p:nvPr/>
        </p:nvSpPr>
        <p:spPr>
          <a:xfrm>
            <a:off x="4735366" y="2827983"/>
            <a:ext cx="212785" cy="212785"/>
          </a:xfrm>
          <a:prstGeom prst="roundRect">
            <a:avLst/>
          </a:prstGeom>
          <a:solidFill>
            <a:srgbClr val="BD42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0" name="îsḷîďe"/>
          <p:cNvSpPr/>
          <p:nvPr/>
        </p:nvSpPr>
        <p:spPr>
          <a:xfrm>
            <a:off x="5687873" y="2850267"/>
            <a:ext cx="212785" cy="212785"/>
          </a:xfrm>
          <a:prstGeom prst="roundRect">
            <a:avLst/>
          </a:prstGeom>
          <a:solidFill>
            <a:srgbClr val="BD42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1" name="îsḷîďe"/>
          <p:cNvSpPr/>
          <p:nvPr/>
        </p:nvSpPr>
        <p:spPr>
          <a:xfrm>
            <a:off x="6449878" y="2850267"/>
            <a:ext cx="212785" cy="212785"/>
          </a:xfrm>
          <a:prstGeom prst="roundRect">
            <a:avLst/>
          </a:prstGeom>
          <a:solidFill>
            <a:srgbClr val="BD42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2" name="矩形 21"/>
          <p:cNvSpPr/>
          <p:nvPr/>
        </p:nvSpPr>
        <p:spPr>
          <a:xfrm>
            <a:off x="3995240" y="3454470"/>
            <a:ext cx="2573020" cy="502766"/>
          </a:xfrm>
          <a:prstGeom prst="rect">
            <a:avLst/>
          </a:prstGeom>
          <a:solidFill>
            <a:srgbClr val="FFC000"/>
          </a:solidFill>
        </p:spPr>
        <p:style>
          <a:lnRef idx="2">
            <a:schemeClr val="dk1"/>
          </a:lnRef>
          <a:fillRef idx="1">
            <a:schemeClr val="lt1"/>
          </a:fillRef>
          <a:effectRef idx="0">
            <a:schemeClr val="dk1"/>
          </a:effectRef>
          <a:fontRef idx="minor">
            <a:schemeClr val="dk1"/>
          </a:fontRef>
        </p:style>
        <p:txBody>
          <a:bodyPr wrap="square">
            <a:spAutoFit/>
          </a:bodyPr>
          <a:lstStyle/>
          <a:p>
            <a:pPr algn="ctr"/>
            <a:r>
              <a:rPr lang="zh-CN" altLang="en-US" sz="2665" b="1" dirty="0">
                <a:solidFill>
                  <a:srgbClr val="C00000"/>
                </a:solidFill>
                <a:latin typeface="江西拙楷" panose="02010600040101010101" pitchFamily="2" charset="-122"/>
                <a:ea typeface="江西拙楷" panose="02010600040101010101" pitchFamily="2" charset="-122"/>
              </a:rPr>
              <a:t>南      朝</a:t>
            </a:r>
            <a:endParaRPr lang="zh-CN" altLang="en-US" sz="2665" dirty="0">
              <a:latin typeface="江西拙楷" panose="02010600040101010101" pitchFamily="2" charset="-122"/>
              <a:ea typeface="江西拙楷" panose="02010600040101010101" pitchFamily="2" charset="-122"/>
            </a:endParaRPr>
          </a:p>
        </p:txBody>
      </p:sp>
      <p:pic>
        <p:nvPicPr>
          <p:cNvPr id="23" name="Picture 4" descr="https://timgsa.baidu.com/timg?image&amp;quality=80&amp;size=b9999_10000&amp;sec=1595836239212&amp;di=63b4fd5fc75e982c29b471b5a5c1516b&amp;imgtype=0&amp;src=http%3A%2F%2Fbpic.588ku.com%2Felement_origin_min_pic%2F16%2F11%2F13%2F61839e20928d5f7c6f2201741edf1e78.jpg"/>
          <p:cNvPicPr>
            <a:picLocks noChangeAspect="1" noChangeArrowheads="1"/>
          </p:cNvPicPr>
          <p:nvPr/>
        </p:nvPicPr>
        <p:blipFill>
          <a:blip r:embed="rId1" cstate="print">
            <a:clrChange>
              <a:clrFrom>
                <a:srgbClr val="F6F6F6"/>
              </a:clrFrom>
              <a:clrTo>
                <a:srgbClr val="F6F6F6">
                  <a:alpha val="0"/>
                </a:srgbClr>
              </a:clrTo>
            </a:clrChange>
          </a:blip>
          <a:srcRect/>
          <a:stretch>
            <a:fillRect/>
          </a:stretch>
        </p:blipFill>
        <p:spPr bwMode="auto">
          <a:xfrm>
            <a:off x="3809984" y="2081415"/>
            <a:ext cx="952507" cy="666756"/>
          </a:xfrm>
          <a:prstGeom prst="rect">
            <a:avLst/>
          </a:prstGeom>
          <a:noFill/>
        </p:spPr>
      </p:pic>
      <p:cxnSp>
        <p:nvCxnSpPr>
          <p:cNvPr id="25" name="直接连接符 24"/>
          <p:cNvCxnSpPr/>
          <p:nvPr/>
        </p:nvCxnSpPr>
        <p:spPr>
          <a:xfrm>
            <a:off x="4667240" y="1716601"/>
            <a:ext cx="2400000" cy="0"/>
          </a:xfrm>
          <a:prstGeom prst="line">
            <a:avLst/>
          </a:prstGeom>
          <a:ln w="22225" cap="rnd">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6" name="îsḷîďe"/>
          <p:cNvSpPr/>
          <p:nvPr/>
        </p:nvSpPr>
        <p:spPr>
          <a:xfrm>
            <a:off x="4447032" y="1610210"/>
            <a:ext cx="212785" cy="212785"/>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cxnSp>
        <p:nvCxnSpPr>
          <p:cNvPr id="27" name="直接连接符 26"/>
          <p:cNvCxnSpPr/>
          <p:nvPr/>
        </p:nvCxnSpPr>
        <p:spPr>
          <a:xfrm flipH="1">
            <a:off x="4564565" y="1760105"/>
            <a:ext cx="7424" cy="528000"/>
          </a:xfrm>
          <a:prstGeom prst="line">
            <a:avLst/>
          </a:prstGeom>
          <a:ln w="3175">
            <a:solidFill>
              <a:schemeClr val="tx2">
                <a:lumMod val="60000"/>
                <a:lumOff val="40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8" name="îsḷîďe"/>
          <p:cNvSpPr/>
          <p:nvPr/>
        </p:nvSpPr>
        <p:spPr>
          <a:xfrm>
            <a:off x="5311712" y="1610210"/>
            <a:ext cx="212785" cy="212785"/>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9" name="îsḷîďe"/>
          <p:cNvSpPr/>
          <p:nvPr/>
        </p:nvSpPr>
        <p:spPr>
          <a:xfrm>
            <a:off x="6264218" y="1632494"/>
            <a:ext cx="212785" cy="212785"/>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0" name="îsḷîďe"/>
          <p:cNvSpPr/>
          <p:nvPr/>
        </p:nvSpPr>
        <p:spPr>
          <a:xfrm>
            <a:off x="7026224" y="1632494"/>
            <a:ext cx="212785" cy="212785"/>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1" name="矩形 30"/>
          <p:cNvSpPr/>
          <p:nvPr/>
        </p:nvSpPr>
        <p:spPr>
          <a:xfrm>
            <a:off x="4286237" y="764095"/>
            <a:ext cx="666755" cy="830997"/>
          </a:xfrm>
          <a:prstGeom prst="rect">
            <a:avLst/>
          </a:prstGeom>
        </p:spPr>
        <p:txBody>
          <a:bodyPr wrap="square">
            <a:spAutoFit/>
          </a:bodyPr>
          <a:lstStyle/>
          <a:p>
            <a:r>
              <a:rPr lang="zh-CN" altLang="en-US" sz="2400" b="1" dirty="0">
                <a:solidFill>
                  <a:schemeClr val="tx2">
                    <a:lumMod val="60000"/>
                    <a:lumOff val="40000"/>
                  </a:schemeClr>
                </a:solidFill>
                <a:latin typeface="仿宋" panose="02010609060101010101" charset="-122"/>
                <a:ea typeface="仿宋" panose="02010609060101010101" charset="-122"/>
              </a:rPr>
              <a:t>北魏</a:t>
            </a:r>
            <a:endParaRPr lang="zh-CN" altLang="en-US" sz="2400" b="1" dirty="0">
              <a:solidFill>
                <a:schemeClr val="tx2">
                  <a:lumMod val="60000"/>
                  <a:lumOff val="40000"/>
                </a:schemeClr>
              </a:solidFill>
              <a:latin typeface="仿宋" panose="02010609060101010101" charset="-122"/>
              <a:ea typeface="仿宋" panose="02010609060101010101" charset="-122"/>
            </a:endParaRPr>
          </a:p>
        </p:txBody>
      </p:sp>
      <p:sp>
        <p:nvSpPr>
          <p:cNvPr id="32" name="矩形 31"/>
          <p:cNvSpPr/>
          <p:nvPr/>
        </p:nvSpPr>
        <p:spPr>
          <a:xfrm>
            <a:off x="3805143" y="2961706"/>
            <a:ext cx="3333773" cy="461665"/>
          </a:xfrm>
          <a:prstGeom prst="rect">
            <a:avLst/>
          </a:prstGeom>
        </p:spPr>
        <p:txBody>
          <a:bodyPr wrap="square">
            <a:spAutoFit/>
          </a:bodyPr>
          <a:lstStyle/>
          <a:p>
            <a:r>
              <a:rPr lang="zh-CN" altLang="en-US" sz="2400" b="1" dirty="0">
                <a:solidFill>
                  <a:srgbClr val="C00000"/>
                </a:solidFill>
                <a:latin typeface="仿宋" panose="02010609060101010101" charset="-122"/>
                <a:ea typeface="仿宋" panose="02010609060101010101" charset="-122"/>
              </a:rPr>
              <a:t>宋   齐    梁   陈</a:t>
            </a:r>
            <a:endParaRPr lang="zh-CN" altLang="en-US" sz="2400" dirty="0"/>
          </a:p>
        </p:txBody>
      </p:sp>
      <p:cxnSp>
        <p:nvCxnSpPr>
          <p:cNvPr id="34" name="直接连接符 33"/>
          <p:cNvCxnSpPr/>
          <p:nvPr/>
        </p:nvCxnSpPr>
        <p:spPr>
          <a:xfrm flipV="1">
            <a:off x="4762491" y="954596"/>
            <a:ext cx="381003" cy="190501"/>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4762491" y="1335599"/>
            <a:ext cx="285752" cy="95251"/>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4952992" y="477498"/>
            <a:ext cx="1143008" cy="461665"/>
          </a:xfrm>
          <a:prstGeom prst="rect">
            <a:avLst/>
          </a:prstGeom>
        </p:spPr>
        <p:txBody>
          <a:bodyPr wrap="square">
            <a:spAutoFit/>
          </a:bodyPr>
          <a:lstStyle/>
          <a:p>
            <a:r>
              <a:rPr lang="zh-CN" altLang="en-US" sz="2400" b="1" dirty="0">
                <a:solidFill>
                  <a:schemeClr val="tx2">
                    <a:lumMod val="60000"/>
                    <a:lumOff val="40000"/>
                  </a:schemeClr>
                </a:solidFill>
                <a:latin typeface="仿宋" panose="02010609060101010101" charset="-122"/>
                <a:ea typeface="仿宋" panose="02010609060101010101" charset="-122"/>
              </a:rPr>
              <a:t>东魏</a:t>
            </a:r>
            <a:endParaRPr lang="zh-CN" altLang="en-US" sz="2400" b="1" dirty="0">
              <a:solidFill>
                <a:schemeClr val="tx2">
                  <a:lumMod val="60000"/>
                  <a:lumOff val="40000"/>
                </a:schemeClr>
              </a:solidFill>
              <a:latin typeface="仿宋" panose="02010609060101010101" charset="-122"/>
              <a:ea typeface="仿宋" panose="02010609060101010101" charset="-122"/>
            </a:endParaRPr>
          </a:p>
        </p:txBody>
      </p:sp>
      <p:sp>
        <p:nvSpPr>
          <p:cNvPr id="38" name="矩形 37"/>
          <p:cNvSpPr/>
          <p:nvPr/>
        </p:nvSpPr>
        <p:spPr>
          <a:xfrm>
            <a:off x="4952992" y="1145098"/>
            <a:ext cx="1143008" cy="461665"/>
          </a:xfrm>
          <a:prstGeom prst="rect">
            <a:avLst/>
          </a:prstGeom>
        </p:spPr>
        <p:txBody>
          <a:bodyPr wrap="square">
            <a:spAutoFit/>
          </a:bodyPr>
          <a:lstStyle/>
          <a:p>
            <a:r>
              <a:rPr lang="zh-CN" altLang="en-US" sz="2400" b="1" dirty="0">
                <a:solidFill>
                  <a:schemeClr val="tx2">
                    <a:lumMod val="60000"/>
                    <a:lumOff val="40000"/>
                  </a:schemeClr>
                </a:solidFill>
                <a:latin typeface="仿宋" panose="02010609060101010101" charset="-122"/>
                <a:ea typeface="仿宋" panose="02010609060101010101" charset="-122"/>
              </a:rPr>
              <a:t>西魏</a:t>
            </a:r>
            <a:endParaRPr lang="zh-CN" altLang="en-US" sz="2400" b="1" dirty="0">
              <a:solidFill>
                <a:schemeClr val="tx2">
                  <a:lumMod val="60000"/>
                  <a:lumOff val="40000"/>
                </a:schemeClr>
              </a:solidFill>
              <a:latin typeface="仿宋" panose="02010609060101010101" charset="-122"/>
              <a:ea typeface="仿宋" panose="02010609060101010101" charset="-122"/>
            </a:endParaRPr>
          </a:p>
        </p:txBody>
      </p:sp>
      <p:cxnSp>
        <p:nvCxnSpPr>
          <p:cNvPr id="39" name="直接连接符 38"/>
          <p:cNvCxnSpPr/>
          <p:nvPr/>
        </p:nvCxnSpPr>
        <p:spPr>
          <a:xfrm flipV="1">
            <a:off x="5714997" y="763249"/>
            <a:ext cx="381003"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5714997" y="1391319"/>
            <a:ext cx="381003"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5905499" y="477498"/>
            <a:ext cx="1143008" cy="461665"/>
          </a:xfrm>
          <a:prstGeom prst="rect">
            <a:avLst/>
          </a:prstGeom>
        </p:spPr>
        <p:txBody>
          <a:bodyPr wrap="square">
            <a:spAutoFit/>
          </a:bodyPr>
          <a:lstStyle/>
          <a:p>
            <a:r>
              <a:rPr lang="zh-CN" altLang="en-US" sz="2400" b="1" dirty="0">
                <a:solidFill>
                  <a:schemeClr val="tx2">
                    <a:lumMod val="60000"/>
                    <a:lumOff val="40000"/>
                  </a:schemeClr>
                </a:solidFill>
                <a:latin typeface="仿宋" panose="02010609060101010101" charset="-122"/>
                <a:ea typeface="仿宋" panose="02010609060101010101" charset="-122"/>
              </a:rPr>
              <a:t>北齐</a:t>
            </a:r>
            <a:endParaRPr lang="zh-CN" altLang="en-US" sz="2400" b="1" dirty="0">
              <a:solidFill>
                <a:schemeClr val="tx2">
                  <a:lumMod val="60000"/>
                  <a:lumOff val="40000"/>
                </a:schemeClr>
              </a:solidFill>
              <a:latin typeface="仿宋" panose="02010609060101010101" charset="-122"/>
              <a:ea typeface="仿宋" panose="02010609060101010101" charset="-122"/>
            </a:endParaRPr>
          </a:p>
        </p:txBody>
      </p:sp>
      <p:sp>
        <p:nvSpPr>
          <p:cNvPr id="45" name="矩形 44"/>
          <p:cNvSpPr/>
          <p:nvPr/>
        </p:nvSpPr>
        <p:spPr>
          <a:xfrm>
            <a:off x="5905499" y="1145098"/>
            <a:ext cx="1143008" cy="461665"/>
          </a:xfrm>
          <a:prstGeom prst="rect">
            <a:avLst/>
          </a:prstGeom>
        </p:spPr>
        <p:txBody>
          <a:bodyPr wrap="square">
            <a:spAutoFit/>
          </a:bodyPr>
          <a:lstStyle/>
          <a:p>
            <a:r>
              <a:rPr lang="zh-CN" altLang="en-US" sz="2400" b="1" dirty="0">
                <a:solidFill>
                  <a:schemeClr val="tx2">
                    <a:lumMod val="60000"/>
                    <a:lumOff val="40000"/>
                  </a:schemeClr>
                </a:solidFill>
                <a:latin typeface="仿宋" panose="02010609060101010101" charset="-122"/>
                <a:ea typeface="仿宋" panose="02010609060101010101" charset="-122"/>
              </a:rPr>
              <a:t>北周</a:t>
            </a:r>
            <a:endParaRPr lang="zh-CN" altLang="en-US" sz="2400" b="1" dirty="0">
              <a:solidFill>
                <a:schemeClr val="tx2">
                  <a:lumMod val="60000"/>
                  <a:lumOff val="40000"/>
                </a:schemeClr>
              </a:solidFill>
              <a:latin typeface="仿宋" panose="02010609060101010101" charset="-122"/>
              <a:ea typeface="仿宋" panose="02010609060101010101" charset="-122"/>
            </a:endParaRPr>
          </a:p>
        </p:txBody>
      </p:sp>
      <p:cxnSp>
        <p:nvCxnSpPr>
          <p:cNvPr id="58" name="直接箭头连接符 57"/>
          <p:cNvCxnSpPr/>
          <p:nvPr/>
        </p:nvCxnSpPr>
        <p:spPr>
          <a:xfrm flipV="1">
            <a:off x="6762755" y="842836"/>
            <a:ext cx="0" cy="692573"/>
          </a:xfrm>
          <a:prstGeom prst="straightConnector1">
            <a:avLst/>
          </a:prstGeom>
          <a:ln w="19050">
            <a:solidFill>
              <a:schemeClr val="accent1"/>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59" name="文本框 42"/>
          <p:cNvSpPr txBox="1"/>
          <p:nvPr/>
        </p:nvSpPr>
        <p:spPr>
          <a:xfrm>
            <a:off x="6684866" y="954597"/>
            <a:ext cx="649393" cy="461665"/>
          </a:xfrm>
          <a:prstGeom prst="rect">
            <a:avLst/>
          </a:prstGeom>
          <a:noFill/>
        </p:spPr>
        <p:txBody>
          <a:bodyPr wrap="square" rtlCol="0">
            <a:spAutoFit/>
          </a:bodyPr>
          <a:lstStyle/>
          <a:p>
            <a:r>
              <a:rPr lang="zh-CN" altLang="en-US" sz="2400" b="1" dirty="0">
                <a:solidFill>
                  <a:schemeClr val="accent1"/>
                </a:solidFill>
                <a:latin typeface="仿宋" panose="02010609060101010101" charset="-122"/>
                <a:ea typeface="仿宋" panose="02010609060101010101" charset="-122"/>
              </a:rPr>
              <a:t>灭</a:t>
            </a:r>
            <a:endParaRPr lang="zh-CN" altLang="en-US" sz="2400" b="1" baseline="30000" dirty="0">
              <a:solidFill>
                <a:schemeClr val="accent1"/>
              </a:solidFill>
              <a:latin typeface="仿宋" panose="02010609060101010101" charset="-122"/>
              <a:ea typeface="仿宋" panose="02010609060101010101" charset="-122"/>
            </a:endParaRPr>
          </a:p>
        </p:txBody>
      </p:sp>
      <p:sp>
        <p:nvSpPr>
          <p:cNvPr id="68" name="矩形 67"/>
          <p:cNvSpPr/>
          <p:nvPr/>
        </p:nvSpPr>
        <p:spPr>
          <a:xfrm>
            <a:off x="4446693" y="39794"/>
            <a:ext cx="2238587" cy="502766"/>
          </a:xfrm>
          <a:prstGeom prst="rect">
            <a:avLst/>
          </a:prstGeom>
          <a:solidFill>
            <a:srgbClr val="FFC000"/>
          </a:solidFill>
        </p:spPr>
        <p:style>
          <a:lnRef idx="2">
            <a:schemeClr val="dk1"/>
          </a:lnRef>
          <a:fillRef idx="1">
            <a:schemeClr val="lt1"/>
          </a:fillRef>
          <a:effectRef idx="0">
            <a:schemeClr val="dk1"/>
          </a:effectRef>
          <a:fontRef idx="minor">
            <a:schemeClr val="dk1"/>
          </a:fontRef>
        </p:style>
        <p:txBody>
          <a:bodyPr wrap="square">
            <a:spAutoFit/>
          </a:bodyPr>
          <a:lstStyle/>
          <a:p>
            <a:pPr algn="ctr"/>
            <a:r>
              <a:rPr lang="zh-CN" altLang="en-US" sz="2665" b="1" dirty="0">
                <a:solidFill>
                  <a:srgbClr val="C00000"/>
                </a:solidFill>
                <a:latin typeface="江西拙楷" panose="02010600040101010101" pitchFamily="2" charset="-122"/>
                <a:ea typeface="江西拙楷" panose="02010600040101010101" pitchFamily="2" charset="-122"/>
              </a:rPr>
              <a:t>北     朝</a:t>
            </a:r>
            <a:endParaRPr lang="zh-CN" altLang="en-US" sz="2665" dirty="0">
              <a:latin typeface="江西拙楷" panose="02010600040101010101" pitchFamily="2" charset="-122"/>
              <a:ea typeface="江西拙楷" panose="02010600040101010101" pitchFamily="2" charset="-122"/>
            </a:endParaRPr>
          </a:p>
        </p:txBody>
      </p:sp>
      <p:cxnSp>
        <p:nvCxnSpPr>
          <p:cNvPr id="69" name="直接连接符 68"/>
          <p:cNvCxnSpPr/>
          <p:nvPr/>
        </p:nvCxnSpPr>
        <p:spPr>
          <a:xfrm flipV="1">
            <a:off x="6762755" y="1430849"/>
            <a:ext cx="1680000"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8382020" y="1049847"/>
            <a:ext cx="689115" cy="689115"/>
            <a:chOff x="3959540" y="1579304"/>
            <a:chExt cx="881270" cy="881270"/>
          </a:xfrm>
        </p:grpSpPr>
        <p:sp>
          <p:nvSpPr>
            <p:cNvPr id="71" name="文本框 4"/>
            <p:cNvSpPr txBox="1"/>
            <p:nvPr/>
          </p:nvSpPr>
          <p:spPr>
            <a:xfrm>
              <a:off x="4031216" y="1747271"/>
              <a:ext cx="761039" cy="548578"/>
            </a:xfrm>
            <a:prstGeom prst="rect">
              <a:avLst/>
            </a:prstGeom>
          </p:spPr>
          <p:txBody>
            <a:bodyPr vert="eaVert" wrap="none">
              <a:spAutoFit/>
            </a:bodyPr>
            <a:lstStyle>
              <a:defPPr>
                <a:defRPr lang="zh-CN"/>
              </a:defPPr>
              <a:lvl1pPr>
                <a:defRPr>
                  <a:solidFill>
                    <a:srgbClr val="333333"/>
                  </a:solidFill>
                  <a:latin typeface="微软雅黑" panose="020B0503020204020204" pitchFamily="34" charset="-122"/>
                  <a:ea typeface="微软雅黑" panose="020B0503020204020204" pitchFamily="34" charset="-122"/>
                </a:defRPr>
              </a:lvl1pPr>
            </a:lstStyle>
            <a:p>
              <a:r>
                <a:rPr lang="zh-CN" altLang="en-US" sz="2665" b="1" dirty="0">
                  <a:latin typeface="方正卡通简体" panose="03000509000000000000" pitchFamily="65" charset="-122"/>
                  <a:ea typeface="方正卡通简体" panose="03000509000000000000" pitchFamily="65" charset="-122"/>
                </a:rPr>
                <a:t>隋</a:t>
              </a:r>
              <a:endParaRPr lang="zh-CN" altLang="en-US" sz="2665" b="1" dirty="0">
                <a:latin typeface="方正卡通简体" panose="03000509000000000000" pitchFamily="65" charset="-122"/>
                <a:ea typeface="方正卡通简体" panose="03000509000000000000" pitchFamily="65" charset="-122"/>
              </a:endParaRPr>
            </a:p>
          </p:txBody>
        </p:sp>
        <p:sp>
          <p:nvSpPr>
            <p:cNvPr id="72" name="椭圆 71"/>
            <p:cNvSpPr/>
            <p:nvPr/>
          </p:nvSpPr>
          <p:spPr>
            <a:xfrm>
              <a:off x="3959540" y="1579304"/>
              <a:ext cx="881270" cy="881270"/>
            </a:xfrm>
            <a:prstGeom prst="ellipse">
              <a:avLst/>
            </a:prstGeom>
            <a:noFill/>
            <a:ln>
              <a:solidFill>
                <a:srgbClr val="BD42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cxnSp>
        <p:nvCxnSpPr>
          <p:cNvPr id="73" name="直接连接符 72"/>
          <p:cNvCxnSpPr/>
          <p:nvPr/>
        </p:nvCxnSpPr>
        <p:spPr>
          <a:xfrm rot="5400000">
            <a:off x="8573437" y="1906183"/>
            <a:ext cx="384000" cy="4837"/>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8191516" y="2002354"/>
            <a:ext cx="1047757" cy="461665"/>
          </a:xfrm>
          <a:prstGeom prst="rect">
            <a:avLst/>
          </a:prstGeom>
          <a:noFill/>
        </p:spPr>
        <p:txBody>
          <a:bodyPr wrap="square" rtlCol="0">
            <a:spAutoFit/>
          </a:bodyPr>
          <a:lstStyle/>
          <a:p>
            <a:r>
              <a:rPr lang="en-US" altLang="zh-CN" sz="2400" b="1" dirty="0" smtClean="0">
                <a:solidFill>
                  <a:srgbClr val="C00000"/>
                </a:solidFill>
                <a:latin typeface="方正卡通简体" panose="03000509000000000000" pitchFamily="65" charset="-122"/>
                <a:ea typeface="方正卡通简体" panose="03000509000000000000" pitchFamily="65" charset="-122"/>
              </a:rPr>
              <a:t>581</a:t>
            </a:r>
            <a:r>
              <a:rPr lang="zh-CN" altLang="en-US" sz="2400" b="1" dirty="0" smtClean="0">
                <a:solidFill>
                  <a:srgbClr val="C00000"/>
                </a:solidFill>
                <a:latin typeface="方正卡通简体" panose="03000509000000000000" pitchFamily="65" charset="-122"/>
                <a:ea typeface="方正卡通简体" panose="03000509000000000000" pitchFamily="65" charset="-122"/>
              </a:rPr>
              <a:t>年</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pic>
        <p:nvPicPr>
          <p:cNvPr id="49" name="图片 48" descr="QQ截图20161122123541.png"/>
          <p:cNvPicPr>
            <a:picLocks noChangeAspect="1"/>
          </p:cNvPicPr>
          <p:nvPr/>
        </p:nvPicPr>
        <p:blipFill rotWithShape="1">
          <a:blip r:embed="rId2" cstate="print"/>
          <a:srcRect r="5470"/>
          <a:stretch>
            <a:fillRect/>
          </a:stretch>
        </p:blipFill>
        <p:spPr>
          <a:xfrm>
            <a:off x="122151" y="3088043"/>
            <a:ext cx="3847059" cy="3733861"/>
          </a:xfrm>
          <a:prstGeom prst="rect">
            <a:avLst/>
          </a:prstGeom>
          <a:ln>
            <a:solidFill>
              <a:schemeClr val="tx1">
                <a:lumMod val="95000"/>
                <a:lumOff val="5000"/>
              </a:schemeClr>
            </a:solidFill>
          </a:ln>
        </p:spPr>
      </p:pic>
      <p:pic>
        <p:nvPicPr>
          <p:cNvPr id="50" name="图片 49" descr="QQ截图20161122123555.png"/>
          <p:cNvPicPr>
            <a:picLocks noChangeAspect="1"/>
          </p:cNvPicPr>
          <p:nvPr/>
        </p:nvPicPr>
        <p:blipFill>
          <a:blip r:embed="rId3" cstate="print"/>
          <a:stretch>
            <a:fillRect/>
          </a:stretch>
        </p:blipFill>
        <p:spPr>
          <a:xfrm>
            <a:off x="85031" y="3081660"/>
            <a:ext cx="3780592" cy="3947385"/>
          </a:xfrm>
          <a:prstGeom prst="rect">
            <a:avLst/>
          </a:prstGeom>
          <a:ln>
            <a:solidFill>
              <a:schemeClr val="tx1">
                <a:lumMod val="95000"/>
                <a:lumOff val="5000"/>
              </a:schemeClr>
            </a:solidFill>
          </a:ln>
        </p:spPr>
      </p:pic>
      <p:pic>
        <p:nvPicPr>
          <p:cNvPr id="51" name="图片 50" descr="QQ截图20161122123607.png"/>
          <p:cNvPicPr>
            <a:picLocks noChangeAspect="1"/>
          </p:cNvPicPr>
          <p:nvPr/>
        </p:nvPicPr>
        <p:blipFill>
          <a:blip r:embed="rId4" cstate="print"/>
          <a:stretch>
            <a:fillRect/>
          </a:stretch>
        </p:blipFill>
        <p:spPr>
          <a:xfrm>
            <a:off x="92179" y="3108792"/>
            <a:ext cx="3790853" cy="3926636"/>
          </a:xfrm>
          <a:prstGeom prst="rect">
            <a:avLst/>
          </a:prstGeom>
          <a:ln>
            <a:solidFill>
              <a:schemeClr val="tx1">
                <a:lumMod val="95000"/>
                <a:lumOff val="5000"/>
              </a:schemeClr>
            </a:solidFill>
          </a:ln>
        </p:spPr>
      </p:pic>
      <p:pic>
        <p:nvPicPr>
          <p:cNvPr id="52" name="图片 51" descr="QQ截图20161122123619.png"/>
          <p:cNvPicPr>
            <a:picLocks noChangeAspect="1"/>
          </p:cNvPicPr>
          <p:nvPr/>
        </p:nvPicPr>
        <p:blipFill>
          <a:blip r:embed="rId5" cstate="print"/>
          <a:stretch>
            <a:fillRect/>
          </a:stretch>
        </p:blipFill>
        <p:spPr>
          <a:xfrm>
            <a:off x="116571" y="3081660"/>
            <a:ext cx="3815833" cy="3872374"/>
          </a:xfrm>
          <a:prstGeom prst="rect">
            <a:avLst/>
          </a:prstGeom>
          <a:ln>
            <a:solidFill>
              <a:schemeClr val="tx1">
                <a:lumMod val="95000"/>
                <a:lumOff val="5000"/>
              </a:schemeClr>
            </a:solidFill>
          </a:ln>
        </p:spPr>
      </p:pic>
      <p:sp>
        <p:nvSpPr>
          <p:cNvPr id="2" name="右箭头 1"/>
          <p:cNvSpPr/>
          <p:nvPr/>
        </p:nvSpPr>
        <p:spPr>
          <a:xfrm rot="19310586">
            <a:off x="2071958" y="4324556"/>
            <a:ext cx="719937" cy="281762"/>
          </a:xfrm>
          <a:prstGeom prst="rightArrow">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473" name="Picture 9" descr="https://pic.rmb.bdstatic.com/e65619dc364b9570fd31f80d2d060847.jpeg"/>
          <p:cNvPicPr>
            <a:picLocks noChangeAspect="1" noChangeArrowheads="1"/>
          </p:cNvPicPr>
          <p:nvPr/>
        </p:nvPicPr>
        <p:blipFill>
          <a:blip r:embed="rId6"/>
          <a:srcRect/>
          <a:stretch>
            <a:fillRect/>
          </a:stretch>
        </p:blipFill>
        <p:spPr bwMode="auto">
          <a:xfrm>
            <a:off x="69132" y="3108692"/>
            <a:ext cx="5278850" cy="3839367"/>
          </a:xfrm>
          <a:prstGeom prst="rect">
            <a:avLst/>
          </a:prstGeom>
          <a:noFill/>
          <a:ln>
            <a:solidFill>
              <a:schemeClr val="tx1"/>
            </a:solidFill>
          </a:ln>
        </p:spPr>
      </p:pic>
      <p:cxnSp>
        <p:nvCxnSpPr>
          <p:cNvPr id="54" name="直接箭头连接符 53"/>
          <p:cNvCxnSpPr/>
          <p:nvPr/>
        </p:nvCxnSpPr>
        <p:spPr>
          <a:xfrm flipH="1">
            <a:off x="6685014" y="1601778"/>
            <a:ext cx="1720183" cy="1402726"/>
          </a:xfrm>
          <a:prstGeom prst="straightConnector1">
            <a:avLst/>
          </a:prstGeom>
          <a:ln w="19050">
            <a:solidFill>
              <a:schemeClr val="accent1"/>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57" name="TextBox 74"/>
          <p:cNvSpPr txBox="1"/>
          <p:nvPr/>
        </p:nvSpPr>
        <p:spPr>
          <a:xfrm>
            <a:off x="7299301" y="2482322"/>
            <a:ext cx="1047757" cy="923330"/>
          </a:xfrm>
          <a:prstGeom prst="rect">
            <a:avLst/>
          </a:prstGeom>
          <a:noFill/>
        </p:spPr>
        <p:txBody>
          <a:bodyPr wrap="square" rtlCol="0">
            <a:spAutoFit/>
          </a:bodyPr>
          <a:lstStyle/>
          <a:p>
            <a:r>
              <a:rPr lang="en-US" altLang="zh-CN" b="1" dirty="0" smtClean="0">
                <a:solidFill>
                  <a:srgbClr val="C00000"/>
                </a:solidFill>
                <a:latin typeface="方正卡通简体" panose="03000509000000000000" pitchFamily="65" charset="-122"/>
                <a:ea typeface="方正卡通简体" panose="03000509000000000000" pitchFamily="65" charset="-122"/>
              </a:rPr>
              <a:t>589</a:t>
            </a:r>
            <a:r>
              <a:rPr lang="zh-CN" altLang="en-US" b="1" dirty="0" smtClean="0">
                <a:solidFill>
                  <a:srgbClr val="C00000"/>
                </a:solidFill>
                <a:latin typeface="方正卡通简体" panose="03000509000000000000" pitchFamily="65" charset="-122"/>
                <a:ea typeface="方正卡通简体" panose="03000509000000000000" pitchFamily="65" charset="-122"/>
              </a:rPr>
              <a:t>年灭陈，实现统一</a:t>
            </a:r>
            <a:endParaRPr lang="zh-CN" altLang="en-US" b="1" dirty="0">
              <a:solidFill>
                <a:srgbClr val="C00000"/>
              </a:solidFill>
              <a:latin typeface="方正卡通简体" panose="03000509000000000000" pitchFamily="65" charset="-122"/>
              <a:ea typeface="方正卡通简体" panose="03000509000000000000"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blinds(horizontal)">
                                      <p:cBhvr>
                                        <p:cTn id="7" dur="500"/>
                                        <p:tgtEl>
                                          <p:spTgt spid="6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500"/>
                                        <p:tgtEl>
                                          <p:spTgt spid="69"/>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blinds(horizontal)">
                                      <p:cBhvr>
                                        <p:cTn id="16" dur="500"/>
                                        <p:tgtEl>
                                          <p:spTgt spid="70"/>
                                        </p:tgtEl>
                                      </p:cBhvr>
                                    </p:animEffect>
                                  </p:childTnLst>
                                </p:cTn>
                              </p:par>
                              <p:par>
                                <p:cTn id="17" presetID="3" presetClass="entr" presetSubtype="10" fill="hold" nodeType="with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blinds(horizontal)">
                                      <p:cBhvr>
                                        <p:cTn id="19" dur="500"/>
                                        <p:tgtEl>
                                          <p:spTgt spid="7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blinds(horizontal)">
                                      <p:cBhvr>
                                        <p:cTn id="22" dur="500"/>
                                        <p:tgtEl>
                                          <p:spTgt spid="7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barn(inVertical)">
                                      <p:cBhvr>
                                        <p:cTn id="27" dur="5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barn(inVertical)">
                                      <p:cBhvr>
                                        <p:cTn id="32" dur="500"/>
                                        <p:tgtEl>
                                          <p:spTgt spid="5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barn(inVertical)">
                                      <p:cBhvr>
                                        <p:cTn id="37" dur="500"/>
                                        <p:tgtEl>
                                          <p:spTgt spid="51"/>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barn(inVertical)">
                                      <p:cBhvr>
                                        <p:cTn id="42" dur="500"/>
                                        <p:tgtEl>
                                          <p:spTgt spid="5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down)">
                                      <p:cBhvr>
                                        <p:cTn id="47" dur="500"/>
                                        <p:tgtEl>
                                          <p:spTgt spid="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62473"/>
                                        </p:tgtEl>
                                        <p:attrNameLst>
                                          <p:attrName>style.visibility</p:attrName>
                                        </p:attrNameLst>
                                      </p:cBhvr>
                                      <p:to>
                                        <p:strVal val="visible"/>
                                      </p:to>
                                    </p:set>
                                    <p:animEffect transition="in" filter="blinds(horizontal)">
                                      <p:cBhvr>
                                        <p:cTn id="52" dur="500"/>
                                        <p:tgtEl>
                                          <p:spTgt spid="6247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wipe(up)">
                                      <p:cBhvr>
                                        <p:cTn id="57" dur="500"/>
                                        <p:tgtEl>
                                          <p:spTgt spid="54"/>
                                        </p:tgtEl>
                                      </p:cBhvr>
                                    </p:animEffect>
                                  </p:childTnLst>
                                </p:cTn>
                              </p:par>
                              <p:par>
                                <p:cTn id="58" presetID="3" presetClass="entr" presetSubtype="10" fill="hold" grpId="0"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blinds(horizontal)">
                                      <p:cBhvr>
                                        <p:cTn id="6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bldLvl="0" animBg="1"/>
      <p:bldP spid="75" grpId="0"/>
      <p:bldP spid="2" grpId="0" animBg="1"/>
      <p:bldP spid="5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3" name="Picture 3"/>
          <p:cNvPicPr>
            <a:picLocks noChangeAspect="1" noChangeArrowheads="1"/>
          </p:cNvPicPr>
          <p:nvPr/>
        </p:nvPicPr>
        <p:blipFill>
          <a:blip r:embed="rId1"/>
          <a:srcRect/>
          <a:stretch>
            <a:fillRect/>
          </a:stretch>
        </p:blipFill>
        <p:spPr bwMode="auto">
          <a:xfrm>
            <a:off x="269541" y="1548833"/>
            <a:ext cx="5967519" cy="3169429"/>
          </a:xfrm>
          <a:prstGeom prst="rect">
            <a:avLst/>
          </a:prstGeom>
          <a:noFill/>
          <a:ln w="9525">
            <a:noFill/>
            <a:miter lim="800000"/>
            <a:headEnd/>
            <a:tailEnd/>
          </a:ln>
          <a:effectLst/>
        </p:spPr>
      </p:pic>
      <p:sp>
        <p:nvSpPr>
          <p:cNvPr id="2" name="文本框 1"/>
          <p:cNvSpPr txBox="1"/>
          <p:nvPr/>
        </p:nvSpPr>
        <p:spPr>
          <a:xfrm>
            <a:off x="7295485" y="1117051"/>
            <a:ext cx="4688394" cy="3354765"/>
          </a:xfrm>
          <a:prstGeom prst="rect">
            <a:avLst/>
          </a:prstGeom>
          <a:noFill/>
        </p:spPr>
        <p:txBody>
          <a:bodyPr wrap="square" rtlCol="0">
            <a:spAutoFit/>
          </a:bodyPr>
          <a:lstStyle/>
          <a:p>
            <a:r>
              <a:rPr lang="zh-CN" altLang="en-US" sz="2000" dirty="0" smtClean="0">
                <a:latin typeface="黑体" panose="02010609060101010101" charset="-122"/>
                <a:ea typeface="黑体" panose="02010609060101010101" charset="-122"/>
              </a:rPr>
              <a:t>探究：结合上述时空坐标，总结本阶段政权更迭的特点。（大问题）</a:t>
            </a:r>
            <a:endParaRPr lang="en-US" altLang="zh-CN" sz="2000" dirty="0" smtClean="0">
              <a:latin typeface="黑体" panose="02010609060101010101" charset="-122"/>
              <a:ea typeface="黑体" panose="02010609060101010101" charset="-122"/>
            </a:endParaRPr>
          </a:p>
          <a:p>
            <a:r>
              <a:rPr lang="zh-CN" altLang="en-US" sz="2000" dirty="0" smtClean="0">
                <a:latin typeface="黑体" panose="02010609060101010101" charset="-122"/>
                <a:ea typeface="黑体" panose="02010609060101010101" charset="-122"/>
              </a:rPr>
              <a:t>（问题分解）</a:t>
            </a:r>
            <a:endParaRPr lang="en-US" altLang="zh-CN" sz="2000" dirty="0" smtClean="0">
              <a:latin typeface="黑体" panose="02010609060101010101" charset="-122"/>
              <a:ea typeface="黑体" panose="02010609060101010101" charset="-122"/>
            </a:endParaRPr>
          </a:p>
          <a:p>
            <a:r>
              <a:rPr lang="en-US" altLang="zh-CN" sz="2000" dirty="0" smtClean="0">
                <a:latin typeface="黑体" panose="02010609060101010101" charset="-122"/>
                <a:ea typeface="黑体" panose="02010609060101010101" charset="-122"/>
              </a:rPr>
              <a:t>1.</a:t>
            </a:r>
            <a:r>
              <a:rPr lang="zh-CN" altLang="en-US" sz="2000" dirty="0" smtClean="0">
                <a:latin typeface="黑体" panose="02010609060101010101" charset="-122"/>
                <a:ea typeface="黑体" panose="02010609060101010101" charset="-122"/>
              </a:rPr>
              <a:t>这段期间，真正统一的是哪个阶段？</a:t>
            </a:r>
            <a:endParaRPr lang="en-US" altLang="zh-CN" sz="2000" dirty="0" smtClean="0">
              <a:latin typeface="黑体" panose="02010609060101010101" charset="-122"/>
              <a:ea typeface="黑体" panose="02010609060101010101" charset="-122"/>
            </a:endParaRPr>
          </a:p>
          <a:p>
            <a:r>
              <a:rPr lang="en-US" altLang="zh-CN" sz="2000" dirty="0" smtClean="0">
                <a:latin typeface="黑体" panose="02010609060101010101" charset="-122"/>
                <a:ea typeface="黑体" panose="02010609060101010101" charset="-122"/>
              </a:rPr>
              <a:t>2.</a:t>
            </a:r>
            <a:r>
              <a:rPr lang="zh-CN" altLang="en-US" sz="2000" dirty="0" smtClean="0">
                <a:latin typeface="黑体" panose="02010609060101010101" charset="-122"/>
                <a:ea typeface="黑体" panose="02010609060101010101" charset="-122"/>
              </a:rPr>
              <a:t>其他时期是完全分裂吗？</a:t>
            </a:r>
            <a:endParaRPr lang="en-US" altLang="zh-CN" sz="2000" dirty="0" smtClean="0">
              <a:latin typeface="黑体" panose="02010609060101010101" charset="-122"/>
              <a:ea typeface="黑体" panose="02010609060101010101" charset="-122"/>
            </a:endParaRPr>
          </a:p>
          <a:p>
            <a:r>
              <a:rPr lang="en-US" altLang="zh-CN" sz="2000" dirty="0" smtClean="0">
                <a:latin typeface="黑体" panose="02010609060101010101" charset="-122"/>
                <a:ea typeface="黑体" panose="02010609060101010101" charset="-122"/>
              </a:rPr>
              <a:t>3.</a:t>
            </a:r>
            <a:r>
              <a:rPr lang="zh-CN" altLang="en-US" sz="2000" dirty="0" smtClean="0">
                <a:latin typeface="黑体" panose="02010609060101010101" charset="-122"/>
                <a:ea typeface="黑体" panose="02010609060101010101" charset="-122"/>
              </a:rPr>
              <a:t>局部的统一能持久吗？由此看出政权更迭的频率是高还是低？</a:t>
            </a:r>
            <a:endParaRPr lang="en-US" altLang="zh-CN" sz="2000" dirty="0" smtClean="0">
              <a:latin typeface="黑体" panose="02010609060101010101" charset="-122"/>
              <a:ea typeface="黑体" panose="02010609060101010101" charset="-122"/>
            </a:endParaRPr>
          </a:p>
          <a:p>
            <a:r>
              <a:rPr lang="en-US" altLang="zh-CN" sz="2000" dirty="0" smtClean="0">
                <a:latin typeface="黑体" panose="02010609060101010101" charset="-122"/>
                <a:ea typeface="黑体" panose="02010609060101010101" charset="-122"/>
              </a:rPr>
              <a:t>4.</a:t>
            </a:r>
            <a:r>
              <a:rPr lang="zh-CN" altLang="en-US" sz="2000" dirty="0" smtClean="0">
                <a:latin typeface="黑体" panose="02010609060101010101" charset="-122"/>
                <a:ea typeface="黑体" panose="02010609060101010101" charset="-122"/>
              </a:rPr>
              <a:t>南北政权的不同主体带来了什么影响？</a:t>
            </a:r>
            <a:endParaRPr lang="en-US" altLang="zh-CN" sz="2000" dirty="0" smtClean="0">
              <a:latin typeface="黑体" panose="02010609060101010101" charset="-122"/>
              <a:ea typeface="黑体" panose="02010609060101010101" charset="-122"/>
            </a:endParaRPr>
          </a:p>
          <a:p>
            <a:r>
              <a:rPr lang="en-US" altLang="zh-CN" sz="2000" dirty="0" smtClean="0">
                <a:latin typeface="黑体" panose="02010609060101010101" charset="-122"/>
                <a:ea typeface="黑体" panose="02010609060101010101" charset="-122"/>
              </a:rPr>
              <a:t>5.</a:t>
            </a:r>
            <a:r>
              <a:rPr lang="zh-CN" altLang="en-US" sz="2000" dirty="0">
                <a:latin typeface="黑体" panose="02010609060101010101" charset="-122"/>
                <a:ea typeface="黑体" panose="02010609060101010101" charset="-122"/>
              </a:rPr>
              <a:t>频繁的政权更迭对统一的发展促进</a:t>
            </a:r>
            <a:r>
              <a:rPr lang="en-US" altLang="zh-CN" sz="2000" dirty="0">
                <a:latin typeface="黑体" panose="02010609060101010101" charset="-122"/>
                <a:ea typeface="黑体" panose="02010609060101010101" charset="-122"/>
              </a:rPr>
              <a:t>or</a:t>
            </a:r>
            <a:r>
              <a:rPr lang="zh-CN" altLang="en-US" sz="2000" dirty="0">
                <a:latin typeface="黑体" panose="02010609060101010101" charset="-122"/>
                <a:ea typeface="黑体" panose="02010609060101010101" charset="-122"/>
              </a:rPr>
              <a:t>阻碍？</a:t>
            </a:r>
            <a:endParaRPr lang="zh-CN" altLang="en-US" sz="2000" dirty="0">
              <a:latin typeface="黑体" panose="02010609060101010101" charset="-122"/>
              <a:ea typeface="黑体" panose="02010609060101010101" charset="-122"/>
            </a:endParaRPr>
          </a:p>
          <a:p>
            <a:endParaRPr lang="zh-CN" altLang="en-US" sz="1200" dirty="0">
              <a:latin typeface="黑体" panose="02010609060101010101" charset="-122"/>
              <a:ea typeface="黑体" panose="02010609060101010101" charset="-122"/>
            </a:endParaRPr>
          </a:p>
        </p:txBody>
      </p:sp>
      <p:sp>
        <p:nvSpPr>
          <p:cNvPr id="3" name="文本框 2"/>
          <p:cNvSpPr txBox="1"/>
          <p:nvPr/>
        </p:nvSpPr>
        <p:spPr>
          <a:xfrm>
            <a:off x="7232257" y="4598257"/>
            <a:ext cx="4722768" cy="1754326"/>
          </a:xfrm>
          <a:prstGeom prst="rect">
            <a:avLst/>
          </a:prstGeom>
          <a:noFill/>
        </p:spPr>
        <p:txBody>
          <a:bodyPr wrap="none" rtlCol="0">
            <a:spAutoFit/>
          </a:bodyPr>
          <a:lstStyle/>
          <a:p>
            <a:r>
              <a:rPr lang="zh-CN" altLang="en-US" b="1" dirty="0" smtClean="0"/>
              <a:t>特点</a:t>
            </a:r>
            <a:r>
              <a:rPr lang="zh-CN" altLang="en-US" b="1" dirty="0"/>
              <a:t>：局部统一又分裂</a:t>
            </a:r>
            <a:r>
              <a:rPr lang="en-US" altLang="zh-CN" b="1" dirty="0"/>
              <a:t>——</a:t>
            </a:r>
            <a:r>
              <a:rPr lang="zh-CN" altLang="en-US" b="1" dirty="0"/>
              <a:t>反复性强</a:t>
            </a:r>
            <a:endParaRPr lang="en-US" altLang="zh-CN" b="1" dirty="0"/>
          </a:p>
          <a:p>
            <a:r>
              <a:rPr lang="zh-CN" altLang="en-US" b="1" dirty="0" smtClean="0"/>
              <a:t>            更迭频率高</a:t>
            </a:r>
            <a:endParaRPr lang="en-US" altLang="zh-CN" b="1" dirty="0" smtClean="0"/>
          </a:p>
          <a:p>
            <a:r>
              <a:rPr lang="zh-CN" altLang="en-US" b="1" dirty="0" smtClean="0"/>
              <a:t>            多次重复</a:t>
            </a:r>
            <a:r>
              <a:rPr lang="en-US" altLang="zh-CN" b="1" dirty="0" smtClean="0"/>
              <a:t>——</a:t>
            </a:r>
            <a:r>
              <a:rPr lang="zh-CN" altLang="en-US" b="1" dirty="0" smtClean="0"/>
              <a:t>统一的曲折性</a:t>
            </a:r>
            <a:endParaRPr lang="en-US" altLang="zh-CN" b="1" dirty="0" smtClean="0"/>
          </a:p>
          <a:p>
            <a:r>
              <a:rPr lang="zh-CN" altLang="en-US" b="1" dirty="0" smtClean="0"/>
              <a:t>            政权更迭推动南北不同的</a:t>
            </a:r>
            <a:r>
              <a:rPr lang="zh-CN" altLang="en-US" b="1" dirty="0"/>
              <a:t>发展</a:t>
            </a:r>
            <a:r>
              <a:rPr lang="zh-CN" altLang="en-US" b="1" dirty="0" smtClean="0"/>
              <a:t>方向</a:t>
            </a:r>
            <a:endParaRPr lang="en-US" altLang="zh-CN" b="1" dirty="0" smtClean="0"/>
          </a:p>
          <a:p>
            <a:r>
              <a:rPr lang="zh-CN" altLang="en-US" b="1" dirty="0" smtClean="0"/>
              <a:t>            长期</a:t>
            </a:r>
            <a:r>
              <a:rPr lang="zh-CN" altLang="en-US" b="1" dirty="0"/>
              <a:t>分裂后的统一</a:t>
            </a:r>
            <a:r>
              <a:rPr lang="en-US" altLang="zh-CN" b="1" dirty="0"/>
              <a:t>——</a:t>
            </a:r>
            <a:r>
              <a:rPr lang="zh-CN" altLang="en-US" b="1" dirty="0" smtClean="0"/>
              <a:t>政权更迭的</a:t>
            </a:r>
            <a:r>
              <a:rPr lang="zh-CN" altLang="en-US" b="1" dirty="0"/>
              <a:t>归属</a:t>
            </a:r>
            <a:endParaRPr lang="en-US" altLang="zh-CN" b="1" dirty="0"/>
          </a:p>
          <a:p>
            <a:endParaRPr lang="zh-CN" altLang="en-US" b="1" dirty="0"/>
          </a:p>
        </p:txBody>
      </p:sp>
      <p:sp>
        <p:nvSpPr>
          <p:cNvPr id="4" name="矩形 3"/>
          <p:cNvSpPr/>
          <p:nvPr/>
        </p:nvSpPr>
        <p:spPr>
          <a:xfrm>
            <a:off x="8695414" y="2038119"/>
            <a:ext cx="3140603" cy="369332"/>
          </a:xfrm>
          <a:prstGeom prst="rect">
            <a:avLst/>
          </a:prstGeom>
          <a:solidFill>
            <a:schemeClr val="bg1">
              <a:lumMod val="85000"/>
            </a:schemeClr>
          </a:solidFill>
        </p:spPr>
        <p:txBody>
          <a:bodyPr wrap="none">
            <a:spAutoFit/>
          </a:bodyPr>
          <a:lstStyle/>
          <a:p>
            <a:r>
              <a:rPr lang="zh-CN" altLang="en-US" b="1" dirty="0"/>
              <a:t>局部统一又分裂</a:t>
            </a:r>
            <a:r>
              <a:rPr lang="en-US" altLang="zh-CN" b="1" dirty="0"/>
              <a:t>——</a:t>
            </a:r>
            <a:r>
              <a:rPr lang="zh-CN" altLang="en-US" b="1" dirty="0"/>
              <a:t>反复性强</a:t>
            </a:r>
            <a:endParaRPr lang="en-US" altLang="zh-CN" b="1" dirty="0"/>
          </a:p>
        </p:txBody>
      </p:sp>
      <p:sp>
        <p:nvSpPr>
          <p:cNvPr id="5" name="矩形 4"/>
          <p:cNvSpPr/>
          <p:nvPr/>
        </p:nvSpPr>
        <p:spPr>
          <a:xfrm>
            <a:off x="10497189" y="2920686"/>
            <a:ext cx="1338828" cy="369332"/>
          </a:xfrm>
          <a:prstGeom prst="rect">
            <a:avLst/>
          </a:prstGeom>
          <a:solidFill>
            <a:schemeClr val="bg2">
              <a:lumMod val="90000"/>
            </a:schemeClr>
          </a:solidFill>
        </p:spPr>
        <p:txBody>
          <a:bodyPr wrap="none">
            <a:spAutoFit/>
          </a:bodyPr>
          <a:lstStyle/>
          <a:p>
            <a:r>
              <a:rPr lang="zh-CN" altLang="en-US" b="1" dirty="0"/>
              <a:t>更迭频率高</a:t>
            </a:r>
            <a:endParaRPr lang="en-US" altLang="zh-CN" b="1" dirty="0"/>
          </a:p>
        </p:txBody>
      </p:sp>
      <p:sp>
        <p:nvSpPr>
          <p:cNvPr id="6" name="矩形 5"/>
          <p:cNvSpPr/>
          <p:nvPr/>
        </p:nvSpPr>
        <p:spPr>
          <a:xfrm>
            <a:off x="8926246" y="2491770"/>
            <a:ext cx="2909771" cy="369332"/>
          </a:xfrm>
          <a:prstGeom prst="rect">
            <a:avLst/>
          </a:prstGeom>
          <a:solidFill>
            <a:schemeClr val="bg1">
              <a:lumMod val="85000"/>
            </a:schemeClr>
          </a:solidFill>
        </p:spPr>
        <p:txBody>
          <a:bodyPr wrap="none">
            <a:spAutoFit/>
          </a:bodyPr>
          <a:lstStyle/>
          <a:p>
            <a:r>
              <a:rPr lang="zh-CN" altLang="en-US" b="1" dirty="0"/>
              <a:t>多次重复</a:t>
            </a:r>
            <a:r>
              <a:rPr lang="en-US" altLang="zh-CN" b="1" dirty="0"/>
              <a:t>——</a:t>
            </a:r>
            <a:r>
              <a:rPr lang="zh-CN" altLang="en-US" b="1" dirty="0"/>
              <a:t>统一的曲折性</a:t>
            </a:r>
            <a:endParaRPr lang="en-US" altLang="zh-CN" b="1" dirty="0"/>
          </a:p>
        </p:txBody>
      </p:sp>
      <p:sp>
        <p:nvSpPr>
          <p:cNvPr id="7" name="矩形 6"/>
          <p:cNvSpPr/>
          <p:nvPr/>
        </p:nvSpPr>
        <p:spPr>
          <a:xfrm>
            <a:off x="8188865" y="3291002"/>
            <a:ext cx="3671198" cy="369332"/>
          </a:xfrm>
          <a:prstGeom prst="rect">
            <a:avLst/>
          </a:prstGeom>
          <a:solidFill>
            <a:schemeClr val="bg1">
              <a:lumMod val="85000"/>
            </a:schemeClr>
          </a:solidFill>
        </p:spPr>
        <p:txBody>
          <a:bodyPr wrap="none">
            <a:spAutoFit/>
          </a:bodyPr>
          <a:lstStyle/>
          <a:p>
            <a:r>
              <a:rPr lang="zh-CN" altLang="en-US" b="1" dirty="0"/>
              <a:t>政权更迭推动南北不同的</a:t>
            </a:r>
            <a:r>
              <a:rPr lang="zh-CN" altLang="en-US" b="1" dirty="0" smtClean="0"/>
              <a:t>发展状况</a:t>
            </a:r>
            <a:endParaRPr lang="en-US" altLang="zh-CN" b="1" dirty="0"/>
          </a:p>
        </p:txBody>
      </p:sp>
      <p:sp>
        <p:nvSpPr>
          <p:cNvPr id="9" name="矩形 8"/>
          <p:cNvSpPr/>
          <p:nvPr/>
        </p:nvSpPr>
        <p:spPr>
          <a:xfrm>
            <a:off x="7772084" y="3826858"/>
            <a:ext cx="4087979" cy="369332"/>
          </a:xfrm>
          <a:prstGeom prst="rect">
            <a:avLst/>
          </a:prstGeom>
          <a:solidFill>
            <a:schemeClr val="bg1">
              <a:lumMod val="85000"/>
            </a:schemeClr>
          </a:solidFill>
        </p:spPr>
        <p:txBody>
          <a:bodyPr wrap="none">
            <a:spAutoFit/>
          </a:bodyPr>
          <a:lstStyle/>
          <a:p>
            <a:r>
              <a:rPr lang="zh-CN" altLang="en-US" b="1" dirty="0"/>
              <a:t>长期分裂后的统一</a:t>
            </a:r>
            <a:r>
              <a:rPr lang="en-US" altLang="zh-CN" b="1" dirty="0"/>
              <a:t>——</a:t>
            </a:r>
            <a:r>
              <a:rPr lang="zh-CN" altLang="en-US" b="1" dirty="0" smtClean="0"/>
              <a:t>政权更迭的</a:t>
            </a:r>
            <a:r>
              <a:rPr lang="zh-CN" altLang="en-US" b="1" dirty="0"/>
              <a:t>归属</a:t>
            </a:r>
            <a:endParaRPr lang="en-US" altLang="zh-CN" b="1" dirty="0"/>
          </a:p>
        </p:txBody>
      </p:sp>
      <p:sp>
        <p:nvSpPr>
          <p:cNvPr id="10" name="文本框 9"/>
          <p:cNvSpPr txBox="1"/>
          <p:nvPr/>
        </p:nvSpPr>
        <p:spPr>
          <a:xfrm>
            <a:off x="351912" y="275200"/>
            <a:ext cx="6062878" cy="461665"/>
          </a:xfrm>
          <a:prstGeom prst="rect">
            <a:avLst/>
          </a:prstGeom>
          <a:noFill/>
        </p:spPr>
        <p:txBody>
          <a:bodyPr wrap="none" rtlCol="0">
            <a:spAutoFit/>
          </a:bodyPr>
          <a:lstStyle/>
          <a:p>
            <a:r>
              <a:rPr lang="zh-CN" altLang="en-US" sz="2400" b="1" dirty="0" smtClean="0">
                <a:solidFill>
                  <a:srgbClr val="FF0000"/>
                </a:solidFill>
              </a:rPr>
              <a:t>探究：常态下的“变态”，是否一直持续？</a:t>
            </a:r>
            <a:endParaRPr lang="zh-CN" altLang="en-US" sz="2400" b="1" dirty="0">
              <a:solidFill>
                <a:srgbClr val="FF0000"/>
              </a:solidFill>
            </a:endParaRPr>
          </a:p>
        </p:txBody>
      </p:sp>
      <p:pic>
        <p:nvPicPr>
          <p:cNvPr id="14" name="Picture 4" descr="https://timgsa.baidu.com/timg?image&amp;quality=80&amp;size=b9999_10000&amp;sec=1595836239212&amp;di=63b4fd5fc75e982c29b471b5a5c1516b&amp;imgtype=0&amp;src=http%3A%2F%2Fbpic.588ku.com%2Felement_origin_min_pic%2F16%2F11%2F13%2F61839e20928d5f7c6f2201741edf1e78.jpg"/>
          <p:cNvPicPr>
            <a:picLocks noChangeAspect="1" noChangeArrowheads="1"/>
          </p:cNvPicPr>
          <p:nvPr/>
        </p:nvPicPr>
        <p:blipFill>
          <a:blip r:embed="rId2" cstate="print">
            <a:clrChange>
              <a:clrFrom>
                <a:srgbClr val="F6F6F6"/>
              </a:clrFrom>
              <a:clrTo>
                <a:srgbClr val="F6F6F6">
                  <a:alpha val="0"/>
                </a:srgbClr>
              </a:clrTo>
            </a:clrChange>
          </a:blip>
          <a:srcRect/>
          <a:stretch>
            <a:fillRect/>
          </a:stretch>
        </p:blipFill>
        <p:spPr bwMode="auto">
          <a:xfrm>
            <a:off x="5301556" y="2794433"/>
            <a:ext cx="953347" cy="1086607"/>
          </a:xfrm>
          <a:prstGeom prst="rect">
            <a:avLst/>
          </a:prstGeom>
          <a:noFill/>
        </p:spPr>
      </p:pic>
      <p:sp>
        <p:nvSpPr>
          <p:cNvPr id="13" name="文本框 12"/>
          <p:cNvSpPr txBox="1"/>
          <p:nvPr/>
        </p:nvSpPr>
        <p:spPr>
          <a:xfrm>
            <a:off x="1573662" y="5728833"/>
            <a:ext cx="6784868" cy="461665"/>
          </a:xfrm>
          <a:prstGeom prst="rect">
            <a:avLst/>
          </a:prstGeom>
          <a:noFill/>
        </p:spPr>
        <p:txBody>
          <a:bodyPr wrap="square" rtlCol="0">
            <a:spAutoFit/>
          </a:bodyPr>
          <a:lstStyle/>
          <a:p>
            <a:r>
              <a:rPr lang="zh-CN" altLang="en-US" sz="2400" b="1" dirty="0" smtClean="0">
                <a:latin typeface="微软雅黑" panose="020B0503020204020204" pitchFamily="34" charset="-122"/>
                <a:ea typeface="微软雅黑" panose="020B0503020204020204" pitchFamily="34" charset="-122"/>
              </a:rPr>
              <a:t>“变态”</a:t>
            </a:r>
            <a:r>
              <a:rPr lang="en-US" altLang="zh-CN" sz="2400" b="1" dirty="0" smtClean="0">
                <a:latin typeface="微软雅黑" panose="020B0503020204020204" pitchFamily="34" charset="-122"/>
                <a:ea typeface="微软雅黑" panose="020B0503020204020204" pitchFamily="34" charset="-122"/>
              </a:rPr>
              <a:t> </a:t>
            </a:r>
            <a:r>
              <a:rPr lang="zh-CN" altLang="en-US" sz="2400" b="1" dirty="0" smtClean="0">
                <a:latin typeface="微软雅黑" panose="020B0503020204020204" pitchFamily="34" charset="-122"/>
                <a:ea typeface="微软雅黑" panose="020B0503020204020204" pitchFamily="34" charset="-122"/>
              </a:rPr>
              <a:t>孕育着“常态”</a:t>
            </a:r>
            <a:endParaRPr lang="zh-CN" altLang="en-US" sz="2400" b="1" dirty="0">
              <a:latin typeface="微软雅黑" panose="020B0503020204020204" pitchFamily="34" charset="-122"/>
              <a:ea typeface="微软雅黑" panose="020B0503020204020204" pitchFamily="34" charset="-122"/>
            </a:endParaRPr>
          </a:p>
        </p:txBody>
      </p:sp>
      <p:sp>
        <p:nvSpPr>
          <p:cNvPr id="15" name="直角上箭头 14"/>
          <p:cNvSpPr/>
          <p:nvPr/>
        </p:nvSpPr>
        <p:spPr>
          <a:xfrm>
            <a:off x="1681791" y="4115849"/>
            <a:ext cx="4480532" cy="1456119"/>
          </a:xfrm>
          <a:prstGeom prst="bentUpArrow">
            <a:avLst>
              <a:gd name="adj1" fmla="val 13114"/>
              <a:gd name="adj2" fmla="val 25000"/>
              <a:gd name="adj3" fmla="val 23415"/>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直角上箭头 15"/>
          <p:cNvSpPr/>
          <p:nvPr/>
        </p:nvSpPr>
        <p:spPr>
          <a:xfrm rot="16200000" flipH="1" flipV="1">
            <a:off x="445796" y="4293938"/>
            <a:ext cx="1748198" cy="1172214"/>
          </a:xfrm>
          <a:prstGeom prst="bentUpArrow">
            <a:avLst>
              <a:gd name="adj1" fmla="val 12756"/>
              <a:gd name="adj2" fmla="val 25000"/>
              <a:gd name="adj3" fmla="val 25000"/>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573662" y="6232385"/>
            <a:ext cx="1107996"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分裂割据</a:t>
            </a:r>
            <a:endParaRPr lang="zh-CN" altLang="en-US" dirty="0"/>
          </a:p>
        </p:txBody>
      </p:sp>
      <p:sp>
        <p:nvSpPr>
          <p:cNvPr id="19" name="矩形 18"/>
          <p:cNvSpPr/>
          <p:nvPr/>
        </p:nvSpPr>
        <p:spPr>
          <a:xfrm>
            <a:off x="4015132" y="6232385"/>
            <a:ext cx="1107996"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中央统一</a:t>
            </a:r>
            <a:endParaRPr lang="zh-CN" altLang="en-US" b="1" dirty="0">
              <a:latin typeface="微软雅黑" panose="020B0503020204020204" pitchFamily="34" charset="-122"/>
              <a:ea typeface="微软雅黑" panose="020B0503020204020204" pitchFamily="34" charset="-122"/>
            </a:endParaRPr>
          </a:p>
        </p:txBody>
      </p:sp>
      <p:cxnSp>
        <p:nvCxnSpPr>
          <p:cNvPr id="21" name="直接连接符 20"/>
          <p:cNvCxnSpPr/>
          <p:nvPr/>
        </p:nvCxnSpPr>
        <p:spPr>
          <a:xfrm flipH="1">
            <a:off x="6674809" y="1548833"/>
            <a:ext cx="60061" cy="4868218"/>
          </a:xfrm>
          <a:prstGeom prst="line">
            <a:avLst/>
          </a:prstGeom>
          <a:ln w="2857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6563"/>
                                        </p:tgtEl>
                                        <p:attrNameLst>
                                          <p:attrName>style.visibility</p:attrName>
                                        </p:attrNameLst>
                                      </p:cBhvr>
                                      <p:to>
                                        <p:strVal val="visible"/>
                                      </p:to>
                                    </p:set>
                                    <p:animEffect transition="in" filter="wipe(down)">
                                      <p:cBhvr>
                                        <p:cTn id="7" dur="500"/>
                                        <p:tgtEl>
                                          <p:spTgt spid="6656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1" nodeType="clickEffect">
                                  <p:stCondLst>
                                    <p:cond delay="0"/>
                                  </p:stCondLst>
                                  <p:childTnLst>
                                    <p:animEffect transition="out" filter="wipe(down)">
                                      <p:cBhvr>
                                        <p:cTn id="41" dur="500"/>
                                        <p:tgtEl>
                                          <p:spTgt spid="4"/>
                                        </p:tgtEl>
                                      </p:cBhvr>
                                    </p:animEffect>
                                    <p:set>
                                      <p:cBhvr>
                                        <p:cTn id="42" dur="1" fill="hold">
                                          <p:stCondLst>
                                            <p:cond delay="499"/>
                                          </p:stCondLst>
                                        </p:cTn>
                                        <p:tgtEl>
                                          <p:spTgt spid="4"/>
                                        </p:tgtEl>
                                        <p:attrNameLst>
                                          <p:attrName>style.visibility</p:attrName>
                                        </p:attrNameLst>
                                      </p:cBhvr>
                                      <p:to>
                                        <p:strVal val="hidden"/>
                                      </p:to>
                                    </p:set>
                                  </p:childTnLst>
                                </p:cTn>
                              </p:par>
                              <p:par>
                                <p:cTn id="43" presetID="22" presetClass="exit" presetSubtype="4" fill="hold" grpId="1" nodeType="withEffect">
                                  <p:stCondLst>
                                    <p:cond delay="0"/>
                                  </p:stCondLst>
                                  <p:childTnLst>
                                    <p:animEffect transition="out" filter="wipe(down)">
                                      <p:cBhvr>
                                        <p:cTn id="44" dur="500"/>
                                        <p:tgtEl>
                                          <p:spTgt spid="6"/>
                                        </p:tgtEl>
                                      </p:cBhvr>
                                    </p:animEffect>
                                    <p:set>
                                      <p:cBhvr>
                                        <p:cTn id="45" dur="1" fill="hold">
                                          <p:stCondLst>
                                            <p:cond delay="499"/>
                                          </p:stCondLst>
                                        </p:cTn>
                                        <p:tgtEl>
                                          <p:spTgt spid="6"/>
                                        </p:tgtEl>
                                        <p:attrNameLst>
                                          <p:attrName>style.visibility</p:attrName>
                                        </p:attrNameLst>
                                      </p:cBhvr>
                                      <p:to>
                                        <p:strVal val="hidden"/>
                                      </p:to>
                                    </p:set>
                                  </p:childTnLst>
                                </p:cTn>
                              </p:par>
                              <p:par>
                                <p:cTn id="46" presetID="22" presetClass="exit" presetSubtype="4" fill="hold" grpId="1" nodeType="withEffect">
                                  <p:stCondLst>
                                    <p:cond delay="0"/>
                                  </p:stCondLst>
                                  <p:childTnLst>
                                    <p:animEffect transition="out" filter="wipe(down)">
                                      <p:cBhvr>
                                        <p:cTn id="47" dur="500"/>
                                        <p:tgtEl>
                                          <p:spTgt spid="5"/>
                                        </p:tgtEl>
                                      </p:cBhvr>
                                    </p:animEffect>
                                    <p:set>
                                      <p:cBhvr>
                                        <p:cTn id="48" dur="1" fill="hold">
                                          <p:stCondLst>
                                            <p:cond delay="499"/>
                                          </p:stCondLst>
                                        </p:cTn>
                                        <p:tgtEl>
                                          <p:spTgt spid="5"/>
                                        </p:tgtEl>
                                        <p:attrNameLst>
                                          <p:attrName>style.visibility</p:attrName>
                                        </p:attrNameLst>
                                      </p:cBhvr>
                                      <p:to>
                                        <p:strVal val="hidden"/>
                                      </p:to>
                                    </p:set>
                                  </p:childTnLst>
                                </p:cTn>
                              </p:par>
                              <p:par>
                                <p:cTn id="49" presetID="22" presetClass="exit" presetSubtype="4" fill="hold" grpId="1" nodeType="withEffect">
                                  <p:stCondLst>
                                    <p:cond delay="0"/>
                                  </p:stCondLst>
                                  <p:childTnLst>
                                    <p:animEffect transition="out" filter="wipe(down)">
                                      <p:cBhvr>
                                        <p:cTn id="50" dur="500"/>
                                        <p:tgtEl>
                                          <p:spTgt spid="7"/>
                                        </p:tgtEl>
                                      </p:cBhvr>
                                    </p:animEffect>
                                    <p:set>
                                      <p:cBhvr>
                                        <p:cTn id="51" dur="1" fill="hold">
                                          <p:stCondLst>
                                            <p:cond delay="499"/>
                                          </p:stCondLst>
                                        </p:cTn>
                                        <p:tgtEl>
                                          <p:spTgt spid="7"/>
                                        </p:tgtEl>
                                        <p:attrNameLst>
                                          <p:attrName>style.visibility</p:attrName>
                                        </p:attrNameLst>
                                      </p:cBhvr>
                                      <p:to>
                                        <p:strVal val="hidden"/>
                                      </p:to>
                                    </p:set>
                                  </p:childTnLst>
                                </p:cTn>
                              </p:par>
                              <p:par>
                                <p:cTn id="52" presetID="22" presetClass="exit" presetSubtype="4" fill="hold" grpId="1" nodeType="withEffect">
                                  <p:stCondLst>
                                    <p:cond delay="0"/>
                                  </p:stCondLst>
                                  <p:childTnLst>
                                    <p:animEffect transition="out" filter="wipe(down)">
                                      <p:cBhvr>
                                        <p:cTn id="53" dur="500"/>
                                        <p:tgtEl>
                                          <p:spTgt spid="9"/>
                                        </p:tgtEl>
                                      </p:cBhvr>
                                    </p:animEffect>
                                    <p:set>
                                      <p:cBhvr>
                                        <p:cTn id="54" dur="1" fill="hold">
                                          <p:stCondLst>
                                            <p:cond delay="499"/>
                                          </p:stCondLst>
                                        </p:cTn>
                                        <p:tgtEl>
                                          <p:spTgt spid="9"/>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up)">
                                      <p:cBhvr>
                                        <p:cTn id="59" dur="500"/>
                                        <p:tgtEl>
                                          <p:spTgt spid="3"/>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nodeType="click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blinds(horizontal)">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up)">
                                      <p:cBhvr>
                                        <p:cTn id="69" dur="500"/>
                                        <p:tgtEl>
                                          <p:spTgt spid="16"/>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left)">
                                      <p:cBhvr>
                                        <p:cTn id="74" dur="500"/>
                                        <p:tgtEl>
                                          <p:spTgt spid="15"/>
                                        </p:tgtEl>
                                      </p:cBhvr>
                                    </p:animEffect>
                                  </p:childTnLst>
                                </p:cTn>
                              </p:par>
                            </p:childTnLst>
                          </p:cTn>
                        </p:par>
                      </p:childTnLst>
                    </p:cTn>
                  </p:par>
                  <p:par>
                    <p:cTn id="75" fill="hold">
                      <p:stCondLst>
                        <p:cond delay="indefinite"/>
                      </p:stCondLst>
                      <p:childTnLst>
                        <p:par>
                          <p:cTn id="76" fill="hold">
                            <p:stCondLst>
                              <p:cond delay="0"/>
                            </p:stCondLst>
                            <p:childTnLst>
                              <p:par>
                                <p:cTn id="77" presetID="53" presetClass="entr" presetSubtype="16"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p:cTn id="84" dur="500" fill="hold"/>
                                        <p:tgtEl>
                                          <p:spTgt spid="18"/>
                                        </p:tgtEl>
                                        <p:attrNameLst>
                                          <p:attrName>ppt_w</p:attrName>
                                        </p:attrNameLst>
                                      </p:cBhvr>
                                      <p:tavLst>
                                        <p:tav tm="0">
                                          <p:val>
                                            <p:fltVal val="0"/>
                                          </p:val>
                                        </p:tav>
                                        <p:tav tm="100000">
                                          <p:val>
                                            <p:strVal val="#ppt_w"/>
                                          </p:val>
                                        </p:tav>
                                      </p:tavLst>
                                    </p:anim>
                                    <p:anim calcmode="lin" valueType="num">
                                      <p:cBhvr>
                                        <p:cTn id="85" dur="500" fill="hold"/>
                                        <p:tgtEl>
                                          <p:spTgt spid="18"/>
                                        </p:tgtEl>
                                        <p:attrNameLst>
                                          <p:attrName>ppt_h</p:attrName>
                                        </p:attrNameLst>
                                      </p:cBhvr>
                                      <p:tavLst>
                                        <p:tav tm="0">
                                          <p:val>
                                            <p:fltVal val="0"/>
                                          </p:val>
                                        </p:tav>
                                        <p:tav tm="100000">
                                          <p:val>
                                            <p:strVal val="#ppt_h"/>
                                          </p:val>
                                        </p:tav>
                                      </p:tavLst>
                                    </p:anim>
                                    <p:animEffect transition="in" filter="fade">
                                      <p:cBhvr>
                                        <p:cTn id="86" dur="500"/>
                                        <p:tgtEl>
                                          <p:spTgt spid="18"/>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wipe(left)">
                                      <p:cBhvr>
                                        <p:cTn id="9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4" grpId="1" animBg="1"/>
      <p:bldP spid="5" grpId="0" animBg="1"/>
      <p:bldP spid="5" grpId="1" animBg="1"/>
      <p:bldP spid="6" grpId="0" animBg="1"/>
      <p:bldP spid="6" grpId="1" animBg="1"/>
      <p:bldP spid="7" grpId="0" animBg="1"/>
      <p:bldP spid="7" grpId="1" animBg="1"/>
      <p:bldP spid="9" grpId="0" animBg="1"/>
      <p:bldP spid="9" grpId="1" animBg="1"/>
      <p:bldP spid="13" grpId="0"/>
      <p:bldP spid="15" grpId="0" animBg="1"/>
      <p:bldP spid="16" grpId="0" animBg="1"/>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5882"/>
            <a:ext cx="12192000" cy="6858000"/>
          </a:xfrm>
          <a:prstGeom prst="rect">
            <a:avLst/>
          </a:prstGeom>
          <a:noFill/>
          <a:ln w="762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 name="Docer搜索：半想象现实   http://chn.docer.com/works/?userid=199927538" descr="0125"/>
          <p:cNvPicPr>
            <a:picLocks noChangeAspect="1"/>
          </p:cNvPicPr>
          <p:nvPr/>
        </p:nvPicPr>
        <p:blipFill>
          <a:blip r:embed="rId1"/>
          <a:srcRect t="25613" r="53977" b="26745"/>
          <a:stretch>
            <a:fillRect/>
          </a:stretch>
        </p:blipFill>
        <p:spPr>
          <a:xfrm>
            <a:off x="223024" y="0"/>
            <a:ext cx="7649845" cy="2886710"/>
          </a:xfrm>
          <a:prstGeom prst="rect">
            <a:avLst/>
          </a:prstGeom>
        </p:spPr>
      </p:pic>
      <p:pic>
        <p:nvPicPr>
          <p:cNvPr id="9" name="Docer搜索：半想象现实   http://chn.docer.com/works/?userid=199927538" descr="0125"/>
          <p:cNvPicPr>
            <a:picLocks noChangeAspect="1"/>
          </p:cNvPicPr>
          <p:nvPr/>
        </p:nvPicPr>
        <p:blipFill>
          <a:blip r:embed="rId1"/>
          <a:srcRect t="25613" r="53977" b="26745"/>
          <a:stretch>
            <a:fillRect/>
          </a:stretch>
        </p:blipFill>
        <p:spPr>
          <a:xfrm>
            <a:off x="1127189" y="4341499"/>
            <a:ext cx="10273070" cy="2886710"/>
          </a:xfrm>
          <a:prstGeom prst="rect">
            <a:avLst/>
          </a:prstGeom>
        </p:spPr>
      </p:pic>
      <p:sp>
        <p:nvSpPr>
          <p:cNvPr id="11" name="矩形 10"/>
          <p:cNvSpPr/>
          <p:nvPr/>
        </p:nvSpPr>
        <p:spPr>
          <a:xfrm>
            <a:off x="2302512" y="2865618"/>
            <a:ext cx="7241111" cy="2245102"/>
          </a:xfrm>
          <a:prstGeom prst="rect">
            <a:avLst/>
          </a:prstGeom>
          <a:solidFill>
            <a:schemeClr val="bg1"/>
          </a:solidFill>
        </p:spPr>
        <p:txBody>
          <a:bodyPr wrap="square">
            <a:spAutoFit/>
          </a:bodyPr>
          <a:lstStyle/>
          <a:p>
            <a:pPr>
              <a:lnSpc>
                <a:spcPct val="150000"/>
              </a:lnSpc>
            </a:pPr>
            <a:r>
              <a:rPr lang="zh-CN" altLang="en-US" sz="2400" b="1" dirty="0"/>
              <a:t> </a:t>
            </a:r>
            <a:r>
              <a:rPr lang="zh-CN" altLang="en-US" sz="2400" b="1" dirty="0" smtClean="0"/>
              <a:t>       从</a:t>
            </a:r>
            <a:r>
              <a:rPr lang="zh-CN" altLang="en-US" sz="2400" b="1" dirty="0"/>
              <a:t>长时段来看，魏晋南北朝时期是夹在秦汉和隋唐两个大统一时期之间、跨度约四百年的一个大分裂大动乱时期。这一时期也是从分裂走向统一的时期，</a:t>
            </a:r>
            <a:r>
              <a:rPr lang="zh-CN" altLang="en-US" sz="2400" b="1" dirty="0">
                <a:solidFill>
                  <a:srgbClr val="FF0000"/>
                </a:solidFill>
              </a:rPr>
              <a:t>扩大了的“中华”又在隋、唐两代统一起来。</a:t>
            </a:r>
            <a:endParaRPr lang="zh-CN" altLang="en-US" sz="2400" dirty="0"/>
          </a:p>
        </p:txBody>
      </p:sp>
      <p:sp>
        <p:nvSpPr>
          <p:cNvPr id="12" name="TextBox 6"/>
          <p:cNvSpPr txBox="1"/>
          <p:nvPr/>
        </p:nvSpPr>
        <p:spPr>
          <a:xfrm>
            <a:off x="-617689" y="929116"/>
            <a:ext cx="6479286" cy="1323439"/>
          </a:xfrm>
          <a:prstGeom prst="rect">
            <a:avLst/>
          </a:prstGeom>
          <a:noFill/>
        </p:spPr>
        <p:txBody>
          <a:bodyPr wrap="square" rtlCol="0">
            <a:spAutoFit/>
          </a:bodyPr>
          <a:lstStyle/>
          <a:p>
            <a:pPr lvl="0" algn="ctr" defTabSz="914400">
              <a:lnSpc>
                <a:spcPct val="125000"/>
              </a:lnSpc>
              <a:defRPr/>
            </a:pPr>
            <a:r>
              <a:rPr lang="zh-CN" altLang="en-US" sz="32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常态</a:t>
            </a:r>
            <a:r>
              <a:rPr lang="zh-CN" altLang="en-US" sz="3200" b="1" dirty="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下的</a:t>
            </a:r>
            <a:r>
              <a:rPr lang="zh-CN" altLang="en-US" sz="32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“变态”</a:t>
            </a:r>
            <a:r>
              <a:rPr lang="zh-CN" altLang="en-US" sz="3200" b="1" dirty="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 </a:t>
            </a:r>
            <a:r>
              <a:rPr lang="zh-CN" altLang="en-US" sz="32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a:t>
            </a:r>
            <a:endParaRPr lang="en-US" altLang="zh-CN" sz="32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endParaRPr>
          </a:p>
          <a:p>
            <a:pPr lvl="0" algn="ctr" defTabSz="914400">
              <a:lnSpc>
                <a:spcPct val="125000"/>
              </a:lnSpc>
              <a:defRPr/>
            </a:pPr>
            <a:r>
              <a:rPr lang="en-US" altLang="zh-CN" sz="32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a:t>
            </a:r>
            <a:r>
              <a:rPr lang="zh-CN" altLang="en-US" sz="32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政权</a:t>
            </a:r>
            <a:r>
              <a:rPr lang="zh-CN" altLang="en-US" sz="3200" b="1" dirty="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的</a:t>
            </a:r>
            <a:r>
              <a:rPr lang="zh-CN" altLang="en-US" sz="32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更迭</a:t>
            </a:r>
            <a:r>
              <a:rPr lang="en-US" altLang="zh-CN" sz="32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a:t>
            </a:r>
            <a:endParaRPr lang="en-US" altLang="zh-CN" sz="3200" b="1" dirty="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endParaRPr>
          </a:p>
        </p:txBody>
      </p:sp>
      <p:sp>
        <p:nvSpPr>
          <p:cNvPr id="14" name="下箭头 13"/>
          <p:cNvSpPr/>
          <p:nvPr/>
        </p:nvSpPr>
        <p:spPr>
          <a:xfrm rot="16200000">
            <a:off x="5204435" y="1157489"/>
            <a:ext cx="401335" cy="790044"/>
          </a:xfrm>
          <a:prstGeom prst="downArrow">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923068" y="906180"/>
            <a:ext cx="6784868" cy="1200329"/>
          </a:xfrm>
          <a:prstGeom prst="rect">
            <a:avLst/>
          </a:prstGeom>
          <a:noFill/>
        </p:spPr>
        <p:txBody>
          <a:bodyPr wrap="square" rtlCol="0">
            <a:spAutoFit/>
          </a:bodyPr>
          <a:lstStyle/>
          <a:p>
            <a:r>
              <a:rPr lang="zh-CN" altLang="en-US" sz="3600" b="1" dirty="0" smtClean="0">
                <a:latin typeface="微软雅黑" panose="020B0503020204020204" pitchFamily="34" charset="-122"/>
                <a:ea typeface="微软雅黑" panose="020B0503020204020204" pitchFamily="34" charset="-122"/>
              </a:rPr>
              <a:t>“变态”</a:t>
            </a:r>
            <a:r>
              <a:rPr lang="en-US" altLang="zh-CN" sz="3600" b="1" dirty="0" smtClean="0">
                <a:latin typeface="微软雅黑" panose="020B0503020204020204" pitchFamily="34" charset="-122"/>
                <a:ea typeface="微软雅黑" panose="020B0503020204020204" pitchFamily="34" charset="-122"/>
              </a:rPr>
              <a:t> </a:t>
            </a:r>
            <a:r>
              <a:rPr lang="zh-CN" altLang="en-US" sz="3600" b="1" dirty="0" smtClean="0">
                <a:latin typeface="微软雅黑" panose="020B0503020204020204" pitchFamily="34" charset="-122"/>
                <a:ea typeface="微软雅黑" panose="020B0503020204020204" pitchFamily="34" charset="-122"/>
              </a:rPr>
              <a:t>孕育着“常态”</a:t>
            </a:r>
            <a:endParaRPr lang="en-US" altLang="zh-CN" sz="3600" b="1" dirty="0" smtClean="0">
              <a:latin typeface="微软雅黑" panose="020B0503020204020204" pitchFamily="34" charset="-122"/>
              <a:ea typeface="微软雅黑" panose="020B0503020204020204" pitchFamily="34" charset="-122"/>
            </a:endParaRPr>
          </a:p>
          <a:p>
            <a:r>
              <a:rPr lang="zh-CN" altLang="en-US" sz="3600" b="1" dirty="0" smtClean="0">
                <a:latin typeface="微软雅黑" panose="020B0503020204020204" pitchFamily="34" charset="-122"/>
                <a:ea typeface="微软雅黑" panose="020B0503020204020204" pitchFamily="34" charset="-122"/>
              </a:rPr>
              <a:t>        分裂孕育着统一</a:t>
            </a:r>
            <a:endParaRPr lang="zh-CN" altLang="en-US" sz="36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4" grpId="0" animBg="1"/>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Thinkpad\Desktop\PNG\1_0002_图层-5-副本.png"/>
          <p:cNvPicPr>
            <a:picLocks noChangeAspect="1" noChangeArrowheads="1"/>
          </p:cNvPicPr>
          <p:nvPr/>
        </p:nvPicPr>
        <p:blipFill>
          <a:blip r:embed="rId1" cstate="email"/>
          <a:srcRect/>
          <a:stretch>
            <a:fillRect/>
          </a:stretch>
        </p:blipFill>
        <p:spPr bwMode="auto">
          <a:xfrm>
            <a:off x="5004885" y="1387603"/>
            <a:ext cx="2182221" cy="2018254"/>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5695887" y="1780955"/>
            <a:ext cx="800219"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smtClean="0">
                <a:ln>
                  <a:noFill/>
                </a:ln>
                <a:solidFill>
                  <a:srgbClr val="C00000"/>
                </a:solidFill>
                <a:effectLst>
                  <a:reflection blurRad="6350" stA="60000" endA="900" endPos="58000" dir="5400000" sy="-100000" algn="bl" rotWithShape="0"/>
                </a:effectLst>
                <a:uLnTx/>
                <a:uFillTx/>
                <a:latin typeface="微软雅黑" panose="020B0503020204020204" pitchFamily="34" charset="-122"/>
                <a:ea typeface="微软雅黑" panose="020B0503020204020204" pitchFamily="34" charset="-122"/>
                <a:cs typeface="+mn-cs"/>
              </a:rPr>
              <a:t>贰</a:t>
            </a:r>
            <a:endParaRPr kumimoji="0" lang="zh-CN" altLang="en-US" sz="4800" b="1" i="0" u="none" strike="noStrike" kern="1200" cap="none" spc="0" normalizeH="0" baseline="0" noProof="0" dirty="0">
              <a:ln>
                <a:noFill/>
              </a:ln>
              <a:solidFill>
                <a:srgbClr val="C00000"/>
              </a:solidFill>
              <a:effectLst>
                <a:reflection blurRad="6350" stA="60000" endA="900" endPos="58000" dir="5400000" sy="-100000" algn="bl" rotWithShape="0"/>
              </a:effectLst>
              <a:uLnTx/>
              <a:uFillTx/>
              <a:latin typeface="微软雅黑" panose="020B0503020204020204" pitchFamily="34" charset="-122"/>
              <a:ea typeface="微软雅黑" panose="020B0503020204020204" pitchFamily="34" charset="-122"/>
              <a:cs typeface="+mn-cs"/>
            </a:endParaRPr>
          </a:p>
        </p:txBody>
      </p:sp>
      <p:sp>
        <p:nvSpPr>
          <p:cNvPr id="6" name="TextBox 6"/>
          <p:cNvSpPr txBox="1"/>
          <p:nvPr/>
        </p:nvSpPr>
        <p:spPr>
          <a:xfrm>
            <a:off x="383040" y="3215611"/>
            <a:ext cx="11687175" cy="2554545"/>
          </a:xfrm>
          <a:prstGeom prst="rect">
            <a:avLst/>
          </a:prstGeom>
          <a:noFill/>
        </p:spPr>
        <p:txBody>
          <a:bodyPr wrap="square" rtlCol="0">
            <a:spAutoFit/>
          </a:bodyPr>
          <a:lstStyle/>
          <a:p>
            <a:pPr algn="ctr" defTabSz="914400">
              <a:lnSpc>
                <a:spcPct val="125000"/>
              </a:lnSpc>
              <a:defRPr/>
            </a:pPr>
            <a:r>
              <a:rPr lang="zh-CN" altLang="en-US" sz="48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衰运？</a:t>
            </a:r>
            <a:r>
              <a:rPr lang="en-US" altLang="zh-CN" sz="48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                </a:t>
            </a:r>
            <a:endParaRPr lang="en-US" altLang="zh-CN" sz="48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endParaRPr>
          </a:p>
          <a:p>
            <a:pPr algn="ctr" defTabSz="914400">
              <a:lnSpc>
                <a:spcPct val="125000"/>
              </a:lnSpc>
              <a:defRPr/>
            </a:pPr>
            <a:r>
              <a:rPr lang="en-US" altLang="zh-CN" sz="40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a:t>
            </a:r>
            <a:r>
              <a:rPr lang="zh-CN" altLang="en-US" sz="4000" dirty="0"/>
              <a:t>政权变动下的深层</a:t>
            </a:r>
            <a:r>
              <a:rPr lang="zh-CN" altLang="en-US" sz="4000" dirty="0" smtClean="0"/>
              <a:t>震荡</a:t>
            </a:r>
            <a:endParaRPr lang="en-US" altLang="zh-CN" sz="4000" dirty="0" smtClean="0"/>
          </a:p>
          <a:p>
            <a:pPr algn="ctr" defTabSz="914400">
              <a:lnSpc>
                <a:spcPct val="125000"/>
              </a:lnSpc>
              <a:defRPr/>
            </a:pPr>
            <a:r>
              <a:rPr lang="zh-CN" altLang="en-US" sz="4000" dirty="0" smtClean="0"/>
              <a:t>（民族</a:t>
            </a:r>
            <a:r>
              <a:rPr lang="zh-CN" altLang="en-US" sz="4000" dirty="0"/>
              <a:t>交融</a:t>
            </a:r>
            <a:r>
              <a:rPr lang="zh-CN" altLang="en-US" sz="4000" dirty="0" smtClean="0"/>
              <a:t>）</a:t>
            </a:r>
            <a:endParaRPr lang="zh-CN" altLang="en-US" sz="4000" dirty="0"/>
          </a:p>
        </p:txBody>
      </p:sp>
      <p:sp>
        <p:nvSpPr>
          <p:cNvPr id="7" name="矩形 6"/>
          <p:cNvSpPr/>
          <p:nvPr/>
        </p:nvSpPr>
        <p:spPr>
          <a:xfrm>
            <a:off x="0" y="5882"/>
            <a:ext cx="12192000" cy="6858000"/>
          </a:xfrm>
          <a:prstGeom prst="rect">
            <a:avLst/>
          </a:prstGeom>
          <a:noFill/>
          <a:ln w="762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 name="Docer搜索：半想象现实   http://chn.docer.com/works/?userid=199927538" descr="0125"/>
          <p:cNvPicPr>
            <a:picLocks noChangeAspect="1"/>
          </p:cNvPicPr>
          <p:nvPr/>
        </p:nvPicPr>
        <p:blipFill>
          <a:blip r:embed="rId2"/>
          <a:srcRect t="25613" r="53977" b="26745"/>
          <a:stretch>
            <a:fillRect/>
          </a:stretch>
        </p:blipFill>
        <p:spPr>
          <a:xfrm>
            <a:off x="77082" y="-367785"/>
            <a:ext cx="7649845" cy="2886710"/>
          </a:xfrm>
          <a:prstGeom prst="rect">
            <a:avLst/>
          </a:prstGeom>
        </p:spPr>
      </p:pic>
      <p:pic>
        <p:nvPicPr>
          <p:cNvPr id="9" name="Docer搜索：半想象现实   http://chn.docer.com/works/?userid=199927538" descr="0125"/>
          <p:cNvPicPr>
            <a:picLocks noChangeAspect="1"/>
          </p:cNvPicPr>
          <p:nvPr/>
        </p:nvPicPr>
        <p:blipFill>
          <a:blip r:embed="rId2"/>
          <a:srcRect t="25613" r="53977" b="26745"/>
          <a:stretch>
            <a:fillRect/>
          </a:stretch>
        </p:blipFill>
        <p:spPr>
          <a:xfrm>
            <a:off x="1359571" y="4773062"/>
            <a:ext cx="10273070" cy="28867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3" name="Picture 3"/>
          <p:cNvPicPr>
            <a:picLocks noChangeAspect="1" noChangeArrowheads="1"/>
          </p:cNvPicPr>
          <p:nvPr/>
        </p:nvPicPr>
        <p:blipFill>
          <a:blip r:embed="rId1"/>
          <a:srcRect/>
          <a:stretch>
            <a:fillRect/>
          </a:stretch>
        </p:blipFill>
        <p:spPr bwMode="auto">
          <a:xfrm>
            <a:off x="617228" y="2377037"/>
            <a:ext cx="11195999" cy="3301162"/>
          </a:xfrm>
          <a:prstGeom prst="rect">
            <a:avLst/>
          </a:prstGeom>
          <a:noFill/>
          <a:ln w="9525">
            <a:noFill/>
            <a:miter lim="800000"/>
            <a:headEnd/>
            <a:tailEnd/>
          </a:ln>
          <a:effectLst/>
        </p:spPr>
      </p:pic>
      <p:sp>
        <p:nvSpPr>
          <p:cNvPr id="6" name="矩形 5"/>
          <p:cNvSpPr/>
          <p:nvPr/>
        </p:nvSpPr>
        <p:spPr>
          <a:xfrm>
            <a:off x="4798681" y="3626963"/>
            <a:ext cx="1488602" cy="954107"/>
          </a:xfrm>
          <a:prstGeom prst="rect">
            <a:avLst/>
          </a:prstGeom>
          <a:solidFill>
            <a:schemeClr val="bg1">
              <a:lumMod val="85000"/>
            </a:schemeClr>
          </a:solidFill>
        </p:spPr>
        <p:txBody>
          <a:bodyPr wrap="square">
            <a:spAutoFit/>
          </a:bodyPr>
          <a:lstStyle/>
          <a:p>
            <a:r>
              <a:rPr lang="zh-CN" altLang="en-US" sz="1400" b="1" dirty="0" smtClean="0"/>
              <a:t> 前秦</a:t>
            </a:r>
            <a:r>
              <a:rPr lang="zh-CN" altLang="en-US" sz="1400" b="1" dirty="0"/>
              <a:t>统一北方时，北方</a:t>
            </a:r>
            <a:r>
              <a:rPr lang="zh-CN" altLang="en-US" sz="1400" b="1" u="sng" dirty="0"/>
              <a:t>各族尚未充分交融</a:t>
            </a:r>
            <a:r>
              <a:rPr lang="zh-CN" altLang="en-US" sz="1400" b="1" dirty="0"/>
              <a:t>，故统治基础脆弱。</a:t>
            </a:r>
            <a:endParaRPr lang="zh-CN" altLang="en-US" sz="1400" b="1" dirty="0"/>
          </a:p>
        </p:txBody>
      </p:sp>
      <p:sp>
        <p:nvSpPr>
          <p:cNvPr id="14" name="文本框 13"/>
          <p:cNvSpPr txBox="1"/>
          <p:nvPr/>
        </p:nvSpPr>
        <p:spPr>
          <a:xfrm>
            <a:off x="411272" y="1165608"/>
            <a:ext cx="2339102" cy="1200329"/>
          </a:xfrm>
          <a:prstGeom prst="rect">
            <a:avLst/>
          </a:prstGeom>
          <a:noFill/>
        </p:spPr>
        <p:txBody>
          <a:bodyPr wrap="none" rtlCol="0">
            <a:spAutoFit/>
          </a:bodyPr>
          <a:lstStyle/>
          <a:p>
            <a:r>
              <a:rPr lang="en-US" altLang="zh-CN" sz="2400" dirty="0" smtClean="0">
                <a:latin typeface="黑体" panose="02010609060101010101" charset="-122"/>
                <a:ea typeface="黑体" panose="02010609060101010101" charset="-122"/>
              </a:rPr>
              <a:t>1.</a:t>
            </a:r>
            <a:r>
              <a:rPr lang="zh-CN" altLang="en-US" sz="2400" dirty="0" smtClean="0">
                <a:latin typeface="黑体" panose="02010609060101010101" charset="-122"/>
                <a:ea typeface="黑体" panose="02010609060101010101" charset="-122"/>
              </a:rPr>
              <a:t>怎么交融？</a:t>
            </a:r>
            <a:endParaRPr lang="en-US" altLang="zh-CN" sz="2400" dirty="0" smtClean="0">
              <a:latin typeface="黑体" panose="02010609060101010101" charset="-122"/>
              <a:ea typeface="黑体" panose="02010609060101010101" charset="-122"/>
            </a:endParaRPr>
          </a:p>
          <a:p>
            <a:r>
              <a:rPr lang="en-US" altLang="zh-CN" sz="2400" dirty="0" smtClean="0">
                <a:latin typeface="黑体" panose="02010609060101010101" charset="-122"/>
                <a:ea typeface="黑体" panose="02010609060101010101" charset="-122"/>
              </a:rPr>
              <a:t>2.</a:t>
            </a:r>
            <a:r>
              <a:rPr lang="zh-CN" altLang="en-US" sz="2400" dirty="0" smtClean="0">
                <a:latin typeface="黑体" panose="02010609060101010101" charset="-122"/>
                <a:ea typeface="黑体" panose="02010609060101010101" charset="-122"/>
              </a:rPr>
              <a:t>为什么交融？</a:t>
            </a:r>
            <a:endParaRPr lang="en-US" altLang="zh-CN" sz="2400" dirty="0">
              <a:latin typeface="黑体" panose="02010609060101010101" charset="-122"/>
              <a:ea typeface="黑体" panose="02010609060101010101" charset="-122"/>
            </a:endParaRPr>
          </a:p>
          <a:p>
            <a:r>
              <a:rPr lang="en-US" altLang="zh-CN" sz="2400" dirty="0" smtClean="0">
                <a:latin typeface="黑体" panose="02010609060101010101" charset="-122"/>
                <a:ea typeface="黑体" panose="02010609060101010101" charset="-122"/>
              </a:rPr>
              <a:t>3.</a:t>
            </a:r>
            <a:r>
              <a:rPr lang="zh-CN" altLang="en-US" sz="2400" dirty="0" smtClean="0">
                <a:latin typeface="黑体" panose="02010609060101010101" charset="-122"/>
                <a:ea typeface="黑体" panose="02010609060101010101" charset="-122"/>
              </a:rPr>
              <a:t>交融的影响</a:t>
            </a:r>
            <a:r>
              <a:rPr lang="en-US" altLang="zh-CN" sz="2400" dirty="0" smtClean="0">
                <a:latin typeface="黑体" panose="02010609060101010101" charset="-122"/>
                <a:ea typeface="黑体" panose="02010609060101010101" charset="-122"/>
              </a:rPr>
              <a:t>.</a:t>
            </a:r>
            <a:endParaRPr lang="zh-CN" altLang="en-US" sz="2400" dirty="0">
              <a:latin typeface="黑体" panose="02010609060101010101" charset="-122"/>
              <a:ea typeface="黑体" panose="02010609060101010101" charset="-122"/>
            </a:endParaRPr>
          </a:p>
        </p:txBody>
      </p:sp>
      <p:cxnSp>
        <p:nvCxnSpPr>
          <p:cNvPr id="15" name="直接连接符 14"/>
          <p:cNvCxnSpPr/>
          <p:nvPr/>
        </p:nvCxnSpPr>
        <p:spPr>
          <a:xfrm rot="5400000">
            <a:off x="740512" y="4089296"/>
            <a:ext cx="384000" cy="4837"/>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31901" y="4190101"/>
            <a:ext cx="800219" cy="461665"/>
          </a:xfrm>
          <a:prstGeom prst="rect">
            <a:avLst/>
          </a:prstGeom>
          <a:noFill/>
        </p:spPr>
        <p:txBody>
          <a:bodyPr wrap="none" rtlCol="0">
            <a:spAutoFit/>
          </a:bodyPr>
          <a:lstStyle/>
          <a:p>
            <a:r>
              <a:rPr lang="zh-CN" altLang="en-US" sz="2400" dirty="0" smtClean="0">
                <a:solidFill>
                  <a:srgbClr val="FF0000"/>
                </a:solidFill>
                <a:latin typeface="方正舒体" panose="02010601030101010101" pitchFamily="2" charset="-122"/>
                <a:ea typeface="方正舒体" panose="02010601030101010101" pitchFamily="2" charset="-122"/>
              </a:rPr>
              <a:t>东汉</a:t>
            </a:r>
            <a:endParaRPr lang="zh-CN" altLang="en-US" sz="2400" dirty="0">
              <a:solidFill>
                <a:srgbClr val="FF0000"/>
              </a:solidFill>
              <a:latin typeface="方正舒体" panose="02010601030101010101" pitchFamily="2" charset="-122"/>
              <a:ea typeface="方正舒体" panose="02010601030101010101" pitchFamily="2" charset="-122"/>
            </a:endParaRPr>
          </a:p>
        </p:txBody>
      </p:sp>
      <p:sp>
        <p:nvSpPr>
          <p:cNvPr id="9" name="矩形 8"/>
          <p:cNvSpPr/>
          <p:nvPr/>
        </p:nvSpPr>
        <p:spPr>
          <a:xfrm>
            <a:off x="2567414" y="1163024"/>
            <a:ext cx="1415772" cy="461665"/>
          </a:xfrm>
          <a:prstGeom prst="rect">
            <a:avLst/>
          </a:prstGeom>
        </p:spPr>
        <p:txBody>
          <a:bodyPr wrap="none">
            <a:spAutoFit/>
          </a:bodyPr>
          <a:lstStyle/>
          <a:p>
            <a:r>
              <a:rPr lang="en-US" altLang="zh-CN" sz="2400" dirty="0">
                <a:latin typeface="黑体" panose="02010609060101010101" charset="-122"/>
                <a:ea typeface="黑体" panose="02010609060101010101" charset="-122"/>
              </a:rPr>
              <a:t>——</a:t>
            </a:r>
            <a:r>
              <a:rPr lang="zh-CN" altLang="en-US" sz="2400" dirty="0">
                <a:latin typeface="黑体" panose="02010609060101010101" charset="-122"/>
                <a:ea typeface="黑体" panose="02010609060101010101" charset="-122"/>
              </a:rPr>
              <a:t>过程</a:t>
            </a:r>
            <a:endParaRPr lang="en-US" altLang="zh-CN" sz="2400" dirty="0">
              <a:latin typeface="黑体" panose="02010609060101010101" charset="-122"/>
              <a:ea typeface="黑体" panose="02010609060101010101" charset="-122"/>
            </a:endParaRPr>
          </a:p>
        </p:txBody>
      </p:sp>
      <p:grpSp>
        <p:nvGrpSpPr>
          <p:cNvPr id="11" name="组合 10"/>
          <p:cNvGrpSpPr/>
          <p:nvPr/>
        </p:nvGrpSpPr>
        <p:grpSpPr>
          <a:xfrm>
            <a:off x="348925" y="4651766"/>
            <a:ext cx="1045088" cy="1917037"/>
            <a:chOff x="348925" y="4651766"/>
            <a:chExt cx="1045088" cy="1917037"/>
          </a:xfrm>
        </p:grpSpPr>
        <p:sp>
          <p:nvSpPr>
            <p:cNvPr id="10" name="上箭头标注 9"/>
            <p:cNvSpPr/>
            <p:nvPr/>
          </p:nvSpPr>
          <p:spPr>
            <a:xfrm>
              <a:off x="391757" y="4651766"/>
              <a:ext cx="942755" cy="1900517"/>
            </a:xfrm>
            <a:prstGeom prst="upArrowCallout">
              <a:avLst>
                <a:gd name="adj1" fmla="val 25000"/>
                <a:gd name="adj2" fmla="val 25000"/>
                <a:gd name="adj3" fmla="val 25000"/>
                <a:gd name="adj4" fmla="val 83166"/>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48925" y="4999143"/>
              <a:ext cx="1045088" cy="1569660"/>
            </a:xfrm>
            <a:prstGeom prst="rect">
              <a:avLst/>
            </a:prstGeom>
            <a:solidFill>
              <a:schemeClr val="bg1">
                <a:lumMod val="95000"/>
              </a:schemeClr>
            </a:solidFill>
          </p:spPr>
          <p:txBody>
            <a:bodyPr wrap="square">
              <a:spAutoFit/>
            </a:bodyPr>
            <a:lstStyle/>
            <a:p>
              <a:r>
                <a:rPr lang="zh-CN" altLang="en-US" sz="1600" b="1" dirty="0" smtClean="0"/>
                <a:t>东汉：西</a:t>
              </a:r>
              <a:r>
                <a:rPr lang="zh-CN" altLang="en-US" sz="1600" b="1" dirty="0"/>
                <a:t>、北边陲的一些少数民族</a:t>
              </a:r>
              <a:r>
                <a:rPr lang="zh-CN" altLang="en-US" sz="1600" b="1" u="sng" dirty="0"/>
                <a:t>不断向内地迁徙</a:t>
              </a:r>
              <a:r>
                <a:rPr lang="zh-CN" altLang="en-US" sz="1600" b="1" dirty="0"/>
                <a:t>。</a:t>
              </a:r>
              <a:endParaRPr lang="zh-CN" altLang="en-US" sz="1600" b="1" dirty="0"/>
            </a:p>
          </p:txBody>
        </p:sp>
      </p:grpSp>
      <p:grpSp>
        <p:nvGrpSpPr>
          <p:cNvPr id="12" name="组合 11"/>
          <p:cNvGrpSpPr/>
          <p:nvPr/>
        </p:nvGrpSpPr>
        <p:grpSpPr>
          <a:xfrm>
            <a:off x="2819415" y="4522201"/>
            <a:ext cx="1298165" cy="2196051"/>
            <a:chOff x="2819415" y="4522201"/>
            <a:chExt cx="1298165" cy="2196051"/>
          </a:xfrm>
        </p:grpSpPr>
        <p:sp>
          <p:nvSpPr>
            <p:cNvPr id="18" name="上箭头标注 17"/>
            <p:cNvSpPr/>
            <p:nvPr/>
          </p:nvSpPr>
          <p:spPr>
            <a:xfrm>
              <a:off x="2819415" y="4522201"/>
              <a:ext cx="1298165" cy="2196051"/>
            </a:xfrm>
            <a:prstGeom prst="upArrowCallout">
              <a:avLst>
                <a:gd name="adj1" fmla="val 25000"/>
                <a:gd name="adj2" fmla="val 25000"/>
                <a:gd name="adj3" fmla="val 25000"/>
                <a:gd name="adj4" fmla="val 83166"/>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819415" y="4902370"/>
              <a:ext cx="1298165" cy="1815882"/>
            </a:xfrm>
            <a:prstGeom prst="rect">
              <a:avLst/>
            </a:prstGeom>
          </p:spPr>
          <p:txBody>
            <a:bodyPr wrap="square">
              <a:spAutoFit/>
            </a:bodyPr>
            <a:lstStyle/>
            <a:p>
              <a:r>
                <a:rPr lang="zh-CN" altLang="en-US" sz="1600" b="1" dirty="0"/>
                <a:t>西晋：内迁的少数民族主要有</a:t>
              </a:r>
              <a:r>
                <a:rPr lang="zh-CN" altLang="en-US" sz="1600" b="1" u="sng" dirty="0"/>
                <a:t>匈奴、羯、氐、羌</a:t>
              </a:r>
              <a:r>
                <a:rPr lang="zh-CN" altLang="en-US" sz="1600" b="1" dirty="0"/>
                <a:t>和活动在长城一带的</a:t>
              </a:r>
              <a:r>
                <a:rPr lang="zh-CN" altLang="en-US" sz="1600" b="1" u="sng" dirty="0"/>
                <a:t>鲜卑</a:t>
              </a:r>
              <a:r>
                <a:rPr lang="zh-CN" altLang="en-US" sz="1600" b="1" dirty="0"/>
                <a:t>。</a:t>
              </a:r>
              <a:endParaRPr lang="zh-CN" altLang="en-US" sz="1600" b="1" dirty="0"/>
            </a:p>
          </p:txBody>
        </p:sp>
      </p:grpSp>
      <p:grpSp>
        <p:nvGrpSpPr>
          <p:cNvPr id="20" name="组合 19"/>
          <p:cNvGrpSpPr/>
          <p:nvPr/>
        </p:nvGrpSpPr>
        <p:grpSpPr>
          <a:xfrm>
            <a:off x="4661484" y="936701"/>
            <a:ext cx="1553744" cy="1971950"/>
            <a:chOff x="3081516" y="1039004"/>
            <a:chExt cx="1553744" cy="1971950"/>
          </a:xfrm>
        </p:grpSpPr>
        <p:sp>
          <p:nvSpPr>
            <p:cNvPr id="21" name="上箭头标注 20"/>
            <p:cNvSpPr/>
            <p:nvPr/>
          </p:nvSpPr>
          <p:spPr>
            <a:xfrm rot="10800000">
              <a:off x="3081516" y="1039004"/>
              <a:ext cx="1495346" cy="1971950"/>
            </a:xfrm>
            <a:prstGeom prst="upArrowCallout">
              <a:avLst>
                <a:gd name="adj1" fmla="val 25000"/>
                <a:gd name="adj2" fmla="val 25000"/>
                <a:gd name="adj3" fmla="val 25000"/>
                <a:gd name="adj4" fmla="val 79612"/>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02861" y="1054709"/>
              <a:ext cx="1532399" cy="1600438"/>
            </a:xfrm>
            <a:prstGeom prst="rect">
              <a:avLst/>
            </a:prstGeom>
          </p:spPr>
          <p:txBody>
            <a:bodyPr wrap="square">
              <a:spAutoFit/>
            </a:bodyPr>
            <a:lstStyle/>
            <a:p>
              <a:r>
                <a:rPr lang="zh-CN" altLang="en-US" sz="1400" b="1" dirty="0"/>
                <a:t>十六</a:t>
              </a:r>
              <a:r>
                <a:rPr lang="zh-CN" altLang="en-US" sz="1400" b="1" dirty="0" smtClean="0"/>
                <a:t>国时期，北方</a:t>
              </a:r>
              <a:r>
                <a:rPr lang="zh-CN" altLang="en-US" sz="1400" b="1" dirty="0"/>
                <a:t>出现众多少数民族政权，它们都</a:t>
              </a:r>
              <a:r>
                <a:rPr lang="zh-CN" altLang="en-US" sz="1400" b="1" u="sng" dirty="0"/>
                <a:t>采用了中原模式</a:t>
              </a:r>
              <a:r>
                <a:rPr lang="zh-CN" altLang="en-US" sz="1400" b="1" dirty="0"/>
                <a:t>的国号、年号、学习汉族的典章制度</a:t>
              </a:r>
              <a:endParaRPr lang="zh-CN" altLang="en-US" sz="1400" dirty="0"/>
            </a:p>
          </p:txBody>
        </p:sp>
      </p:grpSp>
      <p:grpSp>
        <p:nvGrpSpPr>
          <p:cNvPr id="22" name="组合 21"/>
          <p:cNvGrpSpPr/>
          <p:nvPr/>
        </p:nvGrpSpPr>
        <p:grpSpPr>
          <a:xfrm>
            <a:off x="6193883" y="952406"/>
            <a:ext cx="1492259" cy="2047271"/>
            <a:chOff x="6193883" y="712598"/>
            <a:chExt cx="1495346" cy="2287079"/>
          </a:xfrm>
        </p:grpSpPr>
        <p:sp>
          <p:nvSpPr>
            <p:cNvPr id="23" name="上箭头标注 22"/>
            <p:cNvSpPr/>
            <p:nvPr/>
          </p:nvSpPr>
          <p:spPr>
            <a:xfrm rot="10800000">
              <a:off x="6193883" y="712598"/>
              <a:ext cx="1495346" cy="2287079"/>
            </a:xfrm>
            <a:prstGeom prst="upArrowCallout">
              <a:avLst>
                <a:gd name="adj1" fmla="val 23509"/>
                <a:gd name="adj2" fmla="val 25000"/>
                <a:gd name="adj3" fmla="val 25000"/>
                <a:gd name="adj4" fmla="val 7717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18610" y="947887"/>
              <a:ext cx="1132114" cy="1200329"/>
            </a:xfrm>
            <a:prstGeom prst="rect">
              <a:avLst/>
            </a:prstGeom>
          </p:spPr>
          <p:txBody>
            <a:bodyPr wrap="square">
              <a:spAutoFit/>
            </a:bodyPr>
            <a:lstStyle/>
            <a:p>
              <a:r>
                <a:rPr lang="zh-CN" altLang="en-US" b="1" dirty="0" smtClean="0"/>
                <a:t>北魏</a:t>
              </a:r>
              <a:r>
                <a:rPr lang="zh-CN" altLang="en-US" b="1" dirty="0"/>
                <a:t>孝文帝改革，</a:t>
              </a:r>
              <a:r>
                <a:rPr lang="zh-CN" altLang="en-US" b="1" u="sng" dirty="0">
                  <a:solidFill>
                    <a:srgbClr val="FF0000"/>
                  </a:solidFill>
                </a:rPr>
                <a:t>大力推动民族交融</a:t>
              </a:r>
              <a:r>
                <a:rPr lang="zh-CN" altLang="en-US" b="1" dirty="0"/>
                <a:t>。</a:t>
              </a:r>
              <a:endParaRPr lang="zh-CN" altLang="en-US" b="1" dirty="0"/>
            </a:p>
          </p:txBody>
        </p:sp>
      </p:grpSp>
      <p:grpSp>
        <p:nvGrpSpPr>
          <p:cNvPr id="24" name="组合 23"/>
          <p:cNvGrpSpPr/>
          <p:nvPr/>
        </p:nvGrpSpPr>
        <p:grpSpPr>
          <a:xfrm>
            <a:off x="5014488" y="5504822"/>
            <a:ext cx="5144273" cy="1213430"/>
            <a:chOff x="5014488" y="5504822"/>
            <a:chExt cx="5144273" cy="1213430"/>
          </a:xfrm>
        </p:grpSpPr>
        <p:sp>
          <p:nvSpPr>
            <p:cNvPr id="26" name="上箭头标注 25"/>
            <p:cNvSpPr/>
            <p:nvPr/>
          </p:nvSpPr>
          <p:spPr>
            <a:xfrm>
              <a:off x="5014488" y="5504822"/>
              <a:ext cx="5144273" cy="1213430"/>
            </a:xfrm>
            <a:prstGeom prst="upArrowCallout">
              <a:avLst>
                <a:gd name="adj1" fmla="val 23509"/>
                <a:gd name="adj2" fmla="val 25000"/>
                <a:gd name="adj3" fmla="val 25000"/>
                <a:gd name="adj4" fmla="val 7717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278937" y="6033904"/>
              <a:ext cx="4394058" cy="646331"/>
            </a:xfrm>
            <a:prstGeom prst="rect">
              <a:avLst/>
            </a:prstGeom>
          </p:spPr>
          <p:txBody>
            <a:bodyPr wrap="square">
              <a:spAutoFit/>
            </a:bodyPr>
            <a:lstStyle/>
            <a:p>
              <a:r>
                <a:rPr lang="zh-CN" altLang="en-US" b="1" dirty="0"/>
                <a:t>随着人口南迁和江南的开发，许多山区的少数民族逐步</a:t>
              </a:r>
              <a:r>
                <a:rPr lang="zh-CN" altLang="en-US" b="1" u="sng" dirty="0">
                  <a:solidFill>
                    <a:srgbClr val="FF0000"/>
                  </a:solidFill>
                </a:rPr>
                <a:t>与汉族交融</a:t>
              </a:r>
              <a:r>
                <a:rPr lang="zh-CN" altLang="en-US" b="1" dirty="0"/>
                <a:t>。</a:t>
              </a:r>
              <a:endParaRPr lang="zh-CN" altLang="en-US" b="1" dirty="0"/>
            </a:p>
          </p:txBody>
        </p:sp>
      </p:grpSp>
      <p:sp>
        <p:nvSpPr>
          <p:cNvPr id="29" name="矩形 28"/>
          <p:cNvSpPr/>
          <p:nvPr/>
        </p:nvSpPr>
        <p:spPr>
          <a:xfrm>
            <a:off x="2519300" y="1547321"/>
            <a:ext cx="1415772" cy="461665"/>
          </a:xfrm>
          <a:prstGeom prst="rect">
            <a:avLst/>
          </a:prstGeom>
        </p:spPr>
        <p:txBody>
          <a:bodyPr wrap="none">
            <a:spAutoFit/>
          </a:bodyPr>
          <a:lstStyle/>
          <a:p>
            <a:r>
              <a:rPr lang="en-US" altLang="zh-CN" sz="2400" dirty="0" smtClean="0">
                <a:latin typeface="黑体" panose="02010609060101010101" charset="-122"/>
                <a:ea typeface="黑体" panose="02010609060101010101" charset="-122"/>
              </a:rPr>
              <a:t>——</a:t>
            </a:r>
            <a:r>
              <a:rPr lang="zh-CN" altLang="en-US" sz="2400" dirty="0" smtClean="0">
                <a:latin typeface="黑体" panose="02010609060101010101" charset="-122"/>
                <a:ea typeface="黑体" panose="02010609060101010101" charset="-122"/>
              </a:rPr>
              <a:t>原因</a:t>
            </a:r>
            <a:endParaRPr lang="en-US" altLang="zh-CN" sz="2400" dirty="0">
              <a:latin typeface="黑体" panose="02010609060101010101" charset="-122"/>
              <a:ea typeface="黑体" panose="02010609060101010101" charset="-122"/>
            </a:endParaRPr>
          </a:p>
        </p:txBody>
      </p:sp>
      <p:pic>
        <p:nvPicPr>
          <p:cNvPr id="30" name="Picture 4" descr="https://timgsa.baidu.com/timg?image&amp;quality=80&amp;size=b9999_10000&amp;sec=1595836239212&amp;di=63b4fd5fc75e982c29b471b5a5c1516b&amp;imgtype=0&amp;src=http%3A%2F%2Fbpic.588ku.com%2Felement_origin_min_pic%2F16%2F11%2F13%2F61839e20928d5f7c6f2201741edf1e78.jpg"/>
          <p:cNvPicPr>
            <a:picLocks noChangeAspect="1" noChangeArrowheads="1"/>
          </p:cNvPicPr>
          <p:nvPr/>
        </p:nvPicPr>
        <p:blipFill>
          <a:blip r:embed="rId2" cstate="print">
            <a:clrChange>
              <a:clrFrom>
                <a:srgbClr val="F6F6F6"/>
              </a:clrFrom>
              <a:clrTo>
                <a:srgbClr val="F6F6F6">
                  <a:alpha val="0"/>
                </a:srgbClr>
              </a:clrTo>
            </a:clrChange>
          </a:blip>
          <a:srcRect/>
          <a:stretch>
            <a:fillRect/>
          </a:stretch>
        </p:blipFill>
        <p:spPr bwMode="auto">
          <a:xfrm>
            <a:off x="230885" y="4999143"/>
            <a:ext cx="1264497" cy="1441250"/>
          </a:xfrm>
          <a:prstGeom prst="rect">
            <a:avLst/>
          </a:prstGeom>
          <a:noFill/>
        </p:spPr>
      </p:pic>
      <p:pic>
        <p:nvPicPr>
          <p:cNvPr id="31" name="Picture 4" descr="https://timgsa.baidu.com/timg?image&amp;quality=80&amp;size=b9999_10000&amp;sec=1595836239212&amp;di=63b4fd5fc75e982c29b471b5a5c1516b&amp;imgtype=0&amp;src=http%3A%2F%2Fbpic.588ku.com%2Felement_origin_min_pic%2F16%2F11%2F13%2F61839e20928d5f7c6f2201741edf1e78.jpg"/>
          <p:cNvPicPr>
            <a:picLocks noChangeAspect="1" noChangeArrowheads="1"/>
          </p:cNvPicPr>
          <p:nvPr/>
        </p:nvPicPr>
        <p:blipFill>
          <a:blip r:embed="rId2" cstate="print">
            <a:clrChange>
              <a:clrFrom>
                <a:srgbClr val="F6F6F6"/>
              </a:clrFrom>
              <a:clrTo>
                <a:srgbClr val="F6F6F6">
                  <a:alpha val="0"/>
                </a:srgbClr>
              </a:clrTo>
            </a:clrChange>
          </a:blip>
          <a:srcRect/>
          <a:stretch>
            <a:fillRect/>
          </a:stretch>
        </p:blipFill>
        <p:spPr bwMode="auto">
          <a:xfrm>
            <a:off x="2714541" y="4881399"/>
            <a:ext cx="1264497" cy="1441250"/>
          </a:xfrm>
          <a:prstGeom prst="rect">
            <a:avLst/>
          </a:prstGeom>
          <a:noFill/>
        </p:spPr>
      </p:pic>
      <p:pic>
        <p:nvPicPr>
          <p:cNvPr id="32" name="Picture 4" descr="https://timgsa.baidu.com/timg?image&amp;quality=80&amp;size=b9999_10000&amp;sec=1595836239212&amp;di=63b4fd5fc75e982c29b471b5a5c1516b&amp;imgtype=0&amp;src=http%3A%2F%2Fbpic.588ku.com%2Felement_origin_min_pic%2F16%2F11%2F13%2F61839e20928d5f7c6f2201741edf1e78.jpg"/>
          <p:cNvPicPr>
            <a:picLocks noChangeAspect="1" noChangeArrowheads="1"/>
          </p:cNvPicPr>
          <p:nvPr/>
        </p:nvPicPr>
        <p:blipFill>
          <a:blip r:embed="rId2" cstate="print">
            <a:clrChange>
              <a:clrFrom>
                <a:srgbClr val="F6F6F6"/>
              </a:clrFrom>
              <a:clrTo>
                <a:srgbClr val="F6F6F6">
                  <a:alpha val="0"/>
                </a:srgbClr>
              </a:clrTo>
            </a:clrChange>
          </a:blip>
          <a:srcRect/>
          <a:stretch>
            <a:fillRect/>
          </a:stretch>
        </p:blipFill>
        <p:spPr bwMode="auto">
          <a:xfrm>
            <a:off x="4798681" y="1020100"/>
            <a:ext cx="1264497" cy="1441250"/>
          </a:xfrm>
          <a:prstGeom prst="rect">
            <a:avLst/>
          </a:prstGeom>
          <a:noFill/>
        </p:spPr>
      </p:pic>
      <p:pic>
        <p:nvPicPr>
          <p:cNvPr id="33" name="Picture 4" descr="https://timgsa.baidu.com/timg?image&amp;quality=80&amp;size=b9999_10000&amp;sec=1595836239212&amp;di=63b4fd5fc75e982c29b471b5a5c1516b&amp;imgtype=0&amp;src=http%3A%2F%2Fbpic.588ku.com%2Felement_origin_min_pic%2F16%2F11%2F13%2F61839e20928d5f7c6f2201741edf1e78.jpg"/>
          <p:cNvPicPr>
            <a:picLocks noChangeAspect="1" noChangeArrowheads="1"/>
          </p:cNvPicPr>
          <p:nvPr/>
        </p:nvPicPr>
        <p:blipFill>
          <a:blip r:embed="rId2" cstate="print">
            <a:clrChange>
              <a:clrFrom>
                <a:srgbClr val="F6F6F6"/>
              </a:clrFrom>
              <a:clrTo>
                <a:srgbClr val="F6F6F6">
                  <a:alpha val="0"/>
                </a:srgbClr>
              </a:clrTo>
            </a:clrChange>
          </a:blip>
          <a:srcRect/>
          <a:stretch>
            <a:fillRect/>
          </a:stretch>
        </p:blipFill>
        <p:spPr bwMode="auto">
          <a:xfrm>
            <a:off x="6327375" y="1062876"/>
            <a:ext cx="1264497" cy="1441250"/>
          </a:xfrm>
          <a:prstGeom prst="rect">
            <a:avLst/>
          </a:prstGeom>
          <a:noFill/>
        </p:spPr>
      </p:pic>
      <p:pic>
        <p:nvPicPr>
          <p:cNvPr id="34" name="Picture 4" descr="https://timgsa.baidu.com/timg?image&amp;quality=80&amp;size=b9999_10000&amp;sec=1595836239212&amp;di=63b4fd5fc75e982c29b471b5a5c1516b&amp;imgtype=0&amp;src=http%3A%2F%2Fbpic.588ku.com%2Felement_origin_min_pic%2F16%2F11%2F13%2F61839e20928d5f7c6f2201741edf1e78.jpg"/>
          <p:cNvPicPr>
            <a:picLocks noChangeAspect="1" noChangeArrowheads="1"/>
          </p:cNvPicPr>
          <p:nvPr/>
        </p:nvPicPr>
        <p:blipFill>
          <a:blip r:embed="rId2" cstate="print">
            <a:clrChange>
              <a:clrFrom>
                <a:srgbClr val="F6F6F6"/>
              </a:clrFrom>
              <a:clrTo>
                <a:srgbClr val="F6F6F6">
                  <a:alpha val="0"/>
                </a:srgbClr>
              </a:clrTo>
            </a:clrChange>
          </a:blip>
          <a:srcRect/>
          <a:stretch>
            <a:fillRect/>
          </a:stretch>
        </p:blipFill>
        <p:spPr bwMode="auto">
          <a:xfrm>
            <a:off x="5198197" y="6049266"/>
            <a:ext cx="3161751" cy="378158"/>
          </a:xfrm>
          <a:prstGeom prst="rect">
            <a:avLst/>
          </a:prstGeom>
          <a:noFill/>
        </p:spPr>
      </p:pic>
      <p:sp>
        <p:nvSpPr>
          <p:cNvPr id="35" name="文本框 34"/>
          <p:cNvSpPr txBox="1"/>
          <p:nvPr/>
        </p:nvSpPr>
        <p:spPr bwMode="auto">
          <a:xfrm flipH="1">
            <a:off x="9510819" y="814257"/>
            <a:ext cx="2454536" cy="1631216"/>
          </a:xfrm>
          <a:prstGeom prst="rect">
            <a:avLst/>
          </a:prstGeom>
          <a:noFill/>
        </p:spPr>
        <p:txBody>
          <a:bodyPr wrap="square">
            <a:spAutoFit/>
          </a:bodyPr>
          <a:lstStyle/>
          <a:p>
            <a:pPr lvl="0">
              <a:defRPr/>
            </a:pPr>
            <a:r>
              <a:rPr lang="en-US" altLang="zh-CN" sz="2000" dirty="0" smtClean="0">
                <a:solidFill>
                  <a:srgbClr val="F17475"/>
                </a:solidFill>
                <a:latin typeface="方正正黑简体" panose="02000000000000000000" pitchFamily="2" charset="-122"/>
                <a:ea typeface="方正正黑简体" panose="02000000000000000000" pitchFamily="2" charset="-122"/>
              </a:rPr>
              <a:t>——</a:t>
            </a:r>
            <a:r>
              <a:rPr lang="zh-CN" altLang="en-US" sz="2000" dirty="0" smtClean="0">
                <a:solidFill>
                  <a:srgbClr val="F17475"/>
                </a:solidFill>
                <a:latin typeface="方正正黑简体" panose="02000000000000000000" pitchFamily="2" charset="-122"/>
                <a:ea typeface="方正正黑简体" panose="02000000000000000000" pitchFamily="2" charset="-122"/>
              </a:rPr>
              <a:t>原因：</a:t>
            </a:r>
            <a:endParaRPr lang="en-US" altLang="zh-CN" sz="2000" dirty="0" smtClean="0">
              <a:solidFill>
                <a:srgbClr val="F17475"/>
              </a:solidFill>
              <a:latin typeface="方正正黑简体" panose="02000000000000000000" pitchFamily="2" charset="-122"/>
              <a:ea typeface="方正正黑简体" panose="02000000000000000000" pitchFamily="2" charset="-122"/>
            </a:endParaRPr>
          </a:p>
          <a:p>
            <a:pPr lvl="0">
              <a:defRPr/>
            </a:pPr>
            <a:r>
              <a:rPr lang="zh-CN" altLang="en-US" sz="2000" dirty="0" smtClean="0">
                <a:solidFill>
                  <a:srgbClr val="F17475"/>
                </a:solidFill>
                <a:latin typeface="方正正黑简体" panose="02000000000000000000" pitchFamily="2" charset="-122"/>
                <a:ea typeface="方正正黑简体" panose="02000000000000000000" pitchFamily="2" charset="-122"/>
              </a:rPr>
              <a:t>少数民族内迁</a:t>
            </a:r>
            <a:endParaRPr lang="en-US" altLang="zh-CN" sz="2000" dirty="0" smtClean="0">
              <a:solidFill>
                <a:srgbClr val="F17475"/>
              </a:solidFill>
              <a:latin typeface="方正正黑简体" panose="02000000000000000000" pitchFamily="2" charset="-122"/>
              <a:ea typeface="方正正黑简体" panose="02000000000000000000" pitchFamily="2" charset="-122"/>
            </a:endParaRPr>
          </a:p>
          <a:p>
            <a:pPr lvl="0">
              <a:defRPr/>
            </a:pPr>
            <a:r>
              <a:rPr lang="zh-CN" altLang="en-US" sz="2000" dirty="0" smtClean="0">
                <a:solidFill>
                  <a:srgbClr val="F17475"/>
                </a:solidFill>
                <a:latin typeface="方正正黑简体" panose="02000000000000000000" pitchFamily="2" charset="-122"/>
                <a:ea typeface="方正正黑简体" panose="02000000000000000000" pitchFamily="2" charset="-122"/>
              </a:rPr>
              <a:t>北方汉族南迁</a:t>
            </a:r>
            <a:endParaRPr lang="en-US" altLang="zh-CN" sz="2000" dirty="0" smtClean="0">
              <a:solidFill>
                <a:srgbClr val="F17475"/>
              </a:solidFill>
              <a:latin typeface="方正正黑简体" panose="02000000000000000000" pitchFamily="2" charset="-122"/>
              <a:ea typeface="方正正黑简体" panose="02000000000000000000" pitchFamily="2" charset="-122"/>
            </a:endParaRPr>
          </a:p>
          <a:p>
            <a:pPr lvl="0">
              <a:defRPr/>
            </a:pPr>
            <a:r>
              <a:rPr lang="zh-CN" altLang="en-US" sz="2000" dirty="0" smtClean="0">
                <a:solidFill>
                  <a:srgbClr val="F17475"/>
                </a:solidFill>
                <a:latin typeface="方正正黑简体" panose="02000000000000000000" pitchFamily="2" charset="-122"/>
                <a:ea typeface="方正正黑简体" panose="02000000000000000000" pitchFamily="2" charset="-122"/>
              </a:rPr>
              <a:t>少数民族主动学习</a:t>
            </a:r>
            <a:endParaRPr lang="en-US" altLang="zh-CN" sz="2000" dirty="0" smtClean="0">
              <a:solidFill>
                <a:srgbClr val="F17475"/>
              </a:solidFill>
              <a:latin typeface="方正正黑简体" panose="02000000000000000000" pitchFamily="2" charset="-122"/>
              <a:ea typeface="方正正黑简体" panose="02000000000000000000" pitchFamily="2" charset="-122"/>
            </a:endParaRPr>
          </a:p>
          <a:p>
            <a:pPr lvl="0">
              <a:defRPr/>
            </a:pPr>
            <a:r>
              <a:rPr lang="zh-CN" altLang="en-US" sz="2000" dirty="0">
                <a:solidFill>
                  <a:srgbClr val="F17475"/>
                </a:solidFill>
                <a:latin typeface="方正正黑简体" panose="02000000000000000000" pitchFamily="2" charset="-122"/>
                <a:ea typeface="方正正黑简体" panose="02000000000000000000" pitchFamily="2" charset="-122"/>
              </a:rPr>
              <a:t>北魏</a:t>
            </a:r>
            <a:r>
              <a:rPr lang="zh-CN" altLang="en-US" sz="2000" dirty="0" smtClean="0">
                <a:solidFill>
                  <a:srgbClr val="F17475"/>
                </a:solidFill>
                <a:latin typeface="方正正黑简体" panose="02000000000000000000" pitchFamily="2" charset="-122"/>
                <a:ea typeface="方正正黑简体" panose="02000000000000000000" pitchFamily="2" charset="-122"/>
              </a:rPr>
              <a:t>孝文帝改革</a:t>
            </a:r>
            <a:endParaRPr lang="zh-CN" altLang="en-US" sz="2000" dirty="0">
              <a:solidFill>
                <a:srgbClr val="F17475"/>
              </a:solidFill>
              <a:latin typeface="方正正黑简体" panose="02000000000000000000" pitchFamily="2" charset="-122"/>
              <a:ea typeface="方正正黑简体" panose="02000000000000000000" pitchFamily="2" charset="-122"/>
            </a:endParaRPr>
          </a:p>
        </p:txBody>
      </p:sp>
      <p:grpSp>
        <p:nvGrpSpPr>
          <p:cNvPr id="37" name="组合 36"/>
          <p:cNvGrpSpPr/>
          <p:nvPr/>
        </p:nvGrpSpPr>
        <p:grpSpPr>
          <a:xfrm>
            <a:off x="195254" y="-6137"/>
            <a:ext cx="7844651" cy="1047728"/>
            <a:chOff x="-97285" y="278846"/>
            <a:chExt cx="6680146" cy="855460"/>
          </a:xfrm>
        </p:grpSpPr>
        <p:pic>
          <p:nvPicPr>
            <p:cNvPr id="38" name="图片 4" descr="4.png"/>
            <p:cNvPicPr>
              <a:picLocks noChangeAspect="1" noChangeArrowheads="1"/>
            </p:cNvPicPr>
            <p:nvPr/>
          </p:nvPicPr>
          <p:blipFill>
            <a:blip r:embed="rId3">
              <a:extLst>
                <a:ext uri="{28A0092B-C50C-407E-A947-70E740481C1C}">
                  <a14:useLocalDpi xmlns:a14="http://schemas.microsoft.com/office/drawing/2010/main" val="0"/>
                </a:ext>
              </a:extLst>
            </a:blip>
            <a:srcRect l="3876" t="23515" r="3101" b="16020"/>
            <a:stretch>
              <a:fillRect/>
            </a:stretch>
          </p:blipFill>
          <p:spPr bwMode="auto">
            <a:xfrm>
              <a:off x="-97285" y="278846"/>
              <a:ext cx="6680146" cy="85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文本框 289"/>
            <p:cNvSpPr txBox="1">
              <a:spLocks noChangeArrowheads="1"/>
            </p:cNvSpPr>
            <p:nvPr/>
          </p:nvSpPr>
          <p:spPr bwMode="auto">
            <a:xfrm>
              <a:off x="128190" y="387621"/>
              <a:ext cx="3483934" cy="392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r>
                <a:rPr lang="zh-CN" altLang="en-US" sz="2800" dirty="0" smtClean="0">
                  <a:solidFill>
                    <a:schemeClr val="bg1"/>
                  </a:solidFill>
                </a:rPr>
                <a:t>民族交融</a:t>
              </a:r>
              <a:endParaRPr lang="zh-CN" altLang="en-US" sz="2800"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down)">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500"/>
                                        <p:tgtEl>
                                          <p:spTgt spid="24"/>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000"/>
                                        <p:tgtEl>
                                          <p:spTgt spid="29"/>
                                        </p:tgtEl>
                                      </p:cBhvr>
                                    </p:animEffect>
                                    <p:anim calcmode="lin" valueType="num">
                                      <p:cBhvr>
                                        <p:cTn id="52" dur="1000" fill="hold"/>
                                        <p:tgtEl>
                                          <p:spTgt spid="29"/>
                                        </p:tgtEl>
                                        <p:attrNameLst>
                                          <p:attrName>ppt_x</p:attrName>
                                        </p:attrNameLst>
                                      </p:cBhvr>
                                      <p:tavLst>
                                        <p:tav tm="0">
                                          <p:val>
                                            <p:strVal val="#ppt_x"/>
                                          </p:val>
                                        </p:tav>
                                        <p:tav tm="100000">
                                          <p:val>
                                            <p:strVal val="#ppt_x"/>
                                          </p:val>
                                        </p:tav>
                                      </p:tavLst>
                                    </p:anim>
                                    <p:anim calcmode="lin" valueType="num">
                                      <p:cBhvr>
                                        <p:cTn id="5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nodeType="click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blinds(horizontal)">
                                      <p:cBhvr>
                                        <p:cTn id="58" dur="500"/>
                                        <p:tgtEl>
                                          <p:spTgt spid="30"/>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nodeType="click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blinds(horizontal)">
                                      <p:cBhvr>
                                        <p:cTn id="63" dur="500"/>
                                        <p:tgtEl>
                                          <p:spTgt spid="31"/>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nodeType="click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blinds(horizontal)">
                                      <p:cBhvr>
                                        <p:cTn id="68" dur="500"/>
                                        <p:tgtEl>
                                          <p:spTgt spid="32"/>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nodeType="click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blinds(horizontal)">
                                      <p:cBhvr>
                                        <p:cTn id="73" dur="500"/>
                                        <p:tgtEl>
                                          <p:spTgt spid="33"/>
                                        </p:tgtEl>
                                      </p:cBhvr>
                                    </p:animEffect>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nodeType="click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blinds(horizontal)">
                                      <p:cBhvr>
                                        <p:cTn id="78" dur="500"/>
                                        <p:tgtEl>
                                          <p:spTgt spid="34"/>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left)">
                                      <p:cBhvr>
                                        <p:cTn id="83" dur="500"/>
                                        <p:tgtEl>
                                          <p:spTgt spid="35"/>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xit" presetSubtype="4" fill="hold" nodeType="clickEffect">
                                  <p:stCondLst>
                                    <p:cond delay="0"/>
                                  </p:stCondLst>
                                  <p:childTnLst>
                                    <p:animEffect transition="out" filter="wipe(down)">
                                      <p:cBhvr>
                                        <p:cTn id="87" dur="500"/>
                                        <p:tgtEl>
                                          <p:spTgt spid="11"/>
                                        </p:tgtEl>
                                      </p:cBhvr>
                                    </p:animEffect>
                                    <p:set>
                                      <p:cBhvr>
                                        <p:cTn id="88" dur="1" fill="hold">
                                          <p:stCondLst>
                                            <p:cond delay="499"/>
                                          </p:stCondLst>
                                        </p:cTn>
                                        <p:tgtEl>
                                          <p:spTgt spid="11"/>
                                        </p:tgtEl>
                                        <p:attrNameLst>
                                          <p:attrName>style.visibility</p:attrName>
                                        </p:attrNameLst>
                                      </p:cBhvr>
                                      <p:to>
                                        <p:strVal val="hidden"/>
                                      </p:to>
                                    </p:set>
                                  </p:childTnLst>
                                </p:cTn>
                              </p:par>
                              <p:par>
                                <p:cTn id="89" presetID="22" presetClass="exit" presetSubtype="4" fill="hold" nodeType="withEffect">
                                  <p:stCondLst>
                                    <p:cond delay="0"/>
                                  </p:stCondLst>
                                  <p:childTnLst>
                                    <p:animEffect transition="out" filter="wipe(down)">
                                      <p:cBhvr>
                                        <p:cTn id="90" dur="500"/>
                                        <p:tgtEl>
                                          <p:spTgt spid="12"/>
                                        </p:tgtEl>
                                      </p:cBhvr>
                                    </p:animEffect>
                                    <p:set>
                                      <p:cBhvr>
                                        <p:cTn id="91" dur="1" fill="hold">
                                          <p:stCondLst>
                                            <p:cond delay="499"/>
                                          </p:stCondLst>
                                        </p:cTn>
                                        <p:tgtEl>
                                          <p:spTgt spid="12"/>
                                        </p:tgtEl>
                                        <p:attrNameLst>
                                          <p:attrName>style.visibility</p:attrName>
                                        </p:attrNameLst>
                                      </p:cBhvr>
                                      <p:to>
                                        <p:strVal val="hidden"/>
                                      </p:to>
                                    </p:set>
                                  </p:childTnLst>
                                </p:cTn>
                              </p:par>
                              <p:par>
                                <p:cTn id="92" presetID="22" presetClass="exit" presetSubtype="4" fill="hold" nodeType="withEffect">
                                  <p:stCondLst>
                                    <p:cond delay="0"/>
                                  </p:stCondLst>
                                  <p:childTnLst>
                                    <p:animEffect transition="out" filter="wipe(down)">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22" presetClass="exit" presetSubtype="4" fill="hold" grpId="1" nodeType="withEffect">
                                  <p:stCondLst>
                                    <p:cond delay="0"/>
                                  </p:stCondLst>
                                  <p:childTnLst>
                                    <p:animEffect transition="out" filter="wipe(down)">
                                      <p:cBhvr>
                                        <p:cTn id="96" dur="500"/>
                                        <p:tgtEl>
                                          <p:spTgt spid="6"/>
                                        </p:tgtEl>
                                      </p:cBhvr>
                                    </p:animEffect>
                                    <p:set>
                                      <p:cBhvr>
                                        <p:cTn id="97" dur="1" fill="hold">
                                          <p:stCondLst>
                                            <p:cond delay="499"/>
                                          </p:stCondLst>
                                        </p:cTn>
                                        <p:tgtEl>
                                          <p:spTgt spid="6"/>
                                        </p:tgtEl>
                                        <p:attrNameLst>
                                          <p:attrName>style.visibility</p:attrName>
                                        </p:attrNameLst>
                                      </p:cBhvr>
                                      <p:to>
                                        <p:strVal val="hidden"/>
                                      </p:to>
                                    </p:set>
                                  </p:childTnLst>
                                </p:cTn>
                              </p:par>
                              <p:par>
                                <p:cTn id="98" presetID="22" presetClass="exit" presetSubtype="4" fill="hold" nodeType="withEffect">
                                  <p:stCondLst>
                                    <p:cond delay="0"/>
                                  </p:stCondLst>
                                  <p:childTnLst>
                                    <p:animEffect transition="out" filter="wipe(down)">
                                      <p:cBhvr>
                                        <p:cTn id="99" dur="500"/>
                                        <p:tgtEl>
                                          <p:spTgt spid="22"/>
                                        </p:tgtEl>
                                      </p:cBhvr>
                                    </p:animEffect>
                                    <p:set>
                                      <p:cBhvr>
                                        <p:cTn id="100" dur="1" fill="hold">
                                          <p:stCondLst>
                                            <p:cond delay="499"/>
                                          </p:stCondLst>
                                        </p:cTn>
                                        <p:tgtEl>
                                          <p:spTgt spid="22"/>
                                        </p:tgtEl>
                                        <p:attrNameLst>
                                          <p:attrName>style.visibility</p:attrName>
                                        </p:attrNameLst>
                                      </p:cBhvr>
                                      <p:to>
                                        <p:strVal val="hidden"/>
                                      </p:to>
                                    </p:set>
                                  </p:childTnLst>
                                </p:cTn>
                              </p:par>
                              <p:par>
                                <p:cTn id="101" presetID="22" presetClass="exit" presetSubtype="4" fill="hold" nodeType="withEffect">
                                  <p:stCondLst>
                                    <p:cond delay="0"/>
                                  </p:stCondLst>
                                  <p:childTnLst>
                                    <p:animEffect transition="out" filter="wipe(down)">
                                      <p:cBhvr>
                                        <p:cTn id="102" dur="500"/>
                                        <p:tgtEl>
                                          <p:spTgt spid="24"/>
                                        </p:tgtEl>
                                      </p:cBhvr>
                                    </p:animEffect>
                                    <p:set>
                                      <p:cBhvr>
                                        <p:cTn id="103" dur="1" fill="hold">
                                          <p:stCondLst>
                                            <p:cond delay="499"/>
                                          </p:stCondLst>
                                        </p:cTn>
                                        <p:tgtEl>
                                          <p:spTgt spid="24"/>
                                        </p:tgtEl>
                                        <p:attrNameLst>
                                          <p:attrName>style.visibility</p:attrName>
                                        </p:attrNameLst>
                                      </p:cBhvr>
                                      <p:to>
                                        <p:strVal val="hidden"/>
                                      </p:to>
                                    </p:set>
                                  </p:childTnLst>
                                </p:cTn>
                              </p:par>
                              <p:par>
                                <p:cTn id="104" presetID="22" presetClass="exit" presetSubtype="4" fill="hold" nodeType="withEffect">
                                  <p:stCondLst>
                                    <p:cond delay="0"/>
                                  </p:stCondLst>
                                  <p:childTnLst>
                                    <p:animEffect transition="out" filter="wipe(down)">
                                      <p:cBhvr>
                                        <p:cTn id="105" dur="500"/>
                                        <p:tgtEl>
                                          <p:spTgt spid="30"/>
                                        </p:tgtEl>
                                      </p:cBhvr>
                                    </p:animEffect>
                                    <p:set>
                                      <p:cBhvr>
                                        <p:cTn id="106" dur="1" fill="hold">
                                          <p:stCondLst>
                                            <p:cond delay="499"/>
                                          </p:stCondLst>
                                        </p:cTn>
                                        <p:tgtEl>
                                          <p:spTgt spid="30"/>
                                        </p:tgtEl>
                                        <p:attrNameLst>
                                          <p:attrName>style.visibility</p:attrName>
                                        </p:attrNameLst>
                                      </p:cBhvr>
                                      <p:to>
                                        <p:strVal val="hidden"/>
                                      </p:to>
                                    </p:set>
                                  </p:childTnLst>
                                </p:cTn>
                              </p:par>
                              <p:par>
                                <p:cTn id="107" presetID="22" presetClass="exit" presetSubtype="4" fill="hold" nodeType="withEffect">
                                  <p:stCondLst>
                                    <p:cond delay="0"/>
                                  </p:stCondLst>
                                  <p:childTnLst>
                                    <p:animEffect transition="out" filter="wipe(down)">
                                      <p:cBhvr>
                                        <p:cTn id="108" dur="500"/>
                                        <p:tgtEl>
                                          <p:spTgt spid="31"/>
                                        </p:tgtEl>
                                      </p:cBhvr>
                                    </p:animEffect>
                                    <p:set>
                                      <p:cBhvr>
                                        <p:cTn id="109" dur="1" fill="hold">
                                          <p:stCondLst>
                                            <p:cond delay="499"/>
                                          </p:stCondLst>
                                        </p:cTn>
                                        <p:tgtEl>
                                          <p:spTgt spid="31"/>
                                        </p:tgtEl>
                                        <p:attrNameLst>
                                          <p:attrName>style.visibility</p:attrName>
                                        </p:attrNameLst>
                                      </p:cBhvr>
                                      <p:to>
                                        <p:strVal val="hidden"/>
                                      </p:to>
                                    </p:set>
                                  </p:childTnLst>
                                </p:cTn>
                              </p:par>
                              <p:par>
                                <p:cTn id="110" presetID="22" presetClass="exit" presetSubtype="4" fill="hold" nodeType="withEffect">
                                  <p:stCondLst>
                                    <p:cond delay="0"/>
                                  </p:stCondLst>
                                  <p:childTnLst>
                                    <p:animEffect transition="out" filter="wipe(down)">
                                      <p:cBhvr>
                                        <p:cTn id="111" dur="500"/>
                                        <p:tgtEl>
                                          <p:spTgt spid="33"/>
                                        </p:tgtEl>
                                      </p:cBhvr>
                                    </p:animEffect>
                                    <p:set>
                                      <p:cBhvr>
                                        <p:cTn id="112" dur="1" fill="hold">
                                          <p:stCondLst>
                                            <p:cond delay="499"/>
                                          </p:stCondLst>
                                        </p:cTn>
                                        <p:tgtEl>
                                          <p:spTgt spid="33"/>
                                        </p:tgtEl>
                                        <p:attrNameLst>
                                          <p:attrName>style.visibility</p:attrName>
                                        </p:attrNameLst>
                                      </p:cBhvr>
                                      <p:to>
                                        <p:strVal val="hidden"/>
                                      </p:to>
                                    </p:set>
                                  </p:childTnLst>
                                </p:cTn>
                              </p:par>
                              <p:par>
                                <p:cTn id="113" presetID="22" presetClass="exit" presetSubtype="4" fill="hold" nodeType="withEffect">
                                  <p:stCondLst>
                                    <p:cond delay="0"/>
                                  </p:stCondLst>
                                  <p:childTnLst>
                                    <p:animEffect transition="out" filter="wipe(down)">
                                      <p:cBhvr>
                                        <p:cTn id="114" dur="500"/>
                                        <p:tgtEl>
                                          <p:spTgt spid="34"/>
                                        </p:tgtEl>
                                      </p:cBhvr>
                                    </p:animEffect>
                                    <p:set>
                                      <p:cBhvr>
                                        <p:cTn id="115" dur="1" fill="hold">
                                          <p:stCondLst>
                                            <p:cond delay="499"/>
                                          </p:stCondLst>
                                        </p:cTn>
                                        <p:tgtEl>
                                          <p:spTgt spid="34"/>
                                        </p:tgtEl>
                                        <p:attrNameLst>
                                          <p:attrName>style.visibility</p:attrName>
                                        </p:attrNameLst>
                                      </p:cBhvr>
                                      <p:to>
                                        <p:strVal val="hidden"/>
                                      </p:to>
                                    </p:set>
                                  </p:childTnLst>
                                </p:cTn>
                              </p:par>
                              <p:par>
                                <p:cTn id="116" presetID="22" presetClass="exit" presetSubtype="4" fill="hold" nodeType="withEffect">
                                  <p:stCondLst>
                                    <p:cond delay="0"/>
                                  </p:stCondLst>
                                  <p:childTnLst>
                                    <p:animEffect transition="out" filter="wipe(down)">
                                      <p:cBhvr>
                                        <p:cTn id="117" dur="500"/>
                                        <p:tgtEl>
                                          <p:spTgt spid="32"/>
                                        </p:tgtEl>
                                      </p:cBhvr>
                                    </p:animEffect>
                                    <p:set>
                                      <p:cBhvr>
                                        <p:cTn id="118" dur="1" fill="hold">
                                          <p:stCondLst>
                                            <p:cond delay="499"/>
                                          </p:stCondLst>
                                        </p:cTn>
                                        <p:tgtEl>
                                          <p:spTgt spid="32"/>
                                        </p:tgtEl>
                                        <p:attrNameLst>
                                          <p:attrName>style.visibility</p:attrName>
                                        </p:attrNameLst>
                                      </p:cBhvr>
                                      <p:to>
                                        <p:strVal val="hidden"/>
                                      </p:to>
                                    </p:set>
                                  </p:childTnLst>
                                </p:cTn>
                              </p:par>
                            </p:childTnLst>
                          </p:cTn>
                        </p:par>
                      </p:childTnLst>
                    </p:cTn>
                  </p:par>
                  <p:par>
                    <p:cTn id="119" fill="hold">
                      <p:stCondLst>
                        <p:cond delay="indefinite"/>
                      </p:stCondLst>
                      <p:childTnLst>
                        <p:par>
                          <p:cTn id="120" fill="hold">
                            <p:stCondLst>
                              <p:cond delay="0"/>
                            </p:stCondLst>
                            <p:childTnLst>
                              <p:par>
                                <p:cTn id="121" presetID="22" presetClass="exit" presetSubtype="4" fill="hold" nodeType="clickEffect">
                                  <p:stCondLst>
                                    <p:cond delay="0"/>
                                  </p:stCondLst>
                                  <p:childTnLst>
                                    <p:animEffect transition="out" filter="wipe(down)">
                                      <p:cBhvr>
                                        <p:cTn id="122" dur="500"/>
                                        <p:tgtEl>
                                          <p:spTgt spid="66563"/>
                                        </p:tgtEl>
                                      </p:cBhvr>
                                    </p:animEffect>
                                    <p:set>
                                      <p:cBhvr>
                                        <p:cTn id="123" dur="1" fill="hold">
                                          <p:stCondLst>
                                            <p:cond delay="499"/>
                                          </p:stCondLst>
                                        </p:cTn>
                                        <p:tgtEl>
                                          <p:spTgt spid="66563"/>
                                        </p:tgtEl>
                                        <p:attrNameLst>
                                          <p:attrName>style.visibility</p:attrName>
                                        </p:attrNameLst>
                                      </p:cBhvr>
                                      <p:to>
                                        <p:strVal val="hidden"/>
                                      </p:to>
                                    </p:set>
                                  </p:childTnLst>
                                </p:cTn>
                              </p:par>
                              <p:par>
                                <p:cTn id="124" presetID="22" presetClass="exit" presetSubtype="4" fill="hold" nodeType="withEffect">
                                  <p:stCondLst>
                                    <p:cond delay="0"/>
                                  </p:stCondLst>
                                  <p:childTnLst>
                                    <p:animEffect transition="out" filter="wipe(down)">
                                      <p:cBhvr>
                                        <p:cTn id="125" dur="500"/>
                                        <p:tgtEl>
                                          <p:spTgt spid="15"/>
                                        </p:tgtEl>
                                      </p:cBhvr>
                                    </p:animEffect>
                                    <p:set>
                                      <p:cBhvr>
                                        <p:cTn id="126" dur="1" fill="hold">
                                          <p:stCondLst>
                                            <p:cond delay="499"/>
                                          </p:stCondLst>
                                        </p:cTn>
                                        <p:tgtEl>
                                          <p:spTgt spid="15"/>
                                        </p:tgtEl>
                                        <p:attrNameLst>
                                          <p:attrName>style.visibility</p:attrName>
                                        </p:attrNameLst>
                                      </p:cBhvr>
                                      <p:to>
                                        <p:strVal val="hidden"/>
                                      </p:to>
                                    </p:set>
                                  </p:childTnLst>
                                </p:cTn>
                              </p:par>
                              <p:par>
                                <p:cTn id="127" presetID="22" presetClass="exit" presetSubtype="4" fill="hold" grpId="0" nodeType="withEffect">
                                  <p:stCondLst>
                                    <p:cond delay="0"/>
                                  </p:stCondLst>
                                  <p:childTnLst>
                                    <p:animEffect transition="out" filter="wipe(down)">
                                      <p:cBhvr>
                                        <p:cTn id="128" dur="500"/>
                                        <p:tgtEl>
                                          <p:spTgt spid="8"/>
                                        </p:tgtEl>
                                      </p:cBhvr>
                                    </p:animEffect>
                                    <p:set>
                                      <p:cBhvr>
                                        <p:cTn id="129"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14" grpId="0"/>
      <p:bldP spid="8" grpId="0"/>
      <p:bldP spid="9" grpId="0"/>
      <p:bldP spid="29"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8053" y="3037649"/>
            <a:ext cx="5627915" cy="1362457"/>
          </a:xfrm>
          <a:prstGeom prst="rect">
            <a:avLst/>
          </a:prstGeom>
          <a:noFill/>
        </p:spPr>
        <p:txBody>
          <a:bodyPr wrap="square" lIns="69119" tIns="34560" rIns="69119" bIns="34560" rtlCol="0">
            <a:spAutoFit/>
          </a:bodyPr>
          <a:lstStyle/>
          <a:p>
            <a:r>
              <a:rPr lang="en-US" altLang="zh-TW" sz="1200" b="1" dirty="0">
                <a:latin typeface="宋体" panose="02010600030101010101" pitchFamily="2" charset="-122"/>
                <a:ea typeface="宋体" panose="02010600030101010101" pitchFamily="2" charset="-122"/>
                <a:cs typeface="宋体" panose="02010600030101010101" pitchFamily="2" charset="-122"/>
              </a:rPr>
              <a:t> </a:t>
            </a:r>
            <a:r>
              <a:rPr lang="zh-CN" altLang="en-US" sz="1200" b="1" dirty="0" smtClean="0">
                <a:latin typeface="宋体" panose="02010600030101010101" pitchFamily="2" charset="-122"/>
                <a:ea typeface="宋体" panose="02010600030101010101" pitchFamily="2" charset="-122"/>
                <a:cs typeface="宋体" panose="02010600030101010101" pitchFamily="2" charset="-122"/>
              </a:rPr>
              <a:t>材料二：</a:t>
            </a:r>
            <a:r>
              <a:rPr lang="en-US" altLang="zh-TW" sz="1200" b="1" dirty="0" smtClean="0">
                <a:latin typeface="宋体" panose="02010600030101010101" pitchFamily="2" charset="-122"/>
                <a:ea typeface="宋体" panose="02010600030101010101" pitchFamily="2" charset="-122"/>
                <a:cs typeface="宋体" panose="02010600030101010101" pitchFamily="2" charset="-122"/>
              </a:rPr>
              <a:t>   </a:t>
            </a:r>
            <a:r>
              <a:rPr lang="zh-TW" altLang="en-US" sz="1400" b="1" dirty="0">
                <a:latin typeface="宋体" panose="02010600030101010101" pitchFamily="2" charset="-122"/>
                <a:ea typeface="宋体" panose="02010600030101010101" pitchFamily="2" charset="-122"/>
                <a:cs typeface="宋体" panose="02010600030101010101" pitchFamily="2" charset="-122"/>
              </a:rPr>
              <a:t>至于元嘉末，三十有九载，兵车勿用，民不外劳，</a:t>
            </a:r>
            <a:r>
              <a:rPr lang="zh-TW" altLang="en-US" sz="1400" b="1" dirty="0">
                <a:solidFill>
                  <a:srgbClr val="FF0000"/>
                </a:solidFill>
                <a:latin typeface="宋体" panose="02010600030101010101" pitchFamily="2" charset="-122"/>
                <a:ea typeface="宋体" panose="02010600030101010101" pitchFamily="2" charset="-122"/>
                <a:cs typeface="宋体" panose="02010600030101010101" pitchFamily="2" charset="-122"/>
              </a:rPr>
              <a:t>役宽务简，氓庶繁息，</a:t>
            </a:r>
            <a:r>
              <a:rPr lang="zh-TW" altLang="en-US" sz="1400" b="1" dirty="0">
                <a:latin typeface="宋体" panose="02010600030101010101" pitchFamily="2" charset="-122"/>
                <a:ea typeface="宋体" panose="02010600030101010101" pitchFamily="2" charset="-122"/>
                <a:cs typeface="宋体" panose="02010600030101010101" pitchFamily="2" charset="-122"/>
              </a:rPr>
              <a:t>至余粮栖亩户不夜</a:t>
            </a:r>
            <a:r>
              <a:rPr lang="zh-TW" altLang="en-US" sz="1400" b="1" dirty="0" smtClean="0">
                <a:latin typeface="宋体" panose="02010600030101010101" pitchFamily="2" charset="-122"/>
                <a:ea typeface="宋体" panose="02010600030101010101" pitchFamily="2" charset="-122"/>
                <a:cs typeface="宋体" panose="02010600030101010101" pitchFamily="2" charset="-122"/>
              </a:rPr>
              <a:t>扃，</a:t>
            </a:r>
            <a:r>
              <a:rPr lang="zh-TW" altLang="en-US" sz="1400" b="1" dirty="0">
                <a:latin typeface="宋体" panose="02010600030101010101" pitchFamily="2" charset="-122"/>
                <a:ea typeface="宋体" panose="02010600030101010101" pitchFamily="2" charset="-122"/>
                <a:cs typeface="宋体" panose="02010600030101010101" pitchFamily="2" charset="-122"/>
              </a:rPr>
              <a:t>盖东西之极盛也</a:t>
            </a:r>
            <a:r>
              <a:rPr lang="en-US" altLang="zh-CN" sz="1400" b="1" dirty="0">
                <a:latin typeface="宋体" panose="02010600030101010101" pitchFamily="2" charset="-122"/>
                <a:ea typeface="宋体" panose="02010600030101010101" pitchFamily="2" charset="-122"/>
                <a:cs typeface="宋体" panose="02010600030101010101" pitchFamily="2" charset="-122"/>
              </a:rPr>
              <a:t>……</a:t>
            </a:r>
            <a:r>
              <a:rPr lang="zh-TW" altLang="en-US" sz="1400" b="1" dirty="0">
                <a:latin typeface="宋体" panose="02010600030101010101" pitchFamily="2" charset="-122"/>
                <a:ea typeface="宋体" panose="02010600030101010101" pitchFamily="2" charset="-122"/>
                <a:cs typeface="宋体" panose="02010600030101010101" pitchFamily="2" charset="-122"/>
              </a:rPr>
              <a:t>民勤本业，一岁或稔，则数郡忘饥。会土带海傍湖，良畴亦数十万顷，</a:t>
            </a:r>
            <a:r>
              <a:rPr lang="zh-TW" altLang="en-US" sz="1400" b="1" dirty="0">
                <a:solidFill>
                  <a:srgbClr val="FF0000"/>
                </a:solidFill>
                <a:latin typeface="宋体" panose="02010600030101010101" pitchFamily="2" charset="-122"/>
                <a:ea typeface="宋体" panose="02010600030101010101" pitchFamily="2" charset="-122"/>
                <a:cs typeface="宋体" panose="02010600030101010101" pitchFamily="2" charset="-122"/>
              </a:rPr>
              <a:t>膏腴上地</a:t>
            </a:r>
            <a:r>
              <a:rPr lang="zh-TW" altLang="en-US" sz="1400" b="1" dirty="0">
                <a:latin typeface="宋体" panose="02010600030101010101" pitchFamily="2" charset="-122"/>
                <a:ea typeface="宋体" panose="02010600030101010101" pitchFamily="2" charset="-122"/>
                <a:cs typeface="宋体" panose="02010600030101010101" pitchFamily="2" charset="-122"/>
              </a:rPr>
              <a:t>，亩直一金，鄠、杜之间，不能比也。荆城跨南楚之富，扬部有全吴之沃，</a:t>
            </a:r>
            <a:r>
              <a:rPr lang="zh-TW" altLang="en-US" sz="1400" b="1" dirty="0">
                <a:solidFill>
                  <a:srgbClr val="FF0000"/>
                </a:solidFill>
                <a:latin typeface="宋体" panose="02010600030101010101" pitchFamily="2" charset="-122"/>
                <a:ea typeface="宋体" panose="02010600030101010101" pitchFamily="2" charset="-122"/>
                <a:cs typeface="宋体" panose="02010600030101010101" pitchFamily="2" charset="-122"/>
              </a:rPr>
              <a:t>鱼盐</a:t>
            </a:r>
            <a:r>
              <a:rPr lang="zh-TW" altLang="en-US" sz="1400" b="1" dirty="0">
                <a:latin typeface="宋体" panose="02010600030101010101" pitchFamily="2" charset="-122"/>
                <a:ea typeface="宋体" panose="02010600030101010101" pitchFamily="2" charset="-122"/>
                <a:cs typeface="宋体" panose="02010600030101010101" pitchFamily="2" charset="-122"/>
              </a:rPr>
              <a:t>𣏌梓之利，充仞八方，</a:t>
            </a:r>
            <a:r>
              <a:rPr lang="zh-TW" altLang="en-US" sz="1400" b="1" dirty="0">
                <a:solidFill>
                  <a:srgbClr val="FF0000"/>
                </a:solidFill>
                <a:latin typeface="宋体" panose="02010600030101010101" pitchFamily="2" charset="-122"/>
                <a:ea typeface="宋体" panose="02010600030101010101" pitchFamily="2" charset="-122"/>
                <a:cs typeface="宋体" panose="02010600030101010101" pitchFamily="2" charset="-122"/>
              </a:rPr>
              <a:t>丝绵布帛之饶，覆衣天下</a:t>
            </a:r>
            <a:r>
              <a:rPr lang="zh-TW" altLang="en-US" sz="1400" b="1" dirty="0">
                <a:latin typeface="宋体" panose="02010600030101010101" pitchFamily="2" charset="-122"/>
                <a:ea typeface="宋体" panose="02010600030101010101" pitchFamily="2" charset="-122"/>
                <a:cs typeface="宋体" panose="02010600030101010101" pitchFamily="2" charset="-122"/>
              </a:rPr>
              <a:t>。</a:t>
            </a:r>
            <a:endParaRPr lang="en-US" altLang="zh-TW" sz="1400" b="1" dirty="0">
              <a:latin typeface="宋体" panose="02010600030101010101" pitchFamily="2" charset="-122"/>
              <a:ea typeface="宋体" panose="02010600030101010101" pitchFamily="2" charset="-122"/>
              <a:cs typeface="宋体" panose="02010600030101010101" pitchFamily="2" charset="-122"/>
            </a:endParaRPr>
          </a:p>
          <a:p>
            <a:r>
              <a:rPr lang="en-US" altLang="zh-CN" sz="1200" b="1" dirty="0">
                <a:latin typeface="宋体" panose="02010600030101010101" pitchFamily="2" charset="-122"/>
                <a:ea typeface="宋体" panose="02010600030101010101" pitchFamily="2" charset="-122"/>
                <a:cs typeface="宋体" panose="02010600030101010101" pitchFamily="2" charset="-122"/>
              </a:rPr>
              <a:t>——《</a:t>
            </a:r>
            <a:r>
              <a:rPr lang="zh-CN" altLang="en-US" sz="1200" b="1" dirty="0">
                <a:latin typeface="宋体" panose="02010600030101010101" pitchFamily="2" charset="-122"/>
                <a:ea typeface="宋体" panose="02010600030101010101" pitchFamily="2" charset="-122"/>
                <a:cs typeface="宋体" panose="02010600030101010101" pitchFamily="2" charset="-122"/>
              </a:rPr>
              <a:t>宋书</a:t>
            </a:r>
            <a:r>
              <a:rPr lang="en-US" altLang="zh-CN" sz="1200" b="1" dirty="0">
                <a:latin typeface="宋体" panose="02010600030101010101" pitchFamily="2" charset="-122"/>
                <a:ea typeface="宋体" panose="02010600030101010101" pitchFamily="2" charset="-122"/>
                <a:cs typeface="宋体" panose="02010600030101010101" pitchFamily="2" charset="-122"/>
              </a:rPr>
              <a:t>》</a:t>
            </a:r>
            <a:r>
              <a:rPr lang="zh-CN" altLang="en-US" sz="1200" b="1" dirty="0">
                <a:latin typeface="宋体" panose="02010600030101010101" pitchFamily="2" charset="-122"/>
                <a:ea typeface="宋体" panose="02010600030101010101" pitchFamily="2" charset="-122"/>
                <a:cs typeface="宋体" panose="02010600030101010101" pitchFamily="2" charset="-122"/>
              </a:rPr>
              <a:t>卷五四</a:t>
            </a:r>
            <a:r>
              <a:rPr lang="en-US" altLang="zh-CN" sz="1200" b="1" dirty="0">
                <a:latin typeface="宋体" panose="02010600030101010101" pitchFamily="2" charset="-122"/>
                <a:ea typeface="宋体" panose="02010600030101010101" pitchFamily="2" charset="-122"/>
                <a:cs typeface="宋体" panose="02010600030101010101" pitchFamily="2" charset="-122"/>
              </a:rPr>
              <a:t>《</a:t>
            </a:r>
            <a:r>
              <a:rPr lang="zh-CN" altLang="en-US" sz="1200" b="1" dirty="0">
                <a:latin typeface="宋体" panose="02010600030101010101" pitchFamily="2" charset="-122"/>
                <a:ea typeface="宋体" panose="02010600030101010101" pitchFamily="2" charset="-122"/>
                <a:cs typeface="宋体" panose="02010600030101010101" pitchFamily="2" charset="-122"/>
              </a:rPr>
              <a:t>沈昙庆传</a:t>
            </a:r>
            <a:r>
              <a:rPr lang="en-US" altLang="zh-CN" sz="1200" b="1" dirty="0" smtClean="0">
                <a:latin typeface="宋体" panose="02010600030101010101" pitchFamily="2" charset="-122"/>
                <a:ea typeface="宋体" panose="02010600030101010101" pitchFamily="2" charset="-122"/>
                <a:cs typeface="宋体" panose="02010600030101010101" pitchFamily="2" charset="-122"/>
              </a:rPr>
              <a:t>》《</a:t>
            </a:r>
            <a:r>
              <a:rPr lang="zh-CN" altLang="en-US" sz="1200" b="1" dirty="0" smtClean="0">
                <a:latin typeface="宋体" panose="02010600030101010101" pitchFamily="2" charset="-122"/>
                <a:ea typeface="宋体" panose="02010600030101010101" pitchFamily="2" charset="-122"/>
                <a:cs typeface="宋体" panose="02010600030101010101" pitchFamily="2" charset="-122"/>
              </a:rPr>
              <a:t>中外历史纲要</a:t>
            </a:r>
            <a:r>
              <a:rPr lang="en-US" altLang="zh-CN" sz="1200" b="1" dirty="0" smtClean="0">
                <a:latin typeface="宋体" panose="02010600030101010101" pitchFamily="2" charset="-122"/>
                <a:ea typeface="宋体" panose="02010600030101010101" pitchFamily="2" charset="-122"/>
                <a:cs typeface="宋体" panose="02010600030101010101" pitchFamily="2" charset="-122"/>
              </a:rPr>
              <a:t>》P32</a:t>
            </a:r>
            <a:r>
              <a:rPr lang="zh-CN" altLang="en-US" sz="1200" b="1" dirty="0" smtClean="0">
                <a:latin typeface="宋体" panose="02010600030101010101" pitchFamily="2" charset="-122"/>
                <a:ea typeface="宋体" panose="02010600030101010101" pitchFamily="2" charset="-122"/>
                <a:cs typeface="宋体" panose="02010600030101010101" pitchFamily="2" charset="-122"/>
              </a:rPr>
              <a:t>史料阅读</a:t>
            </a:r>
            <a:endParaRPr lang="zh-CN" altLang="en-US" sz="1200" b="1" dirty="0">
              <a:latin typeface="宋体" panose="02010600030101010101" pitchFamily="2" charset="-122"/>
              <a:ea typeface="宋体" panose="02010600030101010101" pitchFamily="2" charset="-122"/>
              <a:cs typeface="宋体" panose="02010600030101010101" pitchFamily="2" charset="-122"/>
            </a:endParaRPr>
          </a:p>
        </p:txBody>
      </p:sp>
      <p:sp>
        <p:nvSpPr>
          <p:cNvPr id="8" name="文本框 6"/>
          <p:cNvSpPr txBox="1">
            <a:spLocks noChangeArrowheads="1"/>
          </p:cNvSpPr>
          <p:nvPr/>
        </p:nvSpPr>
        <p:spPr bwMode="auto">
          <a:xfrm>
            <a:off x="6724944" y="2088403"/>
            <a:ext cx="5016702" cy="954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p>
            <a:r>
              <a:rPr lang="zh-CN" altLang="en-US" b="1" dirty="0" smtClean="0">
                <a:latin typeface="黑体" panose="02010609060101010101" charset="-122"/>
                <a:ea typeface="黑体" panose="02010609060101010101" charset="-122"/>
              </a:rPr>
              <a:t> 探究二：根据</a:t>
            </a:r>
            <a:r>
              <a:rPr lang="zh-CN" altLang="en-US" b="1" dirty="0">
                <a:latin typeface="黑体" panose="02010609060101010101" charset="-122"/>
                <a:ea typeface="黑体" panose="02010609060101010101" charset="-122"/>
              </a:rPr>
              <a:t>上述材料并</a:t>
            </a:r>
            <a:r>
              <a:rPr lang="zh-CN" altLang="en-US" b="1" dirty="0" smtClean="0">
                <a:latin typeface="黑体" panose="02010609060101010101" charset="-122"/>
                <a:ea typeface="黑体" panose="02010609060101010101" charset="-122"/>
              </a:rPr>
              <a:t>结合</a:t>
            </a:r>
            <a:r>
              <a:rPr lang="en-US" altLang="zh-CN" b="1" dirty="0" smtClean="0">
                <a:latin typeface="黑体" panose="02010609060101010101" charset="-122"/>
                <a:ea typeface="黑体" panose="02010609060101010101" charset="-122"/>
              </a:rPr>
              <a:t>《</a:t>
            </a:r>
            <a:r>
              <a:rPr lang="zh-CN" altLang="en-US" b="1" dirty="0" smtClean="0">
                <a:latin typeface="黑体" panose="02010609060101010101" charset="-122"/>
                <a:ea typeface="黑体" panose="02010609060101010101" charset="-122"/>
              </a:rPr>
              <a:t>中外历史纲要</a:t>
            </a:r>
            <a:r>
              <a:rPr lang="en-US" altLang="zh-CN" b="1" dirty="0" smtClean="0">
                <a:latin typeface="黑体" panose="02010609060101010101" charset="-122"/>
                <a:ea typeface="黑体" panose="02010609060101010101" charset="-122"/>
              </a:rPr>
              <a:t>》p31</a:t>
            </a:r>
            <a:r>
              <a:rPr lang="zh-CN" altLang="en-US" b="1" dirty="0" smtClean="0">
                <a:latin typeface="黑体" panose="02010609060101010101" charset="-122"/>
                <a:ea typeface="黑体" panose="02010609060101010101" charset="-122"/>
              </a:rPr>
              <a:t>和所</a:t>
            </a:r>
            <a:r>
              <a:rPr lang="zh-CN" altLang="en-US" b="1" dirty="0">
                <a:latin typeface="黑体" panose="02010609060101010101" charset="-122"/>
                <a:ea typeface="黑体" panose="02010609060101010101" charset="-122"/>
              </a:rPr>
              <a:t>学知识，分析江南经济发展的原因</a:t>
            </a:r>
            <a:r>
              <a:rPr lang="zh-CN" altLang="en-US" b="1" dirty="0" smtClean="0">
                <a:latin typeface="黑体" panose="02010609060101010101" charset="-122"/>
                <a:ea typeface="黑体" panose="02010609060101010101" charset="-122"/>
              </a:rPr>
              <a:t>及其影响？</a:t>
            </a:r>
            <a:endParaRPr lang="zh-CN" altLang="en-US" b="1" dirty="0">
              <a:latin typeface="黑体" panose="02010609060101010101" charset="-122"/>
              <a:ea typeface="黑体" panose="02010609060101010101" charset="-122"/>
            </a:endParaRPr>
          </a:p>
        </p:txBody>
      </p:sp>
      <p:sp>
        <p:nvSpPr>
          <p:cNvPr id="11" name="Rectangle 7"/>
          <p:cNvSpPr>
            <a:spLocks noChangeArrowheads="1"/>
          </p:cNvSpPr>
          <p:nvPr/>
        </p:nvSpPr>
        <p:spPr bwMode="auto">
          <a:xfrm>
            <a:off x="520273" y="4928672"/>
            <a:ext cx="5468014" cy="523220"/>
          </a:xfrm>
          <a:prstGeom prst="rect">
            <a:avLst/>
          </a:prstGeom>
          <a:noFill/>
          <a:ln w="38100">
            <a:noFill/>
            <a:prstDash val="dash"/>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1400" b="1" dirty="0" smtClean="0">
                <a:latin typeface="宋体" panose="02010600030101010101" pitchFamily="2" charset="-122"/>
                <a:ea typeface="宋体" panose="02010600030101010101" pitchFamily="2" charset="-122"/>
                <a:cs typeface="宋体" panose="02010600030101010101" pitchFamily="2" charset="-122"/>
              </a:rPr>
              <a:t>材料三：对</a:t>
            </a:r>
            <a:r>
              <a:rPr lang="zh-CN" altLang="en-US" sz="1400" b="1" dirty="0">
                <a:latin typeface="宋体" panose="02010600030101010101" pitchFamily="2" charset="-122"/>
                <a:ea typeface="宋体" panose="02010600030101010101" pitchFamily="2" charset="-122"/>
                <a:cs typeface="宋体" panose="02010600030101010101" pitchFamily="2" charset="-122"/>
              </a:rPr>
              <a:t>南方开发的过程也是少数民族与汉族融合的过程。</a:t>
            </a:r>
            <a:endParaRPr lang="zh-CN" altLang="en-US" sz="1400" b="1" dirty="0">
              <a:latin typeface="宋体" panose="02010600030101010101" pitchFamily="2" charset="-122"/>
              <a:ea typeface="宋体" panose="02010600030101010101" pitchFamily="2" charset="-122"/>
              <a:cs typeface="宋体" panose="02010600030101010101" pitchFamily="2" charset="-122"/>
            </a:endParaRPr>
          </a:p>
          <a:p>
            <a:r>
              <a:rPr lang="en-US" altLang="zh-CN" sz="1400" b="1" dirty="0">
                <a:latin typeface="宋体" panose="02010600030101010101" pitchFamily="2" charset="-122"/>
                <a:ea typeface="宋体" panose="02010600030101010101" pitchFamily="2" charset="-122"/>
                <a:cs typeface="宋体" panose="02010600030101010101" pitchFamily="2" charset="-122"/>
              </a:rPr>
              <a:t>      </a:t>
            </a:r>
            <a:r>
              <a:rPr lang="en-US" altLang="zh-CN" sz="1400" b="1" dirty="0" smtClean="0">
                <a:latin typeface="宋体" panose="02010600030101010101" pitchFamily="2" charset="-122"/>
                <a:ea typeface="宋体" panose="02010600030101010101" pitchFamily="2" charset="-122"/>
                <a:cs typeface="宋体" panose="02010600030101010101" pitchFamily="2" charset="-122"/>
              </a:rPr>
              <a:t>                   ——</a:t>
            </a:r>
            <a:r>
              <a:rPr lang="zh-CN" altLang="en-US" sz="1400" b="1" dirty="0">
                <a:latin typeface="宋体" panose="02010600030101010101" pitchFamily="2" charset="-122"/>
                <a:ea typeface="宋体" panose="02010600030101010101" pitchFamily="2" charset="-122"/>
                <a:cs typeface="宋体" panose="02010600030101010101" pitchFamily="2" charset="-122"/>
              </a:rPr>
              <a:t>吕思勉</a:t>
            </a:r>
            <a:r>
              <a:rPr lang="en-US" altLang="zh-CN" sz="1400" b="1" dirty="0">
                <a:latin typeface="宋体" panose="02010600030101010101" pitchFamily="2" charset="-122"/>
                <a:ea typeface="宋体" panose="02010600030101010101" pitchFamily="2" charset="-122"/>
                <a:cs typeface="宋体" panose="02010600030101010101" pitchFamily="2" charset="-122"/>
              </a:rPr>
              <a:t>《</a:t>
            </a:r>
            <a:r>
              <a:rPr lang="zh-CN" altLang="en-US" sz="1400" b="1" dirty="0">
                <a:latin typeface="宋体" panose="02010600030101010101" pitchFamily="2" charset="-122"/>
                <a:ea typeface="宋体" panose="02010600030101010101" pitchFamily="2" charset="-122"/>
                <a:cs typeface="宋体" panose="02010600030101010101" pitchFamily="2" charset="-122"/>
              </a:rPr>
              <a:t>中国通史</a:t>
            </a:r>
            <a:r>
              <a:rPr lang="en-US" altLang="zh-CN" sz="1400" b="1" dirty="0">
                <a:latin typeface="宋体" panose="02010600030101010101" pitchFamily="2" charset="-122"/>
                <a:ea typeface="宋体" panose="02010600030101010101" pitchFamily="2" charset="-122"/>
                <a:cs typeface="宋体" panose="02010600030101010101" pitchFamily="2" charset="-122"/>
              </a:rPr>
              <a:t>》</a:t>
            </a:r>
            <a:endParaRPr lang="en-US" altLang="zh-CN" sz="1400" b="1" dirty="0">
              <a:latin typeface="宋体" panose="02010600030101010101" pitchFamily="2" charset="-122"/>
              <a:ea typeface="宋体" panose="02010600030101010101" pitchFamily="2" charset="-122"/>
              <a:cs typeface="宋体" panose="02010600030101010101" pitchFamily="2" charset="-122"/>
            </a:endParaRPr>
          </a:p>
        </p:txBody>
      </p:sp>
      <p:sp>
        <p:nvSpPr>
          <p:cNvPr id="14" name="文本框 7"/>
          <p:cNvSpPr txBox="1">
            <a:spLocks noChangeArrowheads="1"/>
          </p:cNvSpPr>
          <p:nvPr/>
        </p:nvSpPr>
        <p:spPr bwMode="auto">
          <a:xfrm>
            <a:off x="455063" y="1676383"/>
            <a:ext cx="5308111" cy="954107"/>
          </a:xfrm>
          <a:prstGeom prst="rect">
            <a:avLst/>
          </a:prstGeom>
          <a:noFill/>
          <a:ln w="9525">
            <a:noFill/>
            <a:round/>
          </a:ln>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sz="1400" b="1" dirty="0">
                <a:latin typeface="宋体" panose="02010600030101010101" pitchFamily="2" charset="-122"/>
                <a:cs typeface="宋体" panose="02010600030101010101" pitchFamily="2" charset="-122"/>
                <a:sym typeface="宋体" panose="02010600030101010101" pitchFamily="2" charset="-122"/>
              </a:rPr>
              <a:t>材料一：（江南）地广人稀</a:t>
            </a:r>
            <a:r>
              <a:rPr lang="en-US" altLang="zh-CN" sz="1400" b="1" dirty="0">
                <a:latin typeface="宋体" panose="02010600030101010101" pitchFamily="2" charset="-122"/>
                <a:cs typeface="宋体" panose="02010600030101010101" pitchFamily="2" charset="-122"/>
                <a:sym typeface="宋体" panose="02010600030101010101" pitchFamily="2" charset="-122"/>
              </a:rPr>
              <a:t>,</a:t>
            </a:r>
            <a:r>
              <a:rPr lang="zh-CN" altLang="en-US" sz="1400" b="1" dirty="0">
                <a:latin typeface="宋体" panose="02010600030101010101" pitchFamily="2" charset="-122"/>
                <a:cs typeface="宋体" panose="02010600030101010101" pitchFamily="2" charset="-122"/>
                <a:sym typeface="宋体" panose="02010600030101010101" pitchFamily="2" charset="-122"/>
              </a:rPr>
              <a:t>饭稻羹鱼。</a:t>
            </a:r>
            <a:r>
              <a:rPr lang="en-US" altLang="zh-CN" sz="1400" b="1" dirty="0">
                <a:latin typeface="宋体" panose="02010600030101010101" pitchFamily="2" charset="-122"/>
                <a:cs typeface="宋体" panose="02010600030101010101" pitchFamily="2" charset="-122"/>
                <a:sym typeface="宋体" panose="02010600030101010101" pitchFamily="2" charset="-122"/>
              </a:rPr>
              <a:t>……</a:t>
            </a:r>
            <a:r>
              <a:rPr lang="zh-CN" altLang="en-US" sz="1400" b="1" dirty="0">
                <a:latin typeface="宋体" panose="02010600030101010101" pitchFamily="2" charset="-122"/>
                <a:cs typeface="宋体" panose="02010600030101010101" pitchFamily="2" charset="-122"/>
                <a:sym typeface="宋体" panose="02010600030101010101" pitchFamily="2" charset="-122"/>
              </a:rPr>
              <a:t>无冻饿之人</a:t>
            </a:r>
            <a:r>
              <a:rPr lang="en-US" altLang="zh-CN" sz="1400" b="1" dirty="0">
                <a:latin typeface="宋体" panose="02010600030101010101" pitchFamily="2" charset="-122"/>
                <a:cs typeface="宋体" panose="02010600030101010101" pitchFamily="2" charset="-122"/>
                <a:sym typeface="宋体" panose="02010600030101010101" pitchFamily="2" charset="-122"/>
              </a:rPr>
              <a:t>,</a:t>
            </a:r>
            <a:r>
              <a:rPr lang="zh-CN" altLang="en-US" sz="1400" b="1" dirty="0">
                <a:latin typeface="宋体" panose="02010600030101010101" pitchFamily="2" charset="-122"/>
                <a:cs typeface="宋体" panose="02010600030101010101" pitchFamily="2" charset="-122"/>
                <a:sym typeface="宋体" panose="02010600030101010101" pitchFamily="2" charset="-122"/>
              </a:rPr>
              <a:t>亦无千金之家</a:t>
            </a:r>
            <a:r>
              <a:rPr lang="zh-CN" altLang="en-US" sz="1400" b="1" dirty="0" smtClean="0">
                <a:latin typeface="宋体" panose="02010600030101010101" pitchFamily="2" charset="-122"/>
                <a:cs typeface="宋体" panose="02010600030101010101" pitchFamily="2" charset="-122"/>
                <a:sym typeface="宋体" panose="02010600030101010101" pitchFamily="2" charset="-122"/>
              </a:rPr>
              <a:t>。                        </a:t>
            </a:r>
            <a:r>
              <a:rPr lang="en-US" altLang="zh-CN" sz="1400" b="1" dirty="0" smtClean="0">
                <a:latin typeface="宋体" panose="02010600030101010101" pitchFamily="2" charset="-122"/>
                <a:cs typeface="宋体" panose="02010600030101010101" pitchFamily="2" charset="-122"/>
                <a:sym typeface="宋体" panose="02010600030101010101" pitchFamily="2" charset="-122"/>
              </a:rPr>
              <a:t> </a:t>
            </a:r>
            <a:r>
              <a:rPr lang="en-US" altLang="zh-CN" sz="1400" b="1" dirty="0">
                <a:latin typeface="宋体" panose="02010600030101010101" pitchFamily="2" charset="-122"/>
                <a:cs typeface="宋体" panose="02010600030101010101" pitchFamily="2" charset="-122"/>
                <a:sym typeface="宋体" panose="02010600030101010101" pitchFamily="2" charset="-122"/>
              </a:rPr>
              <a:t>——《</a:t>
            </a:r>
            <a:r>
              <a:rPr lang="zh-CN" altLang="en-US" sz="1400" b="1" dirty="0">
                <a:latin typeface="宋体" panose="02010600030101010101" pitchFamily="2" charset="-122"/>
                <a:cs typeface="宋体" panose="02010600030101010101" pitchFamily="2" charset="-122"/>
                <a:sym typeface="宋体" panose="02010600030101010101" pitchFamily="2" charset="-122"/>
              </a:rPr>
              <a:t>史记</a:t>
            </a:r>
            <a:r>
              <a:rPr lang="en-US" altLang="zh-CN" sz="1400" b="1" dirty="0">
                <a:latin typeface="宋体" panose="02010600030101010101" pitchFamily="2" charset="-122"/>
                <a:cs typeface="宋体" panose="02010600030101010101" pitchFamily="2" charset="-122"/>
                <a:sym typeface="宋体" panose="02010600030101010101" pitchFamily="2" charset="-122"/>
              </a:rPr>
              <a:t>》</a:t>
            </a:r>
            <a:r>
              <a:rPr lang="zh-CN" altLang="en-US" sz="1400" b="1" dirty="0">
                <a:latin typeface="宋体" panose="02010600030101010101" pitchFamily="2" charset="-122"/>
                <a:cs typeface="宋体" panose="02010600030101010101" pitchFamily="2" charset="-122"/>
                <a:sym typeface="宋体" panose="02010600030101010101" pitchFamily="2" charset="-122"/>
              </a:rPr>
              <a:t>                         </a:t>
            </a:r>
            <a:endParaRPr lang="en-US" altLang="zh-CN" sz="1400" b="1" dirty="0">
              <a:latin typeface="宋体" panose="02010600030101010101" pitchFamily="2" charset="-122"/>
              <a:cs typeface="宋体" panose="02010600030101010101" pitchFamily="2" charset="-122"/>
            </a:endParaRPr>
          </a:p>
          <a:p>
            <a:pPr eaLnBrk="1" hangingPunct="1">
              <a:lnSpc>
                <a:spcPct val="100000"/>
              </a:lnSpc>
              <a:spcBef>
                <a:spcPct val="0"/>
              </a:spcBef>
              <a:buFontTx/>
              <a:buNone/>
            </a:pPr>
            <a:r>
              <a:rPr lang="zh-CN" altLang="en-US" sz="1400" b="1" dirty="0" smtClean="0">
                <a:latin typeface="宋体" panose="02010600030101010101" pitchFamily="2" charset="-122"/>
                <a:cs typeface="宋体" panose="02010600030101010101" pitchFamily="2" charset="-122"/>
                <a:sym typeface="宋体" panose="02010600030101010101" pitchFamily="2" charset="-122"/>
              </a:rPr>
              <a:t>    江南</a:t>
            </a:r>
            <a:r>
              <a:rPr lang="en-US" altLang="zh-CN" sz="1400" b="1" dirty="0">
                <a:latin typeface="宋体" panose="02010600030101010101" pitchFamily="2" charset="-122"/>
                <a:cs typeface="宋体" panose="02010600030101010101" pitchFamily="2" charset="-122"/>
                <a:sym typeface="宋体" panose="02010600030101010101" pitchFamily="2" charset="-122"/>
              </a:rPr>
              <a:t>……</a:t>
            </a:r>
            <a:r>
              <a:rPr lang="zh-CN" altLang="en-US" sz="1400" b="1" dirty="0">
                <a:latin typeface="宋体" panose="02010600030101010101" pitchFamily="2" charset="-122"/>
                <a:cs typeface="宋体" panose="02010600030101010101" pitchFamily="2" charset="-122"/>
                <a:sym typeface="宋体" panose="02010600030101010101" pitchFamily="2" charset="-122"/>
              </a:rPr>
              <a:t>地广野丰，民勤本业，一岁或稔，则数郡忘饥。</a:t>
            </a:r>
            <a:r>
              <a:rPr lang="en-US" altLang="zh-CN" sz="1400" b="1" dirty="0">
                <a:latin typeface="宋体" panose="02010600030101010101" pitchFamily="2" charset="-122"/>
                <a:cs typeface="宋体" panose="02010600030101010101" pitchFamily="2" charset="-122"/>
                <a:sym typeface="宋体" panose="02010600030101010101" pitchFamily="2" charset="-122"/>
              </a:rPr>
              <a:t>……</a:t>
            </a:r>
            <a:r>
              <a:rPr lang="zh-CN" altLang="en-US" sz="1400" b="1" dirty="0">
                <a:latin typeface="宋体" panose="02010600030101010101" pitchFamily="2" charset="-122"/>
                <a:cs typeface="宋体" panose="02010600030101010101" pitchFamily="2" charset="-122"/>
                <a:sym typeface="宋体" panose="02010600030101010101" pitchFamily="2" charset="-122"/>
              </a:rPr>
              <a:t>丝绵布帛之饶，覆衣</a:t>
            </a:r>
            <a:r>
              <a:rPr lang="zh-CN" altLang="en-US" sz="1400" b="1" dirty="0" smtClean="0">
                <a:latin typeface="宋体" panose="02010600030101010101" pitchFamily="2" charset="-122"/>
                <a:cs typeface="宋体" panose="02010600030101010101" pitchFamily="2" charset="-122"/>
                <a:sym typeface="宋体" panose="02010600030101010101" pitchFamily="2" charset="-122"/>
              </a:rPr>
              <a:t>天下        。</a:t>
            </a:r>
            <a:r>
              <a:rPr lang="en-US" altLang="zh-CN" sz="1400" b="1" dirty="0" smtClean="0">
                <a:latin typeface="宋体" panose="02010600030101010101" pitchFamily="2" charset="-122"/>
                <a:cs typeface="宋体" panose="02010600030101010101" pitchFamily="2" charset="-122"/>
                <a:sym typeface="宋体" panose="02010600030101010101" pitchFamily="2" charset="-122"/>
              </a:rPr>
              <a:t>——《</a:t>
            </a:r>
            <a:r>
              <a:rPr lang="zh-CN" altLang="en-US" sz="1400" b="1" dirty="0">
                <a:latin typeface="宋体" panose="02010600030101010101" pitchFamily="2" charset="-122"/>
                <a:cs typeface="宋体" panose="02010600030101010101" pitchFamily="2" charset="-122"/>
                <a:sym typeface="宋体" panose="02010600030101010101" pitchFamily="2" charset="-122"/>
              </a:rPr>
              <a:t>宋书</a:t>
            </a:r>
            <a:r>
              <a:rPr lang="en-US" altLang="zh-CN" sz="1400" b="1" dirty="0">
                <a:latin typeface="宋体" panose="02010600030101010101" pitchFamily="2" charset="-122"/>
                <a:cs typeface="宋体" panose="02010600030101010101" pitchFamily="2" charset="-122"/>
                <a:sym typeface="宋体" panose="02010600030101010101" pitchFamily="2" charset="-122"/>
              </a:rPr>
              <a:t>》</a:t>
            </a:r>
            <a:r>
              <a:rPr lang="zh-CN" altLang="en-US" sz="1400" b="1" dirty="0">
                <a:latin typeface="宋体" panose="02010600030101010101" pitchFamily="2" charset="-122"/>
                <a:cs typeface="宋体" panose="02010600030101010101" pitchFamily="2" charset="-122"/>
                <a:sym typeface="宋体" panose="02010600030101010101" pitchFamily="2" charset="-122"/>
              </a:rPr>
              <a:t> </a:t>
            </a:r>
            <a:endParaRPr lang="zh-CN" altLang="en-US" sz="1400" b="1" dirty="0">
              <a:latin typeface="宋体" panose="02010600030101010101" pitchFamily="2" charset="-122"/>
              <a:cs typeface="宋体" panose="02010600030101010101" pitchFamily="2" charset="-122"/>
              <a:sym typeface="宋体" panose="02010600030101010101" pitchFamily="2" charset="-122"/>
            </a:endParaRPr>
          </a:p>
        </p:txBody>
      </p:sp>
      <p:sp>
        <p:nvSpPr>
          <p:cNvPr id="15" name="文本框 24"/>
          <p:cNvSpPr txBox="1">
            <a:spLocks noChangeArrowheads="1"/>
          </p:cNvSpPr>
          <p:nvPr/>
        </p:nvSpPr>
        <p:spPr bwMode="auto">
          <a:xfrm>
            <a:off x="6831102" y="939403"/>
            <a:ext cx="5007429" cy="646331"/>
          </a:xfrm>
          <a:prstGeom prst="rect">
            <a:avLst/>
          </a:prstGeom>
          <a:noFill/>
          <a:ln>
            <a:noFill/>
          </a:ln>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Tx/>
              <a:buNone/>
            </a:pPr>
            <a:r>
              <a:rPr lang="zh-CN" altLang="en-US" sz="1800" b="1" dirty="0" smtClean="0">
                <a:latin typeface="黑体" panose="02010609060101010101" charset="-122"/>
                <a:ea typeface="黑体" panose="02010609060101010101" charset="-122"/>
                <a:sym typeface="宋体" panose="02010600030101010101" pitchFamily="2" charset="-122"/>
              </a:rPr>
              <a:t>探究一：据</a:t>
            </a:r>
            <a:r>
              <a:rPr lang="zh-CN" altLang="en-US" sz="1800" b="1" dirty="0">
                <a:latin typeface="黑体" panose="02010609060101010101" charset="-122"/>
                <a:ea typeface="黑体" panose="02010609060101010101" charset="-122"/>
                <a:sym typeface="宋体" panose="02010600030101010101" pitchFamily="2" charset="-122"/>
              </a:rPr>
              <a:t>材料一、材料二，概括江南地区的变化。</a:t>
            </a:r>
            <a:endParaRPr lang="zh-CN" altLang="en-US" sz="1800" b="1" dirty="0">
              <a:latin typeface="黑体" panose="02010609060101010101" charset="-122"/>
              <a:ea typeface="黑体" panose="02010609060101010101" charset="-122"/>
              <a:sym typeface="宋体" panose="02010600030101010101" pitchFamily="2" charset="-122"/>
            </a:endParaRPr>
          </a:p>
        </p:txBody>
      </p:sp>
      <p:sp>
        <p:nvSpPr>
          <p:cNvPr id="16" name="剪去单角的矩形 9"/>
          <p:cNvSpPr/>
          <p:nvPr/>
        </p:nvSpPr>
        <p:spPr>
          <a:xfrm>
            <a:off x="7024232" y="1274858"/>
            <a:ext cx="3382407" cy="681567"/>
          </a:xfrm>
          <a:prstGeom prst="snip1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2400" noProof="1">
                <a:solidFill>
                  <a:schemeClr val="tx1"/>
                </a:solidFill>
                <a:latin typeface="+mn-ea"/>
              </a:rPr>
              <a:t>  </a:t>
            </a:r>
            <a:r>
              <a:rPr lang="en-US" altLang="zh-CN" sz="2400" b="1" noProof="1">
                <a:solidFill>
                  <a:schemeClr val="tx1"/>
                </a:solidFill>
                <a:latin typeface="+mn-ea"/>
                <a:cs typeface="华文仿宋" panose="02010600040101010101" charset="-122"/>
              </a:rPr>
              <a:t> </a:t>
            </a:r>
            <a:r>
              <a:rPr lang="zh-CN" altLang="en-US" sz="1600" b="1" noProof="1">
                <a:solidFill>
                  <a:schemeClr val="tx1"/>
                </a:solidFill>
                <a:latin typeface="+mn-ea"/>
                <a:sym typeface="+mn-ea"/>
              </a:rPr>
              <a:t>江南地区得到开发，</a:t>
            </a:r>
            <a:r>
              <a:rPr lang="zh-CN" altLang="en-US" sz="1600" b="1" noProof="1" smtClean="0">
                <a:solidFill>
                  <a:schemeClr val="tx1"/>
                </a:solidFill>
                <a:latin typeface="+mn-ea"/>
                <a:sym typeface="+mn-ea"/>
              </a:rPr>
              <a:t>经济发展</a:t>
            </a:r>
            <a:r>
              <a:rPr lang="zh-CN" altLang="en-US" sz="1600" b="1" noProof="1">
                <a:solidFill>
                  <a:schemeClr val="tx1"/>
                </a:solidFill>
                <a:latin typeface="+mn-ea"/>
                <a:sym typeface="+mn-ea"/>
              </a:rPr>
              <a:t>。</a:t>
            </a:r>
            <a:endParaRPr lang="zh-CN" altLang="en-US" sz="1600" b="1" noProof="1">
              <a:solidFill>
                <a:schemeClr val="tx1"/>
              </a:solidFill>
              <a:latin typeface="+mn-ea"/>
              <a:cs typeface="华文仿宋" panose="02010600040101010101" charset="-122"/>
            </a:endParaRPr>
          </a:p>
        </p:txBody>
      </p:sp>
      <p:sp>
        <p:nvSpPr>
          <p:cNvPr id="18" name="矩形 17"/>
          <p:cNvSpPr/>
          <p:nvPr/>
        </p:nvSpPr>
        <p:spPr>
          <a:xfrm>
            <a:off x="6890656" y="3039813"/>
            <a:ext cx="5007429" cy="1569660"/>
          </a:xfrm>
          <a:prstGeom prst="rect">
            <a:avLst/>
          </a:prstGeom>
        </p:spPr>
        <p:txBody>
          <a:bodyPr wrap="square">
            <a:spAutoFit/>
          </a:bodyPr>
          <a:lstStyle/>
          <a:p>
            <a:r>
              <a:rPr lang="zh-CN" altLang="en-US" sz="1600" dirty="0" smtClean="0">
                <a:latin typeface="+mn-ea"/>
              </a:rPr>
              <a:t> </a:t>
            </a:r>
            <a:r>
              <a:rPr lang="zh-CN" altLang="en-US" sz="1600" b="1" dirty="0" smtClean="0">
                <a:latin typeface="+mn-ea"/>
              </a:rPr>
              <a:t>原因：</a:t>
            </a:r>
            <a:endParaRPr lang="en-US" altLang="zh-CN" sz="1600" b="1" dirty="0" smtClean="0">
              <a:latin typeface="+mn-ea"/>
            </a:endParaRPr>
          </a:p>
          <a:p>
            <a:r>
              <a:rPr lang="zh-CN" altLang="en-US" sz="1600" dirty="0" smtClean="0">
                <a:latin typeface="+mn-ea"/>
              </a:rPr>
              <a:t>劳动力和技术：北</a:t>
            </a:r>
            <a:r>
              <a:rPr lang="zh-CN" altLang="en-US" sz="1600" dirty="0">
                <a:latin typeface="+mn-ea"/>
              </a:rPr>
              <a:t>民南迁，带去</a:t>
            </a:r>
            <a:r>
              <a:rPr lang="zh-CN" altLang="en-US" sz="1600" dirty="0" smtClean="0">
                <a:latin typeface="+mn-ea"/>
              </a:rPr>
              <a:t>先进生产工具、技术</a:t>
            </a:r>
            <a:endParaRPr lang="en-US" altLang="zh-CN" sz="1600" dirty="0" smtClean="0">
              <a:latin typeface="+mn-ea"/>
            </a:endParaRPr>
          </a:p>
          <a:p>
            <a:r>
              <a:rPr lang="en-US" altLang="zh-CN" sz="1600" dirty="0">
                <a:latin typeface="+mn-ea"/>
              </a:rPr>
              <a:t> </a:t>
            </a:r>
            <a:r>
              <a:rPr lang="en-US" altLang="zh-CN" sz="1600" dirty="0" smtClean="0">
                <a:latin typeface="+mn-ea"/>
              </a:rPr>
              <a:t>             </a:t>
            </a:r>
            <a:r>
              <a:rPr lang="zh-CN" altLang="en-US" sz="1600" dirty="0" smtClean="0">
                <a:latin typeface="+mn-ea"/>
              </a:rPr>
              <a:t>和</a:t>
            </a:r>
            <a:r>
              <a:rPr lang="zh-CN" altLang="en-US" sz="1600" dirty="0">
                <a:latin typeface="+mn-ea"/>
              </a:rPr>
              <a:t>劳动力</a:t>
            </a:r>
            <a:r>
              <a:rPr lang="zh-CN" altLang="en-US" sz="1600" dirty="0" smtClean="0">
                <a:latin typeface="+mn-ea"/>
              </a:rPr>
              <a:t>；</a:t>
            </a:r>
            <a:endParaRPr lang="en-US" altLang="zh-CN" sz="1600" dirty="0" smtClean="0">
              <a:latin typeface="+mn-ea"/>
            </a:endParaRPr>
          </a:p>
          <a:p>
            <a:r>
              <a:rPr lang="zh-CN" altLang="en-US" sz="1600" dirty="0" smtClean="0">
                <a:latin typeface="+mn-ea"/>
              </a:rPr>
              <a:t>社会：</a:t>
            </a:r>
            <a:r>
              <a:rPr lang="zh-CN" altLang="en-US" sz="1600" noProof="1">
                <a:latin typeface="+mn-ea"/>
                <a:sym typeface="+mn-ea"/>
              </a:rPr>
              <a:t>江南战争相对较少，社会秩序安定。</a:t>
            </a:r>
            <a:endParaRPr lang="zh-CN" altLang="en-US" sz="1600" noProof="1">
              <a:latin typeface="+mn-ea"/>
              <a:sym typeface="+mn-ea"/>
            </a:endParaRPr>
          </a:p>
          <a:p>
            <a:r>
              <a:rPr lang="zh-CN" altLang="en-US" sz="1600" dirty="0" smtClean="0">
                <a:latin typeface="+mn-ea"/>
              </a:rPr>
              <a:t>地理：</a:t>
            </a:r>
            <a:r>
              <a:rPr lang="zh-CN" altLang="en-US" sz="1600" noProof="1" smtClean="0">
                <a:latin typeface="+mn-ea"/>
                <a:sym typeface="+mn-ea"/>
              </a:rPr>
              <a:t>江南土地</a:t>
            </a:r>
            <a:r>
              <a:rPr lang="zh-CN" altLang="en-US" sz="1600" noProof="1">
                <a:latin typeface="+mn-ea"/>
                <a:sym typeface="+mn-ea"/>
              </a:rPr>
              <a:t>肥沃，自然条件优越。</a:t>
            </a:r>
            <a:endParaRPr lang="zh-CN" altLang="en-US" sz="1600" dirty="0">
              <a:latin typeface="+mn-ea"/>
            </a:endParaRPr>
          </a:p>
          <a:p>
            <a:r>
              <a:rPr lang="zh-CN" altLang="en-US" sz="1600" dirty="0" smtClean="0">
                <a:latin typeface="+mn-ea"/>
              </a:rPr>
              <a:t>政府：</a:t>
            </a:r>
            <a:r>
              <a:rPr lang="zh-CN" altLang="en-US" sz="1600" dirty="0">
                <a:latin typeface="+mn-ea"/>
              </a:rPr>
              <a:t>南方</a:t>
            </a:r>
            <a:r>
              <a:rPr lang="zh-CN" altLang="en-US" sz="1600" dirty="0" smtClean="0">
                <a:latin typeface="+mn-ea"/>
              </a:rPr>
              <a:t>统治者重视经济；          </a:t>
            </a:r>
            <a:endParaRPr lang="zh-CN" altLang="en-US" sz="1600" dirty="0">
              <a:latin typeface="+mn-ea"/>
            </a:endParaRPr>
          </a:p>
        </p:txBody>
      </p:sp>
      <p:sp>
        <p:nvSpPr>
          <p:cNvPr id="19" name="文本框 18"/>
          <p:cNvSpPr txBox="1"/>
          <p:nvPr/>
        </p:nvSpPr>
        <p:spPr>
          <a:xfrm>
            <a:off x="532747" y="5560883"/>
            <a:ext cx="5021230" cy="954107"/>
          </a:xfrm>
          <a:prstGeom prst="rect">
            <a:avLst/>
          </a:prstGeom>
          <a:noFill/>
        </p:spPr>
        <p:txBody>
          <a:bodyPr wrap="square" rtlCol="0" anchor="t">
            <a:spAutoFit/>
          </a:bodyPr>
          <a:lstStyle/>
          <a:p>
            <a:pPr indent="0">
              <a:buNone/>
            </a:pPr>
            <a:r>
              <a:rPr lang="zh-CN" altLang="en-US" sz="1400" b="1" dirty="0" smtClean="0">
                <a:latin typeface="宋体" panose="02010600030101010101" pitchFamily="2" charset="-122"/>
                <a:ea typeface="宋体" panose="02010600030101010101" pitchFamily="2" charset="-122"/>
                <a:cs typeface="宋体" panose="02010600030101010101" pitchFamily="2" charset="-122"/>
                <a:sym typeface="+mn-ea"/>
              </a:rPr>
              <a:t>材料四：南方</a:t>
            </a:r>
            <a:r>
              <a:rPr lang="zh-CN" altLang="en-US" sz="1400" b="1" dirty="0">
                <a:latin typeface="宋体" panose="02010600030101010101" pitchFamily="2" charset="-122"/>
                <a:ea typeface="宋体" panose="02010600030101010101" pitchFamily="2" charset="-122"/>
                <a:cs typeface="宋体" panose="02010600030101010101" pitchFamily="2" charset="-122"/>
                <a:sym typeface="+mn-ea"/>
              </a:rPr>
              <a:t>少数民族与汉族融合的过程，实际上也是共同开发南方的过程，使江南的农业有了长足的发展，手工业和商业也相应有所发展，为隋唐时期我国</a:t>
            </a:r>
            <a:r>
              <a:rPr lang="zh-CN" altLang="en-US" sz="1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经济重心南移打下基础</a:t>
            </a:r>
            <a:r>
              <a:rPr lang="zh-CN" altLang="en-US" sz="1400" b="1"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1400" b="1" dirty="0">
              <a:latin typeface="宋体" panose="02010600030101010101" pitchFamily="2" charset="-122"/>
              <a:ea typeface="宋体" panose="02010600030101010101" pitchFamily="2" charset="-122"/>
              <a:cs typeface="宋体" panose="02010600030101010101" pitchFamily="2" charset="-122"/>
              <a:sym typeface="+mn-ea"/>
            </a:endParaRPr>
          </a:p>
          <a:p>
            <a:pPr indent="0">
              <a:buNone/>
            </a:pPr>
            <a:r>
              <a:rPr lang="en-US" altLang="zh-CN" sz="1400" b="1" dirty="0" smtClean="0">
                <a:latin typeface="宋体" panose="02010600030101010101" pitchFamily="2" charset="-122"/>
                <a:ea typeface="宋体" panose="02010600030101010101" pitchFamily="2" charset="-122"/>
                <a:cs typeface="宋体" panose="02010600030101010101" pitchFamily="2" charset="-122"/>
                <a:sym typeface="+mn-ea"/>
              </a:rPr>
              <a:t>       ——</a:t>
            </a:r>
            <a:r>
              <a:rPr sz="1400" b="1" dirty="0" err="1">
                <a:latin typeface="宋体" panose="02010600030101010101" pitchFamily="2" charset="-122"/>
                <a:ea typeface="宋体" panose="02010600030101010101" pitchFamily="2" charset="-122"/>
                <a:cs typeface="宋体" panose="02010600030101010101" pitchFamily="2" charset="-122"/>
                <a:sym typeface="+mn-ea"/>
              </a:rPr>
              <a:t>白翠琴《论魏晋南北朝时期民族的迁徙与融合</a:t>
            </a:r>
            <a:r>
              <a:rPr sz="1400" b="1" dirty="0" smtClean="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1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0" name="文本框 19"/>
          <p:cNvSpPr txBox="1"/>
          <p:nvPr/>
        </p:nvSpPr>
        <p:spPr>
          <a:xfrm>
            <a:off x="6880086" y="4699109"/>
            <a:ext cx="4958445" cy="861774"/>
          </a:xfrm>
          <a:prstGeom prst="rect">
            <a:avLst/>
          </a:prstGeom>
          <a:noFill/>
        </p:spPr>
        <p:txBody>
          <a:bodyPr wrap="square" rtlCol="0">
            <a:spAutoFit/>
          </a:bodyPr>
          <a:lstStyle/>
          <a:p>
            <a:r>
              <a:rPr lang="zh-CN" altLang="en-US" b="1" dirty="0" smtClean="0"/>
              <a:t>影响：</a:t>
            </a:r>
            <a:endParaRPr lang="en-US" altLang="zh-CN" b="1" dirty="0" smtClean="0"/>
          </a:p>
          <a:p>
            <a:r>
              <a:rPr lang="en-US" altLang="zh-CN" sz="1600" dirty="0" smtClean="0"/>
              <a:t>1.</a:t>
            </a:r>
            <a:r>
              <a:rPr lang="zh-CN" altLang="en-US" sz="1600" dirty="0"/>
              <a:t>带动</a:t>
            </a:r>
            <a:r>
              <a:rPr lang="zh-CN" altLang="en-US" sz="1600" dirty="0" smtClean="0"/>
              <a:t>了南方经济的发展，并直接影响了</a:t>
            </a:r>
            <a:r>
              <a:rPr lang="zh-CN" altLang="en-US" sz="1600" u="sng" dirty="0" smtClean="0"/>
              <a:t>经济重心的南移</a:t>
            </a:r>
            <a:endParaRPr lang="en-US" altLang="zh-CN" sz="1600" u="sng" dirty="0" smtClean="0"/>
          </a:p>
        </p:txBody>
      </p:sp>
      <p:sp>
        <p:nvSpPr>
          <p:cNvPr id="21" name="文本框 20"/>
          <p:cNvSpPr txBox="1"/>
          <p:nvPr/>
        </p:nvSpPr>
        <p:spPr>
          <a:xfrm>
            <a:off x="6939640" y="5566268"/>
            <a:ext cx="3031599" cy="338554"/>
          </a:xfrm>
          <a:prstGeom prst="rect">
            <a:avLst/>
          </a:prstGeom>
          <a:noFill/>
        </p:spPr>
        <p:txBody>
          <a:bodyPr wrap="none" rtlCol="0">
            <a:spAutoFit/>
          </a:bodyPr>
          <a:lstStyle/>
          <a:p>
            <a:r>
              <a:rPr lang="en-US" altLang="zh-CN" sz="1600" dirty="0" smtClean="0"/>
              <a:t>2.</a:t>
            </a:r>
            <a:r>
              <a:rPr lang="zh-CN" altLang="en-US" sz="1600" dirty="0" smtClean="0"/>
              <a:t>经济的发展影响了</a:t>
            </a:r>
            <a:r>
              <a:rPr lang="zh-CN" altLang="en-US" sz="1600" u="sng" dirty="0" smtClean="0"/>
              <a:t>政治的稳固</a:t>
            </a:r>
            <a:endParaRPr lang="en-US" altLang="zh-CN" sz="1600" u="sng" dirty="0" smtClean="0"/>
          </a:p>
        </p:txBody>
      </p:sp>
      <p:sp>
        <p:nvSpPr>
          <p:cNvPr id="22" name="文本框 21"/>
          <p:cNvSpPr txBox="1"/>
          <p:nvPr/>
        </p:nvSpPr>
        <p:spPr>
          <a:xfrm>
            <a:off x="6890656" y="5904822"/>
            <a:ext cx="5110845" cy="1077218"/>
          </a:xfrm>
          <a:prstGeom prst="rect">
            <a:avLst/>
          </a:prstGeom>
          <a:noFill/>
        </p:spPr>
        <p:txBody>
          <a:bodyPr wrap="square" rtlCol="0">
            <a:spAutoFit/>
          </a:bodyPr>
          <a:lstStyle/>
          <a:p>
            <a:r>
              <a:rPr lang="en-US" altLang="zh-CN" sz="1600" dirty="0" smtClean="0"/>
              <a:t>3.</a:t>
            </a:r>
            <a:r>
              <a:rPr lang="zh-CN" altLang="en-US" sz="1600" dirty="0" smtClean="0"/>
              <a:t>江南的开发过程中许多山区</a:t>
            </a:r>
            <a:r>
              <a:rPr lang="zh-CN" altLang="en-US" sz="1600" u="sng" dirty="0" smtClean="0"/>
              <a:t>少数民族与汉族逐步交融；经济重心的南移推动文化重心的南移，进一步促进文化的交融，促进统一多民族国家的形成发展。</a:t>
            </a:r>
            <a:endParaRPr lang="en-US" altLang="zh-CN" sz="1600" u="sng" dirty="0" smtClean="0"/>
          </a:p>
          <a:p>
            <a:endParaRPr lang="en-US" altLang="zh-CN" sz="1600" u="sng" dirty="0" smtClean="0"/>
          </a:p>
        </p:txBody>
      </p:sp>
      <p:cxnSp>
        <p:nvCxnSpPr>
          <p:cNvPr id="17" name="直接连接符 16"/>
          <p:cNvCxnSpPr/>
          <p:nvPr/>
        </p:nvCxnSpPr>
        <p:spPr>
          <a:xfrm flipH="1">
            <a:off x="6315638" y="1342189"/>
            <a:ext cx="60061" cy="4868218"/>
          </a:xfrm>
          <a:prstGeom prst="line">
            <a:avLst/>
          </a:prstGeom>
          <a:ln w="2857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 name="下箭头 1"/>
          <p:cNvSpPr/>
          <p:nvPr/>
        </p:nvSpPr>
        <p:spPr>
          <a:xfrm rot="5400000">
            <a:off x="6086592" y="1374333"/>
            <a:ext cx="328884" cy="947820"/>
          </a:xfrm>
          <a:prstGeom prst="down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下箭头 22"/>
          <p:cNvSpPr/>
          <p:nvPr/>
        </p:nvSpPr>
        <p:spPr>
          <a:xfrm rot="5400000">
            <a:off x="6072642" y="2946179"/>
            <a:ext cx="328884" cy="947820"/>
          </a:xfrm>
          <a:prstGeom prst="down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下箭头 23"/>
          <p:cNvSpPr/>
          <p:nvPr/>
        </p:nvSpPr>
        <p:spPr>
          <a:xfrm rot="5400000">
            <a:off x="5989541" y="5043489"/>
            <a:ext cx="328884" cy="947820"/>
          </a:xfrm>
          <a:prstGeom prst="down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Rectangle 10"/>
          <p:cNvSpPr>
            <a:spLocks noChangeArrowheads="1"/>
          </p:cNvSpPr>
          <p:nvPr/>
        </p:nvSpPr>
        <p:spPr bwMode="auto">
          <a:xfrm>
            <a:off x="287258" y="847728"/>
            <a:ext cx="3927678"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pPr>
            <a:r>
              <a:rPr lang="zh-CN" altLang="en-US" sz="2000" b="1" dirty="0" smtClean="0">
                <a:solidFill>
                  <a:schemeClr val="accent2"/>
                </a:solidFill>
                <a:ea typeface="黑体" panose="02010609060101010101" charset="-122"/>
              </a:rPr>
              <a:t>（</a:t>
            </a:r>
            <a:r>
              <a:rPr lang="en-US" altLang="zh-CN" sz="2000" b="1" dirty="0" smtClean="0">
                <a:solidFill>
                  <a:schemeClr val="accent2"/>
                </a:solidFill>
                <a:ea typeface="黑体" panose="02010609060101010101" charset="-122"/>
              </a:rPr>
              <a:t>1</a:t>
            </a:r>
            <a:r>
              <a:rPr lang="zh-CN" altLang="en-US" sz="2000" b="1" dirty="0" smtClean="0">
                <a:solidFill>
                  <a:schemeClr val="accent2"/>
                </a:solidFill>
                <a:ea typeface="黑体" panose="02010609060101010101" charset="-122"/>
              </a:rPr>
              <a:t>）南方政权</a:t>
            </a:r>
            <a:r>
              <a:rPr lang="zh-CN" altLang="en-US" sz="2000" b="1" dirty="0">
                <a:solidFill>
                  <a:schemeClr val="accent2"/>
                </a:solidFill>
                <a:ea typeface="黑体" panose="02010609060101010101" charset="-122"/>
              </a:rPr>
              <a:t>更迭中的民族交融</a:t>
            </a:r>
            <a:endParaRPr lang="en-US" altLang="zh-CN" sz="2000" b="1" dirty="0">
              <a:solidFill>
                <a:schemeClr val="accent2"/>
              </a:solidFill>
              <a:ea typeface="黑体" panose="02010609060101010101" charset="-122"/>
            </a:endParaRPr>
          </a:p>
          <a:p>
            <a:pPr>
              <a:spcBef>
                <a:spcPct val="20000"/>
              </a:spcBef>
            </a:pPr>
            <a:r>
              <a:rPr lang="en-US" altLang="zh-CN" sz="2000" b="1" dirty="0" smtClean="0">
                <a:solidFill>
                  <a:schemeClr val="accent2"/>
                </a:solidFill>
                <a:ea typeface="黑体" panose="02010609060101010101" charset="-122"/>
              </a:rPr>
              <a:t>            ——</a:t>
            </a:r>
            <a:r>
              <a:rPr lang="zh-CN" altLang="en-US" sz="2000" b="1" dirty="0" smtClean="0">
                <a:solidFill>
                  <a:schemeClr val="accent2"/>
                </a:solidFill>
                <a:ea typeface="黑体" panose="02010609060101010101" charset="-122"/>
              </a:rPr>
              <a:t>南方经济的开发</a:t>
            </a:r>
            <a:endParaRPr lang="zh-CN" altLang="en-US" sz="2000" b="1" dirty="0">
              <a:solidFill>
                <a:schemeClr val="accent2"/>
              </a:solidFill>
              <a:ea typeface="黑体" panose="02010609060101010101" charset="-122"/>
            </a:endParaRPr>
          </a:p>
        </p:txBody>
      </p:sp>
      <p:grpSp>
        <p:nvGrpSpPr>
          <p:cNvPr id="26" name="组合 25"/>
          <p:cNvGrpSpPr/>
          <p:nvPr/>
        </p:nvGrpSpPr>
        <p:grpSpPr>
          <a:xfrm>
            <a:off x="-83402" y="-109512"/>
            <a:ext cx="7844651" cy="1047728"/>
            <a:chOff x="-97285" y="278846"/>
            <a:chExt cx="6680146" cy="855460"/>
          </a:xfrm>
        </p:grpSpPr>
        <p:pic>
          <p:nvPicPr>
            <p:cNvPr id="27" name="图片 4" descr="4.png"/>
            <p:cNvPicPr>
              <a:picLocks noChangeAspect="1" noChangeArrowheads="1"/>
            </p:cNvPicPr>
            <p:nvPr/>
          </p:nvPicPr>
          <p:blipFill>
            <a:blip r:embed="rId1">
              <a:extLst>
                <a:ext uri="{28A0092B-C50C-407E-A947-70E740481C1C}">
                  <a14:useLocalDpi xmlns:a14="http://schemas.microsoft.com/office/drawing/2010/main" val="0"/>
                </a:ext>
              </a:extLst>
            </a:blip>
            <a:srcRect l="3876" t="23515" r="3101" b="16020"/>
            <a:stretch>
              <a:fillRect/>
            </a:stretch>
          </p:blipFill>
          <p:spPr bwMode="auto">
            <a:xfrm>
              <a:off x="-97285" y="278846"/>
              <a:ext cx="6680146" cy="85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文本框 289"/>
            <p:cNvSpPr txBox="1">
              <a:spLocks noChangeArrowheads="1"/>
            </p:cNvSpPr>
            <p:nvPr/>
          </p:nvSpPr>
          <p:spPr bwMode="auto">
            <a:xfrm>
              <a:off x="128190" y="387621"/>
              <a:ext cx="3483934"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r>
                <a:rPr lang="en-US" altLang="zh-CN" sz="2800" dirty="0">
                  <a:solidFill>
                    <a:schemeClr val="bg1"/>
                  </a:solidFill>
                </a:rPr>
                <a:t>3.</a:t>
              </a:r>
              <a:r>
                <a:rPr lang="zh-CN" altLang="en-US" sz="2800" dirty="0">
                  <a:solidFill>
                    <a:schemeClr val="bg1"/>
                  </a:solidFill>
                </a:rPr>
                <a:t>融合的影响</a:t>
              </a:r>
              <a:endParaRPr lang="zh-CN" altLang="en-US" sz="2800" dirty="0">
                <a:solidFill>
                  <a:schemeClr val="bg1"/>
                </a:solidFill>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righ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right)">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arn(inVertic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arn(inVertical)">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right)">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down)">
                                      <p:cBhvr>
                                        <p:cTn id="57" dur="500"/>
                                        <p:tgtEl>
                                          <p:spTgt spid="11"/>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down)">
                                      <p:cBhvr>
                                        <p:cTn id="60" dur="500"/>
                                        <p:tgtEl>
                                          <p:spTgt spid="1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20">
                                            <p:txEl>
                                              <p:pRg st="0" end="0"/>
                                            </p:txEl>
                                          </p:spTgt>
                                        </p:tgtEl>
                                        <p:attrNameLst>
                                          <p:attrName>style.visibility</p:attrName>
                                        </p:attrNameLst>
                                      </p:cBhvr>
                                      <p:to>
                                        <p:strVal val="visible"/>
                                      </p:to>
                                    </p:set>
                                    <p:animEffect transition="in" filter="fade">
                                      <p:cBhvr>
                                        <p:cTn id="65" dur="500"/>
                                        <p:tgtEl>
                                          <p:spTgt spid="20">
                                            <p:txEl>
                                              <p:pRg st="0" end="0"/>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20">
                                            <p:txEl>
                                              <p:pRg st="1" end="1"/>
                                            </p:txEl>
                                          </p:spTgt>
                                        </p:tgtEl>
                                        <p:attrNameLst>
                                          <p:attrName>style.visibility</p:attrName>
                                        </p:attrNameLst>
                                      </p:cBhvr>
                                      <p:to>
                                        <p:strVal val="visible"/>
                                      </p:to>
                                    </p:set>
                                    <p:animEffect transition="in" filter="fade">
                                      <p:cBhvr>
                                        <p:cTn id="70" dur="500"/>
                                        <p:tgtEl>
                                          <p:spTgt spid="20">
                                            <p:txEl>
                                              <p:pRg st="1" end="1"/>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500"/>
                                        <p:tgtEl>
                                          <p:spTgt spid="21"/>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1" grpId="0"/>
      <p:bldP spid="14" grpId="0"/>
      <p:bldP spid="15" grpId="0"/>
      <p:bldP spid="16" grpId="0"/>
      <p:bldP spid="18" grpId="0"/>
      <p:bldP spid="19" grpId="0"/>
      <p:bldP spid="21" grpId="0"/>
      <p:bldP spid="22" grpId="0"/>
      <p:bldP spid="2" grpId="0" animBg="1"/>
      <p:bldP spid="23" grpId="0" animBg="1"/>
      <p:bldP spid="24" grpId="0" animBg="1"/>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a:spLocks noChangeArrowheads="1"/>
          </p:cNvSpPr>
          <p:nvPr/>
        </p:nvSpPr>
        <p:spPr bwMode="auto">
          <a:xfrm>
            <a:off x="108856" y="277782"/>
            <a:ext cx="67518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pPr>
            <a:r>
              <a:rPr lang="zh-CN" altLang="en-US" sz="2800" b="1" dirty="0" smtClean="0">
                <a:solidFill>
                  <a:srgbClr val="A50021"/>
                </a:solidFill>
                <a:ea typeface="黑体" panose="02010609060101010101" charset="-122"/>
              </a:rPr>
              <a:t>      </a:t>
            </a:r>
            <a:endParaRPr lang="zh-CN" altLang="en-US" sz="2800" b="1" dirty="0">
              <a:solidFill>
                <a:schemeClr val="accent2"/>
              </a:solidFill>
              <a:ea typeface="黑体" panose="02010609060101010101" charset="-122"/>
            </a:endParaRPr>
          </a:p>
        </p:txBody>
      </p:sp>
      <p:sp>
        <p:nvSpPr>
          <p:cNvPr id="6" name="文本框 5"/>
          <p:cNvSpPr txBox="1"/>
          <p:nvPr/>
        </p:nvSpPr>
        <p:spPr>
          <a:xfrm>
            <a:off x="474106" y="3566600"/>
            <a:ext cx="5055686" cy="2308324"/>
          </a:xfrm>
          <a:prstGeom prst="rect">
            <a:avLst/>
          </a:prstGeom>
          <a:noFill/>
          <a:ln w="12700" cmpd="sng">
            <a:noFill/>
            <a:prstDash val="solid"/>
          </a:ln>
        </p:spPr>
        <p:txBody>
          <a:bodyPr wrap="square" rtlCol="0" anchor="t">
            <a:spAutoFit/>
          </a:bodyPr>
          <a:lstStyle/>
          <a:p>
            <a:r>
              <a:rPr lang="zh-CN" altLang="en-US" b="1" dirty="0">
                <a:latin typeface="宋体" panose="02010600030101010101" pitchFamily="2" charset="-122"/>
                <a:ea typeface="宋体" panose="02010600030101010101" pitchFamily="2" charset="-122"/>
                <a:cs typeface="宋体" panose="02010600030101010101" pitchFamily="2" charset="-122"/>
              </a:rPr>
              <a:t>材料二:北魏在中原建立以后，所面临的最大问题即如何处理这一广大地区的民族关系，其中包含如何对待汉族的先进生产方式、汉族的文化问题。是继续保存拓跋氏旧的社会制度和旧有的文化习惯，还是捐弃旧俗，接受先进的文化，在新的历史环境中获得新生，北魏的统治者必须作出抉择。</a:t>
            </a:r>
            <a:endParaRPr lang="zh-CN" altLang="en-US" b="1" dirty="0">
              <a:latin typeface="宋体" panose="02010600030101010101" pitchFamily="2" charset="-122"/>
              <a:ea typeface="宋体" panose="02010600030101010101" pitchFamily="2" charset="-122"/>
              <a:cs typeface="宋体" panose="02010600030101010101" pitchFamily="2" charset="-122"/>
            </a:endParaRPr>
          </a:p>
          <a:p>
            <a:pPr algn="r"/>
            <a:r>
              <a:rPr lang="en-US" altLang="zh-CN" b="1" dirty="0">
                <a:latin typeface="宋体" panose="02010600030101010101" pitchFamily="2" charset="-122"/>
                <a:ea typeface="宋体" panose="02010600030101010101" pitchFamily="2" charset="-122"/>
                <a:cs typeface="宋体" panose="02010600030101010101" pitchFamily="2" charset="-122"/>
              </a:rPr>
              <a:t>——</a:t>
            </a:r>
            <a:r>
              <a:rPr lang="zh-CN" altLang="en-US" b="1" dirty="0">
                <a:latin typeface="宋体" panose="02010600030101010101" pitchFamily="2" charset="-122"/>
                <a:ea typeface="宋体" panose="02010600030101010101" pitchFamily="2" charset="-122"/>
                <a:cs typeface="宋体" panose="02010600030101010101" pitchFamily="2" charset="-122"/>
              </a:rPr>
              <a:t>白寿彝《中国通史》</a:t>
            </a:r>
            <a:endParaRPr lang="zh-CN" altLang="en-US" b="1" dirty="0">
              <a:latin typeface="宋体" panose="02010600030101010101" pitchFamily="2" charset="-122"/>
              <a:ea typeface="宋体" panose="02010600030101010101" pitchFamily="2" charset="-122"/>
              <a:cs typeface="宋体" panose="02010600030101010101" pitchFamily="2" charset="-122"/>
            </a:endParaRPr>
          </a:p>
        </p:txBody>
      </p:sp>
      <p:sp>
        <p:nvSpPr>
          <p:cNvPr id="7" name="矩形 6"/>
          <p:cNvSpPr/>
          <p:nvPr/>
        </p:nvSpPr>
        <p:spPr>
          <a:xfrm>
            <a:off x="6933581" y="1014048"/>
            <a:ext cx="5109091" cy="461665"/>
          </a:xfrm>
          <a:prstGeom prst="rect">
            <a:avLst/>
          </a:prstGeom>
        </p:spPr>
        <p:txBody>
          <a:bodyPr wrap="none">
            <a:spAutoFit/>
          </a:bodyPr>
          <a:lstStyle/>
          <a:p>
            <a:r>
              <a:rPr lang="zh-CN" altLang="en-US" sz="2400" dirty="0" smtClean="0">
                <a:latin typeface="黑体" panose="02010609060101010101" charset="-122"/>
                <a:ea typeface="黑体" panose="02010609060101010101" charset="-122"/>
              </a:rPr>
              <a:t>探究一：</a:t>
            </a:r>
            <a:r>
              <a:rPr lang="zh-CN" altLang="en-US" sz="2400" dirty="0">
                <a:latin typeface="黑体" panose="02010609060101010101" charset="-122"/>
                <a:ea typeface="黑体" panose="02010609060101010101" charset="-122"/>
              </a:rPr>
              <a:t>北魏孝文帝</a:t>
            </a:r>
            <a:r>
              <a:rPr lang="zh-CN" altLang="en-US" sz="2400" dirty="0" smtClean="0">
                <a:latin typeface="黑体" panose="02010609060101010101" charset="-122"/>
                <a:ea typeface="黑体" panose="02010609060101010101" charset="-122"/>
              </a:rPr>
              <a:t>为什么要改革？</a:t>
            </a:r>
            <a:endParaRPr lang="zh-CN" altLang="en-US" sz="2400" dirty="0">
              <a:latin typeface="黑体" panose="02010609060101010101" charset="-122"/>
              <a:ea typeface="黑体" panose="02010609060101010101" charset="-122"/>
            </a:endParaRPr>
          </a:p>
        </p:txBody>
      </p:sp>
      <p:grpSp>
        <p:nvGrpSpPr>
          <p:cNvPr id="4" name="组合 3"/>
          <p:cNvGrpSpPr/>
          <p:nvPr/>
        </p:nvGrpSpPr>
        <p:grpSpPr>
          <a:xfrm>
            <a:off x="8055043" y="2942344"/>
            <a:ext cx="1257855" cy="1923094"/>
            <a:chOff x="7305902" y="3399684"/>
            <a:chExt cx="1257855" cy="1923094"/>
          </a:xfrm>
        </p:grpSpPr>
        <p:sp>
          <p:nvSpPr>
            <p:cNvPr id="8" name="右箭头标注 7"/>
            <p:cNvSpPr/>
            <p:nvPr/>
          </p:nvSpPr>
          <p:spPr>
            <a:xfrm rot="5400000">
              <a:off x="6973281" y="3799954"/>
              <a:ext cx="1923094" cy="1122553"/>
            </a:xfrm>
            <a:prstGeom prst="rightArrowCallout">
              <a:avLst>
                <a:gd name="adj1" fmla="val 9118"/>
                <a:gd name="adj2" fmla="val 40183"/>
                <a:gd name="adj3" fmla="val 45423"/>
                <a:gd name="adj4" fmla="val 70597"/>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sz="1100"/>
            </a:p>
          </p:txBody>
        </p:sp>
        <p:sp>
          <p:nvSpPr>
            <p:cNvPr id="9" name="文本框 8"/>
            <p:cNvSpPr txBox="1"/>
            <p:nvPr/>
          </p:nvSpPr>
          <p:spPr>
            <a:xfrm>
              <a:off x="7305902" y="3653344"/>
              <a:ext cx="1257855" cy="707886"/>
            </a:xfrm>
            <a:prstGeom prst="rect">
              <a:avLst/>
            </a:prstGeom>
            <a:noFill/>
            <a:ln w="12700" cmpd="sng">
              <a:noFill/>
              <a:prstDash val="solid"/>
            </a:ln>
          </p:spPr>
          <p:txBody>
            <a:bodyPr wrap="square" rtlCol="0">
              <a:spAutoFit/>
            </a:bodyPr>
            <a:lstStyle/>
            <a:p>
              <a:pPr algn="ctr"/>
              <a:r>
                <a:rPr lang="zh-CN" altLang="en-US" sz="2000" dirty="0">
                  <a:solidFill>
                    <a:schemeClr val="tx1"/>
                  </a:solidFill>
                  <a:latin typeface="Times New Roman" panose="02020603050405020304" pitchFamily="18" charset="0"/>
                  <a:sym typeface="+mn-ea"/>
                </a:rPr>
                <a:t>文明冲突矛盾凸显</a:t>
              </a:r>
              <a:endParaRPr lang="zh-CN" altLang="en-US" sz="2000" dirty="0">
                <a:solidFill>
                  <a:schemeClr val="tx1"/>
                </a:solidFill>
                <a:latin typeface="Times New Roman" panose="02020603050405020304" pitchFamily="18" charset="0"/>
              </a:endParaRPr>
            </a:p>
          </p:txBody>
        </p:sp>
      </p:grpSp>
      <p:grpSp>
        <p:nvGrpSpPr>
          <p:cNvPr id="3" name="组合 2"/>
          <p:cNvGrpSpPr/>
          <p:nvPr/>
        </p:nvGrpSpPr>
        <p:grpSpPr>
          <a:xfrm>
            <a:off x="8959234" y="1560215"/>
            <a:ext cx="1057786" cy="1508298"/>
            <a:chOff x="9056411" y="4393108"/>
            <a:chExt cx="1057786" cy="1508298"/>
          </a:xfrm>
        </p:grpSpPr>
        <p:sp>
          <p:nvSpPr>
            <p:cNvPr id="10" name="右箭头标注 9"/>
            <p:cNvSpPr/>
            <p:nvPr/>
          </p:nvSpPr>
          <p:spPr>
            <a:xfrm rot="5400000">
              <a:off x="8831155" y="4618364"/>
              <a:ext cx="1508298" cy="1057786"/>
            </a:xfrm>
            <a:prstGeom prst="rightArrow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sz="1100"/>
            </a:p>
          </p:txBody>
        </p:sp>
        <p:sp>
          <p:nvSpPr>
            <p:cNvPr id="14" name="文本框 13"/>
            <p:cNvSpPr txBox="1"/>
            <p:nvPr/>
          </p:nvSpPr>
          <p:spPr>
            <a:xfrm>
              <a:off x="9183683" y="4608286"/>
              <a:ext cx="754475" cy="707886"/>
            </a:xfrm>
            <a:prstGeom prst="rect">
              <a:avLst/>
            </a:prstGeom>
            <a:noFill/>
          </p:spPr>
          <p:txBody>
            <a:bodyPr wrap="square" rtlCol="0">
              <a:spAutoFit/>
            </a:bodyPr>
            <a:lstStyle/>
            <a:p>
              <a:pPr algn="ctr"/>
              <a:r>
                <a:rPr lang="zh-CN" altLang="en-US" sz="2000" b="1" dirty="0">
                  <a:solidFill>
                    <a:schemeClr val="tx1"/>
                  </a:solidFill>
                  <a:latin typeface="Times New Roman" panose="02020603050405020304" pitchFamily="18" charset="0"/>
                </a:rPr>
                <a:t>北魏统一</a:t>
              </a:r>
              <a:endParaRPr lang="zh-CN" altLang="en-US" sz="2000" b="1" dirty="0">
                <a:solidFill>
                  <a:schemeClr val="tx1"/>
                </a:solidFill>
                <a:latin typeface="Times New Roman" panose="02020603050405020304" pitchFamily="18" charset="0"/>
              </a:endParaRPr>
            </a:p>
          </p:txBody>
        </p:sp>
      </p:grpSp>
      <p:sp>
        <p:nvSpPr>
          <p:cNvPr id="15" name="Rectangle 210"/>
          <p:cNvSpPr>
            <a:spLocks noChangeArrowheads="1"/>
          </p:cNvSpPr>
          <p:nvPr/>
        </p:nvSpPr>
        <p:spPr bwMode="auto">
          <a:xfrm>
            <a:off x="552096" y="2106563"/>
            <a:ext cx="4642518" cy="923330"/>
          </a:xfrm>
          <a:prstGeom prst="rect">
            <a:avLst/>
          </a:prstGeom>
          <a:noFill/>
          <a:ln w="38100" cmpd="dbl">
            <a:noFill/>
            <a:prstDash val="dash"/>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eaLnBrk="1" hangingPunct="1"/>
            <a:r>
              <a:rPr lang="zh-CN" altLang="en-US" b="1" dirty="0" smtClean="0">
                <a:latin typeface="宋体" panose="02010600030101010101" pitchFamily="2" charset="-122"/>
                <a:ea typeface="宋体" panose="02010600030101010101" pitchFamily="2" charset="-122"/>
                <a:cs typeface="宋体" panose="02010600030101010101" pitchFamily="2" charset="-122"/>
              </a:rPr>
              <a:t>材料一：自</a:t>
            </a:r>
            <a:r>
              <a:rPr lang="zh-CN" altLang="en-US" b="1" dirty="0">
                <a:latin typeface="宋体" panose="02010600030101010101" pitchFamily="2" charset="-122"/>
                <a:ea typeface="宋体" panose="02010600030101010101" pitchFamily="2" charset="-122"/>
                <a:cs typeface="宋体" panose="02010600030101010101" pitchFamily="2" charset="-122"/>
              </a:rPr>
              <a:t>北魏建国至孝文帝执政前近</a:t>
            </a:r>
            <a:r>
              <a:rPr lang="en-US" altLang="zh-CN" b="1" dirty="0">
                <a:latin typeface="宋体" panose="02010600030101010101" pitchFamily="2" charset="-122"/>
                <a:ea typeface="宋体" panose="02010600030101010101" pitchFamily="2" charset="-122"/>
                <a:cs typeface="宋体" panose="02010600030101010101" pitchFamily="2" charset="-122"/>
              </a:rPr>
              <a:t>100</a:t>
            </a:r>
            <a:r>
              <a:rPr lang="zh-CN" altLang="en-US" b="1" dirty="0">
                <a:latin typeface="宋体" panose="02010600030101010101" pitchFamily="2" charset="-122"/>
                <a:ea typeface="宋体" panose="02010600030101010101" pitchFamily="2" charset="-122"/>
                <a:cs typeface="宋体" panose="02010600030101010101" pitchFamily="2" charset="-122"/>
              </a:rPr>
              <a:t>年间，北魏境内各族人民起义多达</a:t>
            </a:r>
            <a:r>
              <a:rPr lang="en-US" altLang="zh-CN" b="1" dirty="0">
                <a:latin typeface="宋体" panose="02010600030101010101" pitchFamily="2" charset="-122"/>
                <a:ea typeface="宋体" panose="02010600030101010101" pitchFamily="2" charset="-122"/>
                <a:cs typeface="宋体" panose="02010600030101010101" pitchFamily="2" charset="-122"/>
              </a:rPr>
              <a:t>80</a:t>
            </a:r>
            <a:r>
              <a:rPr lang="zh-CN" altLang="en-US" b="1" dirty="0">
                <a:latin typeface="宋体" panose="02010600030101010101" pitchFamily="2" charset="-122"/>
                <a:ea typeface="宋体" panose="02010600030101010101" pitchFamily="2" charset="-122"/>
                <a:cs typeface="宋体" panose="02010600030101010101" pitchFamily="2" charset="-122"/>
              </a:rPr>
              <a:t>余次</a:t>
            </a:r>
            <a:r>
              <a:rPr lang="zh-CN" altLang="en-US" b="1" dirty="0" smtClean="0">
                <a:latin typeface="宋体" panose="02010600030101010101" pitchFamily="2" charset="-122"/>
                <a:ea typeface="宋体" panose="02010600030101010101" pitchFamily="2" charset="-122"/>
                <a:cs typeface="宋体" panose="02010600030101010101" pitchFamily="2" charset="-122"/>
              </a:rPr>
              <a:t>。</a:t>
            </a:r>
            <a:endParaRPr lang="en-US" altLang="zh-CN" b="1" dirty="0" smtClean="0">
              <a:latin typeface="宋体" panose="02010600030101010101" pitchFamily="2" charset="-122"/>
              <a:ea typeface="宋体" panose="02010600030101010101" pitchFamily="2" charset="-122"/>
              <a:cs typeface="宋体" panose="02010600030101010101" pitchFamily="2" charset="-122"/>
            </a:endParaRPr>
          </a:p>
          <a:p>
            <a:pPr eaLnBrk="1" hangingPunct="1"/>
            <a:r>
              <a:rPr lang="en-US" altLang="zh-CN" b="1" dirty="0">
                <a:latin typeface="宋体" panose="02010600030101010101" pitchFamily="2" charset="-122"/>
                <a:ea typeface="宋体" panose="02010600030101010101" pitchFamily="2" charset="-122"/>
                <a:cs typeface="宋体" panose="02010600030101010101" pitchFamily="2" charset="-122"/>
              </a:rPr>
              <a:t> </a:t>
            </a:r>
            <a:r>
              <a:rPr lang="en-US" altLang="zh-CN" b="1" dirty="0" smtClean="0">
                <a:latin typeface="宋体" panose="02010600030101010101" pitchFamily="2" charset="-122"/>
                <a:ea typeface="宋体" panose="02010600030101010101" pitchFamily="2" charset="-122"/>
                <a:cs typeface="宋体" panose="02010600030101010101" pitchFamily="2" charset="-122"/>
              </a:rPr>
              <a:t>                     ——《</a:t>
            </a:r>
            <a:r>
              <a:rPr lang="zh-CN" altLang="en-US" b="1" dirty="0">
                <a:latin typeface="宋体" panose="02010600030101010101" pitchFamily="2" charset="-122"/>
                <a:ea typeface="宋体" panose="02010600030101010101" pitchFamily="2" charset="-122"/>
                <a:cs typeface="宋体" panose="02010600030101010101" pitchFamily="2" charset="-122"/>
              </a:rPr>
              <a:t>中华史纲</a:t>
            </a:r>
            <a:r>
              <a:rPr lang="en-US" altLang="zh-CN" b="1" dirty="0">
                <a:latin typeface="宋体" panose="02010600030101010101" pitchFamily="2" charset="-122"/>
                <a:ea typeface="宋体" panose="02010600030101010101" pitchFamily="2" charset="-122"/>
                <a:cs typeface="宋体" panose="02010600030101010101" pitchFamily="2" charset="-122"/>
              </a:rPr>
              <a:t>》</a:t>
            </a:r>
            <a:endParaRPr lang="en-US" altLang="zh-CN" b="1" dirty="0">
              <a:latin typeface="宋体" panose="02010600030101010101" pitchFamily="2" charset="-122"/>
              <a:ea typeface="宋体" panose="02010600030101010101" pitchFamily="2" charset="-122"/>
              <a:cs typeface="宋体" panose="02010600030101010101" pitchFamily="2" charset="-122"/>
            </a:endParaRPr>
          </a:p>
        </p:txBody>
      </p:sp>
      <p:cxnSp>
        <p:nvCxnSpPr>
          <p:cNvPr id="18" name="直接连接符 17"/>
          <p:cNvCxnSpPr/>
          <p:nvPr/>
        </p:nvCxnSpPr>
        <p:spPr>
          <a:xfrm flipH="1">
            <a:off x="6244153" y="1386794"/>
            <a:ext cx="60061" cy="4868218"/>
          </a:xfrm>
          <a:prstGeom prst="line">
            <a:avLst/>
          </a:prstGeom>
          <a:ln w="2857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9730654" y="2942344"/>
            <a:ext cx="1228176" cy="1923094"/>
            <a:chOff x="7911820" y="4994310"/>
            <a:chExt cx="1228176" cy="1923094"/>
          </a:xfrm>
        </p:grpSpPr>
        <p:sp>
          <p:nvSpPr>
            <p:cNvPr id="20" name="右箭头标注 19"/>
            <p:cNvSpPr/>
            <p:nvPr/>
          </p:nvSpPr>
          <p:spPr>
            <a:xfrm rot="5400000">
              <a:off x="7564361" y="5394580"/>
              <a:ext cx="1923094" cy="1122553"/>
            </a:xfrm>
            <a:prstGeom prst="rightArrowCallout">
              <a:avLst>
                <a:gd name="adj1" fmla="val 9118"/>
                <a:gd name="adj2" fmla="val 40183"/>
                <a:gd name="adj3" fmla="val 45423"/>
                <a:gd name="adj4" fmla="val 70597"/>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sz="1100"/>
            </a:p>
          </p:txBody>
        </p:sp>
        <p:sp>
          <p:nvSpPr>
            <p:cNvPr id="12" name="文本框 11"/>
            <p:cNvSpPr txBox="1"/>
            <p:nvPr/>
          </p:nvSpPr>
          <p:spPr>
            <a:xfrm>
              <a:off x="7911820" y="5247970"/>
              <a:ext cx="1228176" cy="707886"/>
            </a:xfrm>
            <a:prstGeom prst="rect">
              <a:avLst/>
            </a:prstGeom>
            <a:noFill/>
            <a:ln w="12700" cmpd="sng">
              <a:noFill/>
              <a:prstDash val="solid"/>
            </a:ln>
          </p:spPr>
          <p:txBody>
            <a:bodyPr wrap="square" rtlCol="0">
              <a:spAutoFit/>
            </a:bodyPr>
            <a:lstStyle/>
            <a:p>
              <a:pPr algn="ctr"/>
              <a:r>
                <a:rPr lang="zh-CN" altLang="en-US" sz="2000" dirty="0">
                  <a:solidFill>
                    <a:schemeClr val="tx1"/>
                  </a:solidFill>
                  <a:latin typeface="Times New Roman" panose="02020603050405020304" pitchFamily="18" charset="0"/>
                </a:rPr>
                <a:t>社会经济发展需要</a:t>
              </a:r>
              <a:endParaRPr lang="zh-CN" altLang="en-US" sz="2000" dirty="0">
                <a:solidFill>
                  <a:schemeClr val="tx1"/>
                </a:solidFill>
                <a:latin typeface="Times New Roman" panose="02020603050405020304" pitchFamily="18" charset="0"/>
              </a:endParaRPr>
            </a:p>
          </p:txBody>
        </p:sp>
      </p:grpSp>
      <p:pic>
        <p:nvPicPr>
          <p:cNvPr id="13" name="图片 12" descr="E97E4A24A039243CF2E298E35B6DF227"/>
          <p:cNvPicPr>
            <a:picLocks noChangeAspect="1"/>
          </p:cNvPicPr>
          <p:nvPr/>
        </p:nvPicPr>
        <p:blipFill>
          <a:blip r:embed="rId1"/>
          <a:stretch>
            <a:fillRect/>
          </a:stretch>
        </p:blipFill>
        <p:spPr>
          <a:xfrm>
            <a:off x="7507841" y="4622927"/>
            <a:ext cx="3960569" cy="2235073"/>
          </a:xfrm>
          <a:prstGeom prst="rect">
            <a:avLst/>
          </a:prstGeom>
          <a:solidFill>
            <a:schemeClr val="accent4">
              <a:lumMod val="20000"/>
              <a:lumOff val="80000"/>
            </a:schemeClr>
          </a:solidFill>
        </p:spPr>
      </p:pic>
      <p:sp>
        <p:nvSpPr>
          <p:cNvPr id="19" name="下箭头 18"/>
          <p:cNvSpPr/>
          <p:nvPr/>
        </p:nvSpPr>
        <p:spPr>
          <a:xfrm rot="16200000">
            <a:off x="6214859" y="3076037"/>
            <a:ext cx="328884" cy="947820"/>
          </a:xfrm>
          <a:prstGeom prst="down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ectangle 10"/>
          <p:cNvSpPr>
            <a:spLocks noChangeArrowheads="1"/>
          </p:cNvSpPr>
          <p:nvPr/>
        </p:nvSpPr>
        <p:spPr bwMode="auto">
          <a:xfrm>
            <a:off x="287258" y="847728"/>
            <a:ext cx="3985386"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pPr>
            <a:r>
              <a:rPr lang="zh-CN" altLang="en-US" sz="2000" b="1" dirty="0" smtClean="0">
                <a:solidFill>
                  <a:schemeClr val="accent2"/>
                </a:solidFill>
                <a:ea typeface="黑体" panose="02010609060101010101" charset="-122"/>
              </a:rPr>
              <a:t>（</a:t>
            </a:r>
            <a:r>
              <a:rPr lang="en-US" altLang="zh-CN" sz="2000" b="1" dirty="0" smtClean="0">
                <a:solidFill>
                  <a:schemeClr val="accent2"/>
                </a:solidFill>
                <a:ea typeface="黑体" panose="02010609060101010101" charset="-122"/>
              </a:rPr>
              <a:t>2</a:t>
            </a:r>
            <a:r>
              <a:rPr lang="zh-CN" altLang="en-US" sz="2000" b="1" dirty="0" smtClean="0">
                <a:solidFill>
                  <a:schemeClr val="accent2"/>
                </a:solidFill>
                <a:ea typeface="黑体" panose="02010609060101010101" charset="-122"/>
              </a:rPr>
              <a:t> ）北方</a:t>
            </a:r>
            <a:r>
              <a:rPr lang="zh-CN" altLang="en-US" sz="2000" b="1" dirty="0">
                <a:solidFill>
                  <a:schemeClr val="accent2"/>
                </a:solidFill>
                <a:ea typeface="黑体" panose="02010609060101010101" charset="-122"/>
              </a:rPr>
              <a:t>政权更迭中的民族交融</a:t>
            </a:r>
            <a:endParaRPr lang="en-US" altLang="zh-CN" sz="2000" b="1" dirty="0">
              <a:solidFill>
                <a:schemeClr val="accent2"/>
              </a:solidFill>
              <a:ea typeface="黑体" panose="02010609060101010101" charset="-122"/>
            </a:endParaRPr>
          </a:p>
          <a:p>
            <a:pPr>
              <a:spcBef>
                <a:spcPct val="20000"/>
              </a:spcBef>
            </a:pPr>
            <a:r>
              <a:rPr lang="en-US" altLang="zh-CN" sz="2000" b="1" dirty="0" smtClean="0">
                <a:solidFill>
                  <a:schemeClr val="accent2"/>
                </a:solidFill>
                <a:ea typeface="黑体" panose="02010609060101010101" charset="-122"/>
              </a:rPr>
              <a:t>                          ——</a:t>
            </a:r>
            <a:r>
              <a:rPr lang="zh-CN" altLang="en-US" sz="2000" b="1" dirty="0">
                <a:solidFill>
                  <a:schemeClr val="accent2"/>
                </a:solidFill>
                <a:ea typeface="黑体" panose="02010609060101010101" charset="-122"/>
              </a:rPr>
              <a:t>北魏孝文帝改革</a:t>
            </a:r>
            <a:endParaRPr lang="zh-CN" altLang="en-US" sz="2000" b="1" dirty="0">
              <a:solidFill>
                <a:schemeClr val="accent2"/>
              </a:solidFill>
              <a:ea typeface="黑体" panose="02010609060101010101" charset="-122"/>
            </a:endParaRPr>
          </a:p>
        </p:txBody>
      </p:sp>
      <p:grpSp>
        <p:nvGrpSpPr>
          <p:cNvPr id="22" name="组合 21"/>
          <p:cNvGrpSpPr/>
          <p:nvPr/>
        </p:nvGrpSpPr>
        <p:grpSpPr>
          <a:xfrm>
            <a:off x="-83402" y="-109512"/>
            <a:ext cx="7844651" cy="1047728"/>
            <a:chOff x="-97285" y="278846"/>
            <a:chExt cx="6680146" cy="855460"/>
          </a:xfrm>
        </p:grpSpPr>
        <p:pic>
          <p:nvPicPr>
            <p:cNvPr id="23" name="图片 4" descr="4.png"/>
            <p:cNvPicPr>
              <a:picLocks noChangeAspect="1" noChangeArrowheads="1"/>
            </p:cNvPicPr>
            <p:nvPr/>
          </p:nvPicPr>
          <p:blipFill>
            <a:blip r:embed="rId2">
              <a:extLst>
                <a:ext uri="{28A0092B-C50C-407E-A947-70E740481C1C}">
                  <a14:useLocalDpi xmlns:a14="http://schemas.microsoft.com/office/drawing/2010/main" val="0"/>
                </a:ext>
              </a:extLst>
            </a:blip>
            <a:srcRect l="3876" t="23515" r="3101" b="16020"/>
            <a:stretch>
              <a:fillRect/>
            </a:stretch>
          </p:blipFill>
          <p:spPr bwMode="auto">
            <a:xfrm>
              <a:off x="-97285" y="278846"/>
              <a:ext cx="6680146" cy="85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文本框 289"/>
            <p:cNvSpPr txBox="1">
              <a:spLocks noChangeArrowheads="1"/>
            </p:cNvSpPr>
            <p:nvPr/>
          </p:nvSpPr>
          <p:spPr bwMode="auto">
            <a:xfrm>
              <a:off x="128190" y="387621"/>
              <a:ext cx="3483934"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r>
                <a:rPr lang="en-US" altLang="zh-CN" sz="2800" dirty="0">
                  <a:solidFill>
                    <a:schemeClr val="bg1"/>
                  </a:solidFill>
                </a:rPr>
                <a:t>3.</a:t>
              </a:r>
              <a:r>
                <a:rPr lang="zh-CN" altLang="en-US" sz="2800" dirty="0">
                  <a:solidFill>
                    <a:schemeClr val="bg1"/>
                  </a:solidFill>
                </a:rPr>
                <a:t>融合的影响</a:t>
              </a:r>
              <a:endParaRPr lang="zh-CN" altLang="en-US" sz="2800"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par>
                                <p:cTn id="36" presetID="22" presetClass="entr" presetSubtype="1"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5" grpId="0"/>
      <p:bldP spid="19" grpId="0" animBg="1"/>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Docer搜索：半想象现实   http://chn.docer.com/works/?userid=199927538" descr="图层 1"/>
          <p:cNvPicPr>
            <a:picLocks noChangeAspect="1"/>
          </p:cNvPicPr>
          <p:nvPr/>
        </p:nvPicPr>
        <p:blipFill>
          <a:blip r:embed="rId1"/>
          <a:srcRect l="41105" t="5923"/>
          <a:stretch>
            <a:fillRect/>
          </a:stretch>
        </p:blipFill>
        <p:spPr>
          <a:xfrm>
            <a:off x="2694305" y="1384300"/>
            <a:ext cx="9485630" cy="5523230"/>
          </a:xfrm>
          <a:prstGeom prst="rect">
            <a:avLst/>
          </a:prstGeom>
        </p:spPr>
      </p:pic>
      <p:pic>
        <p:nvPicPr>
          <p:cNvPr id="16" name="Docer搜索：半想象现实   http://chn.docer.com/works/?userid=199927538" descr="0125"/>
          <p:cNvPicPr>
            <a:picLocks noChangeAspect="1"/>
          </p:cNvPicPr>
          <p:nvPr/>
        </p:nvPicPr>
        <p:blipFill>
          <a:blip r:embed="rId2"/>
          <a:srcRect t="25613" r="53977" b="26745"/>
          <a:stretch>
            <a:fillRect/>
          </a:stretch>
        </p:blipFill>
        <p:spPr>
          <a:xfrm>
            <a:off x="0" y="0"/>
            <a:ext cx="7649845" cy="2886710"/>
          </a:xfrm>
          <a:prstGeom prst="rect">
            <a:avLst/>
          </a:prstGeom>
        </p:spPr>
      </p:pic>
      <p:sp>
        <p:nvSpPr>
          <p:cNvPr id="56327" name="文本框 56326"/>
          <p:cNvSpPr txBox="1">
            <a:spLocks noChangeArrowheads="1"/>
          </p:cNvSpPr>
          <p:nvPr/>
        </p:nvSpPr>
        <p:spPr bwMode="auto">
          <a:xfrm>
            <a:off x="1404620" y="1707515"/>
            <a:ext cx="9020175" cy="1918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latinLnBrk="0" hangingPunct="1">
              <a:lnSpc>
                <a:spcPct val="110000"/>
              </a:lnSpc>
              <a:spcBef>
                <a:spcPts val="0"/>
              </a:spcBef>
              <a:spcAft>
                <a:spcPts val="0"/>
              </a:spcAft>
            </a:pPr>
            <a:r>
              <a:rPr lang="zh-CN" altLang="en-US" sz="1200" b="1" spc="200" dirty="0">
                <a:solidFill>
                  <a:srgbClr val="FF0000"/>
                </a:solidFill>
                <a:uFillTx/>
                <a:latin typeface="方正启体简体" panose="03000509000000000000" charset="-122"/>
                <a:ea typeface="方正启体简体" panose="03000509000000000000" charset="-122"/>
                <a:cs typeface="方正启体简体" panose="03000509000000000000" charset="-122"/>
              </a:rPr>
              <a:t>第二单元  三国两晋南北朝民族交融与隋唐大一统的发展</a:t>
            </a:r>
            <a:endParaRPr lang="zh-CN" altLang="en-US" sz="1200" b="1" spc="200" dirty="0">
              <a:solidFill>
                <a:srgbClr val="FF0000"/>
              </a:solidFill>
              <a:uFillTx/>
              <a:latin typeface="方正启体简体" panose="03000509000000000000" charset="-122"/>
              <a:ea typeface="方正启体简体" panose="03000509000000000000" charset="-122"/>
              <a:cs typeface="方正启体简体" panose="03000509000000000000" charset="-122"/>
            </a:endParaRPr>
          </a:p>
          <a:p>
            <a:pPr algn="just" eaLnBrk="1" latinLnBrk="0" hangingPunct="1">
              <a:lnSpc>
                <a:spcPct val="110000"/>
              </a:lnSpc>
              <a:spcBef>
                <a:spcPts val="0"/>
              </a:spcBef>
              <a:spcAft>
                <a:spcPts val="0"/>
              </a:spcAft>
            </a:pPr>
            <a:r>
              <a:rPr lang="zh-CN" altLang="en-US" sz="4800" b="1" spc="600" dirty="0">
                <a:solidFill>
                  <a:schemeClr val="tx1"/>
                </a:solidFill>
                <a:uFillTx/>
                <a:latin typeface="方正水柱简体" panose="03000509000000000000" charset="-122"/>
                <a:ea typeface="方正水柱简体" panose="03000509000000000000" charset="-122"/>
                <a:cs typeface="方正水柱简体" panose="03000509000000000000" charset="-122"/>
              </a:rPr>
              <a:t>第</a:t>
            </a:r>
            <a:r>
              <a:rPr lang="en-US" altLang="zh-CN" sz="4800" b="1" spc="600" dirty="0">
                <a:solidFill>
                  <a:schemeClr val="tx1"/>
                </a:solidFill>
                <a:uFillTx/>
                <a:latin typeface="方正水柱简体" panose="03000509000000000000" charset="-122"/>
                <a:ea typeface="方正水柱简体" panose="03000509000000000000" charset="-122"/>
                <a:cs typeface="方正水柱简体" panose="03000509000000000000" charset="-122"/>
              </a:rPr>
              <a:t>5</a:t>
            </a:r>
            <a:r>
              <a:rPr lang="zh-CN" altLang="en-US" sz="4800" b="1" spc="600" dirty="0">
                <a:solidFill>
                  <a:schemeClr val="tx1"/>
                </a:solidFill>
                <a:uFillTx/>
                <a:latin typeface="方正水柱简体" panose="03000509000000000000" charset="-122"/>
                <a:ea typeface="方正水柱简体" panose="03000509000000000000" charset="-122"/>
                <a:cs typeface="方正水柱简体" panose="03000509000000000000" charset="-122"/>
              </a:rPr>
              <a:t>课 三国两晋南北朝的政权更迭与民族交融</a:t>
            </a:r>
            <a:endParaRPr lang="zh-CN" altLang="en-US" sz="4800" b="1" spc="600" dirty="0">
              <a:solidFill>
                <a:schemeClr val="tx1"/>
              </a:solidFill>
              <a:uFillTx/>
              <a:latin typeface="方正水柱简体" panose="03000509000000000000" charset="-122"/>
              <a:ea typeface="方正水柱简体" panose="03000509000000000000" charset="-122"/>
              <a:cs typeface="方正水柱简体" panose="03000509000000000000" charset="-122"/>
            </a:endParaRPr>
          </a:p>
        </p:txBody>
      </p:sp>
      <p:sp>
        <p:nvSpPr>
          <p:cNvPr id="4" name="文本框 3"/>
          <p:cNvSpPr txBox="1"/>
          <p:nvPr/>
        </p:nvSpPr>
        <p:spPr>
          <a:xfrm>
            <a:off x="0" y="136187"/>
            <a:ext cx="2492990" cy="400110"/>
          </a:xfrm>
          <a:prstGeom prst="rect">
            <a:avLst/>
          </a:prstGeom>
          <a:noFill/>
        </p:spPr>
        <p:txBody>
          <a:bodyPr wrap="none" rtlCol="0">
            <a:spAutoFit/>
          </a:bodyPr>
          <a:lstStyle/>
          <a:p>
            <a:r>
              <a:rPr lang="en-US" altLang="zh-CN" sz="2000" b="1" dirty="0" smtClean="0"/>
              <a:t>《</a:t>
            </a:r>
            <a:r>
              <a:rPr lang="zh-CN" altLang="en-US" sz="2000" b="1" dirty="0" smtClean="0"/>
              <a:t>中外历史纲要</a:t>
            </a:r>
            <a:r>
              <a:rPr lang="en-US" altLang="zh-CN" sz="2000" b="1" dirty="0" smtClean="0"/>
              <a:t>》</a:t>
            </a:r>
            <a:r>
              <a:rPr lang="zh-CN" altLang="en-US" sz="2000" b="1" dirty="0" smtClean="0"/>
              <a:t>上</a:t>
            </a:r>
            <a:endParaRPr lang="zh-CN" altLang="en-US" sz="2000" b="1" dirty="0"/>
          </a:p>
        </p:txBody>
      </p:sp>
      <p:sp>
        <p:nvSpPr>
          <p:cNvPr id="2" name="文本框 1"/>
          <p:cNvSpPr txBox="1"/>
          <p:nvPr/>
        </p:nvSpPr>
        <p:spPr>
          <a:xfrm>
            <a:off x="3824922" y="4009575"/>
            <a:ext cx="4676280" cy="584775"/>
          </a:xfrm>
          <a:prstGeom prst="rect">
            <a:avLst/>
          </a:prstGeom>
          <a:noFill/>
        </p:spPr>
        <p:txBody>
          <a:bodyPr wrap="none" rtlCol="0">
            <a:spAutoFit/>
          </a:bodyPr>
          <a:lstStyle/>
          <a:p>
            <a:r>
              <a:rPr lang="zh-CN" altLang="en-US" sz="3200" b="1" dirty="0" smtClean="0"/>
              <a:t>汕头市金砂中学    张素凤</a:t>
            </a:r>
            <a:endParaRPr lang="zh-CN" altLang="en-US" sz="3200" b="1"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a:spLocks noChangeArrowheads="1"/>
          </p:cNvSpPr>
          <p:nvPr/>
        </p:nvSpPr>
        <p:spPr bwMode="auto">
          <a:xfrm>
            <a:off x="108856" y="277782"/>
            <a:ext cx="67518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pPr>
            <a:r>
              <a:rPr lang="zh-CN" altLang="en-US" sz="2800" b="1" dirty="0" smtClean="0">
                <a:solidFill>
                  <a:srgbClr val="A50021"/>
                </a:solidFill>
                <a:ea typeface="黑体" panose="02010609060101010101" charset="-122"/>
              </a:rPr>
              <a:t>      </a:t>
            </a:r>
            <a:endParaRPr lang="zh-CN" altLang="en-US" sz="2800" b="1" dirty="0">
              <a:solidFill>
                <a:schemeClr val="accent2"/>
              </a:solidFill>
              <a:ea typeface="黑体" panose="02010609060101010101" charset="-122"/>
            </a:endParaRPr>
          </a:p>
        </p:txBody>
      </p:sp>
      <p:sp>
        <p:nvSpPr>
          <p:cNvPr id="16" name="Rectangle 10"/>
          <p:cNvSpPr>
            <a:spLocks noChangeArrowheads="1"/>
          </p:cNvSpPr>
          <p:nvPr/>
        </p:nvSpPr>
        <p:spPr bwMode="auto">
          <a:xfrm>
            <a:off x="287258" y="847728"/>
            <a:ext cx="3985386"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pPr>
            <a:r>
              <a:rPr lang="zh-CN" altLang="en-US" sz="2000" b="1" dirty="0" smtClean="0">
                <a:solidFill>
                  <a:schemeClr val="accent2"/>
                </a:solidFill>
                <a:ea typeface="黑体" panose="02010609060101010101" charset="-122"/>
              </a:rPr>
              <a:t>（</a:t>
            </a:r>
            <a:r>
              <a:rPr lang="en-US" altLang="zh-CN" sz="2000" b="1" dirty="0" smtClean="0">
                <a:solidFill>
                  <a:schemeClr val="accent2"/>
                </a:solidFill>
                <a:ea typeface="黑体" panose="02010609060101010101" charset="-122"/>
              </a:rPr>
              <a:t>2</a:t>
            </a:r>
            <a:r>
              <a:rPr lang="zh-CN" altLang="en-US" sz="2000" b="1" dirty="0" smtClean="0">
                <a:solidFill>
                  <a:schemeClr val="accent2"/>
                </a:solidFill>
                <a:ea typeface="黑体" panose="02010609060101010101" charset="-122"/>
              </a:rPr>
              <a:t> ）北方</a:t>
            </a:r>
            <a:r>
              <a:rPr lang="zh-CN" altLang="en-US" sz="2000" b="1" dirty="0">
                <a:solidFill>
                  <a:schemeClr val="accent2"/>
                </a:solidFill>
                <a:ea typeface="黑体" panose="02010609060101010101" charset="-122"/>
              </a:rPr>
              <a:t>政权更迭中的民族交融</a:t>
            </a:r>
            <a:endParaRPr lang="en-US" altLang="zh-CN" sz="2000" b="1" dirty="0">
              <a:solidFill>
                <a:schemeClr val="accent2"/>
              </a:solidFill>
              <a:ea typeface="黑体" panose="02010609060101010101" charset="-122"/>
            </a:endParaRPr>
          </a:p>
          <a:p>
            <a:pPr>
              <a:spcBef>
                <a:spcPct val="20000"/>
              </a:spcBef>
            </a:pPr>
            <a:r>
              <a:rPr lang="en-US" altLang="zh-CN" sz="2000" b="1" dirty="0">
                <a:solidFill>
                  <a:schemeClr val="accent2"/>
                </a:solidFill>
                <a:ea typeface="黑体" panose="02010609060101010101" charset="-122"/>
              </a:rPr>
              <a:t>——</a:t>
            </a:r>
            <a:r>
              <a:rPr lang="zh-CN" altLang="en-US" sz="2000" b="1" dirty="0">
                <a:solidFill>
                  <a:schemeClr val="accent2"/>
                </a:solidFill>
                <a:ea typeface="黑体" panose="02010609060101010101" charset="-122"/>
              </a:rPr>
              <a:t>北魏孝文帝改革</a:t>
            </a:r>
            <a:endParaRPr lang="zh-CN" altLang="en-US" sz="2000" b="1" dirty="0">
              <a:solidFill>
                <a:schemeClr val="accent2"/>
              </a:solidFill>
              <a:ea typeface="黑体" panose="02010609060101010101" charset="-122"/>
            </a:endParaRPr>
          </a:p>
        </p:txBody>
      </p:sp>
      <p:cxnSp>
        <p:nvCxnSpPr>
          <p:cNvPr id="18" name="直接连接符 17"/>
          <p:cNvCxnSpPr/>
          <p:nvPr/>
        </p:nvCxnSpPr>
        <p:spPr>
          <a:xfrm flipH="1">
            <a:off x="6244153" y="1386794"/>
            <a:ext cx="60061" cy="4868218"/>
          </a:xfrm>
          <a:prstGeom prst="line">
            <a:avLst/>
          </a:prstGeom>
          <a:ln w="2857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21" name="Group 61"/>
          <p:cNvGraphicFramePr>
            <a:graphicFrameLocks noGrp="1"/>
          </p:cNvGraphicFramePr>
          <p:nvPr/>
        </p:nvGraphicFramePr>
        <p:xfrm>
          <a:off x="311950" y="1984738"/>
          <a:ext cx="3418796" cy="2619086"/>
        </p:xfrm>
        <a:graphic>
          <a:graphicData uri="http://schemas.openxmlformats.org/drawingml/2006/table">
            <a:tbl>
              <a:tblPr/>
              <a:tblGrid>
                <a:gridCol w="969510"/>
                <a:gridCol w="2449286"/>
              </a:tblGrid>
              <a:tr h="594335">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rPr>
                        <a:t>经济上</a:t>
                      </a:r>
                      <a:endPar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endParaRPr>
                    </a:p>
                  </a:txBody>
                  <a:tcPr marL="90000" marR="90000" marT="46804" marB="46804"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53340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rPr>
                        <a:t>均田制</a:t>
                      </a:r>
                      <a:endPar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25286">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rPr>
                        <a:t>政治上</a:t>
                      </a:r>
                      <a:endPar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endParaRPr>
                    </a:p>
                  </a:txBody>
                  <a:tcPr marL="90000" marR="90000" marT="46804" marB="46804"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rPr>
                        <a:t> ① </a:t>
                      </a: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rPr>
                        <a:t>迁都洛阳</a:t>
                      </a:r>
                      <a:endPar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rPr>
                        <a:t> ② 采用汉族统治阶级的政策</a:t>
                      </a:r>
                      <a:endPar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rPr>
                        <a:t> ③ 订高门</a:t>
                      </a:r>
                      <a:endParaRPr kumimoji="0" lang="en-US" altLang="zh-CN" sz="1600" b="1" i="0" u="none" strike="noStrike"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57943">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rPr>
                        <a:t>文化上</a:t>
                      </a:r>
                      <a:endParaRPr kumimoji="0" lang="zh-CN" altLang="en-US" sz="1600" b="1" i="0" u="none" strike="noStrike"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endParaRPr>
                    </a:p>
                  </a:txBody>
                  <a:tcPr marL="90000" marR="90000" marT="46804" marB="46804"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kern="1200"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rPr>
                        <a:t>汉化政策：</a:t>
                      </a:r>
                      <a:endParaRPr kumimoji="0" lang="en-US" altLang="zh-CN" sz="1600" b="1" i="0" u="none" strike="noStrike" kern="1200"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kern="1200"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rPr>
                        <a:t>① 改汉姓② 穿汉服</a:t>
                      </a:r>
                      <a:endParaRPr kumimoji="0" lang="zh-CN" altLang="en-US" sz="1600" b="1" i="0" u="none" strike="noStrike" kern="1200"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kern="1200"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rPr>
                        <a:t>③ 说汉语④ 倡通婚</a:t>
                      </a:r>
                      <a:endParaRPr kumimoji="0" lang="zh-CN" altLang="en-US" sz="1600" b="1" i="0" u="none" strike="noStrike" kern="1200"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2" name="矩形 21"/>
          <p:cNvSpPr/>
          <p:nvPr/>
        </p:nvSpPr>
        <p:spPr>
          <a:xfrm>
            <a:off x="3730746" y="2740073"/>
            <a:ext cx="1861895" cy="1200329"/>
          </a:xfrm>
          <a:prstGeom prst="rect">
            <a:avLst/>
          </a:prstGeom>
        </p:spPr>
        <p:txBody>
          <a:bodyPr wrap="square">
            <a:spAutoFit/>
          </a:bodyPr>
          <a:lstStyle/>
          <a:p>
            <a:r>
              <a:rPr lang="zh-CN" altLang="en-US" dirty="0">
                <a:solidFill>
                  <a:schemeClr val="tx1">
                    <a:lumMod val="75000"/>
                    <a:lumOff val="25000"/>
                  </a:schemeClr>
                </a:solidFill>
                <a:latin typeface="江西拙楷" panose="02010600040101010101" pitchFamily="2" charset="-122"/>
                <a:ea typeface="江西拙楷" panose="02010600040101010101" pitchFamily="2" charset="-122"/>
              </a:rPr>
              <a:t>加速了北方少数民族封建化的进程，巩固政权</a:t>
            </a:r>
            <a:endParaRPr lang="zh-CN" altLang="en-US" dirty="0">
              <a:solidFill>
                <a:schemeClr val="tx1">
                  <a:lumMod val="75000"/>
                  <a:lumOff val="25000"/>
                </a:schemeClr>
              </a:solidFill>
              <a:latin typeface="江西拙楷" panose="02010600040101010101" pitchFamily="2" charset="-122"/>
              <a:ea typeface="江西拙楷" panose="02010600040101010101" pitchFamily="2" charset="-122"/>
            </a:endParaRPr>
          </a:p>
          <a:p>
            <a:endParaRPr lang="zh-CN" altLang="en-US" dirty="0"/>
          </a:p>
        </p:txBody>
      </p:sp>
      <p:sp>
        <p:nvSpPr>
          <p:cNvPr id="23" name="矩形 22"/>
          <p:cNvSpPr/>
          <p:nvPr/>
        </p:nvSpPr>
        <p:spPr>
          <a:xfrm>
            <a:off x="3787791" y="3670864"/>
            <a:ext cx="1698609" cy="1077218"/>
          </a:xfrm>
          <a:prstGeom prst="rect">
            <a:avLst/>
          </a:prstGeom>
        </p:spPr>
        <p:txBody>
          <a:bodyPr wrap="square">
            <a:spAutoFit/>
          </a:bodyPr>
          <a:lstStyle/>
          <a:p>
            <a:r>
              <a:rPr lang="zh-CN" altLang="en-US" sz="1600" dirty="0">
                <a:solidFill>
                  <a:schemeClr val="tx1">
                    <a:lumMod val="75000"/>
                    <a:lumOff val="25000"/>
                  </a:schemeClr>
                </a:solidFill>
                <a:latin typeface="江西拙楷" panose="02010600040101010101" pitchFamily="2" charset="-122"/>
                <a:ea typeface="江西拙楷" panose="02010600040101010101" pitchFamily="2" charset="-122"/>
              </a:rPr>
              <a:t>促进了北方民族大融合</a:t>
            </a:r>
            <a:r>
              <a:rPr lang="zh-CN" altLang="en-US" sz="1600" dirty="0" smtClean="0">
                <a:solidFill>
                  <a:schemeClr val="tx1">
                    <a:lumMod val="75000"/>
                    <a:lumOff val="25000"/>
                  </a:schemeClr>
                </a:solidFill>
                <a:latin typeface="江西拙楷" panose="02010600040101010101" pitchFamily="2" charset="-122"/>
                <a:ea typeface="江西拙楷" panose="02010600040101010101" pitchFamily="2" charset="-122"/>
              </a:rPr>
              <a:t>，促进文化认同，缓解</a:t>
            </a:r>
            <a:r>
              <a:rPr lang="zh-CN" altLang="en-US" sz="1600" dirty="0">
                <a:solidFill>
                  <a:schemeClr val="tx1">
                    <a:lumMod val="75000"/>
                    <a:lumOff val="25000"/>
                  </a:schemeClr>
                </a:solidFill>
                <a:latin typeface="江西拙楷" panose="02010600040101010101" pitchFamily="2" charset="-122"/>
                <a:ea typeface="江西拙楷" panose="02010600040101010101" pitchFamily="2" charset="-122"/>
              </a:rPr>
              <a:t>了民族矛盾。</a:t>
            </a:r>
            <a:endParaRPr lang="zh-CN" altLang="en-US" sz="1600" dirty="0">
              <a:solidFill>
                <a:schemeClr val="tx1">
                  <a:lumMod val="75000"/>
                  <a:lumOff val="25000"/>
                </a:schemeClr>
              </a:solidFill>
              <a:latin typeface="江西拙楷" panose="02010600040101010101" pitchFamily="2" charset="-122"/>
              <a:ea typeface="江西拙楷" panose="02010600040101010101" pitchFamily="2" charset="-122"/>
            </a:endParaRPr>
          </a:p>
        </p:txBody>
      </p:sp>
      <p:sp>
        <p:nvSpPr>
          <p:cNvPr id="24" name="矩形 23"/>
          <p:cNvSpPr/>
          <p:nvPr/>
        </p:nvSpPr>
        <p:spPr>
          <a:xfrm>
            <a:off x="3730746" y="1984738"/>
            <a:ext cx="1861895" cy="646331"/>
          </a:xfrm>
          <a:prstGeom prst="rect">
            <a:avLst/>
          </a:prstGeom>
        </p:spPr>
        <p:txBody>
          <a:bodyPr wrap="square">
            <a:spAutoFit/>
          </a:bodyPr>
          <a:lstStyle/>
          <a:p>
            <a:r>
              <a:rPr lang="zh-CN" altLang="en-US" dirty="0">
                <a:solidFill>
                  <a:schemeClr val="tx1">
                    <a:lumMod val="75000"/>
                    <a:lumOff val="25000"/>
                  </a:schemeClr>
                </a:solidFill>
                <a:latin typeface="江西拙楷" panose="02010600040101010101" pitchFamily="2" charset="-122"/>
                <a:ea typeface="江西拙楷" panose="02010600040101010101" pitchFamily="2" charset="-122"/>
              </a:rPr>
              <a:t>有利于北方经济发展、社会繁荣。</a:t>
            </a:r>
            <a:endParaRPr lang="zh-CN" altLang="en-US" dirty="0"/>
          </a:p>
        </p:txBody>
      </p:sp>
      <p:sp>
        <p:nvSpPr>
          <p:cNvPr id="25" name="矩形 24"/>
          <p:cNvSpPr/>
          <p:nvPr/>
        </p:nvSpPr>
        <p:spPr>
          <a:xfrm>
            <a:off x="6865719" y="2827322"/>
            <a:ext cx="1358433" cy="1200329"/>
          </a:xfrm>
          <a:prstGeom prst="rect">
            <a:avLst/>
          </a:prstGeom>
        </p:spPr>
        <p:txBody>
          <a:bodyPr wrap="square">
            <a:spAutoFit/>
          </a:bodyPr>
          <a:lstStyle/>
          <a:p>
            <a:r>
              <a:rPr lang="zh-CN" altLang="en-US" dirty="0">
                <a:solidFill>
                  <a:schemeClr val="tx1">
                    <a:lumMod val="75000"/>
                    <a:lumOff val="25000"/>
                  </a:schemeClr>
                </a:solidFill>
                <a:latin typeface="江西拙楷" panose="02010600040101010101" pitchFamily="2" charset="-122"/>
                <a:ea typeface="江西拙楷" panose="02010600040101010101" pitchFamily="2" charset="-122"/>
              </a:rPr>
              <a:t>为以后北方统一及隋唐盛世的出现打下基础。</a:t>
            </a:r>
            <a:endParaRPr lang="zh-CN" altLang="en-US" dirty="0">
              <a:solidFill>
                <a:schemeClr val="tx1">
                  <a:lumMod val="75000"/>
                  <a:lumOff val="25000"/>
                </a:schemeClr>
              </a:solidFill>
              <a:latin typeface="江西拙楷" panose="02010600040101010101" pitchFamily="2" charset="-122"/>
              <a:ea typeface="江西拙楷" panose="02010600040101010101" pitchFamily="2" charset="-122"/>
            </a:endParaRPr>
          </a:p>
        </p:txBody>
      </p:sp>
      <p:sp>
        <p:nvSpPr>
          <p:cNvPr id="26" name="矩形 25"/>
          <p:cNvSpPr/>
          <p:nvPr/>
        </p:nvSpPr>
        <p:spPr>
          <a:xfrm>
            <a:off x="6542130" y="4599072"/>
            <a:ext cx="2250086" cy="830997"/>
          </a:xfrm>
          <a:prstGeom prst="rect">
            <a:avLst/>
          </a:prstGeom>
        </p:spPr>
        <p:txBody>
          <a:bodyPr wrap="square">
            <a:spAutoFit/>
          </a:bodyPr>
          <a:lstStyle/>
          <a:p>
            <a:r>
              <a:rPr lang="zh-CN" altLang="en-US" sz="1600" dirty="0">
                <a:solidFill>
                  <a:schemeClr val="tx1">
                    <a:lumMod val="75000"/>
                    <a:lumOff val="25000"/>
                  </a:schemeClr>
                </a:solidFill>
                <a:latin typeface="江西拙楷" panose="02010600040101010101" pitchFamily="2" charset="-122"/>
                <a:ea typeface="江西拙楷" panose="02010600040101010101" pitchFamily="2" charset="-122"/>
              </a:rPr>
              <a:t>全面推行汉化，使鲜卑族失去尚武的民族精神，削弱了军事力量。</a:t>
            </a:r>
            <a:endParaRPr lang="zh-CN" altLang="en-US" sz="1600" dirty="0">
              <a:solidFill>
                <a:schemeClr val="tx1">
                  <a:lumMod val="75000"/>
                  <a:lumOff val="25000"/>
                </a:schemeClr>
              </a:solidFill>
              <a:latin typeface="江西拙楷" panose="02010600040101010101" pitchFamily="2" charset="-122"/>
              <a:ea typeface="江西拙楷" panose="02010600040101010101" pitchFamily="2" charset="-122"/>
            </a:endParaRPr>
          </a:p>
        </p:txBody>
      </p:sp>
      <p:sp>
        <p:nvSpPr>
          <p:cNvPr id="27" name="矩形 26"/>
          <p:cNvSpPr/>
          <p:nvPr/>
        </p:nvSpPr>
        <p:spPr>
          <a:xfrm>
            <a:off x="6562569" y="5430069"/>
            <a:ext cx="2367201" cy="1323439"/>
          </a:xfrm>
          <a:prstGeom prst="rect">
            <a:avLst/>
          </a:prstGeom>
        </p:spPr>
        <p:txBody>
          <a:bodyPr wrap="square">
            <a:spAutoFit/>
          </a:bodyPr>
          <a:lstStyle/>
          <a:p>
            <a:r>
              <a:rPr lang="zh-CN" altLang="en-US" sz="1600" dirty="0">
                <a:solidFill>
                  <a:schemeClr val="tx1">
                    <a:lumMod val="75000"/>
                    <a:lumOff val="25000"/>
                  </a:schemeClr>
                </a:solidFill>
                <a:latin typeface="江西拙楷" panose="02010600040101010101" pitchFamily="2" charset="-122"/>
                <a:ea typeface="江西拙楷" panose="02010600040101010101" pitchFamily="2" charset="-122"/>
              </a:rPr>
              <a:t>全面推行汉化，使鲜卑族丧失作为一个民族的独立性、主体性</a:t>
            </a:r>
            <a:r>
              <a:rPr lang="zh-CN" altLang="en-US" sz="1600" dirty="0" smtClean="0">
                <a:solidFill>
                  <a:schemeClr val="tx1">
                    <a:lumMod val="75000"/>
                    <a:lumOff val="25000"/>
                  </a:schemeClr>
                </a:solidFill>
                <a:latin typeface="江西拙楷" panose="02010600040101010101" pitchFamily="2" charset="-122"/>
                <a:ea typeface="江西拙楷" panose="02010600040101010101" pitchFamily="2" charset="-122"/>
              </a:rPr>
              <a:t>；失去</a:t>
            </a:r>
            <a:r>
              <a:rPr lang="zh-CN" altLang="en-US" sz="1600" dirty="0">
                <a:solidFill>
                  <a:schemeClr val="tx1">
                    <a:lumMod val="75000"/>
                    <a:lumOff val="25000"/>
                  </a:schemeClr>
                </a:solidFill>
                <a:latin typeface="江西拙楷" panose="02010600040101010101" pitchFamily="2" charset="-122"/>
                <a:ea typeface="江西拙楷" panose="02010600040101010101" pitchFamily="2" charset="-122"/>
              </a:rPr>
              <a:t>尚武的民族精神，削弱了军事力量。</a:t>
            </a:r>
            <a:endParaRPr lang="zh-CN" altLang="en-US" sz="1600" dirty="0">
              <a:solidFill>
                <a:schemeClr val="tx1">
                  <a:lumMod val="75000"/>
                  <a:lumOff val="25000"/>
                </a:schemeClr>
              </a:solidFill>
              <a:latin typeface="江西拙楷" panose="02010600040101010101" pitchFamily="2" charset="-122"/>
              <a:ea typeface="江西拙楷" panose="02010600040101010101" pitchFamily="2" charset="-122"/>
            </a:endParaRPr>
          </a:p>
        </p:txBody>
      </p:sp>
      <p:sp>
        <p:nvSpPr>
          <p:cNvPr id="28" name="文本框 27"/>
          <p:cNvSpPr txBox="1"/>
          <p:nvPr/>
        </p:nvSpPr>
        <p:spPr>
          <a:xfrm>
            <a:off x="6596743" y="1304826"/>
            <a:ext cx="5236029" cy="923330"/>
          </a:xfrm>
          <a:prstGeom prst="rect">
            <a:avLst/>
          </a:prstGeom>
          <a:noFill/>
        </p:spPr>
        <p:txBody>
          <a:bodyPr wrap="square" rtlCol="0">
            <a:spAutoFit/>
          </a:bodyPr>
          <a:lstStyle/>
          <a:p>
            <a:r>
              <a:rPr lang="zh-CN" altLang="en-US" dirty="0" smtClean="0">
                <a:latin typeface="黑体" panose="02010609060101010101" charset="-122"/>
                <a:ea typeface="黑体" panose="02010609060101010101" charset="-122"/>
              </a:rPr>
              <a:t>结合</a:t>
            </a:r>
            <a:r>
              <a:rPr lang="en-US" altLang="zh-CN" dirty="0" smtClean="0">
                <a:latin typeface="黑体" panose="02010609060101010101" charset="-122"/>
                <a:ea typeface="黑体" panose="02010609060101010101" charset="-122"/>
              </a:rPr>
              <a:t>《</a:t>
            </a:r>
            <a:r>
              <a:rPr lang="zh-CN" altLang="en-US" dirty="0" smtClean="0">
                <a:latin typeface="黑体" panose="02010609060101010101" charset="-122"/>
                <a:ea typeface="黑体" panose="02010609060101010101" charset="-122"/>
              </a:rPr>
              <a:t>中外历史纲要</a:t>
            </a:r>
            <a:r>
              <a:rPr lang="en-US" altLang="zh-CN" dirty="0" smtClean="0">
                <a:latin typeface="黑体" panose="02010609060101010101" charset="-122"/>
                <a:ea typeface="黑体" panose="02010609060101010101" charset="-122"/>
              </a:rPr>
              <a:t>》p33</a:t>
            </a:r>
            <a:r>
              <a:rPr lang="zh-CN" altLang="en-US" dirty="0" smtClean="0">
                <a:latin typeface="黑体" panose="02010609060101010101" charset="-122"/>
                <a:ea typeface="黑体" panose="02010609060101010101" charset="-122"/>
              </a:rPr>
              <a:t>内容，归纳北魏孝文帝改革的内容并结合材料和</a:t>
            </a:r>
            <a:r>
              <a:rPr lang="en-US" altLang="zh-CN" dirty="0" smtClean="0">
                <a:latin typeface="黑体" panose="02010609060101010101" charset="-122"/>
                <a:ea typeface="黑体" panose="02010609060101010101" charset="-122"/>
              </a:rPr>
              <a:t>p34</a:t>
            </a:r>
            <a:r>
              <a:rPr lang="zh-CN" altLang="en-US" dirty="0" smtClean="0">
                <a:latin typeface="黑体" panose="02010609060101010101" charset="-122"/>
                <a:ea typeface="黑体" panose="02010609060101010101" charset="-122"/>
              </a:rPr>
              <a:t>史料阅读和</a:t>
            </a:r>
            <a:r>
              <a:rPr lang="en-US" altLang="zh-CN" dirty="0" smtClean="0">
                <a:latin typeface="黑体" panose="02010609060101010101" charset="-122"/>
                <a:ea typeface="黑体" panose="02010609060101010101" charset="-122"/>
              </a:rPr>
              <a:t>p35</a:t>
            </a:r>
            <a:r>
              <a:rPr lang="zh-CN" altLang="en-US" dirty="0" smtClean="0">
                <a:latin typeface="黑体" panose="02010609060101010101" charset="-122"/>
                <a:ea typeface="黑体" panose="02010609060101010101" charset="-122"/>
              </a:rPr>
              <a:t>探究与拓展分析改革的影响</a:t>
            </a:r>
            <a:endParaRPr lang="zh-CN" altLang="en-US" dirty="0">
              <a:latin typeface="黑体" panose="02010609060101010101" charset="-122"/>
              <a:ea typeface="黑体" panose="02010609060101010101" charset="-122"/>
            </a:endParaRPr>
          </a:p>
        </p:txBody>
      </p:sp>
      <p:sp>
        <p:nvSpPr>
          <p:cNvPr id="29" name="矩形 28"/>
          <p:cNvSpPr/>
          <p:nvPr/>
        </p:nvSpPr>
        <p:spPr>
          <a:xfrm>
            <a:off x="276799" y="5042315"/>
            <a:ext cx="4480258" cy="1477328"/>
          </a:xfrm>
          <a:prstGeom prst="rect">
            <a:avLst/>
          </a:prstGeom>
        </p:spPr>
        <p:txBody>
          <a:bodyPr wrap="square">
            <a:spAutoFit/>
          </a:bodyPr>
          <a:lstStyle/>
          <a:p>
            <a:r>
              <a:rPr lang="zh-CN" altLang="en-US" b="1" dirty="0" smtClean="0">
                <a:solidFill>
                  <a:schemeClr val="tx1">
                    <a:lumMod val="75000"/>
                    <a:lumOff val="25000"/>
                  </a:schemeClr>
                </a:solidFill>
                <a:latin typeface="江西拙楷" panose="02010600040101010101" pitchFamily="2" charset="-122"/>
                <a:ea typeface="江西拙楷" panose="02010600040101010101" pitchFamily="2" charset="-122"/>
              </a:rPr>
              <a:t>    自孝文定鼎伊洛，务欲以夏变夷，遂至矫枉过正，宗文鄙武，六镇兵卒，多摒弃之，有同奴隶，边任浸轻，裔夷内侮。魏之衰弱，实肇于此。</a:t>
            </a:r>
            <a:endParaRPr lang="en-US" altLang="zh-CN" b="1" dirty="0" smtClean="0">
              <a:solidFill>
                <a:schemeClr val="tx1">
                  <a:lumMod val="75000"/>
                  <a:lumOff val="25000"/>
                </a:schemeClr>
              </a:solidFill>
              <a:latin typeface="江西拙楷" panose="02010600040101010101" pitchFamily="2" charset="-122"/>
              <a:ea typeface="江西拙楷" panose="02010600040101010101" pitchFamily="2" charset="-122"/>
            </a:endParaRPr>
          </a:p>
          <a:p>
            <a:r>
              <a:rPr lang="en-US" altLang="zh-CN" b="1" dirty="0">
                <a:solidFill>
                  <a:schemeClr val="tx1">
                    <a:lumMod val="75000"/>
                    <a:lumOff val="25000"/>
                  </a:schemeClr>
                </a:solidFill>
                <a:latin typeface="江西拙楷" panose="02010600040101010101" pitchFamily="2" charset="-122"/>
                <a:ea typeface="江西拙楷" panose="02010600040101010101" pitchFamily="2" charset="-122"/>
              </a:rPr>
              <a:t> </a:t>
            </a:r>
            <a:r>
              <a:rPr lang="en-US" altLang="zh-CN" b="1" dirty="0" smtClean="0">
                <a:solidFill>
                  <a:schemeClr val="tx1">
                    <a:lumMod val="75000"/>
                    <a:lumOff val="25000"/>
                  </a:schemeClr>
                </a:solidFill>
                <a:latin typeface="江西拙楷" panose="02010600040101010101" pitchFamily="2" charset="-122"/>
                <a:ea typeface="江西拙楷" panose="02010600040101010101" pitchFamily="2" charset="-122"/>
              </a:rPr>
              <a:t>              ——</a:t>
            </a:r>
            <a:r>
              <a:rPr lang="zh-CN" altLang="en-US" b="1" dirty="0">
                <a:solidFill>
                  <a:schemeClr val="tx1">
                    <a:lumMod val="75000"/>
                    <a:lumOff val="25000"/>
                  </a:schemeClr>
                </a:solidFill>
                <a:latin typeface="江西拙楷" panose="02010600040101010101" pitchFamily="2" charset="-122"/>
                <a:ea typeface="江西拙楷" panose="02010600040101010101" pitchFamily="2" charset="-122"/>
              </a:rPr>
              <a:t>马端临</a:t>
            </a:r>
            <a:r>
              <a:rPr lang="en-US" altLang="zh-CN" b="1" dirty="0">
                <a:solidFill>
                  <a:schemeClr val="tx1">
                    <a:lumMod val="75000"/>
                    <a:lumOff val="25000"/>
                  </a:schemeClr>
                </a:solidFill>
                <a:latin typeface="江西拙楷" panose="02010600040101010101" pitchFamily="2" charset="-122"/>
                <a:ea typeface="江西拙楷" panose="02010600040101010101" pitchFamily="2" charset="-122"/>
              </a:rPr>
              <a:t>《</a:t>
            </a:r>
            <a:r>
              <a:rPr lang="zh-CN" altLang="en-US" b="1" dirty="0">
                <a:solidFill>
                  <a:schemeClr val="tx1">
                    <a:lumMod val="75000"/>
                    <a:lumOff val="25000"/>
                  </a:schemeClr>
                </a:solidFill>
                <a:latin typeface="江西拙楷" panose="02010600040101010101" pitchFamily="2" charset="-122"/>
                <a:ea typeface="江西拙楷" panose="02010600040101010101" pitchFamily="2" charset="-122"/>
              </a:rPr>
              <a:t>文献通考</a:t>
            </a:r>
            <a:r>
              <a:rPr lang="en-US" altLang="zh-CN" b="1" dirty="0">
                <a:solidFill>
                  <a:schemeClr val="tx1">
                    <a:lumMod val="75000"/>
                    <a:lumOff val="25000"/>
                  </a:schemeClr>
                </a:solidFill>
                <a:latin typeface="江西拙楷" panose="02010600040101010101" pitchFamily="2" charset="-122"/>
                <a:ea typeface="江西拙楷" panose="02010600040101010101" pitchFamily="2" charset="-122"/>
              </a:rPr>
              <a:t>》</a:t>
            </a:r>
            <a:endParaRPr lang="en-US" altLang="zh-CN" b="1" dirty="0">
              <a:solidFill>
                <a:schemeClr val="tx1">
                  <a:lumMod val="75000"/>
                  <a:lumOff val="25000"/>
                </a:schemeClr>
              </a:solidFill>
              <a:latin typeface="江西拙楷" panose="02010600040101010101" pitchFamily="2" charset="-122"/>
              <a:ea typeface="江西拙楷" panose="02010600040101010101" pitchFamily="2" charset="-122"/>
            </a:endParaRPr>
          </a:p>
        </p:txBody>
      </p:sp>
      <p:sp>
        <p:nvSpPr>
          <p:cNvPr id="30" name="椭圆形标注 29"/>
          <p:cNvSpPr/>
          <p:nvPr/>
        </p:nvSpPr>
        <p:spPr>
          <a:xfrm>
            <a:off x="9694360" y="5067163"/>
            <a:ext cx="2351676" cy="1521580"/>
          </a:xfrm>
          <a:prstGeom prst="wedgeEllipseCallou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accent6">
                    <a:lumMod val="50000"/>
                  </a:schemeClr>
                </a:solidFill>
                <a:latin typeface="汉仪昌黎宋刻本(原版)简" panose="00020600040101010101" charset="-122"/>
                <a:ea typeface="汉仪昌黎宋刻本(原版)简" panose="00020600040101010101" charset="-122"/>
              </a:rPr>
              <a:t>改革中的</a:t>
            </a:r>
            <a:r>
              <a:rPr lang="zh-CN" altLang="en-US" sz="2000" b="1" dirty="0">
                <a:solidFill>
                  <a:schemeClr val="accent6">
                    <a:lumMod val="50000"/>
                  </a:schemeClr>
                </a:solidFill>
                <a:latin typeface="汉仪昌黎宋刻本(原版)简" panose="00020600040101010101" charset="-122"/>
                <a:ea typeface="汉仪昌黎宋刻本(原版)简" panose="00020600040101010101" charset="-122"/>
              </a:rPr>
              <a:t>复杂性与曲折性</a:t>
            </a:r>
            <a:endParaRPr lang="zh-CN" altLang="en-US" sz="2000" b="1" dirty="0">
              <a:solidFill>
                <a:schemeClr val="accent6">
                  <a:lumMod val="50000"/>
                </a:schemeClr>
              </a:solidFill>
              <a:latin typeface="汉仪昌黎宋刻本(原版)简" panose="00020600040101010101" charset="-122"/>
              <a:ea typeface="汉仪昌黎宋刻本(原版)简" panose="00020600040101010101" charset="-122"/>
            </a:endParaRPr>
          </a:p>
        </p:txBody>
      </p:sp>
      <p:sp>
        <p:nvSpPr>
          <p:cNvPr id="31" name="Freeform 30"/>
          <p:cNvSpPr>
            <a:spLocks noEditPoints="1"/>
          </p:cNvSpPr>
          <p:nvPr/>
        </p:nvSpPr>
        <p:spPr bwMode="auto">
          <a:xfrm>
            <a:off x="10018391" y="3383788"/>
            <a:ext cx="1703615" cy="1445098"/>
          </a:xfrm>
          <a:custGeom>
            <a:avLst/>
            <a:gdLst>
              <a:gd name="T0" fmla="*/ 1411 w 1427"/>
              <a:gd name="T1" fmla="*/ 193 h 871"/>
              <a:gd name="T2" fmla="*/ 1412 w 1427"/>
              <a:gd name="T3" fmla="*/ 150 h 871"/>
              <a:gd name="T4" fmla="*/ 1419 w 1427"/>
              <a:gd name="T5" fmla="*/ 186 h 871"/>
              <a:gd name="T6" fmla="*/ 1418 w 1427"/>
              <a:gd name="T7" fmla="*/ 128 h 871"/>
              <a:gd name="T8" fmla="*/ 1393 w 1427"/>
              <a:gd name="T9" fmla="*/ 77 h 871"/>
              <a:gd name="T10" fmla="*/ 1299 w 1427"/>
              <a:gd name="T11" fmla="*/ 27 h 871"/>
              <a:gd name="T12" fmla="*/ 1107 w 1427"/>
              <a:gd name="T13" fmla="*/ 43 h 871"/>
              <a:gd name="T14" fmla="*/ 1069 w 1427"/>
              <a:gd name="T15" fmla="*/ 20 h 871"/>
              <a:gd name="T16" fmla="*/ 986 w 1427"/>
              <a:gd name="T17" fmla="*/ 28 h 871"/>
              <a:gd name="T18" fmla="*/ 861 w 1427"/>
              <a:gd name="T19" fmla="*/ 31 h 871"/>
              <a:gd name="T20" fmla="*/ 821 w 1427"/>
              <a:gd name="T21" fmla="*/ 18 h 871"/>
              <a:gd name="T22" fmla="*/ 742 w 1427"/>
              <a:gd name="T23" fmla="*/ 24 h 871"/>
              <a:gd name="T24" fmla="*/ 660 w 1427"/>
              <a:gd name="T25" fmla="*/ 14 h 871"/>
              <a:gd name="T26" fmla="*/ 626 w 1427"/>
              <a:gd name="T27" fmla="*/ 12 h 871"/>
              <a:gd name="T28" fmla="*/ 322 w 1427"/>
              <a:gd name="T29" fmla="*/ 40 h 871"/>
              <a:gd name="T30" fmla="*/ 275 w 1427"/>
              <a:gd name="T31" fmla="*/ 21 h 871"/>
              <a:gd name="T32" fmla="*/ 339 w 1427"/>
              <a:gd name="T33" fmla="*/ 21 h 871"/>
              <a:gd name="T34" fmla="*/ 156 w 1427"/>
              <a:gd name="T35" fmla="*/ 20 h 871"/>
              <a:gd name="T36" fmla="*/ 123 w 1427"/>
              <a:gd name="T37" fmla="*/ 14 h 871"/>
              <a:gd name="T38" fmla="*/ 69 w 1427"/>
              <a:gd name="T39" fmla="*/ 35 h 871"/>
              <a:gd name="T40" fmla="*/ 6 w 1427"/>
              <a:gd name="T41" fmla="*/ 205 h 871"/>
              <a:gd name="T42" fmla="*/ 22 w 1427"/>
              <a:gd name="T43" fmla="*/ 148 h 871"/>
              <a:gd name="T44" fmla="*/ 52 w 1427"/>
              <a:gd name="T45" fmla="*/ 64 h 871"/>
              <a:gd name="T46" fmla="*/ 33 w 1427"/>
              <a:gd name="T47" fmla="*/ 147 h 871"/>
              <a:gd name="T48" fmla="*/ 26 w 1427"/>
              <a:gd name="T49" fmla="*/ 257 h 871"/>
              <a:gd name="T50" fmla="*/ 29 w 1427"/>
              <a:gd name="T51" fmla="*/ 409 h 871"/>
              <a:gd name="T52" fmla="*/ 11 w 1427"/>
              <a:gd name="T53" fmla="*/ 376 h 871"/>
              <a:gd name="T54" fmla="*/ 3 w 1427"/>
              <a:gd name="T55" fmla="*/ 579 h 871"/>
              <a:gd name="T56" fmla="*/ 28 w 1427"/>
              <a:gd name="T57" fmla="*/ 664 h 871"/>
              <a:gd name="T58" fmla="*/ 11 w 1427"/>
              <a:gd name="T59" fmla="*/ 513 h 871"/>
              <a:gd name="T60" fmla="*/ 32 w 1427"/>
              <a:gd name="T61" fmla="*/ 495 h 871"/>
              <a:gd name="T62" fmla="*/ 34 w 1427"/>
              <a:gd name="T63" fmla="*/ 721 h 871"/>
              <a:gd name="T64" fmla="*/ 48 w 1427"/>
              <a:gd name="T65" fmla="*/ 802 h 871"/>
              <a:gd name="T66" fmla="*/ 68 w 1427"/>
              <a:gd name="T67" fmla="*/ 829 h 871"/>
              <a:gd name="T68" fmla="*/ 152 w 1427"/>
              <a:gd name="T69" fmla="*/ 869 h 871"/>
              <a:gd name="T70" fmla="*/ 323 w 1427"/>
              <a:gd name="T71" fmla="*/ 861 h 871"/>
              <a:gd name="T72" fmla="*/ 513 w 1427"/>
              <a:gd name="T73" fmla="*/ 862 h 871"/>
              <a:gd name="T74" fmla="*/ 867 w 1427"/>
              <a:gd name="T75" fmla="*/ 861 h 871"/>
              <a:gd name="T76" fmla="*/ 903 w 1427"/>
              <a:gd name="T77" fmla="*/ 851 h 871"/>
              <a:gd name="T78" fmla="*/ 1188 w 1427"/>
              <a:gd name="T79" fmla="*/ 845 h 871"/>
              <a:gd name="T80" fmla="*/ 1311 w 1427"/>
              <a:gd name="T81" fmla="*/ 846 h 871"/>
              <a:gd name="T82" fmla="*/ 1368 w 1427"/>
              <a:gd name="T83" fmla="*/ 800 h 871"/>
              <a:gd name="T84" fmla="*/ 1383 w 1427"/>
              <a:gd name="T85" fmla="*/ 412 h 871"/>
              <a:gd name="T86" fmla="*/ 1400 w 1427"/>
              <a:gd name="T87" fmla="*/ 502 h 871"/>
              <a:gd name="T88" fmla="*/ 1411 w 1427"/>
              <a:gd name="T89" fmla="*/ 402 h 871"/>
              <a:gd name="T90" fmla="*/ 1407 w 1427"/>
              <a:gd name="T91" fmla="*/ 338 h 871"/>
              <a:gd name="T92" fmla="*/ 1227 w 1427"/>
              <a:gd name="T93" fmla="*/ 62 h 871"/>
              <a:gd name="T94" fmla="*/ 1127 w 1427"/>
              <a:gd name="T95" fmla="*/ 69 h 871"/>
              <a:gd name="T96" fmla="*/ 952 w 1427"/>
              <a:gd name="T97" fmla="*/ 60 h 871"/>
              <a:gd name="T98" fmla="*/ 908 w 1427"/>
              <a:gd name="T99" fmla="*/ 66 h 871"/>
              <a:gd name="T100" fmla="*/ 621 w 1427"/>
              <a:gd name="T101" fmla="*/ 52 h 871"/>
              <a:gd name="T102" fmla="*/ 696 w 1427"/>
              <a:gd name="T103" fmla="*/ 67 h 871"/>
              <a:gd name="T104" fmla="*/ 444 w 1427"/>
              <a:gd name="T105" fmla="*/ 57 h 871"/>
              <a:gd name="T106" fmla="*/ 322 w 1427"/>
              <a:gd name="T107" fmla="*/ 69 h 871"/>
              <a:gd name="T108" fmla="*/ 55 w 1427"/>
              <a:gd name="T109" fmla="*/ 157 h 871"/>
              <a:gd name="T110" fmla="*/ 115 w 1427"/>
              <a:gd name="T111" fmla="*/ 68 h 871"/>
              <a:gd name="T112" fmla="*/ 60 w 1427"/>
              <a:gd name="T113" fmla="*/ 137 h 871"/>
              <a:gd name="T114" fmla="*/ 68 w 1427"/>
              <a:gd name="T115" fmla="*/ 424 h 871"/>
              <a:gd name="T116" fmla="*/ 595 w 1427"/>
              <a:gd name="T117" fmla="*/ 833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7" h="871">
                <a:moveTo>
                  <a:pt x="1409" y="244"/>
                </a:moveTo>
                <a:cubicBezTo>
                  <a:pt x="1415" y="283"/>
                  <a:pt x="1416" y="244"/>
                  <a:pt x="1421" y="285"/>
                </a:cubicBezTo>
                <a:cubicBezTo>
                  <a:pt x="1426" y="285"/>
                  <a:pt x="1427" y="269"/>
                  <a:pt x="1426" y="246"/>
                </a:cubicBezTo>
                <a:cubicBezTo>
                  <a:pt x="1424" y="261"/>
                  <a:pt x="1418" y="237"/>
                  <a:pt x="1414" y="257"/>
                </a:cubicBezTo>
                <a:cubicBezTo>
                  <a:pt x="1412" y="223"/>
                  <a:pt x="1401" y="226"/>
                  <a:pt x="1406" y="189"/>
                </a:cubicBezTo>
                <a:cubicBezTo>
                  <a:pt x="1407" y="190"/>
                  <a:pt x="1407" y="190"/>
                  <a:pt x="1407" y="190"/>
                </a:cubicBezTo>
                <a:cubicBezTo>
                  <a:pt x="1403" y="174"/>
                  <a:pt x="1403" y="174"/>
                  <a:pt x="1403" y="174"/>
                </a:cubicBezTo>
                <a:cubicBezTo>
                  <a:pt x="1405" y="153"/>
                  <a:pt x="1405" y="153"/>
                  <a:pt x="1405" y="153"/>
                </a:cubicBezTo>
                <a:cubicBezTo>
                  <a:pt x="1411" y="166"/>
                  <a:pt x="1408" y="183"/>
                  <a:pt x="1411" y="193"/>
                </a:cubicBezTo>
                <a:cubicBezTo>
                  <a:pt x="1414" y="180"/>
                  <a:pt x="1413" y="171"/>
                  <a:pt x="1411" y="162"/>
                </a:cubicBezTo>
                <a:cubicBezTo>
                  <a:pt x="1410" y="158"/>
                  <a:pt x="1409" y="154"/>
                  <a:pt x="1407" y="146"/>
                </a:cubicBezTo>
                <a:cubicBezTo>
                  <a:pt x="1407" y="142"/>
                  <a:pt x="1406" y="139"/>
                  <a:pt x="1405" y="135"/>
                </a:cubicBezTo>
                <a:cubicBezTo>
                  <a:pt x="1404" y="131"/>
                  <a:pt x="1403" y="126"/>
                  <a:pt x="1402" y="122"/>
                </a:cubicBezTo>
                <a:cubicBezTo>
                  <a:pt x="1401" y="113"/>
                  <a:pt x="1401" y="112"/>
                  <a:pt x="1402" y="113"/>
                </a:cubicBezTo>
                <a:cubicBezTo>
                  <a:pt x="1403" y="114"/>
                  <a:pt x="1404" y="116"/>
                  <a:pt x="1405" y="119"/>
                </a:cubicBezTo>
                <a:cubicBezTo>
                  <a:pt x="1406" y="121"/>
                  <a:pt x="1407" y="124"/>
                  <a:pt x="1408" y="128"/>
                </a:cubicBezTo>
                <a:cubicBezTo>
                  <a:pt x="1409" y="131"/>
                  <a:pt x="1410" y="135"/>
                  <a:pt x="1411" y="139"/>
                </a:cubicBezTo>
                <a:cubicBezTo>
                  <a:pt x="1412" y="143"/>
                  <a:pt x="1412" y="147"/>
                  <a:pt x="1412" y="150"/>
                </a:cubicBezTo>
                <a:cubicBezTo>
                  <a:pt x="1413" y="153"/>
                  <a:pt x="1413" y="155"/>
                  <a:pt x="1414" y="157"/>
                </a:cubicBezTo>
                <a:cubicBezTo>
                  <a:pt x="1414" y="158"/>
                  <a:pt x="1415" y="159"/>
                  <a:pt x="1415" y="159"/>
                </a:cubicBezTo>
                <a:cubicBezTo>
                  <a:pt x="1415" y="157"/>
                  <a:pt x="1415" y="155"/>
                  <a:pt x="1415" y="153"/>
                </a:cubicBezTo>
                <a:cubicBezTo>
                  <a:pt x="1415" y="149"/>
                  <a:pt x="1415" y="146"/>
                  <a:pt x="1415" y="143"/>
                </a:cubicBezTo>
                <a:cubicBezTo>
                  <a:pt x="1415" y="136"/>
                  <a:pt x="1416" y="131"/>
                  <a:pt x="1417" y="132"/>
                </a:cubicBezTo>
                <a:cubicBezTo>
                  <a:pt x="1417" y="137"/>
                  <a:pt x="1418" y="141"/>
                  <a:pt x="1418" y="145"/>
                </a:cubicBezTo>
                <a:cubicBezTo>
                  <a:pt x="1418" y="148"/>
                  <a:pt x="1418" y="151"/>
                  <a:pt x="1418" y="153"/>
                </a:cubicBezTo>
                <a:cubicBezTo>
                  <a:pt x="1418" y="157"/>
                  <a:pt x="1419" y="159"/>
                  <a:pt x="1419" y="161"/>
                </a:cubicBezTo>
                <a:cubicBezTo>
                  <a:pt x="1420" y="166"/>
                  <a:pt x="1420" y="171"/>
                  <a:pt x="1419" y="186"/>
                </a:cubicBezTo>
                <a:cubicBezTo>
                  <a:pt x="1417" y="171"/>
                  <a:pt x="1417" y="189"/>
                  <a:pt x="1415" y="186"/>
                </a:cubicBezTo>
                <a:cubicBezTo>
                  <a:pt x="1417" y="190"/>
                  <a:pt x="1417" y="219"/>
                  <a:pt x="1416" y="239"/>
                </a:cubicBezTo>
                <a:cubicBezTo>
                  <a:pt x="1421" y="244"/>
                  <a:pt x="1420" y="222"/>
                  <a:pt x="1422" y="209"/>
                </a:cubicBezTo>
                <a:cubicBezTo>
                  <a:pt x="1419" y="197"/>
                  <a:pt x="1420" y="184"/>
                  <a:pt x="1421" y="173"/>
                </a:cubicBezTo>
                <a:cubicBezTo>
                  <a:pt x="1422" y="167"/>
                  <a:pt x="1422" y="161"/>
                  <a:pt x="1422" y="156"/>
                </a:cubicBezTo>
                <a:cubicBezTo>
                  <a:pt x="1422" y="153"/>
                  <a:pt x="1422" y="149"/>
                  <a:pt x="1421" y="145"/>
                </a:cubicBezTo>
                <a:cubicBezTo>
                  <a:pt x="1421" y="143"/>
                  <a:pt x="1421" y="141"/>
                  <a:pt x="1420" y="140"/>
                </a:cubicBezTo>
                <a:cubicBezTo>
                  <a:pt x="1420" y="138"/>
                  <a:pt x="1419" y="136"/>
                  <a:pt x="1419" y="135"/>
                </a:cubicBezTo>
                <a:cubicBezTo>
                  <a:pt x="1418" y="132"/>
                  <a:pt x="1418" y="130"/>
                  <a:pt x="1418" y="128"/>
                </a:cubicBezTo>
                <a:cubicBezTo>
                  <a:pt x="1417" y="126"/>
                  <a:pt x="1417" y="125"/>
                  <a:pt x="1416" y="123"/>
                </a:cubicBezTo>
                <a:cubicBezTo>
                  <a:pt x="1416" y="121"/>
                  <a:pt x="1415" y="119"/>
                  <a:pt x="1415" y="118"/>
                </a:cubicBezTo>
                <a:cubicBezTo>
                  <a:pt x="1415" y="116"/>
                  <a:pt x="1416" y="116"/>
                  <a:pt x="1417" y="118"/>
                </a:cubicBezTo>
                <a:cubicBezTo>
                  <a:pt x="1419" y="121"/>
                  <a:pt x="1422" y="130"/>
                  <a:pt x="1422" y="128"/>
                </a:cubicBezTo>
                <a:cubicBezTo>
                  <a:pt x="1421" y="120"/>
                  <a:pt x="1419" y="114"/>
                  <a:pt x="1418" y="111"/>
                </a:cubicBezTo>
                <a:cubicBezTo>
                  <a:pt x="1416" y="108"/>
                  <a:pt x="1415" y="107"/>
                  <a:pt x="1415" y="107"/>
                </a:cubicBezTo>
                <a:cubicBezTo>
                  <a:pt x="1413" y="107"/>
                  <a:pt x="1413" y="109"/>
                  <a:pt x="1410" y="104"/>
                </a:cubicBezTo>
                <a:cubicBezTo>
                  <a:pt x="1407" y="98"/>
                  <a:pt x="1404" y="93"/>
                  <a:pt x="1401" y="89"/>
                </a:cubicBezTo>
                <a:cubicBezTo>
                  <a:pt x="1399" y="84"/>
                  <a:pt x="1396" y="80"/>
                  <a:pt x="1393" y="77"/>
                </a:cubicBezTo>
                <a:cubicBezTo>
                  <a:pt x="1388" y="70"/>
                  <a:pt x="1384" y="65"/>
                  <a:pt x="1380" y="60"/>
                </a:cubicBezTo>
                <a:cubicBezTo>
                  <a:pt x="1378" y="57"/>
                  <a:pt x="1376" y="55"/>
                  <a:pt x="1373" y="53"/>
                </a:cubicBezTo>
                <a:cubicBezTo>
                  <a:pt x="1371" y="50"/>
                  <a:pt x="1369" y="48"/>
                  <a:pt x="1366" y="46"/>
                </a:cubicBezTo>
                <a:cubicBezTo>
                  <a:pt x="1363" y="44"/>
                  <a:pt x="1360" y="42"/>
                  <a:pt x="1357" y="39"/>
                </a:cubicBezTo>
                <a:cubicBezTo>
                  <a:pt x="1353" y="38"/>
                  <a:pt x="1350" y="35"/>
                  <a:pt x="1345" y="33"/>
                </a:cubicBezTo>
                <a:cubicBezTo>
                  <a:pt x="1337" y="32"/>
                  <a:pt x="1326" y="29"/>
                  <a:pt x="1314" y="28"/>
                </a:cubicBezTo>
                <a:cubicBezTo>
                  <a:pt x="1312" y="28"/>
                  <a:pt x="1311" y="28"/>
                  <a:pt x="1309" y="27"/>
                </a:cubicBezTo>
                <a:cubicBezTo>
                  <a:pt x="1307" y="27"/>
                  <a:pt x="1306" y="27"/>
                  <a:pt x="1304" y="27"/>
                </a:cubicBezTo>
                <a:cubicBezTo>
                  <a:pt x="1302" y="27"/>
                  <a:pt x="1301" y="27"/>
                  <a:pt x="1299" y="27"/>
                </a:cubicBezTo>
                <a:cubicBezTo>
                  <a:pt x="1296" y="27"/>
                  <a:pt x="1296" y="27"/>
                  <a:pt x="1296" y="27"/>
                </a:cubicBezTo>
                <a:cubicBezTo>
                  <a:pt x="1294" y="27"/>
                  <a:pt x="1294" y="27"/>
                  <a:pt x="1294" y="27"/>
                </a:cubicBezTo>
                <a:cubicBezTo>
                  <a:pt x="1290" y="27"/>
                  <a:pt x="1285" y="27"/>
                  <a:pt x="1280" y="27"/>
                </a:cubicBezTo>
                <a:cubicBezTo>
                  <a:pt x="1260" y="28"/>
                  <a:pt x="1238" y="27"/>
                  <a:pt x="1220" y="27"/>
                </a:cubicBezTo>
                <a:cubicBezTo>
                  <a:pt x="1224" y="25"/>
                  <a:pt x="1219" y="23"/>
                  <a:pt x="1217" y="22"/>
                </a:cubicBezTo>
                <a:cubicBezTo>
                  <a:pt x="1196" y="29"/>
                  <a:pt x="1203" y="26"/>
                  <a:pt x="1176" y="31"/>
                </a:cubicBezTo>
                <a:cubicBezTo>
                  <a:pt x="1199" y="34"/>
                  <a:pt x="1199" y="34"/>
                  <a:pt x="1199" y="34"/>
                </a:cubicBezTo>
                <a:cubicBezTo>
                  <a:pt x="1181" y="34"/>
                  <a:pt x="1166" y="40"/>
                  <a:pt x="1150" y="36"/>
                </a:cubicBezTo>
                <a:cubicBezTo>
                  <a:pt x="1172" y="43"/>
                  <a:pt x="1120" y="41"/>
                  <a:pt x="1107" y="43"/>
                </a:cubicBezTo>
                <a:cubicBezTo>
                  <a:pt x="1088" y="41"/>
                  <a:pt x="1069" y="46"/>
                  <a:pt x="1059" y="41"/>
                </a:cubicBezTo>
                <a:cubicBezTo>
                  <a:pt x="1062" y="41"/>
                  <a:pt x="1062" y="41"/>
                  <a:pt x="1062" y="41"/>
                </a:cubicBezTo>
                <a:cubicBezTo>
                  <a:pt x="1035" y="40"/>
                  <a:pt x="1035" y="40"/>
                  <a:pt x="1035" y="40"/>
                </a:cubicBezTo>
                <a:cubicBezTo>
                  <a:pt x="1038" y="34"/>
                  <a:pt x="1038" y="34"/>
                  <a:pt x="1038" y="34"/>
                </a:cubicBezTo>
                <a:cubicBezTo>
                  <a:pt x="1019" y="31"/>
                  <a:pt x="997" y="36"/>
                  <a:pt x="1003" y="38"/>
                </a:cubicBezTo>
                <a:cubicBezTo>
                  <a:pt x="983" y="36"/>
                  <a:pt x="995" y="36"/>
                  <a:pt x="992" y="32"/>
                </a:cubicBezTo>
                <a:cubicBezTo>
                  <a:pt x="1003" y="30"/>
                  <a:pt x="1027" y="25"/>
                  <a:pt x="1034" y="30"/>
                </a:cubicBezTo>
                <a:cubicBezTo>
                  <a:pt x="1032" y="30"/>
                  <a:pt x="1028" y="29"/>
                  <a:pt x="1027" y="30"/>
                </a:cubicBezTo>
                <a:cubicBezTo>
                  <a:pt x="1078" y="33"/>
                  <a:pt x="1043" y="22"/>
                  <a:pt x="1069" y="20"/>
                </a:cubicBezTo>
                <a:cubicBezTo>
                  <a:pt x="1056" y="20"/>
                  <a:pt x="1046" y="17"/>
                  <a:pt x="1032" y="18"/>
                </a:cubicBezTo>
                <a:cubicBezTo>
                  <a:pt x="1025" y="19"/>
                  <a:pt x="998" y="21"/>
                  <a:pt x="985" y="24"/>
                </a:cubicBezTo>
                <a:cubicBezTo>
                  <a:pt x="1003" y="21"/>
                  <a:pt x="1013" y="24"/>
                  <a:pt x="1027" y="26"/>
                </a:cubicBezTo>
                <a:cubicBezTo>
                  <a:pt x="1015" y="25"/>
                  <a:pt x="1013" y="29"/>
                  <a:pt x="1003" y="27"/>
                </a:cubicBezTo>
                <a:cubicBezTo>
                  <a:pt x="1006" y="26"/>
                  <a:pt x="1006" y="26"/>
                  <a:pt x="1006" y="26"/>
                </a:cubicBezTo>
                <a:cubicBezTo>
                  <a:pt x="993" y="28"/>
                  <a:pt x="993" y="28"/>
                  <a:pt x="993" y="28"/>
                </a:cubicBezTo>
                <a:cubicBezTo>
                  <a:pt x="991" y="24"/>
                  <a:pt x="956" y="27"/>
                  <a:pt x="976" y="22"/>
                </a:cubicBezTo>
                <a:cubicBezTo>
                  <a:pt x="958" y="23"/>
                  <a:pt x="970" y="26"/>
                  <a:pt x="953" y="27"/>
                </a:cubicBezTo>
                <a:cubicBezTo>
                  <a:pt x="986" y="28"/>
                  <a:pt x="986" y="28"/>
                  <a:pt x="986" y="28"/>
                </a:cubicBezTo>
                <a:cubicBezTo>
                  <a:pt x="986" y="33"/>
                  <a:pt x="986" y="33"/>
                  <a:pt x="986" y="33"/>
                </a:cubicBezTo>
                <a:cubicBezTo>
                  <a:pt x="974" y="35"/>
                  <a:pt x="971" y="32"/>
                  <a:pt x="957" y="33"/>
                </a:cubicBezTo>
                <a:cubicBezTo>
                  <a:pt x="959" y="37"/>
                  <a:pt x="959" y="37"/>
                  <a:pt x="959" y="37"/>
                </a:cubicBezTo>
                <a:cubicBezTo>
                  <a:pt x="935" y="33"/>
                  <a:pt x="935" y="33"/>
                  <a:pt x="935" y="33"/>
                </a:cubicBezTo>
                <a:cubicBezTo>
                  <a:pt x="938" y="36"/>
                  <a:pt x="920" y="35"/>
                  <a:pt x="915" y="36"/>
                </a:cubicBezTo>
                <a:cubicBezTo>
                  <a:pt x="902" y="34"/>
                  <a:pt x="911" y="27"/>
                  <a:pt x="889" y="31"/>
                </a:cubicBezTo>
                <a:cubicBezTo>
                  <a:pt x="890" y="31"/>
                  <a:pt x="890" y="31"/>
                  <a:pt x="890" y="31"/>
                </a:cubicBezTo>
                <a:cubicBezTo>
                  <a:pt x="878" y="33"/>
                  <a:pt x="870" y="34"/>
                  <a:pt x="852" y="33"/>
                </a:cubicBezTo>
                <a:cubicBezTo>
                  <a:pt x="853" y="32"/>
                  <a:pt x="858" y="31"/>
                  <a:pt x="861" y="31"/>
                </a:cubicBezTo>
                <a:cubicBezTo>
                  <a:pt x="835" y="28"/>
                  <a:pt x="795" y="36"/>
                  <a:pt x="784" y="29"/>
                </a:cubicBezTo>
                <a:cubicBezTo>
                  <a:pt x="786" y="25"/>
                  <a:pt x="796" y="27"/>
                  <a:pt x="797" y="23"/>
                </a:cubicBezTo>
                <a:cubicBezTo>
                  <a:pt x="835" y="28"/>
                  <a:pt x="824" y="16"/>
                  <a:pt x="870" y="19"/>
                </a:cubicBezTo>
                <a:cubicBezTo>
                  <a:pt x="872" y="29"/>
                  <a:pt x="908" y="14"/>
                  <a:pt x="917" y="23"/>
                </a:cubicBezTo>
                <a:cubicBezTo>
                  <a:pt x="899" y="22"/>
                  <a:pt x="875" y="28"/>
                  <a:pt x="878" y="29"/>
                </a:cubicBezTo>
                <a:cubicBezTo>
                  <a:pt x="895" y="28"/>
                  <a:pt x="918" y="28"/>
                  <a:pt x="929" y="29"/>
                </a:cubicBezTo>
                <a:cubicBezTo>
                  <a:pt x="919" y="26"/>
                  <a:pt x="922" y="21"/>
                  <a:pt x="930" y="17"/>
                </a:cubicBezTo>
                <a:cubicBezTo>
                  <a:pt x="903" y="20"/>
                  <a:pt x="855" y="14"/>
                  <a:pt x="817" y="13"/>
                </a:cubicBezTo>
                <a:cubicBezTo>
                  <a:pt x="821" y="18"/>
                  <a:pt x="821" y="18"/>
                  <a:pt x="821" y="18"/>
                </a:cubicBezTo>
                <a:cubicBezTo>
                  <a:pt x="789" y="23"/>
                  <a:pt x="825" y="13"/>
                  <a:pt x="800" y="13"/>
                </a:cubicBezTo>
                <a:cubicBezTo>
                  <a:pt x="788" y="17"/>
                  <a:pt x="788" y="17"/>
                  <a:pt x="788" y="17"/>
                </a:cubicBezTo>
                <a:cubicBezTo>
                  <a:pt x="787" y="16"/>
                  <a:pt x="787" y="16"/>
                  <a:pt x="787" y="16"/>
                </a:cubicBezTo>
                <a:cubicBezTo>
                  <a:pt x="768" y="22"/>
                  <a:pt x="768" y="22"/>
                  <a:pt x="768" y="22"/>
                </a:cubicBezTo>
                <a:cubicBezTo>
                  <a:pt x="781" y="21"/>
                  <a:pt x="775" y="17"/>
                  <a:pt x="790" y="20"/>
                </a:cubicBezTo>
                <a:cubicBezTo>
                  <a:pt x="803" y="21"/>
                  <a:pt x="789" y="24"/>
                  <a:pt x="786" y="27"/>
                </a:cubicBezTo>
                <a:cubicBezTo>
                  <a:pt x="777" y="25"/>
                  <a:pt x="745" y="27"/>
                  <a:pt x="765" y="23"/>
                </a:cubicBezTo>
                <a:cubicBezTo>
                  <a:pt x="730" y="28"/>
                  <a:pt x="730" y="28"/>
                  <a:pt x="730" y="28"/>
                </a:cubicBezTo>
                <a:cubicBezTo>
                  <a:pt x="730" y="26"/>
                  <a:pt x="738" y="25"/>
                  <a:pt x="742" y="24"/>
                </a:cubicBezTo>
                <a:cubicBezTo>
                  <a:pt x="717" y="25"/>
                  <a:pt x="717" y="25"/>
                  <a:pt x="717" y="25"/>
                </a:cubicBezTo>
                <a:cubicBezTo>
                  <a:pt x="718" y="24"/>
                  <a:pt x="718" y="24"/>
                  <a:pt x="718" y="24"/>
                </a:cubicBezTo>
                <a:cubicBezTo>
                  <a:pt x="698" y="27"/>
                  <a:pt x="670" y="27"/>
                  <a:pt x="654" y="31"/>
                </a:cubicBezTo>
                <a:cubicBezTo>
                  <a:pt x="688" y="35"/>
                  <a:pt x="638" y="36"/>
                  <a:pt x="641" y="39"/>
                </a:cubicBezTo>
                <a:cubicBezTo>
                  <a:pt x="629" y="38"/>
                  <a:pt x="625" y="28"/>
                  <a:pt x="651" y="24"/>
                </a:cubicBezTo>
                <a:cubicBezTo>
                  <a:pt x="658" y="28"/>
                  <a:pt x="676" y="23"/>
                  <a:pt x="689" y="23"/>
                </a:cubicBezTo>
                <a:cubicBezTo>
                  <a:pt x="672" y="21"/>
                  <a:pt x="667" y="24"/>
                  <a:pt x="653" y="24"/>
                </a:cubicBezTo>
                <a:cubicBezTo>
                  <a:pt x="663" y="22"/>
                  <a:pt x="636" y="21"/>
                  <a:pt x="636" y="19"/>
                </a:cubicBezTo>
                <a:cubicBezTo>
                  <a:pt x="638" y="17"/>
                  <a:pt x="643" y="12"/>
                  <a:pt x="660" y="14"/>
                </a:cubicBezTo>
                <a:cubicBezTo>
                  <a:pt x="686" y="15"/>
                  <a:pt x="663" y="19"/>
                  <a:pt x="671" y="19"/>
                </a:cubicBezTo>
                <a:cubicBezTo>
                  <a:pt x="677" y="24"/>
                  <a:pt x="706" y="18"/>
                  <a:pt x="722" y="19"/>
                </a:cubicBezTo>
                <a:cubicBezTo>
                  <a:pt x="723" y="20"/>
                  <a:pt x="718" y="20"/>
                  <a:pt x="716" y="21"/>
                </a:cubicBezTo>
                <a:cubicBezTo>
                  <a:pt x="729" y="20"/>
                  <a:pt x="757" y="20"/>
                  <a:pt x="759" y="17"/>
                </a:cubicBezTo>
                <a:cubicBezTo>
                  <a:pt x="726" y="19"/>
                  <a:pt x="726" y="19"/>
                  <a:pt x="726" y="19"/>
                </a:cubicBezTo>
                <a:cubicBezTo>
                  <a:pt x="718" y="18"/>
                  <a:pt x="736" y="16"/>
                  <a:pt x="726" y="14"/>
                </a:cubicBezTo>
                <a:cubicBezTo>
                  <a:pt x="718" y="15"/>
                  <a:pt x="709" y="15"/>
                  <a:pt x="699" y="14"/>
                </a:cubicBezTo>
                <a:cubicBezTo>
                  <a:pt x="701" y="13"/>
                  <a:pt x="701" y="13"/>
                  <a:pt x="701" y="13"/>
                </a:cubicBezTo>
                <a:cubicBezTo>
                  <a:pt x="681" y="10"/>
                  <a:pt x="649" y="11"/>
                  <a:pt x="626" y="12"/>
                </a:cubicBezTo>
                <a:cubicBezTo>
                  <a:pt x="621" y="21"/>
                  <a:pt x="609" y="26"/>
                  <a:pt x="599" y="34"/>
                </a:cubicBezTo>
                <a:cubicBezTo>
                  <a:pt x="564" y="35"/>
                  <a:pt x="528" y="34"/>
                  <a:pt x="491" y="33"/>
                </a:cubicBezTo>
                <a:cubicBezTo>
                  <a:pt x="492" y="34"/>
                  <a:pt x="492" y="36"/>
                  <a:pt x="490" y="38"/>
                </a:cubicBezTo>
                <a:cubicBezTo>
                  <a:pt x="479" y="35"/>
                  <a:pt x="460" y="37"/>
                  <a:pt x="461" y="33"/>
                </a:cubicBezTo>
                <a:cubicBezTo>
                  <a:pt x="450" y="37"/>
                  <a:pt x="418" y="40"/>
                  <a:pt x="424" y="44"/>
                </a:cubicBezTo>
                <a:cubicBezTo>
                  <a:pt x="423" y="45"/>
                  <a:pt x="421" y="45"/>
                  <a:pt x="420" y="45"/>
                </a:cubicBezTo>
                <a:cubicBezTo>
                  <a:pt x="406" y="40"/>
                  <a:pt x="386" y="37"/>
                  <a:pt x="350" y="36"/>
                </a:cubicBezTo>
                <a:cubicBezTo>
                  <a:pt x="343" y="36"/>
                  <a:pt x="342" y="38"/>
                  <a:pt x="344" y="42"/>
                </a:cubicBezTo>
                <a:cubicBezTo>
                  <a:pt x="336" y="41"/>
                  <a:pt x="329" y="40"/>
                  <a:pt x="322" y="40"/>
                </a:cubicBezTo>
                <a:cubicBezTo>
                  <a:pt x="327" y="38"/>
                  <a:pt x="331" y="36"/>
                  <a:pt x="342" y="35"/>
                </a:cubicBezTo>
                <a:cubicBezTo>
                  <a:pt x="285" y="34"/>
                  <a:pt x="285" y="34"/>
                  <a:pt x="285" y="34"/>
                </a:cubicBezTo>
                <a:cubicBezTo>
                  <a:pt x="290" y="32"/>
                  <a:pt x="290" y="32"/>
                  <a:pt x="290" y="32"/>
                </a:cubicBezTo>
                <a:cubicBezTo>
                  <a:pt x="268" y="35"/>
                  <a:pt x="268" y="35"/>
                  <a:pt x="268" y="35"/>
                </a:cubicBezTo>
                <a:cubicBezTo>
                  <a:pt x="280" y="34"/>
                  <a:pt x="299" y="35"/>
                  <a:pt x="295" y="39"/>
                </a:cubicBezTo>
                <a:cubicBezTo>
                  <a:pt x="270" y="42"/>
                  <a:pt x="255" y="38"/>
                  <a:pt x="234" y="43"/>
                </a:cubicBezTo>
                <a:cubicBezTo>
                  <a:pt x="234" y="36"/>
                  <a:pt x="227" y="34"/>
                  <a:pt x="234" y="30"/>
                </a:cubicBezTo>
                <a:cubicBezTo>
                  <a:pt x="236" y="30"/>
                  <a:pt x="236" y="30"/>
                  <a:pt x="237" y="30"/>
                </a:cubicBezTo>
                <a:cubicBezTo>
                  <a:pt x="245" y="26"/>
                  <a:pt x="262" y="22"/>
                  <a:pt x="275" y="21"/>
                </a:cubicBezTo>
                <a:cubicBezTo>
                  <a:pt x="228" y="18"/>
                  <a:pt x="240" y="21"/>
                  <a:pt x="199" y="19"/>
                </a:cubicBezTo>
                <a:cubicBezTo>
                  <a:pt x="196" y="15"/>
                  <a:pt x="237" y="14"/>
                  <a:pt x="227" y="11"/>
                </a:cubicBezTo>
                <a:cubicBezTo>
                  <a:pt x="266" y="14"/>
                  <a:pt x="266" y="14"/>
                  <a:pt x="266" y="14"/>
                </a:cubicBezTo>
                <a:cubicBezTo>
                  <a:pt x="259" y="14"/>
                  <a:pt x="259" y="15"/>
                  <a:pt x="255" y="16"/>
                </a:cubicBezTo>
                <a:cubicBezTo>
                  <a:pt x="282" y="12"/>
                  <a:pt x="291" y="16"/>
                  <a:pt x="311" y="11"/>
                </a:cubicBezTo>
                <a:cubicBezTo>
                  <a:pt x="324" y="13"/>
                  <a:pt x="292" y="15"/>
                  <a:pt x="306" y="16"/>
                </a:cubicBezTo>
                <a:cubicBezTo>
                  <a:pt x="294" y="16"/>
                  <a:pt x="282" y="21"/>
                  <a:pt x="277" y="25"/>
                </a:cubicBezTo>
                <a:cubicBezTo>
                  <a:pt x="307" y="26"/>
                  <a:pt x="294" y="19"/>
                  <a:pt x="320" y="17"/>
                </a:cubicBezTo>
                <a:cubicBezTo>
                  <a:pt x="339" y="21"/>
                  <a:pt x="339" y="21"/>
                  <a:pt x="339" y="21"/>
                </a:cubicBezTo>
                <a:cubicBezTo>
                  <a:pt x="350" y="20"/>
                  <a:pt x="335" y="19"/>
                  <a:pt x="334" y="18"/>
                </a:cubicBezTo>
                <a:cubicBezTo>
                  <a:pt x="349" y="16"/>
                  <a:pt x="354" y="19"/>
                  <a:pt x="365" y="19"/>
                </a:cubicBezTo>
                <a:cubicBezTo>
                  <a:pt x="361" y="18"/>
                  <a:pt x="354" y="17"/>
                  <a:pt x="356" y="16"/>
                </a:cubicBezTo>
                <a:cubicBezTo>
                  <a:pt x="374" y="19"/>
                  <a:pt x="391" y="17"/>
                  <a:pt x="408" y="23"/>
                </a:cubicBezTo>
                <a:cubicBezTo>
                  <a:pt x="398" y="20"/>
                  <a:pt x="419" y="15"/>
                  <a:pt x="426" y="14"/>
                </a:cubicBezTo>
                <a:cubicBezTo>
                  <a:pt x="392" y="8"/>
                  <a:pt x="392" y="8"/>
                  <a:pt x="392" y="8"/>
                </a:cubicBezTo>
                <a:cubicBezTo>
                  <a:pt x="349" y="10"/>
                  <a:pt x="323" y="7"/>
                  <a:pt x="276" y="10"/>
                </a:cubicBezTo>
                <a:cubicBezTo>
                  <a:pt x="279" y="8"/>
                  <a:pt x="279" y="8"/>
                  <a:pt x="279" y="8"/>
                </a:cubicBezTo>
                <a:cubicBezTo>
                  <a:pt x="206" y="0"/>
                  <a:pt x="218" y="20"/>
                  <a:pt x="156" y="20"/>
                </a:cubicBezTo>
                <a:cubicBezTo>
                  <a:pt x="155" y="19"/>
                  <a:pt x="155" y="18"/>
                  <a:pt x="154" y="18"/>
                </a:cubicBezTo>
                <a:cubicBezTo>
                  <a:pt x="153" y="18"/>
                  <a:pt x="152" y="17"/>
                  <a:pt x="150" y="17"/>
                </a:cubicBezTo>
                <a:cubicBezTo>
                  <a:pt x="145" y="17"/>
                  <a:pt x="140" y="17"/>
                  <a:pt x="134" y="18"/>
                </a:cubicBezTo>
                <a:cubicBezTo>
                  <a:pt x="123" y="20"/>
                  <a:pt x="114" y="23"/>
                  <a:pt x="115" y="20"/>
                </a:cubicBezTo>
                <a:cubicBezTo>
                  <a:pt x="119" y="19"/>
                  <a:pt x="122" y="18"/>
                  <a:pt x="125" y="17"/>
                </a:cubicBezTo>
                <a:cubicBezTo>
                  <a:pt x="127" y="17"/>
                  <a:pt x="130" y="17"/>
                  <a:pt x="131" y="16"/>
                </a:cubicBezTo>
                <a:cubicBezTo>
                  <a:pt x="135" y="15"/>
                  <a:pt x="137" y="15"/>
                  <a:pt x="137" y="14"/>
                </a:cubicBezTo>
                <a:cubicBezTo>
                  <a:pt x="138" y="13"/>
                  <a:pt x="135" y="13"/>
                  <a:pt x="130" y="12"/>
                </a:cubicBezTo>
                <a:cubicBezTo>
                  <a:pt x="128" y="13"/>
                  <a:pt x="125" y="13"/>
                  <a:pt x="123" y="14"/>
                </a:cubicBezTo>
                <a:cubicBezTo>
                  <a:pt x="121" y="15"/>
                  <a:pt x="119" y="15"/>
                  <a:pt x="117" y="16"/>
                </a:cubicBezTo>
                <a:cubicBezTo>
                  <a:pt x="113" y="18"/>
                  <a:pt x="109" y="20"/>
                  <a:pt x="105" y="22"/>
                </a:cubicBezTo>
                <a:cubicBezTo>
                  <a:pt x="103" y="23"/>
                  <a:pt x="100" y="24"/>
                  <a:pt x="98" y="25"/>
                </a:cubicBezTo>
                <a:cubicBezTo>
                  <a:pt x="96" y="27"/>
                  <a:pt x="93" y="28"/>
                  <a:pt x="90" y="29"/>
                </a:cubicBezTo>
                <a:cubicBezTo>
                  <a:pt x="89" y="30"/>
                  <a:pt x="87" y="31"/>
                  <a:pt x="86" y="32"/>
                </a:cubicBezTo>
                <a:cubicBezTo>
                  <a:pt x="84" y="32"/>
                  <a:pt x="83" y="33"/>
                  <a:pt x="81" y="34"/>
                </a:cubicBezTo>
                <a:cubicBezTo>
                  <a:pt x="78" y="36"/>
                  <a:pt x="75" y="38"/>
                  <a:pt x="71" y="40"/>
                </a:cubicBezTo>
                <a:cubicBezTo>
                  <a:pt x="75" y="35"/>
                  <a:pt x="71" y="37"/>
                  <a:pt x="69" y="37"/>
                </a:cubicBezTo>
                <a:cubicBezTo>
                  <a:pt x="68" y="37"/>
                  <a:pt x="67" y="37"/>
                  <a:pt x="69" y="35"/>
                </a:cubicBezTo>
                <a:cubicBezTo>
                  <a:pt x="70" y="33"/>
                  <a:pt x="74" y="30"/>
                  <a:pt x="81" y="26"/>
                </a:cubicBezTo>
                <a:cubicBezTo>
                  <a:pt x="60" y="37"/>
                  <a:pt x="46" y="51"/>
                  <a:pt x="36" y="65"/>
                </a:cubicBezTo>
                <a:cubicBezTo>
                  <a:pt x="31" y="71"/>
                  <a:pt x="28" y="78"/>
                  <a:pt x="25" y="84"/>
                </a:cubicBezTo>
                <a:cubicBezTo>
                  <a:pt x="23" y="90"/>
                  <a:pt x="21" y="97"/>
                  <a:pt x="20" y="103"/>
                </a:cubicBezTo>
                <a:cubicBezTo>
                  <a:pt x="15" y="122"/>
                  <a:pt x="14" y="133"/>
                  <a:pt x="13" y="140"/>
                </a:cubicBezTo>
                <a:cubicBezTo>
                  <a:pt x="12" y="147"/>
                  <a:pt x="11" y="150"/>
                  <a:pt x="10" y="153"/>
                </a:cubicBezTo>
                <a:cubicBezTo>
                  <a:pt x="8" y="156"/>
                  <a:pt x="6" y="160"/>
                  <a:pt x="7" y="183"/>
                </a:cubicBezTo>
                <a:cubicBezTo>
                  <a:pt x="5" y="176"/>
                  <a:pt x="5" y="176"/>
                  <a:pt x="5" y="176"/>
                </a:cubicBezTo>
                <a:cubicBezTo>
                  <a:pt x="6" y="205"/>
                  <a:pt x="6" y="205"/>
                  <a:pt x="6" y="205"/>
                </a:cubicBezTo>
                <a:cubicBezTo>
                  <a:pt x="9" y="195"/>
                  <a:pt x="9" y="195"/>
                  <a:pt x="9" y="195"/>
                </a:cubicBezTo>
                <a:cubicBezTo>
                  <a:pt x="13" y="230"/>
                  <a:pt x="13" y="230"/>
                  <a:pt x="13" y="230"/>
                </a:cubicBezTo>
                <a:cubicBezTo>
                  <a:pt x="16" y="251"/>
                  <a:pt x="16" y="221"/>
                  <a:pt x="19" y="224"/>
                </a:cubicBezTo>
                <a:cubicBezTo>
                  <a:pt x="14" y="217"/>
                  <a:pt x="14" y="217"/>
                  <a:pt x="14" y="217"/>
                </a:cubicBezTo>
                <a:cubicBezTo>
                  <a:pt x="15" y="203"/>
                  <a:pt x="12" y="183"/>
                  <a:pt x="15" y="180"/>
                </a:cubicBezTo>
                <a:cubicBezTo>
                  <a:pt x="15" y="203"/>
                  <a:pt x="19" y="198"/>
                  <a:pt x="21" y="207"/>
                </a:cubicBezTo>
                <a:cubicBezTo>
                  <a:pt x="19" y="185"/>
                  <a:pt x="19" y="185"/>
                  <a:pt x="19" y="185"/>
                </a:cubicBezTo>
                <a:cubicBezTo>
                  <a:pt x="22" y="178"/>
                  <a:pt x="22" y="178"/>
                  <a:pt x="22" y="178"/>
                </a:cubicBezTo>
                <a:cubicBezTo>
                  <a:pt x="22" y="167"/>
                  <a:pt x="22" y="157"/>
                  <a:pt x="22" y="148"/>
                </a:cubicBezTo>
                <a:cubicBezTo>
                  <a:pt x="22" y="135"/>
                  <a:pt x="24" y="124"/>
                  <a:pt x="25" y="113"/>
                </a:cubicBezTo>
                <a:cubicBezTo>
                  <a:pt x="23" y="120"/>
                  <a:pt x="22" y="126"/>
                  <a:pt x="22" y="131"/>
                </a:cubicBezTo>
                <a:cubicBezTo>
                  <a:pt x="22" y="134"/>
                  <a:pt x="22" y="137"/>
                  <a:pt x="21" y="139"/>
                </a:cubicBezTo>
                <a:cubicBezTo>
                  <a:pt x="21" y="142"/>
                  <a:pt x="21" y="145"/>
                  <a:pt x="20" y="148"/>
                </a:cubicBezTo>
                <a:cubicBezTo>
                  <a:pt x="18" y="140"/>
                  <a:pt x="18" y="125"/>
                  <a:pt x="23" y="107"/>
                </a:cubicBezTo>
                <a:cubicBezTo>
                  <a:pt x="28" y="89"/>
                  <a:pt x="38" y="70"/>
                  <a:pt x="53" y="54"/>
                </a:cubicBezTo>
                <a:cubicBezTo>
                  <a:pt x="55" y="54"/>
                  <a:pt x="65" y="46"/>
                  <a:pt x="61" y="50"/>
                </a:cubicBezTo>
                <a:cubicBezTo>
                  <a:pt x="61" y="51"/>
                  <a:pt x="55" y="56"/>
                  <a:pt x="53" y="59"/>
                </a:cubicBezTo>
                <a:cubicBezTo>
                  <a:pt x="55" y="59"/>
                  <a:pt x="52" y="63"/>
                  <a:pt x="52" y="64"/>
                </a:cubicBezTo>
                <a:cubicBezTo>
                  <a:pt x="52" y="65"/>
                  <a:pt x="53" y="64"/>
                  <a:pt x="56" y="62"/>
                </a:cubicBezTo>
                <a:cubicBezTo>
                  <a:pt x="58" y="60"/>
                  <a:pt x="63" y="56"/>
                  <a:pt x="70" y="50"/>
                </a:cubicBezTo>
                <a:cubicBezTo>
                  <a:pt x="68" y="53"/>
                  <a:pt x="66" y="57"/>
                  <a:pt x="63" y="61"/>
                </a:cubicBezTo>
                <a:cubicBezTo>
                  <a:pt x="61" y="65"/>
                  <a:pt x="59" y="69"/>
                  <a:pt x="57" y="73"/>
                </a:cubicBezTo>
                <a:cubicBezTo>
                  <a:pt x="53" y="81"/>
                  <a:pt x="51" y="87"/>
                  <a:pt x="52" y="87"/>
                </a:cubicBezTo>
                <a:cubicBezTo>
                  <a:pt x="47" y="95"/>
                  <a:pt x="42" y="106"/>
                  <a:pt x="39" y="117"/>
                </a:cubicBezTo>
                <a:cubicBezTo>
                  <a:pt x="37" y="123"/>
                  <a:pt x="35" y="128"/>
                  <a:pt x="35" y="133"/>
                </a:cubicBezTo>
                <a:cubicBezTo>
                  <a:pt x="34" y="136"/>
                  <a:pt x="34" y="138"/>
                  <a:pt x="33" y="141"/>
                </a:cubicBezTo>
                <a:cubicBezTo>
                  <a:pt x="33" y="143"/>
                  <a:pt x="33" y="145"/>
                  <a:pt x="33" y="147"/>
                </a:cubicBezTo>
                <a:cubicBezTo>
                  <a:pt x="32" y="146"/>
                  <a:pt x="32" y="146"/>
                  <a:pt x="32" y="146"/>
                </a:cubicBezTo>
                <a:cubicBezTo>
                  <a:pt x="32" y="148"/>
                  <a:pt x="31" y="151"/>
                  <a:pt x="31" y="153"/>
                </a:cubicBezTo>
                <a:cubicBezTo>
                  <a:pt x="32" y="155"/>
                  <a:pt x="32" y="157"/>
                  <a:pt x="32" y="159"/>
                </a:cubicBezTo>
                <a:cubicBezTo>
                  <a:pt x="32" y="163"/>
                  <a:pt x="32" y="168"/>
                  <a:pt x="32" y="172"/>
                </a:cubicBezTo>
                <a:cubicBezTo>
                  <a:pt x="33" y="180"/>
                  <a:pt x="33" y="187"/>
                  <a:pt x="31" y="188"/>
                </a:cubicBezTo>
                <a:cubicBezTo>
                  <a:pt x="32" y="196"/>
                  <a:pt x="33" y="216"/>
                  <a:pt x="35" y="195"/>
                </a:cubicBezTo>
                <a:cubicBezTo>
                  <a:pt x="38" y="230"/>
                  <a:pt x="38" y="230"/>
                  <a:pt x="38" y="230"/>
                </a:cubicBezTo>
                <a:cubicBezTo>
                  <a:pt x="31" y="224"/>
                  <a:pt x="29" y="257"/>
                  <a:pt x="23" y="223"/>
                </a:cubicBezTo>
                <a:cubicBezTo>
                  <a:pt x="24" y="224"/>
                  <a:pt x="24" y="237"/>
                  <a:pt x="26" y="257"/>
                </a:cubicBezTo>
                <a:cubicBezTo>
                  <a:pt x="25" y="256"/>
                  <a:pt x="25" y="256"/>
                  <a:pt x="25" y="256"/>
                </a:cubicBezTo>
                <a:cubicBezTo>
                  <a:pt x="25" y="255"/>
                  <a:pt x="24" y="254"/>
                  <a:pt x="24" y="253"/>
                </a:cubicBezTo>
                <a:cubicBezTo>
                  <a:pt x="24" y="249"/>
                  <a:pt x="24" y="247"/>
                  <a:pt x="25" y="246"/>
                </a:cubicBezTo>
                <a:cubicBezTo>
                  <a:pt x="20" y="234"/>
                  <a:pt x="19" y="252"/>
                  <a:pt x="18" y="271"/>
                </a:cubicBezTo>
                <a:cubicBezTo>
                  <a:pt x="22" y="275"/>
                  <a:pt x="22" y="275"/>
                  <a:pt x="22" y="275"/>
                </a:cubicBezTo>
                <a:cubicBezTo>
                  <a:pt x="20" y="291"/>
                  <a:pt x="17" y="301"/>
                  <a:pt x="18" y="323"/>
                </a:cubicBezTo>
                <a:cubicBezTo>
                  <a:pt x="33" y="374"/>
                  <a:pt x="33" y="374"/>
                  <a:pt x="33" y="374"/>
                </a:cubicBezTo>
                <a:cubicBezTo>
                  <a:pt x="33" y="379"/>
                  <a:pt x="34" y="384"/>
                  <a:pt x="34" y="389"/>
                </a:cubicBezTo>
                <a:cubicBezTo>
                  <a:pt x="32" y="396"/>
                  <a:pt x="33" y="418"/>
                  <a:pt x="29" y="409"/>
                </a:cubicBezTo>
                <a:cubicBezTo>
                  <a:pt x="27" y="411"/>
                  <a:pt x="26" y="404"/>
                  <a:pt x="27" y="394"/>
                </a:cubicBezTo>
                <a:cubicBezTo>
                  <a:pt x="27" y="393"/>
                  <a:pt x="28" y="395"/>
                  <a:pt x="28" y="394"/>
                </a:cubicBezTo>
                <a:cubicBezTo>
                  <a:pt x="26" y="391"/>
                  <a:pt x="23" y="390"/>
                  <a:pt x="20" y="401"/>
                </a:cubicBezTo>
                <a:cubicBezTo>
                  <a:pt x="21" y="389"/>
                  <a:pt x="21" y="388"/>
                  <a:pt x="19" y="379"/>
                </a:cubicBezTo>
                <a:cubicBezTo>
                  <a:pt x="19" y="392"/>
                  <a:pt x="19" y="392"/>
                  <a:pt x="19" y="392"/>
                </a:cubicBezTo>
                <a:cubicBezTo>
                  <a:pt x="18" y="373"/>
                  <a:pt x="12" y="345"/>
                  <a:pt x="9" y="346"/>
                </a:cubicBezTo>
                <a:cubicBezTo>
                  <a:pt x="14" y="351"/>
                  <a:pt x="9" y="363"/>
                  <a:pt x="8" y="373"/>
                </a:cubicBezTo>
                <a:cubicBezTo>
                  <a:pt x="7" y="365"/>
                  <a:pt x="5" y="349"/>
                  <a:pt x="4" y="362"/>
                </a:cubicBezTo>
                <a:cubicBezTo>
                  <a:pt x="6" y="366"/>
                  <a:pt x="9" y="399"/>
                  <a:pt x="11" y="376"/>
                </a:cubicBezTo>
                <a:cubicBezTo>
                  <a:pt x="12" y="386"/>
                  <a:pt x="14" y="399"/>
                  <a:pt x="13" y="410"/>
                </a:cubicBezTo>
                <a:cubicBezTo>
                  <a:pt x="11" y="397"/>
                  <a:pt x="9" y="406"/>
                  <a:pt x="6" y="402"/>
                </a:cubicBezTo>
                <a:cubicBezTo>
                  <a:pt x="9" y="414"/>
                  <a:pt x="12" y="414"/>
                  <a:pt x="14" y="416"/>
                </a:cubicBezTo>
                <a:cubicBezTo>
                  <a:pt x="10" y="450"/>
                  <a:pt x="1" y="463"/>
                  <a:pt x="4" y="502"/>
                </a:cubicBezTo>
                <a:cubicBezTo>
                  <a:pt x="5" y="507"/>
                  <a:pt x="3" y="478"/>
                  <a:pt x="6" y="482"/>
                </a:cubicBezTo>
                <a:cubicBezTo>
                  <a:pt x="12" y="510"/>
                  <a:pt x="0" y="518"/>
                  <a:pt x="2" y="542"/>
                </a:cubicBezTo>
                <a:cubicBezTo>
                  <a:pt x="8" y="536"/>
                  <a:pt x="8" y="536"/>
                  <a:pt x="8" y="536"/>
                </a:cubicBezTo>
                <a:cubicBezTo>
                  <a:pt x="9" y="543"/>
                  <a:pt x="10" y="561"/>
                  <a:pt x="10" y="570"/>
                </a:cubicBezTo>
                <a:cubicBezTo>
                  <a:pt x="8" y="573"/>
                  <a:pt x="5" y="599"/>
                  <a:pt x="3" y="579"/>
                </a:cubicBezTo>
                <a:cubicBezTo>
                  <a:pt x="0" y="621"/>
                  <a:pt x="14" y="616"/>
                  <a:pt x="13" y="664"/>
                </a:cubicBezTo>
                <a:cubicBezTo>
                  <a:pt x="14" y="642"/>
                  <a:pt x="14" y="639"/>
                  <a:pt x="14" y="622"/>
                </a:cubicBezTo>
                <a:cubicBezTo>
                  <a:pt x="17" y="640"/>
                  <a:pt x="16" y="625"/>
                  <a:pt x="20" y="627"/>
                </a:cubicBezTo>
                <a:cubicBezTo>
                  <a:pt x="16" y="638"/>
                  <a:pt x="19" y="674"/>
                  <a:pt x="15" y="649"/>
                </a:cubicBezTo>
                <a:cubicBezTo>
                  <a:pt x="15" y="664"/>
                  <a:pt x="14" y="694"/>
                  <a:pt x="17" y="700"/>
                </a:cubicBezTo>
                <a:cubicBezTo>
                  <a:pt x="18" y="688"/>
                  <a:pt x="18" y="688"/>
                  <a:pt x="18" y="688"/>
                </a:cubicBezTo>
                <a:cubicBezTo>
                  <a:pt x="18" y="709"/>
                  <a:pt x="22" y="730"/>
                  <a:pt x="25" y="739"/>
                </a:cubicBezTo>
                <a:cubicBezTo>
                  <a:pt x="25" y="712"/>
                  <a:pt x="18" y="713"/>
                  <a:pt x="19" y="679"/>
                </a:cubicBezTo>
                <a:cubicBezTo>
                  <a:pt x="23" y="643"/>
                  <a:pt x="23" y="688"/>
                  <a:pt x="28" y="664"/>
                </a:cubicBezTo>
                <a:cubicBezTo>
                  <a:pt x="24" y="638"/>
                  <a:pt x="24" y="638"/>
                  <a:pt x="24" y="638"/>
                </a:cubicBezTo>
                <a:cubicBezTo>
                  <a:pt x="23" y="650"/>
                  <a:pt x="23" y="650"/>
                  <a:pt x="23" y="650"/>
                </a:cubicBezTo>
                <a:cubicBezTo>
                  <a:pt x="18" y="646"/>
                  <a:pt x="24" y="610"/>
                  <a:pt x="17" y="613"/>
                </a:cubicBezTo>
                <a:cubicBezTo>
                  <a:pt x="23" y="587"/>
                  <a:pt x="19" y="579"/>
                  <a:pt x="24" y="550"/>
                </a:cubicBezTo>
                <a:cubicBezTo>
                  <a:pt x="22" y="543"/>
                  <a:pt x="22" y="554"/>
                  <a:pt x="21" y="562"/>
                </a:cubicBezTo>
                <a:cubicBezTo>
                  <a:pt x="22" y="547"/>
                  <a:pt x="15" y="547"/>
                  <a:pt x="19" y="527"/>
                </a:cubicBezTo>
                <a:cubicBezTo>
                  <a:pt x="20" y="517"/>
                  <a:pt x="15" y="524"/>
                  <a:pt x="15" y="542"/>
                </a:cubicBezTo>
                <a:cubicBezTo>
                  <a:pt x="15" y="527"/>
                  <a:pt x="14" y="513"/>
                  <a:pt x="15" y="496"/>
                </a:cubicBezTo>
                <a:cubicBezTo>
                  <a:pt x="11" y="513"/>
                  <a:pt x="11" y="513"/>
                  <a:pt x="11" y="513"/>
                </a:cubicBezTo>
                <a:cubicBezTo>
                  <a:pt x="10" y="496"/>
                  <a:pt x="10" y="496"/>
                  <a:pt x="10" y="496"/>
                </a:cubicBezTo>
                <a:cubicBezTo>
                  <a:pt x="8" y="510"/>
                  <a:pt x="8" y="510"/>
                  <a:pt x="8" y="510"/>
                </a:cubicBezTo>
                <a:cubicBezTo>
                  <a:pt x="7" y="477"/>
                  <a:pt x="8" y="440"/>
                  <a:pt x="14" y="422"/>
                </a:cubicBezTo>
                <a:cubicBezTo>
                  <a:pt x="18" y="451"/>
                  <a:pt x="16" y="498"/>
                  <a:pt x="23" y="515"/>
                </a:cubicBezTo>
                <a:cubicBezTo>
                  <a:pt x="25" y="508"/>
                  <a:pt x="18" y="492"/>
                  <a:pt x="24" y="483"/>
                </a:cubicBezTo>
                <a:cubicBezTo>
                  <a:pt x="20" y="475"/>
                  <a:pt x="20" y="475"/>
                  <a:pt x="20" y="475"/>
                </a:cubicBezTo>
                <a:cubicBezTo>
                  <a:pt x="19" y="465"/>
                  <a:pt x="18" y="442"/>
                  <a:pt x="21" y="440"/>
                </a:cubicBezTo>
                <a:cubicBezTo>
                  <a:pt x="24" y="467"/>
                  <a:pt x="28" y="474"/>
                  <a:pt x="31" y="488"/>
                </a:cubicBezTo>
                <a:cubicBezTo>
                  <a:pt x="32" y="488"/>
                  <a:pt x="32" y="491"/>
                  <a:pt x="32" y="495"/>
                </a:cubicBezTo>
                <a:cubicBezTo>
                  <a:pt x="32" y="495"/>
                  <a:pt x="32" y="495"/>
                  <a:pt x="33" y="495"/>
                </a:cubicBezTo>
                <a:cubicBezTo>
                  <a:pt x="32" y="495"/>
                  <a:pt x="32" y="495"/>
                  <a:pt x="32" y="495"/>
                </a:cubicBezTo>
                <a:cubicBezTo>
                  <a:pt x="33" y="503"/>
                  <a:pt x="32" y="516"/>
                  <a:pt x="33" y="524"/>
                </a:cubicBezTo>
                <a:cubicBezTo>
                  <a:pt x="32" y="534"/>
                  <a:pt x="30" y="527"/>
                  <a:pt x="29" y="526"/>
                </a:cubicBezTo>
                <a:cubicBezTo>
                  <a:pt x="25" y="559"/>
                  <a:pt x="37" y="582"/>
                  <a:pt x="34" y="617"/>
                </a:cubicBezTo>
                <a:cubicBezTo>
                  <a:pt x="30" y="617"/>
                  <a:pt x="30" y="645"/>
                  <a:pt x="28" y="636"/>
                </a:cubicBezTo>
                <a:cubicBezTo>
                  <a:pt x="27" y="657"/>
                  <a:pt x="31" y="668"/>
                  <a:pt x="34" y="681"/>
                </a:cubicBezTo>
                <a:cubicBezTo>
                  <a:pt x="30" y="684"/>
                  <a:pt x="33" y="712"/>
                  <a:pt x="29" y="702"/>
                </a:cubicBezTo>
                <a:cubicBezTo>
                  <a:pt x="34" y="721"/>
                  <a:pt x="34" y="721"/>
                  <a:pt x="34" y="721"/>
                </a:cubicBezTo>
                <a:cubicBezTo>
                  <a:pt x="33" y="727"/>
                  <a:pt x="34" y="737"/>
                  <a:pt x="34" y="746"/>
                </a:cubicBezTo>
                <a:cubicBezTo>
                  <a:pt x="34" y="747"/>
                  <a:pt x="34" y="748"/>
                  <a:pt x="34" y="749"/>
                </a:cubicBezTo>
                <a:cubicBezTo>
                  <a:pt x="34" y="751"/>
                  <a:pt x="34" y="752"/>
                  <a:pt x="34" y="754"/>
                </a:cubicBezTo>
                <a:cubicBezTo>
                  <a:pt x="34" y="756"/>
                  <a:pt x="34" y="759"/>
                  <a:pt x="34" y="761"/>
                </a:cubicBezTo>
                <a:cubicBezTo>
                  <a:pt x="34" y="766"/>
                  <a:pt x="34" y="770"/>
                  <a:pt x="34" y="771"/>
                </a:cubicBezTo>
                <a:cubicBezTo>
                  <a:pt x="36" y="781"/>
                  <a:pt x="38" y="782"/>
                  <a:pt x="40" y="784"/>
                </a:cubicBezTo>
                <a:cubicBezTo>
                  <a:pt x="41" y="785"/>
                  <a:pt x="41" y="786"/>
                  <a:pt x="43" y="789"/>
                </a:cubicBezTo>
                <a:cubicBezTo>
                  <a:pt x="43" y="790"/>
                  <a:pt x="44" y="792"/>
                  <a:pt x="45" y="794"/>
                </a:cubicBezTo>
                <a:cubicBezTo>
                  <a:pt x="45" y="796"/>
                  <a:pt x="46" y="799"/>
                  <a:pt x="48" y="802"/>
                </a:cubicBezTo>
                <a:cubicBezTo>
                  <a:pt x="47" y="801"/>
                  <a:pt x="47" y="803"/>
                  <a:pt x="45" y="798"/>
                </a:cubicBezTo>
                <a:cubicBezTo>
                  <a:pt x="46" y="801"/>
                  <a:pt x="47" y="805"/>
                  <a:pt x="49" y="809"/>
                </a:cubicBezTo>
                <a:cubicBezTo>
                  <a:pt x="51" y="811"/>
                  <a:pt x="52" y="813"/>
                  <a:pt x="53" y="816"/>
                </a:cubicBezTo>
                <a:cubicBezTo>
                  <a:pt x="55" y="818"/>
                  <a:pt x="56" y="820"/>
                  <a:pt x="58" y="822"/>
                </a:cubicBezTo>
                <a:cubicBezTo>
                  <a:pt x="60" y="824"/>
                  <a:pt x="61" y="826"/>
                  <a:pt x="63" y="828"/>
                </a:cubicBezTo>
                <a:cubicBezTo>
                  <a:pt x="65" y="830"/>
                  <a:pt x="67" y="832"/>
                  <a:pt x="69" y="833"/>
                </a:cubicBezTo>
                <a:cubicBezTo>
                  <a:pt x="73" y="836"/>
                  <a:pt x="76" y="839"/>
                  <a:pt x="79" y="841"/>
                </a:cubicBezTo>
                <a:cubicBezTo>
                  <a:pt x="72" y="834"/>
                  <a:pt x="72" y="833"/>
                  <a:pt x="70" y="832"/>
                </a:cubicBezTo>
                <a:cubicBezTo>
                  <a:pt x="70" y="831"/>
                  <a:pt x="69" y="830"/>
                  <a:pt x="68" y="829"/>
                </a:cubicBezTo>
                <a:cubicBezTo>
                  <a:pt x="67" y="827"/>
                  <a:pt x="64" y="825"/>
                  <a:pt x="61" y="820"/>
                </a:cubicBezTo>
                <a:cubicBezTo>
                  <a:pt x="62" y="820"/>
                  <a:pt x="67" y="824"/>
                  <a:pt x="74" y="830"/>
                </a:cubicBezTo>
                <a:cubicBezTo>
                  <a:pt x="81" y="836"/>
                  <a:pt x="91" y="843"/>
                  <a:pt x="102" y="850"/>
                </a:cubicBezTo>
                <a:cubicBezTo>
                  <a:pt x="98" y="849"/>
                  <a:pt x="95" y="848"/>
                  <a:pt x="93" y="847"/>
                </a:cubicBezTo>
                <a:cubicBezTo>
                  <a:pt x="92" y="847"/>
                  <a:pt x="91" y="847"/>
                  <a:pt x="91" y="847"/>
                </a:cubicBezTo>
                <a:cubicBezTo>
                  <a:pt x="91" y="848"/>
                  <a:pt x="94" y="851"/>
                  <a:pt x="98" y="854"/>
                </a:cubicBezTo>
                <a:cubicBezTo>
                  <a:pt x="106" y="859"/>
                  <a:pt x="117" y="863"/>
                  <a:pt x="109" y="862"/>
                </a:cubicBezTo>
                <a:cubicBezTo>
                  <a:pt x="122" y="867"/>
                  <a:pt x="135" y="869"/>
                  <a:pt x="147" y="869"/>
                </a:cubicBezTo>
                <a:cubicBezTo>
                  <a:pt x="149" y="869"/>
                  <a:pt x="150" y="869"/>
                  <a:pt x="152" y="869"/>
                </a:cubicBezTo>
                <a:cubicBezTo>
                  <a:pt x="153" y="869"/>
                  <a:pt x="154" y="868"/>
                  <a:pt x="155" y="868"/>
                </a:cubicBezTo>
                <a:cubicBezTo>
                  <a:pt x="157" y="868"/>
                  <a:pt x="159" y="868"/>
                  <a:pt x="161" y="868"/>
                </a:cubicBezTo>
                <a:cubicBezTo>
                  <a:pt x="165" y="867"/>
                  <a:pt x="168" y="867"/>
                  <a:pt x="172" y="866"/>
                </a:cubicBezTo>
                <a:cubicBezTo>
                  <a:pt x="187" y="864"/>
                  <a:pt x="201" y="861"/>
                  <a:pt x="218" y="858"/>
                </a:cubicBezTo>
                <a:cubicBezTo>
                  <a:pt x="258" y="858"/>
                  <a:pt x="307" y="860"/>
                  <a:pt x="338" y="855"/>
                </a:cubicBezTo>
                <a:cubicBezTo>
                  <a:pt x="334" y="855"/>
                  <a:pt x="334" y="855"/>
                  <a:pt x="334" y="855"/>
                </a:cubicBezTo>
                <a:cubicBezTo>
                  <a:pt x="352" y="852"/>
                  <a:pt x="352" y="852"/>
                  <a:pt x="352" y="852"/>
                </a:cubicBezTo>
                <a:cubicBezTo>
                  <a:pt x="363" y="852"/>
                  <a:pt x="352" y="858"/>
                  <a:pt x="369" y="856"/>
                </a:cubicBezTo>
                <a:cubicBezTo>
                  <a:pt x="363" y="861"/>
                  <a:pt x="340" y="857"/>
                  <a:pt x="323" y="861"/>
                </a:cubicBezTo>
                <a:cubicBezTo>
                  <a:pt x="352" y="865"/>
                  <a:pt x="296" y="865"/>
                  <a:pt x="315" y="869"/>
                </a:cubicBezTo>
                <a:cubicBezTo>
                  <a:pt x="327" y="859"/>
                  <a:pt x="377" y="868"/>
                  <a:pt x="403" y="862"/>
                </a:cubicBezTo>
                <a:cubicBezTo>
                  <a:pt x="427" y="863"/>
                  <a:pt x="391" y="867"/>
                  <a:pt x="404" y="867"/>
                </a:cubicBezTo>
                <a:cubicBezTo>
                  <a:pt x="411" y="864"/>
                  <a:pt x="411" y="864"/>
                  <a:pt x="411" y="864"/>
                </a:cubicBezTo>
                <a:cubicBezTo>
                  <a:pt x="421" y="865"/>
                  <a:pt x="424" y="866"/>
                  <a:pt x="424" y="868"/>
                </a:cubicBezTo>
                <a:cubicBezTo>
                  <a:pt x="450" y="870"/>
                  <a:pt x="480" y="868"/>
                  <a:pt x="502" y="864"/>
                </a:cubicBezTo>
                <a:cubicBezTo>
                  <a:pt x="474" y="866"/>
                  <a:pt x="512" y="859"/>
                  <a:pt x="484" y="859"/>
                </a:cubicBezTo>
                <a:cubicBezTo>
                  <a:pt x="492" y="857"/>
                  <a:pt x="510" y="857"/>
                  <a:pt x="528" y="856"/>
                </a:cubicBezTo>
                <a:cubicBezTo>
                  <a:pt x="511" y="858"/>
                  <a:pt x="550" y="863"/>
                  <a:pt x="513" y="862"/>
                </a:cubicBezTo>
                <a:cubicBezTo>
                  <a:pt x="518" y="867"/>
                  <a:pt x="531" y="861"/>
                  <a:pt x="547" y="862"/>
                </a:cubicBezTo>
                <a:cubicBezTo>
                  <a:pt x="539" y="863"/>
                  <a:pt x="520" y="866"/>
                  <a:pt x="522" y="867"/>
                </a:cubicBezTo>
                <a:cubicBezTo>
                  <a:pt x="547" y="860"/>
                  <a:pt x="601" y="871"/>
                  <a:pt x="611" y="866"/>
                </a:cubicBezTo>
                <a:cubicBezTo>
                  <a:pt x="629" y="862"/>
                  <a:pt x="656" y="858"/>
                  <a:pt x="678" y="854"/>
                </a:cubicBezTo>
                <a:cubicBezTo>
                  <a:pt x="700" y="858"/>
                  <a:pt x="724" y="855"/>
                  <a:pt x="749" y="857"/>
                </a:cubicBezTo>
                <a:cubicBezTo>
                  <a:pt x="744" y="859"/>
                  <a:pt x="744" y="859"/>
                  <a:pt x="744" y="859"/>
                </a:cubicBezTo>
                <a:cubicBezTo>
                  <a:pt x="758" y="860"/>
                  <a:pt x="780" y="858"/>
                  <a:pt x="800" y="858"/>
                </a:cubicBezTo>
                <a:cubicBezTo>
                  <a:pt x="805" y="862"/>
                  <a:pt x="805" y="862"/>
                  <a:pt x="805" y="862"/>
                </a:cubicBezTo>
                <a:cubicBezTo>
                  <a:pt x="819" y="861"/>
                  <a:pt x="845" y="860"/>
                  <a:pt x="867" y="861"/>
                </a:cubicBezTo>
                <a:cubicBezTo>
                  <a:pt x="867" y="858"/>
                  <a:pt x="847" y="859"/>
                  <a:pt x="857" y="856"/>
                </a:cubicBezTo>
                <a:cubicBezTo>
                  <a:pt x="846" y="856"/>
                  <a:pt x="837" y="857"/>
                  <a:pt x="841" y="859"/>
                </a:cubicBezTo>
                <a:cubicBezTo>
                  <a:pt x="830" y="859"/>
                  <a:pt x="829" y="856"/>
                  <a:pt x="821" y="854"/>
                </a:cubicBezTo>
                <a:cubicBezTo>
                  <a:pt x="862" y="851"/>
                  <a:pt x="862" y="851"/>
                  <a:pt x="862" y="851"/>
                </a:cubicBezTo>
                <a:cubicBezTo>
                  <a:pt x="865" y="852"/>
                  <a:pt x="867" y="852"/>
                  <a:pt x="867" y="852"/>
                </a:cubicBezTo>
                <a:cubicBezTo>
                  <a:pt x="870" y="848"/>
                  <a:pt x="870" y="848"/>
                  <a:pt x="870" y="848"/>
                </a:cubicBezTo>
                <a:cubicBezTo>
                  <a:pt x="881" y="848"/>
                  <a:pt x="884" y="849"/>
                  <a:pt x="882" y="851"/>
                </a:cubicBezTo>
                <a:cubicBezTo>
                  <a:pt x="905" y="850"/>
                  <a:pt x="913" y="844"/>
                  <a:pt x="938" y="845"/>
                </a:cubicBezTo>
                <a:cubicBezTo>
                  <a:pt x="927" y="849"/>
                  <a:pt x="920" y="851"/>
                  <a:pt x="903" y="851"/>
                </a:cubicBezTo>
                <a:cubicBezTo>
                  <a:pt x="931" y="851"/>
                  <a:pt x="931" y="851"/>
                  <a:pt x="931" y="851"/>
                </a:cubicBezTo>
                <a:cubicBezTo>
                  <a:pt x="918" y="855"/>
                  <a:pt x="870" y="854"/>
                  <a:pt x="878" y="860"/>
                </a:cubicBezTo>
                <a:cubicBezTo>
                  <a:pt x="909" y="857"/>
                  <a:pt x="954" y="854"/>
                  <a:pt x="981" y="849"/>
                </a:cubicBezTo>
                <a:cubicBezTo>
                  <a:pt x="995" y="854"/>
                  <a:pt x="1016" y="848"/>
                  <a:pt x="1040" y="850"/>
                </a:cubicBezTo>
                <a:cubicBezTo>
                  <a:pt x="1043" y="851"/>
                  <a:pt x="1050" y="852"/>
                  <a:pt x="1046" y="854"/>
                </a:cubicBezTo>
                <a:cubicBezTo>
                  <a:pt x="1039" y="854"/>
                  <a:pt x="1039" y="854"/>
                  <a:pt x="1039" y="854"/>
                </a:cubicBezTo>
                <a:cubicBezTo>
                  <a:pt x="1071" y="855"/>
                  <a:pt x="1106" y="852"/>
                  <a:pt x="1134" y="849"/>
                </a:cubicBezTo>
                <a:cubicBezTo>
                  <a:pt x="1148" y="853"/>
                  <a:pt x="1148" y="853"/>
                  <a:pt x="1148" y="853"/>
                </a:cubicBezTo>
                <a:cubicBezTo>
                  <a:pt x="1195" y="855"/>
                  <a:pt x="1139" y="846"/>
                  <a:pt x="1188" y="845"/>
                </a:cubicBezTo>
                <a:cubicBezTo>
                  <a:pt x="1199" y="850"/>
                  <a:pt x="1247" y="847"/>
                  <a:pt x="1249" y="851"/>
                </a:cubicBezTo>
                <a:cubicBezTo>
                  <a:pt x="1259" y="850"/>
                  <a:pt x="1263" y="851"/>
                  <a:pt x="1264" y="848"/>
                </a:cubicBezTo>
                <a:cubicBezTo>
                  <a:pt x="1256" y="847"/>
                  <a:pt x="1237" y="848"/>
                  <a:pt x="1248" y="845"/>
                </a:cubicBezTo>
                <a:cubicBezTo>
                  <a:pt x="1264" y="844"/>
                  <a:pt x="1272" y="846"/>
                  <a:pt x="1285" y="846"/>
                </a:cubicBezTo>
                <a:cubicBezTo>
                  <a:pt x="1285" y="847"/>
                  <a:pt x="1275" y="849"/>
                  <a:pt x="1280" y="848"/>
                </a:cubicBezTo>
                <a:cubicBezTo>
                  <a:pt x="1284" y="848"/>
                  <a:pt x="1289" y="848"/>
                  <a:pt x="1294" y="848"/>
                </a:cubicBezTo>
                <a:cubicBezTo>
                  <a:pt x="1296" y="848"/>
                  <a:pt x="1299" y="847"/>
                  <a:pt x="1302" y="847"/>
                </a:cubicBezTo>
                <a:cubicBezTo>
                  <a:pt x="1303" y="847"/>
                  <a:pt x="1305" y="847"/>
                  <a:pt x="1306" y="847"/>
                </a:cubicBezTo>
                <a:cubicBezTo>
                  <a:pt x="1308" y="847"/>
                  <a:pt x="1309" y="846"/>
                  <a:pt x="1311" y="846"/>
                </a:cubicBezTo>
                <a:cubicBezTo>
                  <a:pt x="1323" y="844"/>
                  <a:pt x="1336" y="839"/>
                  <a:pt x="1347" y="831"/>
                </a:cubicBezTo>
                <a:cubicBezTo>
                  <a:pt x="1358" y="824"/>
                  <a:pt x="1367" y="814"/>
                  <a:pt x="1372" y="804"/>
                </a:cubicBezTo>
                <a:cubicBezTo>
                  <a:pt x="1378" y="794"/>
                  <a:pt x="1381" y="783"/>
                  <a:pt x="1382" y="775"/>
                </a:cubicBezTo>
                <a:cubicBezTo>
                  <a:pt x="1380" y="781"/>
                  <a:pt x="1380" y="785"/>
                  <a:pt x="1378" y="788"/>
                </a:cubicBezTo>
                <a:cubicBezTo>
                  <a:pt x="1377" y="792"/>
                  <a:pt x="1376" y="797"/>
                  <a:pt x="1370" y="803"/>
                </a:cubicBezTo>
                <a:cubicBezTo>
                  <a:pt x="1369" y="802"/>
                  <a:pt x="1370" y="800"/>
                  <a:pt x="1371" y="798"/>
                </a:cubicBezTo>
                <a:cubicBezTo>
                  <a:pt x="1373" y="795"/>
                  <a:pt x="1374" y="793"/>
                  <a:pt x="1374" y="791"/>
                </a:cubicBezTo>
                <a:cubicBezTo>
                  <a:pt x="1373" y="791"/>
                  <a:pt x="1372" y="792"/>
                  <a:pt x="1371" y="793"/>
                </a:cubicBezTo>
                <a:cubicBezTo>
                  <a:pt x="1370" y="795"/>
                  <a:pt x="1370" y="798"/>
                  <a:pt x="1368" y="800"/>
                </a:cubicBezTo>
                <a:cubicBezTo>
                  <a:pt x="1365" y="805"/>
                  <a:pt x="1361" y="812"/>
                  <a:pt x="1353" y="817"/>
                </a:cubicBezTo>
                <a:cubicBezTo>
                  <a:pt x="1353" y="817"/>
                  <a:pt x="1354" y="815"/>
                  <a:pt x="1356" y="813"/>
                </a:cubicBezTo>
                <a:cubicBezTo>
                  <a:pt x="1358" y="811"/>
                  <a:pt x="1359" y="808"/>
                  <a:pt x="1361" y="805"/>
                </a:cubicBezTo>
                <a:cubicBezTo>
                  <a:pt x="1363" y="802"/>
                  <a:pt x="1365" y="799"/>
                  <a:pt x="1366" y="797"/>
                </a:cubicBezTo>
                <a:cubicBezTo>
                  <a:pt x="1367" y="794"/>
                  <a:pt x="1367" y="793"/>
                  <a:pt x="1367" y="793"/>
                </a:cubicBezTo>
                <a:cubicBezTo>
                  <a:pt x="1367" y="793"/>
                  <a:pt x="1367" y="793"/>
                  <a:pt x="1367" y="793"/>
                </a:cubicBezTo>
                <a:cubicBezTo>
                  <a:pt x="1375" y="780"/>
                  <a:pt x="1380" y="765"/>
                  <a:pt x="1380" y="749"/>
                </a:cubicBezTo>
                <a:cubicBezTo>
                  <a:pt x="1380" y="349"/>
                  <a:pt x="1380" y="349"/>
                  <a:pt x="1380" y="349"/>
                </a:cubicBezTo>
                <a:cubicBezTo>
                  <a:pt x="1384" y="370"/>
                  <a:pt x="1379" y="391"/>
                  <a:pt x="1383" y="412"/>
                </a:cubicBezTo>
                <a:cubicBezTo>
                  <a:pt x="1383" y="411"/>
                  <a:pt x="1382" y="409"/>
                  <a:pt x="1382" y="413"/>
                </a:cubicBezTo>
                <a:cubicBezTo>
                  <a:pt x="1381" y="440"/>
                  <a:pt x="1389" y="451"/>
                  <a:pt x="1385" y="472"/>
                </a:cubicBezTo>
                <a:cubicBezTo>
                  <a:pt x="1383" y="470"/>
                  <a:pt x="1383" y="470"/>
                  <a:pt x="1383" y="470"/>
                </a:cubicBezTo>
                <a:cubicBezTo>
                  <a:pt x="1383" y="472"/>
                  <a:pt x="1385" y="484"/>
                  <a:pt x="1388" y="482"/>
                </a:cubicBezTo>
                <a:cubicBezTo>
                  <a:pt x="1387" y="464"/>
                  <a:pt x="1386" y="460"/>
                  <a:pt x="1387" y="444"/>
                </a:cubicBezTo>
                <a:cubicBezTo>
                  <a:pt x="1389" y="451"/>
                  <a:pt x="1391" y="465"/>
                  <a:pt x="1391" y="476"/>
                </a:cubicBezTo>
                <a:cubicBezTo>
                  <a:pt x="1395" y="477"/>
                  <a:pt x="1395" y="477"/>
                  <a:pt x="1395" y="477"/>
                </a:cubicBezTo>
                <a:cubicBezTo>
                  <a:pt x="1399" y="491"/>
                  <a:pt x="1393" y="505"/>
                  <a:pt x="1397" y="518"/>
                </a:cubicBezTo>
                <a:cubicBezTo>
                  <a:pt x="1400" y="502"/>
                  <a:pt x="1400" y="502"/>
                  <a:pt x="1400" y="502"/>
                </a:cubicBezTo>
                <a:cubicBezTo>
                  <a:pt x="1400" y="503"/>
                  <a:pt x="1400" y="504"/>
                  <a:pt x="1401" y="505"/>
                </a:cubicBezTo>
                <a:cubicBezTo>
                  <a:pt x="1400" y="498"/>
                  <a:pt x="1400" y="491"/>
                  <a:pt x="1399" y="490"/>
                </a:cubicBezTo>
                <a:cubicBezTo>
                  <a:pt x="1396" y="466"/>
                  <a:pt x="1402" y="453"/>
                  <a:pt x="1405" y="449"/>
                </a:cubicBezTo>
                <a:cubicBezTo>
                  <a:pt x="1406" y="438"/>
                  <a:pt x="1410" y="453"/>
                  <a:pt x="1413" y="452"/>
                </a:cubicBezTo>
                <a:cubicBezTo>
                  <a:pt x="1412" y="434"/>
                  <a:pt x="1407" y="435"/>
                  <a:pt x="1406" y="417"/>
                </a:cubicBezTo>
                <a:cubicBezTo>
                  <a:pt x="1407" y="412"/>
                  <a:pt x="1407" y="414"/>
                  <a:pt x="1408" y="416"/>
                </a:cubicBezTo>
                <a:cubicBezTo>
                  <a:pt x="1406" y="404"/>
                  <a:pt x="1406" y="404"/>
                  <a:pt x="1406" y="404"/>
                </a:cubicBezTo>
                <a:cubicBezTo>
                  <a:pt x="1407" y="403"/>
                  <a:pt x="1408" y="372"/>
                  <a:pt x="1411" y="390"/>
                </a:cubicBezTo>
                <a:cubicBezTo>
                  <a:pt x="1411" y="393"/>
                  <a:pt x="1411" y="398"/>
                  <a:pt x="1411" y="402"/>
                </a:cubicBezTo>
                <a:cubicBezTo>
                  <a:pt x="1414" y="377"/>
                  <a:pt x="1417" y="333"/>
                  <a:pt x="1422" y="334"/>
                </a:cubicBezTo>
                <a:cubicBezTo>
                  <a:pt x="1423" y="320"/>
                  <a:pt x="1421" y="324"/>
                  <a:pt x="1422" y="302"/>
                </a:cubicBezTo>
                <a:cubicBezTo>
                  <a:pt x="1419" y="292"/>
                  <a:pt x="1415" y="303"/>
                  <a:pt x="1413" y="279"/>
                </a:cubicBezTo>
                <a:cubicBezTo>
                  <a:pt x="1411" y="298"/>
                  <a:pt x="1411" y="298"/>
                  <a:pt x="1411" y="298"/>
                </a:cubicBezTo>
                <a:cubicBezTo>
                  <a:pt x="1412" y="302"/>
                  <a:pt x="1413" y="305"/>
                  <a:pt x="1413" y="309"/>
                </a:cubicBezTo>
                <a:cubicBezTo>
                  <a:pt x="1413" y="289"/>
                  <a:pt x="1413" y="289"/>
                  <a:pt x="1413" y="289"/>
                </a:cubicBezTo>
                <a:cubicBezTo>
                  <a:pt x="1415" y="302"/>
                  <a:pt x="1416" y="300"/>
                  <a:pt x="1420" y="303"/>
                </a:cubicBezTo>
                <a:cubicBezTo>
                  <a:pt x="1420" y="334"/>
                  <a:pt x="1414" y="342"/>
                  <a:pt x="1413" y="357"/>
                </a:cubicBezTo>
                <a:cubicBezTo>
                  <a:pt x="1410" y="348"/>
                  <a:pt x="1411" y="332"/>
                  <a:pt x="1407" y="338"/>
                </a:cubicBezTo>
                <a:cubicBezTo>
                  <a:pt x="1410" y="323"/>
                  <a:pt x="1403" y="321"/>
                  <a:pt x="1406" y="303"/>
                </a:cubicBezTo>
                <a:cubicBezTo>
                  <a:pt x="1408" y="307"/>
                  <a:pt x="1408" y="307"/>
                  <a:pt x="1408" y="307"/>
                </a:cubicBezTo>
                <a:cubicBezTo>
                  <a:pt x="1404" y="292"/>
                  <a:pt x="1408" y="290"/>
                  <a:pt x="1405" y="278"/>
                </a:cubicBezTo>
                <a:cubicBezTo>
                  <a:pt x="1406" y="279"/>
                  <a:pt x="1407" y="278"/>
                  <a:pt x="1407" y="276"/>
                </a:cubicBezTo>
                <a:cubicBezTo>
                  <a:pt x="1405" y="250"/>
                  <a:pt x="1405" y="284"/>
                  <a:pt x="1401" y="258"/>
                </a:cubicBezTo>
                <a:cubicBezTo>
                  <a:pt x="1401" y="235"/>
                  <a:pt x="1408" y="251"/>
                  <a:pt x="1409" y="244"/>
                </a:cubicBezTo>
                <a:close/>
                <a:moveTo>
                  <a:pt x="1178" y="62"/>
                </a:moveTo>
                <a:cubicBezTo>
                  <a:pt x="1178" y="62"/>
                  <a:pt x="1177" y="63"/>
                  <a:pt x="1174" y="63"/>
                </a:cubicBezTo>
                <a:cubicBezTo>
                  <a:pt x="1202" y="63"/>
                  <a:pt x="1205" y="63"/>
                  <a:pt x="1227" y="62"/>
                </a:cubicBezTo>
                <a:cubicBezTo>
                  <a:pt x="1220" y="64"/>
                  <a:pt x="1220" y="64"/>
                  <a:pt x="1220" y="64"/>
                </a:cubicBezTo>
                <a:cubicBezTo>
                  <a:pt x="1224" y="67"/>
                  <a:pt x="1242" y="64"/>
                  <a:pt x="1260" y="64"/>
                </a:cubicBezTo>
                <a:cubicBezTo>
                  <a:pt x="1266" y="62"/>
                  <a:pt x="1277" y="60"/>
                  <a:pt x="1284" y="62"/>
                </a:cubicBezTo>
                <a:cubicBezTo>
                  <a:pt x="1282" y="65"/>
                  <a:pt x="1282" y="65"/>
                  <a:pt x="1282" y="65"/>
                </a:cubicBezTo>
                <a:cubicBezTo>
                  <a:pt x="1283" y="66"/>
                  <a:pt x="1288" y="67"/>
                  <a:pt x="1296" y="67"/>
                </a:cubicBezTo>
                <a:cubicBezTo>
                  <a:pt x="1303" y="67"/>
                  <a:pt x="1313" y="68"/>
                  <a:pt x="1323" y="72"/>
                </a:cubicBezTo>
                <a:cubicBezTo>
                  <a:pt x="1321" y="71"/>
                  <a:pt x="1319" y="72"/>
                  <a:pt x="1317" y="72"/>
                </a:cubicBezTo>
                <a:cubicBezTo>
                  <a:pt x="1310" y="70"/>
                  <a:pt x="1303" y="69"/>
                  <a:pt x="1296" y="69"/>
                </a:cubicBezTo>
                <a:cubicBezTo>
                  <a:pt x="1127" y="69"/>
                  <a:pt x="1127" y="69"/>
                  <a:pt x="1127" y="69"/>
                </a:cubicBezTo>
                <a:cubicBezTo>
                  <a:pt x="1143" y="67"/>
                  <a:pt x="1160" y="65"/>
                  <a:pt x="1178" y="62"/>
                </a:cubicBezTo>
                <a:close/>
                <a:moveTo>
                  <a:pt x="780" y="66"/>
                </a:moveTo>
                <a:cubicBezTo>
                  <a:pt x="790" y="64"/>
                  <a:pt x="804" y="60"/>
                  <a:pt x="820" y="57"/>
                </a:cubicBezTo>
                <a:cubicBezTo>
                  <a:pt x="820" y="57"/>
                  <a:pt x="820" y="57"/>
                  <a:pt x="820" y="57"/>
                </a:cubicBezTo>
                <a:cubicBezTo>
                  <a:pt x="855" y="56"/>
                  <a:pt x="855" y="56"/>
                  <a:pt x="855" y="56"/>
                </a:cubicBezTo>
                <a:cubicBezTo>
                  <a:pt x="851" y="58"/>
                  <a:pt x="851" y="58"/>
                  <a:pt x="851" y="58"/>
                </a:cubicBezTo>
                <a:cubicBezTo>
                  <a:pt x="872" y="55"/>
                  <a:pt x="872" y="55"/>
                  <a:pt x="872" y="55"/>
                </a:cubicBezTo>
                <a:cubicBezTo>
                  <a:pt x="871" y="59"/>
                  <a:pt x="878" y="57"/>
                  <a:pt x="877" y="60"/>
                </a:cubicBezTo>
                <a:cubicBezTo>
                  <a:pt x="890" y="67"/>
                  <a:pt x="923" y="57"/>
                  <a:pt x="952" y="60"/>
                </a:cubicBezTo>
                <a:cubicBezTo>
                  <a:pt x="947" y="62"/>
                  <a:pt x="947" y="62"/>
                  <a:pt x="947" y="62"/>
                </a:cubicBezTo>
                <a:cubicBezTo>
                  <a:pt x="963" y="58"/>
                  <a:pt x="1001" y="63"/>
                  <a:pt x="1025" y="64"/>
                </a:cubicBezTo>
                <a:cubicBezTo>
                  <a:pt x="1024" y="64"/>
                  <a:pt x="1024" y="64"/>
                  <a:pt x="1024" y="64"/>
                </a:cubicBezTo>
                <a:cubicBezTo>
                  <a:pt x="1013" y="66"/>
                  <a:pt x="1009" y="67"/>
                  <a:pt x="1010" y="69"/>
                </a:cubicBezTo>
                <a:cubicBezTo>
                  <a:pt x="975" y="69"/>
                  <a:pt x="975" y="69"/>
                  <a:pt x="975" y="69"/>
                </a:cubicBezTo>
                <a:cubicBezTo>
                  <a:pt x="974" y="69"/>
                  <a:pt x="972" y="68"/>
                  <a:pt x="970" y="67"/>
                </a:cubicBezTo>
                <a:cubicBezTo>
                  <a:pt x="965" y="68"/>
                  <a:pt x="959" y="69"/>
                  <a:pt x="952" y="69"/>
                </a:cubicBezTo>
                <a:cubicBezTo>
                  <a:pt x="899" y="69"/>
                  <a:pt x="899" y="69"/>
                  <a:pt x="899" y="69"/>
                </a:cubicBezTo>
                <a:cubicBezTo>
                  <a:pt x="901" y="68"/>
                  <a:pt x="905" y="67"/>
                  <a:pt x="908" y="66"/>
                </a:cubicBezTo>
                <a:cubicBezTo>
                  <a:pt x="839" y="69"/>
                  <a:pt x="839" y="69"/>
                  <a:pt x="839" y="69"/>
                </a:cubicBezTo>
                <a:cubicBezTo>
                  <a:pt x="839" y="69"/>
                  <a:pt x="839" y="69"/>
                  <a:pt x="839" y="69"/>
                </a:cubicBezTo>
                <a:cubicBezTo>
                  <a:pt x="778" y="69"/>
                  <a:pt x="778" y="69"/>
                  <a:pt x="778" y="69"/>
                </a:cubicBezTo>
                <a:cubicBezTo>
                  <a:pt x="780" y="68"/>
                  <a:pt x="780" y="68"/>
                  <a:pt x="780" y="66"/>
                </a:cubicBezTo>
                <a:close/>
                <a:moveTo>
                  <a:pt x="471" y="56"/>
                </a:moveTo>
                <a:cubicBezTo>
                  <a:pt x="473" y="60"/>
                  <a:pt x="473" y="60"/>
                  <a:pt x="473" y="60"/>
                </a:cubicBezTo>
                <a:cubicBezTo>
                  <a:pt x="516" y="61"/>
                  <a:pt x="547" y="51"/>
                  <a:pt x="592" y="53"/>
                </a:cubicBezTo>
                <a:cubicBezTo>
                  <a:pt x="586" y="57"/>
                  <a:pt x="569" y="55"/>
                  <a:pt x="571" y="57"/>
                </a:cubicBezTo>
                <a:cubicBezTo>
                  <a:pt x="598" y="57"/>
                  <a:pt x="595" y="47"/>
                  <a:pt x="621" y="52"/>
                </a:cubicBezTo>
                <a:cubicBezTo>
                  <a:pt x="583" y="54"/>
                  <a:pt x="645" y="54"/>
                  <a:pt x="611" y="58"/>
                </a:cubicBezTo>
                <a:cubicBezTo>
                  <a:pt x="658" y="52"/>
                  <a:pt x="709" y="60"/>
                  <a:pt x="740" y="59"/>
                </a:cubicBezTo>
                <a:cubicBezTo>
                  <a:pt x="732" y="56"/>
                  <a:pt x="753" y="55"/>
                  <a:pt x="754" y="54"/>
                </a:cubicBezTo>
                <a:cubicBezTo>
                  <a:pt x="762" y="55"/>
                  <a:pt x="760" y="57"/>
                  <a:pt x="753" y="57"/>
                </a:cubicBezTo>
                <a:cubicBezTo>
                  <a:pt x="769" y="60"/>
                  <a:pt x="772" y="63"/>
                  <a:pt x="769" y="66"/>
                </a:cubicBezTo>
                <a:cubicBezTo>
                  <a:pt x="736" y="66"/>
                  <a:pt x="736" y="66"/>
                  <a:pt x="736" y="66"/>
                </a:cubicBezTo>
                <a:cubicBezTo>
                  <a:pt x="742" y="67"/>
                  <a:pt x="747" y="68"/>
                  <a:pt x="751" y="69"/>
                </a:cubicBezTo>
                <a:cubicBezTo>
                  <a:pt x="700" y="69"/>
                  <a:pt x="700" y="69"/>
                  <a:pt x="700" y="69"/>
                </a:cubicBezTo>
                <a:cubicBezTo>
                  <a:pt x="697" y="68"/>
                  <a:pt x="695" y="67"/>
                  <a:pt x="696" y="67"/>
                </a:cubicBezTo>
                <a:cubicBezTo>
                  <a:pt x="685" y="68"/>
                  <a:pt x="668" y="64"/>
                  <a:pt x="662" y="65"/>
                </a:cubicBezTo>
                <a:cubicBezTo>
                  <a:pt x="674" y="67"/>
                  <a:pt x="672" y="68"/>
                  <a:pt x="665" y="69"/>
                </a:cubicBezTo>
                <a:cubicBezTo>
                  <a:pt x="647" y="69"/>
                  <a:pt x="647" y="69"/>
                  <a:pt x="647" y="69"/>
                </a:cubicBezTo>
                <a:cubicBezTo>
                  <a:pt x="647" y="68"/>
                  <a:pt x="650" y="67"/>
                  <a:pt x="644" y="66"/>
                </a:cubicBezTo>
                <a:cubicBezTo>
                  <a:pt x="618" y="67"/>
                  <a:pt x="618" y="67"/>
                  <a:pt x="618" y="67"/>
                </a:cubicBezTo>
                <a:cubicBezTo>
                  <a:pt x="641" y="67"/>
                  <a:pt x="641" y="67"/>
                  <a:pt x="641" y="67"/>
                </a:cubicBezTo>
                <a:cubicBezTo>
                  <a:pt x="638" y="69"/>
                  <a:pt x="638" y="69"/>
                  <a:pt x="638" y="69"/>
                </a:cubicBezTo>
                <a:cubicBezTo>
                  <a:pt x="471" y="69"/>
                  <a:pt x="471" y="69"/>
                  <a:pt x="471" y="69"/>
                </a:cubicBezTo>
                <a:cubicBezTo>
                  <a:pt x="458" y="66"/>
                  <a:pt x="451" y="62"/>
                  <a:pt x="444" y="57"/>
                </a:cubicBezTo>
                <a:cubicBezTo>
                  <a:pt x="454" y="57"/>
                  <a:pt x="463" y="56"/>
                  <a:pt x="471" y="56"/>
                </a:cubicBezTo>
                <a:close/>
                <a:moveTo>
                  <a:pt x="335" y="64"/>
                </a:moveTo>
                <a:cubicBezTo>
                  <a:pt x="334" y="64"/>
                  <a:pt x="334" y="64"/>
                  <a:pt x="333" y="64"/>
                </a:cubicBezTo>
                <a:cubicBezTo>
                  <a:pt x="341" y="63"/>
                  <a:pt x="350" y="63"/>
                  <a:pt x="358" y="62"/>
                </a:cubicBezTo>
                <a:cubicBezTo>
                  <a:pt x="361" y="66"/>
                  <a:pt x="362" y="68"/>
                  <a:pt x="359" y="69"/>
                </a:cubicBezTo>
                <a:cubicBezTo>
                  <a:pt x="356" y="69"/>
                  <a:pt x="356" y="69"/>
                  <a:pt x="356" y="69"/>
                </a:cubicBezTo>
                <a:cubicBezTo>
                  <a:pt x="355" y="69"/>
                  <a:pt x="355" y="69"/>
                  <a:pt x="355" y="69"/>
                </a:cubicBezTo>
                <a:cubicBezTo>
                  <a:pt x="355" y="69"/>
                  <a:pt x="355" y="69"/>
                  <a:pt x="355" y="69"/>
                </a:cubicBezTo>
                <a:cubicBezTo>
                  <a:pt x="322" y="69"/>
                  <a:pt x="322" y="69"/>
                  <a:pt x="322" y="69"/>
                </a:cubicBezTo>
                <a:cubicBezTo>
                  <a:pt x="319" y="68"/>
                  <a:pt x="315" y="67"/>
                  <a:pt x="310" y="67"/>
                </a:cubicBezTo>
                <a:lnTo>
                  <a:pt x="335" y="64"/>
                </a:lnTo>
                <a:close/>
                <a:moveTo>
                  <a:pt x="308" y="69"/>
                </a:moveTo>
                <a:cubicBezTo>
                  <a:pt x="278" y="69"/>
                  <a:pt x="278" y="69"/>
                  <a:pt x="278" y="69"/>
                </a:cubicBezTo>
                <a:cubicBezTo>
                  <a:pt x="281" y="67"/>
                  <a:pt x="296" y="68"/>
                  <a:pt x="308" y="69"/>
                </a:cubicBezTo>
                <a:close/>
                <a:moveTo>
                  <a:pt x="60" y="137"/>
                </a:moveTo>
                <a:cubicBezTo>
                  <a:pt x="59" y="140"/>
                  <a:pt x="58" y="144"/>
                  <a:pt x="57" y="147"/>
                </a:cubicBezTo>
                <a:cubicBezTo>
                  <a:pt x="57" y="149"/>
                  <a:pt x="57" y="151"/>
                  <a:pt x="56" y="153"/>
                </a:cubicBezTo>
                <a:cubicBezTo>
                  <a:pt x="56" y="154"/>
                  <a:pt x="56" y="156"/>
                  <a:pt x="55" y="157"/>
                </a:cubicBezTo>
                <a:cubicBezTo>
                  <a:pt x="55" y="156"/>
                  <a:pt x="55" y="154"/>
                  <a:pt x="55" y="152"/>
                </a:cubicBezTo>
                <a:cubicBezTo>
                  <a:pt x="56" y="145"/>
                  <a:pt x="56" y="145"/>
                  <a:pt x="56" y="145"/>
                </a:cubicBezTo>
                <a:cubicBezTo>
                  <a:pt x="56" y="143"/>
                  <a:pt x="56" y="141"/>
                  <a:pt x="57" y="139"/>
                </a:cubicBezTo>
                <a:cubicBezTo>
                  <a:pt x="57" y="137"/>
                  <a:pt x="57" y="135"/>
                  <a:pt x="58" y="133"/>
                </a:cubicBezTo>
                <a:cubicBezTo>
                  <a:pt x="60" y="124"/>
                  <a:pt x="63" y="116"/>
                  <a:pt x="67" y="109"/>
                </a:cubicBezTo>
                <a:cubicBezTo>
                  <a:pt x="76" y="94"/>
                  <a:pt x="89" y="81"/>
                  <a:pt x="103" y="73"/>
                </a:cubicBezTo>
                <a:cubicBezTo>
                  <a:pt x="99" y="73"/>
                  <a:pt x="99" y="73"/>
                  <a:pt x="99" y="73"/>
                </a:cubicBezTo>
                <a:cubicBezTo>
                  <a:pt x="108" y="68"/>
                  <a:pt x="116" y="62"/>
                  <a:pt x="122" y="62"/>
                </a:cubicBezTo>
                <a:cubicBezTo>
                  <a:pt x="123" y="62"/>
                  <a:pt x="120" y="64"/>
                  <a:pt x="115" y="68"/>
                </a:cubicBezTo>
                <a:cubicBezTo>
                  <a:pt x="113" y="69"/>
                  <a:pt x="111" y="71"/>
                  <a:pt x="108" y="74"/>
                </a:cubicBezTo>
                <a:cubicBezTo>
                  <a:pt x="106" y="76"/>
                  <a:pt x="103" y="79"/>
                  <a:pt x="101" y="82"/>
                </a:cubicBezTo>
                <a:cubicBezTo>
                  <a:pt x="98" y="85"/>
                  <a:pt x="95" y="89"/>
                  <a:pt x="93" y="93"/>
                </a:cubicBezTo>
                <a:cubicBezTo>
                  <a:pt x="89" y="97"/>
                  <a:pt x="85" y="102"/>
                  <a:pt x="82" y="106"/>
                </a:cubicBezTo>
                <a:cubicBezTo>
                  <a:pt x="82" y="106"/>
                  <a:pt x="82" y="106"/>
                  <a:pt x="82" y="106"/>
                </a:cubicBezTo>
                <a:cubicBezTo>
                  <a:pt x="81" y="107"/>
                  <a:pt x="79" y="108"/>
                  <a:pt x="76" y="111"/>
                </a:cubicBezTo>
                <a:cubicBezTo>
                  <a:pt x="75" y="112"/>
                  <a:pt x="74" y="114"/>
                  <a:pt x="72" y="115"/>
                </a:cubicBezTo>
                <a:cubicBezTo>
                  <a:pt x="71" y="117"/>
                  <a:pt x="69" y="119"/>
                  <a:pt x="68" y="121"/>
                </a:cubicBezTo>
                <a:cubicBezTo>
                  <a:pt x="65" y="125"/>
                  <a:pt x="63" y="131"/>
                  <a:pt x="60" y="137"/>
                </a:cubicBezTo>
                <a:close/>
                <a:moveTo>
                  <a:pt x="67" y="367"/>
                </a:moveTo>
                <a:cubicBezTo>
                  <a:pt x="67" y="373"/>
                  <a:pt x="67" y="376"/>
                  <a:pt x="67" y="378"/>
                </a:cubicBezTo>
                <a:cubicBezTo>
                  <a:pt x="67" y="373"/>
                  <a:pt x="67" y="369"/>
                  <a:pt x="67" y="365"/>
                </a:cubicBezTo>
                <a:cubicBezTo>
                  <a:pt x="67" y="366"/>
                  <a:pt x="67" y="366"/>
                  <a:pt x="67" y="367"/>
                </a:cubicBezTo>
                <a:close/>
                <a:moveTo>
                  <a:pt x="64" y="483"/>
                </a:moveTo>
                <a:cubicBezTo>
                  <a:pt x="63" y="477"/>
                  <a:pt x="63" y="477"/>
                  <a:pt x="63" y="477"/>
                </a:cubicBezTo>
                <a:cubicBezTo>
                  <a:pt x="64" y="451"/>
                  <a:pt x="65" y="427"/>
                  <a:pt x="65" y="404"/>
                </a:cubicBezTo>
                <a:cubicBezTo>
                  <a:pt x="66" y="413"/>
                  <a:pt x="67" y="421"/>
                  <a:pt x="67" y="431"/>
                </a:cubicBezTo>
                <a:cubicBezTo>
                  <a:pt x="67" y="429"/>
                  <a:pt x="68" y="427"/>
                  <a:pt x="68" y="424"/>
                </a:cubicBezTo>
                <a:cubicBezTo>
                  <a:pt x="68" y="482"/>
                  <a:pt x="68" y="482"/>
                  <a:pt x="68" y="482"/>
                </a:cubicBezTo>
                <a:cubicBezTo>
                  <a:pt x="66" y="474"/>
                  <a:pt x="66" y="463"/>
                  <a:pt x="66" y="452"/>
                </a:cubicBezTo>
                <a:cubicBezTo>
                  <a:pt x="66" y="453"/>
                  <a:pt x="65" y="465"/>
                  <a:pt x="64" y="483"/>
                </a:cubicBezTo>
                <a:close/>
                <a:moveTo>
                  <a:pt x="554" y="835"/>
                </a:moveTo>
                <a:cubicBezTo>
                  <a:pt x="556" y="834"/>
                  <a:pt x="558" y="834"/>
                  <a:pt x="560" y="833"/>
                </a:cubicBezTo>
                <a:cubicBezTo>
                  <a:pt x="574" y="833"/>
                  <a:pt x="574" y="833"/>
                  <a:pt x="574" y="833"/>
                </a:cubicBezTo>
                <a:cubicBezTo>
                  <a:pt x="573" y="835"/>
                  <a:pt x="572" y="837"/>
                  <a:pt x="554" y="835"/>
                </a:cubicBezTo>
                <a:close/>
                <a:moveTo>
                  <a:pt x="582" y="833"/>
                </a:moveTo>
                <a:cubicBezTo>
                  <a:pt x="595" y="833"/>
                  <a:pt x="595" y="833"/>
                  <a:pt x="595" y="833"/>
                </a:cubicBezTo>
                <a:cubicBezTo>
                  <a:pt x="592" y="834"/>
                  <a:pt x="589" y="834"/>
                  <a:pt x="585" y="834"/>
                </a:cubicBezTo>
                <a:cubicBezTo>
                  <a:pt x="584" y="834"/>
                  <a:pt x="583" y="833"/>
                  <a:pt x="582" y="833"/>
                </a:cubicBezTo>
                <a:close/>
                <a:moveTo>
                  <a:pt x="1380" y="349"/>
                </a:moveTo>
                <a:cubicBezTo>
                  <a:pt x="1380" y="341"/>
                  <a:pt x="1380" y="341"/>
                  <a:pt x="1380" y="341"/>
                </a:cubicBezTo>
                <a:cubicBezTo>
                  <a:pt x="1381" y="346"/>
                  <a:pt x="1381" y="351"/>
                  <a:pt x="1382" y="354"/>
                </a:cubicBezTo>
                <a:lnTo>
                  <a:pt x="1380" y="349"/>
                </a:lnTo>
                <a:close/>
              </a:path>
            </a:pathLst>
          </a:custGeom>
          <a:solidFill>
            <a:srgbClr val="B04232">
              <a:alpha val="9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0" lang="zh-CN" altLang="en-US" sz="2000" b="1" i="0" u="none" strike="noStrike" kern="1200" cap="none" spc="0" normalizeH="0" baseline="0" noProof="0" dirty="0">
                <a:ln>
                  <a:noFill/>
                </a:ln>
                <a:solidFill>
                  <a:schemeClr val="bg1"/>
                </a:solidFill>
                <a:effectLst/>
                <a:uLnTx/>
                <a:uFillTx/>
                <a:latin typeface="汉仪昌黎宋刻本(原版)简" panose="00020600040101010101" charset="-122"/>
                <a:ea typeface="汉仪昌黎宋刻本(原版)简" panose="00020600040101010101" charset="-122"/>
                <a:cs typeface="+mn-cs"/>
                <a:sym typeface="+mn-ea"/>
              </a:rPr>
              <a:t>用辩证和发展的视角</a:t>
            </a:r>
            <a:endParaRPr kumimoji="0" lang="zh-CN" altLang="en-US" sz="2000" b="1" i="0" u="none" strike="noStrike" kern="1200" cap="none" spc="0" normalizeH="0" baseline="0" noProof="0" dirty="0">
              <a:ln>
                <a:noFill/>
              </a:ln>
              <a:solidFill>
                <a:schemeClr val="bg1"/>
              </a:solidFill>
              <a:effectLst/>
              <a:uLnTx/>
              <a:uFillTx/>
              <a:latin typeface="汉仪昌黎宋刻本(原版)简" panose="00020600040101010101" charset="-122"/>
              <a:ea typeface="汉仪昌黎宋刻本(原版)简" panose="00020600040101010101" charset="-122"/>
              <a:cs typeface="+mn-cs"/>
              <a:sym typeface="+mn-ea"/>
            </a:endParaRPr>
          </a:p>
          <a:p>
            <a:pPr algn="ctr"/>
            <a:r>
              <a:rPr kumimoji="0" lang="zh-CN" altLang="en-US" sz="2000" b="1" i="0" u="none" strike="noStrike" kern="1200" cap="none" spc="0" normalizeH="0" baseline="0" noProof="0" dirty="0">
                <a:ln>
                  <a:noFill/>
                </a:ln>
                <a:solidFill>
                  <a:schemeClr val="bg1"/>
                </a:solidFill>
                <a:effectLst/>
                <a:uLnTx/>
                <a:uFillTx/>
                <a:latin typeface="汉仪昌黎宋刻本(原版)简" panose="00020600040101010101" charset="-122"/>
                <a:ea typeface="汉仪昌黎宋刻本(原版)简" panose="00020600040101010101" charset="-122"/>
                <a:cs typeface="+mn-cs"/>
                <a:sym typeface="+mn-ea"/>
              </a:rPr>
              <a:t>评价孝文帝改革</a:t>
            </a:r>
            <a:endParaRPr kumimoji="0" lang="zh-CN" altLang="en-US" sz="2000" b="1" i="0" u="none" strike="noStrike" kern="1200" cap="none" spc="0" normalizeH="0" baseline="0" noProof="0" dirty="0">
              <a:ln>
                <a:noFill/>
              </a:ln>
              <a:solidFill>
                <a:schemeClr val="bg1"/>
              </a:solidFill>
              <a:effectLst/>
              <a:uLnTx/>
              <a:uFillTx/>
              <a:latin typeface="汉仪昌黎宋刻本(原版)简" panose="00020600040101010101" charset="-122"/>
              <a:ea typeface="汉仪昌黎宋刻本(原版)简" panose="00020600040101010101" charset="-122"/>
              <a:cs typeface="+mn-cs"/>
              <a:sym typeface="+mn-ea"/>
            </a:endParaRPr>
          </a:p>
        </p:txBody>
      </p:sp>
      <p:sp>
        <p:nvSpPr>
          <p:cNvPr id="19" name="下箭头 18"/>
          <p:cNvSpPr/>
          <p:nvPr/>
        </p:nvSpPr>
        <p:spPr>
          <a:xfrm rot="16200000">
            <a:off x="6064632" y="3032512"/>
            <a:ext cx="328884" cy="947820"/>
          </a:xfrm>
          <a:prstGeom prst="down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下箭头 19"/>
          <p:cNvSpPr/>
          <p:nvPr/>
        </p:nvSpPr>
        <p:spPr>
          <a:xfrm rot="16200000">
            <a:off x="5958391" y="5000200"/>
            <a:ext cx="328884" cy="947820"/>
          </a:xfrm>
          <a:prstGeom prst="down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下箭头 31"/>
          <p:cNvSpPr/>
          <p:nvPr/>
        </p:nvSpPr>
        <p:spPr>
          <a:xfrm rot="17721776">
            <a:off x="9106196" y="2762442"/>
            <a:ext cx="328884" cy="1155610"/>
          </a:xfrm>
          <a:prstGeom prst="down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下箭头 32"/>
          <p:cNvSpPr/>
          <p:nvPr/>
        </p:nvSpPr>
        <p:spPr>
          <a:xfrm rot="13750426">
            <a:off x="9232634" y="4477858"/>
            <a:ext cx="328884" cy="947820"/>
          </a:xfrm>
          <a:prstGeom prst="down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rot="1700958">
            <a:off x="9046660" y="2914049"/>
            <a:ext cx="700833" cy="400110"/>
          </a:xfrm>
          <a:prstGeom prst="rect">
            <a:avLst/>
          </a:prstGeom>
          <a:noFill/>
        </p:spPr>
        <p:txBody>
          <a:bodyPr wrap="none" rtlCol="0">
            <a:spAutoFit/>
          </a:bodyPr>
          <a:lstStyle/>
          <a:p>
            <a:r>
              <a:rPr lang="zh-CN" altLang="en-US" sz="2000" b="1" dirty="0" smtClean="0">
                <a:solidFill>
                  <a:srgbClr val="FF0000"/>
                </a:solidFill>
              </a:rPr>
              <a:t>积极</a:t>
            </a:r>
            <a:endParaRPr lang="zh-CN" altLang="en-US" sz="2000" b="1" dirty="0">
              <a:solidFill>
                <a:srgbClr val="FF0000"/>
              </a:solidFill>
            </a:endParaRPr>
          </a:p>
        </p:txBody>
      </p:sp>
      <p:sp>
        <p:nvSpPr>
          <p:cNvPr id="34" name="文本框 33"/>
          <p:cNvSpPr txBox="1"/>
          <p:nvPr/>
        </p:nvSpPr>
        <p:spPr>
          <a:xfrm rot="19308488">
            <a:off x="9191271" y="5048019"/>
            <a:ext cx="700833" cy="400110"/>
          </a:xfrm>
          <a:prstGeom prst="rect">
            <a:avLst/>
          </a:prstGeom>
          <a:noFill/>
        </p:spPr>
        <p:txBody>
          <a:bodyPr wrap="none" rtlCol="0">
            <a:spAutoFit/>
          </a:bodyPr>
          <a:lstStyle/>
          <a:p>
            <a:r>
              <a:rPr lang="zh-CN" altLang="en-US" sz="2000" b="1" dirty="0" smtClean="0">
                <a:solidFill>
                  <a:srgbClr val="FF0000"/>
                </a:solidFill>
              </a:rPr>
              <a:t>消极</a:t>
            </a:r>
            <a:endParaRPr lang="zh-CN" altLang="en-US" sz="2000" b="1" dirty="0">
              <a:solidFill>
                <a:srgbClr val="FF0000"/>
              </a:solidFill>
            </a:endParaRPr>
          </a:p>
        </p:txBody>
      </p:sp>
      <p:grpSp>
        <p:nvGrpSpPr>
          <p:cNvPr id="35" name="组合 34"/>
          <p:cNvGrpSpPr/>
          <p:nvPr/>
        </p:nvGrpSpPr>
        <p:grpSpPr>
          <a:xfrm>
            <a:off x="-83402" y="-109512"/>
            <a:ext cx="7844651" cy="1047728"/>
            <a:chOff x="-97285" y="278846"/>
            <a:chExt cx="6680146" cy="855460"/>
          </a:xfrm>
        </p:grpSpPr>
        <p:pic>
          <p:nvPicPr>
            <p:cNvPr id="36" name="图片 4" descr="4.png"/>
            <p:cNvPicPr>
              <a:picLocks noChangeAspect="1" noChangeArrowheads="1"/>
            </p:cNvPicPr>
            <p:nvPr/>
          </p:nvPicPr>
          <p:blipFill>
            <a:blip r:embed="rId1">
              <a:extLst>
                <a:ext uri="{28A0092B-C50C-407E-A947-70E740481C1C}">
                  <a14:useLocalDpi xmlns:a14="http://schemas.microsoft.com/office/drawing/2010/main" val="0"/>
                </a:ext>
              </a:extLst>
            </a:blip>
            <a:srcRect l="3876" t="23515" r="3101" b="16020"/>
            <a:stretch>
              <a:fillRect/>
            </a:stretch>
          </p:blipFill>
          <p:spPr bwMode="auto">
            <a:xfrm>
              <a:off x="-97285" y="278846"/>
              <a:ext cx="6680146" cy="85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文本框 289"/>
            <p:cNvSpPr txBox="1">
              <a:spLocks noChangeArrowheads="1"/>
            </p:cNvSpPr>
            <p:nvPr/>
          </p:nvSpPr>
          <p:spPr bwMode="auto">
            <a:xfrm>
              <a:off x="128190" y="387621"/>
              <a:ext cx="3483934"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r>
                <a:rPr lang="en-US" altLang="zh-CN" sz="2800" dirty="0">
                  <a:solidFill>
                    <a:schemeClr val="bg1"/>
                  </a:solidFill>
                </a:rPr>
                <a:t>3.</a:t>
              </a:r>
              <a:r>
                <a:rPr lang="zh-CN" altLang="en-US" sz="2800" dirty="0">
                  <a:solidFill>
                    <a:schemeClr val="bg1"/>
                  </a:solidFill>
                </a:rPr>
                <a:t>融合的影响</a:t>
              </a:r>
              <a:endParaRPr lang="zh-CN" altLang="en-US" sz="2800"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inVertical)">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barn(inVertical)">
                                      <p:cBhvr>
                                        <p:cTn id="20" dur="500"/>
                                        <p:tgtEl>
                                          <p:spTgt spid="2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barn(inVertical)">
                                      <p:cBhvr>
                                        <p:cTn id="45" dur="500"/>
                                        <p:tgtEl>
                                          <p:spTgt spid="2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barn(inVertical)">
                                      <p:cBhvr>
                                        <p:cTn id="55" dur="500"/>
                                        <p:tgtEl>
                                          <p:spTgt spid="26"/>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barn(inVertical)">
                                      <p:cBhvr>
                                        <p:cTn id="60" dur="500"/>
                                        <p:tgtEl>
                                          <p:spTgt spid="27"/>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wipe(left)">
                                      <p:cBhvr>
                                        <p:cTn id="65" dur="500"/>
                                        <p:tgtEl>
                                          <p:spTgt spid="32"/>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down)">
                                      <p:cBhvr>
                                        <p:cTn id="70" dur="500"/>
                                        <p:tgtEl>
                                          <p:spTgt spid="3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3"/>
                                        </p:tgtEl>
                                        <p:attrNameLst>
                                          <p:attrName>style.visibility</p:attrName>
                                        </p:attrNameLst>
                                      </p:cBhvr>
                                      <p:to>
                                        <p:strVal val="visible"/>
                                      </p:to>
                                    </p:set>
                                    <p:animEffect transition="in" filter="wipe(left)">
                                      <p:cBhvr>
                                        <p:cTn id="73" dur="500"/>
                                        <p:tgtEl>
                                          <p:spTgt spid="3"/>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ipe(down)">
                                      <p:cBhvr>
                                        <p:cTn id="76" dur="500"/>
                                        <p:tgtEl>
                                          <p:spTgt spid="34"/>
                                        </p:tgtEl>
                                      </p:cBhvr>
                                    </p:animEffect>
                                  </p:childTnLst>
                                </p:cTn>
                              </p:par>
                            </p:childTnLst>
                          </p:cTn>
                        </p:par>
                      </p:childTnLst>
                    </p:cTn>
                  </p:par>
                  <p:par>
                    <p:cTn id="77" fill="hold">
                      <p:stCondLst>
                        <p:cond delay="indefinite"/>
                      </p:stCondLst>
                      <p:childTnLst>
                        <p:par>
                          <p:cTn id="78" fill="hold">
                            <p:stCondLst>
                              <p:cond delay="0"/>
                            </p:stCondLst>
                            <p:childTnLst>
                              <p:par>
                                <p:cTn id="79" presetID="16" presetClass="entr" presetSubtype="21" fill="hold" grpId="0" nodeType="click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barn(inVertical)">
                                      <p:cBhvr>
                                        <p:cTn id="81" dur="500"/>
                                        <p:tgtEl>
                                          <p:spTgt spid="31"/>
                                        </p:tgtEl>
                                      </p:cBhvr>
                                    </p:animEffect>
                                  </p:childTnLst>
                                </p:cTn>
                              </p:par>
                            </p:childTnLst>
                          </p:cTn>
                        </p:par>
                      </p:childTnLst>
                    </p:cTn>
                  </p:par>
                  <p:par>
                    <p:cTn id="82" fill="hold">
                      <p:stCondLst>
                        <p:cond delay="indefinite"/>
                      </p:stCondLst>
                      <p:childTnLst>
                        <p:par>
                          <p:cTn id="83" fill="hold">
                            <p:stCondLst>
                              <p:cond delay="0"/>
                            </p:stCondLst>
                            <p:childTnLst>
                              <p:par>
                                <p:cTn id="84" presetID="1" presetClass="entr" presetSubtype="0" fill="hold" grpId="0" nodeType="clickEffect">
                                  <p:stCondLst>
                                    <p:cond delay="0"/>
                                  </p:stCondLst>
                                  <p:childTnLst>
                                    <p:set>
                                      <p:cBhvr>
                                        <p:cTn id="85"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0"/>
      <p:bldP spid="23" grpId="0"/>
      <p:bldP spid="24" grpId="0"/>
      <p:bldP spid="25" grpId="0"/>
      <p:bldP spid="26" grpId="0"/>
      <p:bldP spid="27" grpId="0"/>
      <p:bldP spid="28" grpId="0"/>
      <p:bldP spid="29" grpId="0"/>
      <p:bldP spid="30" grpId="0" animBg="1"/>
      <p:bldP spid="31" grpId="0" animBg="1"/>
      <p:bldP spid="19" grpId="0" animBg="1"/>
      <p:bldP spid="20" grpId="0" animBg="1"/>
      <p:bldP spid="32" grpId="0" animBg="1"/>
      <p:bldP spid="33" grpId="0" animBg="1"/>
      <p:bldP spid="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219083" y="540402"/>
            <a:ext cx="4620546" cy="1015663"/>
          </a:xfrm>
          <a:prstGeom prst="rect">
            <a:avLst/>
          </a:prstGeom>
          <a:noFill/>
        </p:spPr>
        <p:txBody>
          <a:bodyPr wrap="square" rtlCol="0">
            <a:spAutoFit/>
          </a:bodyPr>
          <a:lstStyle/>
          <a:p>
            <a:pPr algn="ctr" defTabSz="914400">
              <a:lnSpc>
                <a:spcPct val="125000"/>
              </a:lnSpc>
              <a:defRPr/>
            </a:pPr>
            <a:r>
              <a:rPr lang="zh-CN" altLang="en-US" sz="48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衰运？</a:t>
            </a:r>
            <a:r>
              <a:rPr lang="en-US" altLang="zh-CN" sz="48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                </a:t>
            </a:r>
            <a:endParaRPr lang="en-US" altLang="zh-CN" sz="48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endParaRPr>
          </a:p>
        </p:txBody>
      </p:sp>
      <p:sp>
        <p:nvSpPr>
          <p:cNvPr id="7" name="Rectangle 10"/>
          <p:cNvSpPr>
            <a:spLocks noChangeArrowheads="1"/>
          </p:cNvSpPr>
          <p:nvPr/>
        </p:nvSpPr>
        <p:spPr bwMode="auto">
          <a:xfrm>
            <a:off x="571979" y="2719692"/>
            <a:ext cx="4178442" cy="9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pPr>
            <a:r>
              <a:rPr lang="zh-CN" altLang="en-US" sz="2400" b="1" dirty="0" smtClean="0">
                <a:ea typeface="黑体" panose="02010609060101010101" charset="-122"/>
              </a:rPr>
              <a:t>南方政权更迭中的民族交融</a:t>
            </a:r>
            <a:endParaRPr lang="en-US" altLang="zh-CN" sz="2400" b="1" dirty="0" smtClean="0">
              <a:ea typeface="黑体" panose="02010609060101010101" charset="-122"/>
            </a:endParaRPr>
          </a:p>
          <a:p>
            <a:pPr>
              <a:spcBef>
                <a:spcPct val="20000"/>
              </a:spcBef>
            </a:pPr>
            <a:r>
              <a:rPr lang="en-US" altLang="zh-CN" sz="2400" b="1" dirty="0" smtClean="0">
                <a:ea typeface="黑体" panose="02010609060101010101" charset="-122"/>
              </a:rPr>
              <a:t>                 ——</a:t>
            </a:r>
            <a:r>
              <a:rPr lang="zh-CN" altLang="en-US" sz="2400" b="1" dirty="0" smtClean="0">
                <a:ea typeface="黑体" panose="02010609060101010101" charset="-122"/>
              </a:rPr>
              <a:t>南方的经济开发</a:t>
            </a:r>
            <a:endParaRPr lang="en-US" altLang="zh-CN" sz="2400" b="1" dirty="0" smtClean="0">
              <a:ea typeface="黑体" panose="02010609060101010101" charset="-122"/>
            </a:endParaRPr>
          </a:p>
        </p:txBody>
      </p:sp>
      <p:sp>
        <p:nvSpPr>
          <p:cNvPr id="8" name="Rectangle 10"/>
          <p:cNvSpPr>
            <a:spLocks noChangeArrowheads="1"/>
          </p:cNvSpPr>
          <p:nvPr/>
        </p:nvSpPr>
        <p:spPr bwMode="auto">
          <a:xfrm>
            <a:off x="624018" y="4224274"/>
            <a:ext cx="4126403" cy="9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pPr>
            <a:r>
              <a:rPr lang="zh-CN" altLang="en-US" sz="2400" b="1" dirty="0" smtClean="0">
                <a:ea typeface="黑体" panose="02010609060101010101" charset="-122"/>
              </a:rPr>
              <a:t>北方</a:t>
            </a:r>
            <a:r>
              <a:rPr lang="zh-CN" altLang="en-US" sz="2400" b="1" dirty="0">
                <a:ea typeface="黑体" panose="02010609060101010101" charset="-122"/>
              </a:rPr>
              <a:t>政权更迭中的民族交融</a:t>
            </a:r>
            <a:endParaRPr lang="en-US" altLang="zh-CN" sz="2400" b="1" dirty="0">
              <a:ea typeface="黑体" panose="02010609060101010101" charset="-122"/>
            </a:endParaRPr>
          </a:p>
          <a:p>
            <a:pPr>
              <a:spcBef>
                <a:spcPct val="20000"/>
              </a:spcBef>
            </a:pPr>
            <a:r>
              <a:rPr lang="en-US" altLang="zh-CN" sz="2400" b="1" dirty="0" smtClean="0">
                <a:ea typeface="黑体" panose="02010609060101010101" charset="-122"/>
              </a:rPr>
              <a:t>               ——</a:t>
            </a:r>
            <a:r>
              <a:rPr lang="zh-CN" altLang="en-US" sz="2400" b="1" dirty="0">
                <a:ea typeface="黑体" panose="02010609060101010101" charset="-122"/>
              </a:rPr>
              <a:t>北魏孝文帝改革</a:t>
            </a:r>
            <a:endParaRPr lang="zh-CN" altLang="en-US" sz="2400" b="1" dirty="0">
              <a:ea typeface="黑体" panose="02010609060101010101" charset="-122"/>
            </a:endParaRPr>
          </a:p>
        </p:txBody>
      </p:sp>
      <p:sp>
        <p:nvSpPr>
          <p:cNvPr id="9" name="矩形 8"/>
          <p:cNvSpPr/>
          <p:nvPr/>
        </p:nvSpPr>
        <p:spPr>
          <a:xfrm>
            <a:off x="6472120" y="1988921"/>
            <a:ext cx="5247812" cy="2400657"/>
          </a:xfrm>
          <a:prstGeom prst="rect">
            <a:avLst/>
          </a:prstGeom>
        </p:spPr>
        <p:txBody>
          <a:bodyPr wrap="square">
            <a:spAutoFit/>
          </a:bodyPr>
          <a:lstStyle/>
          <a:p>
            <a:pPr>
              <a:lnSpc>
                <a:spcPct val="150000"/>
              </a:lnSpc>
            </a:pPr>
            <a:r>
              <a:rPr lang="zh-CN" altLang="en-US" sz="2000" dirty="0" smtClean="0"/>
              <a:t>        </a:t>
            </a:r>
            <a:r>
              <a:rPr lang="zh-CN" altLang="en-US" sz="2000" dirty="0">
                <a:latin typeface="汉仪昌黎宋刻本(原版)简" panose="00020600040101010101" charset="-122"/>
                <a:ea typeface="汉仪昌黎宋刻本(原版)简" panose="00020600040101010101" charset="-122"/>
                <a:cs typeface="汉仪昌黎宋刻本(原版)简" panose="00020600040101010101" charset="-122"/>
              </a:rPr>
              <a:t>南朝以前，中国经济文化的主要基地只有一个黄河流域，经过南朝，长江流域也成为主要基地，中国经济文化的主要基地从此扩大了一倍，隋唐时期的繁荣就是在这个扩大的基地上产生的。 </a:t>
            </a:r>
            <a:endParaRPr lang="zh-CN" altLang="en-US" sz="2000" dirty="0">
              <a:latin typeface="汉仪昌黎宋刻本(原版)简" panose="00020600040101010101" charset="-122"/>
              <a:ea typeface="汉仪昌黎宋刻本(原版)简" panose="00020600040101010101" charset="-122"/>
              <a:cs typeface="汉仪昌黎宋刻本(原版)简" panose="00020600040101010101" charset="-122"/>
            </a:endParaRPr>
          </a:p>
        </p:txBody>
      </p:sp>
      <p:sp>
        <p:nvSpPr>
          <p:cNvPr id="10" name="右大括号 9"/>
          <p:cNvSpPr/>
          <p:nvPr/>
        </p:nvSpPr>
        <p:spPr>
          <a:xfrm>
            <a:off x="5018050" y="3189250"/>
            <a:ext cx="211874" cy="1449657"/>
          </a:xfrm>
          <a:prstGeom prst="rightBrace">
            <a:avLst/>
          </a:prstGeom>
          <a:solidFill>
            <a:schemeClr val="tx1"/>
          </a:solidFill>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2" name="Picture 4" descr="https://timgsa.baidu.com/timg?image&amp;quality=80&amp;size=b9999_10000&amp;sec=1595836239212&amp;di=63b4fd5fc75e982c29b471b5a5c1516b&amp;imgtype=0&amp;src=http%3A%2F%2Fbpic.588ku.com%2Felement_origin_min_pic%2F16%2F11%2F13%2F61839e20928d5f7c6f2201741edf1e78.jpg"/>
          <p:cNvPicPr>
            <a:picLocks noChangeAspect="1" noChangeArrowheads="1"/>
          </p:cNvPicPr>
          <p:nvPr/>
        </p:nvPicPr>
        <p:blipFill>
          <a:blip r:embed="rId1" cstate="print">
            <a:clrChange>
              <a:clrFrom>
                <a:srgbClr val="F6F6F6"/>
              </a:clrFrom>
              <a:clrTo>
                <a:srgbClr val="F6F6F6">
                  <a:alpha val="0"/>
                </a:srgbClr>
              </a:clrTo>
            </a:clrChange>
          </a:blip>
          <a:srcRect/>
          <a:stretch>
            <a:fillRect/>
          </a:stretch>
        </p:blipFill>
        <p:spPr bwMode="auto">
          <a:xfrm>
            <a:off x="6382910" y="4944521"/>
            <a:ext cx="5095881" cy="369231"/>
          </a:xfrm>
          <a:prstGeom prst="rect">
            <a:avLst/>
          </a:prstGeom>
          <a:noFill/>
        </p:spPr>
      </p:pic>
      <p:sp>
        <p:nvSpPr>
          <p:cNvPr id="13" name="下箭头 12"/>
          <p:cNvSpPr/>
          <p:nvPr/>
        </p:nvSpPr>
        <p:spPr>
          <a:xfrm rot="16200000">
            <a:off x="5449442" y="193347"/>
            <a:ext cx="341563" cy="1940294"/>
          </a:xfrm>
          <a:prstGeom prst="down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6"/>
          <p:cNvSpPr txBox="1"/>
          <p:nvPr/>
        </p:nvSpPr>
        <p:spPr>
          <a:xfrm>
            <a:off x="6960349" y="628375"/>
            <a:ext cx="4620546" cy="927690"/>
          </a:xfrm>
          <a:prstGeom prst="rect">
            <a:avLst/>
          </a:prstGeom>
          <a:noFill/>
        </p:spPr>
        <p:txBody>
          <a:bodyPr wrap="square" rtlCol="0">
            <a:spAutoFit/>
          </a:bodyPr>
          <a:lstStyle/>
          <a:p>
            <a:pPr algn="ctr" defTabSz="914400">
              <a:lnSpc>
                <a:spcPct val="125000"/>
              </a:lnSpc>
              <a:defRPr/>
            </a:pPr>
            <a:r>
              <a:rPr lang="zh-CN" altLang="en-US" sz="48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盛世的起点</a:t>
            </a:r>
            <a:r>
              <a:rPr lang="en-US" altLang="zh-CN" sz="48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                </a:t>
            </a:r>
            <a:endParaRPr lang="en-US" altLang="zh-CN" sz="48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endParaRPr>
          </a:p>
        </p:txBody>
      </p:sp>
      <p:pic>
        <p:nvPicPr>
          <p:cNvPr id="15" name="Picture 4" descr="https://timgsa.baidu.com/timg?image&amp;quality=80&amp;size=b9999_10000&amp;sec=1595836239212&amp;di=63b4fd5fc75e982c29b471b5a5c1516b&amp;imgtype=0&amp;src=http%3A%2F%2Fbpic.588ku.com%2Felement_origin_min_pic%2F16%2F11%2F13%2F61839e20928d5f7c6f2201741edf1e78.jpg"/>
          <p:cNvPicPr>
            <a:picLocks noChangeAspect="1" noChangeArrowheads="1"/>
          </p:cNvPicPr>
          <p:nvPr/>
        </p:nvPicPr>
        <p:blipFill>
          <a:blip r:embed="rId1" cstate="print">
            <a:clrChange>
              <a:clrFrom>
                <a:srgbClr val="F6F6F6"/>
              </a:clrFrom>
              <a:clrTo>
                <a:srgbClr val="F6F6F6">
                  <a:alpha val="0"/>
                </a:srgbClr>
              </a:clrTo>
            </a:clrChange>
          </a:blip>
          <a:srcRect/>
          <a:stretch>
            <a:fillRect/>
          </a:stretch>
        </p:blipFill>
        <p:spPr bwMode="auto">
          <a:xfrm>
            <a:off x="7404410" y="3465919"/>
            <a:ext cx="4315522" cy="369231"/>
          </a:xfrm>
          <a:prstGeom prst="rect">
            <a:avLst/>
          </a:prstGeom>
          <a:noFill/>
        </p:spPr>
      </p:pic>
      <p:sp>
        <p:nvSpPr>
          <p:cNvPr id="16" name="矩形 15"/>
          <p:cNvSpPr/>
          <p:nvPr/>
        </p:nvSpPr>
        <p:spPr>
          <a:xfrm>
            <a:off x="6260073" y="4389578"/>
            <a:ext cx="5671906" cy="2169825"/>
          </a:xfrm>
          <a:prstGeom prst="rect">
            <a:avLst/>
          </a:prstGeom>
        </p:spPr>
        <p:txBody>
          <a:bodyPr wrap="square">
            <a:spAutoFit/>
          </a:bodyPr>
          <a:lstStyle/>
          <a:p>
            <a:pPr>
              <a:lnSpc>
                <a:spcPct val="150000"/>
              </a:lnSpc>
            </a:pPr>
            <a:r>
              <a:rPr lang="zh-CN" altLang="en-US" dirty="0" smtClean="0">
                <a:latin typeface="汉仪昌黎宋刻本(原版)简" panose="00020600040101010101" charset="-122"/>
                <a:ea typeface="汉仪昌黎宋刻本(原版)简" panose="00020600040101010101" charset="-122"/>
                <a:cs typeface="汉仪昌黎宋刻本(原版)简" panose="00020600040101010101" charset="-122"/>
              </a:rPr>
              <a:t>   民族</a:t>
            </a:r>
            <a:r>
              <a:rPr lang="zh-CN" altLang="en-US" dirty="0">
                <a:latin typeface="汉仪昌黎宋刻本(原版)简" panose="00020600040101010101" charset="-122"/>
                <a:ea typeface="汉仪昌黎宋刻本(原版)简" panose="00020600040101010101" charset="-122"/>
                <a:cs typeface="汉仪昌黎宋刻本(原版)简" panose="00020600040101010101" charset="-122"/>
              </a:rPr>
              <a:t>大融合的实现，使汉族接受其他少数民族的新鲜成分，所以在经济、文化上不仅没衰落，而且变的更加兴盛，充满活力。隋文帝能够顺利完成统一事业，北方各民族的大融合应该是南北统一的重要条件。</a:t>
            </a:r>
            <a:endParaRPr lang="zh-CN" altLang="en-US" dirty="0">
              <a:latin typeface="汉仪昌黎宋刻本(原版)简" panose="00020600040101010101" charset="-122"/>
              <a:ea typeface="汉仪昌黎宋刻本(原版)简" panose="00020600040101010101" charset="-122"/>
              <a:cs typeface="汉仪昌黎宋刻本(原版)简" panose="00020600040101010101" charset="-122"/>
            </a:endParaRPr>
          </a:p>
          <a:p>
            <a:pPr>
              <a:lnSpc>
                <a:spcPct val="150000"/>
              </a:lnSpc>
            </a:pPr>
            <a:r>
              <a:rPr lang="en-US" altLang="zh-CN" dirty="0" smtClean="0">
                <a:latin typeface="汉仪昌黎宋刻本(原版)简" panose="00020600040101010101" charset="-122"/>
                <a:ea typeface="汉仪昌黎宋刻本(原版)简" panose="00020600040101010101" charset="-122"/>
                <a:cs typeface="汉仪昌黎宋刻本(原版)简" panose="00020600040101010101" charset="-122"/>
              </a:rPr>
              <a:t>     ——</a:t>
            </a:r>
            <a:r>
              <a:rPr lang="zh-CN" altLang="en-US" dirty="0">
                <a:latin typeface="汉仪昌黎宋刻本(原版)简" panose="00020600040101010101" charset="-122"/>
                <a:ea typeface="汉仪昌黎宋刻本(原版)简" panose="00020600040101010101" charset="-122"/>
                <a:cs typeface="汉仪昌黎宋刻本(原版)简" panose="00020600040101010101" charset="-122"/>
              </a:rPr>
              <a:t>张鹤泉：《魏晋南北朝：分裂与融合的时代》</a:t>
            </a:r>
            <a:endParaRPr lang="zh-CN" altLang="en-US" dirty="0">
              <a:latin typeface="汉仪昌黎宋刻本(原版)简" panose="00020600040101010101" charset="-122"/>
              <a:ea typeface="汉仪昌黎宋刻本(原版)简" panose="00020600040101010101" charset="-122"/>
              <a:cs typeface="汉仪昌黎宋刻本(原版)简" panose="0002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childTnLst>
                          </p:cTn>
                        </p:par>
                        <p:par>
                          <p:cTn id="48" fill="hold">
                            <p:stCondLst>
                              <p:cond delay="500"/>
                            </p:stCondLst>
                            <p:childTnLst>
                              <p:par>
                                <p:cTn id="49" presetID="10" presetClass="entr" presetSubtype="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P spid="10" grpId="0" animBg="1"/>
      <p:bldP spid="13" grpId="0" animBg="1"/>
      <p:bldP spid="14"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15916" y="1104175"/>
            <a:ext cx="8686413" cy="3354765"/>
          </a:xfrm>
          <a:prstGeom prst="rect">
            <a:avLst/>
          </a:prstGeom>
          <a:noFill/>
          <a:ln w="9525">
            <a:solidFill>
              <a:srgbClr val="FF9800"/>
            </a:solidFill>
          </a:ln>
        </p:spPr>
        <p:txBody>
          <a:bodyPr wrap="square">
            <a:spAutoFit/>
          </a:bodyPr>
          <a:lstStyle/>
          <a:p>
            <a:pPr indent="0"/>
            <a:r>
              <a:rPr lang="zh-CN" sz="2400" b="1" dirty="0">
                <a:solidFill>
                  <a:schemeClr val="tx1"/>
                </a:solidFill>
                <a:latin typeface="宋体" panose="02010600030101010101" pitchFamily="2" charset="-122"/>
                <a:ea typeface="宋体" panose="02010600030101010101" pitchFamily="2" charset="-122"/>
                <a:cs typeface="隶书" panose="02010509060101010101" charset="-122"/>
              </a:rPr>
              <a:t>材料：秦、汉的大一统，到东汉末而解体。从此中国分崩离析，走上</a:t>
            </a:r>
            <a:r>
              <a:rPr lang="zh-CN" sz="3200" b="1" dirty="0">
                <a:solidFill>
                  <a:srgbClr val="FF0000"/>
                </a:solidFill>
                <a:latin typeface="宋体" panose="02010600030101010101" pitchFamily="2" charset="-122"/>
                <a:ea typeface="宋体" panose="02010600030101010101" pitchFamily="2" charset="-122"/>
                <a:cs typeface="隶书" panose="02010509060101010101" charset="-122"/>
              </a:rPr>
              <a:t>衰运</a:t>
            </a:r>
            <a:r>
              <a:rPr lang="zh-CN" sz="2400" b="1" dirty="0">
                <a:solidFill>
                  <a:schemeClr val="tx1"/>
                </a:solidFill>
                <a:latin typeface="宋体" panose="02010600030101010101" pitchFamily="2" charset="-122"/>
                <a:ea typeface="宋体" panose="02010600030101010101" pitchFamily="2" charset="-122"/>
                <a:cs typeface="隶书" panose="02010509060101010101" charset="-122"/>
              </a:rPr>
              <a:t>，历史称此时期为</a:t>
            </a:r>
            <a:r>
              <a:rPr lang="zh-CN" sz="2400" b="1" dirty="0">
                <a:solidFill>
                  <a:srgbClr val="FF0000"/>
                </a:solidFill>
                <a:latin typeface="宋体" panose="02010600030101010101" pitchFamily="2" charset="-122"/>
                <a:ea typeface="宋体" panose="02010600030101010101" pitchFamily="2" charset="-122"/>
                <a:cs typeface="隶书" panose="02010509060101010101" charset="-122"/>
              </a:rPr>
              <a:t>魏晋南北朝</a:t>
            </a:r>
            <a:r>
              <a:rPr lang="zh-CN" sz="2400" b="1" dirty="0">
                <a:solidFill>
                  <a:schemeClr val="tx1"/>
                </a:solidFill>
                <a:latin typeface="宋体" panose="02010600030101010101" pitchFamily="2" charset="-122"/>
                <a:ea typeface="宋体" panose="02010600030101010101" pitchFamily="2" charset="-122"/>
                <a:cs typeface="隶书" panose="02010509060101010101" charset="-122"/>
              </a:rPr>
              <a:t>。此长时期之分裂，前后凡三百九十四年。起自建安，三百九十四年中，统一政府之存在，严格言之，不到十五年。放宽言之，亦只有三十余年，不到全时期十分之一。将本期历史与前期秦、汉相较，前期以</a:t>
            </a:r>
            <a:r>
              <a:rPr lang="zh-CN" sz="2400" b="1" dirty="0">
                <a:solidFill>
                  <a:srgbClr val="FF0000"/>
                </a:solidFill>
                <a:latin typeface="宋体" panose="02010600030101010101" pitchFamily="2" charset="-122"/>
                <a:ea typeface="宋体" panose="02010600030101010101" pitchFamily="2" charset="-122"/>
                <a:cs typeface="隶书" panose="02010509060101010101" charset="-122"/>
              </a:rPr>
              <a:t>中央统一为</a:t>
            </a:r>
            <a:r>
              <a:rPr lang="zh-CN" sz="3600" b="1" dirty="0">
                <a:solidFill>
                  <a:srgbClr val="FF0000"/>
                </a:solidFill>
                <a:latin typeface="宋体" panose="02010600030101010101" pitchFamily="2" charset="-122"/>
                <a:ea typeface="宋体" panose="02010600030101010101" pitchFamily="2" charset="-122"/>
                <a:cs typeface="隶书" panose="02010509060101010101" charset="-122"/>
              </a:rPr>
              <a:t>常态</a:t>
            </a:r>
            <a:r>
              <a:rPr lang="zh-CN" sz="2400" b="1" dirty="0">
                <a:solidFill>
                  <a:schemeClr val="tx1"/>
                </a:solidFill>
                <a:latin typeface="宋体" panose="02010600030101010101" pitchFamily="2" charset="-122"/>
                <a:ea typeface="宋体" panose="02010600030101010101" pitchFamily="2" charset="-122"/>
                <a:cs typeface="隶书" panose="02010509060101010101" charset="-122"/>
              </a:rPr>
              <a:t>，以分崩割据为</a:t>
            </a:r>
            <a:r>
              <a:rPr lang="zh-CN" sz="3600" b="1" dirty="0">
                <a:solidFill>
                  <a:srgbClr val="FF0000"/>
                </a:solidFill>
                <a:latin typeface="宋体" panose="02010600030101010101" pitchFamily="2" charset="-122"/>
                <a:ea typeface="宋体" panose="02010600030101010101" pitchFamily="2" charset="-122"/>
                <a:cs typeface="隶书" panose="02010509060101010101" charset="-122"/>
              </a:rPr>
              <a:t>变态</a:t>
            </a:r>
            <a:r>
              <a:rPr lang="zh-CN" sz="2400" b="1" dirty="0">
                <a:solidFill>
                  <a:schemeClr val="tx1"/>
                </a:solidFill>
                <a:latin typeface="宋体" panose="02010600030101010101" pitchFamily="2" charset="-122"/>
                <a:ea typeface="宋体" panose="02010600030101010101" pitchFamily="2" charset="-122"/>
                <a:cs typeface="隶书" panose="02010509060101010101" charset="-122"/>
              </a:rPr>
              <a:t>；本期则以中央统一为变态，而以</a:t>
            </a:r>
            <a:r>
              <a:rPr lang="zh-CN" sz="2400" b="1" dirty="0">
                <a:solidFill>
                  <a:srgbClr val="FF0000"/>
                </a:solidFill>
                <a:latin typeface="宋体" panose="02010600030101010101" pitchFamily="2" charset="-122"/>
                <a:ea typeface="宋体" panose="02010600030101010101" pitchFamily="2" charset="-122"/>
                <a:cs typeface="隶书" panose="02010509060101010101" charset="-122"/>
              </a:rPr>
              <a:t>分崩割据为常态</a:t>
            </a:r>
            <a:r>
              <a:rPr lang="zh-CN" sz="2400" b="1" dirty="0">
                <a:solidFill>
                  <a:schemeClr val="tx1"/>
                </a:solidFill>
                <a:latin typeface="宋体" panose="02010600030101010101" pitchFamily="2" charset="-122"/>
                <a:ea typeface="宋体" panose="02010600030101010101" pitchFamily="2" charset="-122"/>
                <a:cs typeface="隶书" panose="02010509060101010101" charset="-122"/>
              </a:rPr>
              <a:t>。</a:t>
            </a:r>
            <a:endParaRPr lang="zh-CN" sz="2400" b="1" dirty="0">
              <a:solidFill>
                <a:schemeClr val="tx1"/>
              </a:solidFill>
              <a:latin typeface="宋体" panose="02010600030101010101" pitchFamily="2" charset="-122"/>
              <a:ea typeface="宋体" panose="02010600030101010101" pitchFamily="2" charset="-122"/>
              <a:cs typeface="隶书" panose="02010509060101010101" charset="-122"/>
            </a:endParaRPr>
          </a:p>
          <a:p>
            <a:pPr indent="0" algn="r"/>
            <a:r>
              <a:rPr lang="en-US" altLang="zh-CN" sz="2400" b="1" dirty="0">
                <a:solidFill>
                  <a:schemeClr val="tx1"/>
                </a:solidFill>
                <a:latin typeface="宋体" panose="02010600030101010101" pitchFamily="2" charset="-122"/>
                <a:ea typeface="宋体" panose="02010600030101010101" pitchFamily="2" charset="-122"/>
                <a:cs typeface="隶书" panose="02010509060101010101" charset="-122"/>
              </a:rPr>
              <a:t>——</a:t>
            </a:r>
            <a:r>
              <a:rPr lang="zh-CN" sz="2400" b="1" dirty="0">
                <a:solidFill>
                  <a:schemeClr val="tx1"/>
                </a:solidFill>
                <a:latin typeface="宋体" panose="02010600030101010101" pitchFamily="2" charset="-122"/>
                <a:ea typeface="宋体" panose="02010600030101010101" pitchFamily="2" charset="-122"/>
                <a:cs typeface="隶书" panose="02010509060101010101" charset="-122"/>
              </a:rPr>
              <a:t>钱穆《国史大纲》</a:t>
            </a:r>
            <a:endParaRPr lang="en-US" altLang="zh-CN" sz="2400" b="1" dirty="0">
              <a:solidFill>
                <a:schemeClr val="tx1"/>
              </a:solidFill>
              <a:latin typeface="宋体" panose="02010600030101010101" pitchFamily="2" charset="-122"/>
              <a:ea typeface="宋体" panose="02010600030101010101" pitchFamily="2" charset="-122"/>
              <a:cs typeface="隶书" panose="02010509060101010101" charset="-122"/>
            </a:endParaRPr>
          </a:p>
        </p:txBody>
      </p:sp>
      <p:pic>
        <p:nvPicPr>
          <p:cNvPr id="16" name="Docer搜索：半想象现实   http://chn.docer.com/works/?userid=199927538" descr="0125"/>
          <p:cNvPicPr>
            <a:picLocks noChangeAspect="1"/>
          </p:cNvPicPr>
          <p:nvPr/>
        </p:nvPicPr>
        <p:blipFill>
          <a:blip r:embed="rId1"/>
          <a:srcRect t="25613" r="53977" b="26745"/>
          <a:stretch>
            <a:fillRect/>
          </a:stretch>
        </p:blipFill>
        <p:spPr>
          <a:xfrm>
            <a:off x="1780830" y="5454185"/>
            <a:ext cx="12681930" cy="1819910"/>
          </a:xfrm>
          <a:prstGeom prst="rect">
            <a:avLst/>
          </a:prstGeom>
        </p:spPr>
      </p:pic>
      <p:sp>
        <p:nvSpPr>
          <p:cNvPr id="3" name="文本框 2"/>
          <p:cNvSpPr txBox="1"/>
          <p:nvPr/>
        </p:nvSpPr>
        <p:spPr>
          <a:xfrm>
            <a:off x="518993" y="2109283"/>
            <a:ext cx="999490" cy="1076325"/>
          </a:xfrm>
          <a:prstGeom prst="rect">
            <a:avLst/>
          </a:prstGeom>
          <a:noFill/>
        </p:spPr>
        <p:txBody>
          <a:bodyPr wrap="none" rtlCol="0">
            <a:spAutoFit/>
          </a:bodyPr>
          <a:lstStyle/>
          <a:p>
            <a:r>
              <a:rPr lang="zh-CN" altLang="en-US" sz="3200" b="1" dirty="0"/>
              <a:t>衰运</a:t>
            </a:r>
            <a:endParaRPr lang="zh-CN" altLang="en-US" sz="3200" b="1" dirty="0"/>
          </a:p>
          <a:p>
            <a:r>
              <a:rPr lang="zh-CN" altLang="en-US" sz="3200" b="1" dirty="0"/>
              <a:t>变态</a:t>
            </a:r>
            <a:endParaRPr lang="zh-CN" altLang="en-US" sz="3200" b="1" dirty="0"/>
          </a:p>
        </p:txBody>
      </p:sp>
      <p:sp>
        <p:nvSpPr>
          <p:cNvPr id="4" name="右箭头 3"/>
          <p:cNvSpPr/>
          <p:nvPr/>
        </p:nvSpPr>
        <p:spPr>
          <a:xfrm rot="5400000">
            <a:off x="684806" y="3472764"/>
            <a:ext cx="589280" cy="240665"/>
          </a:xfrm>
          <a:prstGeom prst="right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790786" y="2154854"/>
            <a:ext cx="999490" cy="1076325"/>
          </a:xfrm>
          <a:prstGeom prst="rect">
            <a:avLst/>
          </a:prstGeom>
          <a:noFill/>
        </p:spPr>
        <p:txBody>
          <a:bodyPr wrap="none" rtlCol="0">
            <a:spAutoFit/>
          </a:bodyPr>
          <a:lstStyle/>
          <a:p>
            <a:r>
              <a:rPr lang="zh-CN" altLang="zh-CN" sz="3200" b="1" dirty="0"/>
              <a:t>盛运</a:t>
            </a:r>
            <a:endParaRPr lang="zh-CN" altLang="zh-CN" sz="3200" b="1" dirty="0"/>
          </a:p>
          <a:p>
            <a:r>
              <a:rPr lang="zh-CN" altLang="zh-CN" sz="3200" b="1" dirty="0"/>
              <a:t>常态</a:t>
            </a:r>
            <a:endParaRPr lang="zh-CN" altLang="zh-CN" sz="3200" b="1" dirty="0"/>
          </a:p>
        </p:txBody>
      </p:sp>
      <p:sp>
        <p:nvSpPr>
          <p:cNvPr id="6" name="右箭头 5"/>
          <p:cNvSpPr/>
          <p:nvPr/>
        </p:nvSpPr>
        <p:spPr>
          <a:xfrm rot="5400000">
            <a:off x="11017213" y="3579546"/>
            <a:ext cx="589280" cy="240665"/>
          </a:xfrm>
          <a:prstGeom prst="right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59441" y="4172831"/>
            <a:ext cx="818688" cy="830997"/>
          </a:xfrm>
          <a:prstGeom prst="rect">
            <a:avLst/>
          </a:prstGeom>
          <a:noFill/>
        </p:spPr>
        <p:txBody>
          <a:bodyPr wrap="square" rtlCol="0">
            <a:spAutoFit/>
          </a:bodyPr>
          <a:lstStyle/>
          <a:p>
            <a:r>
              <a:rPr lang="zh-CN" altLang="zh-CN" sz="2400" b="1" dirty="0"/>
              <a:t>分裂割据</a:t>
            </a:r>
            <a:endParaRPr lang="zh-CN" altLang="zh-CN" sz="2400" b="1" dirty="0"/>
          </a:p>
        </p:txBody>
      </p:sp>
      <p:sp>
        <p:nvSpPr>
          <p:cNvPr id="12" name="文本框 11"/>
          <p:cNvSpPr txBox="1"/>
          <p:nvPr/>
        </p:nvSpPr>
        <p:spPr>
          <a:xfrm>
            <a:off x="10941200" y="4123467"/>
            <a:ext cx="826988" cy="830997"/>
          </a:xfrm>
          <a:prstGeom prst="rect">
            <a:avLst/>
          </a:prstGeom>
          <a:noFill/>
        </p:spPr>
        <p:txBody>
          <a:bodyPr wrap="square" rtlCol="0">
            <a:spAutoFit/>
          </a:bodyPr>
          <a:lstStyle/>
          <a:p>
            <a:r>
              <a:rPr lang="zh-CN" altLang="en-US" sz="2400" b="1" dirty="0"/>
              <a:t>中央</a:t>
            </a:r>
            <a:r>
              <a:rPr lang="zh-CN" altLang="en-US" sz="2400" b="1" dirty="0" smtClean="0"/>
              <a:t>统一</a:t>
            </a:r>
            <a:endParaRPr lang="zh-CN" altLang="en-US" sz="2400" b="1" dirty="0"/>
          </a:p>
        </p:txBody>
      </p:sp>
      <p:sp>
        <p:nvSpPr>
          <p:cNvPr id="17" name="文本框 16"/>
          <p:cNvSpPr txBox="1"/>
          <p:nvPr/>
        </p:nvSpPr>
        <p:spPr>
          <a:xfrm>
            <a:off x="576053" y="987497"/>
            <a:ext cx="1103721" cy="830997"/>
          </a:xfrm>
          <a:prstGeom prst="rect">
            <a:avLst/>
          </a:prstGeom>
          <a:noFill/>
        </p:spPr>
        <p:txBody>
          <a:bodyPr wrap="square" rtlCol="0">
            <a:spAutoFit/>
          </a:bodyPr>
          <a:lstStyle/>
          <a:p>
            <a:r>
              <a:rPr lang="zh-CN" altLang="en-US" sz="2400" b="1" dirty="0" smtClean="0"/>
              <a:t>魏晋南北朝</a:t>
            </a:r>
            <a:endParaRPr lang="zh-CN" altLang="en-US" sz="2400" b="1" dirty="0"/>
          </a:p>
        </p:txBody>
      </p:sp>
      <p:sp>
        <p:nvSpPr>
          <p:cNvPr id="18" name="文本框 17"/>
          <p:cNvSpPr txBox="1"/>
          <p:nvPr/>
        </p:nvSpPr>
        <p:spPr>
          <a:xfrm>
            <a:off x="10817432" y="1208942"/>
            <a:ext cx="1008609" cy="584775"/>
          </a:xfrm>
          <a:prstGeom prst="rect">
            <a:avLst/>
          </a:prstGeom>
          <a:noFill/>
        </p:spPr>
        <p:txBody>
          <a:bodyPr wrap="none" rtlCol="0">
            <a:spAutoFit/>
          </a:bodyPr>
          <a:lstStyle/>
          <a:p>
            <a:r>
              <a:rPr lang="zh-CN" altLang="en-US" sz="3200" b="1" dirty="0" smtClean="0"/>
              <a:t>秦汉</a:t>
            </a:r>
            <a:endParaRPr lang="zh-CN" altLang="zh-CN" sz="3200" b="1" dirty="0"/>
          </a:p>
        </p:txBody>
      </p:sp>
      <p:sp>
        <p:nvSpPr>
          <p:cNvPr id="19" name="下箭头 18"/>
          <p:cNvSpPr/>
          <p:nvPr/>
        </p:nvSpPr>
        <p:spPr>
          <a:xfrm rot="5400000">
            <a:off x="5849961" y="-2171894"/>
            <a:ext cx="477976" cy="8616238"/>
          </a:xfrm>
          <a:prstGeom prst="down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下箭头 19"/>
          <p:cNvSpPr/>
          <p:nvPr/>
        </p:nvSpPr>
        <p:spPr>
          <a:xfrm rot="16200000">
            <a:off x="5920136" y="-1353862"/>
            <a:ext cx="477976" cy="8616238"/>
          </a:xfrm>
          <a:prstGeom prst="downArrow">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0758495" y="1104175"/>
            <a:ext cx="1008609" cy="584775"/>
          </a:xfrm>
          <a:prstGeom prst="rect">
            <a:avLst/>
          </a:prstGeom>
          <a:solidFill>
            <a:schemeClr val="bg1"/>
          </a:solidFill>
        </p:spPr>
        <p:txBody>
          <a:bodyPr wrap="none" rtlCol="0">
            <a:spAutoFit/>
          </a:bodyPr>
          <a:lstStyle/>
          <a:p>
            <a:r>
              <a:rPr lang="zh-CN" altLang="en-US" sz="3200" b="1" dirty="0" smtClean="0"/>
              <a:t>隋唐</a:t>
            </a:r>
            <a:endParaRPr lang="zh-CN" altLang="zh-CN" sz="3200" b="1" dirty="0"/>
          </a:p>
        </p:txBody>
      </p:sp>
      <p:sp>
        <p:nvSpPr>
          <p:cNvPr id="22" name="文本框 21"/>
          <p:cNvSpPr txBox="1"/>
          <p:nvPr/>
        </p:nvSpPr>
        <p:spPr>
          <a:xfrm>
            <a:off x="10767614" y="2169111"/>
            <a:ext cx="999490" cy="1076325"/>
          </a:xfrm>
          <a:prstGeom prst="rect">
            <a:avLst/>
          </a:prstGeom>
          <a:noFill/>
        </p:spPr>
        <p:txBody>
          <a:bodyPr wrap="none" rtlCol="0">
            <a:spAutoFit/>
          </a:bodyPr>
          <a:lstStyle/>
          <a:p>
            <a:r>
              <a:rPr lang="zh-CN" altLang="zh-CN" sz="3200" b="1" dirty="0"/>
              <a:t>盛运</a:t>
            </a:r>
            <a:endParaRPr lang="zh-CN" altLang="zh-CN" sz="3200" b="1" dirty="0"/>
          </a:p>
          <a:p>
            <a:r>
              <a:rPr lang="zh-CN" altLang="zh-CN" sz="3200" b="1" dirty="0"/>
              <a:t>常态</a:t>
            </a:r>
            <a:endParaRPr lang="zh-CN" altLang="zh-CN" sz="3200" b="1" dirty="0"/>
          </a:p>
        </p:txBody>
      </p:sp>
      <p:sp>
        <p:nvSpPr>
          <p:cNvPr id="23" name="右箭头 22"/>
          <p:cNvSpPr/>
          <p:nvPr/>
        </p:nvSpPr>
        <p:spPr>
          <a:xfrm rot="5400000">
            <a:off x="11017213" y="3574732"/>
            <a:ext cx="589280" cy="240665"/>
          </a:xfrm>
          <a:prstGeom prst="right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0940116" y="4110192"/>
            <a:ext cx="826988" cy="830997"/>
          </a:xfrm>
          <a:prstGeom prst="rect">
            <a:avLst/>
          </a:prstGeom>
          <a:noFill/>
        </p:spPr>
        <p:txBody>
          <a:bodyPr wrap="square" rtlCol="0">
            <a:spAutoFit/>
          </a:bodyPr>
          <a:lstStyle/>
          <a:p>
            <a:r>
              <a:rPr lang="zh-CN" altLang="en-US" sz="2400" b="1" dirty="0"/>
              <a:t>中央</a:t>
            </a:r>
            <a:r>
              <a:rPr lang="zh-CN" altLang="en-US" sz="2400" b="1" dirty="0" smtClean="0"/>
              <a:t>统一  </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right)">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500"/>
                                        <p:tgtEl>
                                          <p:spTgt spid="17"/>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up)">
                                      <p:cBhvr>
                                        <p:cTn id="32" dur="500"/>
                                        <p:tgtEl>
                                          <p:spTgt spid="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up)">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up)">
                                      <p:cBhvr>
                                        <p:cTn id="48" dur="500"/>
                                        <p:tgtEl>
                                          <p:spTgt spid="22"/>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up)">
                                      <p:cBhvr>
                                        <p:cTn id="51" dur="500"/>
                                        <p:tgtEl>
                                          <p:spTgt spid="23"/>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up)">
                                      <p:cBhvr>
                                        <p:cTn id="5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11" grpId="0"/>
      <p:bldP spid="12" grpId="0"/>
      <p:bldP spid="17" grpId="0"/>
      <p:bldP spid="18" grpId="0"/>
      <p:bldP spid="19" grpId="0" animBg="1"/>
      <p:bldP spid="20" grpId="0" animBg="1"/>
      <p:bldP spid="21" grpId="0" animBg="1"/>
      <p:bldP spid="22" grpId="0"/>
      <p:bldP spid="23" grpId="0" animBg="1"/>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289"/>
          <p:cNvSpPr txBox="1">
            <a:spLocks noChangeArrowheads="1"/>
          </p:cNvSpPr>
          <p:nvPr/>
        </p:nvSpPr>
        <p:spPr bwMode="auto">
          <a:xfrm>
            <a:off x="410632" y="350983"/>
            <a:ext cx="3194738" cy="543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indent="-228600">
              <a:lnSpc>
                <a:spcPct val="110000"/>
              </a:lnSpc>
              <a:spcBef>
                <a:spcPct val="0"/>
              </a:spcBef>
              <a:spcAft>
                <a:spcPts val="1335"/>
              </a:spcAft>
              <a:buFontTx/>
              <a:buNone/>
            </a:pPr>
            <a:r>
              <a:rPr lang="zh-CN" altLang="en-US" sz="2665" dirty="0">
                <a:latin typeface="方正粗黑宋简体" panose="02000000000000000000" pitchFamily="2" charset="-122"/>
                <a:ea typeface="方正粗黑宋简体" panose="02000000000000000000" pitchFamily="2" charset="-122"/>
                <a:cs typeface="方正粗黑宋简体" panose="02000000000000000000" pitchFamily="2" charset="-122"/>
              </a:rPr>
              <a:t>课堂小结：</a:t>
            </a:r>
            <a:endParaRPr lang="zh-CN" altLang="en-US" sz="2665" dirty="0">
              <a:latin typeface="方正粗黑宋简体" panose="02000000000000000000" pitchFamily="2" charset="-122"/>
              <a:ea typeface="方正粗黑宋简体" panose="02000000000000000000" pitchFamily="2" charset="-122"/>
              <a:cs typeface="方正粗黑宋简体" panose="02000000000000000000" pitchFamily="2" charset="-122"/>
            </a:endParaRPr>
          </a:p>
        </p:txBody>
      </p:sp>
      <p:grpSp>
        <p:nvGrpSpPr>
          <p:cNvPr id="56" name="组合 55"/>
          <p:cNvGrpSpPr/>
          <p:nvPr/>
        </p:nvGrpSpPr>
        <p:grpSpPr>
          <a:xfrm>
            <a:off x="283377" y="1544771"/>
            <a:ext cx="11916249" cy="4996003"/>
            <a:chOff x="855202" y="1368363"/>
            <a:chExt cx="11916249" cy="4996003"/>
          </a:xfrm>
        </p:grpSpPr>
        <p:sp>
          <p:nvSpPr>
            <p:cNvPr id="32781" name="矩形 50"/>
            <p:cNvSpPr>
              <a:spLocks noChangeArrowheads="1"/>
            </p:cNvSpPr>
            <p:nvPr/>
          </p:nvSpPr>
          <p:spPr bwMode="auto">
            <a:xfrm>
              <a:off x="10654761" y="3003848"/>
              <a:ext cx="2116690" cy="92333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None/>
              </a:pPr>
              <a:r>
                <a:rPr lang="zh-CN" altLang="en-US" sz="5400" b="1" dirty="0">
                  <a:solidFill>
                    <a:schemeClr val="bg1"/>
                  </a:solidFill>
                  <a:ea typeface="华文隶书" panose="02010800040101010101" pitchFamily="2" charset="-122"/>
                </a:rPr>
                <a:t>统一</a:t>
              </a:r>
              <a:endParaRPr lang="en-US" altLang="zh-CN" sz="5400" b="1" dirty="0">
                <a:solidFill>
                  <a:schemeClr val="bg1"/>
                </a:solidFill>
                <a:ea typeface="华文隶书" panose="02010800040101010101" pitchFamily="2" charset="-122"/>
              </a:endParaRPr>
            </a:p>
          </p:txBody>
        </p:sp>
        <p:sp>
          <p:nvSpPr>
            <p:cNvPr id="35" name="TextBox 34"/>
            <p:cNvSpPr txBox="1"/>
            <p:nvPr/>
          </p:nvSpPr>
          <p:spPr>
            <a:xfrm>
              <a:off x="1637349" y="2660959"/>
              <a:ext cx="738664" cy="2934480"/>
            </a:xfrm>
            <a:prstGeom prst="rect">
              <a:avLst/>
            </a:prstGeom>
            <a:noFill/>
          </p:spPr>
          <p:txBody>
            <a:bodyPr vert="eaVert" wrap="square" rtlCol="0">
              <a:spAutoFit/>
            </a:bodyPr>
            <a:lstStyle/>
            <a:p>
              <a:r>
                <a:rPr lang="zh-CN" altLang="en-US" sz="3600" b="1" dirty="0">
                  <a:latin typeface="华文隶书" panose="02010800040101010101" pitchFamily="2" charset="-122"/>
                  <a:ea typeface="华文隶书" panose="02010800040101010101" pitchFamily="2" charset="-122"/>
                </a:rPr>
                <a:t>政权更迭</a:t>
              </a:r>
              <a:endParaRPr lang="zh-CN" altLang="en-US" sz="3600" b="1" dirty="0">
                <a:latin typeface="华文隶书" panose="02010800040101010101" pitchFamily="2" charset="-122"/>
                <a:ea typeface="华文隶书" panose="02010800040101010101" pitchFamily="2" charset="-122"/>
              </a:endParaRPr>
            </a:p>
          </p:txBody>
        </p:sp>
        <p:grpSp>
          <p:nvGrpSpPr>
            <p:cNvPr id="13" name="组合 12"/>
            <p:cNvGrpSpPr/>
            <p:nvPr/>
          </p:nvGrpSpPr>
          <p:grpSpPr>
            <a:xfrm>
              <a:off x="2378198" y="1368363"/>
              <a:ext cx="8750980" cy="4996003"/>
              <a:chOff x="1485234" y="1025334"/>
              <a:chExt cx="8750980" cy="4996003"/>
            </a:xfrm>
          </p:grpSpPr>
          <p:sp>
            <p:nvSpPr>
              <p:cNvPr id="34" name="矩形 33"/>
              <p:cNvSpPr/>
              <p:nvPr/>
            </p:nvSpPr>
            <p:spPr bwMode="auto">
              <a:xfrm>
                <a:off x="1858655" y="1287294"/>
                <a:ext cx="3577515" cy="646331"/>
              </a:xfrm>
              <a:prstGeom prst="rect">
                <a:avLst/>
              </a:prstGeom>
            </p:spPr>
            <p:txBody>
              <a:bodyPr wrap="square">
                <a:spAutoFit/>
              </a:bodyPr>
              <a:lstStyle/>
              <a:p>
                <a:pPr eaLnBrk="1" hangingPunct="1">
                  <a:defRPr/>
                </a:pPr>
                <a:r>
                  <a:rPr lang="zh-CN" altLang="en-US" sz="3600" b="1" dirty="0">
                    <a:solidFill>
                      <a:schemeClr val="tx1">
                        <a:lumMod val="85000"/>
                        <a:lumOff val="15000"/>
                      </a:schemeClr>
                    </a:solidFill>
                    <a:latin typeface="华文隶书" panose="02010800040101010101" pitchFamily="2" charset="-122"/>
                    <a:ea typeface="华文隶书" panose="02010800040101010101" pitchFamily="2" charset="-122"/>
                  </a:rPr>
                  <a:t>常态</a:t>
                </a:r>
                <a:r>
                  <a:rPr lang="zh-CN" altLang="en-US" sz="3600" b="1" dirty="0" smtClean="0">
                    <a:solidFill>
                      <a:schemeClr val="tx1">
                        <a:lumMod val="85000"/>
                        <a:lumOff val="15000"/>
                      </a:schemeClr>
                    </a:solidFill>
                    <a:latin typeface="华文隶书" panose="02010800040101010101" pitchFamily="2" charset="-122"/>
                    <a:ea typeface="华文隶书" panose="02010800040101010101" pitchFamily="2" charset="-122"/>
                  </a:rPr>
                  <a:t>下的“变态”</a:t>
                </a:r>
                <a:endParaRPr lang="zh-CN" altLang="en-US" sz="3600" b="1" dirty="0">
                  <a:solidFill>
                    <a:schemeClr val="tx1">
                      <a:lumMod val="85000"/>
                      <a:lumOff val="15000"/>
                    </a:schemeClr>
                  </a:solidFill>
                  <a:latin typeface="华文隶书" panose="02010800040101010101" pitchFamily="2" charset="-122"/>
                  <a:ea typeface="华文隶书" panose="02010800040101010101" pitchFamily="2" charset="-122"/>
                </a:endParaRPr>
              </a:p>
            </p:txBody>
          </p:sp>
          <p:sp>
            <p:nvSpPr>
              <p:cNvPr id="30" name="矩形 29"/>
              <p:cNvSpPr/>
              <p:nvPr/>
            </p:nvSpPr>
            <p:spPr bwMode="auto">
              <a:xfrm>
                <a:off x="1790167" y="3469998"/>
                <a:ext cx="1569660" cy="646331"/>
              </a:xfrm>
              <a:prstGeom prst="rect">
                <a:avLst/>
              </a:prstGeom>
            </p:spPr>
            <p:txBody>
              <a:bodyPr wrap="none">
                <a:spAutoFit/>
              </a:bodyPr>
              <a:lstStyle/>
              <a:p>
                <a:pPr eaLnBrk="1" hangingPunct="1">
                  <a:defRPr/>
                </a:pPr>
                <a:r>
                  <a:rPr lang="zh-CN" altLang="en-US" sz="3600" b="1" dirty="0" smtClean="0">
                    <a:solidFill>
                      <a:schemeClr val="tx1">
                        <a:lumMod val="85000"/>
                        <a:lumOff val="15000"/>
                      </a:schemeClr>
                    </a:solidFill>
                    <a:latin typeface="华文隶书" panose="02010800040101010101" pitchFamily="2" charset="-122"/>
                    <a:ea typeface="华文隶书" panose="02010800040101010101" pitchFamily="2" charset="-122"/>
                  </a:rPr>
                  <a:t>衰运？</a:t>
                </a:r>
                <a:endParaRPr lang="zh-CN" altLang="en-US" sz="3600" b="1" dirty="0">
                  <a:solidFill>
                    <a:schemeClr val="tx1">
                      <a:lumMod val="85000"/>
                      <a:lumOff val="15000"/>
                    </a:schemeClr>
                  </a:solidFill>
                  <a:latin typeface="华文隶书" panose="02010800040101010101" pitchFamily="2" charset="-122"/>
                  <a:ea typeface="华文隶书" panose="02010800040101010101" pitchFamily="2" charset="-122"/>
                </a:endParaRPr>
              </a:p>
            </p:txBody>
          </p:sp>
          <p:sp>
            <p:nvSpPr>
              <p:cNvPr id="20" name="左大括号 19"/>
              <p:cNvSpPr/>
              <p:nvPr/>
            </p:nvSpPr>
            <p:spPr bwMode="auto">
              <a:xfrm>
                <a:off x="1485234" y="1025334"/>
                <a:ext cx="304933" cy="4224575"/>
              </a:xfrm>
              <a:prstGeom prst="leftBrace">
                <a:avLst>
                  <a:gd name="adj1" fmla="val 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400"/>
              </a:p>
            </p:txBody>
          </p:sp>
          <p:grpSp>
            <p:nvGrpSpPr>
              <p:cNvPr id="11" name="组合 10"/>
              <p:cNvGrpSpPr/>
              <p:nvPr/>
            </p:nvGrpSpPr>
            <p:grpSpPr>
              <a:xfrm>
                <a:off x="1904348" y="4216160"/>
                <a:ext cx="6185433" cy="523220"/>
                <a:chOff x="2461401" y="4203811"/>
                <a:chExt cx="6185433" cy="523220"/>
              </a:xfrm>
            </p:grpSpPr>
            <p:sp>
              <p:nvSpPr>
                <p:cNvPr id="24" name="矩形 23"/>
                <p:cNvSpPr/>
                <p:nvPr/>
              </p:nvSpPr>
              <p:spPr bwMode="auto">
                <a:xfrm>
                  <a:off x="3134870" y="4203811"/>
                  <a:ext cx="5511964" cy="523220"/>
                </a:xfrm>
                <a:prstGeom prst="rect">
                  <a:avLst/>
                </a:prstGeom>
              </p:spPr>
              <p:txBody>
                <a:bodyPr wrap="square">
                  <a:spAutoFit/>
                </a:bodyPr>
                <a:lstStyle/>
                <a:p>
                  <a:pPr defTabSz="1219200">
                    <a:defRPr/>
                  </a:pPr>
                  <a:r>
                    <a:rPr lang="zh-CN" altLang="en-US" sz="2800" b="1" dirty="0" smtClean="0">
                      <a:solidFill>
                        <a:schemeClr val="tx1">
                          <a:lumMod val="85000"/>
                          <a:lumOff val="15000"/>
                        </a:schemeClr>
                      </a:solidFill>
                      <a:latin typeface="华文隶书" panose="02010800040101010101" pitchFamily="2" charset="-122"/>
                      <a:ea typeface="华文隶书" panose="02010800040101010101" pitchFamily="2" charset="-122"/>
                    </a:rPr>
                    <a:t>政权更迭下的深层震荡</a:t>
                  </a:r>
                  <a:endParaRPr lang="en-US" altLang="zh-CN" sz="2800" b="1" dirty="0">
                    <a:solidFill>
                      <a:schemeClr val="tx1">
                        <a:lumMod val="85000"/>
                        <a:lumOff val="15000"/>
                      </a:schemeClr>
                    </a:solidFill>
                    <a:latin typeface="华文隶书" panose="02010800040101010101" pitchFamily="2" charset="-122"/>
                    <a:ea typeface="华文隶书" panose="02010800040101010101" pitchFamily="2" charset="-122"/>
                  </a:endParaRPr>
                </a:p>
              </p:txBody>
            </p:sp>
            <p:cxnSp>
              <p:nvCxnSpPr>
                <p:cNvPr id="22" name="直接连接符 5"/>
                <p:cNvCxnSpPr/>
                <p:nvPr/>
              </p:nvCxnSpPr>
              <p:spPr bwMode="auto">
                <a:xfrm>
                  <a:off x="2461401" y="4462447"/>
                  <a:ext cx="7556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2774" name="TextBox 43"/>
              <p:cNvSpPr txBox="1">
                <a:spLocks noChangeArrowheads="1"/>
              </p:cNvSpPr>
              <p:nvPr/>
            </p:nvSpPr>
            <p:spPr bwMode="auto">
              <a:xfrm>
                <a:off x="9116278" y="2375459"/>
                <a:ext cx="738664" cy="364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sz="3600" b="1" dirty="0">
                    <a:ea typeface="华文隶书" panose="02010800040101010101" pitchFamily="2" charset="-122"/>
                  </a:rPr>
                  <a:t>民族交融</a:t>
                </a:r>
                <a:endParaRPr lang="en-US" altLang="zh-CN" sz="3600" b="1" dirty="0">
                  <a:ea typeface="华文隶书" panose="02010800040101010101" pitchFamily="2" charset="-122"/>
                </a:endParaRPr>
              </a:p>
            </p:txBody>
          </p:sp>
          <p:grpSp>
            <p:nvGrpSpPr>
              <p:cNvPr id="7" name="组合 6"/>
              <p:cNvGrpSpPr/>
              <p:nvPr/>
            </p:nvGrpSpPr>
            <p:grpSpPr>
              <a:xfrm>
                <a:off x="6393735" y="1530179"/>
                <a:ext cx="2680815" cy="1412978"/>
                <a:chOff x="7926604" y="1205845"/>
                <a:chExt cx="2680815" cy="1412978"/>
              </a:xfrm>
            </p:grpSpPr>
            <p:sp>
              <p:nvSpPr>
                <p:cNvPr id="17" name="左大括号 16"/>
                <p:cNvSpPr/>
                <p:nvPr/>
              </p:nvSpPr>
              <p:spPr bwMode="auto">
                <a:xfrm>
                  <a:off x="7926604" y="1395266"/>
                  <a:ext cx="162674" cy="1097288"/>
                </a:xfrm>
                <a:prstGeom prst="leftBrace">
                  <a:avLst>
                    <a:gd name="adj1" fmla="val 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400" dirty="0"/>
                </a:p>
              </p:txBody>
            </p:sp>
            <p:sp>
              <p:nvSpPr>
                <p:cNvPr id="28" name="矩形 27"/>
                <p:cNvSpPr/>
                <p:nvPr/>
              </p:nvSpPr>
              <p:spPr bwMode="auto">
                <a:xfrm>
                  <a:off x="8009283" y="1205845"/>
                  <a:ext cx="1415772" cy="461665"/>
                </a:xfrm>
                <a:prstGeom prst="rect">
                  <a:avLst/>
                </a:prstGeom>
              </p:spPr>
              <p:txBody>
                <a:bodyPr wrap="none">
                  <a:spAutoFit/>
                </a:bodyPr>
                <a:lstStyle/>
                <a:p>
                  <a:pPr algn="ctr" defTabSz="1219200">
                    <a:defRPr/>
                  </a:pPr>
                  <a:r>
                    <a:rPr lang="zh-CN" altLang="en-US" sz="2400" b="1" dirty="0">
                      <a:solidFill>
                        <a:schemeClr val="tx1">
                          <a:lumMod val="85000"/>
                          <a:lumOff val="15000"/>
                        </a:schemeClr>
                      </a:solidFill>
                      <a:latin typeface="方正字迹-潇洒隶书繁体" panose="02010600010101010101" pitchFamily="2" charset="-122"/>
                      <a:ea typeface="方正字迹-潇洒隶书繁体" panose="02010600010101010101" pitchFamily="2" charset="-122"/>
                    </a:rPr>
                    <a:t>三国分立</a:t>
                  </a:r>
                  <a:endParaRPr lang="en-US" altLang="zh-CN" sz="2400" b="1" dirty="0">
                    <a:solidFill>
                      <a:schemeClr val="tx1">
                        <a:lumMod val="85000"/>
                        <a:lumOff val="15000"/>
                      </a:schemeClr>
                    </a:solidFill>
                    <a:latin typeface="方正字迹-潇洒隶书繁体" panose="02010600010101010101" pitchFamily="2" charset="-122"/>
                    <a:ea typeface="方正字迹-潇洒隶书繁体" panose="02010600010101010101" pitchFamily="2" charset="-122"/>
                  </a:endParaRPr>
                </a:p>
              </p:txBody>
            </p:sp>
            <p:sp>
              <p:nvSpPr>
                <p:cNvPr id="26" name="矩形 25"/>
                <p:cNvSpPr/>
                <p:nvPr/>
              </p:nvSpPr>
              <p:spPr bwMode="auto">
                <a:xfrm>
                  <a:off x="8032641" y="1550772"/>
                  <a:ext cx="2135229" cy="461665"/>
                </a:xfrm>
                <a:prstGeom prst="rect">
                  <a:avLst/>
                </a:prstGeom>
              </p:spPr>
              <p:txBody>
                <a:bodyPr wrap="square">
                  <a:spAutoFit/>
                </a:bodyPr>
                <a:lstStyle/>
                <a:p>
                  <a:pPr defTabSz="1219200">
                    <a:defRPr/>
                  </a:pPr>
                  <a:r>
                    <a:rPr lang="zh-CN" altLang="en-US" sz="2400" b="1" dirty="0">
                      <a:solidFill>
                        <a:schemeClr val="tx1">
                          <a:lumMod val="85000"/>
                          <a:lumOff val="15000"/>
                        </a:schemeClr>
                      </a:solidFill>
                      <a:latin typeface="方正字迹-潇洒隶书繁体" panose="02010600010101010101" pitchFamily="2" charset="-122"/>
                      <a:ea typeface="方正字迹-潇洒隶书繁体" panose="02010600010101010101" pitchFamily="2" charset="-122"/>
                    </a:rPr>
                    <a:t>西晋统一</a:t>
                  </a:r>
                  <a:endParaRPr lang="en-US" altLang="zh-CN" sz="2400" b="1" dirty="0">
                    <a:solidFill>
                      <a:schemeClr val="tx1">
                        <a:lumMod val="85000"/>
                        <a:lumOff val="15000"/>
                      </a:schemeClr>
                    </a:solidFill>
                    <a:latin typeface="方正字迹-潇洒隶书繁体" panose="02010600010101010101" pitchFamily="2" charset="-122"/>
                    <a:ea typeface="方正字迹-潇洒隶书繁体" panose="02010600010101010101" pitchFamily="2" charset="-122"/>
                  </a:endParaRPr>
                </a:p>
              </p:txBody>
            </p:sp>
            <p:sp>
              <p:nvSpPr>
                <p:cNvPr id="45" name="矩形 44"/>
                <p:cNvSpPr/>
                <p:nvPr/>
              </p:nvSpPr>
              <p:spPr>
                <a:xfrm>
                  <a:off x="8009283" y="1862428"/>
                  <a:ext cx="2058604" cy="461665"/>
                </a:xfrm>
                <a:prstGeom prst="rect">
                  <a:avLst/>
                </a:prstGeom>
              </p:spPr>
              <p:txBody>
                <a:bodyPr wrap="square">
                  <a:spAutoFit/>
                </a:bodyPr>
                <a:lstStyle/>
                <a:p>
                  <a:pPr defTabSz="1219200">
                    <a:defRPr/>
                  </a:pPr>
                  <a:r>
                    <a:rPr lang="zh-CN" altLang="en-US" sz="2400" b="1" dirty="0">
                      <a:solidFill>
                        <a:schemeClr val="tx1">
                          <a:lumMod val="85000"/>
                          <a:lumOff val="15000"/>
                        </a:schemeClr>
                      </a:solidFill>
                      <a:latin typeface="方正字迹-潇洒隶书繁体" panose="02010600010101010101" pitchFamily="2" charset="-122"/>
                      <a:ea typeface="方正字迹-潇洒隶书繁体" panose="02010600010101010101" pitchFamily="2" charset="-122"/>
                    </a:rPr>
                    <a:t>东晋与十六国</a:t>
                  </a:r>
                  <a:endParaRPr lang="en-US" altLang="zh-CN" sz="2400" b="1" dirty="0">
                    <a:solidFill>
                      <a:schemeClr val="tx1">
                        <a:lumMod val="85000"/>
                        <a:lumOff val="15000"/>
                      </a:schemeClr>
                    </a:solidFill>
                    <a:latin typeface="方正字迹-潇洒隶书繁体" panose="02010600010101010101" pitchFamily="2" charset="-122"/>
                    <a:ea typeface="方正字迹-潇洒隶书繁体" panose="02010600010101010101" pitchFamily="2" charset="-122"/>
                  </a:endParaRPr>
                </a:p>
              </p:txBody>
            </p:sp>
            <p:sp>
              <p:nvSpPr>
                <p:cNvPr id="46" name="矩形 45"/>
                <p:cNvSpPr/>
                <p:nvPr/>
              </p:nvSpPr>
              <p:spPr>
                <a:xfrm>
                  <a:off x="8033878" y="2157158"/>
                  <a:ext cx="2573541" cy="461665"/>
                </a:xfrm>
                <a:prstGeom prst="rect">
                  <a:avLst/>
                </a:prstGeom>
              </p:spPr>
              <p:txBody>
                <a:bodyPr wrap="square">
                  <a:spAutoFit/>
                </a:bodyPr>
                <a:lstStyle/>
                <a:p>
                  <a:pPr defTabSz="1219200">
                    <a:defRPr/>
                  </a:pPr>
                  <a:r>
                    <a:rPr lang="zh-CN" altLang="en-US" sz="2400" b="1" dirty="0">
                      <a:solidFill>
                        <a:schemeClr val="tx1">
                          <a:lumMod val="85000"/>
                          <a:lumOff val="15000"/>
                        </a:schemeClr>
                      </a:solidFill>
                      <a:latin typeface="方正字迹-潇洒隶书繁体" panose="02010600010101010101" pitchFamily="2" charset="-122"/>
                      <a:ea typeface="方正字迹-潇洒隶书繁体" panose="02010600010101010101" pitchFamily="2" charset="-122"/>
                    </a:rPr>
                    <a:t>南朝与北朝</a:t>
                  </a:r>
                  <a:endParaRPr lang="en-US" altLang="zh-CN" sz="2400" b="1" dirty="0">
                    <a:solidFill>
                      <a:schemeClr val="tx1">
                        <a:lumMod val="85000"/>
                        <a:lumOff val="15000"/>
                      </a:schemeClr>
                    </a:solidFill>
                    <a:latin typeface="方正字迹-潇洒隶书繁体" panose="02010600010101010101" pitchFamily="2" charset="-122"/>
                    <a:ea typeface="方正字迹-潇洒隶书繁体" panose="02010600010101010101" pitchFamily="2" charset="-122"/>
                  </a:endParaRPr>
                </a:p>
              </p:txBody>
            </p:sp>
          </p:grpSp>
          <p:grpSp>
            <p:nvGrpSpPr>
              <p:cNvPr id="2" name="组合 1"/>
              <p:cNvGrpSpPr/>
              <p:nvPr/>
            </p:nvGrpSpPr>
            <p:grpSpPr>
              <a:xfrm>
                <a:off x="1933318" y="2035750"/>
                <a:ext cx="6927152" cy="523220"/>
                <a:chOff x="2772429" y="2187393"/>
                <a:chExt cx="6927152" cy="523220"/>
              </a:xfrm>
            </p:grpSpPr>
            <p:cxnSp>
              <p:nvCxnSpPr>
                <p:cNvPr id="32" name="直接连接符 5"/>
                <p:cNvCxnSpPr/>
                <p:nvPr/>
              </p:nvCxnSpPr>
              <p:spPr bwMode="auto">
                <a:xfrm>
                  <a:off x="2772429" y="2437894"/>
                  <a:ext cx="7556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auto">
                <a:xfrm>
                  <a:off x="3448085" y="2187393"/>
                  <a:ext cx="6251496" cy="523220"/>
                </a:xfrm>
                <a:prstGeom prst="rect">
                  <a:avLst/>
                </a:prstGeom>
              </p:spPr>
              <p:txBody>
                <a:bodyPr wrap="square">
                  <a:spAutoFit/>
                </a:bodyPr>
                <a:lstStyle/>
                <a:p>
                  <a:pPr defTabSz="1219200">
                    <a:defRPr/>
                  </a:pPr>
                  <a:r>
                    <a:rPr lang="zh-CN" altLang="en-US" sz="2800" b="1" dirty="0">
                      <a:solidFill>
                        <a:schemeClr val="tx1">
                          <a:lumMod val="85000"/>
                          <a:lumOff val="15000"/>
                        </a:schemeClr>
                      </a:solidFill>
                      <a:latin typeface="华文隶书" panose="02010800040101010101" pitchFamily="2" charset="-122"/>
                      <a:ea typeface="华文隶书" panose="02010800040101010101" pitchFamily="2" charset="-122"/>
                    </a:rPr>
                    <a:t>政权更迭及其特点分析</a:t>
                  </a:r>
                  <a:endParaRPr lang="en-US" altLang="zh-CN" sz="2800" b="1" dirty="0">
                    <a:solidFill>
                      <a:schemeClr val="tx1">
                        <a:lumMod val="85000"/>
                        <a:lumOff val="15000"/>
                      </a:schemeClr>
                    </a:solidFill>
                    <a:latin typeface="华文隶书" panose="02010800040101010101" pitchFamily="2" charset="-122"/>
                    <a:ea typeface="华文隶书" panose="02010800040101010101" pitchFamily="2" charset="-122"/>
                  </a:endParaRPr>
                </a:p>
              </p:txBody>
            </p:sp>
          </p:grpSp>
          <p:grpSp>
            <p:nvGrpSpPr>
              <p:cNvPr id="8" name="组合 7"/>
              <p:cNvGrpSpPr/>
              <p:nvPr/>
            </p:nvGrpSpPr>
            <p:grpSpPr>
              <a:xfrm>
                <a:off x="6417577" y="4148772"/>
                <a:ext cx="3818637" cy="881829"/>
                <a:chOff x="8340378" y="4132537"/>
                <a:chExt cx="3818637" cy="881829"/>
              </a:xfrm>
            </p:grpSpPr>
            <p:sp>
              <p:nvSpPr>
                <p:cNvPr id="32780" name="矩形 49"/>
                <p:cNvSpPr>
                  <a:spLocks noChangeArrowheads="1"/>
                </p:cNvSpPr>
                <p:nvPr/>
              </p:nvSpPr>
              <p:spPr bwMode="auto">
                <a:xfrm>
                  <a:off x="8477970" y="4132537"/>
                  <a:ext cx="36810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defTabSz="1219200">
                    <a:lnSpc>
                      <a:spcPct val="100000"/>
                    </a:lnSpc>
                    <a:spcBef>
                      <a:spcPct val="0"/>
                    </a:spcBef>
                    <a:buNone/>
                    <a:defRPr/>
                  </a:pPr>
                  <a:r>
                    <a:rPr lang="zh-CN" altLang="en-US" sz="2400" b="1" dirty="0" smtClean="0">
                      <a:solidFill>
                        <a:schemeClr val="tx1">
                          <a:lumMod val="85000"/>
                          <a:lumOff val="15000"/>
                        </a:schemeClr>
                      </a:solidFill>
                      <a:latin typeface="方正字迹-潇洒隶书繁体" panose="02010600010101010101" pitchFamily="2" charset="-122"/>
                      <a:ea typeface="方正字迹-潇洒隶书繁体" panose="02010600010101010101" pitchFamily="2" charset="-122"/>
                    </a:rPr>
                    <a:t>南方的民族交融</a:t>
                  </a:r>
                  <a:endParaRPr lang="en-US" altLang="zh-CN" sz="2400" b="1" dirty="0">
                    <a:solidFill>
                      <a:schemeClr val="tx1">
                        <a:lumMod val="85000"/>
                        <a:lumOff val="15000"/>
                      </a:schemeClr>
                    </a:solidFill>
                    <a:latin typeface="方正字迹-潇洒隶书繁体" panose="02010600010101010101" pitchFamily="2" charset="-122"/>
                    <a:ea typeface="方正字迹-潇洒隶书繁体" panose="02010600010101010101" pitchFamily="2" charset="-122"/>
                  </a:endParaRPr>
                </a:p>
              </p:txBody>
            </p:sp>
            <p:sp>
              <p:nvSpPr>
                <p:cNvPr id="37" name="左大括号 36"/>
                <p:cNvSpPr/>
                <p:nvPr/>
              </p:nvSpPr>
              <p:spPr bwMode="auto">
                <a:xfrm>
                  <a:off x="8340378" y="4342933"/>
                  <a:ext cx="191641" cy="480043"/>
                </a:xfrm>
                <a:prstGeom prst="leftBrace">
                  <a:avLst>
                    <a:gd name="adj1" fmla="val 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400"/>
                </a:p>
              </p:txBody>
            </p:sp>
            <p:sp>
              <p:nvSpPr>
                <p:cNvPr id="39" name="矩形 49"/>
                <p:cNvSpPr>
                  <a:spLocks noChangeArrowheads="1"/>
                </p:cNvSpPr>
                <p:nvPr/>
              </p:nvSpPr>
              <p:spPr bwMode="auto">
                <a:xfrm>
                  <a:off x="8430204" y="4552701"/>
                  <a:ext cx="36810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defTabSz="1219200">
                    <a:lnSpc>
                      <a:spcPct val="100000"/>
                    </a:lnSpc>
                    <a:spcBef>
                      <a:spcPct val="0"/>
                    </a:spcBef>
                    <a:buNone/>
                    <a:defRPr/>
                  </a:pPr>
                  <a:r>
                    <a:rPr lang="zh-CN" altLang="en-US" sz="2400" b="1" dirty="0" smtClean="0">
                      <a:solidFill>
                        <a:schemeClr val="tx1">
                          <a:lumMod val="85000"/>
                          <a:lumOff val="15000"/>
                        </a:schemeClr>
                      </a:solidFill>
                      <a:latin typeface="方正字迹-潇洒隶书繁体" panose="02010600010101010101" pitchFamily="2" charset="-122"/>
                      <a:ea typeface="方正字迹-潇洒隶书繁体" panose="02010600010101010101" pitchFamily="2" charset="-122"/>
                    </a:rPr>
                    <a:t>北方的民族交融</a:t>
                  </a:r>
                  <a:endParaRPr lang="en-US" altLang="zh-CN" sz="2400" b="1" dirty="0">
                    <a:solidFill>
                      <a:schemeClr val="tx1">
                        <a:lumMod val="85000"/>
                        <a:lumOff val="15000"/>
                      </a:schemeClr>
                    </a:solidFill>
                    <a:latin typeface="方正字迹-潇洒隶书繁体" panose="02010600010101010101" pitchFamily="2" charset="-122"/>
                    <a:ea typeface="方正字迹-潇洒隶书繁体" panose="02010600010101010101" pitchFamily="2" charset="-122"/>
                  </a:endParaRPr>
                </a:p>
              </p:txBody>
            </p:sp>
          </p:grpSp>
          <p:sp>
            <p:nvSpPr>
              <p:cNvPr id="42" name="左大括号 41"/>
              <p:cNvSpPr/>
              <p:nvPr/>
            </p:nvSpPr>
            <p:spPr bwMode="auto">
              <a:xfrm rot="10800000">
                <a:off x="8809035" y="1033755"/>
                <a:ext cx="341959" cy="4216153"/>
              </a:xfrm>
              <a:prstGeom prst="leftBrace">
                <a:avLst>
                  <a:gd name="adj1" fmla="val 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400"/>
              </a:p>
            </p:txBody>
          </p:sp>
        </p:grpSp>
        <p:sp>
          <p:nvSpPr>
            <p:cNvPr id="44" name="矩形 50"/>
            <p:cNvSpPr>
              <a:spLocks noChangeArrowheads="1"/>
            </p:cNvSpPr>
            <p:nvPr/>
          </p:nvSpPr>
          <p:spPr bwMode="auto">
            <a:xfrm>
              <a:off x="855202" y="2758988"/>
              <a:ext cx="876609" cy="175432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defTabSz="1219200">
                <a:lnSpc>
                  <a:spcPct val="100000"/>
                </a:lnSpc>
                <a:spcBef>
                  <a:spcPct val="0"/>
                </a:spcBef>
                <a:buNone/>
              </a:pPr>
              <a:r>
                <a:rPr lang="zh-CN" altLang="en-US" sz="5400" b="1" dirty="0">
                  <a:latin typeface="华文隶书" panose="02010800040101010101" pitchFamily="2" charset="-122"/>
                  <a:ea typeface="华文隶书" panose="02010800040101010101" pitchFamily="2" charset="-122"/>
                </a:rPr>
                <a:t>分裂</a:t>
              </a:r>
              <a:endParaRPr lang="en-US" altLang="zh-CN" sz="5400" b="1" dirty="0">
                <a:latin typeface="华文隶书" panose="02010800040101010101" pitchFamily="2" charset="-122"/>
                <a:ea typeface="华文隶书" panose="02010800040101010101" pitchFamily="2" charset="-122"/>
              </a:endParaRPr>
            </a:p>
          </p:txBody>
        </p:sp>
        <p:cxnSp>
          <p:nvCxnSpPr>
            <p:cNvPr id="27" name="直接箭头连接符 26"/>
            <p:cNvCxnSpPr/>
            <p:nvPr/>
          </p:nvCxnSpPr>
          <p:spPr>
            <a:xfrm flipV="1">
              <a:off x="11472506" y="3927181"/>
              <a:ext cx="0" cy="2195713"/>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59" name="直接箭头连接符 58"/>
          <p:cNvCxnSpPr>
            <a:endCxn id="44" idx="2"/>
          </p:cNvCxnSpPr>
          <p:nvPr/>
        </p:nvCxnSpPr>
        <p:spPr>
          <a:xfrm flipV="1">
            <a:off x="721682" y="4689722"/>
            <a:ext cx="0" cy="160958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2768" name="直接连接符 32767"/>
          <p:cNvCxnSpPr/>
          <p:nvPr/>
        </p:nvCxnSpPr>
        <p:spPr>
          <a:xfrm>
            <a:off x="695256" y="6299302"/>
            <a:ext cx="1020542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697857" y="1553192"/>
            <a:ext cx="463194" cy="0"/>
          </a:xfrm>
          <a:prstGeom prst="line">
            <a:avLst/>
          </a:prstGeom>
          <a:ln w="28575"/>
        </p:spPr>
        <p:style>
          <a:lnRef idx="3">
            <a:schemeClr val="dk1"/>
          </a:lnRef>
          <a:fillRef idx="0">
            <a:schemeClr val="dk1"/>
          </a:fillRef>
          <a:effectRef idx="2">
            <a:schemeClr val="dk1"/>
          </a:effectRef>
          <a:fontRef idx="minor">
            <a:schemeClr val="tx1"/>
          </a:fontRef>
        </p:style>
      </p:cxnSp>
      <p:pic>
        <p:nvPicPr>
          <p:cNvPr id="53" name="图片 52"/>
          <p:cNvPicPr>
            <a:picLocks noChangeAspect="1"/>
          </p:cNvPicPr>
          <p:nvPr/>
        </p:nvPicPr>
        <p:blipFill>
          <a:blip r:embed="rId1" cstate="screen"/>
          <a:stretch>
            <a:fillRect/>
          </a:stretch>
        </p:blipFill>
        <p:spPr>
          <a:xfrm flipH="1">
            <a:off x="0" y="6122805"/>
            <a:ext cx="1345323" cy="719030"/>
          </a:xfrm>
          <a:prstGeom prst="rect">
            <a:avLst/>
          </a:prstGeom>
        </p:spPr>
      </p:pic>
      <p:pic>
        <p:nvPicPr>
          <p:cNvPr id="54" name="图片 53">
            <a:hlinkClick r:id="" action="ppaction://noaction"/>
          </p:cNvPr>
          <p:cNvPicPr>
            <a:picLocks noChangeAspect="1"/>
          </p:cNvPicPr>
          <p:nvPr/>
        </p:nvPicPr>
        <p:blipFill>
          <a:blip r:embed="rId2" cstate="screen"/>
          <a:stretch>
            <a:fillRect/>
          </a:stretch>
        </p:blipFill>
        <p:spPr>
          <a:xfrm flipH="1">
            <a:off x="10992565" y="-10912"/>
            <a:ext cx="1199434" cy="728866"/>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64798" y="1235569"/>
            <a:ext cx="10365911" cy="4154984"/>
          </a:xfrm>
          <a:prstGeom prst="rect">
            <a:avLst/>
          </a:prstGeom>
        </p:spPr>
        <p:txBody>
          <a:bodyPr wrap="square">
            <a:spAutoFit/>
          </a:bodyPr>
          <a:lstStyle/>
          <a:p>
            <a:r>
              <a:rPr lang="en-US" altLang="zh-CN" sz="2400" b="1" dirty="0"/>
              <a:t>1.</a:t>
            </a:r>
            <a:r>
              <a:rPr lang="zh-CN" altLang="en-US" sz="2400" b="1" dirty="0"/>
              <a:t>（</a:t>
            </a:r>
            <a:r>
              <a:rPr lang="en-US" altLang="zh-CN" sz="2400" b="1" dirty="0"/>
              <a:t>2018·</a:t>
            </a:r>
            <a:r>
              <a:rPr lang="zh-CN" altLang="en-US" sz="2400" b="1" dirty="0"/>
              <a:t>湖南</a:t>
            </a:r>
            <a:r>
              <a:rPr lang="en-US" altLang="zh-CN" sz="2400" b="1" dirty="0"/>
              <a:t>·</a:t>
            </a:r>
            <a:r>
              <a:rPr lang="zh-CN" altLang="en-US" sz="2400" b="1" dirty="0"/>
              <a:t>高考模拟） 据资料统计，三国两晋南北朝，中国南部诸省水利工程数目增加，而北部数目则有所减少。这表明（        ）</a:t>
            </a:r>
            <a:endParaRPr lang="zh-CN" altLang="en-US" sz="2400" b="1" dirty="0"/>
          </a:p>
          <a:p>
            <a:r>
              <a:rPr lang="en-US" altLang="zh-CN" sz="2400" b="1" dirty="0"/>
              <a:t>A.</a:t>
            </a:r>
            <a:r>
              <a:rPr lang="zh-CN" altLang="en-US" sz="2400" b="1" dirty="0"/>
              <a:t>北方水利技术水平落后    </a:t>
            </a:r>
            <a:r>
              <a:rPr lang="en-US" altLang="zh-CN" sz="2400" b="1" dirty="0"/>
              <a:t>B.</a:t>
            </a:r>
            <a:r>
              <a:rPr lang="zh-CN" altLang="en-US" sz="2400" b="1" dirty="0"/>
              <a:t>经济发展赖于政治稳定</a:t>
            </a:r>
            <a:endParaRPr lang="en-US" altLang="zh-CN" sz="2400" b="1" dirty="0"/>
          </a:p>
          <a:p>
            <a:r>
              <a:rPr lang="en-US" altLang="zh-CN" sz="2400" b="1" dirty="0"/>
              <a:t>C.</a:t>
            </a:r>
            <a:r>
              <a:rPr lang="zh-CN" altLang="en-US" sz="2400" b="1" dirty="0"/>
              <a:t>南方水利事业异常繁荣    </a:t>
            </a:r>
            <a:r>
              <a:rPr lang="en-US" altLang="zh-CN" sz="2400" b="1" dirty="0"/>
              <a:t>D.</a:t>
            </a:r>
            <a:r>
              <a:rPr lang="zh-CN" altLang="en-US" sz="2400" b="1" dirty="0"/>
              <a:t>南方经济水平超越北方</a:t>
            </a:r>
            <a:endParaRPr lang="zh-CN" altLang="en-US" sz="2400" b="1" dirty="0"/>
          </a:p>
          <a:p>
            <a:endParaRPr lang="en-US" altLang="zh-CN" sz="2400" dirty="0"/>
          </a:p>
          <a:p>
            <a:endParaRPr lang="en-US" altLang="zh-CN" sz="2400" dirty="0"/>
          </a:p>
          <a:p>
            <a:endParaRPr lang="en-US" altLang="zh-CN" sz="2400" dirty="0"/>
          </a:p>
          <a:p>
            <a:r>
              <a:rPr lang="en-US" altLang="zh-CN" sz="2400" b="1" dirty="0"/>
              <a:t>2.</a:t>
            </a:r>
            <a:r>
              <a:rPr lang="zh-CN" altLang="en-US" sz="2400" b="1" dirty="0"/>
              <a:t>（</a:t>
            </a:r>
            <a:r>
              <a:rPr lang="en-US" altLang="zh-CN" sz="2400" b="1" dirty="0"/>
              <a:t>2018·</a:t>
            </a:r>
            <a:r>
              <a:rPr lang="zh-CN" altLang="en-US" sz="2400" b="1" dirty="0"/>
              <a:t>上海</a:t>
            </a:r>
            <a:r>
              <a:rPr lang="en-US" altLang="zh-CN" sz="2400" b="1" dirty="0"/>
              <a:t>·</a:t>
            </a:r>
            <a:r>
              <a:rPr lang="zh-CN" altLang="en-US" sz="2400" b="1" dirty="0"/>
              <a:t>高考模拟） 东晋南朝时期，江南农业开发的主观原因是（        ）</a:t>
            </a:r>
            <a:endParaRPr lang="zh-CN" altLang="en-US" sz="2400" b="1" dirty="0"/>
          </a:p>
          <a:p>
            <a:r>
              <a:rPr lang="en-US" altLang="zh-CN" sz="2400" b="1" dirty="0"/>
              <a:t>A.</a:t>
            </a:r>
            <a:r>
              <a:rPr lang="zh-CN" altLang="en-US" sz="2400" b="1" dirty="0"/>
              <a:t>北方人口大量南迁    </a:t>
            </a:r>
            <a:r>
              <a:rPr lang="en-US" altLang="zh-CN" sz="2400" b="1" dirty="0"/>
              <a:t>B.</a:t>
            </a:r>
            <a:r>
              <a:rPr lang="zh-CN" altLang="en-US" sz="2400" b="1" dirty="0"/>
              <a:t>南方的少数民族与汉族融合</a:t>
            </a:r>
            <a:endParaRPr lang="en-US" altLang="zh-CN" sz="2400" b="1" dirty="0"/>
          </a:p>
          <a:p>
            <a:r>
              <a:rPr lang="en-US" altLang="zh-CN" sz="2400" b="1" dirty="0"/>
              <a:t>C.</a:t>
            </a:r>
            <a:r>
              <a:rPr lang="zh-CN" altLang="en-US" sz="2400" b="1" dirty="0"/>
              <a:t>南方社会相对稳定    </a:t>
            </a:r>
            <a:r>
              <a:rPr lang="en-US" altLang="zh-CN" sz="2400" b="1" dirty="0"/>
              <a:t>D.</a:t>
            </a:r>
            <a:r>
              <a:rPr lang="zh-CN" altLang="en-US" sz="2400" b="1" dirty="0"/>
              <a:t>统治者推行发展农业的政策</a:t>
            </a:r>
            <a:endParaRPr lang="zh-CN" altLang="en-US" sz="2400" b="1" dirty="0"/>
          </a:p>
        </p:txBody>
      </p:sp>
      <p:pic>
        <p:nvPicPr>
          <p:cNvPr id="4" name="Docer搜索：半想象现实   http://chn.docer.com/works/?userid=199927538" descr="图层 1"/>
          <p:cNvPicPr>
            <a:picLocks noChangeAspect="1"/>
          </p:cNvPicPr>
          <p:nvPr/>
        </p:nvPicPr>
        <p:blipFill>
          <a:blip r:embed="rId1"/>
          <a:srcRect l="41105" t="5923"/>
          <a:stretch>
            <a:fillRect/>
          </a:stretch>
        </p:blipFill>
        <p:spPr>
          <a:xfrm>
            <a:off x="2694305" y="3178628"/>
            <a:ext cx="9485630" cy="3728901"/>
          </a:xfrm>
          <a:prstGeom prst="rect">
            <a:avLst/>
          </a:prstGeom>
        </p:spPr>
      </p:pic>
      <p:sp>
        <p:nvSpPr>
          <p:cNvPr id="5" name="文本框 4"/>
          <p:cNvSpPr txBox="1"/>
          <p:nvPr/>
        </p:nvSpPr>
        <p:spPr>
          <a:xfrm>
            <a:off x="188807" y="134668"/>
            <a:ext cx="2776220" cy="507255"/>
          </a:xfrm>
          <a:prstGeom prst="rect">
            <a:avLst/>
          </a:prstGeom>
          <a:noFill/>
          <a:effectLst>
            <a:outerShdw blurRad="50800" dist="38100" dir="8100000" algn="tr" rotWithShape="0">
              <a:prstClr val="black">
                <a:alpha val="40000"/>
              </a:prstClr>
            </a:outerShdw>
          </a:effectLst>
        </p:spPr>
        <p:txBody>
          <a:bodyPr vert="horz" wrap="square" rtlCol="0">
            <a:spAutoFit/>
          </a:bodyPr>
          <a:lstStyle/>
          <a:p>
            <a:pPr indent="-228600">
              <a:lnSpc>
                <a:spcPct val="110000"/>
              </a:lnSpc>
              <a:spcAft>
                <a:spcPts val="1335"/>
              </a:spcAft>
            </a:pPr>
            <a:r>
              <a:rPr lang="zh-CN" altLang="en-US" sz="2665" dirty="0" smtClean="0">
                <a:latin typeface="方正粗黑宋简体" panose="02000000000000000000" pitchFamily="2" charset="-122"/>
                <a:ea typeface="方正粗黑宋简体" panose="02000000000000000000" pitchFamily="2" charset="-122"/>
                <a:cs typeface="方正粗黑宋简体" panose="02000000000000000000" pitchFamily="2" charset="-122"/>
              </a:rPr>
              <a:t>课后小练</a:t>
            </a:r>
            <a:endParaRPr lang="zh-CN" altLang="en-US" sz="2665" dirty="0">
              <a:latin typeface="方正粗黑宋简体" panose="02000000000000000000" pitchFamily="2" charset="-122"/>
              <a:ea typeface="方正粗黑宋简体" panose="02000000000000000000" pitchFamily="2" charset="-122"/>
              <a:cs typeface="方正粗黑宋简体" panose="02000000000000000000" pitchFamily="2" charset="-122"/>
            </a:endParaRPr>
          </a:p>
        </p:txBody>
      </p:sp>
      <p:sp>
        <p:nvSpPr>
          <p:cNvPr id="6" name="矩形 5"/>
          <p:cNvSpPr/>
          <p:nvPr/>
        </p:nvSpPr>
        <p:spPr>
          <a:xfrm>
            <a:off x="9891049" y="2387862"/>
            <a:ext cx="572593" cy="923330"/>
          </a:xfrm>
          <a:prstGeom prst="rect">
            <a:avLst/>
          </a:prstGeom>
          <a:noFill/>
          <a:ln>
            <a:solidFill>
              <a:srgbClr val="002060"/>
            </a:solidFill>
          </a:ln>
        </p:spPr>
        <p:txBody>
          <a:bodyPr wrap="none" lIns="91440" tIns="45720" rIns="91440" bIns="45720">
            <a:spAutoFit/>
          </a:bodyPr>
          <a:lstStyle/>
          <a:p>
            <a:pPr algn="ctr"/>
            <a:r>
              <a:rPr lang="en-US" altLang="zh-CN" sz="54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B</a:t>
            </a:r>
            <a:endParaRPr lang="zh-CN" alt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7" name="矩形 6"/>
          <p:cNvSpPr/>
          <p:nvPr/>
        </p:nvSpPr>
        <p:spPr>
          <a:xfrm>
            <a:off x="10009316" y="4581413"/>
            <a:ext cx="620684" cy="923330"/>
          </a:xfrm>
          <a:prstGeom prst="rect">
            <a:avLst/>
          </a:prstGeom>
          <a:noFill/>
          <a:ln>
            <a:solidFill>
              <a:srgbClr val="002060"/>
            </a:solidFill>
          </a:ln>
        </p:spPr>
        <p:txBody>
          <a:bodyPr wrap="none" lIns="91440" tIns="45720" rIns="91440" bIns="45720">
            <a:spAutoFit/>
          </a:bodyPr>
          <a:lstStyle/>
          <a:p>
            <a:pPr algn="ctr"/>
            <a:r>
              <a:rPr lang="en-US" altLang="zh-CN" sz="54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D</a:t>
            </a:r>
            <a:endParaRPr lang="zh-CN" alt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52924" y="980428"/>
            <a:ext cx="10365911" cy="4524315"/>
          </a:xfrm>
          <a:prstGeom prst="rect">
            <a:avLst/>
          </a:prstGeom>
        </p:spPr>
        <p:txBody>
          <a:bodyPr wrap="square">
            <a:spAutoFit/>
          </a:bodyPr>
          <a:lstStyle/>
          <a:p>
            <a:r>
              <a:rPr lang="en-US" altLang="zh-CN" sz="2400" b="1" dirty="0"/>
              <a:t>1.</a:t>
            </a:r>
            <a:r>
              <a:rPr lang="zh-CN" altLang="en-US" sz="2400" b="1" dirty="0"/>
              <a:t>（</a:t>
            </a:r>
            <a:r>
              <a:rPr lang="en-US" altLang="zh-CN" sz="2400" b="1" dirty="0"/>
              <a:t>2020·</a:t>
            </a:r>
            <a:r>
              <a:rPr lang="zh-CN" altLang="en-US" sz="2400" b="1" dirty="0"/>
              <a:t>山东</a:t>
            </a:r>
            <a:r>
              <a:rPr lang="en-US" altLang="zh-CN" sz="2400" b="1" dirty="0"/>
              <a:t>·</a:t>
            </a:r>
            <a:r>
              <a:rPr lang="zh-CN" altLang="en-US" sz="2400" b="1" dirty="0"/>
              <a:t>高考模拟） 北魏前期，鲜卑民众“畜牧迁徙，猎为业”。</a:t>
            </a:r>
            <a:r>
              <a:rPr lang="en-US" altLang="zh-CN" sz="2400" b="1" dirty="0"/>
              <a:t>482</a:t>
            </a:r>
            <a:r>
              <a:rPr lang="zh-CN" altLang="en-US" sz="2400" b="1" dirty="0"/>
              <a:t>年，孝文帝下诏：“虎狼猛暴，食肉残生，取捕之日，每多伤害；既无所益，损费良多，从今勿复捕贡。”这一诏书的内容体现出（        ）</a:t>
            </a:r>
            <a:endParaRPr lang="zh-CN" altLang="en-US" sz="2400" b="1" dirty="0"/>
          </a:p>
          <a:p>
            <a:r>
              <a:rPr lang="en-US" altLang="zh-CN" sz="2400" b="1" dirty="0"/>
              <a:t>A.</a:t>
            </a:r>
            <a:r>
              <a:rPr lang="zh-CN" altLang="en-US" sz="2400" b="1" dirty="0"/>
              <a:t>北魏猎捕野味风气盛行</a:t>
            </a:r>
            <a:r>
              <a:rPr lang="en-US" altLang="zh-CN" sz="2400" b="1" dirty="0"/>
              <a:t>    B.</a:t>
            </a:r>
            <a:r>
              <a:rPr lang="zh-CN" altLang="en-US" sz="2400" b="1" dirty="0"/>
              <a:t>孝文帝注重生态环境保护</a:t>
            </a:r>
            <a:endParaRPr lang="en-US" altLang="zh-CN" sz="2400" b="1" dirty="0"/>
          </a:p>
          <a:p>
            <a:r>
              <a:rPr lang="en-US" altLang="zh-CN" sz="2400" b="1" dirty="0"/>
              <a:t>C.</a:t>
            </a:r>
            <a:r>
              <a:rPr lang="zh-CN" altLang="en-US" sz="2400" b="1" dirty="0"/>
              <a:t>北魏经济结构有所变动</a:t>
            </a:r>
            <a:r>
              <a:rPr lang="en-US" altLang="zh-CN" sz="2400" b="1" dirty="0"/>
              <a:t>    D.</a:t>
            </a:r>
            <a:r>
              <a:rPr lang="zh-CN" altLang="en-US" sz="2400" b="1" dirty="0"/>
              <a:t>孝文帝重视生活习俗改革</a:t>
            </a:r>
            <a:endParaRPr lang="zh-CN" altLang="en-US" sz="2400" b="1" dirty="0"/>
          </a:p>
          <a:p>
            <a:endParaRPr lang="en-US" altLang="zh-CN" sz="2400" dirty="0"/>
          </a:p>
          <a:p>
            <a:endParaRPr lang="en-US" altLang="zh-CN" sz="2400" dirty="0"/>
          </a:p>
          <a:p>
            <a:r>
              <a:rPr lang="en-US" altLang="zh-CN" sz="2400" b="1" dirty="0"/>
              <a:t>2.</a:t>
            </a:r>
            <a:r>
              <a:rPr lang="zh-CN" altLang="en-US" sz="2400" b="1" dirty="0"/>
              <a:t>（</a:t>
            </a:r>
            <a:r>
              <a:rPr lang="en-US" altLang="zh-CN" sz="2400" b="1" dirty="0"/>
              <a:t>2020·</a:t>
            </a:r>
            <a:r>
              <a:rPr lang="zh-CN" altLang="en-US" sz="2400" b="1" dirty="0"/>
              <a:t>山东</a:t>
            </a:r>
            <a:r>
              <a:rPr lang="en-US" altLang="zh-CN" sz="2400" b="1" dirty="0"/>
              <a:t>·</a:t>
            </a:r>
            <a:r>
              <a:rPr lang="zh-CN" altLang="en-US" sz="2400" b="1" dirty="0"/>
              <a:t>高考模拟） 太和八年（公元</a:t>
            </a:r>
            <a:r>
              <a:rPr lang="en-US" altLang="zh-CN" sz="2400" b="1" dirty="0"/>
              <a:t>484</a:t>
            </a:r>
            <a:r>
              <a:rPr lang="zh-CN" altLang="en-US" sz="2400" b="1" dirty="0"/>
              <a:t>年），孝文帝下诏实行“班禄制”，规定朝廷所有大小官员按级别高低和业绩大小，领取厚薄不同的俸禄，每三个月发放一次。这一规定（　　）</a:t>
            </a:r>
            <a:endParaRPr lang="zh-CN" altLang="en-US" sz="2400" b="1" dirty="0"/>
          </a:p>
          <a:p>
            <a:r>
              <a:rPr lang="en-US" altLang="zh-CN" sz="2400" b="1" dirty="0"/>
              <a:t>A.</a:t>
            </a:r>
            <a:r>
              <a:rPr lang="zh-CN" altLang="en-US" sz="2400" b="1" dirty="0"/>
              <a:t>保证了国家的财政收入</a:t>
            </a:r>
            <a:r>
              <a:rPr lang="en-US" altLang="zh-CN" sz="2400" b="1" dirty="0"/>
              <a:t>      B.</a:t>
            </a:r>
            <a:r>
              <a:rPr lang="zh-CN" altLang="en-US" sz="2400" b="1" dirty="0"/>
              <a:t>影响了北魏社会的稳定</a:t>
            </a:r>
            <a:endParaRPr lang="en-US" altLang="zh-CN" sz="2400" b="1" dirty="0"/>
          </a:p>
          <a:p>
            <a:r>
              <a:rPr lang="en-US" altLang="zh-CN" sz="2400" b="1" dirty="0"/>
              <a:t>C.</a:t>
            </a:r>
            <a:r>
              <a:rPr lang="zh-CN" altLang="en-US" sz="2400" b="1" dirty="0"/>
              <a:t>奠定了隋唐盛世的基础</a:t>
            </a:r>
            <a:r>
              <a:rPr lang="en-US" altLang="zh-CN" sz="2400" b="1" dirty="0"/>
              <a:t>      D.</a:t>
            </a:r>
            <a:r>
              <a:rPr lang="zh-CN" altLang="en-US" sz="2400" b="1" dirty="0"/>
              <a:t>促进了拓跋政权的封建化</a:t>
            </a:r>
            <a:endParaRPr lang="zh-CN" altLang="en-US" sz="2400" b="1" dirty="0"/>
          </a:p>
        </p:txBody>
      </p:sp>
      <p:pic>
        <p:nvPicPr>
          <p:cNvPr id="4" name="Docer搜索：半想象现实   http://chn.docer.com/works/?userid=199927538" descr="图层 1"/>
          <p:cNvPicPr>
            <a:picLocks noChangeAspect="1"/>
          </p:cNvPicPr>
          <p:nvPr/>
        </p:nvPicPr>
        <p:blipFill>
          <a:blip r:embed="rId1"/>
          <a:srcRect l="41105" t="5923"/>
          <a:stretch>
            <a:fillRect/>
          </a:stretch>
        </p:blipFill>
        <p:spPr>
          <a:xfrm>
            <a:off x="2694305" y="3178628"/>
            <a:ext cx="9485630" cy="3728901"/>
          </a:xfrm>
          <a:prstGeom prst="rect">
            <a:avLst/>
          </a:prstGeom>
        </p:spPr>
      </p:pic>
      <p:sp>
        <p:nvSpPr>
          <p:cNvPr id="5" name="文本框 4"/>
          <p:cNvSpPr txBox="1"/>
          <p:nvPr/>
        </p:nvSpPr>
        <p:spPr>
          <a:xfrm>
            <a:off x="188807" y="134668"/>
            <a:ext cx="2776220" cy="507255"/>
          </a:xfrm>
          <a:prstGeom prst="rect">
            <a:avLst/>
          </a:prstGeom>
          <a:noFill/>
          <a:effectLst>
            <a:outerShdw blurRad="50800" dist="38100" dir="8100000" algn="tr" rotWithShape="0">
              <a:prstClr val="black">
                <a:alpha val="40000"/>
              </a:prstClr>
            </a:outerShdw>
          </a:effectLst>
        </p:spPr>
        <p:txBody>
          <a:bodyPr vert="horz" wrap="square" rtlCol="0">
            <a:spAutoFit/>
          </a:bodyPr>
          <a:lstStyle/>
          <a:p>
            <a:pPr indent="-228600">
              <a:lnSpc>
                <a:spcPct val="110000"/>
              </a:lnSpc>
              <a:spcAft>
                <a:spcPts val="1335"/>
              </a:spcAft>
            </a:pPr>
            <a:r>
              <a:rPr lang="zh-CN" altLang="en-US" sz="2665" dirty="0" smtClean="0">
                <a:latin typeface="方正粗黑宋简体" panose="02000000000000000000" pitchFamily="2" charset="-122"/>
                <a:ea typeface="方正粗黑宋简体" panose="02000000000000000000" pitchFamily="2" charset="-122"/>
                <a:cs typeface="方正粗黑宋简体" panose="02000000000000000000" pitchFamily="2" charset="-122"/>
              </a:rPr>
              <a:t>课后小练</a:t>
            </a:r>
            <a:endParaRPr lang="zh-CN" altLang="en-US" sz="2665" dirty="0">
              <a:latin typeface="方正粗黑宋简体" panose="02000000000000000000" pitchFamily="2" charset="-122"/>
              <a:ea typeface="方正粗黑宋简体" panose="02000000000000000000" pitchFamily="2" charset="-122"/>
              <a:cs typeface="方正粗黑宋简体" panose="02000000000000000000" pitchFamily="2" charset="-122"/>
            </a:endParaRPr>
          </a:p>
        </p:txBody>
      </p:sp>
      <p:sp>
        <p:nvSpPr>
          <p:cNvPr id="6" name="矩形 5"/>
          <p:cNvSpPr/>
          <p:nvPr/>
        </p:nvSpPr>
        <p:spPr>
          <a:xfrm>
            <a:off x="9934923" y="1896060"/>
            <a:ext cx="551753" cy="923330"/>
          </a:xfrm>
          <a:prstGeom prst="rect">
            <a:avLst/>
          </a:prstGeom>
          <a:noFill/>
          <a:ln>
            <a:solidFill>
              <a:srgbClr val="002060"/>
            </a:solidFill>
          </a:ln>
        </p:spPr>
        <p:txBody>
          <a:bodyPr wrap="none" lIns="91440" tIns="45720" rIns="91440" bIns="45720">
            <a:spAutoFit/>
          </a:bodyPr>
          <a:lstStyle/>
          <a:p>
            <a:pPr algn="ctr"/>
            <a:r>
              <a:rPr lang="en-US" altLang="zh-CN" sz="54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C</a:t>
            </a:r>
            <a:endParaRPr lang="zh-CN" alt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7" name="矩形 6"/>
          <p:cNvSpPr/>
          <p:nvPr/>
        </p:nvSpPr>
        <p:spPr>
          <a:xfrm>
            <a:off x="10009316" y="4581413"/>
            <a:ext cx="620684" cy="923330"/>
          </a:xfrm>
          <a:prstGeom prst="rect">
            <a:avLst/>
          </a:prstGeom>
          <a:noFill/>
          <a:ln>
            <a:solidFill>
              <a:srgbClr val="002060"/>
            </a:solidFill>
          </a:ln>
        </p:spPr>
        <p:txBody>
          <a:bodyPr wrap="none" lIns="91440" tIns="45720" rIns="91440" bIns="45720">
            <a:spAutoFit/>
          </a:bodyPr>
          <a:lstStyle/>
          <a:p>
            <a:pPr algn="ctr"/>
            <a:r>
              <a:rPr lang="en-US" altLang="zh-CN" sz="54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D</a:t>
            </a:r>
            <a:endParaRPr lang="zh-CN" alt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64075" y="767297"/>
            <a:ext cx="10298657" cy="5078313"/>
          </a:xfrm>
          <a:prstGeom prst="rect">
            <a:avLst/>
          </a:prstGeom>
        </p:spPr>
        <p:txBody>
          <a:bodyPr wrap="square">
            <a:spAutoFit/>
          </a:bodyPr>
          <a:lstStyle/>
          <a:p>
            <a:pPr>
              <a:lnSpc>
                <a:spcPct val="150000"/>
              </a:lnSpc>
            </a:pPr>
            <a:r>
              <a:rPr lang="en-US" altLang="zh-CN" sz="2400" b="1" dirty="0"/>
              <a:t>3.</a:t>
            </a:r>
            <a:r>
              <a:rPr lang="zh-CN" altLang="en-US" sz="2400" b="1" dirty="0"/>
              <a:t>（</a:t>
            </a:r>
            <a:r>
              <a:rPr lang="en-US" altLang="zh-CN" sz="2400" b="1" dirty="0"/>
              <a:t>2019·</a:t>
            </a:r>
            <a:r>
              <a:rPr lang="zh-CN" altLang="en-US" sz="2400" b="1" dirty="0"/>
              <a:t>江西</a:t>
            </a:r>
            <a:r>
              <a:rPr lang="en-US" altLang="zh-CN" sz="2400" b="1" dirty="0"/>
              <a:t>·</a:t>
            </a:r>
            <a:r>
              <a:rPr lang="zh-CN" altLang="en-US" sz="2400" b="1" dirty="0"/>
              <a:t>高考模拟） “鲜卑族在走向封建化、走向历史的更高层次的必然趋势中失去的只是它内在的落后格局和外在的族类名称，迎来的则是它融于中华民族大家庭而在隋唐的新生和大放异彩。”材料旨在强调鲜卑族变革（       ）</a:t>
            </a:r>
            <a:endParaRPr lang="zh-CN" altLang="en-US" sz="2400" b="1" dirty="0"/>
          </a:p>
          <a:p>
            <a:pPr>
              <a:lnSpc>
                <a:spcPct val="150000"/>
              </a:lnSpc>
            </a:pPr>
            <a:r>
              <a:rPr lang="en-US" altLang="zh-CN" sz="2400" b="1" dirty="0"/>
              <a:t>A.</a:t>
            </a:r>
            <a:r>
              <a:rPr lang="zh-CN" altLang="en-US" sz="2400" b="1" dirty="0"/>
              <a:t>促进了黄河流域民族融合</a:t>
            </a:r>
            <a:r>
              <a:rPr lang="en-US" altLang="zh-CN" sz="2400" b="1" dirty="0"/>
              <a:t>      B.</a:t>
            </a:r>
            <a:r>
              <a:rPr lang="zh-CN" altLang="en-US" sz="2400" b="1" dirty="0"/>
              <a:t>加速了鲜卑封建化的进程</a:t>
            </a:r>
            <a:endParaRPr lang="en-US" altLang="zh-CN" sz="2400" b="1" dirty="0"/>
          </a:p>
          <a:p>
            <a:pPr>
              <a:lnSpc>
                <a:spcPct val="150000"/>
              </a:lnSpc>
            </a:pPr>
            <a:r>
              <a:rPr lang="en-US" altLang="zh-CN" sz="2400" b="1" dirty="0"/>
              <a:t>C.</a:t>
            </a:r>
            <a:r>
              <a:rPr lang="zh-CN" altLang="en-US" sz="2400" b="1" dirty="0"/>
              <a:t>有利于北魏社会经济发展</a:t>
            </a:r>
            <a:r>
              <a:rPr lang="en-US" altLang="zh-CN" sz="2400" b="1" dirty="0"/>
              <a:t>      D.</a:t>
            </a:r>
            <a:r>
              <a:rPr lang="zh-CN" altLang="en-US" sz="2400" b="1" dirty="0"/>
              <a:t>为隋唐的统一奠定了基础</a:t>
            </a:r>
            <a:endParaRPr lang="zh-CN" altLang="en-US" sz="2400" b="1" dirty="0"/>
          </a:p>
          <a:p>
            <a:pPr>
              <a:lnSpc>
                <a:spcPct val="150000"/>
              </a:lnSpc>
            </a:pPr>
            <a:endParaRPr lang="en-US" altLang="zh-CN" sz="2400" dirty="0"/>
          </a:p>
          <a:p>
            <a:pPr>
              <a:lnSpc>
                <a:spcPct val="150000"/>
              </a:lnSpc>
            </a:pPr>
            <a:endParaRPr lang="en-US" altLang="zh-CN" sz="2400" dirty="0"/>
          </a:p>
          <a:p>
            <a:pPr>
              <a:lnSpc>
                <a:spcPct val="150000"/>
              </a:lnSpc>
            </a:pPr>
            <a:endParaRPr lang="en-US" altLang="zh-CN" sz="2400" dirty="0"/>
          </a:p>
        </p:txBody>
      </p:sp>
      <p:pic>
        <p:nvPicPr>
          <p:cNvPr id="4" name="Docer搜索：半想象现实   http://chn.docer.com/works/?userid=199927538" descr="图层 1"/>
          <p:cNvPicPr>
            <a:picLocks noChangeAspect="1"/>
          </p:cNvPicPr>
          <p:nvPr/>
        </p:nvPicPr>
        <p:blipFill>
          <a:blip r:embed="rId1"/>
          <a:srcRect l="41105" t="5923"/>
          <a:stretch>
            <a:fillRect/>
          </a:stretch>
        </p:blipFill>
        <p:spPr>
          <a:xfrm>
            <a:off x="2694305" y="3178628"/>
            <a:ext cx="9485630" cy="3728901"/>
          </a:xfrm>
          <a:prstGeom prst="rect">
            <a:avLst/>
          </a:prstGeom>
        </p:spPr>
      </p:pic>
      <p:sp>
        <p:nvSpPr>
          <p:cNvPr id="5" name="文本框 4"/>
          <p:cNvSpPr txBox="1"/>
          <p:nvPr/>
        </p:nvSpPr>
        <p:spPr>
          <a:xfrm>
            <a:off x="188807" y="134668"/>
            <a:ext cx="2776220" cy="507255"/>
          </a:xfrm>
          <a:prstGeom prst="rect">
            <a:avLst/>
          </a:prstGeom>
          <a:noFill/>
          <a:effectLst>
            <a:outerShdw blurRad="50800" dist="38100" dir="8100000" algn="tr" rotWithShape="0">
              <a:prstClr val="black">
                <a:alpha val="40000"/>
              </a:prstClr>
            </a:outerShdw>
          </a:effectLst>
        </p:spPr>
        <p:txBody>
          <a:bodyPr vert="horz" wrap="square" rtlCol="0">
            <a:spAutoFit/>
          </a:bodyPr>
          <a:lstStyle/>
          <a:p>
            <a:pPr indent="-228600">
              <a:lnSpc>
                <a:spcPct val="110000"/>
              </a:lnSpc>
              <a:spcAft>
                <a:spcPts val="1335"/>
              </a:spcAft>
            </a:pPr>
            <a:r>
              <a:rPr lang="zh-CN" altLang="en-US" sz="2665" dirty="0" smtClean="0">
                <a:latin typeface="方正粗黑宋简体" panose="02000000000000000000" pitchFamily="2" charset="-122"/>
                <a:ea typeface="方正粗黑宋简体" panose="02000000000000000000" pitchFamily="2" charset="-122"/>
                <a:cs typeface="方正粗黑宋简体" panose="02000000000000000000" pitchFamily="2" charset="-122"/>
              </a:rPr>
              <a:t>课后小练</a:t>
            </a:r>
            <a:endParaRPr lang="zh-CN" altLang="en-US" sz="2665" dirty="0">
              <a:latin typeface="方正粗黑宋简体" panose="02000000000000000000" pitchFamily="2" charset="-122"/>
              <a:ea typeface="方正粗黑宋简体" panose="02000000000000000000" pitchFamily="2" charset="-122"/>
              <a:cs typeface="方正粗黑宋简体" panose="02000000000000000000" pitchFamily="2" charset="-122"/>
            </a:endParaRPr>
          </a:p>
        </p:txBody>
      </p:sp>
      <p:sp>
        <p:nvSpPr>
          <p:cNvPr id="7" name="矩形 6"/>
          <p:cNvSpPr/>
          <p:nvPr/>
        </p:nvSpPr>
        <p:spPr>
          <a:xfrm>
            <a:off x="9719385" y="3577804"/>
            <a:ext cx="620684" cy="923330"/>
          </a:xfrm>
          <a:prstGeom prst="rect">
            <a:avLst/>
          </a:prstGeom>
          <a:noFill/>
          <a:ln>
            <a:solidFill>
              <a:srgbClr val="002060"/>
            </a:solidFill>
          </a:ln>
        </p:spPr>
        <p:txBody>
          <a:bodyPr wrap="none" lIns="91440" tIns="45720" rIns="91440" bIns="45720">
            <a:spAutoFit/>
          </a:bodyPr>
          <a:lstStyle/>
          <a:p>
            <a:pPr algn="ctr"/>
            <a:r>
              <a:rPr lang="en-US" altLang="zh-CN" sz="54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D</a:t>
            </a:r>
            <a:endParaRPr lang="zh-CN" alt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223805" y="1237463"/>
            <a:ext cx="12582460" cy="4767823"/>
            <a:chOff x="-101600" y="2402235"/>
            <a:chExt cx="12582460" cy="4767822"/>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b="33917"/>
            <a:stretch>
              <a:fillRect/>
            </a:stretch>
          </p:blipFill>
          <p:spPr>
            <a:xfrm>
              <a:off x="291712" y="2402235"/>
              <a:ext cx="12189148" cy="4531965"/>
            </a:xfrm>
            <a:prstGeom prst="rect">
              <a:avLst/>
            </a:prstGeom>
          </p:spPr>
        </p:pic>
        <p:sp>
          <p:nvSpPr>
            <p:cNvPr id="18" name="矩形 17"/>
            <p:cNvSpPr/>
            <p:nvPr/>
          </p:nvSpPr>
          <p:spPr>
            <a:xfrm rot="10800000">
              <a:off x="-101600" y="4426857"/>
              <a:ext cx="899886" cy="2743200"/>
            </a:xfrm>
            <a:prstGeom prst="rect">
              <a:avLst/>
            </a:prstGeom>
            <a:gradFill>
              <a:gsLst>
                <a:gs pos="0">
                  <a:srgbClr val="F2F2F2"/>
                </a:gs>
                <a:gs pos="74000">
                  <a:srgbClr val="F2F2F2">
                    <a:alpha val="1400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latin typeface="Calibri" panose="020F0502020204030204"/>
                <a:ea typeface="宋体" panose="02010600030101010101" pitchFamily="2" charset="-122"/>
              </a:endParaRPr>
            </a:p>
          </p:txBody>
        </p:sp>
      </p:grpSp>
      <p:grpSp>
        <p:nvGrpSpPr>
          <p:cNvPr id="19" name="组合 18"/>
          <p:cNvGrpSpPr/>
          <p:nvPr/>
        </p:nvGrpSpPr>
        <p:grpSpPr>
          <a:xfrm>
            <a:off x="4482420" y="3232150"/>
            <a:ext cx="9563781" cy="2095500"/>
            <a:chOff x="4482419" y="3057979"/>
            <a:chExt cx="9563781" cy="209550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42222" r="17165" b="27222"/>
            <a:stretch>
              <a:fillRect/>
            </a:stretch>
          </p:blipFill>
          <p:spPr>
            <a:xfrm>
              <a:off x="4482419" y="3057979"/>
              <a:ext cx="9563781" cy="2095500"/>
            </a:xfrm>
            <a:prstGeom prst="rect">
              <a:avLst/>
            </a:prstGeom>
          </p:spPr>
        </p:pic>
        <p:pic>
          <p:nvPicPr>
            <p:cNvPr id="4" name="图片 3"/>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43730" t="53056" r="44720" b="31944"/>
            <a:stretch>
              <a:fillRect/>
            </a:stretch>
          </p:blipFill>
          <p:spPr>
            <a:xfrm>
              <a:off x="9531350" y="3800929"/>
              <a:ext cx="1333500" cy="1028700"/>
            </a:xfrm>
            <a:prstGeom prst="rect">
              <a:avLst/>
            </a:prstGeom>
          </p:spPr>
        </p:pic>
      </p:grpSp>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t="41667" r="72604" b="40278"/>
          <a:stretch>
            <a:fillRect/>
          </a:stretch>
        </p:blipFill>
        <p:spPr>
          <a:xfrm>
            <a:off x="4377644" y="3297463"/>
            <a:ext cx="3162981" cy="1238251"/>
          </a:xfrm>
          <a:prstGeom prst="rect">
            <a:avLst/>
          </a:prstGeom>
        </p:spPr>
      </p:pic>
      <p:sp>
        <p:nvSpPr>
          <p:cNvPr id="8" name="文本框 7"/>
          <p:cNvSpPr txBox="1"/>
          <p:nvPr/>
        </p:nvSpPr>
        <p:spPr>
          <a:xfrm>
            <a:off x="5282798" y="1907457"/>
            <a:ext cx="1758291" cy="1446550"/>
          </a:xfrm>
          <a:prstGeom prst="rect">
            <a:avLst/>
          </a:prstGeom>
          <a:noFill/>
        </p:spPr>
        <p:txBody>
          <a:bodyPr wrap="square" rtlCol="0">
            <a:spAutoFit/>
          </a:bodyPr>
          <a:lstStyle/>
          <a:p>
            <a:pPr defTabSz="914400"/>
            <a:r>
              <a:rPr lang="zh-CN" altLang="en-US" sz="4400" spc="-169" dirty="0" smtClean="0">
                <a:solidFill>
                  <a:srgbClr val="1F1F1F"/>
                </a:solidFill>
                <a:latin typeface="迷你简南宫" panose="02010609000101010101" pitchFamily="49" charset="-122"/>
                <a:ea typeface="迷你简南宫" panose="02010609000101010101" pitchFamily="49" charset="-122"/>
              </a:rPr>
              <a:t>谢   谢</a:t>
            </a:r>
            <a:endParaRPr lang="zh-CN" altLang="en-US" sz="4400" spc="-169" dirty="0">
              <a:solidFill>
                <a:srgbClr val="1F1F1F"/>
              </a:solidFill>
              <a:latin typeface="迷你简南宫" panose="02010609000101010101" pitchFamily="49" charset="-122"/>
              <a:ea typeface="迷你简南宫" panose="02010609000101010101" pitchFamily="49" charset="-122"/>
            </a:endParaRPr>
          </a:p>
        </p:txBody>
      </p:sp>
      <p:sp>
        <p:nvSpPr>
          <p:cNvPr id="9" name="任意多边形 8"/>
          <p:cNvSpPr/>
          <p:nvPr/>
        </p:nvSpPr>
        <p:spPr>
          <a:xfrm rot="10800000">
            <a:off x="5132278" y="3284315"/>
            <a:ext cx="1969811" cy="174746"/>
          </a:xfrm>
          <a:custGeom>
            <a:avLst/>
            <a:gdLst>
              <a:gd name="connsiteX0" fmla="*/ 0 w 2286000"/>
              <a:gd name="connsiteY0" fmla="*/ 238125 h 238125"/>
              <a:gd name="connsiteX1" fmla="*/ 1076325 w 2286000"/>
              <a:gd name="connsiteY1" fmla="*/ 0 h 238125"/>
              <a:gd name="connsiteX2" fmla="*/ 2286000 w 2286000"/>
              <a:gd name="connsiteY2" fmla="*/ 238125 h 238125"/>
              <a:gd name="connsiteX0-1" fmla="*/ 0 w 2286000"/>
              <a:gd name="connsiteY0-2" fmla="*/ 114300 h 114300"/>
              <a:gd name="connsiteX1-3" fmla="*/ 1076325 w 2286000"/>
              <a:gd name="connsiteY1-4" fmla="*/ 0 h 114300"/>
              <a:gd name="connsiteX2-5" fmla="*/ 2286000 w 2286000"/>
              <a:gd name="connsiteY2-6" fmla="*/ 114300 h 114300"/>
              <a:gd name="connsiteX0-7" fmla="*/ 0 w 2286000"/>
              <a:gd name="connsiteY0-8" fmla="*/ 114300 h 114300"/>
              <a:gd name="connsiteX1-9" fmla="*/ 1076325 w 2286000"/>
              <a:gd name="connsiteY1-10" fmla="*/ 0 h 114300"/>
              <a:gd name="connsiteX2-11" fmla="*/ 2286000 w 2286000"/>
              <a:gd name="connsiteY2-12" fmla="*/ 114300 h 114300"/>
              <a:gd name="connsiteX0-13" fmla="*/ 0 w 2286000"/>
              <a:gd name="connsiteY0-14" fmla="*/ 66675 h 66675"/>
              <a:gd name="connsiteX1-15" fmla="*/ 1076325 w 2286000"/>
              <a:gd name="connsiteY1-16" fmla="*/ 0 h 66675"/>
              <a:gd name="connsiteX2-17" fmla="*/ 2286000 w 2286000"/>
              <a:gd name="connsiteY2-18" fmla="*/ 66675 h 66675"/>
            </a:gdLst>
            <a:ahLst/>
            <a:cxnLst>
              <a:cxn ang="0">
                <a:pos x="connsiteX0-1" y="connsiteY0-2"/>
              </a:cxn>
              <a:cxn ang="0">
                <a:pos x="connsiteX1-3" y="connsiteY1-4"/>
              </a:cxn>
              <a:cxn ang="0">
                <a:pos x="connsiteX2-5" y="connsiteY2-6"/>
              </a:cxn>
            </a:cxnLst>
            <a:rect l="l" t="t" r="r" b="b"/>
            <a:pathLst>
              <a:path w="2286000" h="66675">
                <a:moveTo>
                  <a:pt x="0" y="66675"/>
                </a:moveTo>
                <a:cubicBezTo>
                  <a:pt x="358775" y="28575"/>
                  <a:pt x="663575" y="0"/>
                  <a:pt x="1076325" y="0"/>
                </a:cubicBezTo>
                <a:cubicBezTo>
                  <a:pt x="1489075" y="0"/>
                  <a:pt x="1882775" y="28575"/>
                  <a:pt x="2286000" y="66675"/>
                </a:cubicBezTo>
              </a:path>
            </a:pathLst>
          </a:custGeom>
          <a:no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2800">
              <a:solidFill>
                <a:srgbClr val="C7C7C7"/>
              </a:solidFill>
              <a:latin typeface="Calibri" panose="020F0502020204030204"/>
              <a:ea typeface="宋体" panose="02010600030101010101" pitchFamily="2" charset="-122"/>
            </a:endParaRPr>
          </a:p>
        </p:txBody>
      </p:sp>
      <p:sp>
        <p:nvSpPr>
          <p:cNvPr id="10" name="椭圆 9"/>
          <p:cNvSpPr/>
          <p:nvPr/>
        </p:nvSpPr>
        <p:spPr>
          <a:xfrm>
            <a:off x="5109419" y="2867795"/>
            <a:ext cx="45719" cy="45719"/>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2800">
              <a:solidFill>
                <a:prstClr val="white"/>
              </a:solidFill>
              <a:latin typeface="Calibri" panose="020F0502020204030204"/>
              <a:ea typeface="宋体" panose="02010600030101010101" pitchFamily="2" charset="-122"/>
            </a:endParaRPr>
          </a:p>
        </p:txBody>
      </p:sp>
      <p:sp>
        <p:nvSpPr>
          <p:cNvPr id="11" name="椭圆 10"/>
          <p:cNvSpPr/>
          <p:nvPr/>
        </p:nvSpPr>
        <p:spPr>
          <a:xfrm>
            <a:off x="6995370" y="2865414"/>
            <a:ext cx="45719" cy="45719"/>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2800">
              <a:solidFill>
                <a:prstClr val="white"/>
              </a:solidFill>
              <a:latin typeface="Calibri" panose="020F0502020204030204"/>
              <a:ea typeface="宋体" panose="02010600030101010101" pitchFamily="2" charset="-122"/>
            </a:endParaRPr>
          </a:p>
        </p:txBody>
      </p:sp>
      <p:sp>
        <p:nvSpPr>
          <p:cNvPr id="12" name="文本框 11"/>
          <p:cNvSpPr txBox="1"/>
          <p:nvPr/>
        </p:nvSpPr>
        <p:spPr>
          <a:xfrm>
            <a:off x="4819651" y="2868673"/>
            <a:ext cx="2832100" cy="254044"/>
          </a:xfrm>
          <a:prstGeom prst="rect">
            <a:avLst/>
          </a:prstGeom>
          <a:noFill/>
        </p:spPr>
        <p:txBody>
          <a:bodyPr wrap="square" rtlCol="0">
            <a:spAutoFit/>
          </a:bodyPr>
          <a:lstStyle/>
          <a:p>
            <a:pPr algn="ctr" defTabSz="914400"/>
            <a:r>
              <a:rPr lang="en-US" altLang="zh-CN" sz="1050" spc="2600" dirty="0">
                <a:solidFill>
                  <a:prstClr val="black"/>
                </a:solidFill>
                <a:latin typeface="Bell MT" panose="02020503060305020303" pitchFamily="18" charset="0"/>
                <a:ea typeface="宋体" panose="02010600030101010101" pitchFamily="2" charset="-122"/>
              </a:rPr>
              <a:t>FUTURE</a:t>
            </a:r>
            <a:endParaRPr lang="zh-CN" altLang="en-US" sz="1050" spc="2600" dirty="0">
              <a:solidFill>
                <a:prstClr val="black"/>
              </a:solidFill>
              <a:latin typeface="Bell MT" panose="02020503060305020303"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4855">
        <p:fade/>
      </p:transition>
    </mc:Choice>
    <mc:Fallback>
      <p:transition spd="med" advTm="485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50" presetClass="entr" presetSubtype="0" decel="100000" fill="hold" grpId="0" nodeType="withEffect">
                                  <p:stCondLst>
                                    <p:cond delay="1250"/>
                                  </p:stCondLst>
                                  <p:childTnLst>
                                    <p:set>
                                      <p:cBhvr>
                                        <p:cTn id="12" dur="1" fill="hold">
                                          <p:stCondLst>
                                            <p:cond delay="0"/>
                                          </p:stCondLst>
                                        </p:cTn>
                                        <p:tgtEl>
                                          <p:spTgt spid="8"/>
                                        </p:tgtEl>
                                        <p:attrNameLst>
                                          <p:attrName>style.visibility</p:attrName>
                                        </p:attrNameLst>
                                      </p:cBhvr>
                                      <p:to>
                                        <p:strVal val="visible"/>
                                      </p:to>
                                    </p:set>
                                    <p:anim calcmode="lin" valueType="num">
                                      <p:cBhvr>
                                        <p:cTn id="13" dur="1250" fill="hold"/>
                                        <p:tgtEl>
                                          <p:spTgt spid="8"/>
                                        </p:tgtEl>
                                        <p:attrNameLst>
                                          <p:attrName>ppt_w</p:attrName>
                                        </p:attrNameLst>
                                      </p:cBhvr>
                                      <p:tavLst>
                                        <p:tav tm="0">
                                          <p:val>
                                            <p:strVal val="#ppt_w+.3"/>
                                          </p:val>
                                        </p:tav>
                                        <p:tav tm="100000">
                                          <p:val>
                                            <p:strVal val="#ppt_w"/>
                                          </p:val>
                                        </p:tav>
                                      </p:tavLst>
                                    </p:anim>
                                    <p:anim calcmode="lin" valueType="num">
                                      <p:cBhvr>
                                        <p:cTn id="14" dur="1250" fill="hold"/>
                                        <p:tgtEl>
                                          <p:spTgt spid="8"/>
                                        </p:tgtEl>
                                        <p:attrNameLst>
                                          <p:attrName>ppt_h</p:attrName>
                                        </p:attrNameLst>
                                      </p:cBhvr>
                                      <p:tavLst>
                                        <p:tav tm="0">
                                          <p:val>
                                            <p:strVal val="#ppt_h"/>
                                          </p:val>
                                        </p:tav>
                                        <p:tav tm="100000">
                                          <p:val>
                                            <p:strVal val="#ppt_h"/>
                                          </p:val>
                                        </p:tav>
                                      </p:tavLst>
                                    </p:anim>
                                    <p:animEffect transition="in" filter="fade">
                                      <p:cBhvr>
                                        <p:cTn id="15" dur="1250"/>
                                        <p:tgtEl>
                                          <p:spTgt spid="8"/>
                                        </p:tgtEl>
                                      </p:cBhvr>
                                    </p:animEffect>
                                  </p:childTnLst>
                                </p:cTn>
                              </p:par>
                              <p:par>
                                <p:cTn id="16" presetID="50" presetClass="entr" presetSubtype="0" decel="100000" fill="hold" grpId="0" nodeType="withEffect">
                                  <p:stCondLst>
                                    <p:cond delay="750"/>
                                  </p:stCondLst>
                                  <p:childTnLst>
                                    <p:set>
                                      <p:cBhvr>
                                        <p:cTn id="17" dur="1" fill="hold">
                                          <p:stCondLst>
                                            <p:cond delay="0"/>
                                          </p:stCondLst>
                                        </p:cTn>
                                        <p:tgtEl>
                                          <p:spTgt spid="12"/>
                                        </p:tgtEl>
                                        <p:attrNameLst>
                                          <p:attrName>style.visibility</p:attrName>
                                        </p:attrNameLst>
                                      </p:cBhvr>
                                      <p:to>
                                        <p:strVal val="visible"/>
                                      </p:to>
                                    </p:set>
                                    <p:anim calcmode="lin" valueType="num">
                                      <p:cBhvr>
                                        <p:cTn id="18" dur="750" fill="hold"/>
                                        <p:tgtEl>
                                          <p:spTgt spid="12"/>
                                        </p:tgtEl>
                                        <p:attrNameLst>
                                          <p:attrName>ppt_w</p:attrName>
                                        </p:attrNameLst>
                                      </p:cBhvr>
                                      <p:tavLst>
                                        <p:tav tm="0">
                                          <p:val>
                                            <p:strVal val="#ppt_w+.3"/>
                                          </p:val>
                                        </p:tav>
                                        <p:tav tm="100000">
                                          <p:val>
                                            <p:strVal val="#ppt_w"/>
                                          </p:val>
                                        </p:tav>
                                      </p:tavLst>
                                    </p:anim>
                                    <p:anim calcmode="lin" valueType="num">
                                      <p:cBhvr>
                                        <p:cTn id="19" dur="750" fill="hold"/>
                                        <p:tgtEl>
                                          <p:spTgt spid="12"/>
                                        </p:tgtEl>
                                        <p:attrNameLst>
                                          <p:attrName>ppt_h</p:attrName>
                                        </p:attrNameLst>
                                      </p:cBhvr>
                                      <p:tavLst>
                                        <p:tav tm="0">
                                          <p:val>
                                            <p:strVal val="#ppt_h"/>
                                          </p:val>
                                        </p:tav>
                                        <p:tav tm="100000">
                                          <p:val>
                                            <p:strVal val="#ppt_h"/>
                                          </p:val>
                                        </p:tav>
                                      </p:tavLst>
                                    </p:anim>
                                    <p:animEffect transition="in" filter="fade">
                                      <p:cBhvr>
                                        <p:cTn id="20" dur="750"/>
                                        <p:tgtEl>
                                          <p:spTgt spid="12"/>
                                        </p:tgtEl>
                                      </p:cBhvr>
                                    </p:animEffect>
                                  </p:childTnLst>
                                </p:cTn>
                              </p:par>
                              <p:par>
                                <p:cTn id="21" presetID="10" presetClass="entr" presetSubtype="0" fill="hold" nodeType="withEffect">
                                  <p:stCondLst>
                                    <p:cond delay="200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250"/>
                                        <p:tgtEl>
                                          <p:spTgt spid="5"/>
                                        </p:tgtEl>
                                      </p:cBhvr>
                                    </p:animEffect>
                                  </p:childTnLst>
                                </p:cTn>
                              </p:par>
                              <p:par>
                                <p:cTn id="24" presetID="16" presetClass="entr" presetSubtype="37"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barn(outVertical)">
                                      <p:cBhvr>
                                        <p:cTn id="26" dur="1000"/>
                                        <p:tgtEl>
                                          <p:spTgt spid="9"/>
                                        </p:tgtEl>
                                      </p:cBhvr>
                                    </p:animEffect>
                                  </p:childTnLst>
                                </p:cTn>
                              </p:par>
                              <p:par>
                                <p:cTn id="27" presetID="22" presetClass="entr" presetSubtype="8" fill="hold" nodeType="withEffect">
                                  <p:stCondLst>
                                    <p:cond delay="250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1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版权页尾页"/>
          <p:cNvPicPr>
            <a:picLocks noChangeAspect="1"/>
          </p:cNvPicPr>
          <p:nvPr/>
        </p:nvPicPr>
        <p:blipFill>
          <a:blip r:embed="rId1"/>
          <a:stretch>
            <a:fillRect/>
          </a:stretch>
        </p:blipFill>
        <p:spPr>
          <a:xfrm>
            <a:off x="0" y="0"/>
            <a:ext cx="12343765"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Docer搜索：半想象现实   http://chn.docer.com/works/?userid=199927538" descr="图层 1"/>
          <p:cNvPicPr>
            <a:picLocks noChangeAspect="1"/>
          </p:cNvPicPr>
          <p:nvPr/>
        </p:nvPicPr>
        <p:blipFill>
          <a:blip r:embed="rId1"/>
          <a:srcRect l="41105" t="5923"/>
          <a:stretch>
            <a:fillRect/>
          </a:stretch>
        </p:blipFill>
        <p:spPr>
          <a:xfrm>
            <a:off x="2679700" y="1384300"/>
            <a:ext cx="9485630" cy="5523230"/>
          </a:xfrm>
          <a:prstGeom prst="rect">
            <a:avLst/>
          </a:prstGeom>
        </p:spPr>
      </p:pic>
      <p:pic>
        <p:nvPicPr>
          <p:cNvPr id="16" name="Docer搜索：半想象现实   http://chn.docer.com/works/?userid=199927538" descr="0125"/>
          <p:cNvPicPr>
            <a:picLocks noChangeAspect="1"/>
          </p:cNvPicPr>
          <p:nvPr/>
        </p:nvPicPr>
        <p:blipFill>
          <a:blip r:embed="rId2"/>
          <a:srcRect t="25613" r="53977" b="26745"/>
          <a:stretch>
            <a:fillRect/>
          </a:stretch>
        </p:blipFill>
        <p:spPr>
          <a:xfrm>
            <a:off x="0" y="-85725"/>
            <a:ext cx="7649845" cy="2886710"/>
          </a:xfrm>
          <a:prstGeom prst="rect">
            <a:avLst/>
          </a:prstGeom>
        </p:spPr>
      </p:pic>
      <p:sp>
        <p:nvSpPr>
          <p:cNvPr id="11" name="文本框 10"/>
          <p:cNvSpPr txBox="1"/>
          <p:nvPr/>
        </p:nvSpPr>
        <p:spPr>
          <a:xfrm>
            <a:off x="967412" y="3608168"/>
            <a:ext cx="10978515" cy="1076325"/>
          </a:xfrm>
          <a:prstGeom prst="rect">
            <a:avLst/>
          </a:prstGeom>
          <a:noFill/>
          <a:ln w="9525">
            <a:noFill/>
          </a:ln>
        </p:spPr>
        <p:txBody>
          <a:bodyPr wrap="square">
            <a:spAutoFit/>
          </a:bodyPr>
          <a:lstStyle/>
          <a:p>
            <a:pPr indent="0" algn="l">
              <a:lnSpc>
                <a:spcPct val="120000"/>
              </a:lnSpc>
            </a:pPr>
            <a:r>
              <a:rPr lang="zh-CN" sz="2000" b="1" dirty="0">
                <a:solidFill>
                  <a:schemeClr val="tx1"/>
                </a:solidFill>
                <a:latin typeface="黑体" panose="02010609060101010101" charset="-122"/>
                <a:ea typeface="黑体" panose="02010609060101010101" charset="-122"/>
                <a:cs typeface="黑体" panose="02010609060101010101" charset="-122"/>
              </a:rPr>
              <a:t>【课程标准】</a:t>
            </a:r>
            <a:endParaRPr lang="zh-CN" sz="2000" b="1" dirty="0">
              <a:solidFill>
                <a:schemeClr val="tx1"/>
              </a:solidFill>
              <a:latin typeface="黑体" panose="02010609060101010101" charset="-122"/>
              <a:ea typeface="黑体" panose="02010609060101010101" charset="-122"/>
              <a:cs typeface="黑体" panose="02010609060101010101" charset="-122"/>
            </a:endParaRPr>
          </a:p>
          <a:p>
            <a:pPr eaLnBrk="1" hangingPunct="1">
              <a:lnSpc>
                <a:spcPct val="100000"/>
              </a:lnSpc>
              <a:spcBef>
                <a:spcPct val="0"/>
              </a:spcBef>
              <a:buFontTx/>
              <a:buNone/>
            </a:pPr>
            <a:r>
              <a:rPr lang="en-US" altLang="zh-CN" sz="2000" dirty="0">
                <a:solidFill>
                  <a:schemeClr val="tx1"/>
                </a:solidFill>
                <a:latin typeface="黑体" panose="02010609060101010101" charset="-122"/>
                <a:ea typeface="黑体" panose="02010609060101010101" charset="-122"/>
                <a:cs typeface="黑体" panose="02010609060101010101" charset="-122"/>
              </a:rPr>
              <a:t> </a:t>
            </a:r>
            <a:r>
              <a:rPr lang="en-US" altLang="zh-CN" sz="2000" dirty="0" smtClean="0">
                <a:solidFill>
                  <a:schemeClr val="tx1"/>
                </a:solidFill>
                <a:latin typeface="黑体" panose="02010609060101010101" charset="-122"/>
                <a:ea typeface="黑体" panose="02010609060101010101" charset="-122"/>
                <a:cs typeface="黑体" panose="02010609060101010101" charset="-122"/>
              </a:rPr>
              <a:t> </a:t>
            </a:r>
            <a:r>
              <a:rPr lang="zh-CN" altLang="en-US" sz="2000" b="1" dirty="0">
                <a:solidFill>
                  <a:schemeClr val="tx1"/>
                </a:solidFill>
                <a:latin typeface="華康秀風體" panose="03000309000000000000" pitchFamily="65" charset="-122"/>
                <a:ea typeface="華康秀風體" panose="03000309000000000000" pitchFamily="65" charset="-122"/>
                <a:sym typeface="+mn-ea"/>
              </a:rPr>
              <a:t>了解三国两晋南北朝政权更迭的历史脉络</a:t>
            </a:r>
            <a:endParaRPr lang="en-US" altLang="zh-CN" sz="2000" b="1" dirty="0">
              <a:solidFill>
                <a:schemeClr val="tx1"/>
              </a:solidFill>
              <a:latin typeface="華康秀風體" panose="03000309000000000000" pitchFamily="65" charset="-122"/>
              <a:ea typeface="華康秀風體" panose="03000309000000000000" pitchFamily="65" charset="-122"/>
            </a:endParaRPr>
          </a:p>
          <a:p>
            <a:pPr eaLnBrk="1" hangingPunct="1">
              <a:lnSpc>
                <a:spcPct val="100000"/>
              </a:lnSpc>
              <a:spcBef>
                <a:spcPct val="0"/>
              </a:spcBef>
              <a:buFontTx/>
              <a:buNone/>
            </a:pPr>
            <a:r>
              <a:rPr lang="zh-CN" altLang="en-US" sz="2000" b="1" dirty="0">
                <a:solidFill>
                  <a:schemeClr val="tx1"/>
                </a:solidFill>
                <a:latin typeface="華康秀風體" panose="03000309000000000000" pitchFamily="65" charset="-122"/>
                <a:ea typeface="華康秀風體" panose="03000309000000000000" pitchFamily="65" charset="-122"/>
                <a:sym typeface="+mn-ea"/>
              </a:rPr>
              <a:t>  认识三国两晋南北朝时期</a:t>
            </a:r>
            <a:r>
              <a:rPr lang="zh-CN" altLang="en-US" sz="2000" b="1" dirty="0" smtClean="0">
                <a:solidFill>
                  <a:schemeClr val="tx1"/>
                </a:solidFill>
                <a:latin typeface="華康秀風體" panose="03000309000000000000" pitchFamily="65" charset="-122"/>
                <a:ea typeface="華康秀風體" panose="03000309000000000000" pitchFamily="65" charset="-122"/>
                <a:sym typeface="+mn-ea"/>
              </a:rPr>
              <a:t>的民族</a:t>
            </a:r>
            <a:r>
              <a:rPr lang="zh-CN" altLang="en-US" sz="2000" b="1" dirty="0">
                <a:solidFill>
                  <a:schemeClr val="tx1"/>
                </a:solidFill>
                <a:latin typeface="華康秀風體" panose="03000309000000000000" pitchFamily="65" charset="-122"/>
                <a:ea typeface="華康秀風體" panose="03000309000000000000" pitchFamily="65" charset="-122"/>
                <a:sym typeface="+mn-ea"/>
              </a:rPr>
              <a:t>交融、区域开发。</a:t>
            </a:r>
            <a:endParaRPr lang="zh-CN" altLang="en-US" sz="2000" b="1" dirty="0">
              <a:solidFill>
                <a:schemeClr val="tx1"/>
              </a:solidFill>
              <a:latin typeface="華康秀風體" panose="03000309000000000000" pitchFamily="65" charset="-122"/>
              <a:ea typeface="華康秀風體" panose="03000309000000000000" pitchFamily="65" charset="-122"/>
              <a:cs typeface="黑体" panose="02010609060101010101" charset="-122"/>
              <a:sym typeface="+mn-ea"/>
            </a:endParaRPr>
          </a:p>
        </p:txBody>
      </p:sp>
      <p:sp>
        <p:nvSpPr>
          <p:cNvPr id="2" name="文本框 1"/>
          <p:cNvSpPr txBox="1"/>
          <p:nvPr/>
        </p:nvSpPr>
        <p:spPr>
          <a:xfrm>
            <a:off x="463550" y="2566670"/>
            <a:ext cx="10864215" cy="700405"/>
          </a:xfrm>
          <a:prstGeom prst="rect">
            <a:avLst/>
          </a:prstGeom>
          <a:noFill/>
        </p:spPr>
        <p:txBody>
          <a:bodyPr wrap="none" rtlCol="0" anchor="t">
            <a:spAutoFit/>
          </a:bodyPr>
          <a:lstStyle/>
          <a:p>
            <a:pPr algn="just" eaLnBrk="1" latinLnBrk="0" hangingPunct="1">
              <a:lnSpc>
                <a:spcPct val="110000"/>
              </a:lnSpc>
              <a:spcBef>
                <a:spcPts val="0"/>
              </a:spcBef>
              <a:spcAft>
                <a:spcPts val="0"/>
              </a:spcAft>
            </a:pPr>
            <a:r>
              <a:rPr lang="zh-CN" altLang="en-US" sz="3600" b="1" spc="600" dirty="0">
                <a:uFillTx/>
                <a:latin typeface="方正水柱简体" panose="03000509000000000000" charset="-122"/>
                <a:ea typeface="方正水柱简体" panose="03000509000000000000" charset="-122"/>
                <a:cs typeface="方正水柱简体" panose="03000509000000000000" charset="-122"/>
                <a:sym typeface="+mn-ea"/>
              </a:rPr>
              <a:t>第</a:t>
            </a:r>
            <a:r>
              <a:rPr lang="en-US" altLang="zh-CN" sz="3600" b="1" spc="600" dirty="0">
                <a:uFillTx/>
                <a:latin typeface="方正水柱简体" panose="03000509000000000000" charset="-122"/>
                <a:ea typeface="方正水柱简体" panose="03000509000000000000" charset="-122"/>
                <a:cs typeface="方正水柱简体" panose="03000509000000000000" charset="-122"/>
                <a:sym typeface="+mn-ea"/>
              </a:rPr>
              <a:t>5</a:t>
            </a:r>
            <a:r>
              <a:rPr lang="zh-CN" altLang="en-US" sz="3600" b="1" spc="600" dirty="0">
                <a:uFillTx/>
                <a:latin typeface="方正水柱简体" panose="03000509000000000000" charset="-122"/>
                <a:ea typeface="方正水柱简体" panose="03000509000000000000" charset="-122"/>
                <a:cs typeface="方正水柱简体" panose="03000509000000000000" charset="-122"/>
                <a:sym typeface="+mn-ea"/>
              </a:rPr>
              <a:t>课 三国两晋南北朝的政权更迭与民族交融</a:t>
            </a:r>
            <a:endParaRPr lang="zh-CN" altLang="en-US" sz="3600" b="1" spc="600" dirty="0">
              <a:uFillTx/>
              <a:latin typeface="方正水柱简体" panose="03000509000000000000" charset="-122"/>
              <a:ea typeface="方正水柱简体" panose="03000509000000000000" charset="-122"/>
              <a:cs typeface="方正水柱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80830" y="703491"/>
            <a:ext cx="8686413" cy="3354765"/>
          </a:xfrm>
          <a:prstGeom prst="rect">
            <a:avLst/>
          </a:prstGeom>
          <a:noFill/>
          <a:ln w="9525">
            <a:solidFill>
              <a:srgbClr val="FF9800"/>
            </a:solidFill>
          </a:ln>
        </p:spPr>
        <p:txBody>
          <a:bodyPr wrap="square">
            <a:spAutoFit/>
          </a:bodyPr>
          <a:lstStyle/>
          <a:p>
            <a:pPr indent="0"/>
            <a:r>
              <a:rPr lang="zh-CN" sz="2400" b="1" dirty="0">
                <a:solidFill>
                  <a:schemeClr val="tx1"/>
                </a:solidFill>
                <a:latin typeface="宋体" panose="02010600030101010101" pitchFamily="2" charset="-122"/>
                <a:ea typeface="宋体" panose="02010600030101010101" pitchFamily="2" charset="-122"/>
                <a:cs typeface="隶书" panose="02010509060101010101" charset="-122"/>
              </a:rPr>
              <a:t>材料：秦、汉的大一统，到东汉末而解体。从此中国分崩离析，走上</a:t>
            </a:r>
            <a:r>
              <a:rPr lang="zh-CN" sz="3200" b="1" dirty="0">
                <a:solidFill>
                  <a:srgbClr val="FF0000"/>
                </a:solidFill>
                <a:latin typeface="宋体" panose="02010600030101010101" pitchFamily="2" charset="-122"/>
                <a:ea typeface="宋体" panose="02010600030101010101" pitchFamily="2" charset="-122"/>
                <a:cs typeface="隶书" panose="02010509060101010101" charset="-122"/>
              </a:rPr>
              <a:t>衰运</a:t>
            </a:r>
            <a:r>
              <a:rPr lang="zh-CN" sz="2400" b="1" dirty="0">
                <a:solidFill>
                  <a:schemeClr val="tx1"/>
                </a:solidFill>
                <a:latin typeface="宋体" panose="02010600030101010101" pitchFamily="2" charset="-122"/>
                <a:ea typeface="宋体" panose="02010600030101010101" pitchFamily="2" charset="-122"/>
                <a:cs typeface="隶书" panose="02010509060101010101" charset="-122"/>
              </a:rPr>
              <a:t>，历史称此时期为</a:t>
            </a:r>
            <a:r>
              <a:rPr lang="zh-CN" sz="2400" b="1" dirty="0">
                <a:solidFill>
                  <a:srgbClr val="FF0000"/>
                </a:solidFill>
                <a:latin typeface="宋体" panose="02010600030101010101" pitchFamily="2" charset="-122"/>
                <a:ea typeface="宋体" panose="02010600030101010101" pitchFamily="2" charset="-122"/>
                <a:cs typeface="隶书" panose="02010509060101010101" charset="-122"/>
              </a:rPr>
              <a:t>魏晋南北朝</a:t>
            </a:r>
            <a:r>
              <a:rPr lang="zh-CN" sz="2400" b="1" dirty="0">
                <a:solidFill>
                  <a:schemeClr val="tx1"/>
                </a:solidFill>
                <a:latin typeface="宋体" panose="02010600030101010101" pitchFamily="2" charset="-122"/>
                <a:ea typeface="宋体" panose="02010600030101010101" pitchFamily="2" charset="-122"/>
                <a:cs typeface="隶书" panose="02010509060101010101" charset="-122"/>
              </a:rPr>
              <a:t>。此长时期之分裂，前后凡三百九十四年。起自建安，三百九十四年中，统一政府之存在，严格言之，不到十五年。放宽言之，亦只有三十余年，不到全时期十分之一。将本期历史与前期秦、汉相较，前期以</a:t>
            </a:r>
            <a:r>
              <a:rPr lang="zh-CN" sz="2400" b="1" dirty="0">
                <a:solidFill>
                  <a:srgbClr val="FF0000"/>
                </a:solidFill>
                <a:latin typeface="宋体" panose="02010600030101010101" pitchFamily="2" charset="-122"/>
                <a:ea typeface="宋体" panose="02010600030101010101" pitchFamily="2" charset="-122"/>
                <a:cs typeface="隶书" panose="02010509060101010101" charset="-122"/>
              </a:rPr>
              <a:t>中央统一为</a:t>
            </a:r>
            <a:r>
              <a:rPr lang="zh-CN" sz="3600" b="1" dirty="0">
                <a:solidFill>
                  <a:srgbClr val="FF0000"/>
                </a:solidFill>
                <a:latin typeface="宋体" panose="02010600030101010101" pitchFamily="2" charset="-122"/>
                <a:ea typeface="宋体" panose="02010600030101010101" pitchFamily="2" charset="-122"/>
                <a:cs typeface="隶书" panose="02010509060101010101" charset="-122"/>
              </a:rPr>
              <a:t>常态</a:t>
            </a:r>
            <a:r>
              <a:rPr lang="zh-CN" sz="2400" b="1" dirty="0">
                <a:solidFill>
                  <a:schemeClr val="tx1"/>
                </a:solidFill>
                <a:latin typeface="宋体" panose="02010600030101010101" pitchFamily="2" charset="-122"/>
                <a:ea typeface="宋体" panose="02010600030101010101" pitchFamily="2" charset="-122"/>
                <a:cs typeface="隶书" panose="02010509060101010101" charset="-122"/>
              </a:rPr>
              <a:t>，以分崩割据为</a:t>
            </a:r>
            <a:r>
              <a:rPr lang="zh-CN" sz="3600" b="1" dirty="0">
                <a:solidFill>
                  <a:srgbClr val="FF0000"/>
                </a:solidFill>
                <a:latin typeface="宋体" panose="02010600030101010101" pitchFamily="2" charset="-122"/>
                <a:ea typeface="宋体" panose="02010600030101010101" pitchFamily="2" charset="-122"/>
                <a:cs typeface="隶书" panose="02010509060101010101" charset="-122"/>
              </a:rPr>
              <a:t>变态</a:t>
            </a:r>
            <a:r>
              <a:rPr lang="zh-CN" sz="2400" b="1" dirty="0">
                <a:solidFill>
                  <a:schemeClr val="tx1"/>
                </a:solidFill>
                <a:latin typeface="宋体" panose="02010600030101010101" pitchFamily="2" charset="-122"/>
                <a:ea typeface="宋体" panose="02010600030101010101" pitchFamily="2" charset="-122"/>
                <a:cs typeface="隶书" panose="02010509060101010101" charset="-122"/>
              </a:rPr>
              <a:t>；本期则以中央统一为变态，而以</a:t>
            </a:r>
            <a:r>
              <a:rPr lang="zh-CN" sz="2400" b="1" dirty="0">
                <a:solidFill>
                  <a:srgbClr val="FF0000"/>
                </a:solidFill>
                <a:latin typeface="宋体" panose="02010600030101010101" pitchFamily="2" charset="-122"/>
                <a:ea typeface="宋体" panose="02010600030101010101" pitchFamily="2" charset="-122"/>
                <a:cs typeface="隶书" panose="02010509060101010101" charset="-122"/>
              </a:rPr>
              <a:t>分崩割据为常态</a:t>
            </a:r>
            <a:r>
              <a:rPr lang="zh-CN" sz="2400" b="1" dirty="0">
                <a:solidFill>
                  <a:schemeClr val="tx1"/>
                </a:solidFill>
                <a:latin typeface="宋体" panose="02010600030101010101" pitchFamily="2" charset="-122"/>
                <a:ea typeface="宋体" panose="02010600030101010101" pitchFamily="2" charset="-122"/>
                <a:cs typeface="隶书" panose="02010509060101010101" charset="-122"/>
              </a:rPr>
              <a:t>。</a:t>
            </a:r>
            <a:endParaRPr lang="zh-CN" sz="2400" b="1" dirty="0">
              <a:solidFill>
                <a:schemeClr val="tx1"/>
              </a:solidFill>
              <a:latin typeface="宋体" panose="02010600030101010101" pitchFamily="2" charset="-122"/>
              <a:ea typeface="宋体" panose="02010600030101010101" pitchFamily="2" charset="-122"/>
              <a:cs typeface="隶书" panose="02010509060101010101" charset="-122"/>
            </a:endParaRPr>
          </a:p>
          <a:p>
            <a:pPr indent="0" algn="r"/>
            <a:r>
              <a:rPr lang="en-US" altLang="zh-CN" sz="2400" b="1" dirty="0">
                <a:solidFill>
                  <a:schemeClr val="tx1"/>
                </a:solidFill>
                <a:latin typeface="宋体" panose="02010600030101010101" pitchFamily="2" charset="-122"/>
                <a:ea typeface="宋体" panose="02010600030101010101" pitchFamily="2" charset="-122"/>
                <a:cs typeface="隶书" panose="02010509060101010101" charset="-122"/>
              </a:rPr>
              <a:t>——</a:t>
            </a:r>
            <a:r>
              <a:rPr lang="zh-CN" sz="2400" b="1" dirty="0">
                <a:solidFill>
                  <a:schemeClr val="tx1"/>
                </a:solidFill>
                <a:latin typeface="宋体" panose="02010600030101010101" pitchFamily="2" charset="-122"/>
                <a:ea typeface="宋体" panose="02010600030101010101" pitchFamily="2" charset="-122"/>
                <a:cs typeface="隶书" panose="02010509060101010101" charset="-122"/>
              </a:rPr>
              <a:t>钱穆《国史大纲》</a:t>
            </a:r>
            <a:endParaRPr lang="en-US" altLang="zh-CN" sz="2400" b="1" dirty="0">
              <a:solidFill>
                <a:schemeClr val="tx1"/>
              </a:solidFill>
              <a:latin typeface="宋体" panose="02010600030101010101" pitchFamily="2" charset="-122"/>
              <a:ea typeface="宋体" panose="02010600030101010101" pitchFamily="2" charset="-122"/>
              <a:cs typeface="隶书" panose="02010509060101010101" charset="-122"/>
            </a:endParaRPr>
          </a:p>
        </p:txBody>
      </p:sp>
      <p:pic>
        <p:nvPicPr>
          <p:cNvPr id="16" name="Docer搜索：半想象现实   http://chn.docer.com/works/?userid=199927538" descr="0125"/>
          <p:cNvPicPr>
            <a:picLocks noChangeAspect="1"/>
          </p:cNvPicPr>
          <p:nvPr/>
        </p:nvPicPr>
        <p:blipFill>
          <a:blip r:embed="rId1"/>
          <a:srcRect t="25613" r="53977" b="26745"/>
          <a:stretch>
            <a:fillRect/>
          </a:stretch>
        </p:blipFill>
        <p:spPr>
          <a:xfrm>
            <a:off x="4820920" y="5454185"/>
            <a:ext cx="9641840" cy="1819910"/>
          </a:xfrm>
          <a:prstGeom prst="rect">
            <a:avLst/>
          </a:prstGeom>
        </p:spPr>
      </p:pic>
      <p:sp>
        <p:nvSpPr>
          <p:cNvPr id="3" name="文本框 2"/>
          <p:cNvSpPr txBox="1"/>
          <p:nvPr/>
        </p:nvSpPr>
        <p:spPr>
          <a:xfrm>
            <a:off x="287070" y="1775076"/>
            <a:ext cx="999490" cy="1076325"/>
          </a:xfrm>
          <a:prstGeom prst="rect">
            <a:avLst/>
          </a:prstGeom>
          <a:noFill/>
        </p:spPr>
        <p:txBody>
          <a:bodyPr wrap="none" rtlCol="0">
            <a:spAutoFit/>
          </a:bodyPr>
          <a:lstStyle/>
          <a:p>
            <a:r>
              <a:rPr lang="zh-CN" altLang="en-US" sz="3200" b="1" dirty="0"/>
              <a:t>衰运</a:t>
            </a:r>
            <a:endParaRPr lang="zh-CN" altLang="en-US" sz="3200" b="1" dirty="0"/>
          </a:p>
          <a:p>
            <a:r>
              <a:rPr lang="zh-CN" altLang="en-US" sz="3200" b="1" dirty="0"/>
              <a:t>变态</a:t>
            </a:r>
            <a:endParaRPr lang="zh-CN" altLang="en-US" sz="3200" b="1" dirty="0"/>
          </a:p>
        </p:txBody>
      </p:sp>
      <p:sp>
        <p:nvSpPr>
          <p:cNvPr id="4" name="右箭头 3"/>
          <p:cNvSpPr/>
          <p:nvPr/>
        </p:nvSpPr>
        <p:spPr>
          <a:xfrm rot="5400000">
            <a:off x="452883" y="3138557"/>
            <a:ext cx="589280" cy="240665"/>
          </a:xfrm>
          <a:prstGeom prst="right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816309" y="1803093"/>
            <a:ext cx="999490" cy="1076325"/>
          </a:xfrm>
          <a:prstGeom prst="rect">
            <a:avLst/>
          </a:prstGeom>
          <a:noFill/>
        </p:spPr>
        <p:txBody>
          <a:bodyPr wrap="none" rtlCol="0">
            <a:spAutoFit/>
          </a:bodyPr>
          <a:lstStyle/>
          <a:p>
            <a:r>
              <a:rPr lang="zh-CN" altLang="zh-CN" sz="3200" b="1" dirty="0"/>
              <a:t>盛运</a:t>
            </a:r>
            <a:endParaRPr lang="zh-CN" altLang="zh-CN" sz="3200" b="1" dirty="0"/>
          </a:p>
          <a:p>
            <a:r>
              <a:rPr lang="zh-CN" altLang="zh-CN" sz="3200" b="1" dirty="0"/>
              <a:t>常态</a:t>
            </a:r>
            <a:endParaRPr lang="zh-CN" altLang="zh-CN" sz="3200" b="1" dirty="0"/>
          </a:p>
        </p:txBody>
      </p:sp>
      <p:sp>
        <p:nvSpPr>
          <p:cNvPr id="6" name="右箭头 5"/>
          <p:cNvSpPr/>
          <p:nvPr/>
        </p:nvSpPr>
        <p:spPr>
          <a:xfrm rot="5400000">
            <a:off x="11042736" y="3227785"/>
            <a:ext cx="589280" cy="240665"/>
          </a:xfrm>
          <a:prstGeom prst="right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318075" y="1142197"/>
            <a:ext cx="1227364" cy="462280"/>
          </a:xfrm>
          <a:prstGeom prst="ellipse">
            <a:avLst/>
          </a:prstGeom>
          <a:noFill/>
          <a:ln w="38100"/>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8" name="椭圆 7"/>
          <p:cNvSpPr/>
          <p:nvPr/>
        </p:nvSpPr>
        <p:spPr>
          <a:xfrm>
            <a:off x="1764300" y="2836526"/>
            <a:ext cx="1434556" cy="462280"/>
          </a:xfrm>
          <a:prstGeom prst="ellipse">
            <a:avLst/>
          </a:prstGeom>
          <a:noFill/>
          <a:ln w="38100"/>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9" name="对角圆角矩形 8"/>
          <p:cNvSpPr/>
          <p:nvPr/>
        </p:nvSpPr>
        <p:spPr>
          <a:xfrm>
            <a:off x="7938676" y="1208759"/>
            <a:ext cx="1964055" cy="375920"/>
          </a:xfrm>
          <a:prstGeom prst="round2DiagRect">
            <a:avLst/>
          </a:prstGeom>
          <a:noFill/>
          <a:ln w="38100"/>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0" name="对角圆角矩形 9"/>
          <p:cNvSpPr/>
          <p:nvPr/>
        </p:nvSpPr>
        <p:spPr>
          <a:xfrm>
            <a:off x="4998816" y="2865517"/>
            <a:ext cx="1125220" cy="375920"/>
          </a:xfrm>
          <a:prstGeom prst="round2DiagRect">
            <a:avLst/>
          </a:prstGeom>
          <a:noFill/>
          <a:ln w="38100"/>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1" name="文本框 10"/>
          <p:cNvSpPr txBox="1"/>
          <p:nvPr/>
        </p:nvSpPr>
        <p:spPr>
          <a:xfrm>
            <a:off x="327518" y="3838624"/>
            <a:ext cx="818688" cy="830997"/>
          </a:xfrm>
          <a:prstGeom prst="rect">
            <a:avLst/>
          </a:prstGeom>
          <a:noFill/>
        </p:spPr>
        <p:txBody>
          <a:bodyPr wrap="square" rtlCol="0">
            <a:spAutoFit/>
          </a:bodyPr>
          <a:lstStyle/>
          <a:p>
            <a:r>
              <a:rPr lang="zh-CN" altLang="zh-CN" sz="2400" b="1" dirty="0"/>
              <a:t>分裂割据</a:t>
            </a:r>
            <a:endParaRPr lang="zh-CN" altLang="zh-CN" sz="2400" b="1" dirty="0"/>
          </a:p>
        </p:txBody>
      </p:sp>
      <p:sp>
        <p:nvSpPr>
          <p:cNvPr id="12" name="文本框 11"/>
          <p:cNvSpPr txBox="1"/>
          <p:nvPr/>
        </p:nvSpPr>
        <p:spPr>
          <a:xfrm>
            <a:off x="10966723" y="3771706"/>
            <a:ext cx="826988" cy="830997"/>
          </a:xfrm>
          <a:prstGeom prst="rect">
            <a:avLst/>
          </a:prstGeom>
          <a:noFill/>
        </p:spPr>
        <p:txBody>
          <a:bodyPr wrap="square" rtlCol="0">
            <a:spAutoFit/>
          </a:bodyPr>
          <a:lstStyle/>
          <a:p>
            <a:r>
              <a:rPr lang="zh-CN" altLang="en-US" sz="2400" b="1" dirty="0"/>
              <a:t>中央</a:t>
            </a:r>
            <a:r>
              <a:rPr lang="zh-CN" altLang="en-US" sz="2400" b="1" dirty="0" smtClean="0"/>
              <a:t>统一</a:t>
            </a:r>
            <a:endParaRPr lang="zh-CN" altLang="en-US" sz="2400" b="1" dirty="0"/>
          </a:p>
        </p:txBody>
      </p:sp>
      <p:sp>
        <p:nvSpPr>
          <p:cNvPr id="13" name="文本框 12"/>
          <p:cNvSpPr txBox="1"/>
          <p:nvPr/>
        </p:nvSpPr>
        <p:spPr>
          <a:xfrm>
            <a:off x="54935" y="6459763"/>
            <a:ext cx="4600940" cy="369332"/>
          </a:xfrm>
          <a:prstGeom prst="rect">
            <a:avLst/>
          </a:prstGeom>
          <a:noFill/>
        </p:spPr>
        <p:txBody>
          <a:bodyPr wrap="none" rtlCol="0">
            <a:spAutoFit/>
          </a:bodyPr>
          <a:lstStyle/>
          <a:p>
            <a:r>
              <a:rPr lang="zh-CN" altLang="en-US" b="1" dirty="0">
                <a:solidFill>
                  <a:srgbClr val="FF0000"/>
                </a:solidFill>
              </a:rPr>
              <a:t>它是如何发展的？让我们一起窥探。。。。</a:t>
            </a:r>
            <a:endParaRPr lang="zh-CN" altLang="en-US" b="1" dirty="0">
              <a:solidFill>
                <a:srgbClr val="FF0000"/>
              </a:solidFill>
            </a:endParaRPr>
          </a:p>
        </p:txBody>
      </p:sp>
      <p:sp>
        <p:nvSpPr>
          <p:cNvPr id="15" name="椭圆 14"/>
          <p:cNvSpPr/>
          <p:nvPr/>
        </p:nvSpPr>
        <p:spPr>
          <a:xfrm>
            <a:off x="5613550" y="1165579"/>
            <a:ext cx="1758859" cy="462280"/>
          </a:xfrm>
          <a:prstGeom prst="ellipse">
            <a:avLst/>
          </a:prstGeom>
          <a:noFill/>
          <a:ln w="38100"/>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7" name="文本框 16"/>
          <p:cNvSpPr txBox="1"/>
          <p:nvPr/>
        </p:nvSpPr>
        <p:spPr>
          <a:xfrm>
            <a:off x="344130" y="653290"/>
            <a:ext cx="1103721" cy="830997"/>
          </a:xfrm>
          <a:prstGeom prst="rect">
            <a:avLst/>
          </a:prstGeom>
          <a:noFill/>
        </p:spPr>
        <p:txBody>
          <a:bodyPr wrap="square" rtlCol="0">
            <a:spAutoFit/>
          </a:bodyPr>
          <a:lstStyle/>
          <a:p>
            <a:r>
              <a:rPr lang="zh-CN" altLang="en-US" sz="2400" b="1" dirty="0" smtClean="0"/>
              <a:t>魏晋南北朝</a:t>
            </a:r>
            <a:endParaRPr lang="zh-CN" altLang="en-US" sz="2400" b="1" dirty="0"/>
          </a:p>
        </p:txBody>
      </p:sp>
      <p:sp>
        <p:nvSpPr>
          <p:cNvPr id="18" name="文本框 17"/>
          <p:cNvSpPr txBox="1"/>
          <p:nvPr/>
        </p:nvSpPr>
        <p:spPr>
          <a:xfrm>
            <a:off x="10842955" y="857181"/>
            <a:ext cx="1008609" cy="584775"/>
          </a:xfrm>
          <a:prstGeom prst="rect">
            <a:avLst/>
          </a:prstGeom>
          <a:noFill/>
        </p:spPr>
        <p:txBody>
          <a:bodyPr wrap="none" rtlCol="0">
            <a:spAutoFit/>
          </a:bodyPr>
          <a:lstStyle/>
          <a:p>
            <a:r>
              <a:rPr lang="zh-CN" altLang="en-US" sz="3200" b="1" dirty="0" smtClean="0"/>
              <a:t>秦汉</a:t>
            </a:r>
            <a:endParaRPr lang="zh-CN" altLang="zh-CN" sz="3200" b="1" dirty="0"/>
          </a:p>
        </p:txBody>
      </p:sp>
      <p:sp>
        <p:nvSpPr>
          <p:cNvPr id="14" name="文本框 13"/>
          <p:cNvSpPr txBox="1"/>
          <p:nvPr/>
        </p:nvSpPr>
        <p:spPr>
          <a:xfrm>
            <a:off x="1782283" y="4520344"/>
            <a:ext cx="10033516" cy="1200329"/>
          </a:xfrm>
          <a:prstGeom prst="rect">
            <a:avLst/>
          </a:prstGeom>
          <a:noFill/>
        </p:spPr>
        <p:txBody>
          <a:bodyPr wrap="none" rtlCol="0">
            <a:spAutoFit/>
          </a:bodyPr>
          <a:lstStyle/>
          <a:p>
            <a:r>
              <a:rPr lang="zh-CN" altLang="en-US" sz="2400" dirty="0" smtClean="0">
                <a:latin typeface="华文行楷" panose="02010800040101010101" pitchFamily="2" charset="-122"/>
                <a:ea typeface="华文行楷" panose="02010800040101010101" pitchFamily="2" charset="-122"/>
              </a:rPr>
              <a:t>“变态”？</a:t>
            </a:r>
            <a:endParaRPr lang="en-US" altLang="zh-CN" sz="2400" dirty="0" smtClean="0">
              <a:latin typeface="华文行楷" panose="02010800040101010101" pitchFamily="2" charset="-122"/>
              <a:ea typeface="华文行楷" panose="02010800040101010101" pitchFamily="2" charset="-122"/>
            </a:endParaRPr>
          </a:p>
          <a:p>
            <a:r>
              <a:rPr lang="zh-CN" altLang="en-US" sz="2400" dirty="0" smtClean="0">
                <a:latin typeface="华文行楷" panose="02010800040101010101" pitchFamily="2" charset="-122"/>
                <a:ea typeface="华文行楷" panose="02010800040101010101" pitchFamily="2" charset="-122"/>
              </a:rPr>
              <a:t>相比较统一多民族封建国家的开始</a:t>
            </a:r>
            <a:r>
              <a:rPr lang="en-US" altLang="zh-CN" sz="2400" dirty="0" smtClean="0">
                <a:latin typeface="华文行楷" panose="02010800040101010101" pitchFamily="2" charset="-122"/>
                <a:ea typeface="华文行楷" panose="02010800040101010101" pitchFamily="2" charset="-122"/>
              </a:rPr>
              <a:t>——</a:t>
            </a:r>
            <a:r>
              <a:rPr lang="zh-CN" altLang="en-US" sz="2400" dirty="0" smtClean="0">
                <a:latin typeface="华文行楷" panose="02010800040101010101" pitchFamily="2" charset="-122"/>
                <a:ea typeface="华文行楷" panose="02010800040101010101" pitchFamily="2" charset="-122"/>
              </a:rPr>
              <a:t>秦汉时期，分裂割据的状况如何？</a:t>
            </a:r>
            <a:endParaRPr lang="en-US" altLang="zh-CN" sz="2400" dirty="0" smtClean="0">
              <a:latin typeface="华文行楷" panose="02010800040101010101" pitchFamily="2" charset="-122"/>
              <a:ea typeface="华文行楷" panose="02010800040101010101" pitchFamily="2" charset="-122"/>
            </a:endParaRPr>
          </a:p>
          <a:p>
            <a:r>
              <a:rPr lang="zh-CN" altLang="en-US" sz="2400" dirty="0">
                <a:latin typeface="华文行楷" panose="02010800040101010101" pitchFamily="2" charset="-122"/>
                <a:ea typeface="华文行楷" panose="02010800040101010101" pitchFamily="2" charset="-122"/>
              </a:rPr>
              <a:t>分裂</a:t>
            </a:r>
            <a:r>
              <a:rPr lang="zh-CN" altLang="en-US" sz="2400" dirty="0" smtClean="0">
                <a:latin typeface="华文行楷" panose="02010800040101010101" pitchFamily="2" charset="-122"/>
                <a:ea typeface="华文行楷" panose="02010800040101010101" pitchFamily="2" charset="-122"/>
              </a:rPr>
              <a:t>割据是否只意味着“衰运”？</a:t>
            </a:r>
            <a:endParaRPr lang="zh-CN" altLang="en-US" sz="2400" dirty="0">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barn(inVertical)">
                                      <p:cBhvr>
                                        <p:cTn id="38" dur="500"/>
                                        <p:tgtEl>
                                          <p:spTgt spid="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barn(inVertical)">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right)">
                                      <p:cBhvr>
                                        <p:cTn id="51" dur="500"/>
                                        <p:tgtEl>
                                          <p:spTgt spid="6"/>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barn(inVertical)">
                                      <p:cBhvr>
                                        <p:cTn id="56" dur="500"/>
                                        <p:tgtEl>
                                          <p:spTgt spid="11"/>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barn(inVertical)">
                                      <p:cBhvr>
                                        <p:cTn id="61" dur="500"/>
                                        <p:tgtEl>
                                          <p:spTgt spid="12"/>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grpId="0" nodeType="click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up)">
                                      <p:cBhvr>
                                        <p:cTn id="66" dur="500"/>
                                        <p:tgtEl>
                                          <p:spTgt spid="14"/>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grpId="0" nodeType="click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barn(inVertical)">
                                      <p:cBhvr>
                                        <p:cTn id="7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7" grpId="0" animBg="1"/>
      <p:bldP spid="8" grpId="0" animBg="1"/>
      <p:bldP spid="9" grpId="0" animBg="1"/>
      <p:bldP spid="10" grpId="0" animBg="1"/>
      <p:bldP spid="11" grpId="0"/>
      <p:bldP spid="12" grpId="0"/>
      <p:bldP spid="13" grpId="0"/>
      <p:bldP spid="15" grpId="0" animBg="1"/>
      <p:bldP spid="17" grpId="0"/>
      <p:bldP spid="18"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Docer搜索：半想象现实   http://chn.docer.com/works/?userid=199927538" descr="0125"/>
          <p:cNvPicPr>
            <a:picLocks noChangeAspect="1"/>
          </p:cNvPicPr>
          <p:nvPr/>
        </p:nvPicPr>
        <p:blipFill>
          <a:blip r:embed="rId1"/>
          <a:srcRect t="25613" r="53977" b="26745"/>
          <a:stretch>
            <a:fillRect/>
          </a:stretch>
        </p:blipFill>
        <p:spPr>
          <a:xfrm>
            <a:off x="59273" y="37622"/>
            <a:ext cx="7649845" cy="2886710"/>
          </a:xfrm>
          <a:prstGeom prst="rect">
            <a:avLst/>
          </a:prstGeom>
        </p:spPr>
      </p:pic>
      <p:sp>
        <p:nvSpPr>
          <p:cNvPr id="10" name="Docer搜索：半想象现实   http://chn.docer.com/works/?userid=199927538"/>
          <p:cNvSpPr txBox="1"/>
          <p:nvPr/>
        </p:nvSpPr>
        <p:spPr>
          <a:xfrm>
            <a:off x="2368699" y="3002004"/>
            <a:ext cx="1198880" cy="706755"/>
          </a:xfrm>
          <a:prstGeom prst="rect">
            <a:avLst/>
          </a:prstGeom>
          <a:noFill/>
        </p:spPr>
        <p:txBody>
          <a:bodyPr wrap="none" rtlCol="0">
            <a:spAutoFit/>
          </a:bodyPr>
          <a:lstStyle/>
          <a:p>
            <a:pPr algn="r"/>
            <a:r>
              <a:rPr lang="zh-CN" altLang="en-US" sz="4000" dirty="0">
                <a:latin typeface="米开飘逸行楷减细版" panose="03000600000000000000" charset="-122"/>
                <a:ea typeface="米开飘逸行楷减细版" panose="03000600000000000000" charset="-122"/>
                <a:cs typeface="方正苏新诗柳楷简体" panose="02000000000000000000" charset="-122"/>
              </a:rPr>
              <a:t>目录</a:t>
            </a:r>
            <a:endParaRPr lang="zh-CN" altLang="en-US" sz="4000" dirty="0">
              <a:latin typeface="米开飘逸行楷减细版" panose="03000600000000000000" charset="-122"/>
              <a:ea typeface="米开飘逸行楷减细版" panose="03000600000000000000" charset="-122"/>
              <a:cs typeface="方正苏新诗柳楷简体" panose="02000000000000000000" charset="-122"/>
            </a:endParaRPr>
          </a:p>
        </p:txBody>
      </p:sp>
      <p:cxnSp>
        <p:nvCxnSpPr>
          <p:cNvPr id="4" name="Docer搜索：半想象现实   http://chn.docer.com/works/?userid=199927538"/>
          <p:cNvCxnSpPr/>
          <p:nvPr/>
        </p:nvCxnSpPr>
        <p:spPr>
          <a:xfrm flipV="1">
            <a:off x="2303063" y="3717068"/>
            <a:ext cx="1330151" cy="1440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Docer搜索：半想象现实   http://chn.docer.com/works/?userid=199927538"/>
          <p:cNvCxnSpPr/>
          <p:nvPr/>
        </p:nvCxnSpPr>
        <p:spPr>
          <a:xfrm>
            <a:off x="6453983" y="2544811"/>
            <a:ext cx="0" cy="593334"/>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5" name="Docer搜索：半想象现实   http://chn.docer.com/works/?userid=199927538"/>
          <p:cNvSpPr txBox="1"/>
          <p:nvPr/>
        </p:nvSpPr>
        <p:spPr>
          <a:xfrm>
            <a:off x="5451654" y="2418624"/>
            <a:ext cx="1210588" cy="707886"/>
          </a:xfrm>
          <a:prstGeom prst="rect">
            <a:avLst/>
          </a:prstGeom>
          <a:noFill/>
        </p:spPr>
        <p:txBody>
          <a:bodyPr wrap="none" rtlCol="0">
            <a:spAutoFit/>
          </a:bodyPr>
          <a:lstStyle/>
          <a:p>
            <a:pPr algn="ctr"/>
            <a:r>
              <a:rPr lang="zh-CN" altLang="en-US" sz="4000" dirty="0" smtClean="0">
                <a:latin typeface="方正苏新诗柳楷简体" panose="02000000000000000000" charset="-122"/>
                <a:ea typeface="方正苏新诗柳楷简体" panose="02000000000000000000" charset="-122"/>
                <a:cs typeface="方正苏新诗柳楷简体" panose="02000000000000000000" charset="-122"/>
              </a:rPr>
              <a:t>一、</a:t>
            </a:r>
            <a:endParaRPr lang="en-US" altLang="zh-CN" sz="4000" dirty="0">
              <a:latin typeface="方正苏新诗柳楷简体" panose="02000000000000000000" charset="-122"/>
              <a:ea typeface="方正苏新诗柳楷简体" panose="02000000000000000000" charset="-122"/>
              <a:cs typeface="方正苏新诗柳楷简体" panose="02000000000000000000" charset="-122"/>
            </a:endParaRPr>
          </a:p>
        </p:txBody>
      </p:sp>
      <p:cxnSp>
        <p:nvCxnSpPr>
          <p:cNvPr id="15" name="Docer搜索：半想象现实   http://chn.docer.com/works/?userid=199927538"/>
          <p:cNvCxnSpPr/>
          <p:nvPr/>
        </p:nvCxnSpPr>
        <p:spPr>
          <a:xfrm>
            <a:off x="6453983" y="4025591"/>
            <a:ext cx="0" cy="794247"/>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6" name="Docer搜索：半想象现实   http://chn.docer.com/works/?userid=199927538"/>
          <p:cNvSpPr txBox="1"/>
          <p:nvPr/>
        </p:nvSpPr>
        <p:spPr>
          <a:xfrm>
            <a:off x="5426778" y="3933532"/>
            <a:ext cx="1210588" cy="707886"/>
          </a:xfrm>
          <a:prstGeom prst="rect">
            <a:avLst/>
          </a:prstGeom>
          <a:noFill/>
        </p:spPr>
        <p:txBody>
          <a:bodyPr wrap="none" rtlCol="0">
            <a:spAutoFit/>
          </a:bodyPr>
          <a:lstStyle/>
          <a:p>
            <a:pPr algn="ctr"/>
            <a:r>
              <a:rPr lang="zh-CN" altLang="en-US" sz="4000" dirty="0" smtClean="0">
                <a:latin typeface="方正苏新诗柳楷简体" panose="02000000000000000000" charset="-122"/>
                <a:ea typeface="方正苏新诗柳楷简体" panose="02000000000000000000" charset="-122"/>
                <a:cs typeface="方正苏新诗柳楷简体" panose="02000000000000000000" charset="-122"/>
              </a:rPr>
              <a:t>二、</a:t>
            </a:r>
            <a:endParaRPr lang="en-US" altLang="zh-CN" sz="4000" dirty="0">
              <a:latin typeface="方正苏新诗柳楷简体" panose="02000000000000000000" charset="-122"/>
              <a:ea typeface="方正苏新诗柳楷简体" panose="02000000000000000000" charset="-122"/>
              <a:cs typeface="方正苏新诗柳楷简体" panose="02000000000000000000" charset="-122"/>
            </a:endParaRPr>
          </a:p>
        </p:txBody>
      </p:sp>
      <p:sp>
        <p:nvSpPr>
          <p:cNvPr id="9" name="Docer搜索：半想象现实   http://chn.docer.com/works/?userid=199927538"/>
          <p:cNvSpPr txBox="1"/>
          <p:nvPr/>
        </p:nvSpPr>
        <p:spPr>
          <a:xfrm>
            <a:off x="6907796" y="2438878"/>
            <a:ext cx="2244524" cy="654410"/>
          </a:xfrm>
          <a:prstGeom prst="rect">
            <a:avLst/>
          </a:prstGeom>
          <a:noFill/>
        </p:spPr>
        <p:txBody>
          <a:bodyPr wrap="none" rtlCol="0">
            <a:spAutoFit/>
          </a:bodyPr>
          <a:lstStyle/>
          <a:p>
            <a:pPr lvl="0" algn="ctr" defTabSz="914400">
              <a:lnSpc>
                <a:spcPct val="125000"/>
              </a:lnSpc>
              <a:defRPr/>
            </a:pPr>
            <a:r>
              <a:rPr lang="zh-CN" altLang="en-US" sz="3200" b="1" dirty="0" smtClean="0"/>
              <a:t>政权</a:t>
            </a:r>
            <a:r>
              <a:rPr lang="zh-CN" altLang="en-US" sz="3200" b="1" dirty="0"/>
              <a:t>的更迭</a:t>
            </a:r>
            <a:endParaRPr lang="en-US" altLang="zh-CN" sz="3200" b="1" dirty="0"/>
          </a:p>
        </p:txBody>
      </p:sp>
      <p:sp>
        <p:nvSpPr>
          <p:cNvPr id="23" name="Docer搜索：半想象现实   http://chn.docer.com/works/?userid=199927538"/>
          <p:cNvSpPr txBox="1"/>
          <p:nvPr/>
        </p:nvSpPr>
        <p:spPr>
          <a:xfrm>
            <a:off x="6907796" y="4025591"/>
            <a:ext cx="4304383" cy="1077218"/>
          </a:xfrm>
          <a:prstGeom prst="rect">
            <a:avLst/>
          </a:prstGeom>
          <a:noFill/>
        </p:spPr>
        <p:txBody>
          <a:bodyPr wrap="none" rtlCol="0">
            <a:spAutoFit/>
          </a:bodyPr>
          <a:lstStyle/>
          <a:p>
            <a:r>
              <a:rPr lang="zh-CN" altLang="en-US" sz="3200" b="1" dirty="0" smtClean="0"/>
              <a:t>政权更迭下的深层震荡</a:t>
            </a:r>
            <a:endParaRPr lang="en-US" altLang="zh-CN" sz="3200" b="1" dirty="0" smtClean="0"/>
          </a:p>
          <a:p>
            <a:r>
              <a:rPr lang="en-US" altLang="zh-CN" sz="3200" b="1" dirty="0"/>
              <a:t> </a:t>
            </a:r>
            <a:r>
              <a:rPr lang="en-US" altLang="zh-CN" sz="3200" b="1" dirty="0" smtClean="0"/>
              <a:t>       </a:t>
            </a:r>
            <a:r>
              <a:rPr lang="zh-CN" altLang="en-US" sz="3200" b="1" dirty="0" smtClean="0"/>
              <a:t>（民族融合）</a:t>
            </a:r>
            <a:endParaRPr lang="zh-CN" altLang="en-US" sz="3200" b="1" dirty="0"/>
          </a:p>
        </p:txBody>
      </p:sp>
      <p:pic>
        <p:nvPicPr>
          <p:cNvPr id="2" name="Docer搜索：半想象现实   http://chn.docer.com/works/?userid=199927538" descr="/Users/airbookpro/Desktop/PPT/图－配图/png－水墨中国风/34a7aa0ec3987d06ee209d4017d6fc12.png34a7aa0ec3987d06ee209d4017d6fc12"/>
          <p:cNvPicPr>
            <a:picLocks noChangeAspect="1"/>
          </p:cNvPicPr>
          <p:nvPr/>
        </p:nvPicPr>
        <p:blipFill>
          <a:blip r:embed="rId2"/>
          <a:srcRect/>
          <a:stretch>
            <a:fillRect/>
          </a:stretch>
        </p:blipFill>
        <p:spPr>
          <a:xfrm>
            <a:off x="8540567" y="948753"/>
            <a:ext cx="2815070" cy="1407160"/>
          </a:xfrm>
          <a:prstGeom prst="rect">
            <a:avLst/>
          </a:prstGeom>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Thinkpad\Desktop\PNG\1_0002_图层-5-副本.png"/>
          <p:cNvPicPr>
            <a:picLocks noChangeAspect="1" noChangeArrowheads="1"/>
          </p:cNvPicPr>
          <p:nvPr/>
        </p:nvPicPr>
        <p:blipFill>
          <a:blip r:embed="rId1" cstate="email"/>
          <a:srcRect/>
          <a:stretch>
            <a:fillRect/>
          </a:stretch>
        </p:blipFill>
        <p:spPr bwMode="auto">
          <a:xfrm>
            <a:off x="5004887" y="1416628"/>
            <a:ext cx="2182221" cy="2018254"/>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5695887" y="1780955"/>
            <a:ext cx="800219"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a:ln>
                  <a:noFill/>
                </a:ln>
                <a:solidFill>
                  <a:srgbClr val="C00000"/>
                </a:solidFill>
                <a:effectLst>
                  <a:reflection blurRad="6350" stA="60000" endA="900" endPos="58000" dir="5400000" sy="-100000" algn="bl" rotWithShape="0"/>
                </a:effectLst>
                <a:uLnTx/>
                <a:uFillTx/>
                <a:latin typeface="微软雅黑" panose="020B0503020204020204" pitchFamily="34" charset="-122"/>
                <a:ea typeface="微软雅黑" panose="020B0503020204020204" pitchFamily="34" charset="-122"/>
                <a:cs typeface="+mn-cs"/>
              </a:rPr>
              <a:t>壹</a:t>
            </a:r>
            <a:endParaRPr kumimoji="0" lang="zh-CN" altLang="en-US" sz="4800" b="1" i="0" u="none" strike="noStrike" kern="1200" cap="none" spc="0" normalizeH="0" baseline="0" noProof="0" dirty="0">
              <a:ln>
                <a:noFill/>
              </a:ln>
              <a:solidFill>
                <a:srgbClr val="C00000"/>
              </a:solidFill>
              <a:effectLst>
                <a:reflection blurRad="6350" stA="60000" endA="900" endPos="58000" dir="5400000" sy="-100000" algn="bl" rotWithShape="0"/>
              </a:effectLst>
              <a:uLnTx/>
              <a:uFillTx/>
              <a:latin typeface="微软雅黑" panose="020B0503020204020204" pitchFamily="34" charset="-122"/>
              <a:ea typeface="微软雅黑" panose="020B0503020204020204" pitchFamily="34" charset="-122"/>
              <a:cs typeface="+mn-cs"/>
            </a:endParaRPr>
          </a:p>
        </p:txBody>
      </p:sp>
      <p:sp>
        <p:nvSpPr>
          <p:cNvPr id="6" name="TextBox 6"/>
          <p:cNvSpPr txBox="1"/>
          <p:nvPr/>
        </p:nvSpPr>
        <p:spPr>
          <a:xfrm>
            <a:off x="252408" y="3675938"/>
            <a:ext cx="11687175" cy="1835759"/>
          </a:xfrm>
          <a:prstGeom prst="rect">
            <a:avLst/>
          </a:prstGeom>
          <a:noFill/>
        </p:spPr>
        <p:txBody>
          <a:bodyPr wrap="square" rtlCol="0">
            <a:spAutoFit/>
          </a:bodyPr>
          <a:lstStyle/>
          <a:p>
            <a:pPr lvl="0" algn="ctr" defTabSz="914400">
              <a:lnSpc>
                <a:spcPct val="125000"/>
              </a:lnSpc>
              <a:defRPr/>
            </a:pPr>
            <a:r>
              <a:rPr lang="zh-CN" altLang="en-US" sz="48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“变态” ！</a:t>
            </a:r>
            <a:r>
              <a:rPr lang="en-US" altLang="zh-CN" sz="48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a:t>
            </a:r>
            <a:r>
              <a:rPr lang="zh-CN" altLang="en-US" sz="4800" b="1" dirty="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政权的</a:t>
            </a:r>
            <a:r>
              <a:rPr lang="zh-CN" altLang="en-US" sz="48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rPr>
              <a:t>更迭</a:t>
            </a:r>
            <a:endParaRPr lang="en-US" altLang="zh-CN" sz="4800" b="1" dirty="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endParaRPr>
          </a:p>
          <a:p>
            <a:pPr lvl="0" algn="ctr" defTabSz="914400">
              <a:lnSpc>
                <a:spcPct val="125000"/>
              </a:lnSpc>
              <a:defRPr/>
            </a:pPr>
            <a:endParaRPr lang="en-US" altLang="zh-CN" sz="4800" b="1" dirty="0" smtClean="0">
              <a:ln>
                <a:solidFill>
                  <a:schemeClr val="bg1"/>
                </a:solidFill>
              </a:ln>
              <a:solidFill>
                <a:prstClr val="black"/>
              </a:solidFill>
              <a:effectLst>
                <a:outerShdw blurRad="38100" dist="38100" dir="2700000" algn="tl">
                  <a:srgbClr val="000000">
                    <a:alpha val="43137"/>
                  </a:srgbClr>
                </a:outerShdw>
              </a:effectLst>
              <a:latin typeface="电影海报字体" panose="02010600010101010101" pitchFamily="2" charset="-122"/>
              <a:ea typeface="电影海报字体" panose="02010600010101010101" pitchFamily="2" charset="-122"/>
            </a:endParaRPr>
          </a:p>
        </p:txBody>
      </p:sp>
      <p:sp>
        <p:nvSpPr>
          <p:cNvPr id="7" name="矩形 6"/>
          <p:cNvSpPr/>
          <p:nvPr/>
        </p:nvSpPr>
        <p:spPr>
          <a:xfrm>
            <a:off x="0" y="5882"/>
            <a:ext cx="12192000" cy="6858000"/>
          </a:xfrm>
          <a:prstGeom prst="rect">
            <a:avLst/>
          </a:prstGeom>
          <a:noFill/>
          <a:ln w="762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 name="Docer搜索：半想象现实   http://chn.docer.com/works/?userid=199927538" descr="0125"/>
          <p:cNvPicPr>
            <a:picLocks noChangeAspect="1"/>
          </p:cNvPicPr>
          <p:nvPr/>
        </p:nvPicPr>
        <p:blipFill>
          <a:blip r:embed="rId2"/>
          <a:srcRect t="25613" r="53977" b="26745"/>
          <a:stretch>
            <a:fillRect/>
          </a:stretch>
        </p:blipFill>
        <p:spPr>
          <a:xfrm>
            <a:off x="0" y="-193216"/>
            <a:ext cx="7649845" cy="2886710"/>
          </a:xfrm>
          <a:prstGeom prst="rect">
            <a:avLst/>
          </a:prstGeom>
        </p:spPr>
      </p:pic>
      <p:pic>
        <p:nvPicPr>
          <p:cNvPr id="9" name="Docer搜索：半想象现实   http://chn.docer.com/works/?userid=199927538" descr="0125"/>
          <p:cNvPicPr>
            <a:picLocks noChangeAspect="1"/>
          </p:cNvPicPr>
          <p:nvPr/>
        </p:nvPicPr>
        <p:blipFill>
          <a:blip r:embed="rId2"/>
          <a:srcRect t="25613" r="53977" b="26745"/>
          <a:stretch>
            <a:fillRect/>
          </a:stretch>
        </p:blipFill>
        <p:spPr>
          <a:xfrm>
            <a:off x="2171341" y="3852430"/>
            <a:ext cx="10273070" cy="28867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285287" y="764518"/>
            <a:ext cx="12185471" cy="1686560"/>
          </a:xfrm>
          <a:custGeom>
            <a:avLst/>
            <a:gdLst>
              <a:gd name="connsiteX0" fmla="*/ 58420 w 5969000"/>
              <a:gd name="connsiteY0" fmla="*/ 0 h 1264920"/>
              <a:gd name="connsiteX1" fmla="*/ 58420 w 5969000"/>
              <a:gd name="connsiteY1" fmla="*/ 502920 h 1264920"/>
              <a:gd name="connsiteX2" fmla="*/ 408940 w 5969000"/>
              <a:gd name="connsiteY2" fmla="*/ 579120 h 1264920"/>
              <a:gd name="connsiteX3" fmla="*/ 988060 w 5969000"/>
              <a:gd name="connsiteY3" fmla="*/ 563880 h 1264920"/>
              <a:gd name="connsiteX4" fmla="*/ 4737100 w 5969000"/>
              <a:gd name="connsiteY4" fmla="*/ 548640 h 1264920"/>
              <a:gd name="connsiteX5" fmla="*/ 5742940 w 5969000"/>
              <a:gd name="connsiteY5" fmla="*/ 548640 h 1264920"/>
              <a:gd name="connsiteX6" fmla="*/ 5941060 w 5969000"/>
              <a:gd name="connsiteY6" fmla="*/ 731520 h 1264920"/>
              <a:gd name="connsiteX7" fmla="*/ 5910580 w 5969000"/>
              <a:gd name="connsiteY7" fmla="*/ 1264920 h 1264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9000" h="1264920">
                <a:moveTo>
                  <a:pt x="58420" y="0"/>
                </a:moveTo>
                <a:cubicBezTo>
                  <a:pt x="29210" y="203200"/>
                  <a:pt x="0" y="406400"/>
                  <a:pt x="58420" y="502920"/>
                </a:cubicBezTo>
                <a:cubicBezTo>
                  <a:pt x="116840" y="599440"/>
                  <a:pt x="254000" y="568960"/>
                  <a:pt x="408940" y="579120"/>
                </a:cubicBezTo>
                <a:cubicBezTo>
                  <a:pt x="563880" y="589280"/>
                  <a:pt x="988060" y="563880"/>
                  <a:pt x="988060" y="563880"/>
                </a:cubicBezTo>
                <a:lnTo>
                  <a:pt x="4737100" y="548640"/>
                </a:lnTo>
                <a:cubicBezTo>
                  <a:pt x="5529580" y="546100"/>
                  <a:pt x="5542280" y="518160"/>
                  <a:pt x="5742940" y="548640"/>
                </a:cubicBezTo>
                <a:cubicBezTo>
                  <a:pt x="5943600" y="579120"/>
                  <a:pt x="5913120" y="612140"/>
                  <a:pt x="5941060" y="731520"/>
                </a:cubicBezTo>
                <a:cubicBezTo>
                  <a:pt x="5969000" y="850900"/>
                  <a:pt x="5939790" y="1057910"/>
                  <a:pt x="5910580" y="1264920"/>
                </a:cubicBezTo>
              </a:path>
            </a:pathLst>
          </a:custGeom>
          <a:ln w="762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6" name="TextBox 5"/>
          <p:cNvSpPr txBox="1"/>
          <p:nvPr/>
        </p:nvSpPr>
        <p:spPr>
          <a:xfrm>
            <a:off x="475788" y="843579"/>
            <a:ext cx="2393575" cy="461665"/>
          </a:xfrm>
          <a:prstGeom prst="rect">
            <a:avLst/>
          </a:prstGeom>
          <a:noFill/>
        </p:spPr>
        <p:txBody>
          <a:bodyPr wrap="square" rtlCol="0">
            <a:spAutoFit/>
          </a:bodyPr>
          <a:lstStyle/>
          <a:p>
            <a:r>
              <a:rPr lang="en-US" altLang="zh-CN" sz="2400" b="1" dirty="0">
                <a:solidFill>
                  <a:srgbClr val="C00000"/>
                </a:solidFill>
                <a:latin typeface="方正卡通简体" panose="03000509000000000000" pitchFamily="65" charset="-122"/>
                <a:ea typeface="方正卡通简体" panose="03000509000000000000" pitchFamily="65" charset="-122"/>
              </a:rPr>
              <a:t>220</a:t>
            </a:r>
            <a:r>
              <a:rPr lang="zh-CN" altLang="en-US" sz="2400" b="1" dirty="0">
                <a:solidFill>
                  <a:srgbClr val="C00000"/>
                </a:solidFill>
                <a:latin typeface="方正卡通简体" panose="03000509000000000000" pitchFamily="65" charset="-122"/>
                <a:ea typeface="方正卡通简体" panose="03000509000000000000" pitchFamily="65" charset="-122"/>
              </a:rPr>
              <a:t>年</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cxnSp>
        <p:nvCxnSpPr>
          <p:cNvPr id="7" name="直接连接符 6"/>
          <p:cNvCxnSpPr/>
          <p:nvPr/>
        </p:nvCxnSpPr>
        <p:spPr>
          <a:xfrm rot="5400000">
            <a:off x="667211" y="1525604"/>
            <a:ext cx="384000" cy="4837"/>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75791" y="1526523"/>
            <a:ext cx="952504" cy="830997"/>
          </a:xfrm>
          <a:prstGeom prst="rect">
            <a:avLst/>
          </a:prstGeom>
          <a:noFill/>
        </p:spPr>
        <p:txBody>
          <a:bodyPr wrap="square" rtlCol="0">
            <a:spAutoFit/>
          </a:bodyPr>
          <a:lstStyle/>
          <a:p>
            <a:r>
              <a:rPr lang="zh-CN" altLang="en-US" sz="2400" b="1" dirty="0">
                <a:solidFill>
                  <a:srgbClr val="C00000"/>
                </a:solidFill>
                <a:latin typeface="方正卡通简体" panose="03000509000000000000" pitchFamily="65" charset="-122"/>
                <a:ea typeface="方正卡通简体" panose="03000509000000000000" pitchFamily="65" charset="-122"/>
              </a:rPr>
              <a:t>三国鼎立</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pic>
        <p:nvPicPr>
          <p:cNvPr id="45" name="图片 44"/>
          <p:cNvPicPr>
            <a:picLocks noChangeAspect="1"/>
          </p:cNvPicPr>
          <p:nvPr/>
        </p:nvPicPr>
        <p:blipFill>
          <a:blip r:embed="rId1" cstate="print"/>
          <a:stretch>
            <a:fillRect/>
          </a:stretch>
        </p:blipFill>
        <p:spPr>
          <a:xfrm>
            <a:off x="81377" y="2438503"/>
            <a:ext cx="6095923" cy="3742896"/>
          </a:xfrm>
          <a:prstGeom prst="rect">
            <a:avLst/>
          </a:prstGeom>
        </p:spPr>
      </p:pic>
      <p:graphicFrame>
        <p:nvGraphicFramePr>
          <p:cNvPr id="50" name="Group 2"/>
          <p:cNvGraphicFramePr>
            <a:graphicFrameLocks noGrp="1"/>
          </p:cNvGraphicFramePr>
          <p:nvPr>
            <p:custDataLst>
              <p:tags r:id="rId2"/>
            </p:custDataLst>
          </p:nvPr>
        </p:nvGraphicFramePr>
        <p:xfrm>
          <a:off x="6891984" y="3418412"/>
          <a:ext cx="4455795" cy="1706645"/>
        </p:xfrm>
        <a:graphic>
          <a:graphicData uri="http://schemas.openxmlformats.org/drawingml/2006/table">
            <a:tbl>
              <a:tblPr/>
              <a:tblGrid>
                <a:gridCol w="792480"/>
                <a:gridCol w="1251585"/>
                <a:gridCol w="1196975"/>
                <a:gridCol w="1214755"/>
              </a:tblGrid>
              <a:tr h="503320">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1800" b="1" i="0" u="none" strike="noStrike" cap="none" normalizeH="0" baseline="0" dirty="0">
                        <a:ln>
                          <a:noFill/>
                        </a:ln>
                        <a:solidFill>
                          <a:srgbClr val="660033"/>
                        </a:solidFill>
                        <a:effectLst/>
                        <a:latin typeface="黑体" panose="02010609060101010101" charset="-122"/>
                        <a:ea typeface="黑体" panose="02010609060101010101" charset="-122"/>
                      </a:endParaRPr>
                    </a:p>
                  </a:txBody>
                  <a:tcPr marL="95255" marR="95255" marT="59435" marB="5943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dirty="0">
                          <a:ln>
                            <a:noFill/>
                          </a:ln>
                          <a:solidFill>
                            <a:schemeClr val="tx1"/>
                          </a:solidFill>
                          <a:effectLst/>
                          <a:latin typeface="黑体" panose="02010609060101010101" charset="-122"/>
                          <a:ea typeface="黑体" panose="02010609060101010101" charset="-122"/>
                        </a:rPr>
                        <a:t>户数</a:t>
                      </a:r>
                      <a:endParaRPr kumimoji="0" lang="zh-CN" altLang="en-US" sz="1800" b="1" i="0" u="none" strike="noStrike" cap="none" normalizeH="0" baseline="0" dirty="0">
                        <a:ln>
                          <a:noFill/>
                        </a:ln>
                        <a:solidFill>
                          <a:schemeClr val="tx1"/>
                        </a:solidFill>
                        <a:effectLst/>
                        <a:latin typeface="黑体" panose="02010609060101010101" charset="-122"/>
                        <a:ea typeface="黑体" panose="02010609060101010101" charset="-122"/>
                      </a:endParaRPr>
                    </a:p>
                  </a:txBody>
                  <a:tcPr marL="95255" marR="95255" marT="59435" marB="5943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dirty="0">
                          <a:ln>
                            <a:noFill/>
                          </a:ln>
                          <a:solidFill>
                            <a:schemeClr val="tx1"/>
                          </a:solidFill>
                          <a:effectLst/>
                          <a:latin typeface="黑体" panose="02010609060101010101" charset="-122"/>
                          <a:ea typeface="黑体" panose="02010609060101010101" charset="-122"/>
                        </a:rPr>
                        <a:t>人口</a:t>
                      </a:r>
                      <a:endParaRPr kumimoji="0" lang="zh-CN" altLang="en-US" sz="1800" b="1" i="0" u="none" strike="noStrike" cap="none" normalizeH="0" baseline="0" dirty="0">
                        <a:ln>
                          <a:noFill/>
                        </a:ln>
                        <a:solidFill>
                          <a:schemeClr val="tx1"/>
                        </a:solidFill>
                        <a:effectLst/>
                        <a:latin typeface="黑体" panose="02010609060101010101" charset="-122"/>
                        <a:ea typeface="黑体" panose="02010609060101010101" charset="-122"/>
                      </a:endParaRPr>
                    </a:p>
                  </a:txBody>
                  <a:tcPr marL="95255" marR="95255" marT="59435" marB="5943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dirty="0">
                          <a:ln>
                            <a:noFill/>
                          </a:ln>
                          <a:solidFill>
                            <a:schemeClr val="tx1"/>
                          </a:solidFill>
                          <a:effectLst/>
                          <a:latin typeface="黑体" panose="02010609060101010101" charset="-122"/>
                          <a:ea typeface="黑体" panose="02010609060101010101" charset="-122"/>
                        </a:rPr>
                        <a:t>兵力</a:t>
                      </a:r>
                      <a:endParaRPr kumimoji="0" lang="zh-CN" altLang="en-US" sz="1800" b="1" i="0" u="none" strike="noStrike" cap="none" normalizeH="0" baseline="0" dirty="0">
                        <a:ln>
                          <a:noFill/>
                        </a:ln>
                        <a:solidFill>
                          <a:schemeClr val="tx1"/>
                        </a:solidFill>
                        <a:effectLst/>
                        <a:latin typeface="黑体" panose="02010609060101010101" charset="-122"/>
                        <a:ea typeface="黑体" panose="02010609060101010101" charset="-122"/>
                      </a:endParaRPr>
                    </a:p>
                  </a:txBody>
                  <a:tcPr marL="95255" marR="95255" marT="59435" marB="5943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0132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dirty="0">
                          <a:ln>
                            <a:noFill/>
                          </a:ln>
                          <a:solidFill>
                            <a:schemeClr val="tx1"/>
                          </a:solidFill>
                          <a:effectLst/>
                          <a:latin typeface="黑体" panose="02010609060101010101" charset="-122"/>
                          <a:ea typeface="黑体" panose="02010609060101010101" charset="-122"/>
                        </a:rPr>
                        <a:t>魏</a:t>
                      </a:r>
                      <a:endParaRPr kumimoji="0" lang="zh-CN" altLang="en-US" sz="1800" b="1" i="0" u="none" strike="noStrike" cap="none" normalizeH="0" baseline="0" dirty="0">
                        <a:ln>
                          <a:noFill/>
                        </a:ln>
                        <a:solidFill>
                          <a:schemeClr val="tx1"/>
                        </a:solidFill>
                        <a:effectLst/>
                        <a:latin typeface="黑体" panose="02010609060101010101" charset="-122"/>
                        <a:ea typeface="黑体" panose="02010609060101010101" charset="-122"/>
                      </a:endParaRPr>
                    </a:p>
                  </a:txBody>
                  <a:tcPr marL="95255" marR="95255" marT="59435" marB="5943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dirty="0">
                          <a:ln>
                            <a:noFill/>
                          </a:ln>
                          <a:solidFill>
                            <a:srgbClr val="0000FF"/>
                          </a:solidFill>
                          <a:effectLst/>
                          <a:latin typeface="黑体" panose="02010609060101010101" charset="-122"/>
                          <a:ea typeface="黑体" panose="02010609060101010101" charset="-122"/>
                        </a:rPr>
                        <a:t>103</a:t>
                      </a:r>
                      <a:r>
                        <a:rPr kumimoji="0" lang="zh-CN" altLang="en-US" sz="1800" b="1" i="0" u="none" strike="noStrike" cap="none" normalizeH="0" baseline="0" dirty="0">
                          <a:ln>
                            <a:noFill/>
                          </a:ln>
                          <a:solidFill>
                            <a:srgbClr val="0000FF"/>
                          </a:solidFill>
                          <a:effectLst/>
                          <a:latin typeface="黑体" panose="02010609060101010101" charset="-122"/>
                          <a:ea typeface="黑体" panose="02010609060101010101" charset="-122"/>
                        </a:rPr>
                        <a:t>万</a:t>
                      </a:r>
                      <a:endParaRPr kumimoji="0" lang="zh-CN" altLang="en-US" sz="1800" b="1" i="0" u="none" strike="noStrike" cap="none" normalizeH="0" baseline="0" dirty="0">
                        <a:ln>
                          <a:noFill/>
                        </a:ln>
                        <a:solidFill>
                          <a:srgbClr val="0000FF"/>
                        </a:solidFill>
                        <a:effectLst/>
                        <a:latin typeface="黑体" panose="02010609060101010101" charset="-122"/>
                        <a:ea typeface="黑体" panose="02010609060101010101" charset="-122"/>
                      </a:endParaRPr>
                    </a:p>
                  </a:txBody>
                  <a:tcPr marL="95255" marR="95255" marT="59435" marB="5943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dirty="0">
                          <a:ln>
                            <a:noFill/>
                          </a:ln>
                          <a:solidFill>
                            <a:srgbClr val="0000FF"/>
                          </a:solidFill>
                          <a:effectLst/>
                          <a:latin typeface="黑体" panose="02010609060101010101" charset="-122"/>
                          <a:ea typeface="黑体" panose="02010609060101010101" charset="-122"/>
                        </a:rPr>
                        <a:t>443</a:t>
                      </a:r>
                      <a:r>
                        <a:rPr kumimoji="0" lang="zh-CN" altLang="en-US" sz="1800" b="1" i="0" u="none" strike="noStrike" cap="none" normalizeH="0" baseline="0" dirty="0">
                          <a:ln>
                            <a:noFill/>
                          </a:ln>
                          <a:solidFill>
                            <a:srgbClr val="0000FF"/>
                          </a:solidFill>
                          <a:effectLst/>
                          <a:latin typeface="黑体" panose="02010609060101010101" charset="-122"/>
                          <a:ea typeface="黑体" panose="02010609060101010101" charset="-122"/>
                        </a:rPr>
                        <a:t>万</a:t>
                      </a:r>
                      <a:endParaRPr kumimoji="0" lang="zh-CN" altLang="en-US" sz="1800" b="1" i="0" u="none" strike="noStrike" cap="none" normalizeH="0" baseline="0" dirty="0">
                        <a:ln>
                          <a:noFill/>
                        </a:ln>
                        <a:solidFill>
                          <a:srgbClr val="0000FF"/>
                        </a:solidFill>
                        <a:effectLst/>
                        <a:latin typeface="黑体" panose="02010609060101010101" charset="-122"/>
                        <a:ea typeface="黑体" panose="02010609060101010101" charset="-122"/>
                      </a:endParaRPr>
                    </a:p>
                  </a:txBody>
                  <a:tcPr marL="95255" marR="95255" marT="59435" marB="5943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dirty="0">
                          <a:ln>
                            <a:noFill/>
                          </a:ln>
                          <a:solidFill>
                            <a:srgbClr val="0000FF"/>
                          </a:solidFill>
                          <a:effectLst/>
                          <a:latin typeface="黑体" panose="02010609060101010101" charset="-122"/>
                          <a:ea typeface="黑体" panose="02010609060101010101" charset="-122"/>
                        </a:rPr>
                        <a:t>60</a:t>
                      </a:r>
                      <a:r>
                        <a:rPr kumimoji="0" lang="zh-CN" altLang="en-US" sz="1800" b="1" i="0" u="none" strike="noStrike" cap="none" normalizeH="0" baseline="0" dirty="0">
                          <a:ln>
                            <a:noFill/>
                          </a:ln>
                          <a:solidFill>
                            <a:srgbClr val="0000FF"/>
                          </a:solidFill>
                          <a:effectLst/>
                          <a:latin typeface="黑体" panose="02010609060101010101" charset="-122"/>
                          <a:ea typeface="黑体" panose="02010609060101010101" charset="-122"/>
                        </a:rPr>
                        <a:t>万</a:t>
                      </a:r>
                      <a:endParaRPr kumimoji="0" lang="zh-CN" altLang="en-US" sz="1800" b="1" i="0" u="none" strike="noStrike" cap="none" normalizeH="0" baseline="0" dirty="0">
                        <a:ln>
                          <a:noFill/>
                        </a:ln>
                        <a:solidFill>
                          <a:srgbClr val="0000FF"/>
                        </a:solidFill>
                        <a:effectLst/>
                        <a:latin typeface="黑体" panose="02010609060101010101" charset="-122"/>
                        <a:ea typeface="黑体" panose="02010609060101010101" charset="-122"/>
                      </a:endParaRPr>
                    </a:p>
                  </a:txBody>
                  <a:tcPr marL="95255" marR="95255" marT="59435" marB="5943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0132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dirty="0">
                          <a:ln>
                            <a:noFill/>
                          </a:ln>
                          <a:solidFill>
                            <a:schemeClr val="tx1"/>
                          </a:solidFill>
                          <a:effectLst/>
                          <a:latin typeface="黑体" panose="02010609060101010101" charset="-122"/>
                          <a:ea typeface="黑体" panose="02010609060101010101" charset="-122"/>
                        </a:rPr>
                        <a:t>蜀</a:t>
                      </a:r>
                      <a:endParaRPr kumimoji="0" lang="zh-CN" altLang="en-US" sz="1800" b="1" i="0" u="none" strike="noStrike" cap="none" normalizeH="0" baseline="0" dirty="0">
                        <a:ln>
                          <a:noFill/>
                        </a:ln>
                        <a:solidFill>
                          <a:schemeClr val="tx1"/>
                        </a:solidFill>
                        <a:effectLst/>
                        <a:latin typeface="黑体" panose="02010609060101010101" charset="-122"/>
                        <a:ea typeface="黑体" panose="02010609060101010101" charset="-122"/>
                      </a:endParaRPr>
                    </a:p>
                  </a:txBody>
                  <a:tcPr marL="95255" marR="95255" marT="59435" marB="5943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a:ln>
                            <a:noFill/>
                          </a:ln>
                          <a:solidFill>
                            <a:srgbClr val="0000FF"/>
                          </a:solidFill>
                          <a:effectLst/>
                          <a:latin typeface="黑体" panose="02010609060101010101" charset="-122"/>
                          <a:ea typeface="黑体" panose="02010609060101010101" charset="-122"/>
                        </a:rPr>
                        <a:t>28</a:t>
                      </a:r>
                      <a:r>
                        <a:rPr kumimoji="0" lang="zh-CN" altLang="en-US" sz="1800" b="1" i="0" u="none" strike="noStrike" cap="none" normalizeH="0" baseline="0">
                          <a:ln>
                            <a:noFill/>
                          </a:ln>
                          <a:solidFill>
                            <a:srgbClr val="0000FF"/>
                          </a:solidFill>
                          <a:effectLst/>
                          <a:latin typeface="黑体" panose="02010609060101010101" charset="-122"/>
                          <a:ea typeface="黑体" panose="02010609060101010101" charset="-122"/>
                        </a:rPr>
                        <a:t>万</a:t>
                      </a:r>
                      <a:endParaRPr kumimoji="0" lang="zh-CN" altLang="en-US" sz="1800" b="1" i="0" u="none" strike="noStrike" cap="none" normalizeH="0" baseline="0">
                        <a:ln>
                          <a:noFill/>
                        </a:ln>
                        <a:solidFill>
                          <a:srgbClr val="0000FF"/>
                        </a:solidFill>
                        <a:effectLst/>
                        <a:latin typeface="黑体" panose="02010609060101010101" charset="-122"/>
                        <a:ea typeface="黑体" panose="02010609060101010101" charset="-122"/>
                      </a:endParaRPr>
                    </a:p>
                  </a:txBody>
                  <a:tcPr marL="95255" marR="95255" marT="59435" marB="5943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dirty="0">
                          <a:ln>
                            <a:noFill/>
                          </a:ln>
                          <a:solidFill>
                            <a:srgbClr val="0000FF"/>
                          </a:solidFill>
                          <a:effectLst/>
                          <a:latin typeface="黑体" panose="02010609060101010101" charset="-122"/>
                          <a:ea typeface="黑体" panose="02010609060101010101" charset="-122"/>
                        </a:rPr>
                        <a:t>94</a:t>
                      </a:r>
                      <a:r>
                        <a:rPr kumimoji="0" lang="zh-CN" altLang="en-US" sz="1800" b="1" i="0" u="none" strike="noStrike" cap="none" normalizeH="0" baseline="0" dirty="0">
                          <a:ln>
                            <a:noFill/>
                          </a:ln>
                          <a:solidFill>
                            <a:srgbClr val="0000FF"/>
                          </a:solidFill>
                          <a:effectLst/>
                          <a:latin typeface="黑体" panose="02010609060101010101" charset="-122"/>
                          <a:ea typeface="黑体" panose="02010609060101010101" charset="-122"/>
                        </a:rPr>
                        <a:t>万</a:t>
                      </a:r>
                      <a:endParaRPr kumimoji="0" lang="zh-CN" altLang="en-US" sz="1800" b="1" i="0" u="none" strike="noStrike" cap="none" normalizeH="0" baseline="0" dirty="0">
                        <a:ln>
                          <a:noFill/>
                        </a:ln>
                        <a:solidFill>
                          <a:srgbClr val="0000FF"/>
                        </a:solidFill>
                        <a:effectLst/>
                        <a:latin typeface="黑体" panose="02010609060101010101" charset="-122"/>
                        <a:ea typeface="黑体" panose="02010609060101010101" charset="-122"/>
                      </a:endParaRPr>
                    </a:p>
                  </a:txBody>
                  <a:tcPr marL="95255" marR="95255" marT="59435" marB="5943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dirty="0">
                          <a:ln>
                            <a:noFill/>
                          </a:ln>
                          <a:solidFill>
                            <a:srgbClr val="0000FF"/>
                          </a:solidFill>
                          <a:effectLst/>
                          <a:latin typeface="黑体" panose="02010609060101010101" charset="-122"/>
                          <a:ea typeface="黑体" panose="02010609060101010101" charset="-122"/>
                        </a:rPr>
                        <a:t>10.2</a:t>
                      </a:r>
                      <a:r>
                        <a:rPr kumimoji="0" lang="zh-CN" altLang="en-US" sz="1800" b="1" i="0" u="none" strike="noStrike" cap="none" normalizeH="0" baseline="0" dirty="0">
                          <a:ln>
                            <a:noFill/>
                          </a:ln>
                          <a:solidFill>
                            <a:srgbClr val="0000FF"/>
                          </a:solidFill>
                          <a:effectLst/>
                          <a:latin typeface="黑体" panose="02010609060101010101" charset="-122"/>
                          <a:ea typeface="黑体" panose="02010609060101010101" charset="-122"/>
                        </a:rPr>
                        <a:t>万</a:t>
                      </a:r>
                      <a:endParaRPr kumimoji="0" lang="zh-CN" altLang="en-US" sz="1800" b="1" i="0" u="none" strike="noStrike" cap="none" normalizeH="0" baseline="0" dirty="0">
                        <a:ln>
                          <a:noFill/>
                        </a:ln>
                        <a:solidFill>
                          <a:srgbClr val="0000FF"/>
                        </a:solidFill>
                        <a:effectLst/>
                        <a:latin typeface="黑体" panose="02010609060101010101" charset="-122"/>
                        <a:ea typeface="黑体" panose="02010609060101010101" charset="-122"/>
                      </a:endParaRPr>
                    </a:p>
                  </a:txBody>
                  <a:tcPr marL="95255" marR="95255" marT="59435" marB="5943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0068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dirty="0">
                          <a:ln>
                            <a:noFill/>
                          </a:ln>
                          <a:solidFill>
                            <a:schemeClr val="tx1"/>
                          </a:solidFill>
                          <a:effectLst/>
                          <a:latin typeface="黑体" panose="02010609060101010101" charset="-122"/>
                          <a:ea typeface="黑体" panose="02010609060101010101" charset="-122"/>
                        </a:rPr>
                        <a:t>吴</a:t>
                      </a:r>
                      <a:endParaRPr kumimoji="0" lang="zh-CN" altLang="en-US" sz="1800" b="1" i="0" u="none" strike="noStrike" cap="none" normalizeH="0" baseline="0" dirty="0">
                        <a:ln>
                          <a:noFill/>
                        </a:ln>
                        <a:solidFill>
                          <a:schemeClr val="tx1"/>
                        </a:solidFill>
                        <a:effectLst/>
                        <a:latin typeface="黑体" panose="02010609060101010101" charset="-122"/>
                        <a:ea typeface="黑体" panose="02010609060101010101" charset="-122"/>
                      </a:endParaRPr>
                    </a:p>
                  </a:txBody>
                  <a:tcPr marL="95255" marR="95255" marT="59435" marB="5943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dirty="0">
                          <a:ln>
                            <a:noFill/>
                          </a:ln>
                          <a:solidFill>
                            <a:srgbClr val="0000FF"/>
                          </a:solidFill>
                          <a:effectLst/>
                          <a:latin typeface="黑体" panose="02010609060101010101" charset="-122"/>
                          <a:ea typeface="黑体" panose="02010609060101010101" charset="-122"/>
                        </a:rPr>
                        <a:t>52.3</a:t>
                      </a:r>
                      <a:r>
                        <a:rPr kumimoji="0" lang="zh-CN" altLang="en-US" sz="1800" b="1" i="0" u="none" strike="noStrike" cap="none" normalizeH="0" baseline="0" dirty="0">
                          <a:ln>
                            <a:noFill/>
                          </a:ln>
                          <a:solidFill>
                            <a:srgbClr val="0000FF"/>
                          </a:solidFill>
                          <a:effectLst/>
                          <a:latin typeface="黑体" panose="02010609060101010101" charset="-122"/>
                          <a:ea typeface="黑体" panose="02010609060101010101" charset="-122"/>
                        </a:rPr>
                        <a:t>万</a:t>
                      </a:r>
                      <a:endParaRPr kumimoji="0" lang="zh-CN" altLang="en-US" sz="1800" b="1" i="0" u="none" strike="noStrike" cap="none" normalizeH="0" baseline="0" dirty="0">
                        <a:ln>
                          <a:noFill/>
                        </a:ln>
                        <a:solidFill>
                          <a:srgbClr val="0000FF"/>
                        </a:solidFill>
                        <a:effectLst/>
                        <a:latin typeface="黑体" panose="02010609060101010101" charset="-122"/>
                        <a:ea typeface="黑体" panose="02010609060101010101" charset="-122"/>
                      </a:endParaRPr>
                    </a:p>
                  </a:txBody>
                  <a:tcPr marL="95255" marR="95255" marT="59435" marB="5943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dirty="0">
                          <a:ln>
                            <a:noFill/>
                          </a:ln>
                          <a:solidFill>
                            <a:srgbClr val="0000FF"/>
                          </a:solidFill>
                          <a:effectLst/>
                          <a:latin typeface="黑体" panose="02010609060101010101" charset="-122"/>
                          <a:ea typeface="黑体" panose="02010609060101010101" charset="-122"/>
                        </a:rPr>
                        <a:t>230</a:t>
                      </a:r>
                      <a:r>
                        <a:rPr kumimoji="0" lang="zh-CN" altLang="en-US" sz="1800" b="1" i="0" u="none" strike="noStrike" cap="none" normalizeH="0" baseline="0" dirty="0">
                          <a:ln>
                            <a:noFill/>
                          </a:ln>
                          <a:solidFill>
                            <a:srgbClr val="0000FF"/>
                          </a:solidFill>
                          <a:effectLst/>
                          <a:latin typeface="黑体" panose="02010609060101010101" charset="-122"/>
                          <a:ea typeface="黑体" panose="02010609060101010101" charset="-122"/>
                        </a:rPr>
                        <a:t>万</a:t>
                      </a:r>
                      <a:endParaRPr kumimoji="0" lang="zh-CN" altLang="en-US" sz="1800" b="1" i="0" u="none" strike="noStrike" cap="none" normalizeH="0" baseline="0" dirty="0">
                        <a:ln>
                          <a:noFill/>
                        </a:ln>
                        <a:solidFill>
                          <a:srgbClr val="0000FF"/>
                        </a:solidFill>
                        <a:effectLst/>
                        <a:latin typeface="黑体" panose="02010609060101010101" charset="-122"/>
                        <a:ea typeface="黑体" panose="02010609060101010101" charset="-122"/>
                      </a:endParaRPr>
                    </a:p>
                  </a:txBody>
                  <a:tcPr marL="95255" marR="95255" marT="59435" marB="59435"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dirty="0">
                          <a:ln>
                            <a:noFill/>
                          </a:ln>
                          <a:solidFill>
                            <a:srgbClr val="0000FF"/>
                          </a:solidFill>
                          <a:effectLst/>
                          <a:latin typeface="黑体" panose="02010609060101010101" charset="-122"/>
                          <a:ea typeface="黑体" panose="02010609060101010101" charset="-122"/>
                        </a:rPr>
                        <a:t>23</a:t>
                      </a:r>
                      <a:r>
                        <a:rPr kumimoji="0" lang="zh-CN" altLang="en-US" sz="1800" b="1" i="0" u="none" strike="noStrike" cap="none" normalizeH="0" baseline="0" dirty="0">
                          <a:ln>
                            <a:noFill/>
                          </a:ln>
                          <a:solidFill>
                            <a:srgbClr val="0000FF"/>
                          </a:solidFill>
                          <a:effectLst/>
                          <a:latin typeface="黑体" panose="02010609060101010101" charset="-122"/>
                          <a:ea typeface="黑体" panose="02010609060101010101" charset="-122"/>
                        </a:rPr>
                        <a:t>万</a:t>
                      </a:r>
                      <a:endParaRPr kumimoji="0" lang="zh-CN" altLang="en-US" sz="1800" b="1" i="0" u="none" strike="noStrike" cap="none" normalizeH="0" baseline="0" dirty="0">
                        <a:ln>
                          <a:noFill/>
                        </a:ln>
                        <a:solidFill>
                          <a:srgbClr val="0000FF"/>
                        </a:solidFill>
                        <a:effectLst/>
                        <a:latin typeface="黑体" panose="02010609060101010101" charset="-122"/>
                        <a:ea typeface="黑体" panose="02010609060101010101" charset="-122"/>
                      </a:endParaRPr>
                    </a:p>
                  </a:txBody>
                  <a:tcPr marL="95255" marR="95255" marT="59435" marB="5943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51" name="文本框 22"/>
          <p:cNvSpPr txBox="1">
            <a:spLocks noChangeArrowheads="1"/>
          </p:cNvSpPr>
          <p:nvPr/>
        </p:nvSpPr>
        <p:spPr bwMode="auto">
          <a:xfrm>
            <a:off x="7237077" y="2895882"/>
            <a:ext cx="435398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Tx/>
              <a:buNone/>
            </a:pPr>
            <a:r>
              <a:rPr lang="zh-CN" altLang="en-US" sz="2400" b="1" dirty="0">
                <a:latin typeface="華康秀風體" panose="03000309000000000000" pitchFamily="65" charset="-122"/>
                <a:ea typeface="華康秀風體" panose="03000309000000000000" pitchFamily="65" charset="-122"/>
              </a:rPr>
              <a:t>材料一 三国实力比较表</a:t>
            </a:r>
            <a:endParaRPr lang="zh-CN" altLang="en-US" sz="2400" b="1" dirty="0">
              <a:latin typeface="華康秀風體" panose="03000309000000000000" pitchFamily="65" charset="-122"/>
              <a:ea typeface="華康秀風體" panose="03000309000000000000" pitchFamily="65" charset="-122"/>
            </a:endParaRPr>
          </a:p>
        </p:txBody>
      </p:sp>
      <p:sp>
        <p:nvSpPr>
          <p:cNvPr id="52" name="文本框 51"/>
          <p:cNvSpPr txBox="1">
            <a:spLocks noChangeArrowheads="1"/>
          </p:cNvSpPr>
          <p:nvPr/>
        </p:nvSpPr>
        <p:spPr bwMode="auto">
          <a:xfrm>
            <a:off x="6413140" y="1943246"/>
            <a:ext cx="57404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Tx/>
              <a:buNone/>
            </a:pPr>
            <a:r>
              <a:rPr lang="zh-CN" altLang="en-US" sz="2000" b="1" dirty="0">
                <a:latin typeface="方正特雅宋简" panose="02000000000000000000" pitchFamily="2" charset="-122"/>
                <a:ea typeface="方正特雅宋简" panose="02000000000000000000" pitchFamily="2" charset="-122"/>
              </a:rPr>
              <a:t>探究一：请用上述材料说明教材中的</a:t>
            </a:r>
            <a:r>
              <a:rPr lang="en-US" altLang="zh-CN" sz="2000" b="1" dirty="0">
                <a:latin typeface="方正特雅宋简" panose="02000000000000000000" pitchFamily="2" charset="-122"/>
                <a:ea typeface="方正特雅宋简" panose="02000000000000000000" pitchFamily="2" charset="-122"/>
              </a:rPr>
              <a:t>“</a:t>
            </a:r>
            <a:r>
              <a:rPr lang="zh-CN" altLang="en-US" sz="2000" b="1" dirty="0">
                <a:latin typeface="方正特雅宋简" panose="02000000000000000000" pitchFamily="2" charset="-122"/>
                <a:ea typeface="方正特雅宋简" panose="02000000000000000000" pitchFamily="2" charset="-122"/>
              </a:rPr>
              <a:t>魏国国力较强，在三国鼎立局面中略占上风</a:t>
            </a:r>
            <a:r>
              <a:rPr lang="en-US" altLang="zh-CN" sz="2000" b="1" dirty="0">
                <a:latin typeface="方正特雅宋简" panose="02000000000000000000" pitchFamily="2" charset="-122"/>
                <a:ea typeface="方正特雅宋简" panose="02000000000000000000" pitchFamily="2" charset="-122"/>
              </a:rPr>
              <a:t>”</a:t>
            </a:r>
            <a:r>
              <a:rPr lang="zh-CN" altLang="en-US" sz="2000" b="1" dirty="0">
                <a:latin typeface="方正特雅宋简" panose="02000000000000000000" pitchFamily="2" charset="-122"/>
                <a:ea typeface="方正特雅宋简" panose="02000000000000000000" pitchFamily="2" charset="-122"/>
              </a:rPr>
              <a:t>这句话。</a:t>
            </a:r>
            <a:endParaRPr lang="zh-CN" altLang="en-US" sz="2000" b="1" dirty="0">
              <a:latin typeface="方正特雅宋简" panose="02000000000000000000" pitchFamily="2" charset="-122"/>
              <a:ea typeface="方正特雅宋简" panose="02000000000000000000" pitchFamily="2" charset="-122"/>
            </a:endParaRPr>
          </a:p>
          <a:p>
            <a:pPr eaLnBrk="1" hangingPunct="1">
              <a:lnSpc>
                <a:spcPct val="100000"/>
              </a:lnSpc>
              <a:spcBef>
                <a:spcPct val="0"/>
              </a:spcBef>
              <a:buFontTx/>
              <a:buNone/>
            </a:pPr>
            <a:endParaRPr lang="zh-CN" altLang="en-US" sz="2000" b="1" dirty="0">
              <a:latin typeface="方正特雅宋简" panose="02000000000000000000" pitchFamily="2" charset="-122"/>
              <a:ea typeface="方正特雅宋简" panose="02000000000000000000" pitchFamily="2" charset="-122"/>
            </a:endParaRPr>
          </a:p>
        </p:txBody>
      </p:sp>
      <p:sp>
        <p:nvSpPr>
          <p:cNvPr id="3" name="文本框 2"/>
          <p:cNvSpPr txBox="1"/>
          <p:nvPr/>
        </p:nvSpPr>
        <p:spPr>
          <a:xfrm>
            <a:off x="764346" y="4175248"/>
            <a:ext cx="1015663" cy="1818768"/>
          </a:xfrm>
          <a:prstGeom prst="rect">
            <a:avLst/>
          </a:prstGeom>
          <a:noFill/>
        </p:spPr>
        <p:txBody>
          <a:bodyPr vert="eaVert" wrap="none" rtlCol="0">
            <a:spAutoFit/>
          </a:bodyPr>
          <a:lstStyle/>
          <a:p>
            <a:r>
              <a:rPr lang="en-US" altLang="zh-CN" b="1" dirty="0">
                <a:latin typeface="楷体" panose="02010609060101010101" charset="-122"/>
                <a:ea typeface="楷体" panose="02010609060101010101" charset="-122"/>
              </a:rPr>
              <a:t> </a:t>
            </a:r>
            <a:r>
              <a:rPr lang="en-US" altLang="zh-CN" b="1" dirty="0" smtClean="0">
                <a:latin typeface="楷体" panose="02010609060101010101" charset="-122"/>
                <a:ea typeface="楷体" panose="02010609060101010101" charset="-122"/>
              </a:rPr>
              <a:t>  ——</a:t>
            </a:r>
            <a:r>
              <a:rPr lang="en-US" altLang="zh-CN" b="1" dirty="0" err="1" smtClean="0">
                <a:latin typeface="楷体" panose="02010609060101010101" charset="-122"/>
                <a:ea typeface="楷体" panose="02010609060101010101" charset="-122"/>
              </a:rPr>
              <a:t>魏帝曹髦</a:t>
            </a:r>
            <a:endParaRPr lang="en-US" altLang="zh-CN" b="1" dirty="0" smtClean="0">
              <a:latin typeface="楷体" panose="02010609060101010101" charset="-122"/>
              <a:ea typeface="楷体" panose="02010609060101010101" charset="-122"/>
            </a:endParaRPr>
          </a:p>
          <a:p>
            <a:r>
              <a:rPr lang="zh-CN" altLang="en-US" b="1" dirty="0" smtClean="0">
                <a:latin typeface="楷体" panose="02010609060101010101" charset="-122"/>
                <a:ea typeface="楷体" panose="02010609060101010101" charset="-122"/>
              </a:rPr>
              <a:t>路人皆知</a:t>
            </a:r>
            <a:r>
              <a:rPr lang="zh-CN" altLang="en-US" b="1" dirty="0">
                <a:latin typeface="楷体" panose="02010609060101010101" charset="-122"/>
                <a:ea typeface="楷体" panose="02010609060101010101" charset="-122"/>
              </a:rPr>
              <a:t>。</a:t>
            </a:r>
            <a:endParaRPr lang="zh-CN" altLang="en-US" dirty="0"/>
          </a:p>
          <a:p>
            <a:r>
              <a:rPr lang="zh-CN" altLang="en-US" b="1" dirty="0" smtClean="0">
                <a:latin typeface="楷体" panose="02010609060101010101" charset="-122"/>
                <a:ea typeface="楷体" panose="02010609060101010101" charset="-122"/>
              </a:rPr>
              <a:t>司马昭之心</a:t>
            </a:r>
            <a:endParaRPr lang="en-US" altLang="zh-CN" b="1" dirty="0" smtClean="0">
              <a:latin typeface="楷体" panose="02010609060101010101" charset="-122"/>
              <a:ea typeface="楷体" panose="02010609060101010101" charset="-122"/>
            </a:endParaRPr>
          </a:p>
        </p:txBody>
      </p:sp>
      <p:cxnSp>
        <p:nvCxnSpPr>
          <p:cNvPr id="4" name="直接连接符 3"/>
          <p:cNvCxnSpPr/>
          <p:nvPr/>
        </p:nvCxnSpPr>
        <p:spPr>
          <a:xfrm flipH="1">
            <a:off x="6177300" y="2236055"/>
            <a:ext cx="44962" cy="4465828"/>
          </a:xfrm>
          <a:prstGeom prst="line">
            <a:avLst/>
          </a:prstGeom>
          <a:ln w="2857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wipe(left)">
                                      <p:cBhvr>
                                        <p:cTn id="18" dur="500"/>
                                        <p:tgtEl>
                                          <p:spTgt spid="45"/>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box(in)">
                                      <p:cBhvr>
                                        <p:cTn id="23" dur="500"/>
                                        <p:tgtEl>
                                          <p:spTgt spid="50"/>
                                        </p:tgtEl>
                                      </p:cBhvr>
                                    </p:animEffect>
                                  </p:childTnLst>
                                </p:cTn>
                              </p:par>
                              <p:par>
                                <p:cTn id="24" presetID="4" presetClass="entr" presetSubtype="16"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box(in)">
                                      <p:cBhvr>
                                        <p:cTn id="26" dur="500"/>
                                        <p:tgtEl>
                                          <p:spTgt spid="51"/>
                                        </p:tgtEl>
                                      </p:cBhvr>
                                    </p:animEffect>
                                  </p:childTnLst>
                                </p:cTn>
                              </p:par>
                              <p:par>
                                <p:cTn id="27" presetID="4" presetClass="entr" presetSubtype="16"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box(in)">
                                      <p:cBhvr>
                                        <p:cTn id="29" dur="500"/>
                                        <p:tgtEl>
                                          <p:spTgt spid="5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up)">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51" grpId="0"/>
      <p:bldP spid="5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7"/>
          <p:cNvGrpSpPr/>
          <p:nvPr/>
        </p:nvGrpSpPr>
        <p:grpSpPr>
          <a:xfrm>
            <a:off x="209375" y="394783"/>
            <a:ext cx="12185471" cy="1686560"/>
            <a:chOff x="1785918" y="3000378"/>
            <a:chExt cx="4000528" cy="1264920"/>
          </a:xfrm>
        </p:grpSpPr>
        <p:sp>
          <p:nvSpPr>
            <p:cNvPr id="5" name="任意多边形 4"/>
            <p:cNvSpPr/>
            <p:nvPr/>
          </p:nvSpPr>
          <p:spPr>
            <a:xfrm>
              <a:off x="1785918" y="3000378"/>
              <a:ext cx="4000528" cy="1264920"/>
            </a:xfrm>
            <a:custGeom>
              <a:avLst/>
              <a:gdLst>
                <a:gd name="connsiteX0" fmla="*/ 58420 w 5969000"/>
                <a:gd name="connsiteY0" fmla="*/ 0 h 1264920"/>
                <a:gd name="connsiteX1" fmla="*/ 58420 w 5969000"/>
                <a:gd name="connsiteY1" fmla="*/ 502920 h 1264920"/>
                <a:gd name="connsiteX2" fmla="*/ 408940 w 5969000"/>
                <a:gd name="connsiteY2" fmla="*/ 579120 h 1264920"/>
                <a:gd name="connsiteX3" fmla="*/ 988060 w 5969000"/>
                <a:gd name="connsiteY3" fmla="*/ 563880 h 1264920"/>
                <a:gd name="connsiteX4" fmla="*/ 4737100 w 5969000"/>
                <a:gd name="connsiteY4" fmla="*/ 548640 h 1264920"/>
                <a:gd name="connsiteX5" fmla="*/ 5742940 w 5969000"/>
                <a:gd name="connsiteY5" fmla="*/ 548640 h 1264920"/>
                <a:gd name="connsiteX6" fmla="*/ 5941060 w 5969000"/>
                <a:gd name="connsiteY6" fmla="*/ 731520 h 1264920"/>
                <a:gd name="connsiteX7" fmla="*/ 5910580 w 5969000"/>
                <a:gd name="connsiteY7" fmla="*/ 1264920 h 1264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9000" h="1264920">
                  <a:moveTo>
                    <a:pt x="58420" y="0"/>
                  </a:moveTo>
                  <a:cubicBezTo>
                    <a:pt x="29210" y="203200"/>
                    <a:pt x="0" y="406400"/>
                    <a:pt x="58420" y="502920"/>
                  </a:cubicBezTo>
                  <a:cubicBezTo>
                    <a:pt x="116840" y="599440"/>
                    <a:pt x="254000" y="568960"/>
                    <a:pt x="408940" y="579120"/>
                  </a:cubicBezTo>
                  <a:cubicBezTo>
                    <a:pt x="563880" y="589280"/>
                    <a:pt x="988060" y="563880"/>
                    <a:pt x="988060" y="563880"/>
                  </a:cubicBezTo>
                  <a:lnTo>
                    <a:pt x="4737100" y="548640"/>
                  </a:lnTo>
                  <a:cubicBezTo>
                    <a:pt x="5529580" y="546100"/>
                    <a:pt x="5542280" y="518160"/>
                    <a:pt x="5742940" y="548640"/>
                  </a:cubicBezTo>
                  <a:cubicBezTo>
                    <a:pt x="5943600" y="579120"/>
                    <a:pt x="5913120" y="612140"/>
                    <a:pt x="5941060" y="731520"/>
                  </a:cubicBezTo>
                  <a:cubicBezTo>
                    <a:pt x="5969000" y="850900"/>
                    <a:pt x="5939790" y="1057910"/>
                    <a:pt x="5910580" y="1264920"/>
                  </a:cubicBezTo>
                </a:path>
              </a:pathLst>
            </a:custGeom>
            <a:ln w="762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6" name="TextBox 5"/>
            <p:cNvSpPr txBox="1"/>
            <p:nvPr/>
          </p:nvSpPr>
          <p:spPr>
            <a:xfrm>
              <a:off x="1848460" y="3059674"/>
              <a:ext cx="785818" cy="346249"/>
            </a:xfrm>
            <a:prstGeom prst="rect">
              <a:avLst/>
            </a:prstGeom>
            <a:noFill/>
          </p:spPr>
          <p:txBody>
            <a:bodyPr wrap="square" rtlCol="0">
              <a:spAutoFit/>
            </a:bodyPr>
            <a:lstStyle/>
            <a:p>
              <a:r>
                <a:rPr lang="en-US" altLang="zh-CN" sz="2400" b="1" dirty="0">
                  <a:solidFill>
                    <a:srgbClr val="C00000"/>
                  </a:solidFill>
                  <a:latin typeface="方正卡通简体" panose="03000509000000000000" pitchFamily="65" charset="-122"/>
                  <a:ea typeface="方正卡通简体" panose="03000509000000000000" pitchFamily="65" charset="-122"/>
                </a:rPr>
                <a:t>220</a:t>
              </a:r>
              <a:r>
                <a:rPr lang="zh-CN" altLang="en-US" sz="2400" b="1" dirty="0">
                  <a:solidFill>
                    <a:srgbClr val="C00000"/>
                  </a:solidFill>
                  <a:latin typeface="方正卡通简体" panose="03000509000000000000" pitchFamily="65" charset="-122"/>
                  <a:ea typeface="方正卡通简体" panose="03000509000000000000" pitchFamily="65" charset="-122"/>
                </a:rPr>
                <a:t>年</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cxnSp>
          <p:nvCxnSpPr>
            <p:cNvPr id="7" name="直接连接符 6"/>
            <p:cNvCxnSpPr/>
            <p:nvPr/>
          </p:nvCxnSpPr>
          <p:spPr>
            <a:xfrm rot="5400000">
              <a:off x="1830339" y="3572212"/>
              <a:ext cx="288000" cy="1588"/>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848461" y="3571882"/>
              <a:ext cx="312710" cy="623248"/>
            </a:xfrm>
            <a:prstGeom prst="rect">
              <a:avLst/>
            </a:prstGeom>
            <a:noFill/>
          </p:spPr>
          <p:txBody>
            <a:bodyPr wrap="square" rtlCol="0">
              <a:spAutoFit/>
            </a:bodyPr>
            <a:lstStyle/>
            <a:p>
              <a:r>
                <a:rPr lang="zh-CN" altLang="en-US" sz="2400" b="1" dirty="0">
                  <a:solidFill>
                    <a:srgbClr val="C00000"/>
                  </a:solidFill>
                  <a:latin typeface="方正卡通简体" panose="03000509000000000000" pitchFamily="65" charset="-122"/>
                  <a:ea typeface="方正卡通简体" panose="03000509000000000000" pitchFamily="65" charset="-122"/>
                </a:rPr>
                <a:t>三国鼎立</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grpSp>
      <p:sp>
        <p:nvSpPr>
          <p:cNvPr id="2" name="矩形 1"/>
          <p:cNvSpPr/>
          <p:nvPr/>
        </p:nvSpPr>
        <p:spPr>
          <a:xfrm>
            <a:off x="6669962" y="1622714"/>
            <a:ext cx="5072561" cy="923330"/>
          </a:xfrm>
          <a:prstGeom prst="rect">
            <a:avLst/>
          </a:prstGeom>
        </p:spPr>
        <p:txBody>
          <a:bodyPr wrap="square">
            <a:spAutoFit/>
          </a:bodyPr>
          <a:lstStyle/>
          <a:p>
            <a:pPr>
              <a:spcBef>
                <a:spcPct val="0"/>
              </a:spcBef>
            </a:pPr>
            <a:r>
              <a:rPr lang="zh-CN" altLang="en-US" b="1" dirty="0">
                <a:latin typeface="方正特雅宋简" panose="02000000000000000000" pitchFamily="2" charset="-122"/>
                <a:ea typeface="方正特雅宋简" panose="02000000000000000000" pitchFamily="2" charset="-122"/>
              </a:rPr>
              <a:t>探究二：既然魏国国力占据优势，为何政权结束时间是</a:t>
            </a:r>
            <a:r>
              <a:rPr lang="en-US" altLang="zh-CN" b="1" dirty="0">
                <a:latin typeface="方正特雅宋简" panose="02000000000000000000" pitchFamily="2" charset="-122"/>
                <a:ea typeface="方正特雅宋简" panose="02000000000000000000" pitchFamily="2" charset="-122"/>
              </a:rPr>
              <a:t>265</a:t>
            </a:r>
            <a:r>
              <a:rPr lang="zh-CN" altLang="en-US" b="1" dirty="0">
                <a:latin typeface="方正特雅宋简" panose="02000000000000000000" pitchFamily="2" charset="-122"/>
                <a:ea typeface="方正特雅宋简" panose="02000000000000000000" pitchFamily="2" charset="-122"/>
              </a:rPr>
              <a:t>年？请结合材料二的地图，简要说明西晋发展始末。</a:t>
            </a:r>
            <a:endParaRPr lang="zh-CN" altLang="en-US" b="1" dirty="0">
              <a:latin typeface="方正特雅宋简" panose="02000000000000000000" pitchFamily="2" charset="-122"/>
              <a:ea typeface="方正特雅宋简" panose="02000000000000000000" pitchFamily="2" charset="-122"/>
            </a:endParaRPr>
          </a:p>
        </p:txBody>
      </p:sp>
      <p:pic>
        <p:nvPicPr>
          <p:cNvPr id="16" name="图片 15"/>
          <p:cNvPicPr>
            <a:picLocks noChangeAspect="1"/>
          </p:cNvPicPr>
          <p:nvPr/>
        </p:nvPicPr>
        <p:blipFill>
          <a:blip r:embed="rId1" cstate="print"/>
          <a:stretch>
            <a:fillRect/>
          </a:stretch>
        </p:blipFill>
        <p:spPr>
          <a:xfrm>
            <a:off x="209375" y="2216005"/>
            <a:ext cx="4925768" cy="3024421"/>
          </a:xfrm>
          <a:prstGeom prst="rect">
            <a:avLst/>
          </a:prstGeom>
        </p:spPr>
      </p:pic>
      <p:pic>
        <p:nvPicPr>
          <p:cNvPr id="17" name="Picture 3" descr="New三国鼎立-蜀"/>
          <p:cNvPicPr>
            <a:picLocks noChangeAspect="1" noChangeArrowheads="1"/>
          </p:cNvPicPr>
          <p:nvPr/>
        </p:nvPicPr>
        <p:blipFill>
          <a:blip r:embed="rId2" cstate="print">
            <a:clrChange>
              <a:clrFrom>
                <a:srgbClr val="FFFFFF"/>
              </a:clrFrom>
              <a:clrTo>
                <a:srgbClr val="FFFFFF">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2185211" y="3480632"/>
            <a:ext cx="1446089" cy="156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4"/>
          <p:cNvPicPr>
            <a:picLocks noChangeAspect="1" noChangeArrowheads="1"/>
          </p:cNvPicPr>
          <p:nvPr/>
        </p:nvPicPr>
        <p:blipFill>
          <a:blip r:embed="rId3" cstate="print">
            <a:clrChange>
              <a:clrFrom>
                <a:srgbClr val="FFFFFF"/>
              </a:clrFrom>
              <a:clrTo>
                <a:srgbClr val="FFFFFF">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2923791" y="3687746"/>
            <a:ext cx="1806115" cy="154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 name="组合 18"/>
          <p:cNvGrpSpPr/>
          <p:nvPr/>
        </p:nvGrpSpPr>
        <p:grpSpPr>
          <a:xfrm>
            <a:off x="209375" y="2202308"/>
            <a:ext cx="4925768" cy="1876047"/>
            <a:chOff x="2711760" y="6091338"/>
            <a:chExt cx="5911956" cy="2274245"/>
          </a:xfrm>
        </p:grpSpPr>
        <p:pic>
          <p:nvPicPr>
            <p:cNvPr id="20" name="Picture 2" descr="New三国鼎立-魏1"/>
            <p:cNvPicPr>
              <a:picLocks noChangeAspect="1" noChangeArrowheads="1"/>
            </p:cNvPicPr>
            <p:nvPr/>
          </p:nvPicPr>
          <p:blipFill>
            <a:blip r:embed="rId4" cstate="print">
              <a:clrChange>
                <a:clrFrom>
                  <a:srgbClr val="FFFFFF"/>
                </a:clrFrom>
                <a:clrTo>
                  <a:srgbClr val="FFFFFF">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2711760" y="6091338"/>
              <a:ext cx="5911956" cy="2157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Box 9"/>
            <p:cNvSpPr txBox="1">
              <a:spLocks noChangeArrowheads="1"/>
            </p:cNvSpPr>
            <p:nvPr/>
          </p:nvSpPr>
          <p:spPr bwMode="auto">
            <a:xfrm>
              <a:off x="6199048" y="7582066"/>
              <a:ext cx="1619101" cy="783517"/>
            </a:xfrm>
            <a:prstGeom prst="rect">
              <a:avLst/>
            </a:prstGeom>
            <a:noFill/>
            <a:ln w="9525" cmpd="sng">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b="1" dirty="0">
                  <a:latin typeface="Times New Roman" panose="02020603050405020304" pitchFamily="18" charset="0"/>
                  <a:ea typeface="隶书" panose="02010509060101010101" charset="-122"/>
                </a:rPr>
                <a:t>西晋</a:t>
              </a:r>
              <a:endParaRPr lang="zh-CN" sz="3600" b="1" dirty="0">
                <a:latin typeface="Times New Roman" panose="02020603050405020304" pitchFamily="18" charset="0"/>
                <a:ea typeface="隶书" panose="02010509060101010101" charset="-122"/>
              </a:endParaRPr>
            </a:p>
          </p:txBody>
        </p:sp>
      </p:grpSp>
      <p:sp>
        <p:nvSpPr>
          <p:cNvPr id="22" name="矩形 21"/>
          <p:cNvSpPr/>
          <p:nvPr/>
        </p:nvSpPr>
        <p:spPr>
          <a:xfrm>
            <a:off x="7700788" y="3161543"/>
            <a:ext cx="3934456" cy="646331"/>
          </a:xfrm>
          <a:prstGeom prst="rect">
            <a:avLst/>
          </a:prstGeom>
        </p:spPr>
        <p:txBody>
          <a:bodyPr wrap="square">
            <a:spAutoFit/>
          </a:bodyPr>
          <a:lstStyle/>
          <a:p>
            <a:r>
              <a:rPr lang="en-US" altLang="zh-CN" b="1" dirty="0">
                <a:latin typeface="+mn-ea"/>
              </a:rPr>
              <a:t>266</a:t>
            </a:r>
            <a:r>
              <a:rPr lang="zh-CN" altLang="en-US" b="1" dirty="0">
                <a:latin typeface="+mn-ea"/>
              </a:rPr>
              <a:t>年，司马昭之子司马炎代魏称帝，建立西晋。</a:t>
            </a:r>
            <a:endParaRPr lang="zh-CN" altLang="en-US" b="1" dirty="0">
              <a:latin typeface="+mn-ea"/>
            </a:endParaRPr>
          </a:p>
        </p:txBody>
      </p:sp>
      <p:sp>
        <p:nvSpPr>
          <p:cNvPr id="23" name="矩形 22"/>
          <p:cNvSpPr/>
          <p:nvPr/>
        </p:nvSpPr>
        <p:spPr>
          <a:xfrm>
            <a:off x="7708000" y="2692382"/>
            <a:ext cx="3092513" cy="369332"/>
          </a:xfrm>
          <a:prstGeom prst="rect">
            <a:avLst/>
          </a:prstGeom>
        </p:spPr>
        <p:txBody>
          <a:bodyPr wrap="none">
            <a:spAutoFit/>
          </a:bodyPr>
          <a:lstStyle/>
          <a:p>
            <a:r>
              <a:rPr lang="en-US" altLang="zh-CN" b="1" dirty="0">
                <a:latin typeface="+mn-ea"/>
              </a:rPr>
              <a:t>263</a:t>
            </a:r>
            <a:r>
              <a:rPr lang="zh-CN" altLang="en-US" b="1" dirty="0">
                <a:latin typeface="+mn-ea"/>
              </a:rPr>
              <a:t>年，司马昭派兵灭蜀汉。</a:t>
            </a:r>
            <a:endParaRPr lang="zh-CN" altLang="en-US" b="1" dirty="0">
              <a:latin typeface="+mn-ea"/>
            </a:endParaRPr>
          </a:p>
        </p:txBody>
      </p:sp>
      <p:sp>
        <p:nvSpPr>
          <p:cNvPr id="24" name="矩形 23"/>
          <p:cNvSpPr/>
          <p:nvPr/>
        </p:nvSpPr>
        <p:spPr>
          <a:xfrm>
            <a:off x="7690820" y="3922463"/>
            <a:ext cx="3934456" cy="646331"/>
          </a:xfrm>
          <a:prstGeom prst="rect">
            <a:avLst/>
          </a:prstGeom>
        </p:spPr>
        <p:txBody>
          <a:bodyPr wrap="square">
            <a:spAutoFit/>
          </a:bodyPr>
          <a:lstStyle/>
          <a:p>
            <a:r>
              <a:rPr lang="en-US" altLang="zh-CN" b="1" dirty="0">
                <a:latin typeface="+mn-ea"/>
              </a:rPr>
              <a:t>280</a:t>
            </a:r>
            <a:r>
              <a:rPr lang="zh-CN" altLang="en-US" b="1" dirty="0">
                <a:latin typeface="+mn-ea"/>
              </a:rPr>
              <a:t>年，晋灭吴，三国鼎立局面结束， 西晋统一。</a:t>
            </a:r>
            <a:endParaRPr lang="zh-CN" altLang="en-US" b="1" dirty="0">
              <a:latin typeface="+mn-ea"/>
            </a:endParaRPr>
          </a:p>
        </p:txBody>
      </p:sp>
      <p:grpSp>
        <p:nvGrpSpPr>
          <p:cNvPr id="25" name="组合 24"/>
          <p:cNvGrpSpPr/>
          <p:nvPr/>
        </p:nvGrpSpPr>
        <p:grpSpPr>
          <a:xfrm>
            <a:off x="7198423" y="2740184"/>
            <a:ext cx="321530" cy="321530"/>
            <a:chOff x="2483768" y="1923678"/>
            <a:chExt cx="1296144" cy="1296144"/>
          </a:xfrm>
        </p:grpSpPr>
        <p:sp>
          <p:nvSpPr>
            <p:cNvPr id="26" name="椭圆 25"/>
            <p:cNvSpPr/>
            <p:nvPr/>
          </p:nvSpPr>
          <p:spPr>
            <a:xfrm>
              <a:off x="2483768" y="1923678"/>
              <a:ext cx="1296144" cy="1296144"/>
            </a:xfrm>
            <a:prstGeom prst="ellipse">
              <a:avLst/>
            </a:prstGeom>
            <a:solidFill>
              <a:schemeClr val="bg1">
                <a:lumMod val="85000"/>
              </a:schemeClr>
            </a:solidFill>
            <a:ln>
              <a:noFill/>
            </a:ln>
            <a:effectLst>
              <a:outerShdw blurRad="114300" dist="38100" dir="8100000" sx="102000" sy="102000" algn="tr" rotWithShape="0">
                <a:prstClr val="black">
                  <a:alpha val="40000"/>
                </a:prstClr>
              </a:outerShdw>
            </a:effectLst>
          </p:spPr>
          <p:txBody>
            <a:bodyPr vert="horz" wrap="square" lIns="121920" tIns="60960" rIns="121920" bIns="60960" numCol="1" anchor="t" anchorCtr="0" compatLnSpc="1"/>
            <a:lstStyle/>
            <a:p>
              <a:endParaRPr lang="zh-CN" altLang="en-US" sz="2000">
                <a:solidFill>
                  <a:srgbClr val="DD013F"/>
                </a:solidFill>
                <a:ea typeface="微软雅黑" panose="020B0503020204020204" pitchFamily="34" charset="-122"/>
              </a:endParaRPr>
            </a:p>
          </p:txBody>
        </p:sp>
        <p:sp>
          <p:nvSpPr>
            <p:cNvPr id="27" name="椭圆 26"/>
            <p:cNvSpPr/>
            <p:nvPr/>
          </p:nvSpPr>
          <p:spPr>
            <a:xfrm>
              <a:off x="2674640" y="2114550"/>
              <a:ext cx="914399" cy="914399"/>
            </a:xfrm>
            <a:prstGeom prst="ellipse">
              <a:avLst/>
            </a:prstGeom>
            <a:solidFill>
              <a:srgbClr val="A23C82"/>
            </a:solidFill>
            <a:ln>
              <a:noFill/>
            </a:ln>
          </p:spPr>
          <p:txBody>
            <a:bodyPr vert="horz" wrap="square" lIns="121920" tIns="60960" rIns="121920" bIns="60960" numCol="1" anchor="t" anchorCtr="0" compatLnSpc="1"/>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7192886" y="3284865"/>
            <a:ext cx="321530" cy="321530"/>
            <a:chOff x="2483768" y="1923678"/>
            <a:chExt cx="1296144" cy="1296144"/>
          </a:xfrm>
        </p:grpSpPr>
        <p:sp>
          <p:nvSpPr>
            <p:cNvPr id="30" name="椭圆 29"/>
            <p:cNvSpPr/>
            <p:nvPr/>
          </p:nvSpPr>
          <p:spPr>
            <a:xfrm>
              <a:off x="2483768" y="1923678"/>
              <a:ext cx="1296144" cy="1296144"/>
            </a:xfrm>
            <a:prstGeom prst="ellipse">
              <a:avLst/>
            </a:prstGeom>
            <a:solidFill>
              <a:schemeClr val="bg1">
                <a:lumMod val="85000"/>
              </a:schemeClr>
            </a:solidFill>
            <a:ln>
              <a:noFill/>
            </a:ln>
            <a:effectLst>
              <a:outerShdw blurRad="114300" dist="38100" dir="8100000" sx="102000" sy="102000" algn="tr" rotWithShape="0">
                <a:prstClr val="black">
                  <a:alpha val="40000"/>
                </a:prstClr>
              </a:outerShdw>
            </a:effectLst>
          </p:spPr>
          <p:txBody>
            <a:bodyPr vert="horz" wrap="square" lIns="121920" tIns="60960" rIns="121920" bIns="60960" numCol="1" anchor="t" anchorCtr="0" compatLnSpc="1"/>
            <a:lstStyle/>
            <a:p>
              <a:endParaRPr lang="zh-CN" altLang="en-US" sz="2000">
                <a:solidFill>
                  <a:srgbClr val="DD013F"/>
                </a:solidFill>
                <a:ea typeface="微软雅黑" panose="020B0503020204020204" pitchFamily="34" charset="-122"/>
              </a:endParaRPr>
            </a:p>
          </p:txBody>
        </p:sp>
        <p:sp>
          <p:nvSpPr>
            <p:cNvPr id="32" name="椭圆 31"/>
            <p:cNvSpPr/>
            <p:nvPr/>
          </p:nvSpPr>
          <p:spPr>
            <a:xfrm>
              <a:off x="2674640" y="2114550"/>
              <a:ext cx="914400" cy="914400"/>
            </a:xfrm>
            <a:prstGeom prst="ellipse">
              <a:avLst/>
            </a:prstGeom>
            <a:solidFill>
              <a:srgbClr val="E72918"/>
            </a:solidFill>
            <a:ln>
              <a:noFill/>
            </a:ln>
          </p:spPr>
          <p:txBody>
            <a:bodyPr vert="horz" wrap="square" lIns="121920" tIns="60960" rIns="121920" bIns="60960" numCol="1" anchor="t" anchorCtr="0" compatLnSpc="1"/>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7182918" y="4018894"/>
            <a:ext cx="321530" cy="321530"/>
            <a:chOff x="2483768" y="1923678"/>
            <a:chExt cx="1296144" cy="1296144"/>
          </a:xfrm>
        </p:grpSpPr>
        <p:sp>
          <p:nvSpPr>
            <p:cNvPr id="35" name="椭圆 34"/>
            <p:cNvSpPr/>
            <p:nvPr/>
          </p:nvSpPr>
          <p:spPr>
            <a:xfrm>
              <a:off x="2483768" y="1923678"/>
              <a:ext cx="1296144" cy="1296144"/>
            </a:xfrm>
            <a:prstGeom prst="ellipse">
              <a:avLst/>
            </a:prstGeom>
            <a:solidFill>
              <a:schemeClr val="bg1">
                <a:lumMod val="85000"/>
              </a:schemeClr>
            </a:solidFill>
            <a:ln>
              <a:noFill/>
            </a:ln>
            <a:effectLst>
              <a:outerShdw blurRad="114300" dist="38100" dir="8100000" sx="102000" sy="102000" algn="tr" rotWithShape="0">
                <a:prstClr val="black">
                  <a:alpha val="40000"/>
                </a:prstClr>
              </a:outerShdw>
            </a:effectLst>
          </p:spPr>
          <p:txBody>
            <a:bodyPr vert="horz" wrap="square" lIns="121920" tIns="60960" rIns="121920" bIns="60960" numCol="1" anchor="t" anchorCtr="0" compatLnSpc="1"/>
            <a:lstStyle/>
            <a:p>
              <a:endParaRPr lang="zh-CN" altLang="en-US" sz="2000">
                <a:solidFill>
                  <a:srgbClr val="DD013F"/>
                </a:solidFill>
                <a:ea typeface="微软雅黑" panose="020B0503020204020204" pitchFamily="34" charset="-122"/>
              </a:endParaRPr>
            </a:p>
          </p:txBody>
        </p:sp>
        <p:sp>
          <p:nvSpPr>
            <p:cNvPr id="36" name="椭圆 35"/>
            <p:cNvSpPr/>
            <p:nvPr/>
          </p:nvSpPr>
          <p:spPr>
            <a:xfrm>
              <a:off x="2674640" y="2114550"/>
              <a:ext cx="914400" cy="914400"/>
            </a:xfrm>
            <a:prstGeom prst="ellipse">
              <a:avLst/>
            </a:prstGeom>
            <a:solidFill>
              <a:srgbClr val="F39E02"/>
            </a:solidFill>
            <a:ln>
              <a:noFill/>
            </a:ln>
          </p:spPr>
          <p:txBody>
            <a:bodyPr vert="horz" wrap="square" lIns="121920" tIns="60960" rIns="121920" bIns="60960" numCol="1" anchor="t" anchorCtr="0" compatLnSpc="1"/>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39" name="矩形 38"/>
          <p:cNvSpPr/>
          <p:nvPr/>
        </p:nvSpPr>
        <p:spPr>
          <a:xfrm>
            <a:off x="6802244" y="4715133"/>
            <a:ext cx="5196946" cy="923330"/>
          </a:xfrm>
          <a:prstGeom prst="rect">
            <a:avLst/>
          </a:prstGeom>
        </p:spPr>
        <p:txBody>
          <a:bodyPr wrap="square">
            <a:spAutoFit/>
          </a:bodyPr>
          <a:lstStyle/>
          <a:p>
            <a:pPr>
              <a:spcBef>
                <a:spcPct val="0"/>
              </a:spcBef>
            </a:pPr>
            <a:r>
              <a:rPr lang="zh-CN" altLang="en-US" b="1" dirty="0" smtClean="0">
                <a:latin typeface="方正特雅宋简" panose="02000000000000000000" pitchFamily="2" charset="-122"/>
                <a:ea typeface="方正特雅宋简" panose="02000000000000000000" pitchFamily="2" charset="-122"/>
              </a:rPr>
              <a:t>探究</a:t>
            </a:r>
            <a:r>
              <a:rPr lang="zh-CN" altLang="en-US" b="1" dirty="0">
                <a:latin typeface="方正特雅宋简" panose="02000000000000000000" pitchFamily="2" charset="-122"/>
                <a:ea typeface="方正特雅宋简" panose="02000000000000000000" pitchFamily="2" charset="-122"/>
              </a:rPr>
              <a:t>三</a:t>
            </a:r>
            <a:r>
              <a:rPr lang="zh-CN" altLang="en-US" b="1" dirty="0" smtClean="0">
                <a:latin typeface="方正特雅宋简" panose="02000000000000000000" pitchFamily="2" charset="-122"/>
                <a:ea typeface="方正特雅宋简" panose="02000000000000000000" pitchFamily="2" charset="-122"/>
              </a:rPr>
              <a:t>：结合右边的地图（</a:t>
            </a:r>
            <a:r>
              <a:rPr lang="en-US" altLang="zh-CN" b="1" dirty="0" smtClean="0">
                <a:latin typeface="方正特雅宋简" panose="02000000000000000000" pitchFamily="2" charset="-122"/>
                <a:ea typeface="方正特雅宋简" panose="02000000000000000000" pitchFamily="2" charset="-122"/>
              </a:rPr>
              <a:t>《</a:t>
            </a:r>
            <a:r>
              <a:rPr lang="zh-CN" altLang="en-US" b="1" dirty="0" smtClean="0">
                <a:latin typeface="方正特雅宋简" panose="02000000000000000000" pitchFamily="2" charset="-122"/>
                <a:ea typeface="方正特雅宋简" panose="02000000000000000000" pitchFamily="2" charset="-122"/>
              </a:rPr>
              <a:t>中外历史纲要</a:t>
            </a:r>
            <a:r>
              <a:rPr lang="en-US" altLang="zh-CN" b="1" dirty="0" smtClean="0">
                <a:latin typeface="方正特雅宋简" panose="02000000000000000000" pitchFamily="2" charset="-122"/>
                <a:ea typeface="方正特雅宋简" panose="02000000000000000000" pitchFamily="2" charset="-122"/>
              </a:rPr>
              <a:t>》p30</a:t>
            </a:r>
            <a:r>
              <a:rPr lang="zh-CN" altLang="en-US" b="1" dirty="0" smtClean="0">
                <a:latin typeface="方正特雅宋简" panose="02000000000000000000" pitchFamily="2" charset="-122"/>
                <a:ea typeface="方正特雅宋简" panose="02000000000000000000" pitchFamily="2" charset="-122"/>
              </a:rPr>
              <a:t>页），理解西晋灭亡的原因。（并用一句话叙述西晋灭亡的原因）</a:t>
            </a:r>
            <a:endParaRPr lang="zh-CN" altLang="en-US" b="1" dirty="0">
              <a:latin typeface="方正特雅宋简" panose="02000000000000000000" pitchFamily="2" charset="-122"/>
              <a:ea typeface="方正特雅宋简" panose="02000000000000000000" pitchFamily="2" charset="-122"/>
            </a:endParaRPr>
          </a:p>
        </p:txBody>
      </p:sp>
      <p:sp>
        <p:nvSpPr>
          <p:cNvPr id="31" name="TextBox 6"/>
          <p:cNvSpPr txBox="1"/>
          <p:nvPr/>
        </p:nvSpPr>
        <p:spPr>
          <a:xfrm>
            <a:off x="1395137" y="565677"/>
            <a:ext cx="2393575" cy="400110"/>
          </a:xfrm>
          <a:prstGeom prst="rect">
            <a:avLst/>
          </a:prstGeom>
          <a:noFill/>
        </p:spPr>
        <p:txBody>
          <a:bodyPr wrap="square" rtlCol="0">
            <a:spAutoFit/>
          </a:bodyPr>
          <a:lstStyle/>
          <a:p>
            <a:r>
              <a:rPr lang="en-US" altLang="zh-CN" sz="2000" b="1" dirty="0">
                <a:solidFill>
                  <a:srgbClr val="C00000"/>
                </a:solidFill>
                <a:latin typeface="方正卡通简体" panose="03000509000000000000" pitchFamily="65" charset="-122"/>
                <a:ea typeface="方正卡通简体" panose="03000509000000000000" pitchFamily="65" charset="-122"/>
              </a:rPr>
              <a:t>266-316</a:t>
            </a:r>
            <a:r>
              <a:rPr lang="zh-CN" altLang="en-US" sz="2000" b="1" dirty="0">
                <a:solidFill>
                  <a:srgbClr val="C00000"/>
                </a:solidFill>
                <a:latin typeface="方正卡通简体" panose="03000509000000000000" pitchFamily="65" charset="-122"/>
                <a:ea typeface="方正卡通简体" panose="03000509000000000000" pitchFamily="65" charset="-122"/>
              </a:rPr>
              <a:t>年</a:t>
            </a:r>
            <a:endParaRPr lang="zh-CN" altLang="en-US" sz="2000" b="1" dirty="0">
              <a:solidFill>
                <a:srgbClr val="C00000"/>
              </a:solidFill>
              <a:latin typeface="方正卡通简体" panose="03000509000000000000" pitchFamily="65" charset="-122"/>
              <a:ea typeface="方正卡通简体" panose="03000509000000000000" pitchFamily="65" charset="-122"/>
            </a:endParaRPr>
          </a:p>
        </p:txBody>
      </p:sp>
      <p:cxnSp>
        <p:nvCxnSpPr>
          <p:cNvPr id="34" name="直接连接符 33"/>
          <p:cNvCxnSpPr/>
          <p:nvPr/>
        </p:nvCxnSpPr>
        <p:spPr>
          <a:xfrm rot="5400000">
            <a:off x="1884619" y="1247700"/>
            <a:ext cx="384000" cy="4837"/>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40" name="TextBox 8"/>
          <p:cNvSpPr txBox="1"/>
          <p:nvPr/>
        </p:nvSpPr>
        <p:spPr>
          <a:xfrm>
            <a:off x="1600487" y="1472554"/>
            <a:ext cx="952505" cy="400110"/>
          </a:xfrm>
          <a:prstGeom prst="rect">
            <a:avLst/>
          </a:prstGeom>
          <a:noFill/>
        </p:spPr>
        <p:txBody>
          <a:bodyPr wrap="square" rtlCol="0">
            <a:spAutoFit/>
          </a:bodyPr>
          <a:lstStyle/>
          <a:p>
            <a:r>
              <a:rPr lang="zh-CN" altLang="en-US" sz="2000" b="1" dirty="0">
                <a:solidFill>
                  <a:srgbClr val="C00000"/>
                </a:solidFill>
                <a:latin typeface="方正卡通简体" panose="03000509000000000000" pitchFamily="65" charset="-122"/>
                <a:ea typeface="方正卡通简体" panose="03000509000000000000" pitchFamily="65" charset="-122"/>
              </a:rPr>
              <a:t>西晋</a:t>
            </a:r>
            <a:endParaRPr lang="zh-CN" altLang="en-US" sz="2000" b="1" dirty="0">
              <a:solidFill>
                <a:srgbClr val="C00000"/>
              </a:solidFill>
              <a:latin typeface="方正卡通简体" panose="03000509000000000000" pitchFamily="65" charset="-122"/>
              <a:ea typeface="方正卡通简体" panose="03000509000000000000" pitchFamily="65" charset="-122"/>
            </a:endParaRPr>
          </a:p>
        </p:txBody>
      </p:sp>
      <p:sp>
        <p:nvSpPr>
          <p:cNvPr id="3" name="文本框 2"/>
          <p:cNvSpPr txBox="1"/>
          <p:nvPr/>
        </p:nvSpPr>
        <p:spPr>
          <a:xfrm>
            <a:off x="7985395" y="5806714"/>
            <a:ext cx="2441694" cy="830997"/>
          </a:xfrm>
          <a:prstGeom prst="rect">
            <a:avLst/>
          </a:prstGeom>
          <a:noFill/>
        </p:spPr>
        <p:txBody>
          <a:bodyPr wrap="none" rtlCol="0">
            <a:spAutoFit/>
          </a:bodyPr>
          <a:lstStyle/>
          <a:p>
            <a:r>
              <a:rPr lang="zh-CN" altLang="en-US" sz="1600" dirty="0" smtClean="0"/>
              <a:t>内：宫廷政变演变成内战</a:t>
            </a:r>
            <a:endParaRPr lang="en-US" altLang="zh-CN" sz="1600" dirty="0" smtClean="0"/>
          </a:p>
          <a:p>
            <a:r>
              <a:rPr lang="zh-CN" altLang="en-US" sz="1600" dirty="0" smtClean="0"/>
              <a:t>外：少数民族内迁</a:t>
            </a:r>
            <a:endParaRPr lang="en-US" altLang="zh-CN" sz="1600" dirty="0" smtClean="0"/>
          </a:p>
          <a:p>
            <a:r>
              <a:rPr lang="zh-CN" altLang="en-US" sz="1600" dirty="0" smtClean="0"/>
              <a:t>最终被匈奴贵族所灭</a:t>
            </a:r>
            <a:endParaRPr lang="zh-CN" altLang="en-US" sz="1600" dirty="0"/>
          </a:p>
        </p:txBody>
      </p:sp>
      <p:grpSp>
        <p:nvGrpSpPr>
          <p:cNvPr id="11" name="组合 10"/>
          <p:cNvGrpSpPr/>
          <p:nvPr/>
        </p:nvGrpSpPr>
        <p:grpSpPr>
          <a:xfrm>
            <a:off x="188696" y="2584551"/>
            <a:ext cx="5554040" cy="4094222"/>
            <a:chOff x="188696" y="2584551"/>
            <a:chExt cx="5554040" cy="4094222"/>
          </a:xfrm>
        </p:grpSpPr>
        <p:pic>
          <p:nvPicPr>
            <p:cNvPr id="37" name="Picture 3" descr="C:\Users\王晶\Desktop\640.webp (1).jpg"/>
            <p:cNvPicPr>
              <a:picLocks noChangeAspect="1" noChangeArrowheads="1"/>
            </p:cNvPicPr>
            <p:nvPr/>
          </p:nvPicPr>
          <p:blipFill rotWithShape="1">
            <a:blip r:embed="rId5">
              <a:extLst>
                <a:ext uri="{28A0092B-C50C-407E-A947-70E740481C1C}">
                  <a14:useLocalDpi xmlns:a14="http://schemas.microsoft.com/office/drawing/2010/main" val="0"/>
                </a:ext>
              </a:extLst>
            </a:blip>
            <a:srcRect l="1432" t="911" r="1711" b="5813"/>
            <a:stretch>
              <a:fillRect/>
            </a:stretch>
          </p:blipFill>
          <p:spPr bwMode="auto">
            <a:xfrm>
              <a:off x="188696" y="2584551"/>
              <a:ext cx="5554040" cy="335287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481519" y="6136507"/>
              <a:ext cx="4853472" cy="542266"/>
              <a:chOff x="481519" y="6136507"/>
              <a:chExt cx="4853472" cy="542266"/>
            </a:xfrm>
          </p:grpSpPr>
          <p:pic>
            <p:nvPicPr>
              <p:cNvPr id="38" name="Picture 3" descr="C:\Users\王晶\Desktop\640.webp (1).jpg"/>
              <p:cNvPicPr>
                <a:picLocks noChangeAspect="1" noChangeArrowheads="1"/>
              </p:cNvPicPr>
              <p:nvPr/>
            </p:nvPicPr>
            <p:blipFill rotWithShape="1">
              <a:blip r:embed="rId5">
                <a:extLst>
                  <a:ext uri="{28A0092B-C50C-407E-A947-70E740481C1C}">
                    <a14:useLocalDpi xmlns:a14="http://schemas.microsoft.com/office/drawing/2010/main" val="0"/>
                  </a:ext>
                </a:extLst>
              </a:blip>
              <a:srcRect t="96772" r="30610" b="221"/>
              <a:stretch>
                <a:fillRect/>
              </a:stretch>
            </p:blipFill>
            <p:spPr bwMode="auto">
              <a:xfrm>
                <a:off x="481519" y="6136507"/>
                <a:ext cx="4853472" cy="240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939855" y="6401774"/>
                <a:ext cx="1960793" cy="276999"/>
              </a:xfrm>
              <a:prstGeom prst="rect">
                <a:avLst/>
              </a:prstGeom>
              <a:noFill/>
            </p:spPr>
            <p:txBody>
              <a:bodyPr wrap="none" rtlCol="0">
                <a:spAutoFit/>
              </a:bodyPr>
              <a:lstStyle/>
              <a:p>
                <a:r>
                  <a:rPr lang="zh-CN" altLang="en-US" sz="1200" dirty="0" smtClean="0"/>
                  <a:t>（</a:t>
                </a:r>
                <a:r>
                  <a:rPr lang="en-US" altLang="zh-CN" sz="1200" dirty="0" smtClean="0"/>
                  <a:t>《</a:t>
                </a:r>
                <a:r>
                  <a:rPr lang="zh-CN" altLang="en-US" sz="1200" dirty="0" smtClean="0"/>
                  <a:t>中外历史纲要</a:t>
                </a:r>
                <a:r>
                  <a:rPr lang="en-US" altLang="zh-CN" sz="1200" dirty="0" smtClean="0"/>
                  <a:t>》p30</a:t>
                </a:r>
                <a:r>
                  <a:rPr lang="zh-CN" altLang="en-US" sz="1200" dirty="0"/>
                  <a:t>）</a:t>
                </a:r>
                <a:endParaRPr lang="zh-CN" altLang="en-US" sz="1200" dirty="0"/>
              </a:p>
            </p:txBody>
          </p:sp>
        </p:grpSp>
      </p:grpSp>
      <p:cxnSp>
        <p:nvCxnSpPr>
          <p:cNvPr id="41" name="直接连接符 40"/>
          <p:cNvCxnSpPr/>
          <p:nvPr/>
        </p:nvCxnSpPr>
        <p:spPr>
          <a:xfrm flipH="1">
            <a:off x="6211263" y="1845441"/>
            <a:ext cx="44962" cy="4465828"/>
          </a:xfrm>
          <a:prstGeom prst="line">
            <a:avLst/>
          </a:prstGeom>
          <a:ln w="2857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 calcmode="lin" valueType="num">
                                      <p:cBhvr>
                                        <p:cTn id="14" dur="500" fill="hold"/>
                                        <p:tgtEl>
                                          <p:spTgt spid="25"/>
                                        </p:tgtEl>
                                        <p:attrNameLst>
                                          <p:attrName>style.rotation</p:attrName>
                                        </p:attrNameLst>
                                      </p:cBhvr>
                                      <p:tavLst>
                                        <p:tav tm="0">
                                          <p:val>
                                            <p:fltVal val="360"/>
                                          </p:val>
                                        </p:tav>
                                        <p:tav tm="100000">
                                          <p:val>
                                            <p:fltVal val="0"/>
                                          </p:val>
                                        </p:tav>
                                      </p:tavLst>
                                    </p:anim>
                                    <p:animEffect transition="in" filter="fade">
                                      <p:cBhvr>
                                        <p:cTn id="15" dur="500"/>
                                        <p:tgtEl>
                                          <p:spTgt spid="2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par>
                                <p:cTn id="20" presetID="22" presetClass="entr" presetSubtype="1"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anim calcmode="lin" valueType="num">
                                      <p:cBhvr>
                                        <p:cTn id="29" dur="500" fill="hold"/>
                                        <p:tgtEl>
                                          <p:spTgt spid="29"/>
                                        </p:tgtEl>
                                        <p:attrNameLst>
                                          <p:attrName>style.rotation</p:attrName>
                                        </p:attrNameLst>
                                      </p:cBhvr>
                                      <p:tavLst>
                                        <p:tav tm="0">
                                          <p:val>
                                            <p:fltVal val="360"/>
                                          </p:val>
                                        </p:tav>
                                        <p:tav tm="100000">
                                          <p:val>
                                            <p:fltVal val="0"/>
                                          </p:val>
                                        </p:tav>
                                      </p:tavLst>
                                    </p:anim>
                                    <p:animEffect transition="in" filter="fade">
                                      <p:cBhvr>
                                        <p:cTn id="30" dur="500"/>
                                        <p:tgtEl>
                                          <p:spTgt spid="29"/>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par>
                                <p:cTn id="35" presetID="22" presetClass="entr" presetSubtype="2"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right)">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49" presetClass="entr" presetSubtype="0" decel="100000" fill="hold" nodeType="click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ppt_w</p:attrName>
                                        </p:attrNameLst>
                                      </p:cBhvr>
                                      <p:tavLst>
                                        <p:tav tm="0">
                                          <p:val>
                                            <p:fltVal val="0"/>
                                          </p:val>
                                        </p:tav>
                                        <p:tav tm="100000">
                                          <p:val>
                                            <p:strVal val="#ppt_w"/>
                                          </p:val>
                                        </p:tav>
                                      </p:tavLst>
                                    </p:anim>
                                    <p:anim calcmode="lin" valueType="num">
                                      <p:cBhvr>
                                        <p:cTn id="43" dur="500" fill="hold"/>
                                        <p:tgtEl>
                                          <p:spTgt spid="33"/>
                                        </p:tgtEl>
                                        <p:attrNameLst>
                                          <p:attrName>ppt_h</p:attrName>
                                        </p:attrNameLst>
                                      </p:cBhvr>
                                      <p:tavLst>
                                        <p:tav tm="0">
                                          <p:val>
                                            <p:fltVal val="0"/>
                                          </p:val>
                                        </p:tav>
                                        <p:tav tm="100000">
                                          <p:val>
                                            <p:strVal val="#ppt_h"/>
                                          </p:val>
                                        </p:tav>
                                      </p:tavLst>
                                    </p:anim>
                                    <p:anim calcmode="lin" valueType="num">
                                      <p:cBhvr>
                                        <p:cTn id="44" dur="500" fill="hold"/>
                                        <p:tgtEl>
                                          <p:spTgt spid="33"/>
                                        </p:tgtEl>
                                        <p:attrNameLst>
                                          <p:attrName>style.rotation</p:attrName>
                                        </p:attrNameLst>
                                      </p:cBhvr>
                                      <p:tavLst>
                                        <p:tav tm="0">
                                          <p:val>
                                            <p:fltVal val="360"/>
                                          </p:val>
                                        </p:tav>
                                        <p:tav tm="100000">
                                          <p:val>
                                            <p:fltVal val="0"/>
                                          </p:val>
                                        </p:tav>
                                      </p:tavLst>
                                    </p:anim>
                                    <p:animEffect transition="in" filter="fade">
                                      <p:cBhvr>
                                        <p:cTn id="45" dur="500"/>
                                        <p:tgtEl>
                                          <p:spTgt spid="33"/>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left)">
                                      <p:cBhvr>
                                        <p:cTn id="49" dur="500"/>
                                        <p:tgtEl>
                                          <p:spTgt spid="24"/>
                                        </p:tgtEl>
                                      </p:cBhvr>
                                    </p:animEffect>
                                  </p:childTnLst>
                                </p:cTn>
                              </p:par>
                              <p:par>
                                <p:cTn id="50" presetID="22" presetClass="entr" presetSubtype="1" fill="hold"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up)">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barn(inVertical)">
                                      <p:cBhvr>
                                        <p:cTn id="57" dur="500"/>
                                        <p:tgtEl>
                                          <p:spTgt spid="31"/>
                                        </p:tgtEl>
                                      </p:cBhvr>
                                    </p:animEffect>
                                  </p:childTnLst>
                                </p:cTn>
                              </p:par>
                              <p:par>
                                <p:cTn id="58" presetID="16" presetClass="entr" presetSubtype="21" fill="hold"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barn(inVertical)">
                                      <p:cBhvr>
                                        <p:cTn id="60" dur="500"/>
                                        <p:tgtEl>
                                          <p:spTgt spid="34"/>
                                        </p:tgtEl>
                                      </p:cBhvr>
                                    </p:animEffect>
                                  </p:childTnLst>
                                </p:cTn>
                              </p:par>
                              <p:par>
                                <p:cTn id="61" presetID="16" presetClass="entr" presetSubtype="21"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barn(inVertical)">
                                      <p:cBhvr>
                                        <p:cTn id="63" dur="500"/>
                                        <p:tgtEl>
                                          <p:spTgt spid="4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wipe(left)">
                                      <p:cBhvr>
                                        <p:cTn id="68" dur="500"/>
                                        <p:tgtEl>
                                          <p:spTgt spid="39"/>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nodeType="click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barn(inVertical)">
                                      <p:cBhvr>
                                        <p:cTn id="73" dur="500"/>
                                        <p:tgtEl>
                                          <p:spTgt spid="11"/>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grpId="0" nodeType="click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wipe(up)">
                                      <p:cBhvr>
                                        <p:cTn id="7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 grpId="0"/>
      <p:bldP spid="23" grpId="0"/>
      <p:bldP spid="24" grpId="0"/>
      <p:bldP spid="39" grpId="0"/>
      <p:bldP spid="31" grpId="0"/>
      <p:bldP spid="40"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285287" y="764518"/>
            <a:ext cx="12185471" cy="1686560"/>
            <a:chOff x="1785918" y="3000378"/>
            <a:chExt cx="4000528" cy="1264920"/>
          </a:xfrm>
        </p:grpSpPr>
        <p:sp>
          <p:nvSpPr>
            <p:cNvPr id="3" name="任意多边形 2"/>
            <p:cNvSpPr/>
            <p:nvPr/>
          </p:nvSpPr>
          <p:spPr>
            <a:xfrm>
              <a:off x="1785918" y="3000378"/>
              <a:ext cx="4000528" cy="1264920"/>
            </a:xfrm>
            <a:custGeom>
              <a:avLst/>
              <a:gdLst>
                <a:gd name="connsiteX0" fmla="*/ 58420 w 5969000"/>
                <a:gd name="connsiteY0" fmla="*/ 0 h 1264920"/>
                <a:gd name="connsiteX1" fmla="*/ 58420 w 5969000"/>
                <a:gd name="connsiteY1" fmla="*/ 502920 h 1264920"/>
                <a:gd name="connsiteX2" fmla="*/ 408940 w 5969000"/>
                <a:gd name="connsiteY2" fmla="*/ 579120 h 1264920"/>
                <a:gd name="connsiteX3" fmla="*/ 988060 w 5969000"/>
                <a:gd name="connsiteY3" fmla="*/ 563880 h 1264920"/>
                <a:gd name="connsiteX4" fmla="*/ 4737100 w 5969000"/>
                <a:gd name="connsiteY4" fmla="*/ 548640 h 1264920"/>
                <a:gd name="connsiteX5" fmla="*/ 5742940 w 5969000"/>
                <a:gd name="connsiteY5" fmla="*/ 548640 h 1264920"/>
                <a:gd name="connsiteX6" fmla="*/ 5941060 w 5969000"/>
                <a:gd name="connsiteY6" fmla="*/ 731520 h 1264920"/>
                <a:gd name="connsiteX7" fmla="*/ 5910580 w 5969000"/>
                <a:gd name="connsiteY7" fmla="*/ 1264920 h 1264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9000" h="1264920">
                  <a:moveTo>
                    <a:pt x="58420" y="0"/>
                  </a:moveTo>
                  <a:cubicBezTo>
                    <a:pt x="29210" y="203200"/>
                    <a:pt x="0" y="406400"/>
                    <a:pt x="58420" y="502920"/>
                  </a:cubicBezTo>
                  <a:cubicBezTo>
                    <a:pt x="116840" y="599440"/>
                    <a:pt x="254000" y="568960"/>
                    <a:pt x="408940" y="579120"/>
                  </a:cubicBezTo>
                  <a:cubicBezTo>
                    <a:pt x="563880" y="589280"/>
                    <a:pt x="988060" y="563880"/>
                    <a:pt x="988060" y="563880"/>
                  </a:cubicBezTo>
                  <a:lnTo>
                    <a:pt x="4737100" y="548640"/>
                  </a:lnTo>
                  <a:cubicBezTo>
                    <a:pt x="5529580" y="546100"/>
                    <a:pt x="5542280" y="518160"/>
                    <a:pt x="5742940" y="548640"/>
                  </a:cubicBezTo>
                  <a:cubicBezTo>
                    <a:pt x="5943600" y="579120"/>
                    <a:pt x="5913120" y="612140"/>
                    <a:pt x="5941060" y="731520"/>
                  </a:cubicBezTo>
                  <a:cubicBezTo>
                    <a:pt x="5969000" y="850900"/>
                    <a:pt x="5939790" y="1057910"/>
                    <a:pt x="5910580" y="1264920"/>
                  </a:cubicBezTo>
                </a:path>
              </a:pathLst>
            </a:custGeom>
            <a:ln w="762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4" name="TextBox 3"/>
            <p:cNvSpPr txBox="1"/>
            <p:nvPr/>
          </p:nvSpPr>
          <p:spPr>
            <a:xfrm>
              <a:off x="1848460" y="3059674"/>
              <a:ext cx="785818" cy="346249"/>
            </a:xfrm>
            <a:prstGeom prst="rect">
              <a:avLst/>
            </a:prstGeom>
            <a:noFill/>
          </p:spPr>
          <p:txBody>
            <a:bodyPr wrap="square" rtlCol="0">
              <a:spAutoFit/>
            </a:bodyPr>
            <a:lstStyle/>
            <a:p>
              <a:r>
                <a:rPr lang="en-US" altLang="zh-CN" sz="2400" b="1" dirty="0">
                  <a:solidFill>
                    <a:srgbClr val="C00000"/>
                  </a:solidFill>
                  <a:latin typeface="方正卡通简体" panose="03000509000000000000" pitchFamily="65" charset="-122"/>
                  <a:ea typeface="方正卡通简体" panose="03000509000000000000" pitchFamily="65" charset="-122"/>
                </a:rPr>
                <a:t>220</a:t>
              </a:r>
              <a:r>
                <a:rPr lang="zh-CN" altLang="en-US" sz="2400" b="1" dirty="0">
                  <a:solidFill>
                    <a:srgbClr val="C00000"/>
                  </a:solidFill>
                  <a:latin typeface="方正卡通简体" panose="03000509000000000000" pitchFamily="65" charset="-122"/>
                  <a:ea typeface="方正卡通简体" panose="03000509000000000000" pitchFamily="65" charset="-122"/>
                </a:rPr>
                <a:t>年</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cxnSp>
          <p:nvCxnSpPr>
            <p:cNvPr id="5" name="直接连接符 4"/>
            <p:cNvCxnSpPr/>
            <p:nvPr/>
          </p:nvCxnSpPr>
          <p:spPr>
            <a:xfrm rot="5400000">
              <a:off x="1830339" y="3572212"/>
              <a:ext cx="288000" cy="1588"/>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848461" y="3571882"/>
              <a:ext cx="343982" cy="623248"/>
            </a:xfrm>
            <a:prstGeom prst="rect">
              <a:avLst/>
            </a:prstGeom>
            <a:noFill/>
          </p:spPr>
          <p:txBody>
            <a:bodyPr wrap="square" rtlCol="0">
              <a:spAutoFit/>
            </a:bodyPr>
            <a:lstStyle/>
            <a:p>
              <a:r>
                <a:rPr lang="zh-CN" altLang="en-US" sz="2400" b="1" dirty="0">
                  <a:solidFill>
                    <a:srgbClr val="C00000"/>
                  </a:solidFill>
                  <a:latin typeface="方正卡通简体" panose="03000509000000000000" pitchFamily="65" charset="-122"/>
                  <a:ea typeface="方正卡通简体" panose="03000509000000000000" pitchFamily="65" charset="-122"/>
                </a:rPr>
                <a:t>三国鼎立</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grpSp>
      <p:sp>
        <p:nvSpPr>
          <p:cNvPr id="7" name="TextBox 6"/>
          <p:cNvSpPr txBox="1"/>
          <p:nvPr/>
        </p:nvSpPr>
        <p:spPr>
          <a:xfrm>
            <a:off x="1415987" y="859769"/>
            <a:ext cx="2393575" cy="461665"/>
          </a:xfrm>
          <a:prstGeom prst="rect">
            <a:avLst/>
          </a:prstGeom>
          <a:noFill/>
        </p:spPr>
        <p:txBody>
          <a:bodyPr wrap="square" rtlCol="0">
            <a:spAutoFit/>
          </a:bodyPr>
          <a:lstStyle/>
          <a:p>
            <a:r>
              <a:rPr lang="en-US" altLang="zh-CN" sz="2400" b="1" dirty="0">
                <a:solidFill>
                  <a:srgbClr val="C00000"/>
                </a:solidFill>
                <a:latin typeface="方正卡通简体" panose="03000509000000000000" pitchFamily="65" charset="-122"/>
                <a:ea typeface="方正卡通简体" panose="03000509000000000000" pitchFamily="65" charset="-122"/>
              </a:rPr>
              <a:t>266-316</a:t>
            </a:r>
            <a:r>
              <a:rPr lang="zh-CN" altLang="en-US" sz="2400" b="1" dirty="0">
                <a:solidFill>
                  <a:srgbClr val="C00000"/>
                </a:solidFill>
                <a:latin typeface="方正卡通简体" panose="03000509000000000000" pitchFamily="65" charset="-122"/>
                <a:ea typeface="方正卡通简体" panose="03000509000000000000" pitchFamily="65" charset="-122"/>
              </a:rPr>
              <a:t>年</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cxnSp>
        <p:nvCxnSpPr>
          <p:cNvPr id="8" name="直接连接符 7"/>
          <p:cNvCxnSpPr/>
          <p:nvPr/>
        </p:nvCxnSpPr>
        <p:spPr>
          <a:xfrm rot="5400000">
            <a:off x="1905469" y="1541792"/>
            <a:ext cx="384000" cy="4837"/>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618797" y="1700835"/>
            <a:ext cx="952505" cy="461665"/>
          </a:xfrm>
          <a:prstGeom prst="rect">
            <a:avLst/>
          </a:prstGeom>
          <a:noFill/>
        </p:spPr>
        <p:txBody>
          <a:bodyPr wrap="square" rtlCol="0">
            <a:spAutoFit/>
          </a:bodyPr>
          <a:lstStyle/>
          <a:p>
            <a:r>
              <a:rPr lang="zh-CN" altLang="en-US" sz="2400" b="1" dirty="0">
                <a:solidFill>
                  <a:srgbClr val="C00000"/>
                </a:solidFill>
                <a:latin typeface="方正卡通简体" panose="03000509000000000000" pitchFamily="65" charset="-122"/>
                <a:ea typeface="方正卡通简体" panose="03000509000000000000" pitchFamily="65" charset="-122"/>
              </a:rPr>
              <a:t>西晋</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sp>
        <p:nvSpPr>
          <p:cNvPr id="10" name="文本框 9"/>
          <p:cNvSpPr txBox="1"/>
          <p:nvPr/>
        </p:nvSpPr>
        <p:spPr>
          <a:xfrm>
            <a:off x="6247120" y="2259179"/>
            <a:ext cx="5303235" cy="369332"/>
          </a:xfrm>
          <a:prstGeom prst="rect">
            <a:avLst/>
          </a:prstGeom>
          <a:noFill/>
        </p:spPr>
        <p:txBody>
          <a:bodyPr wrap="square" rtlCol="0" anchor="t">
            <a:spAutoFit/>
          </a:bodyPr>
          <a:lstStyle/>
          <a:p>
            <a:r>
              <a:rPr kumimoji="1" lang="en-US" altLang="zh-CN" b="1" dirty="0">
                <a:solidFill>
                  <a:srgbClr val="CC0000"/>
                </a:solidFill>
                <a:latin typeface="江西拙楷" panose="02010600040101010101" pitchFamily="2" charset="-122"/>
                <a:ea typeface="江西拙楷" panose="02010600040101010101" pitchFamily="2" charset="-122"/>
                <a:cs typeface="楷体" panose="02010609060101010101" charset="-122"/>
                <a:sym typeface="+mn-ea"/>
              </a:rPr>
              <a:t>   </a:t>
            </a:r>
            <a:r>
              <a:rPr kumimoji="1" lang="en-US" altLang="zh-CN" b="1" dirty="0" smtClean="0">
                <a:solidFill>
                  <a:srgbClr val="CC0000"/>
                </a:solidFill>
                <a:latin typeface="江西拙楷" panose="02010600040101010101" pitchFamily="2" charset="-122"/>
                <a:ea typeface="江西拙楷" panose="02010600040101010101" pitchFamily="2" charset="-122"/>
                <a:cs typeface="楷体" panose="02010609060101010101" charset="-122"/>
                <a:sym typeface="+mn-ea"/>
              </a:rPr>
              <a:t>   </a:t>
            </a:r>
            <a:r>
              <a:rPr kumimoji="1" lang="en-US" altLang="zh-CN" b="1" dirty="0" smtClean="0">
                <a:latin typeface="江西拙楷" panose="02010600040101010101" pitchFamily="2" charset="-122"/>
                <a:ea typeface="江西拙楷" panose="02010600040101010101" pitchFamily="2" charset="-122"/>
                <a:cs typeface="楷体" panose="02010609060101010101" charset="-122"/>
                <a:sym typeface="+mn-ea"/>
              </a:rPr>
              <a:t>316</a:t>
            </a:r>
            <a:r>
              <a:rPr kumimoji="1" lang="zh-CN" altLang="en-US" b="1" dirty="0">
                <a:latin typeface="江西拙楷" panose="02010600040101010101" pitchFamily="2" charset="-122"/>
                <a:ea typeface="江西拙楷" panose="02010600040101010101" pitchFamily="2" charset="-122"/>
                <a:cs typeface="楷体" panose="02010609060101010101" charset="-122"/>
                <a:sym typeface="+mn-ea"/>
              </a:rPr>
              <a:t>年，匈奴人刘曜率军攻破长安，</a:t>
            </a:r>
            <a:r>
              <a:rPr kumimoji="1" lang="zh-CN" altLang="en-US" b="1" dirty="0">
                <a:solidFill>
                  <a:srgbClr val="FF0000"/>
                </a:solidFill>
                <a:latin typeface="江西拙楷" panose="02010600040101010101" pitchFamily="2" charset="-122"/>
                <a:ea typeface="江西拙楷" panose="02010600040101010101" pitchFamily="2" charset="-122"/>
                <a:cs typeface="楷体" panose="02010609060101010101" charset="-122"/>
                <a:sym typeface="+mn-ea"/>
              </a:rPr>
              <a:t>西晋灭亡</a:t>
            </a:r>
            <a:r>
              <a:rPr kumimoji="1" lang="zh-CN" altLang="en-US" b="1" dirty="0">
                <a:latin typeface="江西拙楷" panose="02010600040101010101" pitchFamily="2" charset="-122"/>
                <a:ea typeface="江西拙楷" panose="02010600040101010101" pitchFamily="2" charset="-122"/>
                <a:cs typeface="楷体" panose="02010609060101010101" charset="-122"/>
                <a:sym typeface="+mn-ea"/>
              </a:rPr>
              <a:t>。</a:t>
            </a:r>
            <a:endParaRPr kumimoji="1" lang="zh-CN" altLang="en-US" b="1" dirty="0">
              <a:latin typeface="江西拙楷" panose="02010600040101010101" pitchFamily="2" charset="-122"/>
              <a:ea typeface="江西拙楷" panose="02010600040101010101" pitchFamily="2" charset="-122"/>
              <a:cs typeface="楷体" panose="02010609060101010101" charset="-122"/>
              <a:sym typeface="+mn-ea"/>
            </a:endParaRPr>
          </a:p>
        </p:txBody>
      </p:sp>
      <p:sp>
        <p:nvSpPr>
          <p:cNvPr id="11" name="文本框 9"/>
          <p:cNvSpPr txBox="1"/>
          <p:nvPr/>
        </p:nvSpPr>
        <p:spPr>
          <a:xfrm>
            <a:off x="6107048" y="2684925"/>
            <a:ext cx="5889750" cy="369332"/>
          </a:xfrm>
          <a:prstGeom prst="rect">
            <a:avLst/>
          </a:prstGeom>
          <a:noFill/>
        </p:spPr>
        <p:txBody>
          <a:bodyPr wrap="square" rtlCol="0" anchor="t">
            <a:spAutoFit/>
          </a:bodyPr>
          <a:lstStyle/>
          <a:p>
            <a:r>
              <a:rPr kumimoji="1" lang="en-US" altLang="zh-CN" b="1" dirty="0">
                <a:solidFill>
                  <a:srgbClr val="CC0000"/>
                </a:solidFill>
                <a:latin typeface="江西拙楷" panose="02010600040101010101" pitchFamily="2" charset="-122"/>
                <a:ea typeface="江西拙楷" panose="02010600040101010101" pitchFamily="2" charset="-122"/>
                <a:cs typeface="楷体" panose="02010609060101010101" charset="-122"/>
                <a:sym typeface="+mn-ea"/>
              </a:rPr>
              <a:t>   </a:t>
            </a:r>
            <a:r>
              <a:rPr kumimoji="1" lang="en-US" altLang="zh-CN" b="1" dirty="0" smtClean="0">
                <a:solidFill>
                  <a:srgbClr val="CC0000"/>
                </a:solidFill>
                <a:latin typeface="江西拙楷" panose="02010600040101010101" pitchFamily="2" charset="-122"/>
                <a:ea typeface="江西拙楷" panose="02010600040101010101" pitchFamily="2" charset="-122"/>
                <a:cs typeface="楷体" panose="02010609060101010101" charset="-122"/>
                <a:sym typeface="+mn-ea"/>
              </a:rPr>
              <a:t>   </a:t>
            </a:r>
            <a:r>
              <a:rPr kumimoji="1" lang="en-US" altLang="zh-CN" b="1" dirty="0">
                <a:latin typeface="江西拙楷" panose="02010600040101010101" pitchFamily="2" charset="-122"/>
                <a:ea typeface="江西拙楷" panose="02010600040101010101" pitchFamily="2" charset="-122"/>
                <a:cs typeface="楷体" panose="02010609060101010101" charset="-122"/>
                <a:sym typeface="+mn-ea"/>
              </a:rPr>
              <a:t>317</a:t>
            </a:r>
            <a:r>
              <a:rPr kumimoji="1" lang="zh-CN" altLang="en-US" b="1" dirty="0">
                <a:latin typeface="江西拙楷" panose="02010600040101010101" pitchFamily="2" charset="-122"/>
                <a:ea typeface="江西拙楷" panose="02010600040101010101" pitchFamily="2" charset="-122"/>
                <a:cs typeface="楷体" panose="02010609060101010101" charset="-122"/>
                <a:sym typeface="+mn-ea"/>
              </a:rPr>
              <a:t>年，西晋宗室司马睿在建康重建晋朝，史称</a:t>
            </a:r>
            <a:r>
              <a:rPr kumimoji="1" lang="zh-CN" altLang="en-US" b="1" dirty="0">
                <a:solidFill>
                  <a:srgbClr val="FF0000"/>
                </a:solidFill>
                <a:latin typeface="江西拙楷" panose="02010600040101010101" pitchFamily="2" charset="-122"/>
                <a:ea typeface="江西拙楷" panose="02010600040101010101" pitchFamily="2" charset="-122"/>
                <a:cs typeface="楷体" panose="02010609060101010101" charset="-122"/>
                <a:sym typeface="+mn-ea"/>
              </a:rPr>
              <a:t>东晋</a:t>
            </a:r>
            <a:r>
              <a:rPr kumimoji="1" lang="zh-CN" altLang="en-US" b="1" dirty="0">
                <a:latin typeface="江西拙楷" panose="02010600040101010101" pitchFamily="2" charset="-122"/>
                <a:ea typeface="江西拙楷" panose="02010600040101010101" pitchFamily="2" charset="-122"/>
                <a:cs typeface="楷体" panose="02010609060101010101" charset="-122"/>
                <a:sym typeface="+mn-ea"/>
              </a:rPr>
              <a:t>。</a:t>
            </a:r>
            <a:endParaRPr kumimoji="1" lang="zh-CN" altLang="en-US" b="1" dirty="0">
              <a:latin typeface="江西拙楷" panose="02010600040101010101" pitchFamily="2" charset="-122"/>
              <a:ea typeface="江西拙楷" panose="02010600040101010101" pitchFamily="2" charset="-122"/>
              <a:cs typeface="楷体" panose="02010609060101010101" charset="-122"/>
              <a:sym typeface="+mn-ea"/>
            </a:endParaRPr>
          </a:p>
        </p:txBody>
      </p:sp>
      <p:pic>
        <p:nvPicPr>
          <p:cNvPr id="14" name="Picture 1" descr="C:\Users\王晶\Desktop\640.webp.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b="6673"/>
          <a:stretch>
            <a:fillRect/>
          </a:stretch>
        </p:blipFill>
        <p:spPr bwMode="auto">
          <a:xfrm>
            <a:off x="416911" y="2511125"/>
            <a:ext cx="4683943" cy="4214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9"/>
          <p:cNvSpPr txBox="1"/>
          <p:nvPr/>
        </p:nvSpPr>
        <p:spPr>
          <a:xfrm>
            <a:off x="6369528" y="3271439"/>
            <a:ext cx="5244867" cy="646331"/>
          </a:xfrm>
          <a:prstGeom prst="rect">
            <a:avLst/>
          </a:prstGeom>
          <a:noFill/>
        </p:spPr>
        <p:txBody>
          <a:bodyPr wrap="square" rtlCol="0" anchor="t">
            <a:spAutoFit/>
          </a:bodyPr>
          <a:lstStyle/>
          <a:p>
            <a:r>
              <a:rPr kumimoji="1" lang="zh-CN" altLang="en-US" b="1" dirty="0" smtClean="0">
                <a:latin typeface="江西拙楷" panose="02010600040101010101" pitchFamily="2" charset="-122"/>
                <a:ea typeface="江西拙楷" panose="02010600040101010101" pitchFamily="2" charset="-122"/>
                <a:cs typeface="楷体" panose="02010609060101010101" charset="-122"/>
                <a:sym typeface="+mn-ea"/>
              </a:rPr>
              <a:t>      西晋</a:t>
            </a:r>
            <a:r>
              <a:rPr kumimoji="1" lang="zh-CN" altLang="en-US" b="1" dirty="0">
                <a:latin typeface="江西拙楷" panose="02010600040101010101" pitchFamily="2" charset="-122"/>
                <a:ea typeface="江西拙楷" panose="02010600040101010101" pitchFamily="2" charset="-122"/>
                <a:cs typeface="楷体" panose="02010609060101010101" charset="-122"/>
                <a:sym typeface="+mn-ea"/>
              </a:rPr>
              <a:t>灭亡后，北方各族先后建立了许多政权，加上西南的成汉，历史上称为“</a:t>
            </a:r>
            <a:r>
              <a:rPr kumimoji="1" lang="zh-CN" altLang="en-US" b="1" dirty="0">
                <a:solidFill>
                  <a:srgbClr val="FF0000"/>
                </a:solidFill>
                <a:latin typeface="江西拙楷" panose="02010600040101010101" pitchFamily="2" charset="-122"/>
                <a:ea typeface="江西拙楷" panose="02010600040101010101" pitchFamily="2" charset="-122"/>
                <a:cs typeface="楷体" panose="02010609060101010101" charset="-122"/>
                <a:sym typeface="+mn-ea"/>
              </a:rPr>
              <a:t>十六国</a:t>
            </a:r>
            <a:r>
              <a:rPr kumimoji="1" lang="zh-CN" altLang="en-US" b="1" dirty="0">
                <a:latin typeface="江西拙楷" panose="02010600040101010101" pitchFamily="2" charset="-122"/>
                <a:ea typeface="江西拙楷" panose="02010600040101010101" pitchFamily="2" charset="-122"/>
                <a:cs typeface="楷体" panose="02010609060101010101" charset="-122"/>
                <a:sym typeface="+mn-ea"/>
              </a:rPr>
              <a:t>”。</a:t>
            </a:r>
            <a:endParaRPr kumimoji="1" lang="zh-CN" altLang="en-US" b="1" dirty="0">
              <a:latin typeface="江西拙楷" panose="02010600040101010101" pitchFamily="2" charset="-122"/>
              <a:ea typeface="江西拙楷" panose="02010600040101010101" pitchFamily="2" charset="-122"/>
              <a:cs typeface="楷体" panose="02010609060101010101" charset="-122"/>
              <a:sym typeface="+mn-ea"/>
            </a:endParaRPr>
          </a:p>
        </p:txBody>
      </p:sp>
      <p:sp>
        <p:nvSpPr>
          <p:cNvPr id="16" name="TextBox 10"/>
          <p:cNvSpPr txBox="1"/>
          <p:nvPr/>
        </p:nvSpPr>
        <p:spPr>
          <a:xfrm>
            <a:off x="3719224" y="1150276"/>
            <a:ext cx="1646432" cy="400110"/>
          </a:xfrm>
          <a:prstGeom prst="rect">
            <a:avLst/>
          </a:prstGeom>
          <a:noFill/>
        </p:spPr>
        <p:txBody>
          <a:bodyPr wrap="square" rtlCol="0">
            <a:spAutoFit/>
          </a:bodyPr>
          <a:lstStyle/>
          <a:p>
            <a:r>
              <a:rPr lang="en-US" altLang="zh-CN" sz="2000" b="1" dirty="0" smtClean="0">
                <a:solidFill>
                  <a:srgbClr val="0070C0"/>
                </a:solidFill>
                <a:latin typeface="方正卡通简体" panose="03000509000000000000" pitchFamily="65" charset="-122"/>
                <a:ea typeface="方正卡通简体" panose="03000509000000000000" pitchFamily="65" charset="-122"/>
              </a:rPr>
              <a:t>304-439</a:t>
            </a:r>
            <a:r>
              <a:rPr lang="zh-CN" altLang="en-US" sz="2000" b="1" dirty="0">
                <a:solidFill>
                  <a:srgbClr val="0070C0"/>
                </a:solidFill>
                <a:latin typeface="方正卡通简体" panose="03000509000000000000" pitchFamily="65" charset="-122"/>
                <a:ea typeface="方正卡通简体" panose="03000509000000000000" pitchFamily="65" charset="-122"/>
              </a:rPr>
              <a:t>年</a:t>
            </a:r>
            <a:endParaRPr lang="zh-CN" altLang="en-US" sz="2000" b="1" dirty="0">
              <a:solidFill>
                <a:srgbClr val="0070C0"/>
              </a:solidFill>
              <a:latin typeface="方正卡通简体" panose="03000509000000000000" pitchFamily="65" charset="-122"/>
              <a:ea typeface="方正卡通简体" panose="03000509000000000000" pitchFamily="65" charset="-122"/>
            </a:endParaRPr>
          </a:p>
        </p:txBody>
      </p:sp>
      <p:sp>
        <p:nvSpPr>
          <p:cNvPr id="17" name="矩形 16"/>
          <p:cNvSpPr/>
          <p:nvPr/>
        </p:nvSpPr>
        <p:spPr>
          <a:xfrm>
            <a:off x="3563288" y="1659499"/>
            <a:ext cx="1268296" cy="461665"/>
          </a:xfrm>
          <a:prstGeom prst="rect">
            <a:avLst/>
          </a:prstGeom>
        </p:spPr>
        <p:txBody>
          <a:bodyPr wrap="none">
            <a:spAutoFit/>
          </a:bodyPr>
          <a:lstStyle/>
          <a:p>
            <a:r>
              <a:rPr lang="en-US" altLang="zh-CN" sz="2400" b="1" dirty="0">
                <a:solidFill>
                  <a:srgbClr val="0070C0"/>
                </a:solidFill>
                <a:latin typeface="方正卡通简体" panose="03000509000000000000" pitchFamily="65" charset="-122"/>
                <a:ea typeface="方正卡通简体" panose="03000509000000000000" pitchFamily="65" charset="-122"/>
              </a:rPr>
              <a:t>/</a:t>
            </a:r>
            <a:r>
              <a:rPr lang="zh-CN" altLang="en-US" sz="2400" b="1" dirty="0">
                <a:solidFill>
                  <a:srgbClr val="0070C0"/>
                </a:solidFill>
                <a:latin typeface="方正卡通简体" panose="03000509000000000000" pitchFamily="65" charset="-122"/>
                <a:ea typeface="方正卡通简体" panose="03000509000000000000" pitchFamily="65" charset="-122"/>
              </a:rPr>
              <a:t>十六国</a:t>
            </a:r>
            <a:endParaRPr lang="zh-CN" altLang="en-US" sz="2400" b="1" dirty="0">
              <a:solidFill>
                <a:srgbClr val="0070C0"/>
              </a:solidFill>
              <a:latin typeface="方正卡通简体" panose="03000509000000000000" pitchFamily="65" charset="-122"/>
              <a:ea typeface="方正卡通简体" panose="03000509000000000000" pitchFamily="65" charset="-122"/>
            </a:endParaRPr>
          </a:p>
        </p:txBody>
      </p:sp>
      <p:pic>
        <p:nvPicPr>
          <p:cNvPr id="18" name="Picture 4" descr="https://timgsa.baidu.com/timg?image&amp;quality=80&amp;size=b9999_10000&amp;sec=1595836239212&amp;di=63b4fd5fc75e982c29b471b5a5c1516b&amp;imgtype=0&amp;src=http%3A%2F%2Fbpic.588ku.com%2Felement_origin_min_pic%2F16%2F11%2F13%2F61839e20928d5f7c6f2201741edf1e78.jpg"/>
          <p:cNvPicPr>
            <a:picLocks noChangeAspect="1" noChangeArrowheads="1"/>
          </p:cNvPicPr>
          <p:nvPr/>
        </p:nvPicPr>
        <p:blipFill>
          <a:blip r:embed="rId2" cstate="print">
            <a:clrChange>
              <a:clrFrom>
                <a:srgbClr val="F6F6F6"/>
              </a:clrFrom>
              <a:clrTo>
                <a:srgbClr val="F6F6F6">
                  <a:alpha val="0"/>
                </a:srgbClr>
              </a:clrTo>
            </a:clrChange>
          </a:blip>
          <a:srcRect/>
          <a:stretch>
            <a:fillRect/>
          </a:stretch>
        </p:blipFill>
        <p:spPr bwMode="auto">
          <a:xfrm>
            <a:off x="2868796" y="1526523"/>
            <a:ext cx="1000545" cy="666756"/>
          </a:xfrm>
          <a:prstGeom prst="rect">
            <a:avLst/>
          </a:prstGeom>
          <a:noFill/>
        </p:spPr>
      </p:pic>
      <p:sp>
        <p:nvSpPr>
          <p:cNvPr id="19" name="TextBox 12"/>
          <p:cNvSpPr txBox="1"/>
          <p:nvPr/>
        </p:nvSpPr>
        <p:spPr>
          <a:xfrm>
            <a:off x="2974610" y="1599452"/>
            <a:ext cx="952505" cy="461665"/>
          </a:xfrm>
          <a:prstGeom prst="rect">
            <a:avLst/>
          </a:prstGeom>
          <a:noFill/>
        </p:spPr>
        <p:txBody>
          <a:bodyPr wrap="square" rtlCol="0">
            <a:spAutoFit/>
          </a:bodyPr>
          <a:lstStyle/>
          <a:p>
            <a:r>
              <a:rPr lang="zh-CN" altLang="en-US" sz="2400" b="1" dirty="0">
                <a:solidFill>
                  <a:srgbClr val="C00000"/>
                </a:solidFill>
                <a:latin typeface="方正卡通简体" panose="03000509000000000000" pitchFamily="65" charset="-122"/>
                <a:ea typeface="方正卡通简体" panose="03000509000000000000" pitchFamily="65" charset="-122"/>
              </a:rPr>
              <a:t>东晋</a:t>
            </a:r>
            <a:endParaRPr lang="zh-CN" altLang="en-US" sz="2400" b="1" dirty="0">
              <a:solidFill>
                <a:srgbClr val="C00000"/>
              </a:solidFill>
              <a:latin typeface="方正卡通简体" panose="03000509000000000000" pitchFamily="65" charset="-122"/>
              <a:ea typeface="方正卡通简体" panose="03000509000000000000" pitchFamily="65" charset="-122"/>
            </a:endParaRPr>
          </a:p>
        </p:txBody>
      </p:sp>
      <p:cxnSp>
        <p:nvCxnSpPr>
          <p:cNvPr id="20" name="直接连接符 19"/>
          <p:cNvCxnSpPr/>
          <p:nvPr/>
        </p:nvCxnSpPr>
        <p:spPr>
          <a:xfrm rot="5400000">
            <a:off x="3449256" y="1473815"/>
            <a:ext cx="384000" cy="4837"/>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291724" y="4309303"/>
            <a:ext cx="5214026" cy="1938992"/>
          </a:xfrm>
          <a:prstGeom prst="rect">
            <a:avLst/>
          </a:prstGeom>
          <a:noFill/>
        </p:spPr>
        <p:txBody>
          <a:bodyPr wrap="square" rtlCol="0">
            <a:spAutoFit/>
          </a:bodyPr>
          <a:lstStyle/>
          <a:p>
            <a:r>
              <a:rPr lang="zh-CN" altLang="en-US" sz="2000" b="1" dirty="0" smtClean="0">
                <a:latin typeface="黑体" panose="02010609060101010101" charset="-122"/>
                <a:ea typeface="黑体" panose="02010609060101010101" charset="-122"/>
              </a:rPr>
              <a:t>探究一：</a:t>
            </a:r>
            <a:endParaRPr lang="en-US" altLang="zh-CN" sz="2000" b="1" dirty="0" smtClean="0">
              <a:latin typeface="黑体" panose="02010609060101010101" charset="-122"/>
              <a:ea typeface="黑体" panose="02010609060101010101" charset="-122"/>
            </a:endParaRPr>
          </a:p>
          <a:p>
            <a:r>
              <a:rPr lang="zh-CN" altLang="en-US" sz="2000" dirty="0" smtClean="0">
                <a:latin typeface="黑体" panose="02010609060101010101" charset="-122"/>
                <a:ea typeface="黑体" panose="02010609060101010101" charset="-122"/>
              </a:rPr>
              <a:t>东晋政权是否跟西晋政权一样实现了统一？东晋政权主要在那个区域？</a:t>
            </a:r>
            <a:endParaRPr lang="en-US" altLang="zh-CN" sz="2000" dirty="0" smtClean="0">
              <a:latin typeface="黑体" panose="02010609060101010101" charset="-122"/>
              <a:ea typeface="黑体" panose="02010609060101010101" charset="-122"/>
            </a:endParaRPr>
          </a:p>
          <a:p>
            <a:r>
              <a:rPr lang="zh-CN" altLang="en-US" sz="2000" dirty="0" smtClean="0">
                <a:latin typeface="黑体" panose="02010609060101010101" charset="-122"/>
                <a:ea typeface="黑体" panose="02010609060101010101" charset="-122"/>
              </a:rPr>
              <a:t>政权主体是北方人还是南方人？</a:t>
            </a:r>
            <a:endParaRPr lang="en-US" altLang="zh-CN" sz="2000" dirty="0" smtClean="0">
              <a:latin typeface="黑体" panose="02010609060101010101" charset="-122"/>
              <a:ea typeface="黑体" panose="02010609060101010101" charset="-122"/>
            </a:endParaRPr>
          </a:p>
          <a:p>
            <a:r>
              <a:rPr lang="zh-CN" altLang="en-US" sz="2000" dirty="0" smtClean="0">
                <a:latin typeface="黑体" panose="02010609060101010101" charset="-122"/>
                <a:ea typeface="黑体" panose="02010609060101010101" charset="-122"/>
              </a:rPr>
              <a:t>北民南迁给南方带来了什么？</a:t>
            </a:r>
            <a:endParaRPr lang="en-US" altLang="zh-CN" sz="2000" dirty="0" smtClean="0">
              <a:latin typeface="黑体" panose="02010609060101010101" charset="-122"/>
              <a:ea typeface="黑体" panose="02010609060101010101" charset="-122"/>
            </a:endParaRPr>
          </a:p>
          <a:p>
            <a:r>
              <a:rPr lang="zh-CN" altLang="en-US" sz="2000" dirty="0" smtClean="0">
                <a:latin typeface="黑体" panose="02010609060101010101" charset="-122"/>
                <a:ea typeface="黑体" panose="02010609060101010101" charset="-122"/>
              </a:rPr>
              <a:t>东晋政权的特点是？</a:t>
            </a:r>
            <a:endParaRPr lang="zh-CN" altLang="en-US" sz="2000" dirty="0">
              <a:latin typeface="黑体" panose="02010609060101010101" charset="-122"/>
              <a:ea typeface="黑体" panose="02010609060101010101" charset="-122"/>
            </a:endParaRPr>
          </a:p>
        </p:txBody>
      </p:sp>
      <p:sp>
        <p:nvSpPr>
          <p:cNvPr id="22" name="椭圆 21"/>
          <p:cNvSpPr/>
          <p:nvPr/>
        </p:nvSpPr>
        <p:spPr>
          <a:xfrm>
            <a:off x="1957620" y="4986444"/>
            <a:ext cx="1864250" cy="477654"/>
          </a:xfrm>
          <a:prstGeom prst="ellipse">
            <a:avLst/>
          </a:prstGeom>
          <a:noFill/>
          <a:ln w="38100"/>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2" name="矩形 11"/>
          <p:cNvSpPr/>
          <p:nvPr/>
        </p:nvSpPr>
        <p:spPr>
          <a:xfrm>
            <a:off x="2764118" y="2044231"/>
            <a:ext cx="1220206" cy="369332"/>
          </a:xfrm>
          <a:prstGeom prst="rect">
            <a:avLst/>
          </a:prstGeom>
        </p:spPr>
        <p:txBody>
          <a:bodyPr wrap="none">
            <a:spAutoFit/>
          </a:bodyPr>
          <a:lstStyle/>
          <a:p>
            <a:r>
              <a:rPr lang="en-US" altLang="zh-CN" b="1" dirty="0">
                <a:solidFill>
                  <a:srgbClr val="C00000"/>
                </a:solidFill>
                <a:latin typeface="方正卡通简体" panose="03000509000000000000" pitchFamily="65" charset="-122"/>
                <a:ea typeface="方正卡通简体" panose="03000509000000000000" pitchFamily="65" charset="-122"/>
              </a:rPr>
              <a:t>317-420</a:t>
            </a:r>
            <a:r>
              <a:rPr lang="zh-CN" altLang="en-US" b="1" dirty="0">
                <a:solidFill>
                  <a:srgbClr val="C00000"/>
                </a:solidFill>
                <a:latin typeface="方正卡通简体" panose="03000509000000000000" pitchFamily="65" charset="-122"/>
                <a:ea typeface="方正卡通简体" panose="03000509000000000000" pitchFamily="65" charset="-122"/>
              </a:rPr>
              <a:t>年</a:t>
            </a:r>
            <a:endParaRPr lang="zh-CN" altLang="en-US" dirty="0"/>
          </a:p>
        </p:txBody>
      </p:sp>
      <p:cxnSp>
        <p:nvCxnSpPr>
          <p:cNvPr id="23" name="直接连接符 22"/>
          <p:cNvCxnSpPr/>
          <p:nvPr/>
        </p:nvCxnSpPr>
        <p:spPr>
          <a:xfrm flipH="1">
            <a:off x="6098254" y="2121164"/>
            <a:ext cx="44962" cy="4465828"/>
          </a:xfrm>
          <a:prstGeom prst="line">
            <a:avLst/>
          </a:prstGeom>
          <a:ln w="2857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3" presetClass="entr" presetSubtype="1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linds(horizontal)">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down)">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blinds(horizontal)">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par>
                                <p:cTn id="33" presetID="3" presetClass="entr" presetSubtype="10"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blinds(horizontal)">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anim calcmode="lin" valueType="num">
                                      <p:cBhvr>
                                        <p:cTn id="41" dur="1000" fill="hold"/>
                                        <p:tgtEl>
                                          <p:spTgt spid="15"/>
                                        </p:tgtEl>
                                        <p:attrNameLst>
                                          <p:attrName>ppt_x</p:attrName>
                                        </p:attrNameLst>
                                      </p:cBhvr>
                                      <p:tavLst>
                                        <p:tav tm="0">
                                          <p:val>
                                            <p:strVal val="#ppt_x"/>
                                          </p:val>
                                        </p:tav>
                                        <p:tav tm="100000">
                                          <p:val>
                                            <p:strVal val="#ppt_x"/>
                                          </p:val>
                                        </p:tav>
                                      </p:tavLst>
                                    </p:anim>
                                    <p:anim calcmode="lin" valueType="num">
                                      <p:cBhvr>
                                        <p:cTn id="4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linds(horizontal)">
                                      <p:cBhvr>
                                        <p:cTn id="47" dur="500"/>
                                        <p:tgtEl>
                                          <p:spTgt spid="16"/>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blinds(horizontal)">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21" presetClass="entr" presetSubtype="1" fill="hold"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heel(1)">
                                      <p:cBhvr>
                                        <p:cTn id="55" dur="500"/>
                                        <p:tgtEl>
                                          <p:spTgt spid="1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up)">
                                      <p:cBhvr>
                                        <p:cTn id="6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5" grpId="0"/>
      <p:bldP spid="16" grpId="0"/>
      <p:bldP spid="17" grpId="0"/>
      <p:bldP spid="19" grpId="0"/>
      <p:bldP spid="21" grpId="0"/>
      <p:bldP spid="22" grpId="0" animBg="1"/>
      <p:bldP spid="12" grpId="0"/>
    </p:bldLst>
  </p:timing>
</p:sld>
</file>

<file path=ppt/tags/tag1.xml><?xml version="1.0" encoding="utf-8"?>
<p:tagLst xmlns:p="http://schemas.openxmlformats.org/presentationml/2006/main">
  <p:tag name="KSO_WM_UNIT_TABLE_BEAUTIFY" val="smartTable{de9ad1c2-7a6e-471d-af18-1a0c0fbf0ccf}"/>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5224</Words>
  <Application>WPS 演示</Application>
  <PresentationFormat>宽屏</PresentationFormat>
  <Paragraphs>560</Paragraphs>
  <Slides>28</Slides>
  <Notes>4</Notes>
  <HiddenSlides>0</HiddenSlides>
  <MMClips>0</MMClips>
  <ScaleCrop>false</ScaleCrop>
  <HeadingPairs>
    <vt:vector size="6" baseType="variant">
      <vt:variant>
        <vt:lpstr>已用的字体</vt:lpstr>
      </vt:variant>
      <vt:variant>
        <vt:i4>34</vt:i4>
      </vt:variant>
      <vt:variant>
        <vt:lpstr>主题</vt:lpstr>
      </vt:variant>
      <vt:variant>
        <vt:i4>1</vt:i4>
      </vt:variant>
      <vt:variant>
        <vt:lpstr>幻灯片标题</vt:lpstr>
      </vt:variant>
      <vt:variant>
        <vt:i4>28</vt:i4>
      </vt:variant>
    </vt:vector>
  </HeadingPairs>
  <TitlesOfParts>
    <vt:vector size="63" baseType="lpstr">
      <vt:lpstr>Arial</vt:lpstr>
      <vt:lpstr>宋体</vt:lpstr>
      <vt:lpstr>Wingdings</vt:lpstr>
      <vt:lpstr>Calibri</vt:lpstr>
      <vt:lpstr>方正启体简体</vt:lpstr>
      <vt:lpstr>方正水柱简体</vt:lpstr>
      <vt:lpstr>黑体</vt:lpstr>
      <vt:lpstr>華康秀風體</vt:lpstr>
      <vt:lpstr>隶书</vt:lpstr>
      <vt:lpstr>华文行楷</vt:lpstr>
      <vt:lpstr>米开飘逸行楷减细版</vt:lpstr>
      <vt:lpstr>方正苏新诗柳楷简体</vt:lpstr>
      <vt:lpstr>微软雅黑</vt:lpstr>
      <vt:lpstr>电影海报字体</vt:lpstr>
      <vt:lpstr>方正卡通简体</vt:lpstr>
      <vt:lpstr>Calibri</vt:lpstr>
      <vt:lpstr>方正特雅宋简</vt:lpstr>
      <vt:lpstr>楷体</vt:lpstr>
      <vt:lpstr>Times New Roman</vt:lpstr>
      <vt:lpstr>江西拙楷</vt:lpstr>
      <vt:lpstr>仿宋</vt:lpstr>
      <vt:lpstr>Arial Unicode MS</vt:lpstr>
      <vt:lpstr>Calibri Light</vt:lpstr>
      <vt:lpstr>方正舒体</vt:lpstr>
      <vt:lpstr>方正正黑简体</vt:lpstr>
      <vt:lpstr>华文仿宋</vt:lpstr>
      <vt:lpstr>楷体_GB2312</vt:lpstr>
      <vt:lpstr>新宋体</vt:lpstr>
      <vt:lpstr>汉仪昌黎宋刻本(原版)简</vt:lpstr>
      <vt:lpstr>方正粗黑宋简体</vt:lpstr>
      <vt:lpstr>华文隶书</vt:lpstr>
      <vt:lpstr>方正字迹-潇洒隶书繁体</vt:lpstr>
      <vt:lpstr>迷你简南宫</vt:lpstr>
      <vt:lpstr>Bell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Feng</dc:creator>
  <cp:lastModifiedBy>lenovo</cp:lastModifiedBy>
  <cp:revision>181</cp:revision>
  <dcterms:created xsi:type="dcterms:W3CDTF">2020-10-01T08:00:00Z</dcterms:created>
  <dcterms:modified xsi:type="dcterms:W3CDTF">2021-08-22T02:44:46Z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2052-11.1.0.10650</vt:lpwstr>
  </property>
  <property fmtid="{D5CDD505-2E9C-101B-9397-08002B2CF9AE}" pid="3" name="ICV">
    <vt:lpwstr>015F624160394E04A5623021058F4349</vt:lpwstr>
  </property>
</Properties>
</file>