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sldIdLst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0030101010101" pitchFamily="49" charset="-122"/>
                <a:ea typeface="黑体" panose="0201060003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53249"/>
          <p:cNvSpPr>
            <a:spLocks noGrp="1"/>
          </p:cNvSpPr>
          <p:nvPr>
            <p:ph type="title"/>
          </p:nvPr>
        </p:nvSpPr>
        <p:spPr>
          <a:xfrm>
            <a:off x="2063750" y="1341438"/>
            <a:ext cx="8229600" cy="1143000"/>
          </a:xfrm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  <a:ea typeface="黑体" panose="02010600030101010101" pitchFamily="49" charset="-122"/>
              </a:rPr>
              <a:t>第三单元的核心知识点有哪些？</a:t>
            </a:r>
            <a:endParaRPr lang="zh-CN" altLang="en-US" b="1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pic>
        <p:nvPicPr>
          <p:cNvPr id="1331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3024188"/>
            <a:ext cx="9144000" cy="3833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51204" descr="20074262174953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文本框 51203"/>
          <p:cNvSpPr txBox="1"/>
          <p:nvPr/>
        </p:nvSpPr>
        <p:spPr>
          <a:xfrm>
            <a:off x="1524000" y="0"/>
            <a:ext cx="9144000" cy="55695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、我国人民如何行使国家权力？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、全国人大的性质、地位、职权、常设机构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、地方各级人大的性质、地位、职权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、人大代表的法律地位、权力、义务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、人民代表大会制度地位、决定因素、组织和活动原则（表现）、内容、如何坚持和完善？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、中国共产党地位、依法执政的体现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、党的性质、宗旨、执政理念、一切工作的出发点和落脚点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、我国的政党制度是什么？地位？包含哪些内容？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r>
              <a:rPr lang="zh-CN" altLang="en-US" sz="36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、人民政协的性质、主题、职能</a:t>
            </a:r>
            <a:endParaRPr lang="zh-CN" altLang="en-US" sz="36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54275" descr="图片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标题 54273"/>
          <p:cNvSpPr>
            <a:spLocks noGrp="1"/>
          </p:cNvSpPr>
          <p:nvPr>
            <p:ph type="title"/>
          </p:nvPr>
        </p:nvSpPr>
        <p:spPr>
          <a:xfrm>
            <a:off x="1847850" y="0"/>
            <a:ext cx="8291513" cy="561975"/>
          </a:xfrm>
        </p:spPr>
        <p:txBody>
          <a:bodyPr anchor="ctr">
            <a:normAutofit fontScale="90000"/>
          </a:bodyPr>
          <a:p>
            <a:r>
              <a:rPr lang="zh-CN" altLang="en-US" sz="4000" dirty="0">
                <a:solidFill>
                  <a:srgbClr val="FF0000"/>
                </a:solidFill>
                <a:ea typeface="黑体" panose="02010600030101010101" pitchFamily="49" charset="-122"/>
              </a:rPr>
              <a:t>判断正误</a:t>
            </a:r>
            <a:endParaRPr lang="zh-CN" altLang="en-US" sz="4000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sp>
        <p:nvSpPr>
          <p:cNvPr id="15363" name="文本占位符 54274"/>
          <p:cNvSpPr>
            <a:spLocks noGrp="1"/>
          </p:cNvSpPr>
          <p:nvPr>
            <p:ph idx="1"/>
          </p:nvPr>
        </p:nvSpPr>
        <p:spPr>
          <a:xfrm>
            <a:off x="1524000" y="549275"/>
            <a:ext cx="9324975" cy="6308725"/>
          </a:xfrm>
        </p:spPr>
        <p:txBody>
          <a:bodyPr anchor="t"/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1</a:t>
            </a:r>
            <a:r>
              <a:rPr lang="zh-CN" altLang="en-US" sz="2800" dirty="0">
                <a:ea typeface="黑体" panose="02010600030101010101" pitchFamily="49" charset="-122"/>
              </a:rPr>
              <a:t>、全国人民代表大会是我国的根本政治制度。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2</a:t>
            </a:r>
            <a:r>
              <a:rPr lang="zh-CN" altLang="en-US" sz="2800" dirty="0">
                <a:ea typeface="黑体" panose="02010600030101010101" pitchFamily="49" charset="-122"/>
              </a:rPr>
              <a:t>、人民代表大会代表是国家权力的工作人员。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3</a:t>
            </a:r>
            <a:r>
              <a:rPr lang="zh-CN" altLang="en-US" sz="2800" dirty="0">
                <a:ea typeface="黑体" panose="02010600030101010101" pitchFamily="49" charset="-122"/>
              </a:rPr>
              <a:t>、小王同学向所在县人大递交了一封关于拓宽乡村道路的信，行使了提案权。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4</a:t>
            </a:r>
            <a:r>
              <a:rPr lang="zh-CN" altLang="en-US" sz="2800" dirty="0">
                <a:ea typeface="黑体" panose="02010600030101010101" pitchFamily="49" charset="-122"/>
              </a:rPr>
              <a:t>、民主集中制是集中基础上的民主和民主指导下的集中相结合的制度。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5</a:t>
            </a:r>
            <a:r>
              <a:rPr lang="zh-CN" altLang="en-US" sz="2800" dirty="0">
                <a:ea typeface="黑体" panose="02010600030101010101" pitchFamily="49" charset="-122"/>
              </a:rPr>
              <a:t>、英美两国政体不同，说明国体决定政体，政体有时候也决定国体。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6</a:t>
            </a:r>
            <a:r>
              <a:rPr lang="zh-CN" altLang="en-US" sz="2800" dirty="0">
                <a:ea typeface="黑体" panose="02010600030101010101" pitchFamily="49" charset="-122"/>
              </a:rPr>
              <a:t>、人民代表大会制度决定了我国人民民主专政的社会主义国家性质。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7</a:t>
            </a:r>
            <a:r>
              <a:rPr lang="zh-CN" altLang="en-US" sz="2800" dirty="0">
                <a:ea typeface="黑体" panose="02010600030101010101" pitchFamily="49" charset="-122"/>
              </a:rPr>
              <a:t>、依法执政是中国共产党执政的基本方式，体现了中国作为最高国家机关的职能。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 sz="2800">
                <a:ea typeface="黑体" panose="02010600030101010101" pitchFamily="49" charset="-122"/>
              </a:rPr>
              <a:t>8</a:t>
            </a:r>
            <a:r>
              <a:rPr lang="zh-CN" altLang="en-US" sz="2800" dirty="0">
                <a:ea typeface="黑体" panose="02010600030101010101" pitchFamily="49" charset="-122"/>
              </a:rPr>
              <a:t>、中国和民主党派是领导与被领导的关系。</a:t>
            </a:r>
            <a:endParaRPr lang="zh-CN" altLang="en-US" sz="2800" dirty="0">
              <a:ea typeface="黑体" panose="02010600030101010101" pitchFamily="49" charset="-122"/>
            </a:endParaRPr>
          </a:p>
          <a:p>
            <a:pPr>
              <a:buNone/>
            </a:pPr>
            <a:endParaRPr lang="zh-CN" altLang="en-US" sz="2400" dirty="0"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55300" descr="25213509247973bb2fddd4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标题 55297"/>
          <p:cNvSpPr>
            <a:spLocks noGrp="1"/>
          </p:cNvSpPr>
          <p:nvPr>
            <p:ph type="title"/>
          </p:nvPr>
        </p:nvSpPr>
        <p:spPr>
          <a:xfrm>
            <a:off x="1847850" y="0"/>
            <a:ext cx="8291513" cy="561975"/>
          </a:xfrm>
        </p:spPr>
        <p:txBody>
          <a:bodyPr anchor="ctr">
            <a:normAutofit fontScale="90000"/>
          </a:bodyPr>
          <a:p>
            <a:r>
              <a:rPr lang="zh-CN" altLang="en-US" sz="4000" dirty="0">
                <a:solidFill>
                  <a:srgbClr val="FF0000"/>
                </a:solidFill>
                <a:ea typeface="黑体" panose="02010600030101010101" pitchFamily="49" charset="-122"/>
              </a:rPr>
              <a:t>判断正误</a:t>
            </a:r>
            <a:endParaRPr lang="zh-CN" altLang="en-US" sz="4000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sp>
        <p:nvSpPr>
          <p:cNvPr id="16387" name="文本占位符 55298"/>
          <p:cNvSpPr>
            <a:spLocks noGrp="1"/>
          </p:cNvSpPr>
          <p:nvPr>
            <p:ph idx="1"/>
          </p:nvPr>
        </p:nvSpPr>
        <p:spPr>
          <a:xfrm>
            <a:off x="1524000" y="549275"/>
            <a:ext cx="9324975" cy="6308725"/>
          </a:xfrm>
        </p:spPr>
        <p:txBody>
          <a:bodyPr anchor="t"/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9</a:t>
            </a:r>
            <a:r>
              <a:rPr lang="zh-CN" altLang="en-US" dirty="0">
                <a:ea typeface="黑体" panose="02010600030101010101" pitchFamily="49" charset="-122"/>
              </a:rPr>
              <a:t>、中共与民主党派之间是监督与被监督的关系。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10</a:t>
            </a:r>
            <a:r>
              <a:rPr lang="zh-CN" altLang="en-US" dirty="0">
                <a:ea typeface="黑体" panose="02010600030101010101" pitchFamily="49" charset="-122"/>
              </a:rPr>
              <a:t>、人民政协作为多党合作和政治协商的国家机关，履行政治协商等职能。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11</a:t>
            </a:r>
            <a:r>
              <a:rPr lang="zh-CN" altLang="en-US" dirty="0">
                <a:ea typeface="黑体" panose="02010600030101010101" pitchFamily="49" charset="-122"/>
              </a:rPr>
              <a:t>、人民政协是中共和各民主党派合作的形式。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12</a:t>
            </a:r>
            <a:r>
              <a:rPr lang="zh-CN" altLang="en-US" dirty="0">
                <a:ea typeface="黑体" panose="02010600030101010101" pitchFamily="49" charset="-122"/>
              </a:rPr>
              <a:t>、在十二届全国人大会议上，李克强总理作的政府工作报告获得高票通过，这是人大代表行使了决定权。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13</a:t>
            </a:r>
            <a:r>
              <a:rPr lang="zh-CN" altLang="en-US" dirty="0">
                <a:ea typeface="黑体" panose="02010600030101010101" pitchFamily="49" charset="-122"/>
              </a:rPr>
              <a:t>、多党合作的根本保证是遵守宪法和法律。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en-US" altLang="zh-CN">
                <a:ea typeface="黑体" panose="02010600030101010101" pitchFamily="49" charset="-122"/>
              </a:rPr>
              <a:t>14</a:t>
            </a:r>
            <a:r>
              <a:rPr lang="zh-CN" altLang="en-US" dirty="0">
                <a:ea typeface="黑体" panose="02010600030101010101" pitchFamily="49" charset="-122"/>
              </a:rPr>
              <a:t>、</a:t>
            </a:r>
            <a:r>
              <a:rPr lang="en-US" altLang="zh-CN">
                <a:ea typeface="黑体" panose="02010600030101010101" pitchFamily="49" charset="-122"/>
              </a:rPr>
              <a:t>2013</a:t>
            </a:r>
            <a:r>
              <a:rPr lang="zh-CN" altLang="en-US" dirty="0">
                <a:ea typeface="黑体" panose="02010600030101010101" pitchFamily="49" charset="-122"/>
              </a:rPr>
              <a:t>年</a:t>
            </a:r>
            <a:r>
              <a:rPr lang="en-US" altLang="zh-CN">
                <a:ea typeface="黑体" panose="02010600030101010101" pitchFamily="49" charset="-122"/>
              </a:rPr>
              <a:t>3</a:t>
            </a:r>
            <a:r>
              <a:rPr lang="zh-CN" altLang="en-US" dirty="0">
                <a:ea typeface="黑体" panose="02010600030101010101" pitchFamily="49" charset="-122"/>
              </a:rPr>
              <a:t>月</a:t>
            </a:r>
            <a:r>
              <a:rPr lang="en-US" altLang="zh-CN">
                <a:ea typeface="黑体" panose="02010600030101010101" pitchFamily="49" charset="-122"/>
              </a:rPr>
              <a:t>14</a:t>
            </a:r>
            <a:r>
              <a:rPr lang="zh-CN" altLang="en-US" dirty="0">
                <a:ea typeface="黑体" panose="02010600030101010101" pitchFamily="49" charset="-122"/>
              </a:rPr>
              <a:t>日，十二届全国人大一次会议选举习近平担任国家主席，这是全国人大行使了任免权。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endParaRPr lang="zh-CN" altLang="en-US" dirty="0">
              <a:ea typeface="黑体" panose="02010600030101010101" pitchFamily="49" charset="-122"/>
            </a:endParaRPr>
          </a:p>
          <a:p>
            <a:pPr>
              <a:buNone/>
            </a:pPr>
            <a:endParaRPr lang="zh-CN" altLang="en-US" sz="2800" dirty="0">
              <a:ea typeface="黑体" panose="02010600030101010101" pitchFamily="49" charset="-122"/>
            </a:endParaRPr>
          </a:p>
        </p:txBody>
      </p:sp>
      <p:sp>
        <p:nvSpPr>
          <p:cNvPr id="55300" name="文本框 55299"/>
          <p:cNvSpPr txBox="1"/>
          <p:nvPr/>
        </p:nvSpPr>
        <p:spPr>
          <a:xfrm>
            <a:off x="3700463" y="6083300"/>
            <a:ext cx="5466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全国人大的权力前加“最高”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WPS 演示</Application>
  <PresentationFormat>宽屏</PresentationFormat>
  <Paragraphs>37</Paragraphs>
  <Slides>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Times New Roman</vt:lpstr>
      <vt:lpstr>Office 主题</vt:lpstr>
      <vt:lpstr>第三单元的核心知识点有哪些？</vt:lpstr>
      <vt:lpstr>PowerPoint 演示文稿</vt:lpstr>
      <vt:lpstr>判断正误</vt:lpstr>
      <vt:lpstr>判断正误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王行之</cp:lastModifiedBy>
  <cp:revision>3</cp:revision>
  <dcterms:created xsi:type="dcterms:W3CDTF">2018-03-01T02:03:00Z</dcterms:created>
  <dcterms:modified xsi:type="dcterms:W3CDTF">2018-06-26T09:03:35Z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