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1" r:id="rId2"/>
    <p:sldId id="256" r:id="rId3"/>
    <p:sldId id="263" r:id="rId4"/>
    <p:sldId id="269" r:id="rId5"/>
    <p:sldId id="271" r:id="rId6"/>
    <p:sldId id="274" r:id="rId7"/>
    <p:sldId id="277" r:id="rId8"/>
    <p:sldId id="268" r:id="rId9"/>
    <p:sldId id="257" r:id="rId10"/>
    <p:sldId id="272" r:id="rId11"/>
    <p:sldId id="278" r:id="rId12"/>
    <p:sldId id="267" r:id="rId13"/>
    <p:sldId id="283" r:id="rId14"/>
    <p:sldId id="284" r:id="rId15"/>
    <p:sldId id="275" r:id="rId16"/>
    <p:sldId id="281" r:id="rId17"/>
    <p:sldId id="273" r:id="rId18"/>
    <p:sldId id="260" r:id="rId19"/>
    <p:sldId id="270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3210" autoAdjust="0"/>
  </p:normalViewPr>
  <p:slideViewPr>
    <p:cSldViewPr>
      <p:cViewPr varScale="1">
        <p:scale>
          <a:sx n="58" d="100"/>
          <a:sy n="58" d="100"/>
        </p:scale>
        <p:origin x="-17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E8C34-FD83-423E-8F95-7EF0CD7EFCAD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E961A-5175-4C05-B7C2-64689C7CC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0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2008</a:t>
            </a:r>
            <a:r>
              <a:rPr lang="zh-CN" altLang="en-US" dirty="0" smtClean="0"/>
              <a:t>年，著名导演吴宇森拍了一部电影，讲的是三国时期著名的赤壁之战。影片一开始，大战之前，曹操杀了一个大臣用来祭旗。他是谁呢？其实我们都听过他的故事，他小时候以让梨闻名。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后汉书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记载了他由于性情刚直触怒了权臣曹操，连带妻子一起被诛杀。要知道孔融还有一个身份，孔子第二十世孙。当世孔丘被一个乱世枭雄拿来祭旗，不禁让人担心起当时的中华文化，命运如何。今天我们以文化秩序的崩塌和重整为线索，来学习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三国至隋唐的文化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684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醉：会须一饮三百杯</a:t>
            </a:r>
            <a:endParaRPr lang="en-US" altLang="zh-CN" dirty="0" smtClean="0"/>
          </a:p>
          <a:p>
            <a:r>
              <a:rPr lang="zh-CN" altLang="en-US" dirty="0" smtClean="0"/>
              <a:t>傲：仰天大笑出门去，我辈岂是蓬蒿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péng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hāo</a:t>
            </a:r>
            <a:r>
              <a:rPr lang="en-US" altLang="zh-CN" dirty="0" smtClean="0"/>
              <a:t>]</a:t>
            </a:r>
            <a:r>
              <a:rPr lang="zh-CN" altLang="en-US" dirty="0" smtClean="0"/>
              <a:t>人</a:t>
            </a:r>
            <a:endParaRPr lang="en-US" altLang="zh-CN" dirty="0" smtClean="0"/>
          </a:p>
          <a:p>
            <a:r>
              <a:rPr lang="zh-CN" altLang="en-US" dirty="0" smtClean="0"/>
              <a:t>隐：别有天地非人间</a:t>
            </a:r>
            <a:endParaRPr lang="en-US" altLang="zh-CN" dirty="0" smtClean="0"/>
          </a:p>
          <a:p>
            <a:r>
              <a:rPr lang="zh-CN" altLang="en-US" dirty="0" smtClean="0"/>
              <a:t>游：蜀道难，难于上青天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40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胡汉交融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196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乱世的科技，很多都是从强国、利农、战争出发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34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佛教经中国发扬光大，辐射整个东亚文化圈。前有魏晋风度，后有大唐气度，它包罗万象、兼收并蓄，将秦汉以来的中华文化元素加以整合并扩大外延。所以，许倬云说：</a:t>
            </a:r>
            <a:r>
              <a:rPr lang="en-US" altLang="zh-CN" dirty="0" smtClean="0"/>
              <a:t>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530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伽蓝（</a:t>
            </a:r>
            <a:r>
              <a:rPr lang="en-US" altLang="zh-CN" dirty="0" err="1" smtClean="0"/>
              <a:t>qie</a:t>
            </a:r>
            <a:r>
              <a:rPr lang="zh-CN" altLang="en-US" dirty="0" smtClean="0"/>
              <a:t>二声），寺院的守护神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你是一个好男人。你是我心目中的男神。哪一个更有吸引力？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966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这段历史前后长达</a:t>
            </a:r>
            <a:r>
              <a:rPr lang="en-US" altLang="zh-CN" dirty="0" smtClean="0"/>
              <a:t>700</a:t>
            </a:r>
            <a:r>
              <a:rPr lang="zh-CN" altLang="en-US" dirty="0" smtClean="0"/>
              <a:t>年，我们先来了解一下天下大势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141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政权更迭的方式，极度地耐人寻味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535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司马炎逼迫魏元帝（</a:t>
            </a:r>
            <a:r>
              <a:rPr lang="en-US" altLang="zh-CN" dirty="0" smtClean="0"/>
              <a:t>19</a:t>
            </a:r>
            <a:r>
              <a:rPr lang="zh-CN" altLang="en-US" dirty="0" smtClean="0"/>
              <a:t>岁）退位。刘裕使人以棉被闷死晋恭帝。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儒家的正统地位受到严重冲击，对原有信仰产生怀疑。而信仰的真空呼唤新的王者降临，有哪些流派粉墨登场呢</a:t>
            </a:r>
            <a:r>
              <a:rPr lang="en-US" altLang="zh-CN" dirty="0" smtClean="0"/>
              <a:t>?</a:t>
            </a:r>
            <a:r>
              <a:rPr lang="zh-CN" altLang="en-US" dirty="0" smtClean="0"/>
              <a:t>来看第二目，秩序的重整。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489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北魏末的短短五十余年间，寺院增加五倍，达三万余所；僧尼增加二十五倍，达二百余万人。北魏总人口才</a:t>
            </a:r>
            <a:r>
              <a:rPr lang="en-US" altLang="zh-CN" dirty="0" smtClean="0"/>
              <a:t>3500</a:t>
            </a:r>
            <a:r>
              <a:rPr lang="zh-CN" altLang="en-US" dirty="0" smtClean="0"/>
              <a:t>万！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403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道教除了出世，还强调现世，考验天赋，也考验财力。三教并存，各行其道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35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FF0000"/>
                </a:solidFill>
              </a:rPr>
              <a:t>三教并存，各有一众信徒。胡汉交融，多元一体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8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550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行为看上去很放浪形骸，但骨子里还是在乎清誉名节。下棋、饮酒只是一种掩饰。极度痛苦的情况下你有没有尽力装出一种无所谓的经历？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“窃钩者诛，窃国者诸侯”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他们的狂放不羁只是穿的一层保护色。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心理有病，归根到底是社会有病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就像诸葛亮躬耕南阳，以待明主来三顾茅庐。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E961A-5175-4C05-B7C2-64689C7CC3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632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741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891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29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10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032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42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010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835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738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387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568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798C3-B0B8-4A5F-90A8-4BD3086857FF}" type="datetimeFigureOut">
              <a:rPr lang="zh-CN" altLang="en-US" smtClean="0"/>
              <a:t>2019-11-27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AEB49-EC1C-42F0-B6D6-8305A5542B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95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6672"/>
            <a:ext cx="7344816" cy="58326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9219"/>
          <a:stretch/>
        </p:blipFill>
        <p:spPr>
          <a:xfrm>
            <a:off x="971600" y="476672"/>
            <a:ext cx="7344816" cy="58326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3472" y="4941168"/>
            <a:ext cx="7942984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         曹操</a:t>
            </a:r>
            <a:r>
              <a:rPr lang="zh-CN" altLang="en-US" sz="2400" b="1" dirty="0"/>
              <a:t>既积嫌忌，而郗虑复构成其</a:t>
            </a:r>
            <a:r>
              <a:rPr lang="zh-CN" altLang="en-US" sz="2400" b="1" dirty="0" smtClean="0"/>
              <a:t>罪</a:t>
            </a:r>
            <a:r>
              <a:rPr lang="en-US" altLang="zh-CN" sz="2400" b="1" dirty="0" smtClean="0"/>
              <a:t>……</a:t>
            </a:r>
            <a:r>
              <a:rPr lang="zh-CN" altLang="en-US" sz="2400" b="1" dirty="0" smtClean="0"/>
              <a:t>（将孔融）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下狱</a:t>
            </a:r>
            <a:r>
              <a:rPr lang="zh-CN" altLang="en-US" sz="2400" b="1" dirty="0">
                <a:solidFill>
                  <a:srgbClr val="FF0000"/>
                </a:solidFill>
              </a:rPr>
              <a:t>弃市</a:t>
            </a:r>
            <a:r>
              <a:rPr lang="zh-CN" altLang="en-US" sz="2400" b="1" dirty="0"/>
              <a:t>。时年五十六。妻、子皆被诛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pPr algn="r">
              <a:lnSpc>
                <a:spcPct val="150000"/>
              </a:lnSpc>
            </a:pPr>
            <a:r>
              <a:rPr lang="en-US" altLang="zh-CN" sz="2400" b="1" dirty="0" smtClean="0"/>
              <a:t>——《</a:t>
            </a:r>
            <a:r>
              <a:rPr lang="zh-CN" altLang="en-US" sz="2400" b="1" dirty="0" smtClean="0"/>
              <a:t>后汉书</a:t>
            </a:r>
            <a:r>
              <a:rPr lang="en-US" altLang="zh-CN" sz="2400" b="1" dirty="0" smtClean="0"/>
              <a:t>·</a:t>
            </a:r>
            <a:r>
              <a:rPr lang="zh-CN" altLang="en-US" sz="2400" b="1" dirty="0"/>
              <a:t>卷</a:t>
            </a:r>
            <a:r>
              <a:rPr lang="zh-CN" altLang="en-US" sz="2400" b="1" dirty="0" smtClean="0"/>
              <a:t>七十</a:t>
            </a:r>
            <a:r>
              <a:rPr lang="en-US" altLang="zh-CN" sz="2400" b="1" dirty="0" smtClean="0"/>
              <a:t>》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5105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628800"/>
            <a:ext cx="8628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“</a:t>
            </a:r>
            <a:r>
              <a:rPr lang="zh-CN" altLang="en-US" sz="2800" b="1" u="sng" dirty="0"/>
              <a:t>魏晋南北朝</a:t>
            </a:r>
            <a:r>
              <a:rPr lang="zh-CN" altLang="en-US" sz="2800" b="1" dirty="0"/>
              <a:t>时代，是政治上最混乱，社会上最痛苦的时代，却是精神上极度自由、解放，最富于智慧、浓于热情的一个时代”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algn="r">
              <a:lnSpc>
                <a:spcPct val="150000"/>
              </a:lnSpc>
            </a:pP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宗白华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4437112"/>
            <a:ext cx="8628920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 b="1"/>
            </a:lvl1pPr>
          </a:lstStyle>
          <a:p>
            <a:r>
              <a:rPr lang="zh-CN" altLang="en-US" sz="2800" dirty="0" smtClean="0">
                <a:latin typeface="+mn-ea"/>
              </a:rPr>
              <a:t>  自古</a:t>
            </a:r>
            <a:r>
              <a:rPr lang="zh-CN" altLang="en-US" sz="2800" dirty="0">
                <a:latin typeface="+mn-ea"/>
              </a:rPr>
              <a:t>皆贵</a:t>
            </a:r>
            <a:r>
              <a:rPr lang="zh-CN" altLang="en-US" sz="2800" dirty="0" smtClean="0">
                <a:latin typeface="+mn-ea"/>
              </a:rPr>
              <a:t>中华，贱夷、狄</a:t>
            </a:r>
            <a:r>
              <a:rPr lang="zh-CN" altLang="en-US" sz="2800" dirty="0">
                <a:latin typeface="+mn-ea"/>
              </a:rPr>
              <a:t>，朕独爱之如</a:t>
            </a:r>
            <a:r>
              <a:rPr lang="zh-CN" altLang="en-US" sz="2800" dirty="0" smtClean="0">
                <a:latin typeface="+mn-ea"/>
              </a:rPr>
              <a:t>一。</a:t>
            </a:r>
            <a:endParaRPr lang="en-US" altLang="zh-CN" sz="2800" dirty="0" smtClean="0">
              <a:latin typeface="+mn-ea"/>
            </a:endParaRPr>
          </a:p>
          <a:p>
            <a:pPr algn="r"/>
            <a:r>
              <a:rPr lang="en-US" altLang="zh-CN" sz="2800" dirty="0"/>
              <a:t>——</a:t>
            </a:r>
            <a:r>
              <a:rPr lang="zh-CN" altLang="en-US" sz="2800" u="dbl" dirty="0">
                <a:latin typeface="+mn-ea"/>
              </a:rPr>
              <a:t>唐</a:t>
            </a:r>
            <a:r>
              <a:rPr lang="zh-CN" altLang="en-US" sz="2800" dirty="0">
                <a:latin typeface="+mn-ea"/>
              </a:rPr>
              <a:t>太宗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01414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</a:rPr>
              <a:t>文化的</a:t>
            </a:r>
            <a:r>
              <a:rPr lang="zh-CN" altLang="en-US" sz="5400" b="1" u="sng" dirty="0" smtClean="0">
                <a:solidFill>
                  <a:srgbClr val="FF0000"/>
                </a:solidFill>
              </a:rPr>
              <a:t>自觉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与</a:t>
            </a:r>
            <a:r>
              <a:rPr lang="zh-CN" altLang="en-US" sz="5400" b="1" u="dbl" dirty="0" smtClean="0">
                <a:solidFill>
                  <a:srgbClr val="FF0000"/>
                </a:solidFill>
              </a:rPr>
              <a:t>大成</a:t>
            </a:r>
            <a:endParaRPr lang="zh-CN" altLang="en-US" sz="5400" b="1" u="db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4016" y="6156593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b="1" dirty="0" smtClean="0"/>
              <a:t>魏晋至唐，文化领域还涌现了哪些辉煌成就？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291175" y="5436513"/>
            <a:ext cx="183255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</a:rPr>
              <a:t>合作探究</a:t>
            </a:r>
            <a:endParaRPr lang="zh-CN" altLang="en-US" sz="2000" dirty="0"/>
          </a:p>
        </p:txBody>
      </p:sp>
      <p:grpSp>
        <p:nvGrpSpPr>
          <p:cNvPr id="6" name="组合 5"/>
          <p:cNvGrpSpPr/>
          <p:nvPr/>
        </p:nvGrpSpPr>
        <p:grpSpPr>
          <a:xfrm>
            <a:off x="2411760" y="260648"/>
            <a:ext cx="4802918" cy="5096599"/>
            <a:chOff x="2411760" y="332656"/>
            <a:chExt cx="4802918" cy="50965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1760" y="332656"/>
              <a:ext cx="4752528" cy="4505843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2411760" y="4906035"/>
              <a:ext cx="480291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/>
                <a:t>魏晋风骨</a:t>
              </a:r>
              <a:r>
                <a:rPr lang="en-US" altLang="zh-CN" sz="2800" b="1" dirty="0" smtClean="0"/>
                <a:t>——</a:t>
              </a:r>
              <a:r>
                <a:rPr lang="zh-CN" altLang="en-US" sz="2800" b="1" dirty="0" smtClean="0"/>
                <a:t>醉、傲、隐、游</a:t>
              </a:r>
              <a:endParaRPr lang="zh-CN" altLang="en-US" sz="2800" b="1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164288" y="1124745"/>
            <a:ext cx="738664" cy="20882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dirty="0" smtClean="0"/>
              <a:t>唐 </a:t>
            </a:r>
            <a:r>
              <a:rPr lang="en-US" altLang="zh-CN" sz="3600" b="1" dirty="0" smtClean="0"/>
              <a:t>· </a:t>
            </a:r>
            <a:r>
              <a:rPr lang="zh-CN" altLang="en-US" sz="3600" b="1" dirty="0" smtClean="0"/>
              <a:t>李白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8835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233140"/>
              </p:ext>
            </p:extLst>
          </p:nvPr>
        </p:nvGraphicFramePr>
        <p:xfrm>
          <a:off x="251520" y="980729"/>
          <a:ext cx="8640960" cy="576063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2128"/>
                <a:gridCol w="3096344"/>
                <a:gridCol w="1368152"/>
                <a:gridCol w="3024336"/>
              </a:tblGrid>
              <a:tr h="6462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领域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成就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领域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成就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523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文学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数学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523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书法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农学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523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绘画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医药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523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雕塑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地理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523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舞蹈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天文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523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建筑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印刷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0" y="44624"/>
            <a:ext cx="9143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三国至隋唐的</a:t>
            </a:r>
            <a:r>
              <a:rPr lang="zh-CN" altLang="en-US" sz="44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文化成就</a:t>
            </a:r>
            <a:endParaRPr lang="zh-CN" altLang="en-US" sz="44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844824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风格迥异的体裁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7" y="2679303"/>
            <a:ext cx="3096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书体完备、名家辈出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3543399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国画兴起、题材广泛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4407495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佛门三</a:t>
            </a:r>
            <a:r>
              <a:rPr lang="zh-CN" altLang="en-US" sz="2400" b="1" dirty="0">
                <a:solidFill>
                  <a:srgbClr val="FF0000"/>
                </a:solidFill>
              </a:rPr>
              <a:t>大石窟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03648" y="522920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壮阔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欢腾的胡旋舞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7" y="6093296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李春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赵州桥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8144" y="1844824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祖冲之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圆周率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8144" y="2679303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贾思勰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齐民要术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》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3543398"/>
            <a:ext cx="32403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千金方</a:t>
            </a:r>
            <a:r>
              <a:rPr lang="en-US" altLang="zh-CN" sz="22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与</a:t>
            </a:r>
            <a:r>
              <a:rPr lang="en-US" altLang="zh-CN" sz="22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唐本草</a:t>
            </a:r>
            <a:r>
              <a:rPr lang="en-US" altLang="zh-CN" sz="2200" b="1" dirty="0" smtClean="0">
                <a:solidFill>
                  <a:srgbClr val="FF0000"/>
                </a:solidFill>
              </a:rPr>
              <a:t>》</a:t>
            </a:r>
            <a:endParaRPr lang="zh-CN" altLang="en-US" sz="2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85149" y="4403051"/>
            <a:ext cx="2935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裴秀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禹贡地域图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》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76646" y="5229199"/>
            <a:ext cx="2935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测算子午线长度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57157" y="6093296"/>
            <a:ext cx="2935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雕版印刷术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3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28" t="17381" r="8929" b="10540"/>
          <a:stretch/>
        </p:blipFill>
        <p:spPr>
          <a:xfrm>
            <a:off x="4788024" y="1052736"/>
            <a:ext cx="3621292" cy="4833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3" t="8885" r="12500" b="24523"/>
          <a:stretch/>
        </p:blipFill>
        <p:spPr>
          <a:xfrm rot="5400000">
            <a:off x="56694" y="1658718"/>
            <a:ext cx="4833256" cy="36212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67743" y="18864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龙门石窟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6691" y="5949280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宾阳洞    北魏时期建造</a:t>
            </a:r>
            <a:endParaRPr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788024" y="5949280"/>
            <a:ext cx="3621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奉先寺    唐高宗时期建造</a:t>
            </a:r>
            <a:endParaRPr lang="zh-CN" altLang="en-US" sz="2400" b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63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707903" y="1499897"/>
            <a:ext cx="4548067" cy="4082304"/>
            <a:chOff x="7967939" y="1491265"/>
            <a:chExt cx="4548067" cy="40823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37" r="15306"/>
            <a:stretch/>
          </p:blipFill>
          <p:spPr>
            <a:xfrm>
              <a:off x="7967939" y="1491265"/>
              <a:ext cx="4548067" cy="3422519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9222298" y="5050349"/>
              <a:ext cx="24482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/>
                <a:t>龙骨水车</a:t>
              </a:r>
              <a:endParaRPr lang="zh-CN" altLang="en-US" sz="2800" b="1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10742" y="1499897"/>
            <a:ext cx="4812973" cy="4089343"/>
            <a:chOff x="7031835" y="1499897"/>
            <a:chExt cx="4812973" cy="408934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1835" y="1499897"/>
              <a:ext cx="4812973" cy="343763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8214185" y="5066020"/>
              <a:ext cx="24482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/>
                <a:t>指南车</a:t>
              </a:r>
              <a:endParaRPr lang="zh-CN" altLang="en-US" sz="2800" b="1"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84784"/>
            <a:ext cx="2791596" cy="3429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91679" y="344850"/>
            <a:ext cx="41965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三国第一发明家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9226" y="5050349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马钧</a:t>
            </a:r>
            <a:endParaRPr lang="zh-CN" altLang="en-US" sz="2800" b="1" dirty="0"/>
          </a:p>
        </p:txBody>
      </p:sp>
      <p:grpSp>
        <p:nvGrpSpPr>
          <p:cNvPr id="7" name="组合 6"/>
          <p:cNvGrpSpPr/>
          <p:nvPr/>
        </p:nvGrpSpPr>
        <p:grpSpPr>
          <a:xfrm>
            <a:off x="3707903" y="1484784"/>
            <a:ext cx="4618653" cy="4088785"/>
            <a:chOff x="3707903" y="1484784"/>
            <a:chExt cx="4618653" cy="40887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903" y="1484784"/>
              <a:ext cx="4618653" cy="34290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860032" y="5050349"/>
              <a:ext cx="24482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/>
                <a:t>投石车</a:t>
              </a:r>
              <a:endParaRPr lang="zh-CN" alt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5274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5kd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6043934"/>
            <a:ext cx="7848872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</a:rPr>
              <a:t>三、秩序的外延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光照四邻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55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7504" y="1321604"/>
            <a:ext cx="2898174" cy="4987716"/>
            <a:chOff x="107504" y="1321604"/>
            <a:chExt cx="2898174" cy="498771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5" t="3025" r="4602" b="10882"/>
            <a:stretch/>
          </p:blipFill>
          <p:spPr>
            <a:xfrm>
              <a:off x="107504" y="1321604"/>
              <a:ext cx="2898174" cy="4331078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07504" y="5786100"/>
              <a:ext cx="28981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/>
                <a:t>印式男身观音</a:t>
              </a:r>
              <a:endParaRPr lang="zh-CN" altLang="en-US" sz="2800" b="1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04763" y="1333369"/>
            <a:ext cx="2925251" cy="4975951"/>
            <a:chOff x="3104763" y="1333369"/>
            <a:chExt cx="2925251" cy="497595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41" r="31953"/>
            <a:stretch/>
          </p:blipFill>
          <p:spPr>
            <a:xfrm>
              <a:off x="3131840" y="1333369"/>
              <a:ext cx="2898174" cy="4331078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104763" y="5786100"/>
              <a:ext cx="28981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/>
                <a:t>中式女身观音</a:t>
              </a:r>
              <a:endParaRPr lang="zh-CN" altLang="en-US" sz="28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55337" y="1321604"/>
            <a:ext cx="2898174" cy="4987716"/>
            <a:chOff x="6155337" y="1321604"/>
            <a:chExt cx="2898174" cy="49877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62" t="12060" r="22120" b="5093"/>
            <a:stretch/>
          </p:blipFill>
          <p:spPr>
            <a:xfrm>
              <a:off x="6155337" y="1321604"/>
              <a:ext cx="2871097" cy="4342843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155337" y="5786100"/>
              <a:ext cx="28981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/>
                <a:t>日本彩陶观音</a:t>
              </a:r>
              <a:endParaRPr lang="zh-CN" altLang="en-US" sz="2800" b="1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005678" y="260039"/>
            <a:ext cx="3150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</a:rPr>
              <a:t>发扬佛教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33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375775"/>
            <a:ext cx="8352928" cy="4043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秦汉建立的中国文化秩序，并未随东汉覆亡而消失。三国两晋与南北朝三百余年，正是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重整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这一普世秩序的过程。隋唐秩序是秦汉秩序的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延续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，也是秦汉秩序的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扩大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36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许倬云</a:t>
            </a:r>
            <a:r>
              <a:rPr lang="en-US" altLang="zh-CN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万古江河</a:t>
            </a:r>
            <a:r>
              <a:rPr lang="en-US" altLang="zh-CN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733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01510" y="5466400"/>
            <a:ext cx="2410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武圣人</a:t>
            </a:r>
            <a:endParaRPr lang="zh-CN" altLang="en-US" sz="2400" b="1" dirty="0"/>
          </a:p>
        </p:txBody>
      </p:sp>
      <p:grpSp>
        <p:nvGrpSpPr>
          <p:cNvPr id="13" name="组合 12"/>
          <p:cNvGrpSpPr/>
          <p:nvPr/>
        </p:nvGrpSpPr>
        <p:grpSpPr>
          <a:xfrm>
            <a:off x="107504" y="1307669"/>
            <a:ext cx="2883557" cy="4680520"/>
            <a:chOff x="107504" y="1307669"/>
            <a:chExt cx="2883557" cy="4680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307669"/>
              <a:ext cx="2739541" cy="3827266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3" name="TextBox 2"/>
            <p:cNvSpPr txBox="1"/>
            <p:nvPr/>
          </p:nvSpPr>
          <p:spPr>
            <a:xfrm>
              <a:off x="577173" y="5466400"/>
              <a:ext cx="24138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/>
                <a:t>——</a:t>
              </a:r>
              <a:r>
                <a:rPr lang="zh-CN" altLang="en-US" sz="2400" b="1" dirty="0" smtClean="0"/>
                <a:t>伽蓝菩萨</a:t>
              </a:r>
              <a:endParaRPr lang="zh-CN" altLang="en-US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7504" y="5218748"/>
              <a:ext cx="7200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0000FF"/>
                  </a:solidFill>
                </a:rPr>
                <a:t>佛</a:t>
              </a:r>
              <a:endParaRPr lang="zh-CN" altLang="en-US" sz="44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128603" y="5189117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FF"/>
                </a:solidFill>
              </a:rPr>
              <a:t>儒</a:t>
            </a:r>
            <a:endParaRPr lang="zh-CN" altLang="en-US" sz="4400" b="1" dirty="0">
              <a:solidFill>
                <a:srgbClr val="0000F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16426" y="1307668"/>
            <a:ext cx="2883557" cy="4650890"/>
            <a:chOff x="6116426" y="1307668"/>
            <a:chExt cx="2883557" cy="46508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88" r="13820"/>
            <a:stretch/>
          </p:blipFill>
          <p:spPr>
            <a:xfrm>
              <a:off x="6228184" y="1307668"/>
              <a:ext cx="2771799" cy="3804619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6660231" y="5466400"/>
              <a:ext cx="23397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/>
                <a:t>——</a:t>
              </a:r>
              <a:r>
                <a:rPr lang="zh-CN" altLang="en-US" sz="2400" b="1" dirty="0" smtClean="0"/>
                <a:t>关帝圣君</a:t>
              </a:r>
              <a:endParaRPr lang="zh-CN" altLang="en-US" sz="24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116426" y="5189117"/>
              <a:ext cx="7200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0000FF"/>
                  </a:solidFill>
                </a:rPr>
                <a:t>道</a:t>
              </a:r>
              <a:endParaRPr lang="zh-CN" altLang="en-US" sz="4400" b="1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8" r="10179"/>
          <a:stretch/>
        </p:blipFill>
        <p:spPr>
          <a:xfrm>
            <a:off x="3245569" y="1307669"/>
            <a:ext cx="2736304" cy="38272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TextBox 11"/>
          <p:cNvSpPr txBox="1"/>
          <p:nvPr/>
        </p:nvSpPr>
        <p:spPr>
          <a:xfrm>
            <a:off x="755576" y="149731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</a:rPr>
              <a:t>三教合一的典范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6156593"/>
            <a:ext cx="7920880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思考：为什么关羽能够受到三教的认可？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91790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/>
              <a:t>秩序的落成</a:t>
            </a:r>
            <a:r>
              <a:rPr lang="en-US" altLang="zh-CN" sz="4000" b="1" dirty="0" smtClean="0"/>
              <a:t>——</a:t>
            </a:r>
            <a:r>
              <a:rPr lang="zh-CN" altLang="en-US" sz="4000" b="1" dirty="0" smtClean="0"/>
              <a:t>定于一尊</a:t>
            </a:r>
            <a:endParaRPr lang="zh-CN" altLang="en-US" sz="4000" b="1" dirty="0"/>
          </a:p>
        </p:txBody>
      </p:sp>
      <p:sp>
        <p:nvSpPr>
          <p:cNvPr id="3" name="矩形 2"/>
          <p:cNvSpPr/>
          <p:nvPr/>
        </p:nvSpPr>
        <p:spPr>
          <a:xfrm>
            <a:off x="5732437" y="6177498"/>
            <a:ext cx="34115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</a:rPr>
              <a:t>未完待续</a:t>
            </a:r>
            <a:r>
              <a:rPr lang="en-US" altLang="zh-CN" sz="4000" b="1" dirty="0">
                <a:solidFill>
                  <a:prstClr val="black"/>
                </a:solidFill>
              </a:rPr>
              <a:t>……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755576" y="1052736"/>
            <a:ext cx="7488832" cy="5040560"/>
            <a:chOff x="755576" y="1052736"/>
            <a:chExt cx="7488832" cy="504056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1052736"/>
              <a:ext cx="7488832" cy="4464496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2051720" y="5508521"/>
              <a:ext cx="52565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latin typeface="华文仿宋" panose="02010600040101010101" pitchFamily="2" charset="-122"/>
                  <a:ea typeface="华文仿宋" panose="02010600040101010101" pitchFamily="2" charset="-122"/>
                </a:rPr>
                <a:t>“鹅湖论道</a:t>
              </a:r>
              <a:r>
                <a:rPr lang="zh-CN" altLang="en-US" sz="3200" b="1" dirty="0">
                  <a:latin typeface="华文仿宋" panose="02010600040101010101" pitchFamily="2" charset="-122"/>
                  <a:ea typeface="华文仿宋" panose="02010600040101010101" pitchFamily="2" charset="-122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812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4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3860" y="3502749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文化秩序的崩塌与重整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2060848"/>
            <a:ext cx="8928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课  三国至隋唐的文化</a:t>
            </a:r>
            <a:endParaRPr lang="zh-CN" altLang="en-US" sz="5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43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9144000" cy="6858000"/>
              </a:xfrm>
              <a:prstGeom prst="rect">
                <a:avLst/>
              </a:prstGeom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4716016" y="2852936"/>
                <a:ext cx="79208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/>
                  <a:t>魏</a:t>
                </a:r>
                <a:endParaRPr lang="zh-CN" altLang="en-US" sz="4000" b="1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3563888" y="3801234"/>
                <a:ext cx="79208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/>
                  <a:t>蜀</a:t>
                </a:r>
                <a:endParaRPr lang="zh-CN" altLang="en-US" sz="4000" b="1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868416" y="3792688"/>
                <a:ext cx="79208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/>
                  <a:t>吴</a:t>
                </a:r>
                <a:endParaRPr lang="zh-CN" altLang="en-US" sz="4000" b="1" dirty="0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0" y="0"/>
              <a:ext cx="1296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latin typeface="+mn-ea"/>
                </a:rPr>
                <a:t>220</a:t>
              </a:r>
              <a:endParaRPr lang="zh-CN" altLang="en-US" sz="4000" b="1" dirty="0"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grpSp>
          <p:nvGrpSpPr>
            <p:cNvPr id="32" name="组合 31"/>
            <p:cNvGrpSpPr/>
            <p:nvPr/>
          </p:nvGrpSpPr>
          <p:grpSpPr>
            <a:xfrm>
              <a:off x="0" y="0"/>
              <a:ext cx="9144000" cy="6857999"/>
              <a:chOff x="0" y="0"/>
              <a:chExt cx="9144000" cy="6857999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9144000" cy="6857999"/>
              </a:xfrm>
              <a:prstGeom prst="rect">
                <a:avLst/>
              </a:prstGeom>
            </p:spPr>
          </p:pic>
          <p:sp>
            <p:nvSpPr>
              <p:cNvPr id="35" name="TextBox 34"/>
              <p:cNvSpPr txBox="1"/>
              <p:nvPr/>
            </p:nvSpPr>
            <p:spPr>
              <a:xfrm>
                <a:off x="4211960" y="3356992"/>
                <a:ext cx="145841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/>
                  <a:t>西晋</a:t>
                </a:r>
                <a:endParaRPr lang="zh-CN" altLang="en-US" sz="4000" b="1" dirty="0"/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0" y="0"/>
              <a:ext cx="1296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latin typeface="+mn-ea"/>
                </a:rPr>
                <a:t>300</a:t>
              </a:r>
              <a:endParaRPr lang="zh-CN" altLang="en-US" sz="4000" b="1" dirty="0">
                <a:latin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37" name="组合 36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pic>
              <p:nvPicPr>
                <p:cNvPr id="41" name="图片 40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9144000" cy="6858000"/>
                </a:xfrm>
                <a:prstGeom prst="rect">
                  <a:avLst/>
                </a:prstGeom>
              </p:spPr>
            </p:pic>
            <p:sp>
              <p:nvSpPr>
                <p:cNvPr id="42" name="TextBox 41"/>
                <p:cNvSpPr txBox="1"/>
                <p:nvPr/>
              </p:nvSpPr>
              <p:spPr>
                <a:xfrm>
                  <a:off x="4211960" y="3861048"/>
                  <a:ext cx="1296144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b="1" dirty="0" smtClean="0"/>
                    <a:t>东晋</a:t>
                  </a:r>
                  <a:endParaRPr lang="zh-CN" altLang="en-US" sz="4000" b="1" dirty="0"/>
                </a:p>
              </p:txBody>
            </p:sp>
          </p:grpSp>
          <p:sp>
            <p:nvSpPr>
              <p:cNvPr id="40" name="TextBox 39"/>
              <p:cNvSpPr txBox="1"/>
              <p:nvPr/>
            </p:nvSpPr>
            <p:spPr>
              <a:xfrm>
                <a:off x="3707904" y="2420888"/>
                <a:ext cx="21242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 smtClean="0"/>
                  <a:t>十六国</a:t>
                </a:r>
                <a:endParaRPr lang="zh-CN" altLang="en-US" sz="4000" b="1" dirty="0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0" y="0"/>
              <a:ext cx="1296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latin typeface="+mn-ea"/>
                </a:rPr>
                <a:t>350</a:t>
              </a:r>
              <a:endParaRPr lang="zh-CN" altLang="en-US" sz="4000" b="1" dirty="0"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-19050" y="0"/>
            <a:ext cx="9182100" cy="6861175"/>
            <a:chOff x="-19050" y="0"/>
            <a:chExt cx="9182100" cy="6861175"/>
          </a:xfrm>
        </p:grpSpPr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050" y="3175"/>
              <a:ext cx="91821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5" name="TextBox 44"/>
            <p:cNvSpPr txBox="1"/>
            <p:nvPr/>
          </p:nvSpPr>
          <p:spPr>
            <a:xfrm>
              <a:off x="0" y="0"/>
              <a:ext cx="1296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latin typeface="+mn-ea"/>
                </a:rPr>
                <a:t>439</a:t>
              </a:r>
              <a:endParaRPr lang="zh-CN" altLang="en-US" sz="4000" b="1" dirty="0">
                <a:latin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-36512" y="0"/>
            <a:ext cx="9199562" cy="6861175"/>
            <a:chOff x="-36512" y="0"/>
            <a:chExt cx="9199562" cy="6858000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512" y="0"/>
              <a:ext cx="9199562" cy="6858000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4355976" y="3140968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/>
                <a:t>隋</a:t>
              </a:r>
              <a:endParaRPr lang="zh-CN" altLang="en-US" sz="4000" b="1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-36512" y="0"/>
              <a:ext cx="14401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latin typeface="+mn-ea"/>
                </a:rPr>
                <a:t>589</a:t>
              </a:r>
              <a:endParaRPr lang="zh-CN" altLang="en-US" sz="4000" b="1" dirty="0">
                <a:latin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-180528" y="-27384"/>
            <a:ext cx="9343578" cy="6882208"/>
            <a:chOff x="-332928" y="-203993"/>
            <a:chExt cx="9343578" cy="6882208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8912" y="-203993"/>
              <a:ext cx="9199562" cy="6882208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4211960" y="3068960"/>
              <a:ext cx="13681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/>
                <a:t>唐</a:t>
              </a:r>
              <a:endParaRPr lang="zh-CN" altLang="en-US" sz="4000" b="1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654896" y="1206550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/>
                <a:t>瀚海都护府</a:t>
              </a:r>
              <a:endParaRPr lang="zh-CN" altLang="en-US" sz="2400" b="1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-332928" y="1988840"/>
              <a:ext cx="21957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/>
                <a:t>安西</a:t>
              </a:r>
              <a:r>
                <a:rPr lang="zh-CN" altLang="en-US" sz="2400" b="1" dirty="0" smtClean="0"/>
                <a:t>都护府</a:t>
              </a:r>
              <a:endParaRPr lang="zh-CN" altLang="en-US" sz="2400" b="1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-225424" y="-203993"/>
              <a:ext cx="1440160" cy="708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latin typeface="+mn-ea"/>
                </a:rPr>
                <a:t>668</a:t>
              </a:r>
              <a:endParaRPr lang="zh-CN" altLang="en-US" sz="4000" b="1" dirty="0">
                <a:latin typeface="+mn-ea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2536214" y="-27384"/>
            <a:ext cx="3203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天下大势</a:t>
            </a:r>
            <a:endParaRPr lang="zh-CN" altLang="en-US" sz="5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7" name="燕尾形箭头 56"/>
          <p:cNvSpPr/>
          <p:nvPr/>
        </p:nvSpPr>
        <p:spPr>
          <a:xfrm>
            <a:off x="0" y="5661248"/>
            <a:ext cx="9143999" cy="1152128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467544" y="5949280"/>
            <a:ext cx="1008112" cy="5847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三国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75656" y="5940569"/>
            <a:ext cx="169218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两晋</a:t>
            </a:r>
            <a:endParaRPr lang="zh-CN" altLang="en-US" sz="32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3167843" y="5940569"/>
            <a:ext cx="1836205" cy="5847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南北朝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004048" y="5949280"/>
            <a:ext cx="345638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隋唐</a:t>
            </a:r>
            <a:endParaRPr lang="zh-CN" altLang="en-US" sz="32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1079612" y="6525596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/>
              <a:t>280</a:t>
            </a:r>
            <a:endParaRPr lang="zh-CN" altLang="en-US" sz="2400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2627784" y="652534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/>
              <a:t>439</a:t>
            </a:r>
            <a:endParaRPr lang="zh-CN" altLang="en-US" sz="24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427984" y="6510830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/>
              <a:t>581</a:t>
            </a:r>
            <a:endParaRPr lang="zh-CN" altLang="en-US" sz="24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7740352" y="652534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/>
              <a:t>907</a:t>
            </a:r>
            <a:endParaRPr lang="zh-CN" altLang="en-US" sz="24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-72516" y="6525343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/>
              <a:t>220</a:t>
            </a:r>
            <a:endParaRPr lang="zh-CN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203848" y="2564904"/>
            <a:ext cx="2736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</a:rPr>
              <a:t>政权更迭频繁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</a:rPr>
              <a:t>胡汉民族融合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93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051720" y="1602693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220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年，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曹丕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代汉称帝，是为魏文帝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71580" y="1484781"/>
            <a:ext cx="100602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77301" y="1869768"/>
            <a:ext cx="40241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21"/>
          <p:cNvSpPr txBox="1">
            <a:spLocks noChangeArrowheads="1"/>
          </p:cNvSpPr>
          <p:nvPr/>
        </p:nvSpPr>
        <p:spPr bwMode="auto">
          <a:xfrm>
            <a:off x="899593" y="1012666"/>
            <a:ext cx="13078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公元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574594" y="1340765"/>
            <a:ext cx="39232" cy="43135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80431" y="1596909"/>
            <a:ext cx="889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魏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8750" y="2420888"/>
            <a:ext cx="8079714" cy="544173"/>
            <a:chOff x="668750" y="2420888"/>
            <a:chExt cx="8079714" cy="544173"/>
          </a:xfrm>
        </p:grpSpPr>
        <p:sp>
          <p:nvSpPr>
            <p:cNvPr id="20" name="TextBox 19"/>
            <p:cNvSpPr txBox="1"/>
            <p:nvPr/>
          </p:nvSpPr>
          <p:spPr>
            <a:xfrm>
              <a:off x="2051720" y="2420888"/>
              <a:ext cx="66967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265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年，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司马炎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代魏称帝，是为晋武帝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577302" y="2704123"/>
              <a:ext cx="40241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68750" y="2441841"/>
              <a:ext cx="9058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晋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9512" y="3265820"/>
            <a:ext cx="8028386" cy="535441"/>
            <a:chOff x="179512" y="3265820"/>
            <a:chExt cx="8028386" cy="535441"/>
          </a:xfrm>
        </p:grpSpPr>
        <p:sp>
          <p:nvSpPr>
            <p:cNvPr id="22" name="矩形 21"/>
            <p:cNvSpPr/>
            <p:nvPr/>
          </p:nvSpPr>
          <p:spPr>
            <a:xfrm>
              <a:off x="2058596" y="3278041"/>
              <a:ext cx="61493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420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年，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刘裕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代晋称帝，建立宋政权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577301" y="3541125"/>
              <a:ext cx="40241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179512" y="3265820"/>
              <a:ext cx="15478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南北朝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8750" y="4096549"/>
            <a:ext cx="7431642" cy="523220"/>
            <a:chOff x="668750" y="4096549"/>
            <a:chExt cx="7431642" cy="523220"/>
          </a:xfrm>
        </p:grpSpPr>
        <p:sp>
          <p:nvSpPr>
            <p:cNvPr id="24" name="矩形 23"/>
            <p:cNvSpPr/>
            <p:nvPr/>
          </p:nvSpPr>
          <p:spPr>
            <a:xfrm>
              <a:off x="2051720" y="4096549"/>
              <a:ext cx="60486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604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年，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杨广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弑兄夺嫡，是为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隋炀帝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576559" y="4358159"/>
              <a:ext cx="40241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68750" y="4096549"/>
              <a:ext cx="9175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隋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0430" y="4987069"/>
            <a:ext cx="7527467" cy="523220"/>
            <a:chOff x="680430" y="4987069"/>
            <a:chExt cx="7527467" cy="523220"/>
          </a:xfrm>
        </p:grpSpPr>
        <p:sp>
          <p:nvSpPr>
            <p:cNvPr id="28" name="矩形 27"/>
            <p:cNvSpPr/>
            <p:nvPr/>
          </p:nvSpPr>
          <p:spPr>
            <a:xfrm>
              <a:off x="2051721" y="4987069"/>
              <a:ext cx="61561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690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年，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武则天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代唐称帝，国号为周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619672" y="5211576"/>
              <a:ext cx="40241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680430" y="4987069"/>
              <a:ext cx="9333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唐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51520" y="6028546"/>
            <a:ext cx="7956378" cy="58477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</a:rPr>
              <a:t>思考：上述人物行为反映了什么历史现象？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7504" y="116632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一、秩序的崩解</a:t>
            </a:r>
            <a:r>
              <a:rPr lang="en-US" altLang="zh-CN" sz="4000" b="1" dirty="0" smtClean="0"/>
              <a:t>——</a:t>
            </a:r>
            <a:r>
              <a:rPr lang="zh-CN" altLang="en-US" sz="4000" b="1" dirty="0" smtClean="0"/>
              <a:t>正统逊位</a:t>
            </a:r>
            <a:endParaRPr lang="zh-CN" altLang="en-US" sz="4000" b="1" dirty="0"/>
          </a:p>
        </p:txBody>
      </p:sp>
      <p:sp>
        <p:nvSpPr>
          <p:cNvPr id="26" name="矩形 25"/>
          <p:cNvSpPr/>
          <p:nvPr/>
        </p:nvSpPr>
        <p:spPr>
          <a:xfrm>
            <a:off x="8172400" y="1108224"/>
            <a:ext cx="749405" cy="230832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宋体"/>
              </a:rPr>
              <a:t>君臣僭越</a:t>
            </a:r>
            <a:endParaRPr lang="zh-CN" altLang="en-US" sz="36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72400" y="3568948"/>
            <a:ext cx="749405" cy="230832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宋体"/>
              </a:rPr>
              <a:t>纲常败坏</a:t>
            </a:r>
            <a:endParaRPr lang="zh-CN" altLang="en-US" sz="3600" b="1" dirty="0">
              <a:solidFill>
                <a:prstClr val="black"/>
              </a:solidFill>
              <a:latin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2641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36512" y="-27384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二、秩序的重整</a:t>
            </a:r>
            <a:r>
              <a:rPr lang="en-US" altLang="zh-CN" sz="4000" b="1" dirty="0" smtClean="0"/>
              <a:t>——</a:t>
            </a:r>
            <a:r>
              <a:rPr lang="zh-CN" altLang="en-US" sz="4000" b="1" dirty="0" smtClean="0"/>
              <a:t>多元激荡</a:t>
            </a:r>
            <a:endParaRPr lang="zh-CN" altLang="en-US" sz="4000" b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56792"/>
            <a:ext cx="4248472" cy="3973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3" y="1556792"/>
            <a:ext cx="4259071" cy="39737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512" y="5602595"/>
            <a:ext cx="4248472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“南朝四百八十寺”</a:t>
            </a:r>
            <a:endParaRPr lang="en-US" altLang="zh-CN" sz="3200" b="1" dirty="0" smtClean="0"/>
          </a:p>
          <a:p>
            <a:pPr algn="r">
              <a:lnSpc>
                <a:spcPct val="150000"/>
              </a:lnSpc>
            </a:pP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杜牧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4716016" y="5602595"/>
            <a:ext cx="4248472" cy="11387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dk1"/>
                </a:solidFill>
                <a:latin typeface="+mn-ea"/>
              </a:rPr>
              <a:t>“时人</a:t>
            </a:r>
            <a:r>
              <a:rPr lang="zh-CN" altLang="en-US" sz="3200" b="1" dirty="0">
                <a:solidFill>
                  <a:schemeClr val="dk1"/>
                </a:solidFill>
                <a:latin typeface="+mn-ea"/>
              </a:rPr>
              <a:t>谓为山中</a:t>
            </a:r>
            <a:r>
              <a:rPr lang="zh-CN" altLang="en-US" sz="3200" b="1" dirty="0" smtClean="0">
                <a:solidFill>
                  <a:schemeClr val="dk1"/>
                </a:solidFill>
                <a:latin typeface="+mn-ea"/>
              </a:rPr>
              <a:t>宰相”</a:t>
            </a:r>
            <a:endParaRPr lang="en-US" altLang="zh-CN" sz="3200" b="1" dirty="0" smtClean="0">
              <a:solidFill>
                <a:schemeClr val="dk1"/>
              </a:solidFill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b="1" dirty="0"/>
              <a:t>——《</a:t>
            </a:r>
            <a:r>
              <a:rPr lang="zh-CN" altLang="en-US" sz="2400" b="1" dirty="0"/>
              <a:t>南史</a:t>
            </a:r>
            <a:r>
              <a:rPr lang="en-US" altLang="zh-CN" sz="2400" b="1" dirty="0"/>
              <a:t>·</a:t>
            </a:r>
            <a:r>
              <a:rPr lang="zh-CN" altLang="en-US" sz="2400" b="1" dirty="0"/>
              <a:t>陶弘景传</a:t>
            </a:r>
            <a:r>
              <a:rPr lang="en-US" altLang="zh-CN" sz="2400" b="1" dirty="0"/>
              <a:t>》</a:t>
            </a:r>
            <a:endParaRPr lang="zh-CN" alt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764704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1</a:t>
            </a:r>
            <a:r>
              <a:rPr lang="zh-CN" altLang="en-US" sz="3200" b="1" dirty="0" smtClean="0">
                <a:latin typeface="+mn-ea"/>
              </a:rPr>
              <a:t>、佛道并起</a:t>
            </a:r>
            <a:endParaRPr lang="zh-CN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847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6405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思考：佛教被统治者打击的原因是什么？</a:t>
            </a:r>
            <a:endParaRPr lang="zh-CN" altLang="en-US" sz="3600" b="1" dirty="0"/>
          </a:p>
        </p:txBody>
      </p:sp>
      <p:sp>
        <p:nvSpPr>
          <p:cNvPr id="7" name="矩形 6"/>
          <p:cNvSpPr/>
          <p:nvPr/>
        </p:nvSpPr>
        <p:spPr>
          <a:xfrm>
            <a:off x="467544" y="1588764"/>
            <a:ext cx="8136904" cy="13849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  “天下多虞，王役尤甚，于是所在编民，相与入道，</a:t>
            </a:r>
            <a:r>
              <a:rPr lang="zh-CN" altLang="en-US" sz="2800" b="1" dirty="0" smtClean="0">
                <a:solidFill>
                  <a:srgbClr val="0000FF"/>
                </a:solidFill>
                <a:latin typeface="+mn-ea"/>
              </a:rPr>
              <a:t>假慕沙门，实避调役</a:t>
            </a:r>
            <a:r>
              <a:rPr lang="zh-CN" altLang="en-US" sz="2800" b="1" dirty="0" smtClean="0">
                <a:latin typeface="+mn-ea"/>
              </a:rPr>
              <a:t>，狠滥之极。”</a:t>
            </a:r>
            <a:endParaRPr lang="zh-CN" altLang="en-US" sz="2800" b="1" dirty="0">
              <a:latin typeface="+mn-ea"/>
            </a:endParaRPr>
          </a:p>
          <a:p>
            <a:pPr algn="r"/>
            <a:r>
              <a:rPr lang="en-US" altLang="zh-CN" sz="2800" b="1" dirty="0" smtClean="0">
                <a:latin typeface="+mn-ea"/>
              </a:rPr>
              <a:t>——《</a:t>
            </a:r>
            <a:r>
              <a:rPr lang="zh-CN" altLang="en-US" sz="2800" b="1" dirty="0" smtClean="0">
                <a:latin typeface="+mn-ea"/>
              </a:rPr>
              <a:t>魏书</a:t>
            </a:r>
            <a:r>
              <a:rPr lang="en-US" altLang="zh-CN" sz="2800" b="1" dirty="0" smtClean="0">
                <a:latin typeface="+mn-ea"/>
              </a:rPr>
              <a:t>·</a:t>
            </a:r>
            <a:r>
              <a:rPr lang="zh-CN" altLang="en-US" sz="2800" b="1" dirty="0" smtClean="0">
                <a:latin typeface="+mn-ea"/>
              </a:rPr>
              <a:t>释老志</a:t>
            </a:r>
            <a:r>
              <a:rPr lang="en-US" altLang="zh-CN" sz="2800" b="1" dirty="0" smtClean="0">
                <a:latin typeface="+mn-ea"/>
              </a:rPr>
              <a:t>》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5800" y="3837855"/>
            <a:ext cx="8118648" cy="13849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/>
              <a:t>    “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家家</a:t>
            </a:r>
            <a:r>
              <a:rPr lang="zh-CN" altLang="en-US" sz="2800" b="1" dirty="0">
                <a:solidFill>
                  <a:srgbClr val="0000FF"/>
                </a:solidFill>
              </a:rPr>
              <a:t>弃其亲爱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，人人</a:t>
            </a:r>
            <a:r>
              <a:rPr lang="zh-CN" altLang="en-US" sz="2800" b="1" dirty="0">
                <a:solidFill>
                  <a:srgbClr val="0000FF"/>
                </a:solidFill>
              </a:rPr>
              <a:t>绝其嗣续</a:t>
            </a:r>
            <a:r>
              <a:rPr lang="zh-CN" altLang="en-US" sz="2800" b="1" dirty="0"/>
              <a:t>，致使兵挫于行间，丈空与官府，粟馨于</a:t>
            </a:r>
            <a:r>
              <a:rPr lang="zh-CN" altLang="en-US" sz="2800" b="1" dirty="0" smtClean="0"/>
              <a:t>惰游</a:t>
            </a:r>
            <a:r>
              <a:rPr lang="zh-CN" altLang="en-US" sz="2800" b="1" dirty="0"/>
              <a:t>，货殚于土木。</a:t>
            </a:r>
            <a:r>
              <a:rPr lang="zh-CN" altLang="en-US" sz="2800" b="1" dirty="0" smtClean="0"/>
              <a:t>”</a:t>
            </a:r>
            <a:endParaRPr lang="en-US" altLang="zh-CN" sz="2800" b="1" dirty="0" smtClean="0"/>
          </a:p>
          <a:p>
            <a:pPr algn="r"/>
            <a:r>
              <a:rPr lang="en-US" altLang="zh-CN" sz="2800" b="1" dirty="0" smtClean="0"/>
              <a:t>——《</a:t>
            </a:r>
            <a:r>
              <a:rPr lang="zh-CN" altLang="en-US" sz="2800" b="1" dirty="0" smtClean="0"/>
              <a:t>梁书</a:t>
            </a:r>
            <a:r>
              <a:rPr lang="en-US" altLang="zh-CN" sz="2800" b="1" dirty="0" smtClean="0">
                <a:latin typeface="+mn-ea"/>
              </a:rPr>
              <a:t>·</a:t>
            </a:r>
            <a:r>
              <a:rPr lang="zh-CN" altLang="en-US" sz="2800" b="1" dirty="0">
                <a:latin typeface="+mn-ea"/>
              </a:rPr>
              <a:t>范缜</a:t>
            </a:r>
            <a:r>
              <a:rPr lang="en-US" altLang="zh-CN" sz="2800" b="1" dirty="0" smtClean="0"/>
              <a:t>》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99692" y="3117775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寺院经济不利于国家的赋税徭役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7664" y="5494039"/>
            <a:ext cx="5472608" cy="527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u="sng" dirty="0" smtClean="0">
                <a:solidFill>
                  <a:srgbClr val="FF0000"/>
                </a:solidFill>
              </a:rPr>
              <a:t>出世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态度有悖于儒家伦理纲常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62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144000" cy="45728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570656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虎溪三笑图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0440" y="2348880"/>
            <a:ext cx="2736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僧：慧     远   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儒：陶渊明  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道：陆修静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15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00834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二、秩序的重整</a:t>
            </a:r>
            <a:r>
              <a:rPr lang="en-US" altLang="zh-CN" sz="4000" b="1" dirty="0" smtClean="0"/>
              <a:t>——</a:t>
            </a:r>
            <a:r>
              <a:rPr lang="zh-CN" altLang="en-US" sz="4000" b="1" dirty="0" smtClean="0"/>
              <a:t>多元激荡</a:t>
            </a:r>
            <a:endParaRPr lang="zh-CN" altLang="en-US" sz="4000" b="1" dirty="0"/>
          </a:p>
        </p:txBody>
      </p:sp>
      <p:grpSp>
        <p:nvGrpSpPr>
          <p:cNvPr id="6" name="组合 5"/>
          <p:cNvGrpSpPr/>
          <p:nvPr/>
        </p:nvGrpSpPr>
        <p:grpSpPr>
          <a:xfrm>
            <a:off x="539553" y="1916832"/>
            <a:ext cx="7776863" cy="4878011"/>
            <a:chOff x="449542" y="2276871"/>
            <a:chExt cx="4500500" cy="46136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42" y="2276871"/>
              <a:ext cx="4500500" cy="3846042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1115615" y="6302769"/>
              <a:ext cx="3168352" cy="587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/>
                <a:t>“</a:t>
              </a:r>
              <a:r>
                <a:rPr lang="zh-CN" altLang="en-US" sz="3200" b="1" dirty="0"/>
                <a:t>竹林七贤</a:t>
              </a:r>
              <a:r>
                <a:rPr lang="zh-CN" altLang="en-US" sz="3200" b="1" dirty="0" smtClean="0"/>
                <a:t>”</a:t>
              </a:r>
              <a:endParaRPr lang="zh-CN" altLang="en-US" sz="3200" b="1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9512" y="1116033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2</a:t>
            </a:r>
            <a:r>
              <a:rPr lang="zh-CN" altLang="en-US" sz="3200" b="1" dirty="0" smtClean="0">
                <a:latin typeface="+mn-ea"/>
              </a:rPr>
              <a:t>、</a:t>
            </a:r>
            <a:r>
              <a:rPr lang="zh-CN" altLang="en-US" sz="3200" b="1" dirty="0" smtClean="0"/>
              <a:t>魏晋玄学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17251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476672"/>
            <a:ext cx="8352928" cy="160043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  母</a:t>
            </a:r>
            <a:r>
              <a:rPr lang="zh-CN" altLang="en-US" sz="2800" b="1" dirty="0">
                <a:latin typeface="+mn-ea"/>
              </a:rPr>
              <a:t>终，正与人围棋，对者求止，籍留与决赌。既而饮酒二斗，举声一号，吐血数升</a:t>
            </a:r>
            <a:r>
              <a:rPr lang="zh-CN" altLang="en-US" sz="2800" b="1" dirty="0" smtClean="0">
                <a:latin typeface="+mn-ea"/>
              </a:rPr>
              <a:t>。 </a:t>
            </a:r>
            <a:endParaRPr lang="en-US" altLang="zh-CN" sz="2800" b="1" dirty="0" smtClean="0"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        </a:t>
            </a:r>
            <a:r>
              <a:rPr lang="en-US" altLang="zh-CN" sz="2800" b="1" dirty="0" smtClean="0">
                <a:latin typeface="+mn-ea"/>
              </a:rPr>
              <a:t>——《</a:t>
            </a:r>
            <a:r>
              <a:rPr lang="zh-CN" altLang="en-US" sz="2800" b="1" dirty="0" smtClean="0">
                <a:latin typeface="+mn-ea"/>
              </a:rPr>
              <a:t>晋书</a:t>
            </a:r>
            <a:r>
              <a:rPr lang="en-US" altLang="zh-CN" sz="2800" b="1" dirty="0">
                <a:latin typeface="+mn-ea"/>
              </a:rPr>
              <a:t>· </a:t>
            </a:r>
            <a:r>
              <a:rPr lang="zh-CN" altLang="en-US" sz="2800" b="1" dirty="0" smtClean="0">
                <a:latin typeface="+mn-ea"/>
              </a:rPr>
              <a:t>阮籍传</a:t>
            </a:r>
            <a:r>
              <a:rPr lang="en-US" altLang="zh-CN" sz="2800" b="1" dirty="0" smtClean="0">
                <a:latin typeface="+mn-ea"/>
              </a:rPr>
              <a:t>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552" y="5445224"/>
            <a:ext cx="2736304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</a:rPr>
              <a:t>以天下为己任的使命感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6136" y="5445224"/>
            <a:ext cx="2808312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</a:rPr>
              <a:t>追求逍遥洒脱的避世心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40631" y="553523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儒道互补</a:t>
            </a:r>
          </a:p>
        </p:txBody>
      </p:sp>
      <p:sp>
        <p:nvSpPr>
          <p:cNvPr id="8" name="矩形 7"/>
          <p:cNvSpPr/>
          <p:nvPr/>
        </p:nvSpPr>
        <p:spPr>
          <a:xfrm>
            <a:off x="2627784" y="2492896"/>
            <a:ext cx="6120679" cy="24622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dk1"/>
                </a:solidFill>
                <a:latin typeface="+mn-ea"/>
              </a:rPr>
              <a:t>  （淝水之战捷报传来）了无喜色，棋如故。客问之，徐答云：“小儿辈遂已破贼。”既罢，还内，过户限，心喜甚，不觉屐齿之折。</a:t>
            </a:r>
            <a:endParaRPr lang="en-US" altLang="zh-CN" sz="2800" b="1" dirty="0" smtClean="0">
              <a:solidFill>
                <a:schemeClr val="dk1"/>
              </a:solidFill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</a:rPr>
              <a:t>——《</a:t>
            </a:r>
            <a:r>
              <a:rPr lang="zh-CN" altLang="en-US" sz="2800" b="1" dirty="0" smtClean="0">
                <a:latin typeface="+mn-ea"/>
              </a:rPr>
              <a:t>晋书</a:t>
            </a:r>
            <a:r>
              <a:rPr lang="en-US" altLang="zh-CN" sz="2800" b="1" dirty="0" smtClean="0">
                <a:latin typeface="+mn-ea"/>
              </a:rPr>
              <a:t>· </a:t>
            </a:r>
            <a:r>
              <a:rPr lang="zh-CN" altLang="en-US" sz="2800" b="1" dirty="0" smtClean="0">
                <a:latin typeface="+mn-ea"/>
              </a:rPr>
              <a:t>谢安传</a:t>
            </a:r>
            <a:r>
              <a:rPr lang="en-US" altLang="zh-CN" sz="2800" b="1" dirty="0" smtClean="0">
                <a:latin typeface="+mn-ea"/>
              </a:rPr>
              <a:t>》</a:t>
            </a:r>
            <a:endParaRPr lang="en-US" altLang="zh-CN" sz="2800" b="1" dirty="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552" y="1527175"/>
            <a:ext cx="2664296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阮籍是不是孝子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1800" y="4365104"/>
            <a:ext cx="2664296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真的“无为”吗？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54741" y="2395427"/>
            <a:ext cx="2134795" cy="2694112"/>
            <a:chOff x="354741" y="2395427"/>
            <a:chExt cx="2134795" cy="269411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741" y="2395427"/>
              <a:ext cx="2134795" cy="2694112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366500" y="2420888"/>
              <a:ext cx="677108" cy="11521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</a:rPr>
                <a:t>谢安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47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" grpId="0"/>
      <p:bldP spid="8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4653</TotalTime>
  <Words>1312</Words>
  <Application>Microsoft Office PowerPoint</Application>
  <PresentationFormat>全屏显示(4:3)</PresentationFormat>
  <Paragraphs>179</Paragraphs>
  <Slides>19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THINK</dc:creator>
  <cp:lastModifiedBy>THINK</cp:lastModifiedBy>
  <cp:revision>442</cp:revision>
  <dcterms:created xsi:type="dcterms:W3CDTF">2019-10-17T12:25:38Z</dcterms:created>
  <dcterms:modified xsi:type="dcterms:W3CDTF">2019-11-27T13:28:54Z</dcterms:modified>
</cp:coreProperties>
</file>