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1"/>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5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A7EBC9-DF94-4AF3-820F-28D56FE719C9}" type="datetimeFigureOut">
              <a:rPr lang="zh-CN" altLang="en-US" smtClean="0"/>
              <a:t>2019/12/18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27BA7F-A7B5-4F69-9640-EDDE4D0F722D}" type="slidenum">
              <a:rPr lang="zh-CN" altLang="en-US" smtClean="0"/>
              <a:t>‹#›</a:t>
            </a:fld>
            <a:endParaRPr lang="zh-CN" altLang="en-US"/>
          </a:p>
        </p:txBody>
      </p:sp>
    </p:spTree>
    <p:extLst>
      <p:ext uri="{BB962C8B-B14F-4D97-AF65-F5344CB8AC3E}">
        <p14:creationId xmlns:p14="http://schemas.microsoft.com/office/powerpoint/2010/main" val="2375383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A5853EA-355B-438A-B4C6-6DDF871C9EE1}"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A5853EA-355B-438A-B4C6-6DDF871C9EE1}" type="slidenum">
              <a:rPr lang="zh-CN" altLang="en-US" smtClean="0"/>
              <a:pPr/>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A2671476-9EAC-41DE-B230-A0C11FF4EDEB}" type="datetimeFigureOut">
              <a:rPr lang="zh-CN" altLang="en-US" smtClean="0"/>
              <a:t>2019/12/18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1DABB6-D284-4146-8B83-8408C9B8CB68}"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A2671476-9EAC-41DE-B230-A0C11FF4EDEB}" type="datetimeFigureOut">
              <a:rPr lang="zh-CN" altLang="en-US" smtClean="0"/>
              <a:t>2019/12/18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1DABB6-D284-4146-8B83-8408C9B8CB6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2671476-9EAC-41DE-B230-A0C11FF4EDEB}" type="datetimeFigureOut">
              <a:rPr lang="zh-CN" altLang="en-US" smtClean="0"/>
              <a:t>2019/12/18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1DABB6-D284-4146-8B83-8408C9B8CB68}"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A2671476-9EAC-41DE-B230-A0C11FF4EDEB}" type="datetimeFigureOut">
              <a:rPr lang="zh-CN" altLang="en-US" smtClean="0"/>
              <a:t>2019/12/18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1DABB6-D284-4146-8B83-8408C9B8CB68}"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A2671476-9EAC-41DE-B230-A0C11FF4EDEB}" type="datetimeFigureOut">
              <a:rPr lang="zh-CN" altLang="en-US" smtClean="0"/>
              <a:t>2019/12/18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1DABB6-D284-4146-8B83-8408C9B8CB68}"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A2671476-9EAC-41DE-B230-A0C11FF4EDEB}" type="datetimeFigureOut">
              <a:rPr lang="zh-CN" altLang="en-US" smtClean="0"/>
              <a:t>2019/12/18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1DABB6-D284-4146-8B83-8408C9B8CB68}"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2671476-9EAC-41DE-B230-A0C11FF4EDEB}" type="datetimeFigureOut">
              <a:rPr lang="zh-CN" altLang="en-US" smtClean="0"/>
              <a:t>2019/12/18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B1DABB6-D284-4146-8B83-8408C9B8CB6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A2671476-9EAC-41DE-B230-A0C11FF4EDEB}" type="datetimeFigureOut">
              <a:rPr lang="zh-CN" altLang="en-US" smtClean="0"/>
              <a:t>2019/12/18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B1DABB6-D284-4146-8B83-8408C9B8CB6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A2671476-9EAC-41DE-B230-A0C11FF4EDEB}" type="datetimeFigureOut">
              <a:rPr lang="zh-CN" altLang="en-US" smtClean="0"/>
              <a:t>2019/12/18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B1DABB6-D284-4146-8B83-8408C9B8CB6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2671476-9EAC-41DE-B230-A0C11FF4EDEB}" type="datetimeFigureOut">
              <a:rPr lang="zh-CN" altLang="en-US" smtClean="0"/>
              <a:t>2019/12/18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1DABB6-D284-4146-8B83-8408C9B8CB68}"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A2671476-9EAC-41DE-B230-A0C11FF4EDEB}" type="datetimeFigureOut">
              <a:rPr lang="zh-CN" altLang="en-US" smtClean="0"/>
              <a:t>2019/12/18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1DABB6-D284-4146-8B83-8408C9B8CB68}"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2671476-9EAC-41DE-B230-A0C11FF4EDEB}" type="datetimeFigureOut">
              <a:rPr lang="zh-CN" altLang="en-US" smtClean="0"/>
              <a:t>2019/12/18</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5B1DABB6-D284-4146-8B83-8408C9B8CB68}"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tiff"/></Relationships>
</file>

<file path=ppt/slides/_rels/slide10.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tiff"/></Relationships>
</file>

<file path=ppt/slides/_rels/slide1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oleObject" Target="../embeddings/oleObject1.bin"/><Relationship Id="rId4" Type="http://schemas.openxmlformats.org/officeDocument/2006/relationships/image" Target="../media/image3.tiff"/></Relationships>
</file>

<file path=ppt/slides/_rels/slide20.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3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1.png"/><Relationship Id="rId5" Type="http://schemas.openxmlformats.org/officeDocument/2006/relationships/oleObject" Target="../embeddings/oleObject2.bin"/><Relationship Id="rId4" Type="http://schemas.openxmlformats.org/officeDocument/2006/relationships/image" Target="../media/image3.tiff"/></Relationships>
</file>

<file path=ppt/slides/_rels/slide5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6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6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5.png"/><Relationship Id="rId5" Type="http://schemas.openxmlformats.org/officeDocument/2006/relationships/oleObject" Target="../embeddings/oleObject3.bin"/><Relationship Id="rId4" Type="http://schemas.openxmlformats.org/officeDocument/2006/relationships/image" Target="../media/image3.tiff"/></Relationships>
</file>

<file path=ppt/slides/_rels/slide7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3"/>
          <a:srcRect/>
          <a:stretch>
            <a:fillRect/>
          </a:stretch>
        </p:blipFill>
        <p:spPr bwMode="auto">
          <a:xfrm>
            <a:off x="0" y="0"/>
            <a:ext cx="9142413" cy="6856413"/>
          </a:xfrm>
          <a:prstGeom prst="rect">
            <a:avLst/>
          </a:prstGeom>
          <a:noFill/>
        </p:spPr>
      </p:pic>
      <p:sp>
        <p:nvSpPr>
          <p:cNvPr id="7" name="标题 6"/>
          <p:cNvSpPr>
            <a:spLocks noGrp="1"/>
          </p:cNvSpPr>
          <p:nvPr>
            <p:ph type="ctrTitle"/>
          </p:nvPr>
        </p:nvSpPr>
        <p:spPr>
          <a:xfrm>
            <a:off x="714348" y="1500174"/>
            <a:ext cx="7772400" cy="2000264"/>
          </a:xfrm>
        </p:spPr>
        <p:txBody>
          <a:bodyPr>
            <a:normAutofit/>
          </a:bodyPr>
          <a:lstStyle/>
          <a:p>
            <a:pPr>
              <a:lnSpc>
                <a:spcPts val="5500"/>
              </a:lnSpc>
            </a:pPr>
            <a:r>
              <a:rPr lang="zh-CN" altLang="en-US" sz="3200" dirty="0" smtClean="0">
                <a:solidFill>
                  <a:srgbClr val="FF0000"/>
                </a:solidFill>
                <a:latin typeface="华文中宋" pitchFamily="2" charset="-122"/>
                <a:ea typeface="华文中宋" pitchFamily="2" charset="-122"/>
                <a:cs typeface="微软雅黑" panose="020B0503020204020204" charset="-122"/>
              </a:rPr>
              <a:t>基层工会财务管理规范化建设</a:t>
            </a:r>
            <a:r>
              <a:rPr lang="zh-CN" altLang="en-US" sz="3200" dirty="0" smtClean="0">
                <a:latin typeface="华文中宋" pitchFamily="2" charset="-122"/>
                <a:ea typeface="华文中宋" pitchFamily="2" charset="-122"/>
                <a:cs typeface="微软雅黑" panose="020B0503020204020204" charset="-122"/>
              </a:rPr>
              <a:t/>
            </a:r>
            <a:br>
              <a:rPr lang="zh-CN" altLang="en-US" sz="3200" dirty="0" smtClean="0">
                <a:latin typeface="华文中宋" pitchFamily="2" charset="-122"/>
                <a:ea typeface="华文中宋" pitchFamily="2" charset="-122"/>
                <a:cs typeface="微软雅黑" panose="020B0503020204020204" charset="-122"/>
              </a:rPr>
            </a:br>
            <a:endParaRPr lang="zh-CN" altLang="en-US" sz="3200" dirty="0">
              <a:latin typeface="华文中宋" pitchFamily="2" charset="-122"/>
              <a:ea typeface="华文中宋" pitchFamily="2" charset="-122"/>
              <a:cs typeface="微软雅黑" panose="020B0503020204020204" charset="-122"/>
            </a:endParaRPr>
          </a:p>
        </p:txBody>
      </p:sp>
      <p:sp>
        <p:nvSpPr>
          <p:cNvPr id="8" name="副标题 7"/>
          <p:cNvSpPr>
            <a:spLocks noGrp="1"/>
          </p:cNvSpPr>
          <p:nvPr>
            <p:ph type="subTitle" idx="1"/>
          </p:nvPr>
        </p:nvSpPr>
        <p:spPr>
          <a:xfrm>
            <a:off x="785786" y="2643182"/>
            <a:ext cx="7643866" cy="3286148"/>
          </a:xfrm>
        </p:spPr>
        <p:txBody>
          <a:bodyPr>
            <a:normAutofit/>
          </a:bodyPr>
          <a:lstStyle/>
          <a:p>
            <a:pPr algn="l">
              <a:lnSpc>
                <a:spcPts val="1800"/>
              </a:lnSpc>
            </a:pPr>
            <a:r>
              <a:rPr lang="zh-CN" altLang="en-US" sz="2000" dirty="0" smtClean="0">
                <a:solidFill>
                  <a:schemeClr val="tx2">
                    <a:lumMod val="75000"/>
                  </a:schemeClr>
                </a:solidFill>
                <a:latin typeface="Times New Roman" pitchFamily="18" charset="0"/>
                <a:ea typeface="华文中宋" panose="02010600040101010101" pitchFamily="2" charset="-122"/>
                <a:cs typeface="Times New Roman" pitchFamily="18" charset="0"/>
              </a:rPr>
              <a:t>  </a:t>
            </a:r>
            <a:endParaRPr lang="en-US" altLang="zh-CN" sz="2000" dirty="0" smtClean="0">
              <a:solidFill>
                <a:schemeClr val="tx2">
                  <a:lumMod val="75000"/>
                </a:schemeClr>
              </a:solidFill>
              <a:latin typeface="Times New Roman" pitchFamily="18" charset="0"/>
              <a:ea typeface="华文中宋" panose="02010600040101010101" pitchFamily="2" charset="-122"/>
              <a:cs typeface="Times New Roman" pitchFamily="18" charset="0"/>
            </a:endParaRPr>
          </a:p>
          <a:p>
            <a:pPr algn="l">
              <a:lnSpc>
                <a:spcPts val="1800"/>
              </a:lnSpc>
            </a:pPr>
            <a:endParaRPr lang="en-US" altLang="zh-CN" sz="2000" dirty="0" smtClean="0">
              <a:solidFill>
                <a:schemeClr val="tx2">
                  <a:lumMod val="75000"/>
                </a:schemeClr>
              </a:solidFill>
              <a:latin typeface="Times New Roman" pitchFamily="18" charset="0"/>
              <a:ea typeface="华文中宋" panose="02010600040101010101" pitchFamily="2" charset="-122"/>
              <a:cs typeface="Times New Roman" pitchFamily="18" charset="0"/>
            </a:endParaRPr>
          </a:p>
          <a:p>
            <a:pPr algn="l">
              <a:lnSpc>
                <a:spcPts val="1800"/>
              </a:lnSpc>
            </a:pPr>
            <a:endParaRPr lang="en-US" altLang="zh-CN" sz="2000" dirty="0" smtClean="0">
              <a:solidFill>
                <a:schemeClr val="tx2">
                  <a:lumMod val="75000"/>
                </a:schemeClr>
              </a:solidFill>
              <a:latin typeface="Times New Roman" pitchFamily="18" charset="0"/>
              <a:ea typeface="华文中宋" panose="02010600040101010101" pitchFamily="2" charset="-122"/>
              <a:cs typeface="Times New Roman" pitchFamily="18" charset="0"/>
            </a:endParaRPr>
          </a:p>
          <a:p>
            <a:pPr algn="l">
              <a:lnSpc>
                <a:spcPts val="1600"/>
              </a:lnSpc>
            </a:pPr>
            <a:r>
              <a:rPr lang="en-US" altLang="zh-CN" sz="2100" dirty="0" smtClean="0">
                <a:solidFill>
                  <a:schemeClr val="tx2">
                    <a:lumMod val="75000"/>
                  </a:schemeClr>
                </a:solidFill>
                <a:latin typeface="Times New Roman" pitchFamily="18" charset="0"/>
                <a:ea typeface="华文中宋" panose="02010600040101010101" pitchFamily="2" charset="-122"/>
                <a:cs typeface="Times New Roman" pitchFamily="18" charset="0"/>
              </a:rPr>
              <a:t>             </a:t>
            </a:r>
          </a:p>
          <a:p>
            <a:pPr>
              <a:lnSpc>
                <a:spcPts val="3000"/>
              </a:lnSpc>
            </a:pPr>
            <a:r>
              <a:rPr lang="zh-CN" altLang="en-US" sz="2400" dirty="0" smtClean="0">
                <a:solidFill>
                  <a:schemeClr val="tx2">
                    <a:lumMod val="75000"/>
                  </a:schemeClr>
                </a:solidFill>
                <a:latin typeface="Times New Roman" pitchFamily="18" charset="0"/>
                <a:ea typeface="华文楷体" pitchFamily="2" charset="-122"/>
                <a:cs typeface="Times New Roman" pitchFamily="18" charset="0"/>
              </a:rPr>
              <a:t>扬州市总工会      叶东富</a:t>
            </a:r>
            <a:r>
              <a:rPr lang="en-US" sz="2400" dirty="0" smtClean="0">
                <a:solidFill>
                  <a:schemeClr val="tx2">
                    <a:lumMod val="75000"/>
                  </a:schemeClr>
                </a:solidFill>
                <a:latin typeface="Times New Roman" pitchFamily="18" charset="0"/>
                <a:ea typeface="华文楷体" pitchFamily="2" charset="-122"/>
                <a:cs typeface="Times New Roman" pitchFamily="18" charset="0"/>
              </a:rPr>
              <a:t>  </a:t>
            </a:r>
            <a:endParaRPr lang="zh-CN" altLang="en-US" sz="2400" dirty="0" smtClean="0">
              <a:solidFill>
                <a:schemeClr val="tx2">
                  <a:lumMod val="75000"/>
                </a:schemeClr>
              </a:solidFill>
              <a:latin typeface="Times New Roman" pitchFamily="18" charset="0"/>
              <a:ea typeface="华文楷体" pitchFamily="2" charset="-122"/>
              <a:cs typeface="Times New Roman" pitchFamily="18" charset="0"/>
            </a:endParaRPr>
          </a:p>
          <a:p>
            <a:pPr algn="l">
              <a:lnSpc>
                <a:spcPts val="1800"/>
              </a:lnSpc>
            </a:pPr>
            <a:r>
              <a:rPr lang="en-US" sz="2000" dirty="0" smtClean="0">
                <a:solidFill>
                  <a:schemeClr val="tx2">
                    <a:lumMod val="75000"/>
                  </a:schemeClr>
                </a:solidFill>
                <a:latin typeface="Times New Roman" pitchFamily="18" charset="0"/>
                <a:ea typeface="华文楷体" pitchFamily="2" charset="-122"/>
                <a:cs typeface="Times New Roman" pitchFamily="18" charset="0"/>
              </a:rPr>
              <a:t>            </a:t>
            </a:r>
          </a:p>
          <a:p>
            <a:pPr>
              <a:lnSpc>
                <a:spcPts val="2000"/>
              </a:lnSpc>
            </a:pPr>
            <a:r>
              <a:rPr lang="en-US" altLang="zh-CN" sz="2400" dirty="0" smtClean="0">
                <a:solidFill>
                  <a:schemeClr val="tx2">
                    <a:lumMod val="75000"/>
                  </a:schemeClr>
                </a:solidFill>
                <a:latin typeface="Times New Roman" pitchFamily="18" charset="0"/>
                <a:ea typeface="华文楷体" pitchFamily="2" charset="-122"/>
                <a:cs typeface="Times New Roman" pitchFamily="18" charset="0"/>
              </a:rPr>
              <a:t>  </a:t>
            </a:r>
            <a:r>
              <a:rPr lang="zh-CN" altLang="en-US" sz="2400" dirty="0" smtClean="0">
                <a:solidFill>
                  <a:schemeClr val="tx2">
                    <a:lumMod val="75000"/>
                  </a:schemeClr>
                </a:solidFill>
                <a:latin typeface="Times New Roman" pitchFamily="18" charset="0"/>
                <a:ea typeface="华文楷体" pitchFamily="2" charset="-122"/>
                <a:cs typeface="Times New Roman" pitchFamily="18" charset="0"/>
              </a:rPr>
              <a:t>联系方式：</a:t>
            </a:r>
            <a:r>
              <a:rPr lang="en-US" altLang="zh-CN" sz="2400" dirty="0" smtClean="0">
                <a:solidFill>
                  <a:schemeClr val="tx2">
                    <a:lumMod val="75000"/>
                  </a:schemeClr>
                </a:solidFill>
                <a:latin typeface="Times New Roman" pitchFamily="18" charset="0"/>
                <a:ea typeface="华文楷体" pitchFamily="2" charset="-122"/>
                <a:cs typeface="Times New Roman" pitchFamily="18" charset="0"/>
              </a:rPr>
              <a:t> 0514—87329431  </a:t>
            </a:r>
            <a:r>
              <a:rPr lang="zh-CN" altLang="en-US" sz="2400" dirty="0" smtClean="0">
                <a:solidFill>
                  <a:schemeClr val="tx2">
                    <a:lumMod val="75000"/>
                  </a:schemeClr>
                </a:solidFill>
                <a:latin typeface="Times New Roman" pitchFamily="18" charset="0"/>
                <a:ea typeface="华文楷体" pitchFamily="2" charset="-122"/>
                <a:cs typeface="Times New Roman" pitchFamily="18" charset="0"/>
              </a:rPr>
              <a:t>、</a:t>
            </a:r>
            <a:r>
              <a:rPr lang="en-US" altLang="zh-CN" sz="2400" dirty="0" smtClean="0">
                <a:solidFill>
                  <a:schemeClr val="tx2">
                    <a:lumMod val="75000"/>
                  </a:schemeClr>
                </a:solidFill>
                <a:latin typeface="Times New Roman" pitchFamily="18" charset="0"/>
                <a:ea typeface="华文楷体" pitchFamily="2" charset="-122"/>
                <a:cs typeface="Times New Roman" pitchFamily="18" charset="0"/>
              </a:rPr>
              <a:t>  13951449119</a:t>
            </a:r>
            <a:r>
              <a:rPr lang="en-US" sz="2400" dirty="0" smtClean="0">
                <a:solidFill>
                  <a:schemeClr val="tx2">
                    <a:lumMod val="75000"/>
                  </a:schemeClr>
                </a:solidFill>
                <a:latin typeface="Times New Roman" pitchFamily="18" charset="0"/>
                <a:ea typeface="华文楷体" pitchFamily="2" charset="-122"/>
                <a:cs typeface="Times New Roman" pitchFamily="18" charset="0"/>
              </a:rPr>
              <a:t>              </a:t>
            </a:r>
          </a:p>
          <a:p>
            <a:pPr algn="l">
              <a:lnSpc>
                <a:spcPts val="2000"/>
              </a:lnSpc>
            </a:pPr>
            <a:endParaRPr lang="zh-CN" altLang="en-US" sz="2600" dirty="0" smtClean="0">
              <a:latin typeface="Times New Roman" pitchFamily="18" charset="0"/>
              <a:ea typeface="华文中宋" panose="02010600040101010101" pitchFamily="2" charset="-122"/>
              <a:cs typeface="Times New Roman" pitchFamily="18" charset="0"/>
            </a:endParaRPr>
          </a:p>
          <a:p>
            <a:endParaRPr lang="zh-CN" altLang="en-US" dirty="0">
              <a:latin typeface="华文中宋" panose="02010600040101010101" pitchFamily="2" charset="-122"/>
              <a:ea typeface="华文中宋" panose="02010600040101010101" pitchFamily="2" charset="-122"/>
            </a:endParaRPr>
          </a:p>
        </p:txBody>
      </p:sp>
      <p:pic>
        <p:nvPicPr>
          <p:cNvPr id="1033" name="Picture 9" descr="C:\Users\Dell\Desktop\图片3.tif"/>
          <p:cNvPicPr>
            <a:picLocks noChangeAspect="1" noChangeArrowheads="1"/>
          </p:cNvPicPr>
          <p:nvPr/>
        </p:nvPicPr>
        <p:blipFill>
          <a:blip r:embed="rId4"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9581076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7" name="文本框 1"/>
          <p:cNvSpPr txBox="1"/>
          <p:nvPr/>
        </p:nvSpPr>
        <p:spPr>
          <a:xfrm>
            <a:off x="785786" y="1071546"/>
            <a:ext cx="7858180" cy="6124754"/>
          </a:xfrm>
          <a:prstGeom prst="rect">
            <a:avLst/>
          </a:prstGeom>
          <a:noFill/>
        </p:spPr>
        <p:txBody>
          <a:bodyPr wrap="square" rtlCol="0">
            <a:spAutoFit/>
          </a:bodyPr>
          <a:lstStyle/>
          <a:p>
            <a:pPr indent="0" fontAlgn="auto">
              <a:lnSpc>
                <a:spcPct val="150000"/>
              </a:lnSpc>
              <a:buNone/>
              <a:extLst>
                <a:ext uri="{35155182-B16C-46BC-9424-99874614C6A1}">
                  <wpsdc:indentchars xmlns="" xmlns:wpsdc="http://www.wps.cn/officeDocument/2017/drawingmlCustomData" val="0" checksum="2798278923"/>
                </a:ext>
              </a:extLst>
            </a:pPr>
            <a:r>
              <a:rPr lang="zh-CN" altLang="en-US" sz="2400" dirty="0" smtClean="0">
                <a:latin typeface="Times New Roman" pitchFamily="18" charset="0"/>
                <a:ea typeface="华文中宋" pitchFamily="2" charset="-122"/>
                <a:cs typeface="Times New Roman" pitchFamily="18" charset="0"/>
                <a:sym typeface="+mn-ea"/>
              </a:rPr>
              <a:t>七、工资总额不抱括的项目有哪些？</a:t>
            </a:r>
            <a:endParaRPr lang="en-US" altLang="zh-CN" sz="2000" dirty="0" smtClean="0">
              <a:latin typeface="Times New Roman" pitchFamily="18" charset="0"/>
              <a:ea typeface="华文中宋" pitchFamily="2" charset="-122"/>
              <a:cs typeface="Times New Roman" pitchFamily="18" charset="0"/>
              <a:sym typeface="+mn-ea"/>
            </a:endParaRPr>
          </a:p>
          <a:p>
            <a:pPr indent="0" fontAlgn="auto">
              <a:lnSpc>
                <a:spcPct val="150000"/>
              </a:lnSpc>
              <a:buNone/>
              <a:extLst>
                <a:ext uri="{35155182-B16C-46BC-9424-99874614C6A1}">
                  <wpsdc:indentchars xmlns="" xmlns:wpsdc="http://www.wps.cn/officeDocument/2017/drawingmlCustomData" val="0" checksum="2798278923"/>
                </a:ext>
              </a:extLst>
            </a:pPr>
            <a:r>
              <a:rPr lang="en-US" altLang="zh-CN" sz="2000" dirty="0" smtClean="0">
                <a:latin typeface="Times New Roman" pitchFamily="18" charset="0"/>
                <a:ea typeface="华文中宋" pitchFamily="2" charset="-122"/>
                <a:cs typeface="Times New Roman" pitchFamily="18" charset="0"/>
                <a:sym typeface="+mn-ea"/>
              </a:rPr>
              <a:t>1</a:t>
            </a:r>
            <a:r>
              <a:rPr lang="zh-CN" altLang="en-US" sz="2000" dirty="0" smtClean="0">
                <a:latin typeface="Times New Roman" pitchFamily="18" charset="0"/>
                <a:ea typeface="华文中宋" pitchFamily="2" charset="-122"/>
                <a:cs typeface="Times New Roman" pitchFamily="18" charset="0"/>
                <a:sym typeface="+mn-ea"/>
              </a:rPr>
              <a:t>、国家创造发明奖、科学技术奖；合理化建议、技术改进奖；支付给运动员在重大体育比赛中的奖金。</a:t>
            </a:r>
            <a:endParaRPr lang="en-US" altLang="zh-CN" sz="2000" dirty="0" smtClean="0">
              <a:latin typeface="Times New Roman" pitchFamily="18" charset="0"/>
              <a:ea typeface="华文中宋" pitchFamily="2" charset="-122"/>
              <a:cs typeface="Times New Roman" pitchFamily="18" charset="0"/>
              <a:sym typeface="+mn-ea"/>
            </a:endParaRPr>
          </a:p>
          <a:p>
            <a:pPr indent="0" fontAlgn="auto">
              <a:lnSpc>
                <a:spcPts val="4000"/>
              </a:lnSpc>
              <a:buNone/>
              <a:extLst>
                <a:ext uri="{35155182-B16C-46BC-9424-99874614C6A1}">
                  <wpsdc:indentchars xmlns="" xmlns:wpsdc="http://www.wps.cn/officeDocument/2017/drawingmlCustomData" val="0" checksum="2798278923"/>
                </a:ext>
              </a:extLst>
            </a:pPr>
            <a:r>
              <a:rPr lang="en-US" altLang="zh-CN" sz="2000" dirty="0" smtClean="0">
                <a:latin typeface="Times New Roman" pitchFamily="18" charset="0"/>
                <a:ea typeface="华文中宋" pitchFamily="2" charset="-122"/>
                <a:cs typeface="Times New Roman" pitchFamily="18" charset="0"/>
                <a:sym typeface="+mn-ea"/>
              </a:rPr>
              <a:t>2</a:t>
            </a:r>
            <a:r>
              <a:rPr lang="zh-CN" altLang="en-US" sz="2000" dirty="0" smtClean="0">
                <a:latin typeface="Times New Roman" pitchFamily="18" charset="0"/>
                <a:ea typeface="华文中宋" pitchFamily="2" charset="-122"/>
                <a:cs typeface="Times New Roman" pitchFamily="18" charset="0"/>
                <a:sym typeface="+mn-ea"/>
              </a:rPr>
              <a:t>、有关劳动保险和职工福利方面的费用。</a:t>
            </a:r>
            <a:endParaRPr lang="en-US" altLang="zh-CN" sz="2000" dirty="0" smtClean="0">
              <a:latin typeface="Times New Roman" pitchFamily="18" charset="0"/>
              <a:ea typeface="华文中宋" pitchFamily="2" charset="-122"/>
              <a:cs typeface="Times New Roman" pitchFamily="18" charset="0"/>
              <a:sym typeface="+mn-ea"/>
            </a:endParaRPr>
          </a:p>
          <a:p>
            <a:pPr indent="0" fontAlgn="auto">
              <a:lnSpc>
                <a:spcPts val="4000"/>
              </a:lnSpc>
              <a:buNone/>
              <a:extLst>
                <a:ext uri="{35155182-B16C-46BC-9424-99874614C6A1}">
                  <wpsdc:indentchars xmlns="" xmlns:wpsdc="http://www.wps.cn/officeDocument/2017/drawingmlCustomData" val="0" checksum="2798278923"/>
                </a:ext>
              </a:extLst>
            </a:pPr>
            <a:r>
              <a:rPr lang="en-US" altLang="zh-CN" sz="2000" dirty="0" smtClean="0">
                <a:latin typeface="Times New Roman" pitchFamily="18" charset="0"/>
                <a:ea typeface="华文中宋" pitchFamily="2" charset="-122"/>
                <a:cs typeface="Times New Roman" pitchFamily="18" charset="0"/>
                <a:sym typeface="+mn-ea"/>
              </a:rPr>
              <a:t>3</a:t>
            </a:r>
            <a:r>
              <a:rPr lang="zh-CN" altLang="en-US" sz="2000" dirty="0" smtClean="0">
                <a:latin typeface="Times New Roman" pitchFamily="18" charset="0"/>
                <a:ea typeface="华文中宋" pitchFamily="2" charset="-122"/>
                <a:cs typeface="Times New Roman" pitchFamily="18" charset="0"/>
                <a:sym typeface="+mn-ea"/>
              </a:rPr>
              <a:t>、有关退休、退职人员的各项费用。</a:t>
            </a:r>
            <a:r>
              <a:rPr lang="en-US" altLang="zh-CN" sz="2000" dirty="0" smtClean="0">
                <a:latin typeface="Times New Roman" pitchFamily="18" charset="0"/>
                <a:ea typeface="华文中宋" pitchFamily="2" charset="-122"/>
                <a:cs typeface="Times New Roman" pitchFamily="18" charset="0"/>
                <a:sym typeface="+mn-ea"/>
              </a:rPr>
              <a:t> </a:t>
            </a:r>
          </a:p>
          <a:p>
            <a:pPr indent="0" fontAlgn="auto">
              <a:lnSpc>
                <a:spcPts val="4000"/>
              </a:lnSpc>
              <a:buNone/>
              <a:extLst>
                <a:ext uri="{35155182-B16C-46BC-9424-99874614C6A1}">
                  <wpsdc:indentchars xmlns="" xmlns:wpsdc="http://www.wps.cn/officeDocument/2017/drawingmlCustomData" val="0" checksum="2798278923"/>
                </a:ext>
              </a:extLst>
            </a:pPr>
            <a:r>
              <a:rPr lang="en-US" altLang="zh-CN" sz="2000" dirty="0" smtClean="0">
                <a:latin typeface="Times New Roman" pitchFamily="18" charset="0"/>
                <a:ea typeface="华文中宋" pitchFamily="2" charset="-122"/>
                <a:cs typeface="Times New Roman" pitchFamily="18" charset="0"/>
                <a:sym typeface="+mn-ea"/>
              </a:rPr>
              <a:t>4</a:t>
            </a:r>
            <a:r>
              <a:rPr lang="zh-CN" altLang="en-US" sz="2000" dirty="0" smtClean="0">
                <a:latin typeface="Times New Roman" pitchFamily="18" charset="0"/>
                <a:ea typeface="华文中宋" pitchFamily="2" charset="-122"/>
                <a:cs typeface="Times New Roman" pitchFamily="18" charset="0"/>
                <a:sym typeface="+mn-ea"/>
              </a:rPr>
              <a:t>、出差伙食补助。</a:t>
            </a:r>
            <a:endParaRPr lang="en-US" altLang="zh-CN" sz="2000" dirty="0" smtClean="0">
              <a:latin typeface="Times New Roman" pitchFamily="18" charset="0"/>
              <a:ea typeface="华文中宋" pitchFamily="2" charset="-122"/>
              <a:cs typeface="Times New Roman" pitchFamily="18" charset="0"/>
              <a:sym typeface="+mn-ea"/>
            </a:endParaRPr>
          </a:p>
          <a:p>
            <a:pPr indent="0" fontAlgn="auto">
              <a:lnSpc>
                <a:spcPts val="4000"/>
              </a:lnSpc>
              <a:buNone/>
              <a:extLst>
                <a:ext uri="{35155182-B16C-46BC-9424-99874614C6A1}">
                  <wpsdc:indentchars xmlns="" xmlns:wpsdc="http://www.wps.cn/officeDocument/2017/drawingmlCustomData" val="0" checksum="2798278923"/>
                </a:ext>
              </a:extLst>
            </a:pPr>
            <a:r>
              <a:rPr lang="en-US" altLang="zh-CN" sz="2000" dirty="0" smtClean="0">
                <a:latin typeface="Times New Roman" pitchFamily="18" charset="0"/>
                <a:ea typeface="华文中宋" pitchFamily="2" charset="-122"/>
                <a:cs typeface="Times New Roman" pitchFamily="18" charset="0"/>
                <a:sym typeface="+mn-ea"/>
              </a:rPr>
              <a:t>5</a:t>
            </a:r>
            <a:r>
              <a:rPr lang="zh-CN" altLang="en-US" sz="2000" dirty="0" smtClean="0">
                <a:latin typeface="Times New Roman" pitchFamily="18" charset="0"/>
                <a:ea typeface="华文中宋" pitchFamily="2" charset="-122"/>
                <a:cs typeface="Times New Roman" pitchFamily="18" charset="0"/>
                <a:sym typeface="+mn-ea"/>
              </a:rPr>
              <a:t>、稿费、讲课费及其他专门工作报酬。</a:t>
            </a:r>
            <a:endParaRPr lang="en-US" altLang="zh-CN" sz="2000" dirty="0" smtClean="0">
              <a:latin typeface="Times New Roman" pitchFamily="18" charset="0"/>
              <a:ea typeface="华文中宋" pitchFamily="2" charset="-122"/>
              <a:cs typeface="Times New Roman" pitchFamily="18" charset="0"/>
              <a:sym typeface="+mn-ea"/>
            </a:endParaRPr>
          </a:p>
          <a:p>
            <a:pPr indent="0" fontAlgn="auto">
              <a:lnSpc>
                <a:spcPts val="4000"/>
              </a:lnSpc>
              <a:buNone/>
              <a:extLst>
                <a:ext uri="{35155182-B16C-46BC-9424-99874614C6A1}">
                  <wpsdc:indentchars xmlns="" xmlns:wpsdc="http://www.wps.cn/officeDocument/2017/drawingmlCustomData" val="0" checksum="2798278923"/>
                </a:ext>
              </a:extLst>
            </a:pPr>
            <a:r>
              <a:rPr lang="en-US" altLang="zh-CN" sz="2000" dirty="0" smtClean="0">
                <a:latin typeface="Times New Roman" pitchFamily="18" charset="0"/>
                <a:ea typeface="华文中宋" pitchFamily="2" charset="-122"/>
                <a:cs typeface="Times New Roman" pitchFamily="18" charset="0"/>
                <a:sym typeface="+mn-ea"/>
              </a:rPr>
              <a:t>6</a:t>
            </a:r>
            <a:r>
              <a:rPr lang="zh-CN" altLang="en-US" sz="2000" dirty="0" smtClean="0">
                <a:latin typeface="Times New Roman" pitchFamily="18" charset="0"/>
                <a:ea typeface="华文中宋" pitchFamily="2" charset="-122"/>
                <a:cs typeface="Times New Roman" pitchFamily="18" charset="0"/>
                <a:sym typeface="+mn-ea"/>
              </a:rPr>
              <a:t>、支付给承包单位的发包费。</a:t>
            </a:r>
            <a:endParaRPr lang="en-US" altLang="zh-CN" sz="2000" dirty="0" smtClean="0">
              <a:latin typeface="Times New Roman" pitchFamily="18" charset="0"/>
              <a:ea typeface="华文中宋" pitchFamily="2" charset="-122"/>
              <a:cs typeface="Times New Roman" pitchFamily="18" charset="0"/>
              <a:sym typeface="+mn-ea"/>
            </a:endParaRPr>
          </a:p>
          <a:p>
            <a:pPr indent="0" fontAlgn="auto">
              <a:lnSpc>
                <a:spcPts val="4000"/>
              </a:lnSpc>
              <a:buNone/>
              <a:extLst>
                <a:ext uri="{35155182-B16C-46BC-9424-99874614C6A1}">
                  <wpsdc:indentchars xmlns="" xmlns:wpsdc="http://www.wps.cn/officeDocument/2017/drawingmlCustomData" val="0" checksum="2798278923"/>
                </a:ext>
              </a:extLst>
            </a:pPr>
            <a:r>
              <a:rPr lang="en-US" altLang="zh-CN" sz="2000" dirty="0" smtClean="0">
                <a:latin typeface="Times New Roman" pitchFamily="18" charset="0"/>
                <a:ea typeface="华文中宋" pitchFamily="2" charset="-122"/>
                <a:cs typeface="Times New Roman" pitchFamily="18" charset="0"/>
                <a:sym typeface="+mn-ea"/>
              </a:rPr>
              <a:t>7</a:t>
            </a:r>
            <a:r>
              <a:rPr lang="zh-CN" altLang="en-US" sz="2000" dirty="0" smtClean="0">
                <a:latin typeface="Times New Roman" pitchFamily="18" charset="0"/>
                <a:ea typeface="华文中宋" pitchFamily="2" charset="-122"/>
                <a:cs typeface="Times New Roman" pitchFamily="18" charset="0"/>
                <a:sym typeface="+mn-ea"/>
              </a:rPr>
              <a:t>、支付给参加企业劳动的在校学生的补贴等。</a:t>
            </a:r>
            <a:endParaRPr lang="zh-CN" altLang="en-US" sz="2000" dirty="0" smtClean="0">
              <a:latin typeface="Times New Roman" pitchFamily="18" charset="0"/>
              <a:ea typeface="华文中宋" pitchFamily="2" charset="-122"/>
              <a:cs typeface="Times New Roman" pitchFamily="18" charset="0"/>
            </a:endParaRPr>
          </a:p>
          <a:p>
            <a:pPr indent="609600" fontAlgn="auto">
              <a:lnSpc>
                <a:spcPct val="150000"/>
              </a:lnSpc>
              <a:extLst>
                <a:ext uri="{35155182-B16C-46BC-9424-99874614C6A1}">
                  <wpsdc:indentchars xmlns="" xmlns:wpsdc="http://www.wps.cn/officeDocument/2017/drawingmlCustomData" val="200" checksum="4158780845"/>
                </a:ext>
              </a:extLst>
            </a:pPr>
            <a:endParaRPr lang="zh-CN" altLang="en-US" sz="2400" dirty="0" smtClean="0">
              <a:latin typeface="仿宋" panose="02010609060101010101" charset="-122"/>
              <a:ea typeface="仿宋" panose="02010609060101010101" charset="-122"/>
              <a:cs typeface="仿宋" panose="02010609060101010101" charset="-122"/>
              <a:sym typeface="+mn-ea"/>
            </a:endParaRPr>
          </a:p>
          <a:p>
            <a:pPr indent="609600" fontAlgn="auto">
              <a:lnSpc>
                <a:spcPct val="150000"/>
              </a:lnSpc>
              <a:extLst>
                <a:ext uri="{35155182-B16C-46BC-9424-99874614C6A1}">
                  <wpsdc:indentchars xmlns="" xmlns:wpsdc="http://www.wps.cn/officeDocument/2017/drawingmlCustomData" val="200" checksum="4158780845"/>
                </a:ext>
              </a:extLst>
            </a:pPr>
            <a:endParaRPr lang="zh-CN" altLang="en-US" sz="2400" dirty="0" smtClean="0">
              <a:sym typeface="+mn-ea"/>
            </a:endParaRPr>
          </a:p>
          <a:p>
            <a:endParaRPr lang="zh-CN" altLang="en-US" sz="2400" dirty="0"/>
          </a:p>
        </p:txBody>
      </p:sp>
    </p:spTree>
    <p:extLst>
      <p:ext uri="{BB962C8B-B14F-4D97-AF65-F5344CB8AC3E}">
        <p14:creationId xmlns:p14="http://schemas.microsoft.com/office/powerpoint/2010/main" val="2878202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14282" y="1071546"/>
            <a:ext cx="8143932" cy="6740307"/>
          </a:xfrm>
          <a:prstGeom prst="rect">
            <a:avLst/>
          </a:prstGeom>
          <a:noFill/>
        </p:spPr>
        <p:txBody>
          <a:bodyPr wrap="square" rtlCol="0">
            <a:spAutoFit/>
          </a:bodyPr>
          <a:lstStyle/>
          <a:p>
            <a:pPr indent="0" fontAlgn="auto">
              <a:lnSpc>
                <a:spcPct val="150000"/>
              </a:lnSpc>
              <a:buNone/>
              <a:extLst>
                <a:ext uri="{35155182-B16C-46BC-9424-99874614C6A1}">
                  <wpsdc:indentchars xmlns="" xmlns:wpsdc="http://www.wps.cn/officeDocument/2017/drawingmlCustomData" val="0" checksum="2798278923"/>
                </a:ext>
              </a:extLst>
            </a:pPr>
            <a:r>
              <a:rPr lang="en-US" altLang="zh-CN" sz="2400" dirty="0" smtClean="0">
                <a:latin typeface="华文中宋" pitchFamily="2" charset="-122"/>
                <a:ea typeface="华文中宋" pitchFamily="2" charset="-122"/>
                <a:cs typeface="Times New Roman" pitchFamily="18" charset="0"/>
                <a:sym typeface="+mn-ea"/>
              </a:rPr>
              <a:t>        </a:t>
            </a:r>
            <a:r>
              <a:rPr lang="zh-CN" altLang="en-US" sz="2400" dirty="0" smtClean="0">
                <a:latin typeface="华文中宋" pitchFamily="2" charset="-122"/>
                <a:ea typeface="华文中宋" pitchFamily="2" charset="-122"/>
                <a:cs typeface="Times New Roman" pitchFamily="18" charset="0"/>
                <a:sym typeface="+mn-ea"/>
              </a:rPr>
              <a:t>八、扬州市行政事业单位</a:t>
            </a:r>
            <a:r>
              <a:rPr lang="zh-CN" altLang="en-US" sz="2400" dirty="0" smtClean="0">
                <a:latin typeface="华文中宋" pitchFamily="2" charset="-122"/>
                <a:ea typeface="华文中宋" pitchFamily="2" charset="-122"/>
                <a:cs typeface="Times New Roman" pitchFamily="18" charset="0"/>
              </a:rPr>
              <a:t>工资总额口径？</a:t>
            </a:r>
            <a:endParaRPr lang="en-US" altLang="zh-CN" sz="2400" dirty="0" smtClean="0">
              <a:latin typeface="华文中宋" pitchFamily="2" charset="-122"/>
              <a:ea typeface="华文中宋" pitchFamily="2" charset="-122"/>
              <a:cs typeface="Times New Roman" pitchFamily="18" charset="0"/>
            </a:endParaRPr>
          </a:p>
          <a:p>
            <a:pPr indent="0" fontAlgn="auto">
              <a:lnSpc>
                <a:spcPts val="4000"/>
              </a:lnSpc>
              <a:buNone/>
              <a:extLst>
                <a:ext uri="{35155182-B16C-46BC-9424-99874614C6A1}">
                  <wpsdc:indentchars xmlns="" xmlns:wpsdc="http://www.wps.cn/officeDocument/2017/drawingmlCustomData" val="0" checksum="2798278923"/>
                </a:ext>
              </a:extLst>
            </a:pPr>
            <a:r>
              <a:rPr lang="en-US" altLang="zh-CN" sz="2000" dirty="0" smtClean="0">
                <a:latin typeface="华文中宋" pitchFamily="2" charset="-122"/>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rPr>
              <a:t>机关单位：</a:t>
            </a:r>
            <a:r>
              <a:rPr lang="en-US" altLang="zh-CN" sz="2000" dirty="0" smtClean="0">
                <a:latin typeface="Times New Roman" pitchFamily="18" charset="0"/>
                <a:ea typeface="华文中宋" pitchFamily="2" charset="-122"/>
                <a:cs typeface="Times New Roman" pitchFamily="18" charset="0"/>
              </a:rPr>
              <a:t>1.</a:t>
            </a:r>
            <a:r>
              <a:rPr lang="zh-CN" altLang="en-US" sz="2000" dirty="0" smtClean="0">
                <a:latin typeface="Times New Roman" pitchFamily="18" charset="0"/>
                <a:ea typeface="华文中宋" pitchFamily="2" charset="-122"/>
                <a:cs typeface="Times New Roman" pitchFamily="18" charset="0"/>
              </a:rPr>
              <a:t>基本工资；</a:t>
            </a:r>
            <a:r>
              <a:rPr lang="en-US" altLang="zh-CN" sz="2000" dirty="0" smtClean="0">
                <a:latin typeface="Times New Roman" pitchFamily="18" charset="0"/>
                <a:ea typeface="华文中宋" pitchFamily="2" charset="-122"/>
                <a:cs typeface="Times New Roman" pitchFamily="18" charset="0"/>
              </a:rPr>
              <a:t>2.</a:t>
            </a:r>
            <a:r>
              <a:rPr lang="zh-CN" altLang="en-US" sz="2000" dirty="0" smtClean="0">
                <a:latin typeface="Times New Roman" pitchFamily="18" charset="0"/>
                <a:ea typeface="华文中宋" pitchFamily="2" charset="-122"/>
                <a:cs typeface="Times New Roman" pitchFamily="18" charset="0"/>
              </a:rPr>
              <a:t>规范后的津贴补贴；</a:t>
            </a:r>
            <a:r>
              <a:rPr lang="en-US" altLang="zh-CN"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改革性等其他补贴（含上下班交通费、市内差旅包干补助、公务用车补贴、清真食品补贴）；</a:t>
            </a:r>
            <a:r>
              <a:rPr lang="en-US" altLang="zh-CN" sz="2000" dirty="0" smtClean="0">
                <a:latin typeface="Times New Roman" pitchFamily="18" charset="0"/>
                <a:ea typeface="华文中宋" pitchFamily="2" charset="-122"/>
                <a:cs typeface="Times New Roman" pitchFamily="18" charset="0"/>
              </a:rPr>
              <a:t> 4.</a:t>
            </a:r>
            <a:r>
              <a:rPr lang="zh-CN" altLang="en-US" sz="2000" dirty="0" smtClean="0">
                <a:latin typeface="Times New Roman" pitchFamily="18" charset="0"/>
                <a:ea typeface="华文中宋" pitchFamily="2" charset="-122"/>
                <a:cs typeface="Times New Roman" pitchFamily="18" charset="0"/>
              </a:rPr>
              <a:t>年终一次性奖金（十三个月工资）；</a:t>
            </a:r>
            <a:r>
              <a:rPr lang="en-US" altLang="zh-CN" sz="2000" dirty="0" smtClean="0">
                <a:latin typeface="Times New Roman" pitchFamily="18" charset="0"/>
                <a:ea typeface="华文中宋" pitchFamily="2" charset="-122"/>
                <a:cs typeface="Times New Roman" pitchFamily="18" charset="0"/>
              </a:rPr>
              <a:t>5.</a:t>
            </a:r>
            <a:r>
              <a:rPr lang="zh-CN" altLang="en-US" sz="2000" dirty="0" smtClean="0">
                <a:latin typeface="Times New Roman" pitchFamily="18" charset="0"/>
                <a:ea typeface="华文中宋" pitchFamily="2" charset="-122"/>
                <a:cs typeface="Times New Roman" pitchFamily="18" charset="0"/>
              </a:rPr>
              <a:t>住房公积金、住房补贴（租金补贴）；</a:t>
            </a:r>
            <a:r>
              <a:rPr lang="en-US" altLang="zh-CN" sz="2000" dirty="0" smtClean="0">
                <a:latin typeface="Times New Roman" pitchFamily="18" charset="0"/>
                <a:ea typeface="华文中宋" pitchFamily="2" charset="-122"/>
                <a:cs typeface="Times New Roman" pitchFamily="18" charset="0"/>
              </a:rPr>
              <a:t>6.</a:t>
            </a:r>
            <a:r>
              <a:rPr lang="zh-CN" altLang="en-US" sz="2000" dirty="0" smtClean="0">
                <a:latin typeface="Times New Roman" pitchFamily="18" charset="0"/>
                <a:ea typeface="华文中宋" pitchFamily="2" charset="-122"/>
                <a:cs typeface="Times New Roman" pitchFamily="18" charset="0"/>
              </a:rPr>
              <a:t>奖励性补贴（增收节支奖、年终目标考核奖等）。</a:t>
            </a:r>
            <a:endParaRPr lang="en-US" altLang="zh-CN" sz="2000" dirty="0" smtClean="0">
              <a:latin typeface="Times New Roman" pitchFamily="18" charset="0"/>
              <a:ea typeface="华文中宋" pitchFamily="2" charset="-122"/>
              <a:cs typeface="Times New Roman" pitchFamily="18" charset="0"/>
            </a:endParaRPr>
          </a:p>
          <a:p>
            <a:pPr indent="0" fontAlgn="auto">
              <a:lnSpc>
                <a:spcPts val="4000"/>
              </a:lnSpc>
              <a:buNone/>
              <a:extLst>
                <a:ext uri="{35155182-B16C-46BC-9424-99874614C6A1}">
                  <wpsdc:indentchars xmlns="" xmlns:wpsdc="http://www.wps.cn/officeDocument/2017/drawingmlCustomData" val="0" checksum="2798278923"/>
                </a:ext>
              </a:extLst>
            </a:pPr>
            <a:r>
              <a:rPr lang="zh-CN" altLang="en-US" sz="2000" b="1"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rPr>
              <a:t>事业单位参照同类项目确定。</a:t>
            </a:r>
            <a:endParaRPr lang="en-US" altLang="zh-CN" sz="2000" dirty="0" smtClean="0">
              <a:latin typeface="Times New Roman" pitchFamily="18" charset="0"/>
              <a:ea typeface="华文中宋" pitchFamily="2" charset="-122"/>
              <a:cs typeface="Times New Roman" pitchFamily="18" charset="0"/>
            </a:endParaRPr>
          </a:p>
          <a:p>
            <a:pPr indent="0" fontAlgn="auto">
              <a:lnSpc>
                <a:spcPts val="4000"/>
              </a:lnSpc>
              <a:buNone/>
              <a:extLst>
                <a:ext uri="{35155182-B16C-46BC-9424-99874614C6A1}">
                  <wpsdc:indentchars xmlns="" xmlns:wpsdc="http://www.wps.cn/officeDocument/2017/drawingmlCustomData" val="0" checksum="2798278923"/>
                </a:ext>
              </a:extLst>
            </a:pPr>
            <a:r>
              <a:rPr lang="en-US" altLang="zh-CN"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rPr>
              <a:t>编外人员即编外用工表格中填报的年度开支总额。</a:t>
            </a:r>
            <a:endParaRPr lang="en-US" altLang="zh-CN" sz="2000" dirty="0" smtClean="0">
              <a:latin typeface="Times New Roman" pitchFamily="18" charset="0"/>
              <a:ea typeface="华文中宋" pitchFamily="2" charset="-122"/>
              <a:cs typeface="Times New Roman" pitchFamily="18" charset="0"/>
            </a:endParaRPr>
          </a:p>
          <a:p>
            <a:pPr indent="0" fontAlgn="auto">
              <a:lnSpc>
                <a:spcPts val="4000"/>
              </a:lnSpc>
              <a:buNone/>
              <a:extLst>
                <a:ext uri="{35155182-B16C-46BC-9424-99874614C6A1}">
                  <wpsdc:indentchars xmlns="" xmlns:wpsdc="http://www.wps.cn/officeDocument/2017/drawingmlCustomData" val="0" checksum="2798278923"/>
                </a:ext>
              </a:extLst>
            </a:pPr>
            <a:r>
              <a:rPr lang="en-US" altLang="zh-CN"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黑体" pitchFamily="49"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rPr>
              <a:t>从</a:t>
            </a:r>
            <a:r>
              <a:rPr lang="en-US" sz="2000" dirty="0" smtClean="0">
                <a:latin typeface="Times New Roman" pitchFamily="18" charset="0"/>
                <a:ea typeface="华文中宋" pitchFamily="2" charset="-122"/>
                <a:cs typeface="Times New Roman" pitchFamily="18" charset="0"/>
              </a:rPr>
              <a:t>2019</a:t>
            </a:r>
            <a:r>
              <a:rPr lang="zh-CN" altLang="en-US" sz="2000" dirty="0" smtClean="0">
                <a:latin typeface="Times New Roman" pitchFamily="18" charset="0"/>
                <a:ea typeface="华文中宋" pitchFamily="2" charset="-122"/>
                <a:cs typeface="Times New Roman" pitchFamily="18" charset="0"/>
              </a:rPr>
              <a:t>年起，市级机关行政事业单位工会经费委托扬州市国家税务局代收（扬工发</a:t>
            </a:r>
            <a:r>
              <a:rPr lang="en-US" altLang="zh-CN" sz="2000" dirty="0" smtClean="0">
                <a:latin typeface="Times New Roman" pitchFamily="18" charset="0"/>
                <a:ea typeface="华文中宋" pitchFamily="2" charset="-122"/>
                <a:cs typeface="Times New Roman" pitchFamily="18" charset="0"/>
              </a:rPr>
              <a:t>【2018】66</a:t>
            </a:r>
            <a:r>
              <a:rPr lang="zh-CN" altLang="en-US" sz="2000" dirty="0" smtClean="0">
                <a:latin typeface="Times New Roman" pitchFamily="18" charset="0"/>
                <a:ea typeface="华文中宋" pitchFamily="2" charset="-122"/>
                <a:cs typeface="Times New Roman" pitchFamily="18" charset="0"/>
              </a:rPr>
              <a:t>号</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a:t>
            </a:r>
          </a:p>
          <a:p>
            <a:pPr indent="609600" fontAlgn="auto">
              <a:lnSpc>
                <a:spcPts val="4000"/>
              </a:lnSpc>
              <a:extLst>
                <a:ext uri="{35155182-B16C-46BC-9424-99874614C6A1}">
                  <wpsdc:indentchars xmlns="" xmlns:wpsdc="http://www.wps.cn/officeDocument/2017/drawingmlCustomData" val="200" checksum="4158780845"/>
                </a:ext>
              </a:extLst>
            </a:pPr>
            <a:endParaRPr lang="en-US" altLang="zh-CN" sz="2000" dirty="0" smtClean="0">
              <a:latin typeface="华文中宋" pitchFamily="2" charset="-122"/>
              <a:ea typeface="华文中宋" pitchFamily="2" charset="-122"/>
              <a:cs typeface="仿宋" panose="02010609060101010101" charset="-122"/>
              <a:sym typeface="+mn-ea"/>
            </a:endParaRPr>
          </a:p>
          <a:p>
            <a:pPr indent="609600" fontAlgn="auto">
              <a:lnSpc>
                <a:spcPct val="150000"/>
              </a:lnSpc>
              <a:extLst>
                <a:ext uri="{35155182-B16C-46BC-9424-99874614C6A1}">
                  <wpsdc:indentchars xmlns="" xmlns:wpsdc="http://www.wps.cn/officeDocument/2017/drawingmlCustomData" val="200" checksum="4158780845"/>
                </a:ext>
              </a:extLst>
            </a:pPr>
            <a:endParaRPr lang="zh-CN" altLang="en-US" sz="2400" dirty="0" smtClean="0">
              <a:latin typeface="仿宋" panose="02010609060101010101" charset="-122"/>
              <a:ea typeface="仿宋" panose="02010609060101010101" charset="-122"/>
              <a:cs typeface="仿宋" panose="02010609060101010101" charset="-122"/>
              <a:sym typeface="+mn-ea"/>
            </a:endParaRPr>
          </a:p>
          <a:p>
            <a:pPr indent="609600" fontAlgn="auto">
              <a:lnSpc>
                <a:spcPct val="150000"/>
              </a:lnSpc>
              <a:extLst>
                <a:ext uri="{35155182-B16C-46BC-9424-99874614C6A1}">
                  <wpsdc:indentchars xmlns="" xmlns:wpsdc="http://www.wps.cn/officeDocument/2017/drawingmlCustomData" val="200" checksum="4158780845"/>
                </a:ext>
              </a:extLst>
            </a:pPr>
            <a:endParaRPr lang="zh-CN" altLang="en-US" sz="2400" dirty="0" smtClean="0">
              <a:sym typeface="+mn-ea"/>
            </a:endParaRPr>
          </a:p>
          <a:p>
            <a:endParaRPr lang="zh-CN" altLang="en-US" sz="2400" dirty="0"/>
          </a:p>
        </p:txBody>
      </p:sp>
    </p:spTree>
    <p:extLst>
      <p:ext uri="{BB962C8B-B14F-4D97-AF65-F5344CB8AC3E}">
        <p14:creationId xmlns:p14="http://schemas.microsoft.com/office/powerpoint/2010/main" val="32000879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flipV="1">
            <a:off x="285720" y="785793"/>
            <a:ext cx="8858280" cy="1661993"/>
          </a:xfrm>
          <a:prstGeom prst="rect">
            <a:avLst/>
          </a:prstGeom>
          <a:noFill/>
        </p:spPr>
        <p:txBody>
          <a:bodyPr wrap="square" rtlCol="0">
            <a:spAutoFit/>
          </a:bodyPr>
          <a:lstStyle/>
          <a:p>
            <a:pPr indent="720090">
              <a:lnSpc>
                <a:spcPct val="150000"/>
              </a:lnSpc>
            </a:pPr>
            <a:r>
              <a:rPr lang="zh-CN" altLang="en-US" sz="2400" dirty="0" smtClean="0">
                <a:latin typeface="Times New Roman" pitchFamily="18" charset="0"/>
                <a:ea typeface="黑体" pitchFamily="49" charset="-122"/>
                <a:cs typeface="Times New Roman" pitchFamily="18" charset="0"/>
                <a:sym typeface="+mn-ea"/>
              </a:rPr>
              <a:t>    </a:t>
            </a:r>
            <a:endParaRPr lang="en-US" altLang="zh-CN" sz="2400" dirty="0" smtClean="0">
              <a:latin typeface="Times New Roman" pitchFamily="18" charset="0"/>
              <a:ea typeface="黑体" pitchFamily="49" charset="-122"/>
              <a:cs typeface="Times New Roman" pitchFamily="18" charset="0"/>
              <a:sym typeface="+mn-ea"/>
            </a:endParaRPr>
          </a:p>
          <a:p>
            <a:pPr indent="720090">
              <a:lnSpc>
                <a:spcPct val="150000"/>
              </a:lnSpc>
            </a:pPr>
            <a:r>
              <a:rPr lang="en-US" altLang="zh-CN" sz="2000" dirty="0" smtClean="0">
                <a:latin typeface="Times New Roman" pitchFamily="18" charset="0"/>
                <a:ea typeface="华文中宋" pitchFamily="2" charset="-122"/>
                <a:cs typeface="Times New Roman" pitchFamily="18" charset="0"/>
                <a:sym typeface="+mn-ea"/>
              </a:rPr>
              <a:t>        </a:t>
            </a:r>
            <a:endParaRPr lang="zh-CN" altLang="en-US" sz="2000" dirty="0" smtClean="0">
              <a:latin typeface="华文中宋" pitchFamily="2" charset="-122"/>
              <a:ea typeface="华文中宋" pitchFamily="2" charset="-122"/>
            </a:endParaRPr>
          </a:p>
          <a:p>
            <a:pPr indent="720090" algn="l" fontAlgn="auto">
              <a:lnSpc>
                <a:spcPct val="150000"/>
              </a:lnSpc>
            </a:pPr>
            <a:endParaRPr lang="zh-CN" altLang="en-US" sz="2400" dirty="0" smtClean="0">
              <a:latin typeface="仿宋" panose="02010609060101010101" charset="-122"/>
              <a:ea typeface="仿宋" panose="02010609060101010101" charset="-122"/>
              <a:sym typeface="+mn-ea"/>
            </a:endParaRPr>
          </a:p>
        </p:txBody>
      </p:sp>
      <p:pic>
        <p:nvPicPr>
          <p:cNvPr id="229378" name="Picture 2"/>
          <p:cNvPicPr>
            <a:picLocks noChangeAspect="1" noChangeArrowheads="1"/>
          </p:cNvPicPr>
          <p:nvPr/>
        </p:nvPicPr>
        <p:blipFill>
          <a:blip r:embed="rId4"/>
          <a:srcRect/>
          <a:stretch>
            <a:fillRect/>
          </a:stretch>
        </p:blipFill>
        <p:spPr bwMode="auto">
          <a:xfrm>
            <a:off x="2214546" y="928670"/>
            <a:ext cx="5002625" cy="5929330"/>
          </a:xfrm>
          <a:prstGeom prst="rect">
            <a:avLst/>
          </a:prstGeom>
          <a:noFill/>
          <a:ln w="9525">
            <a:noFill/>
            <a:miter lim="800000"/>
            <a:headEnd/>
            <a:tailEnd/>
          </a:ln>
          <a:effectLst/>
        </p:spPr>
      </p:pic>
    </p:spTree>
    <p:extLst>
      <p:ext uri="{BB962C8B-B14F-4D97-AF65-F5344CB8AC3E}">
        <p14:creationId xmlns:p14="http://schemas.microsoft.com/office/powerpoint/2010/main" val="809032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357158" y="928670"/>
            <a:ext cx="8001056" cy="7404591"/>
          </a:xfrm>
          <a:prstGeom prst="rect">
            <a:avLst/>
          </a:prstGeom>
          <a:noFill/>
        </p:spPr>
        <p:txBody>
          <a:bodyPr wrap="square" rtlCol="0">
            <a:spAutoFit/>
          </a:bodyPr>
          <a:lstStyle/>
          <a:p>
            <a:pPr indent="609600" fontAlgn="auto">
              <a:lnSpc>
                <a:spcPct val="150000"/>
              </a:lnSpc>
              <a:extLst>
                <a:ext uri="{35155182-B16C-46BC-9424-99874614C6A1}">
                  <wpsdc:indentchars xmlns="" xmlns:wpsdc="http://www.wps.cn/officeDocument/2017/drawingmlCustomData" val="200" checksum="4158780845"/>
                </a:ext>
              </a:extLst>
            </a:pPr>
            <a:r>
              <a:rPr lang="zh-CN" altLang="en-US" sz="2400" dirty="0" smtClean="0">
                <a:latin typeface="Times New Roman" pitchFamily="18" charset="0"/>
                <a:ea typeface="华文中宋" pitchFamily="2" charset="-122"/>
                <a:cs typeface="Times New Roman" pitchFamily="18" charset="0"/>
                <a:sym typeface="+mn-ea"/>
              </a:rPr>
              <a:t>九、拨缴经费收入核算注意哪些问题？</a:t>
            </a:r>
            <a:endParaRPr lang="en-US" altLang="zh-CN" sz="2400" dirty="0" smtClean="0">
              <a:latin typeface="Times New Roman" pitchFamily="18" charset="0"/>
              <a:ea typeface="华文中宋" pitchFamily="2" charset="-122"/>
              <a:cs typeface="Times New Roman" pitchFamily="18" charset="0"/>
              <a:sym typeface="+mn-ea"/>
            </a:endParaRPr>
          </a:p>
          <a:p>
            <a:pPr indent="609600" fontAlgn="auto">
              <a:lnSpc>
                <a:spcPts val="35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sym typeface="+mn-ea"/>
              </a:rPr>
              <a:t>1</a:t>
            </a:r>
            <a:r>
              <a:rPr lang="zh-CN" altLang="en-US" sz="2000" dirty="0" smtClean="0">
                <a:latin typeface="Times New Roman" pitchFamily="18" charset="0"/>
                <a:ea typeface="华文中宋" pitchFamily="2" charset="-122"/>
                <a:cs typeface="Times New Roman" pitchFamily="18" charset="0"/>
                <a:sym typeface="+mn-ea"/>
              </a:rPr>
              <a:t>、单位行政应于每月</a:t>
            </a:r>
            <a:r>
              <a:rPr lang="en-US" altLang="zh-CN" sz="2000" dirty="0" smtClean="0">
                <a:latin typeface="Times New Roman" pitchFamily="18" charset="0"/>
                <a:ea typeface="华文中宋" pitchFamily="2" charset="-122"/>
                <a:cs typeface="Times New Roman" pitchFamily="18" charset="0"/>
                <a:sym typeface="+mn-ea"/>
              </a:rPr>
              <a:t>15</a:t>
            </a:r>
            <a:r>
              <a:rPr lang="zh-CN" altLang="en-US" sz="2000" dirty="0" smtClean="0">
                <a:latin typeface="Times New Roman" pitchFamily="18" charset="0"/>
                <a:ea typeface="华文中宋" pitchFamily="2" charset="-122"/>
                <a:cs typeface="Times New Roman" pitchFamily="18" charset="0"/>
                <a:sym typeface="+mn-ea"/>
              </a:rPr>
              <a:t>日前，按照上月全部职工工资总额的</a:t>
            </a:r>
            <a:r>
              <a:rPr lang="en-US" altLang="zh-CN" sz="2000" dirty="0" smtClean="0">
                <a:latin typeface="Times New Roman" pitchFamily="18" charset="0"/>
                <a:ea typeface="华文中宋" pitchFamily="2" charset="-122"/>
                <a:cs typeface="Times New Roman" pitchFamily="18" charset="0"/>
                <a:sym typeface="+mn-ea"/>
              </a:rPr>
              <a:t>2%</a:t>
            </a:r>
            <a:r>
              <a:rPr lang="zh-CN" altLang="en-US" sz="2000" dirty="0" smtClean="0">
                <a:latin typeface="Times New Roman" pitchFamily="18" charset="0"/>
                <a:ea typeface="华文中宋" pitchFamily="2" charset="-122"/>
                <a:cs typeface="Times New Roman" pitchFamily="18" charset="0"/>
                <a:sym typeface="+mn-ea"/>
              </a:rPr>
              <a:t>提取工会经费，</a:t>
            </a:r>
            <a:r>
              <a:rPr lang="en-US" altLang="zh-CN" sz="2000" dirty="0" smtClean="0">
                <a:latin typeface="Times New Roman" pitchFamily="18" charset="0"/>
                <a:ea typeface="华文中宋" pitchFamily="2" charset="-122"/>
                <a:cs typeface="Times New Roman" pitchFamily="18" charset="0"/>
                <a:sym typeface="+mn-ea"/>
              </a:rPr>
              <a:t>40%</a:t>
            </a:r>
            <a:r>
              <a:rPr lang="zh-CN" altLang="en-US" sz="2000" dirty="0" smtClean="0">
                <a:latin typeface="Times New Roman" pitchFamily="18" charset="0"/>
                <a:ea typeface="华文中宋" pitchFamily="2" charset="-122"/>
                <a:cs typeface="Times New Roman" pitchFamily="18" charset="0"/>
                <a:sym typeface="+mn-ea"/>
              </a:rPr>
              <a:t>通过税务上缴上级工会，</a:t>
            </a:r>
            <a:r>
              <a:rPr lang="en-US" altLang="zh-CN" sz="2000" dirty="0" smtClean="0">
                <a:latin typeface="Times New Roman" pitchFamily="18" charset="0"/>
                <a:ea typeface="华文中宋" pitchFamily="2" charset="-122"/>
                <a:cs typeface="Times New Roman" pitchFamily="18" charset="0"/>
                <a:sym typeface="+mn-ea"/>
              </a:rPr>
              <a:t>60%</a:t>
            </a:r>
            <a:r>
              <a:rPr lang="zh-CN" altLang="en-US" sz="2000" dirty="0" smtClean="0">
                <a:latin typeface="Times New Roman" pitchFamily="18" charset="0"/>
                <a:ea typeface="华文中宋" pitchFamily="2" charset="-122"/>
                <a:cs typeface="Times New Roman" pitchFamily="18" charset="0"/>
                <a:sym typeface="+mn-ea"/>
              </a:rPr>
              <a:t>直接拨给本单位工会。</a:t>
            </a:r>
            <a:endParaRPr lang="en-US" altLang="zh-CN" sz="2000" dirty="0" smtClean="0">
              <a:latin typeface="Times New Roman" pitchFamily="18" charset="0"/>
              <a:ea typeface="华文中宋" pitchFamily="2" charset="-122"/>
              <a:cs typeface="Times New Roman" pitchFamily="18" charset="0"/>
              <a:sym typeface="+mn-ea"/>
            </a:endParaRPr>
          </a:p>
          <a:p>
            <a:pPr indent="609600" fontAlgn="auto">
              <a:lnSpc>
                <a:spcPts val="35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sym typeface="+mn-ea"/>
              </a:rPr>
              <a:t>2</a:t>
            </a:r>
            <a:r>
              <a:rPr lang="zh-CN" altLang="en-US" sz="2000" dirty="0" smtClean="0">
                <a:latin typeface="Times New Roman" pitchFamily="18" charset="0"/>
                <a:ea typeface="华文中宋" pitchFamily="2" charset="-122"/>
                <a:cs typeface="Times New Roman" pitchFamily="18" charset="0"/>
                <a:sym typeface="+mn-ea"/>
              </a:rPr>
              <a:t>、工会经费税前列支</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企业），专用收据由上级工会代开。</a:t>
            </a:r>
            <a:endParaRPr lang="en-US" altLang="zh-CN" sz="2000" dirty="0" smtClean="0">
              <a:latin typeface="Times New Roman" pitchFamily="18" charset="0"/>
              <a:ea typeface="华文中宋" pitchFamily="2" charset="-122"/>
              <a:cs typeface="Times New Roman" pitchFamily="18" charset="0"/>
              <a:sym typeface="+mn-ea"/>
            </a:endParaRPr>
          </a:p>
          <a:p>
            <a:pPr indent="609600" fontAlgn="auto">
              <a:lnSpc>
                <a:spcPts val="35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sym typeface="+mn-ea"/>
              </a:rPr>
              <a:t>3</a:t>
            </a:r>
            <a:r>
              <a:rPr lang="zh-CN" altLang="en-US" sz="2000" dirty="0" smtClean="0">
                <a:latin typeface="Times New Roman" pitchFamily="18" charset="0"/>
                <a:ea typeface="华文中宋" pitchFamily="2" charset="-122"/>
                <a:cs typeface="Times New Roman" pitchFamily="18" charset="0"/>
                <a:sym typeface="+mn-ea"/>
              </a:rPr>
              <a:t>、劳务派遣工经费应由用工单位按劳务派遣工工资总额的</a:t>
            </a:r>
            <a:r>
              <a:rPr lang="en-US" altLang="zh-CN" sz="2000" dirty="0" smtClean="0">
                <a:latin typeface="Times New Roman" pitchFamily="18" charset="0"/>
                <a:ea typeface="华文中宋" pitchFamily="2" charset="-122"/>
                <a:cs typeface="Times New Roman" pitchFamily="18" charset="0"/>
                <a:sym typeface="+mn-ea"/>
              </a:rPr>
              <a:t>2%</a:t>
            </a:r>
            <a:r>
              <a:rPr lang="zh-CN" altLang="en-US" sz="2000" dirty="0" smtClean="0">
                <a:latin typeface="Times New Roman" pitchFamily="18" charset="0"/>
                <a:ea typeface="华文中宋" pitchFamily="2" charset="-122"/>
                <a:cs typeface="Times New Roman" pitchFamily="18" charset="0"/>
                <a:sym typeface="+mn-ea"/>
              </a:rPr>
              <a:t>提取并拨付劳务派遣单位工会，属于应上缴上级工会的经费，由劳务派遣单位工会按规定比例上缴；用工单位工会接收委托管理劳务派遣工会会员的，工会经费留用部分由双方协商确定。</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总工发</a:t>
            </a:r>
            <a:r>
              <a:rPr lang="en-US" altLang="zh-CN" sz="2000" dirty="0" smtClean="0">
                <a:latin typeface="Times New Roman" pitchFamily="18" charset="0"/>
                <a:ea typeface="华文中宋" pitchFamily="2" charset="-122"/>
                <a:cs typeface="Times New Roman" pitchFamily="18" charset="0"/>
                <a:sym typeface="+mn-ea"/>
              </a:rPr>
              <a:t>【2009】21</a:t>
            </a:r>
            <a:r>
              <a:rPr lang="zh-CN" altLang="en-US" sz="2000" dirty="0" smtClean="0">
                <a:latin typeface="Times New Roman" pitchFamily="18" charset="0"/>
                <a:ea typeface="华文中宋" pitchFamily="2" charset="-122"/>
                <a:cs typeface="Times New Roman" pitchFamily="18" charset="0"/>
                <a:sym typeface="+mn-ea"/>
              </a:rPr>
              <a:t>号）</a:t>
            </a:r>
            <a:endParaRPr lang="en-US" altLang="zh-CN" sz="2000" dirty="0" smtClean="0">
              <a:latin typeface="Times New Roman" pitchFamily="18" charset="0"/>
              <a:ea typeface="华文中宋" pitchFamily="2" charset="-122"/>
              <a:cs typeface="Times New Roman" pitchFamily="18" charset="0"/>
              <a:sym typeface="+mn-ea"/>
            </a:endParaRPr>
          </a:p>
          <a:p>
            <a:pPr indent="609600">
              <a:lnSpc>
                <a:spcPts val="35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sym typeface="+mn-ea"/>
              </a:rPr>
              <a:t>4</a:t>
            </a:r>
            <a:r>
              <a:rPr lang="zh-CN" altLang="en-US" sz="2000" dirty="0" smtClean="0">
                <a:latin typeface="Times New Roman" pitchFamily="18" charset="0"/>
                <a:ea typeface="华文中宋" pitchFamily="2" charset="-122"/>
                <a:cs typeface="Times New Roman" pitchFamily="18" charset="0"/>
                <a:sym typeface="+mn-ea"/>
              </a:rPr>
              <a:t>、小微企业（月销售不超过</a:t>
            </a:r>
            <a:r>
              <a:rPr lang="en-US" altLang="zh-CN" sz="2000" dirty="0" smtClean="0">
                <a:latin typeface="Times New Roman" pitchFamily="18" charset="0"/>
                <a:ea typeface="华文中宋" pitchFamily="2" charset="-122"/>
                <a:cs typeface="Times New Roman" pitchFamily="18" charset="0"/>
                <a:sym typeface="+mn-ea"/>
              </a:rPr>
              <a:t>10</a:t>
            </a:r>
            <a:r>
              <a:rPr lang="zh-CN" altLang="en-US" sz="2000" dirty="0" smtClean="0">
                <a:latin typeface="Times New Roman" pitchFamily="18" charset="0"/>
                <a:ea typeface="华文中宋" pitchFamily="2" charset="-122"/>
                <a:cs typeface="Times New Roman" pitchFamily="18" charset="0"/>
                <a:sym typeface="+mn-ea"/>
              </a:rPr>
              <a:t>万元，季度销售未超过</a:t>
            </a:r>
            <a:r>
              <a:rPr lang="en-US" altLang="zh-CN" sz="2000" dirty="0" smtClean="0">
                <a:latin typeface="Times New Roman" pitchFamily="18" charset="0"/>
                <a:ea typeface="华文中宋" pitchFamily="2" charset="-122"/>
                <a:cs typeface="Times New Roman" pitchFamily="18" charset="0"/>
                <a:sym typeface="+mn-ea"/>
              </a:rPr>
              <a:t>30</a:t>
            </a:r>
            <a:r>
              <a:rPr lang="zh-CN" altLang="en-US" sz="2000" dirty="0" smtClean="0">
                <a:latin typeface="Times New Roman" pitchFamily="18" charset="0"/>
                <a:ea typeface="华文中宋" pitchFamily="2" charset="-122"/>
                <a:cs typeface="Times New Roman" pitchFamily="18" charset="0"/>
                <a:sym typeface="+mn-ea"/>
              </a:rPr>
              <a:t>万元）按规定免征增值税的纳税人，暂缓收缴工会经费（</a:t>
            </a:r>
            <a:r>
              <a:rPr lang="en-US" altLang="zh-CN" sz="2000" dirty="0" smtClean="0">
                <a:latin typeface="Times New Roman" pitchFamily="18" charset="0"/>
                <a:ea typeface="华文中宋" pitchFamily="2" charset="-122"/>
                <a:cs typeface="Times New Roman" pitchFamily="18" charset="0"/>
                <a:sym typeface="+mn-ea"/>
              </a:rPr>
              <a:t>2019</a:t>
            </a:r>
            <a:r>
              <a:rPr lang="zh-CN" altLang="en-US" sz="2000" dirty="0" smtClean="0">
                <a:latin typeface="Times New Roman" pitchFamily="18" charset="0"/>
                <a:ea typeface="华文中宋" pitchFamily="2" charset="-122"/>
                <a:cs typeface="Times New Roman" pitchFamily="18" charset="0"/>
                <a:sym typeface="+mn-ea"/>
              </a:rPr>
              <a:t>年</a:t>
            </a:r>
            <a:r>
              <a:rPr lang="en-US" altLang="zh-CN" sz="2000" dirty="0" smtClean="0">
                <a:latin typeface="Times New Roman" pitchFamily="18" charset="0"/>
                <a:ea typeface="华文中宋" pitchFamily="2" charset="-122"/>
                <a:cs typeface="Times New Roman" pitchFamily="18" charset="0"/>
                <a:sym typeface="+mn-ea"/>
              </a:rPr>
              <a:t>7</a:t>
            </a:r>
            <a:r>
              <a:rPr lang="zh-CN" altLang="en-US" sz="2000" dirty="0" smtClean="0">
                <a:latin typeface="Times New Roman" pitchFamily="18" charset="0"/>
                <a:ea typeface="华文中宋" pitchFamily="2" charset="-122"/>
                <a:cs typeface="Times New Roman" pitchFamily="18" charset="0"/>
                <a:sym typeface="+mn-ea"/>
              </a:rPr>
              <a:t>月</a:t>
            </a:r>
            <a:r>
              <a:rPr lang="en-US" altLang="zh-CN" sz="2000" dirty="0" smtClean="0">
                <a:latin typeface="Times New Roman" pitchFamily="18" charset="0"/>
                <a:ea typeface="华文中宋" pitchFamily="2" charset="-122"/>
                <a:cs typeface="Times New Roman" pitchFamily="18" charset="0"/>
                <a:sym typeface="+mn-ea"/>
              </a:rPr>
              <a:t>1</a:t>
            </a:r>
            <a:r>
              <a:rPr lang="zh-CN" altLang="en-US" sz="2000" dirty="0" smtClean="0">
                <a:latin typeface="Times New Roman" pitchFamily="18" charset="0"/>
                <a:ea typeface="华文中宋" pitchFamily="2" charset="-122"/>
                <a:cs typeface="Times New Roman" pitchFamily="18" charset="0"/>
                <a:sym typeface="+mn-ea"/>
              </a:rPr>
              <a:t>日</a:t>
            </a:r>
            <a:r>
              <a:rPr lang="en-US" altLang="zh-CN" sz="2000" dirty="0" smtClean="0">
                <a:latin typeface="Times New Roman" pitchFamily="18" charset="0"/>
                <a:ea typeface="华文中宋" pitchFamily="2" charset="-122"/>
                <a:cs typeface="Times New Roman" pitchFamily="18" charset="0"/>
                <a:sym typeface="+mn-ea"/>
              </a:rPr>
              <a:t>—2021</a:t>
            </a:r>
            <a:r>
              <a:rPr lang="zh-CN" altLang="en-US" sz="2000" dirty="0" smtClean="0">
                <a:latin typeface="Times New Roman" pitchFamily="18" charset="0"/>
                <a:ea typeface="华文中宋" pitchFamily="2" charset="-122"/>
                <a:cs typeface="Times New Roman" pitchFamily="18" charset="0"/>
                <a:sym typeface="+mn-ea"/>
              </a:rPr>
              <a:t>年</a:t>
            </a:r>
            <a:r>
              <a:rPr lang="en-US" altLang="zh-CN" sz="2000" dirty="0" smtClean="0">
                <a:latin typeface="Times New Roman" pitchFamily="18" charset="0"/>
                <a:ea typeface="华文中宋" pitchFamily="2" charset="-122"/>
                <a:cs typeface="Times New Roman" pitchFamily="18" charset="0"/>
                <a:sym typeface="+mn-ea"/>
              </a:rPr>
              <a:t>12</a:t>
            </a:r>
            <a:r>
              <a:rPr lang="zh-CN" altLang="en-US" sz="2000" dirty="0" smtClean="0">
                <a:latin typeface="Times New Roman" pitchFamily="18" charset="0"/>
                <a:ea typeface="华文中宋" pitchFamily="2" charset="-122"/>
                <a:cs typeface="Times New Roman" pitchFamily="18" charset="0"/>
                <a:sym typeface="+mn-ea"/>
              </a:rPr>
              <a:t>月</a:t>
            </a:r>
            <a:r>
              <a:rPr lang="en-US" altLang="zh-CN" sz="2000" dirty="0" smtClean="0">
                <a:latin typeface="Times New Roman" pitchFamily="18" charset="0"/>
                <a:ea typeface="华文中宋" pitchFamily="2" charset="-122"/>
                <a:cs typeface="Times New Roman" pitchFamily="18" charset="0"/>
                <a:sym typeface="+mn-ea"/>
              </a:rPr>
              <a:t>31</a:t>
            </a:r>
            <a:r>
              <a:rPr lang="zh-CN" altLang="en-US" sz="2000" dirty="0" smtClean="0">
                <a:latin typeface="Times New Roman" pitchFamily="18" charset="0"/>
                <a:ea typeface="华文中宋" pitchFamily="2" charset="-122"/>
                <a:cs typeface="Times New Roman" pitchFamily="18" charset="0"/>
                <a:sym typeface="+mn-ea"/>
              </a:rPr>
              <a:t>日）。（苏工办</a:t>
            </a:r>
            <a:r>
              <a:rPr lang="en-US" altLang="zh-CN" sz="2000" dirty="0" smtClean="0">
                <a:latin typeface="Times New Roman" pitchFamily="18" charset="0"/>
                <a:ea typeface="华文中宋" pitchFamily="2" charset="-122"/>
                <a:cs typeface="Times New Roman" pitchFamily="18" charset="0"/>
                <a:sym typeface="+mn-ea"/>
              </a:rPr>
              <a:t>【2019】73</a:t>
            </a:r>
            <a:r>
              <a:rPr lang="zh-CN" altLang="en-US" sz="2000" dirty="0" smtClean="0">
                <a:latin typeface="Times New Roman" pitchFamily="18" charset="0"/>
                <a:ea typeface="华文中宋" pitchFamily="2" charset="-122"/>
                <a:cs typeface="Times New Roman" pitchFamily="18" charset="0"/>
                <a:sym typeface="+mn-ea"/>
              </a:rPr>
              <a:t>号）</a:t>
            </a:r>
            <a:endParaRPr lang="en-US" altLang="zh-CN" sz="2000" dirty="0" smtClean="0">
              <a:latin typeface="Times New Roman" pitchFamily="18" charset="0"/>
              <a:ea typeface="华文中宋" pitchFamily="2" charset="-122"/>
              <a:cs typeface="Times New Roman" pitchFamily="18" charset="0"/>
              <a:sym typeface="+mn-ea"/>
            </a:endParaRPr>
          </a:p>
          <a:p>
            <a:pPr indent="609600">
              <a:lnSpc>
                <a:spcPts val="35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sym typeface="+mn-ea"/>
              </a:rPr>
              <a:t>5</a:t>
            </a:r>
            <a:r>
              <a:rPr lang="zh-CN" altLang="en-US" sz="2000" dirty="0" smtClean="0">
                <a:latin typeface="Times New Roman" pitchFamily="18" charset="0"/>
                <a:ea typeface="华文中宋" pitchFamily="2" charset="-122"/>
                <a:cs typeface="Times New Roman" pitchFamily="18" charset="0"/>
                <a:sym typeface="+mn-ea"/>
              </a:rPr>
              <a:t>、工会经费是依法收缴，具有强制性。</a:t>
            </a:r>
            <a:endParaRPr lang="en-US" altLang="zh-CN" sz="2000" dirty="0" smtClean="0">
              <a:latin typeface="Times New Roman" pitchFamily="18" charset="0"/>
              <a:ea typeface="华文中宋" pitchFamily="2" charset="-122"/>
              <a:cs typeface="Times New Roman" pitchFamily="18" charset="0"/>
              <a:sym typeface="+mn-ea"/>
            </a:endParaRPr>
          </a:p>
          <a:p>
            <a:pPr indent="609600" fontAlgn="auto">
              <a:lnSpc>
                <a:spcPts val="3500"/>
              </a:lnSpc>
              <a:extLst>
                <a:ext uri="{35155182-B16C-46BC-9424-99874614C6A1}">
                  <wpsdc:indentchars xmlns="" xmlns:wpsdc="http://www.wps.cn/officeDocument/2017/drawingmlCustomData" val="200" checksum="4158780845"/>
                </a:ext>
              </a:extLst>
            </a:pPr>
            <a:endParaRPr lang="en-US" altLang="zh-CN" sz="2000" dirty="0" smtClean="0">
              <a:latin typeface="Times New Roman" pitchFamily="18" charset="0"/>
              <a:ea typeface="华文中宋" pitchFamily="2" charset="-122"/>
              <a:cs typeface="Times New Roman" pitchFamily="18" charset="0"/>
              <a:sym typeface="+mn-ea"/>
            </a:endParaRPr>
          </a:p>
          <a:p>
            <a:pPr indent="609600" fontAlgn="auto">
              <a:lnSpc>
                <a:spcPts val="3500"/>
              </a:lnSpc>
              <a:extLst>
                <a:ext uri="{35155182-B16C-46BC-9424-99874614C6A1}">
                  <wpsdc:indentchars xmlns="" xmlns:wpsdc="http://www.wps.cn/officeDocument/2017/drawingmlCustomData" val="200" checksum="4158780845"/>
                </a:ext>
              </a:extLst>
            </a:pPr>
            <a:endParaRPr lang="en-US" altLang="zh-CN" sz="2000" dirty="0" smtClean="0">
              <a:latin typeface="Times New Roman" pitchFamily="18" charset="0"/>
              <a:ea typeface="华文中宋" pitchFamily="2" charset="-122"/>
              <a:cs typeface="Times New Roman" pitchFamily="18" charset="0"/>
              <a:sym typeface="+mn-ea"/>
            </a:endParaRPr>
          </a:p>
          <a:p>
            <a:pPr indent="609600" fontAlgn="auto">
              <a:lnSpc>
                <a:spcPct val="150000"/>
              </a:lnSpc>
              <a:extLst>
                <a:ext uri="{35155182-B16C-46BC-9424-99874614C6A1}">
                  <wpsdc:indentchars xmlns="" xmlns:wpsdc="http://www.wps.cn/officeDocument/2017/drawingmlCustomData" val="200" checksum="4158780845"/>
                </a:ext>
              </a:extLst>
            </a:pPr>
            <a:endParaRPr lang="zh-CN" altLang="en-US" sz="2400" dirty="0" smtClean="0">
              <a:sym typeface="+mn-ea"/>
            </a:endParaRPr>
          </a:p>
          <a:p>
            <a:endParaRPr lang="zh-CN" altLang="en-US" sz="2400" dirty="0"/>
          </a:p>
        </p:txBody>
      </p:sp>
    </p:spTree>
    <p:extLst>
      <p:ext uri="{BB962C8B-B14F-4D97-AF65-F5344CB8AC3E}">
        <p14:creationId xmlns:p14="http://schemas.microsoft.com/office/powerpoint/2010/main" val="9493923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3"/>
          <a:srcRect/>
          <a:stretch>
            <a:fillRect/>
          </a:stretch>
        </p:blipFill>
        <p:spPr bwMode="auto">
          <a:xfrm>
            <a:off x="0" y="0"/>
            <a:ext cx="9142413" cy="6856413"/>
          </a:xfrm>
          <a:prstGeom prst="rect">
            <a:avLst/>
          </a:prstGeom>
          <a:noFill/>
        </p:spPr>
      </p:pic>
      <p:sp>
        <p:nvSpPr>
          <p:cNvPr id="10" name="内容占位符 9"/>
          <p:cNvSpPr>
            <a:spLocks noGrp="1"/>
          </p:cNvSpPr>
          <p:nvPr>
            <p:ph idx="1"/>
          </p:nvPr>
        </p:nvSpPr>
        <p:spPr>
          <a:xfrm>
            <a:off x="0" y="1071546"/>
            <a:ext cx="8229600" cy="4563745"/>
          </a:xfrm>
        </p:spPr>
        <p:txBody>
          <a:bodyPr>
            <a:normAutofit fontScale="97500"/>
          </a:bodyPr>
          <a:lstStyle/>
          <a:p>
            <a:pPr indent="720090">
              <a:lnSpc>
                <a:spcPct val="150000"/>
              </a:lnSpc>
              <a:buNone/>
            </a:pPr>
            <a:r>
              <a:rPr lang="zh-CN" altLang="en-US" sz="2500" dirty="0" smtClean="0">
                <a:latin typeface="Times New Roman" pitchFamily="18" charset="0"/>
                <a:ea typeface="华文中宋" pitchFamily="2" charset="-122"/>
                <a:cs typeface="Times New Roman" pitchFamily="18" charset="0"/>
                <a:sym typeface="+mn-ea"/>
              </a:rPr>
              <a:t>十、基层工会如何申请行政补助？</a:t>
            </a:r>
            <a:endParaRPr lang="en-US" altLang="zh-CN" sz="2500" dirty="0" smtClean="0">
              <a:latin typeface="Times New Roman" pitchFamily="18" charset="0"/>
              <a:ea typeface="华文中宋" pitchFamily="2" charset="-122"/>
              <a:cs typeface="Times New Roman" pitchFamily="18" charset="0"/>
              <a:sym typeface="+mn-ea"/>
            </a:endParaRPr>
          </a:p>
          <a:p>
            <a:pPr indent="720090">
              <a:lnSpc>
                <a:spcPts val="3800"/>
              </a:lnSpc>
              <a:buNone/>
            </a:pPr>
            <a:r>
              <a:rPr lang="zh-CN" altLang="en-US" sz="2100" dirty="0" smtClean="0">
                <a:latin typeface="Times New Roman" pitchFamily="18" charset="0"/>
                <a:ea typeface="华文中宋" pitchFamily="2" charset="-122"/>
                <a:cs typeface="Times New Roman" pitchFamily="18" charset="0"/>
              </a:rPr>
              <a:t>行政补助收入</a:t>
            </a:r>
            <a:r>
              <a:rPr lang="en-US" altLang="zh-CN" sz="2100" dirty="0" smtClean="0">
                <a:latin typeface="Times New Roman" pitchFamily="18" charset="0"/>
                <a:ea typeface="华文中宋" pitchFamily="2" charset="-122"/>
                <a:cs typeface="Times New Roman" pitchFamily="18" charset="0"/>
              </a:rPr>
              <a:t>——</a:t>
            </a:r>
            <a:r>
              <a:rPr lang="zh-CN" altLang="en-US" sz="2100" dirty="0" smtClean="0">
                <a:latin typeface="Times New Roman" pitchFamily="18" charset="0"/>
                <a:ea typeface="华文中宋" pitchFamily="2" charset="-122"/>
                <a:cs typeface="Times New Roman" pitchFamily="18" charset="0"/>
              </a:rPr>
              <a:t>是指基层工会所在单位依法依规对工会组织给予的</a:t>
            </a:r>
            <a:r>
              <a:rPr lang="zh-CN" altLang="en-US" sz="2100" dirty="0" smtClean="0">
                <a:solidFill>
                  <a:srgbClr val="FF0000"/>
                </a:solidFill>
                <a:latin typeface="Times New Roman" pitchFamily="18" charset="0"/>
                <a:ea typeface="华文中宋" pitchFamily="2" charset="-122"/>
                <a:cs typeface="Times New Roman" pitchFamily="18" charset="0"/>
              </a:rPr>
              <a:t>各项经费补助</a:t>
            </a:r>
            <a:r>
              <a:rPr lang="zh-CN" altLang="en-US" sz="2100" dirty="0" smtClean="0">
                <a:latin typeface="Times New Roman" pitchFamily="18" charset="0"/>
                <a:ea typeface="华文中宋" pitchFamily="2" charset="-122"/>
                <a:cs typeface="Times New Roman" pitchFamily="18" charset="0"/>
              </a:rPr>
              <a:t>（如劳动竞赛经费、工会开展活动的补助、职工福利等）</a:t>
            </a:r>
            <a:endParaRPr lang="en-US" altLang="zh-CN" sz="2100" dirty="0" smtClean="0">
              <a:latin typeface="Times New Roman" pitchFamily="18" charset="0"/>
              <a:ea typeface="华文中宋" pitchFamily="2" charset="-122"/>
              <a:cs typeface="Times New Roman" pitchFamily="18" charset="0"/>
            </a:endParaRPr>
          </a:p>
          <a:p>
            <a:pPr indent="720090">
              <a:lnSpc>
                <a:spcPts val="3800"/>
              </a:lnSpc>
              <a:buNone/>
            </a:pPr>
            <a:r>
              <a:rPr lang="en-US" altLang="zh-CN" sz="2100" dirty="0" smtClean="0">
                <a:latin typeface="Times New Roman" pitchFamily="18" charset="0"/>
                <a:ea typeface="华文中宋" pitchFamily="2" charset="-122"/>
                <a:cs typeface="Times New Roman" pitchFamily="18" charset="0"/>
              </a:rPr>
              <a:t>1</a:t>
            </a:r>
            <a:r>
              <a:rPr lang="zh-CN" altLang="en-US" sz="2100" dirty="0" smtClean="0">
                <a:latin typeface="Times New Roman" pitchFamily="18" charset="0"/>
                <a:ea typeface="华文中宋" pitchFamily="2" charset="-122"/>
                <a:cs typeface="Times New Roman" pitchFamily="18" charset="0"/>
              </a:rPr>
              <a:t>、年初编制预算时统一编制</a:t>
            </a:r>
            <a:r>
              <a:rPr lang="en-US" altLang="zh-CN" sz="2100" dirty="0" smtClean="0">
                <a:latin typeface="Times New Roman" pitchFamily="18" charset="0"/>
                <a:ea typeface="华文中宋" pitchFamily="2" charset="-122"/>
                <a:cs typeface="Times New Roman" pitchFamily="18" charset="0"/>
              </a:rPr>
              <a:t>;</a:t>
            </a:r>
          </a:p>
          <a:p>
            <a:pPr indent="720090">
              <a:lnSpc>
                <a:spcPts val="3800"/>
              </a:lnSpc>
              <a:buNone/>
            </a:pPr>
            <a:r>
              <a:rPr lang="en-US" altLang="zh-CN" sz="2100" dirty="0" smtClean="0">
                <a:latin typeface="Times New Roman" pitchFamily="18" charset="0"/>
                <a:ea typeface="华文中宋" pitchFamily="2" charset="-122"/>
                <a:cs typeface="Times New Roman" pitchFamily="18" charset="0"/>
                <a:sym typeface="+mn-ea"/>
              </a:rPr>
              <a:t>2</a:t>
            </a:r>
            <a:r>
              <a:rPr lang="zh-CN" altLang="en-US" sz="2100" dirty="0" smtClean="0">
                <a:latin typeface="Times New Roman" pitchFamily="18" charset="0"/>
                <a:ea typeface="华文中宋" pitchFamily="2" charset="-122"/>
                <a:cs typeface="Times New Roman" pitchFamily="18" charset="0"/>
                <a:sym typeface="+mn-ea"/>
              </a:rPr>
              <a:t>、按照确定的用途开支，</a:t>
            </a:r>
            <a:r>
              <a:rPr lang="zh-CN" altLang="en-US" sz="2100" dirty="0" smtClean="0">
                <a:latin typeface="Times New Roman" pitchFamily="18" charset="0"/>
                <a:ea typeface="华文中宋" pitchFamily="2" charset="-122"/>
                <a:cs typeface="Times New Roman" pitchFamily="18" charset="0"/>
              </a:rPr>
              <a:t>不要单独申请预算用于福利</a:t>
            </a:r>
            <a:r>
              <a:rPr lang="en-US" altLang="zh-CN" sz="2100" dirty="0" smtClean="0">
                <a:latin typeface="Times New Roman" pitchFamily="18" charset="0"/>
                <a:ea typeface="华文中宋" pitchFamily="2" charset="-122"/>
                <a:cs typeface="Times New Roman" pitchFamily="18" charset="0"/>
              </a:rPr>
              <a:t>;</a:t>
            </a:r>
          </a:p>
          <a:p>
            <a:pPr indent="720090">
              <a:lnSpc>
                <a:spcPts val="3800"/>
              </a:lnSpc>
              <a:buNone/>
            </a:pPr>
            <a:r>
              <a:rPr lang="en-US" altLang="zh-CN" sz="2100" dirty="0" smtClean="0">
                <a:latin typeface="Times New Roman" pitchFamily="18" charset="0"/>
                <a:ea typeface="华文中宋" pitchFamily="2" charset="-122"/>
                <a:cs typeface="Times New Roman" pitchFamily="18" charset="0"/>
              </a:rPr>
              <a:t>3</a:t>
            </a:r>
            <a:r>
              <a:rPr lang="zh-CN" altLang="en-US" sz="2100" dirty="0" smtClean="0">
                <a:latin typeface="Times New Roman" pitchFamily="18" charset="0"/>
                <a:ea typeface="华文中宋" pitchFamily="2" charset="-122"/>
                <a:cs typeface="Times New Roman" pitchFamily="18" charset="0"/>
              </a:rPr>
              <a:t>、来源要合法；</a:t>
            </a:r>
            <a:endParaRPr lang="en-US" altLang="zh-CN" sz="2100" dirty="0" smtClean="0">
              <a:latin typeface="Times New Roman" pitchFamily="18" charset="0"/>
              <a:ea typeface="华文中宋" pitchFamily="2" charset="-122"/>
              <a:cs typeface="Times New Roman" pitchFamily="18" charset="0"/>
            </a:endParaRPr>
          </a:p>
          <a:p>
            <a:pPr indent="720090">
              <a:lnSpc>
                <a:spcPts val="3800"/>
              </a:lnSpc>
              <a:buNone/>
            </a:pPr>
            <a:r>
              <a:rPr lang="en-US" altLang="zh-CN" sz="2100" dirty="0" smtClean="0">
                <a:latin typeface="Times New Roman" pitchFamily="18" charset="0"/>
                <a:ea typeface="华文中宋" pitchFamily="2" charset="-122"/>
                <a:cs typeface="Times New Roman" pitchFamily="18" charset="0"/>
              </a:rPr>
              <a:t>4</a:t>
            </a:r>
            <a:r>
              <a:rPr lang="zh-CN" altLang="en-US" sz="2100" dirty="0" smtClean="0">
                <a:latin typeface="Times New Roman" pitchFamily="18" charset="0"/>
                <a:ea typeface="华文中宋" pitchFamily="2" charset="-122"/>
                <a:cs typeface="Times New Roman" pitchFamily="18" charset="0"/>
              </a:rPr>
              <a:t>、使用、发放时要严格按文件规定标准</a:t>
            </a:r>
            <a:r>
              <a:rPr lang="zh-CN" altLang="en-US" sz="2100" dirty="0" smtClean="0">
                <a:latin typeface="华文中宋" pitchFamily="2" charset="-122"/>
                <a:ea typeface="华文中宋" pitchFamily="2" charset="-122"/>
                <a:cs typeface="Times New Roman" pitchFamily="18" charset="0"/>
              </a:rPr>
              <a:t>、范围执行。</a:t>
            </a:r>
            <a:endParaRPr lang="en-US" sz="2100" dirty="0">
              <a:latin typeface="华文中宋" pitchFamily="2" charset="-122"/>
              <a:ea typeface="华文中宋" pitchFamily="2" charset="-122"/>
            </a:endParaRPr>
          </a:p>
        </p:txBody>
      </p:sp>
      <p:pic>
        <p:nvPicPr>
          <p:cNvPr id="1033" name="Picture 9" descr="C:\Users\Dell\Desktop\图片3.tif"/>
          <p:cNvPicPr>
            <a:picLocks noChangeAspect="1" noChangeArrowheads="1"/>
          </p:cNvPicPr>
          <p:nvPr/>
        </p:nvPicPr>
        <p:blipFill>
          <a:blip r:embed="rId4"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686915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377190" y="1214422"/>
            <a:ext cx="8368030" cy="5723891"/>
          </a:xfrm>
          <a:prstGeom prst="rect">
            <a:avLst/>
          </a:prstGeom>
          <a:noFill/>
        </p:spPr>
        <p:txBody>
          <a:bodyPr wrap="square" rtlCol="0">
            <a:spAutoFit/>
          </a:bodyPr>
          <a:lstStyle/>
          <a:p>
            <a:pPr indent="0" fontAlgn="auto">
              <a:lnSpc>
                <a:spcPct val="150000"/>
              </a:lnSpc>
              <a:buNone/>
              <a:extLst>
                <a:ext uri="{35155182-B16C-46BC-9424-99874614C6A1}">
                  <wpsdc:indentchars xmlns="" xmlns:wpsdc="http://www.wps.cn/officeDocument/2017/drawingmlCustomData" val="0" checksum="2798278923"/>
                </a:ext>
              </a:extLst>
            </a:pPr>
            <a:r>
              <a:rPr lang="zh-CN" altLang="en-US" sz="2400" dirty="0" smtClean="0">
                <a:latin typeface="Times New Roman" pitchFamily="18" charset="0"/>
                <a:ea typeface="华文中宋" pitchFamily="2" charset="-122"/>
                <a:cs typeface="Times New Roman" pitchFamily="18" charset="0"/>
                <a:sym typeface="+mn-ea"/>
              </a:rPr>
              <a:t>        十一、工会经费收入管理规范化要求有哪些？</a:t>
            </a:r>
            <a:endParaRPr lang="zh-CN" altLang="en-US" sz="2400" dirty="0" smtClean="0">
              <a:latin typeface="Times New Roman" pitchFamily="18" charset="0"/>
              <a:ea typeface="华文中宋" pitchFamily="2" charset="-122"/>
              <a:cs typeface="Times New Roman" pitchFamily="18" charset="0"/>
            </a:endParaRPr>
          </a:p>
          <a:p>
            <a:pPr indent="609600" fontAlgn="auto">
              <a:lnSpc>
                <a:spcPts val="4000"/>
              </a:lnSpc>
              <a:buNone/>
              <a:extLst>
                <a:ext uri="{35155182-B16C-46BC-9424-99874614C6A1}">
                  <wpsdc:indentchars xmlns="" xmlns:wpsdc="http://www.wps.cn/officeDocument/2017/drawingmlCustomData" val="200" checksum="4158780845"/>
                </a:ext>
              </a:extLst>
            </a:pPr>
            <a:r>
              <a:rPr lang="en-US" sz="2000" dirty="0" smtClean="0">
                <a:latin typeface="Times New Roman" pitchFamily="18" charset="0"/>
                <a:ea typeface="华文中宋" pitchFamily="2" charset="-122"/>
                <a:cs typeface="Times New Roman" pitchFamily="18" charset="0"/>
                <a:sym typeface="+mn-ea"/>
              </a:rPr>
              <a:t>1</a:t>
            </a:r>
            <a:r>
              <a:rPr lang="zh-CN" altLang="en-US" sz="2000" dirty="0" smtClean="0">
                <a:latin typeface="Times New Roman" pitchFamily="18" charset="0"/>
                <a:ea typeface="华文中宋" pitchFamily="2" charset="-122"/>
                <a:cs typeface="Times New Roman" pitchFamily="18" charset="0"/>
                <a:sym typeface="+mn-ea"/>
              </a:rPr>
              <a:t>、按时收取全部会员应交的会费。</a:t>
            </a:r>
            <a:endParaRPr lang="zh-CN" altLang="en-US" sz="2000" dirty="0" smtClean="0">
              <a:latin typeface="Times New Roman" pitchFamily="18" charset="0"/>
              <a:ea typeface="华文中宋" pitchFamily="2" charset="-122"/>
              <a:cs typeface="Times New Roman" pitchFamily="18" charset="0"/>
            </a:endParaRPr>
          </a:p>
          <a:p>
            <a:pPr indent="609600" fontAlgn="auto">
              <a:lnSpc>
                <a:spcPts val="4000"/>
              </a:lnSpc>
              <a:buNone/>
              <a:extLst>
                <a:ext uri="{35155182-B16C-46BC-9424-99874614C6A1}">
                  <wpsdc:indentchars xmlns="" xmlns:wpsdc="http://www.wps.cn/officeDocument/2017/drawingmlCustomData" val="200" checksum="4158780845"/>
                </a:ext>
              </a:extLst>
            </a:pPr>
            <a:r>
              <a:rPr lang="en-US" sz="2000" dirty="0" smtClean="0">
                <a:latin typeface="Times New Roman" pitchFamily="18" charset="0"/>
                <a:ea typeface="华文中宋" pitchFamily="2" charset="-122"/>
                <a:cs typeface="Times New Roman" pitchFamily="18" charset="0"/>
                <a:sym typeface="+mn-ea"/>
              </a:rPr>
              <a:t>2</a:t>
            </a:r>
            <a:r>
              <a:rPr lang="zh-CN" altLang="en-US" sz="2000" dirty="0" smtClean="0">
                <a:latin typeface="Times New Roman" pitchFamily="18" charset="0"/>
                <a:ea typeface="华文中宋" pitchFamily="2" charset="-122"/>
                <a:cs typeface="Times New Roman" pitchFamily="18" charset="0"/>
                <a:sym typeface="+mn-ea"/>
              </a:rPr>
              <a:t>、及时足额上缴工会经费，依法足额落实基层工会留成的经费。</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sym typeface="+mn-ea"/>
              </a:rPr>
              <a:t>3</a:t>
            </a:r>
            <a:r>
              <a:rPr lang="zh-CN" altLang="en-US" sz="2000" dirty="0" smtClean="0">
                <a:latin typeface="Times New Roman" pitchFamily="18" charset="0"/>
                <a:ea typeface="华文中宋" pitchFamily="2" charset="-122"/>
                <a:cs typeface="Times New Roman" pitchFamily="18" charset="0"/>
                <a:sym typeface="+mn-ea"/>
              </a:rPr>
              <a:t>、统筹安排行政补助收入。</a:t>
            </a:r>
            <a:endParaRPr lang="en-US" altLang="zh-CN"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rPr>
              <a:t>4</a:t>
            </a:r>
            <a:r>
              <a:rPr lang="zh-CN" altLang="en-US" sz="2000" dirty="0" smtClean="0">
                <a:latin typeface="Times New Roman" pitchFamily="18" charset="0"/>
                <a:ea typeface="华文中宋" pitchFamily="2" charset="-122"/>
                <a:cs typeface="Times New Roman" pitchFamily="18" charset="0"/>
              </a:rPr>
              <a:t>、不得接收同级行政的经营性资金。</a:t>
            </a:r>
            <a:endParaRPr lang="en-US" altLang="zh-CN"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rPr>
              <a:t>5</a:t>
            </a:r>
            <a:r>
              <a:rPr lang="zh-CN" altLang="en-US" sz="2000" dirty="0" smtClean="0">
                <a:latin typeface="Times New Roman" pitchFamily="18" charset="0"/>
                <a:ea typeface="华文中宋" pitchFamily="2" charset="-122"/>
                <a:cs typeface="Times New Roman" pitchFamily="18" charset="0"/>
              </a:rPr>
              <a:t>、依法取得的各项收入必须纳入工会账户账簿核算。</a:t>
            </a:r>
            <a:endParaRPr lang="en-US" altLang="zh-CN"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rPr>
              <a:t>6</a:t>
            </a:r>
            <a:r>
              <a:rPr lang="zh-CN" altLang="en-US" sz="2000" dirty="0" smtClean="0">
                <a:latin typeface="Times New Roman" pitchFamily="18" charset="0"/>
                <a:ea typeface="华文中宋" pitchFamily="2" charset="-122"/>
                <a:cs typeface="Times New Roman" pitchFamily="18" charset="0"/>
              </a:rPr>
              <a:t>、不得将与工会无关的经费以行政补助名义纳入工会账户管理。不准单位行政利用工会账户，违规设立“小金库”</a:t>
            </a:r>
            <a:endParaRPr lang="en-US" altLang="zh-CN" sz="2000" dirty="0" smtClean="0">
              <a:latin typeface="Times New Roman" pitchFamily="18" charset="0"/>
              <a:ea typeface="华文中宋" pitchFamily="2" charset="-122"/>
              <a:cs typeface="Times New Roman" pitchFamily="18" charset="0"/>
            </a:endParaRPr>
          </a:p>
          <a:p>
            <a:pPr indent="609600">
              <a:lnSpc>
                <a:spcPts val="3800"/>
              </a:lnSpc>
              <a:extLst>
                <a:ext uri="{35155182-B16C-46BC-9424-99874614C6A1}">
                  <wpsdc:indentchars xmlns="" xmlns:wpsdc="http://www.wps.cn/officeDocument/2017/drawingmlCustomData" val="200" checksum="4158780845"/>
                </a:ext>
              </a:extLst>
            </a:pPr>
            <a:endParaRPr lang="en-US" altLang="zh-CN" sz="2000" dirty="0" smtClean="0">
              <a:latin typeface="Times New Roman" pitchFamily="18" charset="0"/>
              <a:ea typeface="华文中宋" pitchFamily="2" charset="-122"/>
              <a:cs typeface="Times New Roman" pitchFamily="18" charset="0"/>
            </a:endParaRPr>
          </a:p>
          <a:p>
            <a:pPr indent="609600">
              <a:lnSpc>
                <a:spcPts val="3800"/>
              </a:lnSpc>
              <a:extLst>
                <a:ext uri="{35155182-B16C-46BC-9424-99874614C6A1}">
                  <wpsdc:indentchars xmlns="" xmlns:wpsdc="http://www.wps.cn/officeDocument/2017/drawingmlCustomData" val="200" checksum="4158780845"/>
                </a:ext>
              </a:extLst>
            </a:pPr>
            <a:endParaRPr lang="en-US" altLang="zh-CN" sz="2000" dirty="0" smtClean="0">
              <a:latin typeface="Times New Roman" pitchFamily="18" charset="0"/>
              <a:ea typeface="华文中宋" pitchFamily="2" charset="-122"/>
              <a:cs typeface="Times New Roman" pitchFamily="18" charset="0"/>
              <a:sym typeface="+mn-ea"/>
            </a:endParaRPr>
          </a:p>
          <a:p>
            <a:endParaRPr lang="zh-CN" altLang="en-US" sz="2400" dirty="0">
              <a:latin typeface="仿宋" panose="02010609060101010101" charset="-122"/>
              <a:ea typeface="仿宋" panose="02010609060101010101" charset="-122"/>
              <a:cs typeface="仿宋" panose="02010609060101010101" charset="-122"/>
            </a:endParaRPr>
          </a:p>
        </p:txBody>
      </p:sp>
    </p:spTree>
    <p:extLst>
      <p:ext uri="{BB962C8B-B14F-4D97-AF65-F5344CB8AC3E}">
        <p14:creationId xmlns:p14="http://schemas.microsoft.com/office/powerpoint/2010/main" val="25364666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377190" y="785794"/>
            <a:ext cx="8368030" cy="4385816"/>
          </a:xfrm>
          <a:prstGeom prst="rect">
            <a:avLst/>
          </a:prstGeom>
          <a:noFill/>
        </p:spPr>
        <p:txBody>
          <a:bodyPr wrap="square" rtlCol="0">
            <a:spAutoFit/>
          </a:bodyPr>
          <a:lstStyle/>
          <a:p>
            <a:pPr>
              <a:lnSpc>
                <a:spcPts val="3800"/>
              </a:lnSpc>
            </a:pPr>
            <a:r>
              <a:rPr lang="zh-CN" altLang="en-US" sz="2000" dirty="0" smtClean="0">
                <a:latin typeface="+mj-ea"/>
                <a:ea typeface="+mj-ea"/>
              </a:rPr>
              <a:t>   </a:t>
            </a:r>
            <a:endParaRPr lang="en-US" altLang="zh-CN" sz="2000" dirty="0" smtClean="0">
              <a:latin typeface="+mj-ea"/>
              <a:ea typeface="+mj-ea"/>
            </a:endParaRPr>
          </a:p>
          <a:p>
            <a:pPr>
              <a:lnSpc>
                <a:spcPts val="2800"/>
              </a:lnSpc>
            </a:pPr>
            <a:r>
              <a:rPr lang="en-US" altLang="zh-CN" sz="2400" b="1" dirty="0" smtClean="0">
                <a:solidFill>
                  <a:srgbClr val="FF0000"/>
                </a:solidFill>
                <a:latin typeface="黑体" pitchFamily="49" charset="-122"/>
                <a:ea typeface="黑体" pitchFamily="49" charset="-122"/>
              </a:rPr>
              <a:t>【</a:t>
            </a:r>
            <a:r>
              <a:rPr lang="zh-CN" altLang="en-US" sz="2400" b="1" dirty="0" smtClean="0">
                <a:solidFill>
                  <a:srgbClr val="FF0000"/>
                </a:solidFill>
                <a:latin typeface="黑体" pitchFamily="49" charset="-122"/>
                <a:ea typeface="黑体" pitchFamily="49" charset="-122"/>
              </a:rPr>
              <a:t>“小金库”</a:t>
            </a:r>
            <a:r>
              <a:rPr lang="en-US" altLang="zh-CN" sz="2400" b="1" dirty="0" smtClean="0">
                <a:solidFill>
                  <a:srgbClr val="FF0000"/>
                </a:solidFill>
                <a:latin typeface="黑体" pitchFamily="49" charset="-122"/>
                <a:ea typeface="黑体" pitchFamily="49" charset="-122"/>
              </a:rPr>
              <a:t>】</a:t>
            </a:r>
            <a:endParaRPr lang="zh-CN" altLang="en-US" sz="2400" dirty="0" smtClean="0">
              <a:solidFill>
                <a:srgbClr val="FF0000"/>
              </a:solidFill>
              <a:latin typeface="黑体" pitchFamily="49" charset="-122"/>
              <a:ea typeface="黑体" pitchFamily="49" charset="-122"/>
            </a:endParaRPr>
          </a:p>
          <a:p>
            <a:pPr>
              <a:lnSpc>
                <a:spcPts val="4000"/>
              </a:lnSpc>
            </a:pPr>
            <a:r>
              <a:rPr lang="en-US" sz="2000" dirty="0" smtClean="0">
                <a:latin typeface="Times New Roman" pitchFamily="18" charset="0"/>
                <a:ea typeface="华文中宋" pitchFamily="2" charset="-122"/>
                <a:cs typeface="Times New Roman" pitchFamily="18" charset="0"/>
              </a:rPr>
              <a:t>       1</a:t>
            </a:r>
            <a:r>
              <a:rPr lang="zh-CN" altLang="en-US" sz="2000" dirty="0" smtClean="0">
                <a:latin typeface="Times New Roman" pitchFamily="18" charset="0"/>
                <a:ea typeface="华文中宋" pitchFamily="2" charset="-122"/>
                <a:cs typeface="Times New Roman" pitchFamily="18" charset="0"/>
              </a:rPr>
              <a:t>、将房租、房产等收入存入游离于大帐之外的账户称为“小金库”，即通常所说的账外账；</a:t>
            </a:r>
          </a:p>
          <a:p>
            <a:pPr>
              <a:lnSpc>
                <a:spcPts val="4000"/>
              </a:lnSpc>
            </a:pPr>
            <a:r>
              <a:rPr lang="en-US"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、将房租、房产等收入纳入未指定的账户用于违规发放奖金福利也称为“小金库”。如将房租、公房出售费用以及通过化缘的资金纳入工会账户或未指定的账户。 </a:t>
            </a:r>
          </a:p>
          <a:p>
            <a:pPr>
              <a:lnSpc>
                <a:spcPts val="4000"/>
              </a:lnSpc>
            </a:pPr>
            <a:r>
              <a:rPr lang="en-US"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、按照财务规定要求公款不能私存。</a:t>
            </a:r>
          </a:p>
          <a:p>
            <a:endParaRPr lang="zh-CN" altLang="en-US" sz="2400" dirty="0">
              <a:latin typeface="仿宋" panose="02010609060101010101" charset="-122"/>
              <a:ea typeface="仿宋" panose="02010609060101010101" charset="-122"/>
              <a:cs typeface="仿宋" panose="02010609060101010101" charset="-122"/>
            </a:endParaRPr>
          </a:p>
        </p:txBody>
      </p:sp>
    </p:spTree>
    <p:extLst>
      <p:ext uri="{BB962C8B-B14F-4D97-AF65-F5344CB8AC3E}">
        <p14:creationId xmlns:p14="http://schemas.microsoft.com/office/powerpoint/2010/main" val="37635629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357158" y="1285860"/>
            <a:ext cx="8358246" cy="4544834"/>
          </a:xfrm>
          <a:prstGeom prst="rect">
            <a:avLst/>
          </a:prstGeom>
          <a:noFill/>
        </p:spPr>
        <p:txBody>
          <a:bodyPr wrap="square" rtlCol="0">
            <a:spAutoFit/>
          </a:bodyPr>
          <a:lstStyle/>
          <a:p>
            <a:pPr indent="711200" algn="ctr" fontAlgn="auto">
              <a:lnSpc>
                <a:spcPct val="150000"/>
              </a:lnSpc>
              <a:extLst>
                <a:ext uri="{35155182-B16C-46BC-9424-99874614C6A1}">
                  <wpsdc:indentchars xmlns="" xmlns:wpsdc="http://www.wps.cn/officeDocument/2017/drawingmlCustomData" val="200" checksum="3773799597"/>
                </a:ext>
              </a:extLst>
            </a:pPr>
            <a:r>
              <a:rPr lang="zh-CN" altLang="en-US" sz="2800" dirty="0" smtClean="0">
                <a:latin typeface="华文中宋" pitchFamily="2" charset="-122"/>
                <a:ea typeface="华文中宋" pitchFamily="2" charset="-122"/>
                <a:sym typeface="+mn-ea"/>
              </a:rPr>
              <a:t>第二部分：工会经费支出规范化</a:t>
            </a:r>
            <a:r>
              <a:rPr lang="zh-CN" altLang="en-US" sz="2800" dirty="0" smtClean="0">
                <a:solidFill>
                  <a:srgbClr val="FF0000"/>
                </a:solidFill>
                <a:latin typeface="华文中宋" pitchFamily="2" charset="-122"/>
                <a:ea typeface="华文中宋" pitchFamily="2" charset="-122"/>
                <a:sym typeface="+mn-ea"/>
              </a:rPr>
              <a:t>（正面清单）</a:t>
            </a:r>
            <a:endParaRPr lang="en-US" altLang="zh-CN" sz="2800" dirty="0" smtClean="0">
              <a:solidFill>
                <a:srgbClr val="FF0000"/>
              </a:solidFill>
              <a:latin typeface="华文中宋" pitchFamily="2" charset="-122"/>
              <a:ea typeface="华文中宋" pitchFamily="2" charset="-122"/>
              <a:sym typeface="+mn-ea"/>
            </a:endParaRPr>
          </a:p>
          <a:p>
            <a:pPr indent="711200" algn="ctr" fontAlgn="auto">
              <a:lnSpc>
                <a:spcPct val="150000"/>
              </a:lnSpc>
              <a:extLst>
                <a:ext uri="{35155182-B16C-46BC-9424-99874614C6A1}">
                  <wpsdc:indentchars xmlns="" xmlns:wpsdc="http://www.wps.cn/officeDocument/2017/drawingmlCustomData" val="200" checksum="3773799597"/>
                </a:ext>
              </a:extLst>
            </a:pPr>
            <a:endParaRPr lang="zh-CN" altLang="en-US" sz="2800" dirty="0" smtClean="0">
              <a:solidFill>
                <a:srgbClr val="FF0000"/>
              </a:solidFill>
              <a:latin typeface="华文中宋" pitchFamily="2" charset="-122"/>
              <a:ea typeface="华文中宋" pitchFamily="2" charset="-122"/>
              <a:sym typeface="+mn-ea"/>
            </a:endParaRPr>
          </a:p>
          <a:p>
            <a:pPr indent="609600" fontAlgn="auto">
              <a:lnSpc>
                <a:spcPts val="4000"/>
              </a:lnSpc>
              <a:extLst>
                <a:ext uri="{35155182-B16C-46BC-9424-99874614C6A1}">
                  <wpsdc:indentchars xmlns="" xmlns:wpsdc="http://www.wps.cn/officeDocument/2017/drawingmlCustomData" val="200" checksum="4158780845"/>
                </a:ext>
              </a:extLst>
            </a:pPr>
            <a:r>
              <a:rPr lang="en-US" sz="2000" dirty="0" smtClean="0">
                <a:latin typeface="Times New Roman" pitchFamily="18" charset="0"/>
                <a:ea typeface="华文中宋" pitchFamily="2" charset="-122"/>
                <a:cs typeface="Times New Roman" pitchFamily="18" charset="0"/>
              </a:rPr>
              <a:t>2018</a:t>
            </a:r>
            <a:r>
              <a:rPr lang="zh-CN" altLang="en-US" sz="2000" dirty="0" smtClean="0">
                <a:latin typeface="Times New Roman" pitchFamily="18" charset="0"/>
                <a:ea typeface="华文中宋" pitchFamily="2" charset="-122"/>
                <a:cs typeface="Times New Roman" pitchFamily="18" charset="0"/>
              </a:rPr>
              <a:t>年</a:t>
            </a:r>
            <a:r>
              <a:rPr lang="en-US" sz="2000" dirty="0" smtClean="0">
                <a:latin typeface="Times New Roman" pitchFamily="18" charset="0"/>
                <a:ea typeface="华文中宋" pitchFamily="2" charset="-122"/>
                <a:cs typeface="Times New Roman" pitchFamily="18" charset="0"/>
              </a:rPr>
              <a:t>4</a:t>
            </a:r>
            <a:r>
              <a:rPr lang="zh-CN" altLang="en-US" sz="2000" dirty="0" smtClean="0">
                <a:latin typeface="Times New Roman" pitchFamily="18" charset="0"/>
                <a:ea typeface="华文中宋" pitchFamily="2" charset="-122"/>
                <a:cs typeface="Times New Roman" pitchFamily="18" charset="0"/>
              </a:rPr>
              <a:t>月，江苏省总工会制定出台了</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江苏省总工会关于贯彻落实全国总工会基层工会经费收支管理办法的实施细则</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（苏工发</a:t>
            </a:r>
            <a:r>
              <a:rPr lang="en-US" altLang="zh-CN" sz="2000" dirty="0" smtClean="0">
                <a:latin typeface="Times New Roman" pitchFamily="18" charset="0"/>
                <a:ea typeface="华文中宋" pitchFamily="2" charset="-122"/>
                <a:cs typeface="Times New Roman" pitchFamily="18" charset="0"/>
              </a:rPr>
              <a:t>【</a:t>
            </a:r>
            <a:r>
              <a:rPr lang="en-US" sz="2000" dirty="0" smtClean="0">
                <a:latin typeface="Times New Roman" pitchFamily="18" charset="0"/>
                <a:ea typeface="华文中宋" pitchFamily="2" charset="-122"/>
                <a:cs typeface="Times New Roman" pitchFamily="18" charset="0"/>
              </a:rPr>
              <a:t>2018</a:t>
            </a:r>
            <a:r>
              <a:rPr lang="en-US" altLang="zh-CN" sz="2000" dirty="0" smtClean="0">
                <a:latin typeface="Times New Roman" pitchFamily="18" charset="0"/>
                <a:ea typeface="华文中宋" pitchFamily="2" charset="-122"/>
                <a:cs typeface="Times New Roman" pitchFamily="18" charset="0"/>
              </a:rPr>
              <a:t>】</a:t>
            </a:r>
            <a:r>
              <a:rPr lang="en-US" sz="2000" dirty="0" smtClean="0">
                <a:latin typeface="Times New Roman" pitchFamily="18" charset="0"/>
                <a:ea typeface="华文中宋" pitchFamily="2" charset="-122"/>
                <a:cs typeface="Times New Roman" pitchFamily="18" charset="0"/>
              </a:rPr>
              <a:t>13</a:t>
            </a:r>
            <a:r>
              <a:rPr lang="zh-CN" altLang="en-US" sz="2000" dirty="0" smtClean="0">
                <a:latin typeface="Times New Roman" pitchFamily="18" charset="0"/>
                <a:ea typeface="华文中宋" pitchFamily="2" charset="-122"/>
                <a:cs typeface="Times New Roman" pitchFamily="18" charset="0"/>
              </a:rPr>
              <a:t>号），扬州市总工会以扬工发</a:t>
            </a:r>
            <a:r>
              <a:rPr lang="en-US" altLang="zh-CN" sz="2000" dirty="0" smtClean="0">
                <a:latin typeface="Times New Roman" pitchFamily="18" charset="0"/>
                <a:ea typeface="华文中宋" pitchFamily="2" charset="-122"/>
                <a:cs typeface="Times New Roman" pitchFamily="18" charset="0"/>
              </a:rPr>
              <a:t>【2018】14</a:t>
            </a:r>
            <a:r>
              <a:rPr lang="zh-CN" altLang="en-US" sz="2000" dirty="0" smtClean="0">
                <a:latin typeface="Times New Roman" pitchFamily="18" charset="0"/>
                <a:ea typeface="华文中宋" pitchFamily="2" charset="-122"/>
                <a:cs typeface="Times New Roman" pitchFamily="18" charset="0"/>
              </a:rPr>
              <a:t>号进行了转发，这一文件是今后一段时期内指导基层工会财务收管用的政策依据。 </a:t>
            </a:r>
          </a:p>
          <a:p>
            <a:endParaRPr lang="zh-CN" altLang="en-US" sz="2400" dirty="0">
              <a:latin typeface="仿宋" panose="02010609060101010101" charset="-122"/>
              <a:ea typeface="仿宋" panose="02010609060101010101" charset="-122"/>
              <a:cs typeface="仿宋" panose="02010609060101010101" charset="-122"/>
            </a:endParaRPr>
          </a:p>
          <a:p>
            <a:endParaRPr lang="zh-CN" altLang="en-US" sz="2400" dirty="0">
              <a:latin typeface="仿宋" panose="02010609060101010101" charset="-122"/>
              <a:ea typeface="仿宋" panose="02010609060101010101" charset="-122"/>
              <a:cs typeface="仿宋" panose="02010609060101010101" charset="-122"/>
            </a:endParaRPr>
          </a:p>
          <a:p>
            <a:endParaRPr lang="zh-CN" altLang="en-US" sz="2400" dirty="0">
              <a:latin typeface="仿宋" panose="02010609060101010101" charset="-122"/>
              <a:ea typeface="仿宋" panose="02010609060101010101" charset="-122"/>
              <a:cs typeface="仿宋" panose="02010609060101010101" charset="-122"/>
            </a:endParaRPr>
          </a:p>
        </p:txBody>
      </p:sp>
    </p:spTree>
    <p:extLst>
      <p:ext uri="{BB962C8B-B14F-4D97-AF65-F5344CB8AC3E}">
        <p14:creationId xmlns:p14="http://schemas.microsoft.com/office/powerpoint/2010/main" val="18367770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1" y="1071546"/>
            <a:ext cx="9143999" cy="1754326"/>
          </a:xfrm>
          <a:prstGeom prst="rect">
            <a:avLst/>
          </a:prstGeom>
          <a:noFill/>
        </p:spPr>
        <p:txBody>
          <a:bodyPr wrap="square" rtlCol="0">
            <a:spAutoFit/>
          </a:bodyPr>
          <a:lstStyle/>
          <a:p>
            <a:pPr indent="711200" algn="ctr" fontAlgn="auto">
              <a:lnSpc>
                <a:spcPct val="150000"/>
              </a:lnSpc>
              <a:extLst>
                <a:ext uri="{35155182-B16C-46BC-9424-99874614C6A1}">
                  <wpsdc:indentchars xmlns="" xmlns:wpsdc="http://www.wps.cn/officeDocument/2017/drawingmlCustomData" val="200" checksum="3773799597"/>
                </a:ext>
              </a:extLst>
            </a:pPr>
            <a:r>
              <a:rPr lang="zh-CN" altLang="en-US" sz="2400" dirty="0" smtClean="0">
                <a:latin typeface="+mn-ea"/>
                <a:cs typeface="仿宋" panose="02010609060101010101" charset="-122"/>
                <a:sym typeface="+mn-ea"/>
              </a:rPr>
              <a:t>。</a:t>
            </a:r>
            <a:endParaRPr lang="zh-CN" altLang="en-US" sz="2400" dirty="0" smtClean="0">
              <a:latin typeface="+mn-ea"/>
              <a:cs typeface="仿宋" panose="02010609060101010101" charset="-122"/>
            </a:endParaRPr>
          </a:p>
          <a:p>
            <a:endParaRPr lang="zh-CN" altLang="en-US" sz="2400" dirty="0">
              <a:latin typeface="仿宋" panose="02010609060101010101" charset="-122"/>
              <a:ea typeface="仿宋" panose="02010609060101010101" charset="-122"/>
              <a:cs typeface="仿宋" panose="02010609060101010101" charset="-122"/>
            </a:endParaRPr>
          </a:p>
          <a:p>
            <a:endParaRPr lang="zh-CN" altLang="en-US" sz="2400" dirty="0">
              <a:latin typeface="仿宋" panose="02010609060101010101" charset="-122"/>
              <a:ea typeface="仿宋" panose="02010609060101010101" charset="-122"/>
              <a:cs typeface="仿宋" panose="02010609060101010101" charset="-122"/>
            </a:endParaRPr>
          </a:p>
          <a:p>
            <a:endParaRPr lang="zh-CN" altLang="en-US" sz="2400" dirty="0">
              <a:latin typeface="仿宋" panose="02010609060101010101" charset="-122"/>
              <a:ea typeface="仿宋" panose="02010609060101010101" charset="-122"/>
              <a:cs typeface="仿宋" panose="02010609060101010101" charset="-122"/>
            </a:endParaRPr>
          </a:p>
        </p:txBody>
      </p:sp>
      <p:pic>
        <p:nvPicPr>
          <p:cNvPr id="6" name="Picture 2" descr="C:\Documents and Settings\Administrator\桌面\mmexport1528882871490.jpeg"/>
          <p:cNvPicPr>
            <a:picLocks noGrp="1" noChangeAspect="1" noChangeArrowheads="1"/>
          </p:cNvPicPr>
          <p:nvPr>
            <p:ph idx="1"/>
          </p:nvPr>
        </p:nvPicPr>
        <p:blipFill>
          <a:blip r:embed="rId4"/>
          <a:srcRect/>
          <a:stretch>
            <a:fillRect/>
          </a:stretch>
        </p:blipFill>
        <p:spPr bwMode="auto">
          <a:xfrm>
            <a:off x="2000232" y="1000108"/>
            <a:ext cx="5000660" cy="5715040"/>
          </a:xfrm>
          <a:prstGeom prst="rect">
            <a:avLst/>
          </a:prstGeom>
          <a:noFill/>
        </p:spPr>
      </p:pic>
    </p:spTree>
    <p:extLst>
      <p:ext uri="{BB962C8B-B14F-4D97-AF65-F5344CB8AC3E}">
        <p14:creationId xmlns:p14="http://schemas.microsoft.com/office/powerpoint/2010/main" val="8372412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0" y="1357298"/>
            <a:ext cx="8409940" cy="5345053"/>
          </a:xfrm>
          <a:prstGeom prst="rect">
            <a:avLst/>
          </a:prstGeom>
          <a:noFill/>
        </p:spPr>
        <p:txBody>
          <a:bodyPr wrap="square" rtlCol="0">
            <a:spAutoFit/>
          </a:bodyPr>
          <a:lstStyle/>
          <a:p>
            <a:pPr indent="711200" fontAlgn="auto">
              <a:lnSpc>
                <a:spcPct val="150000"/>
              </a:lnSpc>
              <a:extLst>
                <a:ext uri="{35155182-B16C-46BC-9424-99874614C6A1}">
                  <wpsdc:indentchars xmlns:wpsdc="http://www.wps.cn/officeDocument/2017/drawingmlCustomData" xmlns="" xmlns:lc="http://schemas.openxmlformats.org/drawingml/2006/lockedCanvas" val="200" checksum="3773799597"/>
                </a:ext>
              </a:extLst>
            </a:pPr>
            <a:r>
              <a:rPr lang="zh-CN" altLang="en-US" sz="2400" dirty="0" smtClean="0">
                <a:latin typeface="Times New Roman" pitchFamily="18" charset="0"/>
                <a:ea typeface="华文中宋" pitchFamily="2" charset="-122"/>
                <a:cs typeface="Times New Roman" pitchFamily="18" charset="0"/>
                <a:sym typeface="+mn-ea"/>
              </a:rPr>
              <a:t>一、基层工会经费主要用于哪些方面？</a:t>
            </a:r>
            <a:endParaRPr lang="en-US" altLang="zh-CN" sz="2400" dirty="0" smtClean="0">
              <a:latin typeface="Times New Roman" pitchFamily="18" charset="0"/>
              <a:ea typeface="华文中宋" pitchFamily="2" charset="-122"/>
              <a:cs typeface="Times New Roman" pitchFamily="18" charset="0"/>
              <a:sym typeface="+mn-ea"/>
            </a:endParaRPr>
          </a:p>
          <a:p>
            <a:pPr indent="711200" fontAlgn="auto">
              <a:lnSpc>
                <a:spcPts val="4000"/>
              </a:lnSpc>
              <a:extLst>
                <a:ext uri="{35155182-B16C-46BC-9424-99874614C6A1}">
                  <wpsdc:indentchars xmlns:wpsdc="http://www.wps.cn/officeDocument/2017/drawingmlCustomData" xmlns="" xmlns:lc="http://schemas.openxmlformats.org/drawingml/2006/lockedCanvas" val="200" checksum="3773799597"/>
                </a:ext>
              </a:extLst>
            </a:pPr>
            <a:r>
              <a:rPr lang="zh-CN" altLang="en-US" sz="2400" dirty="0" smtClean="0">
                <a:solidFill>
                  <a:srgbClr val="FF0000"/>
                </a:solidFill>
                <a:latin typeface="Times New Roman" pitchFamily="18" charset="0"/>
                <a:cs typeface="Times New Roman" pitchFamily="18" charset="0"/>
                <a:sym typeface="+mn-ea"/>
              </a:rPr>
              <a:t>   </a:t>
            </a:r>
            <a:r>
              <a:rPr lang="en-US" altLang="zh-CN" sz="2000" dirty="0" smtClean="0">
                <a:latin typeface="Times New Roman" pitchFamily="18" charset="0"/>
                <a:ea typeface="华文中宋" pitchFamily="2" charset="-122"/>
                <a:cs typeface="Times New Roman" pitchFamily="18" charset="0"/>
                <a:sym typeface="+mn-ea"/>
              </a:rPr>
              <a:t>1</a:t>
            </a:r>
            <a:r>
              <a:rPr lang="zh-CN" altLang="en-US" sz="2000" dirty="0" smtClean="0">
                <a:latin typeface="Times New Roman" pitchFamily="18" charset="0"/>
                <a:ea typeface="华文中宋" pitchFamily="2" charset="-122"/>
                <a:cs typeface="Times New Roman" pitchFamily="18" charset="0"/>
                <a:sym typeface="+mn-ea"/>
              </a:rPr>
              <a:t>、职工活动支出</a:t>
            </a:r>
            <a:endParaRPr lang="en-US" altLang="zh-CN" sz="2000" dirty="0" smtClean="0">
              <a:latin typeface="Times New Roman" pitchFamily="18" charset="0"/>
              <a:ea typeface="华文中宋" pitchFamily="2" charset="-122"/>
              <a:cs typeface="Times New Roman" pitchFamily="18" charset="0"/>
              <a:sym typeface="+mn-ea"/>
            </a:endParaRPr>
          </a:p>
          <a:p>
            <a:pPr indent="711200" fontAlgn="auto">
              <a:lnSpc>
                <a:spcPts val="4000"/>
              </a:lnSpc>
              <a:extLst>
                <a:ext uri="{35155182-B16C-46BC-9424-99874614C6A1}">
                  <wpsdc:indentchars xmlns:wpsdc="http://www.wps.cn/officeDocument/2017/drawingmlCustomData" xmlns="" xmlns:lc="http://schemas.openxmlformats.org/drawingml/2006/lockedCanvas" val="200" checksum="3773799597"/>
                </a:ext>
              </a:extLst>
            </a:pPr>
            <a:r>
              <a:rPr lang="zh-CN" altLang="en-US" sz="2000" dirty="0" smtClean="0">
                <a:latin typeface="Times New Roman" pitchFamily="18" charset="0"/>
                <a:ea typeface="华文中宋" pitchFamily="2" charset="-122"/>
                <a:cs typeface="Times New Roman" pitchFamily="18" charset="0"/>
                <a:sym typeface="+mn-ea"/>
              </a:rPr>
              <a:t>    </a:t>
            </a:r>
            <a:r>
              <a:rPr lang="en-US" altLang="zh-CN" sz="2000" dirty="0" smtClean="0">
                <a:latin typeface="Times New Roman" pitchFamily="18" charset="0"/>
                <a:ea typeface="华文中宋" pitchFamily="2" charset="-122"/>
                <a:cs typeface="Times New Roman" pitchFamily="18" charset="0"/>
                <a:sym typeface="+mn-ea"/>
              </a:rPr>
              <a:t>2</a:t>
            </a:r>
            <a:r>
              <a:rPr lang="zh-CN" altLang="en-US" sz="2000" dirty="0" smtClean="0">
                <a:latin typeface="Times New Roman" pitchFamily="18" charset="0"/>
                <a:ea typeface="华文中宋" pitchFamily="2" charset="-122"/>
                <a:cs typeface="Times New Roman" pitchFamily="18" charset="0"/>
                <a:sym typeface="+mn-ea"/>
              </a:rPr>
              <a:t>、维权支出</a:t>
            </a:r>
            <a:endParaRPr lang="en-US" altLang="zh-CN" sz="2000" dirty="0" smtClean="0">
              <a:latin typeface="Times New Roman" pitchFamily="18" charset="0"/>
              <a:ea typeface="华文中宋" pitchFamily="2" charset="-122"/>
              <a:cs typeface="Times New Roman" pitchFamily="18" charset="0"/>
              <a:sym typeface="+mn-ea"/>
            </a:endParaRPr>
          </a:p>
          <a:p>
            <a:pPr indent="609600" fontAlgn="auto">
              <a:lnSpc>
                <a:spcPts val="4000"/>
              </a:lnSpc>
              <a:buNone/>
              <a:extLst>
                <a:ext uri="{35155182-B16C-46BC-9424-99874614C6A1}">
                  <wpsdc:indentchars xmlns:wpsdc="http://www.wps.cn/officeDocument/2017/drawingmlCustomData" xmlns="" xmlns:lc="http://schemas.openxmlformats.org/drawingml/2006/lockedCanvas" val="200" checksum="4158780845"/>
                </a:ext>
              </a:extLst>
            </a:pPr>
            <a:r>
              <a:rPr lang="zh-CN" altLang="en-US" sz="2000" dirty="0" smtClean="0">
                <a:latin typeface="Times New Roman" pitchFamily="18" charset="0"/>
                <a:ea typeface="华文中宋" pitchFamily="2" charset="-122"/>
                <a:cs typeface="Times New Roman" pitchFamily="18" charset="0"/>
                <a:sym typeface="+mn-ea"/>
              </a:rPr>
              <a:t>     </a:t>
            </a:r>
            <a:r>
              <a:rPr lang="en-US" altLang="zh-CN" sz="2000" dirty="0" smtClean="0">
                <a:latin typeface="Times New Roman" pitchFamily="18" charset="0"/>
                <a:ea typeface="华文中宋" pitchFamily="2" charset="-122"/>
                <a:cs typeface="Times New Roman" pitchFamily="18" charset="0"/>
                <a:sym typeface="+mn-ea"/>
              </a:rPr>
              <a:t>3</a:t>
            </a:r>
            <a:r>
              <a:rPr lang="zh-CN" altLang="en-US" sz="2000" dirty="0" smtClean="0">
                <a:latin typeface="Times New Roman" pitchFamily="18" charset="0"/>
                <a:ea typeface="华文中宋" pitchFamily="2" charset="-122"/>
                <a:cs typeface="Times New Roman" pitchFamily="18" charset="0"/>
                <a:sym typeface="+mn-ea"/>
              </a:rPr>
              <a:t>、业务支出     </a:t>
            </a:r>
            <a:endParaRPr lang="en-US" altLang="zh-CN" sz="2000" dirty="0" smtClean="0">
              <a:latin typeface="Times New Roman" pitchFamily="18" charset="0"/>
              <a:ea typeface="华文中宋" pitchFamily="2" charset="-122"/>
              <a:cs typeface="Times New Roman" pitchFamily="18" charset="0"/>
              <a:sym typeface="+mn-ea"/>
            </a:endParaRPr>
          </a:p>
          <a:p>
            <a:pPr indent="609600" fontAlgn="auto">
              <a:lnSpc>
                <a:spcPts val="4000"/>
              </a:lnSpc>
              <a:buNone/>
              <a:extLst>
                <a:ext uri="{35155182-B16C-46BC-9424-99874614C6A1}">
                  <wpsdc:indentchars xmlns:wpsdc="http://www.wps.cn/officeDocument/2017/drawingmlCustomData" xmlns="" xmlns:lc="http://schemas.openxmlformats.org/drawingml/2006/lockedCanvas" val="200" checksum="4158780845"/>
                </a:ext>
              </a:extLst>
            </a:pPr>
            <a:r>
              <a:rPr lang="zh-CN" altLang="en-US" sz="2000" dirty="0" smtClean="0">
                <a:latin typeface="Times New Roman" pitchFamily="18" charset="0"/>
                <a:ea typeface="华文中宋" pitchFamily="2" charset="-122"/>
                <a:cs typeface="Times New Roman" pitchFamily="18" charset="0"/>
                <a:sym typeface="+mn-ea"/>
              </a:rPr>
              <a:t>     </a:t>
            </a:r>
            <a:r>
              <a:rPr lang="en-US" altLang="zh-CN" sz="2000" dirty="0" smtClean="0">
                <a:latin typeface="Times New Roman" pitchFamily="18" charset="0"/>
                <a:ea typeface="华文中宋" pitchFamily="2" charset="-122"/>
                <a:cs typeface="Times New Roman" pitchFamily="18" charset="0"/>
                <a:sym typeface="+mn-ea"/>
              </a:rPr>
              <a:t>4</a:t>
            </a:r>
            <a:r>
              <a:rPr lang="zh-CN" altLang="en-US" sz="2000" dirty="0" smtClean="0">
                <a:latin typeface="Times New Roman" pitchFamily="18" charset="0"/>
                <a:ea typeface="华文中宋" pitchFamily="2" charset="-122"/>
                <a:cs typeface="Times New Roman" pitchFamily="18" charset="0"/>
                <a:sym typeface="+mn-ea"/>
              </a:rPr>
              <a:t>、资本性支出</a:t>
            </a:r>
            <a:endParaRPr lang="en-US" altLang="zh-CN" sz="2000" dirty="0" smtClean="0">
              <a:latin typeface="Times New Roman" pitchFamily="18" charset="0"/>
              <a:ea typeface="华文中宋" pitchFamily="2" charset="-122"/>
              <a:cs typeface="Times New Roman" pitchFamily="18" charset="0"/>
              <a:sym typeface="+mn-ea"/>
            </a:endParaRPr>
          </a:p>
          <a:p>
            <a:pPr indent="609600" fontAlgn="auto">
              <a:lnSpc>
                <a:spcPts val="4000"/>
              </a:lnSpc>
              <a:buNone/>
              <a:extLst>
                <a:ext uri="{35155182-B16C-46BC-9424-99874614C6A1}">
                  <wpsdc:indentchars xmlns:wpsdc="http://www.wps.cn/officeDocument/2017/drawingmlCustomData" xmlns="" xmlns:lc="http://schemas.openxmlformats.org/drawingml/2006/lockedCanvas" val="200" checksum="4158780845"/>
                </a:ext>
              </a:extLst>
            </a:pPr>
            <a:r>
              <a:rPr lang="zh-CN" altLang="en-US" sz="2000" dirty="0" smtClean="0">
                <a:latin typeface="Times New Roman" pitchFamily="18" charset="0"/>
                <a:ea typeface="华文中宋" pitchFamily="2" charset="-122"/>
                <a:cs typeface="Times New Roman" pitchFamily="18" charset="0"/>
                <a:sym typeface="+mn-ea"/>
              </a:rPr>
              <a:t>     </a:t>
            </a:r>
            <a:r>
              <a:rPr lang="en-US" altLang="zh-CN" sz="2000" dirty="0" smtClean="0">
                <a:latin typeface="Times New Roman" pitchFamily="18" charset="0"/>
                <a:ea typeface="华文中宋" pitchFamily="2" charset="-122"/>
                <a:cs typeface="Times New Roman" pitchFamily="18" charset="0"/>
                <a:sym typeface="+mn-ea"/>
              </a:rPr>
              <a:t>5</a:t>
            </a:r>
            <a:r>
              <a:rPr lang="zh-CN" altLang="en-US" sz="2000" dirty="0" smtClean="0">
                <a:latin typeface="Times New Roman" pitchFamily="18" charset="0"/>
                <a:ea typeface="华文中宋" pitchFamily="2" charset="-122"/>
                <a:cs typeface="Times New Roman" pitchFamily="18" charset="0"/>
                <a:sym typeface="+mn-ea"/>
              </a:rPr>
              <a:t>、事业支出</a:t>
            </a:r>
            <a:endParaRPr lang="en-US" altLang="zh-CN" sz="2000" dirty="0" smtClean="0">
              <a:latin typeface="Times New Roman" pitchFamily="18" charset="0"/>
              <a:ea typeface="华文中宋" pitchFamily="2" charset="-122"/>
              <a:cs typeface="Times New Roman" pitchFamily="18" charset="0"/>
              <a:sym typeface="+mn-ea"/>
            </a:endParaRPr>
          </a:p>
          <a:p>
            <a:pPr indent="609600" fontAlgn="auto">
              <a:lnSpc>
                <a:spcPts val="4000"/>
              </a:lnSpc>
              <a:buNone/>
              <a:extLst>
                <a:ext uri="{35155182-B16C-46BC-9424-99874614C6A1}">
                  <wpsdc:indentchars xmlns:wpsdc="http://www.wps.cn/officeDocument/2017/drawingmlCustomData" xmlns="" xmlns:lc="http://schemas.openxmlformats.org/drawingml/2006/lockedCanvas" val="200" checksum="4158780845"/>
                </a:ext>
              </a:extLst>
            </a:pPr>
            <a:r>
              <a:rPr lang="zh-CN" altLang="en-US" sz="2000" dirty="0" smtClean="0">
                <a:latin typeface="Times New Roman" pitchFamily="18" charset="0"/>
                <a:ea typeface="华文中宋" pitchFamily="2" charset="-122"/>
                <a:cs typeface="Times New Roman" pitchFamily="18" charset="0"/>
                <a:sym typeface="+mn-ea"/>
              </a:rPr>
              <a:t>     </a:t>
            </a:r>
            <a:r>
              <a:rPr lang="en-US" altLang="zh-CN" sz="2000" dirty="0" smtClean="0">
                <a:latin typeface="Times New Roman" pitchFamily="18" charset="0"/>
                <a:ea typeface="华文中宋" pitchFamily="2" charset="-122"/>
                <a:cs typeface="Times New Roman" pitchFamily="18" charset="0"/>
                <a:sym typeface="+mn-ea"/>
              </a:rPr>
              <a:t>6</a:t>
            </a:r>
            <a:r>
              <a:rPr lang="zh-CN" altLang="en-US" sz="2000" dirty="0" smtClean="0">
                <a:latin typeface="Times New Roman" pitchFamily="18" charset="0"/>
                <a:ea typeface="华文中宋" pitchFamily="2" charset="-122"/>
                <a:cs typeface="Times New Roman" pitchFamily="18" charset="0"/>
                <a:sym typeface="+mn-ea"/>
              </a:rPr>
              <a:t>、其他支出</a:t>
            </a:r>
            <a:endParaRPr lang="en-US" altLang="zh-CN" sz="2000" dirty="0" smtClean="0">
              <a:latin typeface="Times New Roman" pitchFamily="18" charset="0"/>
              <a:ea typeface="华文中宋" pitchFamily="2" charset="-122"/>
              <a:cs typeface="Times New Roman" pitchFamily="18" charset="0"/>
              <a:sym typeface="+mn-ea"/>
            </a:endParaRPr>
          </a:p>
          <a:p>
            <a:pPr indent="609600" fontAlgn="auto">
              <a:lnSpc>
                <a:spcPts val="4000"/>
              </a:lnSpc>
              <a:buNone/>
              <a:extLst>
                <a:ext uri="{35155182-B16C-46BC-9424-99874614C6A1}">
                  <wpsdc:indentchars xmlns:wpsdc="http://www.wps.cn/officeDocument/2017/drawingmlCustomData" xmlns="" xmlns:lc="http://schemas.openxmlformats.org/drawingml/2006/lockedCanvas" val="200" checksum="4158780845"/>
                </a:ext>
              </a:extLst>
            </a:pPr>
            <a:endParaRPr lang="zh-CN" altLang="en-US" sz="2000" dirty="0" smtClean="0">
              <a:latin typeface="Times New Roman" pitchFamily="18" charset="0"/>
              <a:ea typeface="华文中宋" pitchFamily="2" charset="-122"/>
              <a:cs typeface="Times New Roman" pitchFamily="18" charset="0"/>
            </a:endParaRPr>
          </a:p>
          <a:p>
            <a:pPr indent="609600" algn="l" fontAlgn="auto">
              <a:lnSpc>
                <a:spcPct val="150000"/>
              </a:lnSpc>
              <a:buNone/>
              <a:extLst>
                <a:ext uri="{35155182-B16C-46BC-9424-99874614C6A1}">
                  <wpsdc:indentchars xmlns="" xmlns:wpsdc="http://www.wps.cn/officeDocument/2017/drawingmlCustomData" val="200" checksum="4158780845"/>
                </a:ext>
              </a:extLst>
            </a:pPr>
            <a:endParaRPr lang="en-US" altLang="zh-CN" sz="2400" dirty="0" smtClean="0">
              <a:latin typeface="仿宋" panose="02010609060101010101" charset="-122"/>
              <a:ea typeface="仿宋" panose="02010609060101010101" charset="-122"/>
              <a:sym typeface="+mn-ea"/>
            </a:endParaRPr>
          </a:p>
          <a:p>
            <a:pPr indent="609600" algn="l" fontAlgn="auto">
              <a:lnSpc>
                <a:spcPct val="150000"/>
              </a:lnSpc>
              <a:buNone/>
              <a:extLst>
                <a:ext uri="{35155182-B16C-46BC-9424-99874614C6A1}">
                  <wpsdc:indentchars xmlns="" xmlns:wpsdc="http://www.wps.cn/officeDocument/2017/drawingmlCustomData" val="200" checksum="4158780845"/>
                </a:ext>
              </a:extLst>
            </a:pPr>
            <a:endParaRPr lang="zh-CN" altLang="en-US" sz="2400" dirty="0" smtClean="0">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14094257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1033" name="Picture 9" descr="C:\Users\Dell\Desktop\图片3.tif"/>
          <p:cNvPicPr>
            <a:picLocks noChangeAspect="1" noChangeArrowheads="1"/>
          </p:cNvPicPr>
          <p:nvPr/>
        </p:nvPicPr>
        <p:blipFill>
          <a:blip r:embed="rId4"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785786" y="1142983"/>
            <a:ext cx="7643866" cy="1133644"/>
          </a:xfrm>
          <a:prstGeom prst="rect">
            <a:avLst/>
          </a:prstGeom>
          <a:noFill/>
        </p:spPr>
        <p:txBody>
          <a:bodyPr wrap="square" rtlCol="0">
            <a:spAutoFit/>
          </a:bodyPr>
          <a:lstStyle/>
          <a:p>
            <a:pPr indent="279400">
              <a:lnSpc>
                <a:spcPts val="3800"/>
              </a:lnSpc>
            </a:pPr>
            <a:r>
              <a:rPr lang="en-US" altLang="zh-CN" sz="2400" dirty="0" smtClean="0"/>
              <a:t>    </a:t>
            </a:r>
            <a:endParaRPr lang="en-US" altLang="zh-CN" sz="2400" dirty="0" smtClean="0">
              <a:latin typeface="Times New Roman" pitchFamily="18" charset="0"/>
              <a:cs typeface="Times New Roman" pitchFamily="18" charset="0"/>
            </a:endParaRPr>
          </a:p>
          <a:p>
            <a:pPr indent="279400">
              <a:lnSpc>
                <a:spcPct val="150000"/>
              </a:lnSpc>
            </a:pPr>
            <a:r>
              <a:rPr lang="en-US" altLang="zh-CN" sz="2400" dirty="0" smtClean="0">
                <a:latin typeface="Times New Roman" pitchFamily="18" charset="0"/>
                <a:cs typeface="Times New Roman" pitchFamily="18" charset="0"/>
              </a:rPr>
              <a:t>    </a:t>
            </a:r>
          </a:p>
        </p:txBody>
      </p:sp>
      <p:graphicFrame>
        <p:nvGraphicFramePr>
          <p:cNvPr id="72706" name="Object 2"/>
          <p:cNvGraphicFramePr>
            <a:graphicFrameLocks noChangeAspect="1"/>
          </p:cNvGraphicFramePr>
          <p:nvPr/>
        </p:nvGraphicFramePr>
        <p:xfrm>
          <a:off x="1500166" y="1071546"/>
          <a:ext cx="6021064" cy="5500726"/>
        </p:xfrm>
        <a:graphic>
          <a:graphicData uri="http://schemas.openxmlformats.org/presentationml/2006/ole">
            <mc:AlternateContent xmlns:mc="http://schemas.openxmlformats.org/markup-compatibility/2006">
              <mc:Choice xmlns:v="urn:schemas-microsoft-com:vml" Requires="v">
                <p:oleObj spid="_x0000_s1026" name="PDF" r:id="rId5" imgW="0" imgH="0" progId="FoxitReader.Document">
                  <p:embed/>
                </p:oleObj>
              </mc:Choice>
              <mc:Fallback>
                <p:oleObj name="PDF" r:id="rId5" imgW="0" imgH="0" progId="FoxitReader.Document">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0166" y="1071546"/>
                        <a:ext cx="6021064" cy="5500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4532924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0" y="1071546"/>
            <a:ext cx="8286808" cy="4739759"/>
          </a:xfrm>
          <a:prstGeom prst="rect">
            <a:avLst/>
          </a:prstGeom>
          <a:noFill/>
        </p:spPr>
        <p:txBody>
          <a:bodyPr wrap="square" rtlCol="0">
            <a:spAutoFit/>
          </a:bodyPr>
          <a:lstStyle/>
          <a:p>
            <a:pPr indent="711200" algn="ctr" fontAlgn="auto">
              <a:lnSpc>
                <a:spcPts val="4000"/>
              </a:lnSpc>
              <a:buNone/>
              <a:extLst>
                <a:ext uri="{35155182-B16C-46BC-9424-99874614C6A1}">
                  <wpsdc:indentchars xmlns="" xmlns:wpsdc="http://www.wps.cn/officeDocument/2017/drawingmlCustomData" val="200" checksum="3773799597"/>
                </a:ext>
              </a:extLst>
            </a:pPr>
            <a:r>
              <a:rPr lang="zh-CN" altLang="en-US" sz="2800" dirty="0" smtClean="0">
                <a:latin typeface="Times New Roman" pitchFamily="18" charset="0"/>
                <a:ea typeface="华文中宋" pitchFamily="2" charset="-122"/>
                <a:cs typeface="Times New Roman" pitchFamily="18" charset="0"/>
                <a:sym typeface="+mn-ea"/>
              </a:rPr>
              <a:t>文体活动支出规范化</a:t>
            </a:r>
            <a:endParaRPr lang="en-US" altLang="zh-CN" sz="2800" dirty="0" smtClean="0">
              <a:latin typeface="Times New Roman" pitchFamily="18" charset="0"/>
              <a:ea typeface="华文中宋" pitchFamily="2" charset="-122"/>
              <a:cs typeface="Times New Roman" pitchFamily="18" charset="0"/>
              <a:sym typeface="+mn-ea"/>
            </a:endParaRPr>
          </a:p>
          <a:p>
            <a:pPr indent="711200" algn="l" fontAlgn="auto">
              <a:lnSpc>
                <a:spcPts val="4000"/>
              </a:lnSpc>
              <a:buNone/>
              <a:extLst>
                <a:ext uri="{35155182-B16C-46BC-9424-99874614C6A1}">
                  <wpsdc:indentchars xmlns="" xmlns:wpsdc="http://www.wps.cn/officeDocument/2017/drawingmlCustomData" val="200" checksum="3773799597"/>
                </a:ext>
              </a:extLst>
            </a:pPr>
            <a:r>
              <a:rPr lang="zh-CN" altLang="en-US" sz="2400" dirty="0" smtClean="0">
                <a:latin typeface="Times New Roman" pitchFamily="18" charset="0"/>
                <a:ea typeface="华文中宋" pitchFamily="2" charset="-122"/>
                <a:cs typeface="Times New Roman" pitchFamily="18" charset="0"/>
                <a:sym typeface="+mn-ea"/>
              </a:rPr>
              <a:t>二、开展职工教育培训可支出的经费项目有哪些？</a:t>
            </a:r>
            <a:endParaRPr lang="en-US" altLang="zh-CN" sz="2000" dirty="0" smtClean="0">
              <a:latin typeface="Times New Roman" pitchFamily="18" charset="0"/>
              <a:ea typeface="华文中宋" pitchFamily="2" charset="-122"/>
              <a:cs typeface="Times New Roman" pitchFamily="18" charset="0"/>
            </a:endParaRPr>
          </a:p>
          <a:p>
            <a:pPr indent="711200" algn="l" fontAlgn="auto">
              <a:lnSpc>
                <a:spcPts val="4000"/>
              </a:lnSpc>
              <a:buNone/>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rPr>
              <a:t>1</a:t>
            </a:r>
            <a:r>
              <a:rPr lang="zh-CN" altLang="en-US" sz="2000" dirty="0" smtClean="0">
                <a:latin typeface="Times New Roman" pitchFamily="18" charset="0"/>
                <a:ea typeface="华文中宋" pitchFamily="2" charset="-122"/>
                <a:cs typeface="Times New Roman" pitchFamily="18" charset="0"/>
              </a:rPr>
              <a:t>、用于举办政治、法律、科技、业务等专题培训和职工技能培训所需的教材资料、教学用品、场地租金等方面的支出；</a:t>
            </a:r>
            <a:endParaRPr lang="en-US" altLang="zh-CN" sz="2000" dirty="0" smtClean="0">
              <a:latin typeface="Times New Roman" pitchFamily="18" charset="0"/>
              <a:ea typeface="华文中宋" pitchFamily="2" charset="-122"/>
              <a:cs typeface="Times New Roman" pitchFamily="18" charset="0"/>
            </a:endParaRPr>
          </a:p>
          <a:p>
            <a:pPr indent="711200" algn="l" fontAlgn="auto">
              <a:lnSpc>
                <a:spcPts val="4000"/>
              </a:lnSpc>
              <a:buNone/>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rPr>
              <a:t>2</a:t>
            </a:r>
            <a:r>
              <a:rPr lang="zh-CN" altLang="en-US" sz="2000" dirty="0" smtClean="0">
                <a:latin typeface="Times New Roman" pitchFamily="18" charset="0"/>
                <a:ea typeface="华文中宋" pitchFamily="2" charset="-122"/>
                <a:cs typeface="Times New Roman" pitchFamily="18" charset="0"/>
              </a:rPr>
              <a:t>、用于支付职工教育活动聘请授课人员的酬金；</a:t>
            </a:r>
            <a:endParaRPr lang="en-US" altLang="zh-CN" sz="2000" dirty="0" smtClean="0">
              <a:latin typeface="Times New Roman" pitchFamily="18" charset="0"/>
              <a:ea typeface="华文中宋" pitchFamily="2" charset="-122"/>
              <a:cs typeface="Times New Roman" pitchFamily="18" charset="0"/>
            </a:endParaRPr>
          </a:p>
          <a:p>
            <a:pPr indent="711200" algn="l" fontAlgn="auto">
              <a:lnSpc>
                <a:spcPts val="4000"/>
              </a:lnSpc>
              <a:buNone/>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rPr>
              <a:t>3</a:t>
            </a:r>
            <a:r>
              <a:rPr lang="zh-CN" altLang="en-US" sz="2000" dirty="0" smtClean="0">
                <a:latin typeface="Times New Roman" pitchFamily="18" charset="0"/>
                <a:ea typeface="华文中宋" pitchFamily="2" charset="-122"/>
                <a:cs typeface="Times New Roman" pitchFamily="18" charset="0"/>
              </a:rPr>
              <a:t>、用于组织的职工素质提升补助和职工教育培训优秀学员的奖励。</a:t>
            </a:r>
            <a:endParaRPr lang="en-US" altLang="zh-CN" sz="2000" dirty="0" smtClean="0">
              <a:latin typeface="Times New Roman" pitchFamily="18" charset="0"/>
              <a:ea typeface="华文中宋" pitchFamily="2" charset="-122"/>
              <a:cs typeface="Times New Roman" pitchFamily="18" charset="0"/>
              <a:sym typeface="+mn-ea"/>
            </a:endParaRPr>
          </a:p>
          <a:p>
            <a:pPr indent="711200" algn="l" fontAlgn="auto">
              <a:lnSpc>
                <a:spcPct val="150000"/>
              </a:lnSpc>
              <a:buNone/>
              <a:extLst>
                <a:ext uri="{35155182-B16C-46BC-9424-99874614C6A1}">
                  <wpsdc:indentchars xmlns="" xmlns:wpsdc="http://www.wps.cn/officeDocument/2017/drawingmlCustomData" val="200" checksum="3773799597"/>
                </a:ext>
              </a:extLst>
            </a:pPr>
            <a:endParaRPr lang="en-US" altLang="zh-CN" sz="2000" dirty="0" smtClean="0">
              <a:latin typeface="Times New Roman" pitchFamily="18" charset="0"/>
              <a:ea typeface="华文中宋" pitchFamily="2" charset="-122"/>
              <a:cs typeface="Times New Roman" pitchFamily="18" charset="0"/>
              <a:sym typeface="+mn-ea"/>
            </a:endParaRPr>
          </a:p>
          <a:p>
            <a:pPr indent="609600" algn="l" fontAlgn="auto">
              <a:lnSpc>
                <a:spcPct val="150000"/>
              </a:lnSpc>
              <a:buNone/>
              <a:extLst>
                <a:ext uri="{35155182-B16C-46BC-9424-99874614C6A1}">
                  <wpsdc:indentchars xmlns="" xmlns:wpsdc="http://www.wps.cn/officeDocument/2017/drawingmlCustomData" val="200" checksum="4158780845"/>
                </a:ext>
              </a:extLst>
            </a:pPr>
            <a:endParaRPr lang="en-US" altLang="zh-CN" sz="2400" dirty="0" smtClean="0">
              <a:latin typeface="仿宋" panose="02010609060101010101" charset="-122"/>
              <a:ea typeface="仿宋" panose="02010609060101010101" charset="-122"/>
              <a:sym typeface="+mn-ea"/>
            </a:endParaRPr>
          </a:p>
          <a:p>
            <a:pPr indent="609600" algn="l" fontAlgn="auto">
              <a:lnSpc>
                <a:spcPct val="150000"/>
              </a:lnSpc>
              <a:buNone/>
              <a:extLst>
                <a:ext uri="{35155182-B16C-46BC-9424-99874614C6A1}">
                  <wpsdc:indentchars xmlns="" xmlns:wpsdc="http://www.wps.cn/officeDocument/2017/drawingmlCustomData" val="200" checksum="4158780845"/>
                </a:ext>
              </a:extLst>
            </a:pPr>
            <a:endParaRPr lang="zh-CN" altLang="en-US" sz="2400" dirty="0" smtClean="0">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17160870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142844" y="1428736"/>
            <a:ext cx="7572428" cy="3293209"/>
          </a:xfrm>
          <a:prstGeom prst="rect">
            <a:avLst/>
          </a:prstGeom>
          <a:noFill/>
        </p:spPr>
        <p:txBody>
          <a:bodyPr wrap="square" rtlCol="0">
            <a:spAutoFit/>
          </a:bodyPr>
          <a:lstStyle/>
          <a:p>
            <a:pPr indent="711200" algn="l" fontAlgn="auto">
              <a:lnSpc>
                <a:spcPct val="150000"/>
              </a:lnSpc>
              <a:buNone/>
              <a:extLst>
                <a:ext uri="{35155182-B16C-46BC-9424-99874614C6A1}">
                  <wpsdc:indentchars xmlns="" xmlns:wpsdc="http://www.wps.cn/officeDocument/2017/drawingmlCustomData" val="200" checksum="3773799597"/>
                </a:ext>
              </a:extLst>
            </a:pPr>
            <a:r>
              <a:rPr lang="zh-CN" altLang="en-US" sz="2400" dirty="0" smtClean="0">
                <a:latin typeface="Times New Roman" pitchFamily="18" charset="0"/>
                <a:ea typeface="华文中宋" pitchFamily="2" charset="-122"/>
                <a:cs typeface="Times New Roman" pitchFamily="18" charset="0"/>
                <a:sym typeface="+mn-ea"/>
              </a:rPr>
              <a:t>三、优秀学员奖励范围、标准是什么？</a:t>
            </a:r>
          </a:p>
          <a:p>
            <a:pPr indent="609600" algn="l" fontAlgn="auto">
              <a:lnSpc>
                <a:spcPts val="4000"/>
              </a:lnSpc>
              <a:buNone/>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sym typeface="+mn-ea"/>
              </a:rPr>
              <a:t>★对优秀学员的奖励以精神鼓励为主、物质奖励为辅；</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sym typeface="+mn-ea"/>
              </a:rPr>
              <a:t>★奖励范围不得超过参加培训人员的三分之一；</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sym typeface="+mn-ea"/>
              </a:rPr>
              <a:t>★</a:t>
            </a:r>
            <a:r>
              <a:rPr lang="zh-CN" altLang="en-US" sz="2000" dirty="0" smtClean="0">
                <a:solidFill>
                  <a:srgbClr val="FF0000"/>
                </a:solidFill>
                <a:latin typeface="Times New Roman" pitchFamily="18" charset="0"/>
                <a:ea typeface="华文中宋" pitchFamily="2" charset="-122"/>
                <a:cs typeface="Times New Roman" pitchFamily="18" charset="0"/>
                <a:sym typeface="+mn-ea"/>
              </a:rPr>
              <a:t>奖品（奖金）</a:t>
            </a:r>
            <a:r>
              <a:rPr lang="zh-CN" altLang="en-US" sz="2000" dirty="0" smtClean="0">
                <a:latin typeface="Times New Roman" pitchFamily="18" charset="0"/>
                <a:ea typeface="华文中宋" pitchFamily="2" charset="-122"/>
                <a:cs typeface="Times New Roman" pitchFamily="18" charset="0"/>
                <a:sym typeface="+mn-ea"/>
              </a:rPr>
              <a:t>标准为获奖人员人均不超过300元。</a:t>
            </a:r>
            <a:endParaRPr lang="en-US" altLang="zh-CN" sz="2000" dirty="0" smtClean="0">
              <a:latin typeface="Times New Roman" pitchFamily="18" charset="0"/>
              <a:ea typeface="华文中宋" pitchFamily="2" charset="-122"/>
              <a:cs typeface="Times New Roman" pitchFamily="18" charset="0"/>
              <a:sym typeface="+mn-ea"/>
            </a:endParaRPr>
          </a:p>
          <a:p>
            <a:pPr indent="609600" algn="l" fontAlgn="auto">
              <a:lnSpc>
                <a:spcPct val="150000"/>
              </a:lnSpc>
              <a:buNone/>
              <a:extLst>
                <a:ext uri="{35155182-B16C-46BC-9424-99874614C6A1}">
                  <wpsdc:indentchars xmlns="" xmlns:wpsdc="http://www.wps.cn/officeDocument/2017/drawingmlCustomData" val="200" checksum="4158780845"/>
                </a:ext>
              </a:extLst>
            </a:pPr>
            <a:endParaRPr lang="en-US" altLang="zh-CN" sz="2400" dirty="0" smtClean="0">
              <a:latin typeface="仿宋" panose="02010609060101010101" charset="-122"/>
              <a:ea typeface="仿宋" panose="02010609060101010101" charset="-122"/>
              <a:sym typeface="+mn-ea"/>
            </a:endParaRPr>
          </a:p>
          <a:p>
            <a:pPr indent="609600" algn="l" fontAlgn="auto">
              <a:lnSpc>
                <a:spcPct val="150000"/>
              </a:lnSpc>
              <a:buNone/>
              <a:extLst>
                <a:ext uri="{35155182-B16C-46BC-9424-99874614C6A1}">
                  <wpsdc:indentchars xmlns="" xmlns:wpsdc="http://www.wps.cn/officeDocument/2017/drawingmlCustomData" val="200" checksum="4158780845"/>
                </a:ext>
              </a:extLst>
            </a:pPr>
            <a:endParaRPr lang="zh-CN" altLang="en-US" sz="2400" dirty="0" smtClean="0">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14056470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142844" y="1214422"/>
            <a:ext cx="8409940" cy="4832092"/>
          </a:xfrm>
          <a:prstGeom prst="rect">
            <a:avLst/>
          </a:prstGeom>
          <a:noFill/>
        </p:spPr>
        <p:txBody>
          <a:bodyPr wrap="square" rtlCol="0">
            <a:spAutoFit/>
          </a:bodyPr>
          <a:lstStyle/>
          <a:p>
            <a:pPr indent="711200">
              <a:lnSpc>
                <a:spcPct val="150000"/>
              </a:lnSpc>
              <a:extLst>
                <a:ext uri="{35155182-B16C-46BC-9424-99874614C6A1}">
                  <wpsdc:indentchars xmlns="" xmlns:wpsdc="http://www.wps.cn/officeDocument/2017/drawingmlCustomData" val="200" checksum="3773799597"/>
                </a:ext>
              </a:extLst>
            </a:pPr>
            <a:r>
              <a:rPr lang="zh-CN" altLang="en-US" sz="2400" dirty="0" smtClean="0">
                <a:latin typeface="华文中宋" pitchFamily="2" charset="-122"/>
                <a:ea typeface="华文中宋" pitchFamily="2" charset="-122"/>
                <a:cs typeface="Times New Roman" pitchFamily="18" charset="0"/>
              </a:rPr>
              <a:t>四、聘请授课人员的酬金标准？</a:t>
            </a:r>
            <a:endParaRPr lang="en-US" altLang="zh-CN" sz="2400" dirty="0" smtClean="0">
              <a:latin typeface="华文中宋" pitchFamily="2" charset="-122"/>
              <a:ea typeface="华文中宋" pitchFamily="2" charset="-122"/>
              <a:cs typeface="Times New Roman" pitchFamily="18" charset="0"/>
            </a:endParaRPr>
          </a:p>
          <a:p>
            <a:pPr indent="711200">
              <a:lnSpc>
                <a:spcPts val="4000"/>
              </a:lnSpc>
              <a:extLst>
                <a:ext uri="{35155182-B16C-46BC-9424-99874614C6A1}">
                  <wpsdc:indentchars xmlns="" xmlns:wpsdc="http://www.wps.cn/officeDocument/2017/drawingmlCustomData" val="200" checksum="3773799597"/>
                </a:ext>
              </a:extLst>
            </a:pPr>
            <a:r>
              <a:rPr lang="zh-CN" altLang="en-US" sz="2000" dirty="0" smtClean="0">
                <a:latin typeface="Times New Roman" pitchFamily="18" charset="0"/>
                <a:ea typeface="华文中宋" pitchFamily="2" charset="-122"/>
                <a:cs typeface="Times New Roman" pitchFamily="18" charset="0"/>
              </a:rPr>
              <a:t>授课人员酬金标准参照当地财政部门培训费管理相关规定执行。</a:t>
            </a:r>
            <a:endParaRPr lang="en-US" altLang="zh-CN" sz="2000" dirty="0" smtClean="0">
              <a:latin typeface="Times New Roman" pitchFamily="18" charset="0"/>
              <a:ea typeface="华文中宋" pitchFamily="2" charset="-122"/>
              <a:cs typeface="Times New Roman" pitchFamily="18" charset="0"/>
            </a:endParaRPr>
          </a:p>
          <a:p>
            <a:pPr indent="711200">
              <a:lnSpc>
                <a:spcPts val="4000"/>
              </a:lnSpc>
              <a:extLst>
                <a:ext uri="{35155182-B16C-46BC-9424-99874614C6A1}">
                  <wpsdc:indentchars xmlns="" xmlns:wpsdc="http://www.wps.cn/officeDocument/2017/drawingmlCustomData" val="200" checksum="3773799597"/>
                </a:ext>
              </a:extLst>
            </a:pPr>
            <a:r>
              <a:rPr lang="zh-CN" altLang="en-US" sz="2000" dirty="0" smtClean="0">
                <a:latin typeface="Times New Roman" pitchFamily="18" charset="0"/>
                <a:ea typeface="华文中宋" pitchFamily="2" charset="-122"/>
                <a:cs typeface="Times New Roman" pitchFamily="18" charset="0"/>
              </a:rPr>
              <a:t>扬州市财政规定聘请授课人员的酬金标准（</a:t>
            </a:r>
            <a:r>
              <a:rPr lang="zh-CN" altLang="en-US" sz="2000" dirty="0" smtClean="0">
                <a:latin typeface="Times New Roman" pitchFamily="18" charset="0"/>
                <a:ea typeface="华文中宋" pitchFamily="2" charset="-122"/>
                <a:cs typeface="Times New Roman" pitchFamily="18" charset="0"/>
                <a:sym typeface="+mn-ea"/>
              </a:rPr>
              <a:t>扬财行</a:t>
            </a:r>
            <a:r>
              <a:rPr lang="en-US" altLang="zh-CN" sz="2000" dirty="0" smtClean="0">
                <a:latin typeface="Times New Roman" pitchFamily="18" charset="0"/>
                <a:ea typeface="华文中宋" pitchFamily="2" charset="-122"/>
                <a:cs typeface="Times New Roman" pitchFamily="18" charset="0"/>
                <a:sym typeface="+mn-ea"/>
              </a:rPr>
              <a:t>【2017】16</a:t>
            </a:r>
            <a:r>
              <a:rPr lang="zh-CN" altLang="en-US" sz="2000" dirty="0" smtClean="0">
                <a:latin typeface="Times New Roman" pitchFamily="18" charset="0"/>
                <a:ea typeface="华文中宋" pitchFamily="2" charset="-122"/>
                <a:cs typeface="Times New Roman" pitchFamily="18" charset="0"/>
                <a:sym typeface="+mn-ea"/>
              </a:rPr>
              <a:t>号）</a:t>
            </a:r>
            <a:r>
              <a:rPr lang="zh-CN" altLang="en-US" sz="2000" dirty="0" smtClean="0">
                <a:latin typeface="Times New Roman" pitchFamily="18" charset="0"/>
                <a:ea typeface="华文中宋" pitchFamily="2" charset="-122"/>
                <a:cs typeface="Times New Roman" pitchFamily="18" charset="0"/>
              </a:rPr>
              <a:t>：</a:t>
            </a:r>
            <a:endParaRPr lang="en-US" altLang="zh-CN" sz="2000" dirty="0" smtClean="0">
              <a:latin typeface="Times New Roman" pitchFamily="18" charset="0"/>
              <a:ea typeface="华文中宋" pitchFamily="2" charset="-122"/>
              <a:cs typeface="Times New Roman" pitchFamily="18" charset="0"/>
            </a:endParaRPr>
          </a:p>
          <a:p>
            <a:pPr indent="711200">
              <a:lnSpc>
                <a:spcPts val="4000"/>
              </a:lnSpc>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rPr>
              <a:t>1</a:t>
            </a:r>
            <a:r>
              <a:rPr lang="zh-CN" altLang="en-US" sz="2000" dirty="0" smtClean="0">
                <a:latin typeface="Times New Roman" pitchFamily="18" charset="0"/>
                <a:ea typeface="华文中宋" pitchFamily="2" charset="-122"/>
                <a:cs typeface="Times New Roman" pitchFamily="18" charset="0"/>
              </a:rPr>
              <a:t>、副高以下</a:t>
            </a:r>
            <a:r>
              <a:rPr lang="en-US" sz="2000" dirty="0" smtClean="0">
                <a:latin typeface="Times New Roman" pitchFamily="18" charset="0"/>
                <a:ea typeface="华文中宋" pitchFamily="2" charset="-122"/>
                <a:cs typeface="Times New Roman" pitchFamily="18" charset="0"/>
              </a:rPr>
              <a:t>500</a:t>
            </a:r>
            <a:r>
              <a:rPr lang="zh-CN" altLang="en-US" sz="2000" dirty="0" smtClean="0">
                <a:latin typeface="Times New Roman" pitchFamily="18" charset="0"/>
                <a:ea typeface="华文中宋" pitchFamily="2" charset="-122"/>
                <a:cs typeface="Times New Roman" pitchFamily="18" charset="0"/>
              </a:rPr>
              <a:t>元</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学时；正高</a:t>
            </a:r>
            <a:r>
              <a:rPr lang="en-US" sz="2000" dirty="0" smtClean="0">
                <a:latin typeface="Times New Roman" pitchFamily="18" charset="0"/>
                <a:ea typeface="华文中宋" pitchFamily="2" charset="-122"/>
                <a:cs typeface="Times New Roman" pitchFamily="18" charset="0"/>
              </a:rPr>
              <a:t>1000/</a:t>
            </a:r>
            <a:r>
              <a:rPr lang="zh-CN" altLang="en-US" sz="2000" dirty="0" smtClean="0">
                <a:latin typeface="Times New Roman" pitchFamily="18" charset="0"/>
                <a:ea typeface="华文中宋" pitchFamily="2" charset="-122"/>
                <a:cs typeface="Times New Roman" pitchFamily="18" charset="0"/>
              </a:rPr>
              <a:t>学时；院士及全国知名专家</a:t>
            </a:r>
            <a:r>
              <a:rPr lang="en-US" sz="2000" dirty="0" smtClean="0">
                <a:latin typeface="Times New Roman" pitchFamily="18" charset="0"/>
                <a:ea typeface="华文中宋" pitchFamily="2" charset="-122"/>
                <a:cs typeface="Times New Roman" pitchFamily="18" charset="0"/>
              </a:rPr>
              <a:t>1500/</a:t>
            </a:r>
            <a:r>
              <a:rPr lang="zh-CN" altLang="en-US" sz="2000" dirty="0" smtClean="0">
                <a:latin typeface="Times New Roman" pitchFamily="18" charset="0"/>
                <a:ea typeface="华文中宋" pitchFamily="2" charset="-122"/>
                <a:cs typeface="Times New Roman" pitchFamily="18" charset="0"/>
              </a:rPr>
              <a:t>学时）</a:t>
            </a:r>
            <a:r>
              <a:rPr lang="zh-CN" altLang="en-US" sz="2000" dirty="0" smtClean="0">
                <a:latin typeface="Times New Roman" pitchFamily="18" charset="0"/>
                <a:ea typeface="华文中宋" pitchFamily="2" charset="-122"/>
                <a:cs typeface="Times New Roman" pitchFamily="18" charset="0"/>
                <a:sym typeface="+mn-ea"/>
              </a:rPr>
              <a:t>，其他人员讲课费参照上述标准执行。</a:t>
            </a:r>
            <a:endParaRPr lang="en-US" altLang="zh-CN" sz="2000" dirty="0" smtClean="0">
              <a:latin typeface="Times New Roman" pitchFamily="18" charset="0"/>
              <a:ea typeface="华文中宋" pitchFamily="2" charset="-122"/>
              <a:cs typeface="Times New Roman" pitchFamily="18" charset="0"/>
              <a:sym typeface="+mn-ea"/>
            </a:endParaRPr>
          </a:p>
          <a:p>
            <a:pPr indent="711200">
              <a:lnSpc>
                <a:spcPts val="4000"/>
              </a:lnSpc>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sym typeface="+mn-ea"/>
              </a:rPr>
              <a:t>2</a:t>
            </a:r>
            <a:r>
              <a:rPr lang="zh-CN" altLang="en-US" sz="2000" dirty="0" smtClean="0">
                <a:latin typeface="Times New Roman" pitchFamily="18" charset="0"/>
                <a:ea typeface="华文中宋" pitchFamily="2" charset="-122"/>
                <a:cs typeface="Times New Roman" pitchFamily="18" charset="0"/>
                <a:sym typeface="+mn-ea"/>
              </a:rPr>
              <a:t>、同时为多班次一并授课的，不重复计算讲课费。</a:t>
            </a:r>
            <a:endParaRPr lang="en-US" altLang="zh-CN" sz="2000" dirty="0" smtClean="0">
              <a:latin typeface="Times New Roman" pitchFamily="18" charset="0"/>
              <a:ea typeface="华文中宋" pitchFamily="2" charset="-122"/>
              <a:cs typeface="Times New Roman" pitchFamily="18" charset="0"/>
              <a:sym typeface="+mn-ea"/>
            </a:endParaRPr>
          </a:p>
          <a:p>
            <a:pPr indent="711200">
              <a:lnSpc>
                <a:spcPts val="4000"/>
              </a:lnSpc>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sym typeface="+mn-ea"/>
              </a:rPr>
              <a:t>3</a:t>
            </a:r>
            <a:r>
              <a:rPr lang="zh-CN" altLang="en-US" sz="2000" dirty="0" smtClean="0">
                <a:latin typeface="Times New Roman" pitchFamily="18" charset="0"/>
                <a:ea typeface="华文中宋" pitchFamily="2" charset="-122"/>
                <a:cs typeface="Times New Roman" pitchFamily="18" charset="0"/>
                <a:sym typeface="+mn-ea"/>
              </a:rPr>
              <a:t>、讲课费按实际发生的学时计算，每半天最多</a:t>
            </a:r>
            <a:r>
              <a:rPr lang="en-US" altLang="zh-CN" sz="2000" dirty="0" smtClean="0">
                <a:latin typeface="Times New Roman" pitchFamily="18" charset="0"/>
                <a:ea typeface="华文中宋" pitchFamily="2" charset="-122"/>
                <a:cs typeface="Times New Roman" pitchFamily="18" charset="0"/>
                <a:sym typeface="+mn-ea"/>
              </a:rPr>
              <a:t>4</a:t>
            </a:r>
            <a:r>
              <a:rPr lang="zh-CN" altLang="en-US" sz="2000" dirty="0" smtClean="0">
                <a:latin typeface="Times New Roman" pitchFamily="18" charset="0"/>
                <a:ea typeface="华文中宋" pitchFamily="2" charset="-122"/>
                <a:cs typeface="Times New Roman" pitchFamily="18" charset="0"/>
                <a:sym typeface="+mn-ea"/>
              </a:rPr>
              <a:t>学时计算。</a:t>
            </a:r>
            <a:endParaRPr lang="en-US" altLang="zh-CN" sz="2000" dirty="0" smtClean="0">
              <a:latin typeface="Times New Roman" pitchFamily="18" charset="0"/>
              <a:ea typeface="华文中宋" pitchFamily="2" charset="-122"/>
              <a:cs typeface="Times New Roman" pitchFamily="18" charset="0"/>
              <a:sym typeface="+mn-ea"/>
            </a:endParaRPr>
          </a:p>
          <a:p>
            <a:pPr indent="609600" algn="l" fontAlgn="auto">
              <a:lnSpc>
                <a:spcPct val="150000"/>
              </a:lnSpc>
              <a:buNone/>
              <a:extLst>
                <a:ext uri="{35155182-B16C-46BC-9424-99874614C6A1}">
                  <wpsdc:indentchars xmlns="" xmlns:wpsdc="http://www.wps.cn/officeDocument/2017/drawingmlCustomData" val="200" checksum="4158780845"/>
                </a:ext>
              </a:extLst>
            </a:pPr>
            <a:endParaRPr lang="en-US" altLang="zh-CN" sz="2400" dirty="0" smtClean="0">
              <a:latin typeface="仿宋" panose="02010609060101010101" charset="-122"/>
              <a:ea typeface="仿宋" panose="02010609060101010101" charset="-122"/>
              <a:sym typeface="+mn-ea"/>
            </a:endParaRPr>
          </a:p>
          <a:p>
            <a:pPr indent="609600" algn="l" fontAlgn="auto">
              <a:lnSpc>
                <a:spcPct val="150000"/>
              </a:lnSpc>
              <a:buNone/>
              <a:extLst>
                <a:ext uri="{35155182-B16C-46BC-9424-99874614C6A1}">
                  <wpsdc:indentchars xmlns="" xmlns:wpsdc="http://www.wps.cn/officeDocument/2017/drawingmlCustomData" val="200" checksum="4158780845"/>
                </a:ext>
              </a:extLst>
            </a:pPr>
            <a:endParaRPr lang="zh-CN" altLang="en-US" sz="2400" dirty="0" smtClean="0">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31781144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14282" y="1214422"/>
            <a:ext cx="7929618" cy="4319131"/>
          </a:xfrm>
          <a:prstGeom prst="rect">
            <a:avLst/>
          </a:prstGeom>
          <a:noFill/>
        </p:spPr>
        <p:txBody>
          <a:bodyPr wrap="square" rtlCol="0">
            <a:spAutoFit/>
          </a:bodyPr>
          <a:lstStyle/>
          <a:p>
            <a:pPr indent="711200">
              <a:lnSpc>
                <a:spcPct val="150000"/>
              </a:lnSpc>
              <a:extLst>
                <a:ext uri="{35155182-B16C-46BC-9424-99874614C6A1}">
                  <wpsdc:indentchars xmlns="" xmlns:wpsdc="http://www.wps.cn/officeDocument/2017/drawingmlCustomData" val="200" checksum="3773799597"/>
                </a:ext>
              </a:extLst>
            </a:pPr>
            <a:r>
              <a:rPr lang="zh-CN" altLang="en-US" sz="2400" dirty="0" smtClean="0">
                <a:latin typeface="华文中宋" pitchFamily="2" charset="-122"/>
                <a:ea typeface="华文中宋" pitchFamily="2" charset="-122"/>
                <a:cs typeface="Times New Roman" pitchFamily="18" charset="0"/>
                <a:sym typeface="+mn-ea"/>
              </a:rPr>
              <a:t>五、开展职工文体活动</a:t>
            </a:r>
            <a:r>
              <a:rPr lang="zh-CN" altLang="en-US" sz="2400" dirty="0" smtClean="0">
                <a:latin typeface="Times New Roman" pitchFamily="18" charset="0"/>
                <a:ea typeface="华文中宋" pitchFamily="2" charset="-122"/>
                <a:cs typeface="Times New Roman" pitchFamily="18" charset="0"/>
                <a:sym typeface="+mn-ea"/>
              </a:rPr>
              <a:t>可支出的经费项目有哪些？</a:t>
            </a:r>
            <a:endParaRPr lang="en-US" altLang="zh-CN" sz="2400" dirty="0" smtClean="0">
              <a:latin typeface="华文中宋" pitchFamily="2" charset="-122"/>
              <a:ea typeface="华文中宋" pitchFamily="2" charset="-122"/>
              <a:cs typeface="Times New Roman" pitchFamily="18" charset="0"/>
            </a:endParaRPr>
          </a:p>
          <a:p>
            <a:pPr indent="711200">
              <a:lnSpc>
                <a:spcPts val="4000"/>
              </a:lnSpc>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rPr>
              <a:t>1</a:t>
            </a:r>
            <a:r>
              <a:rPr lang="zh-CN" altLang="en-US" sz="2000" dirty="0" smtClean="0">
                <a:latin typeface="Times New Roman" pitchFamily="18" charset="0"/>
                <a:ea typeface="华文中宋" pitchFamily="2" charset="-122"/>
                <a:cs typeface="Times New Roman" pitchFamily="18" charset="0"/>
              </a:rPr>
              <a:t>、用于开展或参加上级工会组织的职工业余文体活动所需器材、服装、用品等购置、租赁与维修方面的支出以及活动场地、交通工具的租金等；</a:t>
            </a:r>
            <a:endParaRPr lang="en-US" altLang="zh-CN" sz="2000" dirty="0" smtClean="0">
              <a:latin typeface="Times New Roman" pitchFamily="18" charset="0"/>
              <a:ea typeface="华文中宋" pitchFamily="2" charset="-122"/>
              <a:cs typeface="Times New Roman" pitchFamily="18" charset="0"/>
            </a:endParaRPr>
          </a:p>
          <a:p>
            <a:pPr indent="711200">
              <a:lnSpc>
                <a:spcPts val="4000"/>
              </a:lnSpc>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rPr>
              <a:t>2</a:t>
            </a:r>
            <a:r>
              <a:rPr lang="zh-CN" altLang="en-US" sz="2000" dirty="0" smtClean="0">
                <a:latin typeface="Times New Roman" pitchFamily="18" charset="0"/>
                <a:ea typeface="华文中宋" pitchFamily="2" charset="-122"/>
                <a:cs typeface="Times New Roman" pitchFamily="18" charset="0"/>
              </a:rPr>
              <a:t>、用于文体活动优胜者的奖励；</a:t>
            </a:r>
            <a:endParaRPr lang="en-US" altLang="zh-CN" sz="2000" dirty="0" smtClean="0">
              <a:latin typeface="Times New Roman" pitchFamily="18" charset="0"/>
              <a:ea typeface="华文中宋" pitchFamily="2" charset="-122"/>
              <a:cs typeface="Times New Roman" pitchFamily="18" charset="0"/>
            </a:endParaRPr>
          </a:p>
          <a:p>
            <a:pPr indent="711200">
              <a:lnSpc>
                <a:spcPts val="4000"/>
              </a:lnSpc>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rPr>
              <a:t>3</a:t>
            </a:r>
            <a:r>
              <a:rPr lang="zh-CN" altLang="en-US" sz="2000" dirty="0" smtClean="0">
                <a:latin typeface="Times New Roman" pitchFamily="18" charset="0"/>
                <a:ea typeface="华文中宋" pitchFamily="2" charset="-122"/>
                <a:cs typeface="Times New Roman" pitchFamily="18" charset="0"/>
              </a:rPr>
              <a:t>、用于文体活动中必要的伙食补助费。</a:t>
            </a:r>
          </a:p>
          <a:p>
            <a:pPr indent="711200" algn="l" fontAlgn="auto">
              <a:lnSpc>
                <a:spcPct val="150000"/>
              </a:lnSpc>
              <a:buNone/>
              <a:extLst>
                <a:ext uri="{35155182-B16C-46BC-9424-99874614C6A1}">
                  <wpsdc:indentchars xmlns="" xmlns:wpsdc="http://www.wps.cn/officeDocument/2017/drawingmlCustomData" val="200" checksum="3773799597"/>
                </a:ext>
              </a:extLst>
            </a:pPr>
            <a:endParaRPr lang="zh-CN" altLang="en-US" sz="2400" dirty="0" smtClean="0">
              <a:latin typeface="+mn-ea"/>
            </a:endParaRPr>
          </a:p>
          <a:p>
            <a:pPr indent="609600" algn="l">
              <a:lnSpc>
                <a:spcPct val="150000"/>
              </a:lnSpc>
              <a:buNone/>
              <a:extLst>
                <a:ext uri="{35155182-B16C-46BC-9424-99874614C6A1}">
                  <wpsdc:indentchars xmlns="" xmlns:wpsdc="http://www.wps.cn/officeDocument/2017/drawingmlCustomData" val="200" checksum="4158780845"/>
                </a:ext>
              </a:extLst>
            </a:pPr>
            <a:endParaRPr lang="zh-CN" altLang="en-US" sz="2400" dirty="0" smtClean="0">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16937142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14282" y="1214422"/>
            <a:ext cx="8655398" cy="4791055"/>
          </a:xfrm>
          <a:prstGeom prst="rect">
            <a:avLst/>
          </a:prstGeom>
          <a:noFill/>
        </p:spPr>
        <p:txBody>
          <a:bodyPr wrap="square" rtlCol="0">
            <a:spAutoFit/>
          </a:bodyPr>
          <a:lstStyle/>
          <a:p>
            <a:pPr indent="711200" algn="l" fontAlgn="auto">
              <a:lnSpc>
                <a:spcPct val="150000"/>
              </a:lnSpc>
              <a:buNone/>
              <a:extLst>
                <a:ext uri="{35155182-B16C-46BC-9424-99874614C6A1}">
                  <wpsdc:indentchars xmlns="" xmlns:wpsdc="http://www.wps.cn/officeDocument/2017/drawingmlCustomData" val="200" checksum="3773799597"/>
                </a:ext>
              </a:extLst>
            </a:pPr>
            <a:r>
              <a:rPr lang="zh-CN" altLang="en-US" sz="2400" dirty="0" smtClean="0">
                <a:latin typeface="Times New Roman" pitchFamily="18" charset="0"/>
                <a:ea typeface="华文中宋" pitchFamily="2" charset="-122"/>
                <a:cs typeface="Times New Roman" pitchFamily="18" charset="0"/>
                <a:sym typeface="+mn-ea"/>
              </a:rPr>
              <a:t>六、文体活动奖励范围、标准</a:t>
            </a:r>
            <a:r>
              <a:rPr lang="en-US" altLang="zh-CN" sz="2400" b="1" dirty="0" smtClean="0">
                <a:latin typeface="Times New Roman" pitchFamily="18" charset="0"/>
                <a:ea typeface="华文中宋" pitchFamily="2" charset="-122"/>
                <a:cs typeface="Times New Roman" pitchFamily="18" charset="0"/>
                <a:sym typeface="+mn-ea"/>
              </a:rPr>
              <a:t>?</a:t>
            </a:r>
            <a:endParaRPr lang="zh-CN" altLang="en-US" sz="2400" b="1" dirty="0" smtClean="0">
              <a:latin typeface="Times New Roman" pitchFamily="18" charset="0"/>
              <a:ea typeface="华文中宋" pitchFamily="2" charset="-122"/>
              <a:cs typeface="Times New Roman" pitchFamily="18" charset="0"/>
            </a:endParaRPr>
          </a:p>
          <a:p>
            <a:pPr indent="609600" algn="l">
              <a:lnSpc>
                <a:spcPts val="4000"/>
              </a:lnSpc>
              <a:buNone/>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sym typeface="+mn-ea"/>
              </a:rPr>
              <a:t>★文体活动优胜者的奖励应以精神鼓励为主、物质奖励为辅。</a:t>
            </a:r>
            <a:endParaRPr lang="en-US" altLang="zh-CN" sz="2000" dirty="0" smtClean="0">
              <a:latin typeface="Times New Roman" pitchFamily="18" charset="0"/>
              <a:ea typeface="华文中宋" pitchFamily="2" charset="-122"/>
              <a:cs typeface="Times New Roman" pitchFamily="18" charset="0"/>
              <a:sym typeface="+mn-ea"/>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sym typeface="+mn-ea"/>
              </a:rPr>
              <a:t>★设置奖项的文体活动，奖励范围不得超过参与人员的三分之二，</a:t>
            </a:r>
            <a:r>
              <a:rPr lang="zh-CN" altLang="en-US" sz="2000" dirty="0" smtClean="0">
                <a:solidFill>
                  <a:srgbClr val="FF0000"/>
                </a:solidFill>
                <a:latin typeface="Times New Roman" pitchFamily="18" charset="0"/>
                <a:ea typeface="华文中宋" pitchFamily="2" charset="-122"/>
                <a:cs typeface="Times New Roman" pitchFamily="18" charset="0"/>
                <a:sym typeface="+mn-ea"/>
              </a:rPr>
              <a:t>奖品（奖金）</a:t>
            </a:r>
            <a:r>
              <a:rPr lang="zh-CN" altLang="en-US" sz="2000" dirty="0" smtClean="0">
                <a:latin typeface="Times New Roman" pitchFamily="18" charset="0"/>
                <a:ea typeface="华文中宋" pitchFamily="2" charset="-122"/>
                <a:cs typeface="Times New Roman" pitchFamily="18" charset="0"/>
                <a:sym typeface="+mn-ea"/>
              </a:rPr>
              <a:t>标准为获奖人员人均不超过500元。</a:t>
            </a:r>
            <a:endParaRPr lang="en-US" altLang="zh-CN" sz="2000" dirty="0" smtClean="0">
              <a:latin typeface="Times New Roman" pitchFamily="18" charset="0"/>
              <a:ea typeface="华文中宋" pitchFamily="2" charset="-122"/>
              <a:cs typeface="Times New Roman" pitchFamily="18" charset="0"/>
              <a:sym typeface="+mn-ea"/>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sym typeface="+mn-ea"/>
              </a:rPr>
              <a:t>★不设置奖项的，可为参加人员发放</a:t>
            </a:r>
            <a:r>
              <a:rPr lang="zh-CN" altLang="en-US" sz="2000" dirty="0" smtClean="0">
                <a:solidFill>
                  <a:srgbClr val="FF0000"/>
                </a:solidFill>
                <a:latin typeface="Times New Roman" pitchFamily="18" charset="0"/>
                <a:ea typeface="华文中宋" pitchFamily="2" charset="-122"/>
                <a:cs typeface="Times New Roman" pitchFamily="18" charset="0"/>
                <a:sym typeface="+mn-ea"/>
              </a:rPr>
              <a:t>人均</a:t>
            </a:r>
            <a:r>
              <a:rPr lang="zh-CN" altLang="en-US" sz="2000" dirty="0" smtClean="0">
                <a:latin typeface="Times New Roman" pitchFamily="18" charset="0"/>
                <a:ea typeface="华文中宋" pitchFamily="2" charset="-122"/>
                <a:cs typeface="Times New Roman" pitchFamily="18" charset="0"/>
                <a:sym typeface="+mn-ea"/>
              </a:rPr>
              <a:t>不超过100元的纪念品。</a:t>
            </a:r>
            <a:endParaRPr lang="en-US" altLang="zh-CN" sz="2000" dirty="0" smtClean="0">
              <a:latin typeface="Times New Roman" pitchFamily="18" charset="0"/>
              <a:ea typeface="华文中宋" pitchFamily="2" charset="-122"/>
              <a:cs typeface="Times New Roman" pitchFamily="18" charset="0"/>
              <a:sym typeface="+mn-ea"/>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rPr>
              <a:t>上级奖励给本单位作出贡献人员的奖金除有明确规定，本单位不得配套发放，但可为其参加上级活动购置所需服装、用品等。</a:t>
            </a:r>
            <a:endParaRPr lang="en-US" altLang="zh-CN" sz="2000" dirty="0" smtClean="0">
              <a:latin typeface="Times New Roman" pitchFamily="18" charset="0"/>
              <a:ea typeface="华文中宋" pitchFamily="2" charset="-122"/>
              <a:cs typeface="Times New Roman" pitchFamily="18" charset="0"/>
              <a:sym typeface="+mn-ea"/>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sym typeface="+mn-ea"/>
              </a:rPr>
              <a:t>★参加人员和参与人员统一为参加文体活动</a:t>
            </a:r>
            <a:r>
              <a:rPr lang="zh-CN" altLang="en-US" sz="2000" dirty="0" smtClean="0">
                <a:solidFill>
                  <a:srgbClr val="FF0000"/>
                </a:solidFill>
                <a:latin typeface="Times New Roman" pitchFamily="18" charset="0"/>
                <a:ea typeface="华文中宋" pitchFamily="2" charset="-122"/>
                <a:cs typeface="Times New Roman" pitchFamily="18" charset="0"/>
                <a:sym typeface="+mn-ea"/>
              </a:rPr>
              <a:t>报名人数</a:t>
            </a:r>
            <a:r>
              <a:rPr lang="zh-CN" altLang="en-US" sz="2000" dirty="0" smtClean="0">
                <a:latin typeface="Times New Roman" pitchFamily="18" charset="0"/>
                <a:ea typeface="华文中宋" pitchFamily="2" charset="-122"/>
                <a:cs typeface="Times New Roman" pitchFamily="18" charset="0"/>
                <a:sym typeface="+mn-ea"/>
              </a:rPr>
              <a:t>。</a:t>
            </a:r>
            <a:endParaRPr lang="zh-CN" altLang="en-US" sz="2000" dirty="0" smtClean="0">
              <a:latin typeface="Times New Roman" pitchFamily="18" charset="0"/>
              <a:ea typeface="华文中宋" pitchFamily="2" charset="-122"/>
              <a:cs typeface="Times New Roman" pitchFamily="18" charset="0"/>
            </a:endParaRPr>
          </a:p>
          <a:p>
            <a:pPr indent="609600" algn="l">
              <a:lnSpc>
                <a:spcPct val="150000"/>
              </a:lnSpc>
              <a:buNone/>
              <a:extLst>
                <a:ext uri="{35155182-B16C-46BC-9424-99874614C6A1}">
                  <wpsdc:indentchars xmlns="" xmlns:wpsdc="http://www.wps.cn/officeDocument/2017/drawingmlCustomData" val="200" checksum="4158780845"/>
                </a:ext>
              </a:extLst>
            </a:pPr>
            <a:endParaRPr lang="zh-CN" altLang="en-US" sz="2400" dirty="0" smtClean="0">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14275921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sp>
        <p:nvSpPr>
          <p:cNvPr id="10" name="内容占位符 9"/>
          <p:cNvSpPr>
            <a:spLocks noGrp="1"/>
          </p:cNvSpPr>
          <p:nvPr>
            <p:ph idx="1"/>
          </p:nvPr>
        </p:nvSpPr>
        <p:spPr>
          <a:xfrm>
            <a:off x="285720" y="1214422"/>
            <a:ext cx="8229600" cy="4710149"/>
          </a:xfrm>
        </p:spPr>
        <p:txBody>
          <a:bodyPr>
            <a:normAutofit/>
          </a:bodyPr>
          <a:lstStyle/>
          <a:p>
            <a:pPr marL="0" indent="609600" fontAlgn="auto">
              <a:lnSpc>
                <a:spcPct val="150000"/>
              </a:lnSpc>
              <a:spcBef>
                <a:spcPts val="0"/>
              </a:spcBef>
              <a:buNone/>
              <a:extLst>
                <a:ext uri="{35155182-B16C-46BC-9424-99874614C6A1}">
                  <wpsdc:indentchars xmlns="" xmlns:wpsdc="http://www.wps.cn/officeDocument/2017/drawingmlCustomData" val="200" checksum="4158780845"/>
                </a:ext>
              </a:extLst>
            </a:pPr>
            <a:r>
              <a:rPr lang="zh-CN" altLang="en-US" sz="2400" dirty="0" smtClean="0">
                <a:latin typeface="华文中宋" pitchFamily="2" charset="-122"/>
                <a:ea typeface="华文中宋" pitchFamily="2" charset="-122"/>
                <a:cs typeface="Times New Roman" pitchFamily="18" charset="0"/>
              </a:rPr>
              <a:t>七、参加文体活动服装购置标准？</a:t>
            </a:r>
            <a:endParaRPr lang="en-US" altLang="zh-CN" sz="2400" dirty="0" smtClean="0">
              <a:latin typeface="华文中宋" pitchFamily="2" charset="-122"/>
              <a:ea typeface="华文中宋" pitchFamily="2" charset="-122"/>
              <a:cs typeface="仿宋" panose="02010609060101010101" charset="-122"/>
            </a:endParaRPr>
          </a:p>
          <a:p>
            <a:pPr marL="0" indent="609600" fontAlgn="auto">
              <a:lnSpc>
                <a:spcPts val="4000"/>
              </a:lnSpc>
              <a:spcBef>
                <a:spcPts val="0"/>
              </a:spcBef>
              <a:buNone/>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单位开展的文体活动购置标准为人均不超过</a:t>
            </a:r>
            <a:r>
              <a:rPr lang="en-US" sz="2000" dirty="0" smtClean="0">
                <a:latin typeface="Times New Roman" pitchFamily="18" charset="0"/>
                <a:ea typeface="华文中宋" pitchFamily="2" charset="-122"/>
                <a:cs typeface="Times New Roman" pitchFamily="18" charset="0"/>
              </a:rPr>
              <a:t>500</a:t>
            </a:r>
            <a:r>
              <a:rPr lang="zh-CN" altLang="en-US" sz="2000" dirty="0" smtClean="0">
                <a:latin typeface="Times New Roman" pitchFamily="18" charset="0"/>
                <a:ea typeface="华文中宋" pitchFamily="2" charset="-122"/>
                <a:cs typeface="Times New Roman" pitchFamily="18" charset="0"/>
              </a:rPr>
              <a:t>元。</a:t>
            </a:r>
            <a:endParaRPr lang="en-US" altLang="zh-CN" sz="2000" dirty="0" smtClean="0">
              <a:latin typeface="Times New Roman" pitchFamily="18" charset="0"/>
              <a:ea typeface="华文中宋" pitchFamily="2" charset="-122"/>
              <a:cs typeface="Times New Roman" pitchFamily="18" charset="0"/>
            </a:endParaRPr>
          </a:p>
          <a:p>
            <a:pPr marL="0" indent="609600" fontAlgn="auto">
              <a:lnSpc>
                <a:spcPts val="4000"/>
              </a:lnSpc>
              <a:spcBef>
                <a:spcPts val="0"/>
              </a:spcBef>
              <a:buNone/>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参加上级工会组织的文体活动购置标准为人均不超过</a:t>
            </a:r>
            <a:r>
              <a:rPr lang="en-US" sz="2000" dirty="0" smtClean="0">
                <a:latin typeface="Times New Roman" pitchFamily="18" charset="0"/>
                <a:ea typeface="华文中宋" pitchFamily="2" charset="-122"/>
                <a:cs typeface="Times New Roman" pitchFamily="18" charset="0"/>
              </a:rPr>
              <a:t>600</a:t>
            </a:r>
            <a:r>
              <a:rPr lang="zh-CN" altLang="en-US" sz="2000" dirty="0" smtClean="0">
                <a:latin typeface="Times New Roman" pitchFamily="18" charset="0"/>
                <a:ea typeface="华文中宋" pitchFamily="2" charset="-122"/>
                <a:cs typeface="Times New Roman" pitchFamily="18" charset="0"/>
              </a:rPr>
              <a:t>元。</a:t>
            </a:r>
            <a:endParaRPr lang="en-US" altLang="zh-CN" sz="2000" dirty="0" smtClean="0">
              <a:latin typeface="Times New Roman" pitchFamily="18" charset="0"/>
              <a:ea typeface="华文中宋" pitchFamily="2" charset="-122"/>
              <a:cs typeface="Times New Roman" pitchFamily="18" charset="0"/>
            </a:endParaRPr>
          </a:p>
          <a:p>
            <a:pPr marL="0" indent="609600" fontAlgn="auto">
              <a:lnSpc>
                <a:spcPts val="4000"/>
              </a:lnSpc>
              <a:spcBef>
                <a:spcPts val="0"/>
              </a:spcBef>
              <a:buNone/>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同一人员两年内参加同一类型活动不得重复购置（汉语词典：服装，衣服鞋帽的总称，一般专指衣服）。</a:t>
            </a:r>
          </a:p>
          <a:p>
            <a:endParaRPr lang="zh-CN" altLang="en-US" dirty="0">
              <a:latin typeface="仿宋" panose="02010609060101010101" charset="-122"/>
              <a:ea typeface="仿宋" panose="02010609060101010101" charset="-122"/>
              <a:cs typeface="仿宋" panose="02010609060101010101" charset="-122"/>
            </a:endParaRPr>
          </a:p>
        </p:txBody>
      </p:sp>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0022897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sp>
        <p:nvSpPr>
          <p:cNvPr id="10" name="内容占位符 9"/>
          <p:cNvSpPr>
            <a:spLocks noGrp="1"/>
          </p:cNvSpPr>
          <p:nvPr>
            <p:ph idx="1"/>
          </p:nvPr>
        </p:nvSpPr>
        <p:spPr>
          <a:xfrm>
            <a:off x="357158" y="1142984"/>
            <a:ext cx="8229600" cy="4929222"/>
          </a:xfrm>
        </p:spPr>
        <p:txBody>
          <a:bodyPr>
            <a:normAutofit/>
          </a:bodyPr>
          <a:lstStyle/>
          <a:p>
            <a:pPr marL="0" indent="609600">
              <a:lnSpc>
                <a:spcPct val="150000"/>
              </a:lnSpc>
              <a:spcBef>
                <a:spcPts val="0"/>
              </a:spcBef>
              <a:buNone/>
              <a:extLst>
                <a:ext uri="{35155182-B16C-46BC-9424-99874614C6A1}">
                  <wpsdc:indentchars xmlns="" xmlns:wpsdc="http://www.wps.cn/officeDocument/2017/drawingmlCustomData" val="200" checksum="4158780845"/>
                </a:ext>
              </a:extLst>
            </a:pPr>
            <a:r>
              <a:rPr lang="zh-CN" altLang="en-US" sz="2400" dirty="0" smtClean="0">
                <a:latin typeface="Times New Roman" pitchFamily="18" charset="0"/>
                <a:ea typeface="华文中宋" pitchFamily="2" charset="-122"/>
                <a:cs typeface="Times New Roman" pitchFamily="18" charset="0"/>
              </a:rPr>
              <a:t>八、文体活动伙食费标准是多少？</a:t>
            </a:r>
            <a:endParaRPr lang="en-US" altLang="zh-CN" sz="2400" dirty="0" smtClean="0">
              <a:latin typeface="Times New Roman" pitchFamily="18" charset="0"/>
              <a:ea typeface="华文中宋" pitchFamily="2" charset="-122"/>
              <a:cs typeface="Times New Roman" pitchFamily="18" charset="0"/>
            </a:endParaRPr>
          </a:p>
          <a:p>
            <a:pPr marL="0" indent="609600">
              <a:lnSpc>
                <a:spcPts val="4000"/>
              </a:lnSpc>
              <a:spcBef>
                <a:spcPts val="0"/>
              </a:spcBef>
              <a:buNone/>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★基层工会开展文体活动开支的伙食补助费，不得超过当地财政部门规定的差旅费中的伙食补助标准。</a:t>
            </a:r>
            <a:endParaRPr lang="en-US" altLang="zh-CN" sz="2000" dirty="0" smtClean="0">
              <a:latin typeface="Times New Roman" pitchFamily="18" charset="0"/>
              <a:ea typeface="华文中宋" pitchFamily="2" charset="-122"/>
              <a:cs typeface="Times New Roman" pitchFamily="18" charset="0"/>
            </a:endParaRPr>
          </a:p>
          <a:p>
            <a:pPr marL="0" indent="609600">
              <a:lnSpc>
                <a:spcPts val="4000"/>
              </a:lnSpc>
              <a:spcBef>
                <a:spcPts val="0"/>
              </a:spcBef>
              <a:buNone/>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★扬州执行的是</a:t>
            </a:r>
            <a:r>
              <a:rPr lang="en-US" sz="2000" dirty="0" smtClean="0">
                <a:latin typeface="Times New Roman" pitchFamily="18" charset="0"/>
                <a:ea typeface="华文中宋" pitchFamily="2" charset="-122"/>
                <a:cs typeface="Times New Roman" pitchFamily="18" charset="0"/>
              </a:rPr>
              <a:t>100</a:t>
            </a:r>
            <a:r>
              <a:rPr lang="zh-CN" altLang="en-US" sz="2000" dirty="0" smtClean="0">
                <a:latin typeface="Times New Roman" pitchFamily="18" charset="0"/>
                <a:ea typeface="华文中宋" pitchFamily="2" charset="-122"/>
                <a:cs typeface="Times New Roman" pitchFamily="18" charset="0"/>
              </a:rPr>
              <a:t>元</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天</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人 （扬财行</a:t>
            </a:r>
            <a:r>
              <a:rPr lang="en-US" altLang="zh-CN" sz="2000" dirty="0" smtClean="0">
                <a:latin typeface="Times New Roman" pitchFamily="18" charset="0"/>
                <a:ea typeface="华文中宋" pitchFamily="2" charset="-122"/>
                <a:cs typeface="Times New Roman" pitchFamily="18" charset="0"/>
              </a:rPr>
              <a:t>【2014】13</a:t>
            </a:r>
            <a:r>
              <a:rPr lang="zh-CN" altLang="en-US" sz="2000" dirty="0" smtClean="0">
                <a:latin typeface="Times New Roman" pitchFamily="18" charset="0"/>
                <a:ea typeface="华文中宋" pitchFamily="2" charset="-122"/>
                <a:cs typeface="Times New Roman" pitchFamily="18" charset="0"/>
              </a:rPr>
              <a:t>号）。</a:t>
            </a:r>
            <a:endParaRPr lang="en-US" altLang="zh-CN" sz="2000" dirty="0" smtClean="0">
              <a:latin typeface="Times New Roman" pitchFamily="18" charset="0"/>
              <a:ea typeface="华文中宋" pitchFamily="2" charset="-122"/>
              <a:cs typeface="Times New Roman" pitchFamily="18" charset="0"/>
            </a:endParaRPr>
          </a:p>
          <a:p>
            <a:pPr marL="0" indent="609600">
              <a:lnSpc>
                <a:spcPts val="4000"/>
              </a:lnSpc>
              <a:spcBef>
                <a:spcPts val="0"/>
              </a:spcBef>
              <a:buNone/>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在短途范围内开展的文体活动执行</a:t>
            </a:r>
            <a:r>
              <a:rPr lang="en-US" altLang="zh-CN" sz="2000" dirty="0" smtClean="0">
                <a:latin typeface="Times New Roman" pitchFamily="18" charset="0"/>
                <a:ea typeface="华文中宋" pitchFamily="2" charset="-122"/>
                <a:cs typeface="Times New Roman" pitchFamily="18" charset="0"/>
              </a:rPr>
              <a:t>80</a:t>
            </a:r>
            <a:r>
              <a:rPr lang="zh-CN" altLang="en-US" sz="2000" dirty="0" smtClean="0">
                <a:latin typeface="Times New Roman" pitchFamily="18" charset="0"/>
                <a:ea typeface="华文中宋" pitchFamily="2" charset="-122"/>
                <a:cs typeface="Times New Roman" pitchFamily="18" charset="0"/>
              </a:rPr>
              <a:t>元</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天人（扬财行</a:t>
            </a:r>
            <a:r>
              <a:rPr lang="en-US" altLang="zh-CN" sz="2000" dirty="0" smtClean="0">
                <a:latin typeface="Times New Roman" pitchFamily="18" charset="0"/>
                <a:ea typeface="华文中宋" pitchFamily="2" charset="-122"/>
                <a:cs typeface="Times New Roman" pitchFamily="18" charset="0"/>
              </a:rPr>
              <a:t>【2018】31</a:t>
            </a:r>
            <a:r>
              <a:rPr lang="zh-CN" altLang="en-US" sz="2000" dirty="0" smtClean="0">
                <a:latin typeface="Times New Roman" pitchFamily="18" charset="0"/>
                <a:ea typeface="华文中宋" pitchFamily="2" charset="-122"/>
                <a:cs typeface="Times New Roman" pitchFamily="18" charset="0"/>
              </a:rPr>
              <a:t>号），从</a:t>
            </a:r>
            <a:r>
              <a:rPr lang="en-US" altLang="zh-CN" sz="2000" dirty="0" smtClean="0">
                <a:latin typeface="Times New Roman" pitchFamily="18" charset="0"/>
                <a:ea typeface="华文中宋" pitchFamily="2" charset="-122"/>
                <a:cs typeface="Times New Roman" pitchFamily="18" charset="0"/>
              </a:rPr>
              <a:t>2018</a:t>
            </a:r>
            <a:r>
              <a:rPr lang="zh-CN" altLang="en-US" sz="2000" dirty="0" smtClean="0">
                <a:latin typeface="Times New Roman" pitchFamily="18" charset="0"/>
                <a:ea typeface="华文中宋" pitchFamily="2" charset="-122"/>
                <a:cs typeface="Times New Roman" pitchFamily="18" charset="0"/>
              </a:rPr>
              <a:t>年</a:t>
            </a:r>
            <a:r>
              <a:rPr lang="en-US" altLang="zh-CN" sz="2000" dirty="0" smtClean="0">
                <a:latin typeface="Times New Roman" pitchFamily="18" charset="0"/>
                <a:ea typeface="华文中宋" pitchFamily="2" charset="-122"/>
                <a:cs typeface="Times New Roman" pitchFamily="18" charset="0"/>
              </a:rPr>
              <a:t>12</a:t>
            </a:r>
            <a:r>
              <a:rPr lang="zh-CN" altLang="en-US" sz="2000" dirty="0" smtClean="0">
                <a:latin typeface="Times New Roman" pitchFamily="18" charset="0"/>
                <a:ea typeface="华文中宋" pitchFamily="2" charset="-122"/>
                <a:cs typeface="Times New Roman" pitchFamily="18" charset="0"/>
              </a:rPr>
              <a:t>月</a:t>
            </a:r>
            <a:r>
              <a:rPr lang="en-US" altLang="zh-CN" sz="2000" dirty="0" smtClean="0">
                <a:latin typeface="Times New Roman" pitchFamily="18" charset="0"/>
                <a:ea typeface="华文中宋" pitchFamily="2" charset="-122"/>
                <a:cs typeface="Times New Roman" pitchFamily="18" charset="0"/>
              </a:rPr>
              <a:t>1</a:t>
            </a:r>
            <a:r>
              <a:rPr lang="zh-CN" altLang="en-US" sz="2000" dirty="0" smtClean="0">
                <a:latin typeface="Times New Roman" pitchFamily="18" charset="0"/>
                <a:ea typeface="华文中宋" pitchFamily="2" charset="-122"/>
                <a:cs typeface="Times New Roman" pitchFamily="18" charset="0"/>
              </a:rPr>
              <a:t>日起执行。</a:t>
            </a:r>
            <a:endParaRPr lang="en-US" altLang="zh-CN" sz="2000" dirty="0" smtClean="0">
              <a:latin typeface="Times New Roman" pitchFamily="18" charset="0"/>
              <a:ea typeface="华文中宋" pitchFamily="2" charset="-122"/>
              <a:cs typeface="Times New Roman" pitchFamily="18" charset="0"/>
            </a:endParaRPr>
          </a:p>
          <a:p>
            <a:pPr marL="0" indent="609600">
              <a:lnSpc>
                <a:spcPct val="150000"/>
              </a:lnSpc>
              <a:spcBef>
                <a:spcPts val="0"/>
              </a:spcBef>
              <a:buNone/>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★可采用集中用餐或发给会员个人自己用餐。</a:t>
            </a:r>
            <a:endParaRPr lang="en-US" altLang="zh-CN" sz="2000" dirty="0" smtClean="0">
              <a:latin typeface="Times New Roman" pitchFamily="18" charset="0"/>
              <a:ea typeface="华文中宋" pitchFamily="2" charset="-122"/>
              <a:cs typeface="Times New Roman" pitchFamily="18" charset="0"/>
            </a:endParaRPr>
          </a:p>
          <a:p>
            <a:pPr marL="0" indent="609600">
              <a:lnSpc>
                <a:spcPct val="150000"/>
              </a:lnSpc>
              <a:spcBef>
                <a:spcPts val="0"/>
              </a:spcBef>
              <a:buNone/>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★如果是在单位举办活动工作餐标准是人均不超过</a:t>
            </a:r>
            <a:r>
              <a:rPr lang="en-US" altLang="zh-CN" sz="2000" dirty="0" smtClean="0">
                <a:latin typeface="Times New Roman" pitchFamily="18" charset="0"/>
                <a:ea typeface="华文中宋" pitchFamily="2" charset="-122"/>
                <a:cs typeface="Times New Roman" pitchFamily="18" charset="0"/>
              </a:rPr>
              <a:t>50</a:t>
            </a:r>
            <a:r>
              <a:rPr lang="zh-CN" altLang="en-US" sz="2000" dirty="0" smtClean="0">
                <a:latin typeface="Times New Roman" pitchFamily="18" charset="0"/>
                <a:ea typeface="华文中宋" pitchFamily="2" charset="-122"/>
                <a:cs typeface="Times New Roman" pitchFamily="18" charset="0"/>
              </a:rPr>
              <a:t>元。</a:t>
            </a:r>
            <a:endParaRPr lang="en-US" altLang="zh-CN" sz="2000" dirty="0" smtClean="0">
              <a:latin typeface="Times New Roman" pitchFamily="18" charset="0"/>
              <a:ea typeface="华文中宋" pitchFamily="2" charset="-122"/>
              <a:cs typeface="Times New Roman" pitchFamily="18" charset="0"/>
            </a:endParaRPr>
          </a:p>
          <a:p>
            <a:pPr marL="0" indent="609600">
              <a:lnSpc>
                <a:spcPct val="150000"/>
              </a:lnSpc>
              <a:spcBef>
                <a:spcPts val="0"/>
              </a:spcBef>
              <a:buNone/>
              <a:extLst>
                <a:ext uri="{35155182-B16C-46BC-9424-99874614C6A1}">
                  <wpsdc:indentchars xmlns="" xmlns:wpsdc="http://www.wps.cn/officeDocument/2017/drawingmlCustomData" val="200" checksum="4158780845"/>
                </a:ext>
              </a:extLst>
            </a:pPr>
            <a:endParaRPr lang="zh-CN" altLang="en-US" sz="2000" dirty="0" smtClean="0">
              <a:latin typeface="Times New Roman" pitchFamily="18" charset="0"/>
              <a:cs typeface="Times New Roman" pitchFamily="18" charset="0"/>
            </a:endParaRPr>
          </a:p>
          <a:p>
            <a:pPr marL="0" indent="609600" fontAlgn="auto">
              <a:lnSpc>
                <a:spcPct val="150000"/>
              </a:lnSpc>
              <a:spcBef>
                <a:spcPts val="0"/>
              </a:spcBef>
              <a:buNone/>
              <a:extLst>
                <a:ext uri="{35155182-B16C-46BC-9424-99874614C6A1}">
                  <wpsdc:indentchars xmlns="" xmlns:wpsdc="http://www.wps.cn/officeDocument/2017/drawingmlCustomData" val="200" checksum="4158780845"/>
                </a:ext>
              </a:extLst>
            </a:pPr>
            <a:endParaRPr lang="zh-CN" altLang="en-US" sz="2800" dirty="0" smtClean="0"/>
          </a:p>
          <a:p>
            <a:endParaRPr lang="zh-CN" altLang="en-US" dirty="0"/>
          </a:p>
        </p:txBody>
      </p:sp>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0057230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sp>
        <p:nvSpPr>
          <p:cNvPr id="10" name="内容占位符 9"/>
          <p:cNvSpPr>
            <a:spLocks noGrp="1"/>
          </p:cNvSpPr>
          <p:nvPr>
            <p:ph idx="1"/>
          </p:nvPr>
        </p:nvSpPr>
        <p:spPr>
          <a:xfrm>
            <a:off x="457200" y="1142984"/>
            <a:ext cx="8229600" cy="4855566"/>
          </a:xfrm>
        </p:spPr>
        <p:txBody>
          <a:bodyPr>
            <a:normAutofit/>
          </a:bodyPr>
          <a:lstStyle/>
          <a:p>
            <a:pPr>
              <a:lnSpc>
                <a:spcPts val="4000"/>
              </a:lnSpc>
              <a:buNone/>
            </a:pPr>
            <a:r>
              <a:rPr lang="zh-CN" altLang="en-US" sz="2400" dirty="0" smtClean="0">
                <a:latin typeface="黑体" pitchFamily="49" charset="-122"/>
                <a:ea typeface="黑体" pitchFamily="49" charset="-122"/>
                <a:cs typeface="仿宋" panose="02010609060101010101" charset="-122"/>
              </a:rPr>
              <a:t>     </a:t>
            </a:r>
            <a:r>
              <a:rPr lang="en-US" altLang="zh-CN" sz="2400" dirty="0" smtClean="0">
                <a:latin typeface="黑体" pitchFamily="49" charset="-122"/>
                <a:ea typeface="黑体" pitchFamily="49" charset="-122"/>
                <a:cs typeface="仿宋" panose="02010609060101010101" charset="-122"/>
              </a:rPr>
              <a:t> </a:t>
            </a:r>
            <a:endParaRPr lang="zh-CN" altLang="en-US" sz="2000" dirty="0"/>
          </a:p>
        </p:txBody>
      </p:sp>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pic>
        <p:nvPicPr>
          <p:cNvPr id="231425" name="Picture 1" descr="C:\Users\Dell\Desktop\常用文件夹\2018.12出差范围图.png"/>
          <p:cNvPicPr>
            <a:picLocks noChangeAspect="1" noChangeArrowheads="1"/>
          </p:cNvPicPr>
          <p:nvPr/>
        </p:nvPicPr>
        <p:blipFill>
          <a:blip r:embed="rId4"/>
          <a:srcRect/>
          <a:stretch>
            <a:fillRect/>
          </a:stretch>
        </p:blipFill>
        <p:spPr bwMode="auto">
          <a:xfrm>
            <a:off x="1285852" y="1000109"/>
            <a:ext cx="6643734" cy="5476510"/>
          </a:xfrm>
          <a:prstGeom prst="rect">
            <a:avLst/>
          </a:prstGeom>
          <a:noFill/>
        </p:spPr>
      </p:pic>
    </p:spTree>
    <p:extLst>
      <p:ext uri="{BB962C8B-B14F-4D97-AF65-F5344CB8AC3E}">
        <p14:creationId xmlns:p14="http://schemas.microsoft.com/office/powerpoint/2010/main" val="19481119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sp>
        <p:nvSpPr>
          <p:cNvPr id="10" name="内容占位符 9"/>
          <p:cNvSpPr>
            <a:spLocks noGrp="1"/>
          </p:cNvSpPr>
          <p:nvPr>
            <p:ph idx="1"/>
          </p:nvPr>
        </p:nvSpPr>
        <p:spPr>
          <a:xfrm>
            <a:off x="457200" y="1142984"/>
            <a:ext cx="8229600" cy="4855566"/>
          </a:xfrm>
        </p:spPr>
        <p:txBody>
          <a:bodyPr>
            <a:normAutofit/>
          </a:bodyPr>
          <a:lstStyle/>
          <a:p>
            <a:pPr>
              <a:lnSpc>
                <a:spcPts val="4000"/>
              </a:lnSpc>
              <a:buNone/>
            </a:pPr>
            <a:r>
              <a:rPr lang="zh-CN" altLang="en-US" sz="2400" dirty="0" smtClean="0">
                <a:latin typeface="黑体" pitchFamily="49" charset="-122"/>
                <a:ea typeface="黑体" pitchFamily="49" charset="-122"/>
                <a:cs typeface="Times New Roman" pitchFamily="18" charset="0"/>
              </a:rPr>
              <a:t>  </a:t>
            </a:r>
            <a:r>
              <a:rPr lang="zh-CN" altLang="en-US" sz="2400" dirty="0" smtClean="0">
                <a:latin typeface="Times New Roman" pitchFamily="18" charset="0"/>
                <a:ea typeface="华文中宋" pitchFamily="2" charset="-122"/>
                <a:cs typeface="Times New Roman" pitchFamily="18" charset="0"/>
              </a:rPr>
              <a:t>九、 聘请教练（裁判、评委）劳务费及训练费如何支付？</a:t>
            </a:r>
            <a:endParaRPr lang="en-US" altLang="zh-CN" sz="2400" dirty="0" smtClean="0">
              <a:latin typeface="Times New Roman" pitchFamily="18" charset="0"/>
              <a:ea typeface="华文中宋" pitchFamily="2" charset="-122"/>
              <a:cs typeface="Times New Roman" pitchFamily="18" charset="0"/>
            </a:endParaRPr>
          </a:p>
          <a:p>
            <a:pPr>
              <a:lnSpc>
                <a:spcPts val="4000"/>
              </a:lnSpc>
              <a:buNone/>
            </a:pPr>
            <a:r>
              <a:rPr lang="en-US" altLang="zh-CN" sz="2400" b="1" dirty="0" smtClean="0">
                <a:latin typeface="华文中宋" pitchFamily="2" charset="-122"/>
                <a:ea typeface="华文中宋" pitchFamily="2" charset="-122"/>
                <a:cs typeface="Times New Roman" pitchFamily="18" charset="0"/>
              </a:rPr>
              <a:t>    </a:t>
            </a:r>
            <a:r>
              <a:rPr lang="zh-CN" altLang="en-US" sz="2000" dirty="0" smtClean="0">
                <a:latin typeface="华文中宋" pitchFamily="2" charset="-122"/>
                <a:ea typeface="华文中宋" pitchFamily="2" charset="-122"/>
                <a:cs typeface="Times New Roman" pitchFamily="18" charset="0"/>
              </a:rPr>
              <a:t>★聘请教练（裁判评委）等工作人员劳务费发放标准参照当地行业标准确定。</a:t>
            </a:r>
            <a:endParaRPr lang="en-US" altLang="zh-CN" sz="2000" dirty="0" smtClean="0">
              <a:latin typeface="华文中宋" pitchFamily="2" charset="-122"/>
              <a:ea typeface="华文中宋" pitchFamily="2" charset="-122"/>
              <a:cs typeface="Times New Roman" pitchFamily="18" charset="0"/>
            </a:endParaRPr>
          </a:p>
          <a:p>
            <a:pPr>
              <a:lnSpc>
                <a:spcPts val="4000"/>
              </a:lnSpc>
              <a:buNone/>
            </a:pPr>
            <a:r>
              <a:rPr lang="zh-CN" altLang="en-US" sz="2000" dirty="0" smtClean="0">
                <a:latin typeface="华文中宋" pitchFamily="2" charset="-122"/>
                <a:ea typeface="华文中宋" pitchFamily="2" charset="-122"/>
                <a:cs typeface="Times New Roman" pitchFamily="18" charset="0"/>
              </a:rPr>
              <a:t>     ★教练 可参照老师课金。</a:t>
            </a:r>
            <a:endParaRPr lang="en-US" altLang="zh-CN" sz="2000" dirty="0" smtClean="0">
              <a:latin typeface="华文中宋" pitchFamily="2" charset="-122"/>
              <a:ea typeface="华文中宋" pitchFamily="2" charset="-122"/>
              <a:cs typeface="Times New Roman" pitchFamily="18" charset="0"/>
            </a:endParaRPr>
          </a:p>
          <a:p>
            <a:pPr>
              <a:lnSpc>
                <a:spcPts val="4000"/>
              </a:lnSpc>
              <a:buNone/>
            </a:pPr>
            <a:r>
              <a:rPr lang="en-US" altLang="zh-CN" sz="2000" dirty="0" smtClean="0">
                <a:latin typeface="华文中宋" pitchFamily="2" charset="-122"/>
                <a:ea typeface="华文中宋" pitchFamily="2" charset="-122"/>
                <a:cs typeface="Times New Roman" pitchFamily="18" charset="0"/>
              </a:rPr>
              <a:t>     </a:t>
            </a:r>
            <a:r>
              <a:rPr lang="zh-CN" altLang="en-US" sz="2000" dirty="0" smtClean="0">
                <a:latin typeface="华文中宋" pitchFamily="2" charset="-122"/>
                <a:ea typeface="华文中宋" pitchFamily="2" charset="-122"/>
                <a:cs typeface="Times New Roman" pitchFamily="18" charset="0"/>
              </a:rPr>
              <a:t>★本单位工作人员工作日组织活动的，不得发放劳务费，节假日组织活动的，按加班标准执行。</a:t>
            </a:r>
            <a:endParaRPr lang="en-US" altLang="zh-CN" sz="2000" dirty="0" smtClean="0">
              <a:latin typeface="华文中宋" pitchFamily="2" charset="-122"/>
              <a:ea typeface="华文中宋" pitchFamily="2" charset="-122"/>
              <a:cs typeface="Times New Roman" pitchFamily="18" charset="0"/>
            </a:endParaRPr>
          </a:p>
          <a:p>
            <a:pPr>
              <a:lnSpc>
                <a:spcPts val="4000"/>
              </a:lnSpc>
              <a:buNone/>
            </a:pPr>
            <a:endParaRPr lang="zh-CN" altLang="en-US" sz="2000" dirty="0" smtClean="0">
              <a:latin typeface="Times New Roman" pitchFamily="18" charset="0"/>
              <a:ea typeface="华文中宋" pitchFamily="2" charset="-122"/>
              <a:cs typeface="Times New Roman" pitchFamily="18" charset="0"/>
            </a:endParaRPr>
          </a:p>
          <a:p>
            <a:pPr>
              <a:lnSpc>
                <a:spcPts val="4000"/>
              </a:lnSpc>
              <a:buNone/>
            </a:pPr>
            <a:endParaRPr lang="zh-CN" altLang="en-US" sz="2000" dirty="0">
              <a:latin typeface="Times New Roman" pitchFamily="18" charset="0"/>
              <a:ea typeface="华文中宋" pitchFamily="2" charset="-122"/>
              <a:cs typeface="Times New Roman" pitchFamily="18" charset="0"/>
            </a:endParaRPr>
          </a:p>
        </p:txBody>
      </p:sp>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8064059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sp>
        <p:nvSpPr>
          <p:cNvPr id="10" name="内容占位符 9"/>
          <p:cNvSpPr>
            <a:spLocks noGrp="1"/>
          </p:cNvSpPr>
          <p:nvPr>
            <p:ph idx="1"/>
          </p:nvPr>
        </p:nvSpPr>
        <p:spPr>
          <a:xfrm>
            <a:off x="457200" y="1500174"/>
            <a:ext cx="8229600" cy="4498376"/>
          </a:xfrm>
        </p:spPr>
        <p:txBody>
          <a:bodyPr>
            <a:normAutofit/>
          </a:bodyPr>
          <a:lstStyle/>
          <a:p>
            <a:pPr>
              <a:lnSpc>
                <a:spcPts val="3800"/>
              </a:lnSpc>
              <a:buNone/>
            </a:pPr>
            <a:r>
              <a:rPr lang="zh-CN" altLang="en-US" sz="2400" dirty="0" smtClean="0">
                <a:latin typeface="Times New Roman" pitchFamily="18" charset="0"/>
                <a:ea typeface="黑体" pitchFamily="49" charset="-122"/>
                <a:cs typeface="Times New Roman" pitchFamily="18" charset="0"/>
              </a:rPr>
              <a:t>     </a:t>
            </a:r>
            <a:r>
              <a:rPr lang="zh-CN" altLang="en-US" sz="2200" dirty="0" smtClean="0">
                <a:latin typeface="华文中宋" pitchFamily="2" charset="-122"/>
                <a:ea typeface="华文中宋" pitchFamily="2" charset="-122"/>
                <a:cs typeface="Times New Roman" pitchFamily="18" charset="0"/>
              </a:rPr>
              <a:t>扬州市财政局、扬州市体育局</a:t>
            </a:r>
            <a:r>
              <a:rPr lang="zh-CN" altLang="en-US" sz="2000" dirty="0" smtClean="0">
                <a:latin typeface="Times New Roman" pitchFamily="18" charset="0"/>
                <a:ea typeface="华文中宋" pitchFamily="2" charset="-122"/>
                <a:cs typeface="Times New Roman" pitchFamily="18" charset="0"/>
              </a:rPr>
              <a:t>印发的</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扬州市第十三届运动会经费开支标准及财务管理办法</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（扬财教</a:t>
            </a:r>
            <a:r>
              <a:rPr lang="en-US" altLang="zh-CN" sz="2000" dirty="0" smtClean="0">
                <a:latin typeface="Times New Roman" pitchFamily="18" charset="0"/>
                <a:ea typeface="华文中宋" pitchFamily="2" charset="-122"/>
                <a:cs typeface="Times New Roman" pitchFamily="18" charset="0"/>
              </a:rPr>
              <a:t>〔</a:t>
            </a:r>
            <a:r>
              <a:rPr lang="en-US" sz="2000" dirty="0" smtClean="0">
                <a:latin typeface="Times New Roman" pitchFamily="18" charset="0"/>
                <a:ea typeface="华文中宋" pitchFamily="2" charset="-122"/>
                <a:cs typeface="Times New Roman" pitchFamily="18" charset="0"/>
              </a:rPr>
              <a:t>2019</a:t>
            </a:r>
            <a:r>
              <a:rPr lang="en-US" altLang="zh-CN" sz="2000" dirty="0" smtClean="0">
                <a:latin typeface="Times New Roman" pitchFamily="18" charset="0"/>
                <a:ea typeface="华文中宋" pitchFamily="2" charset="-122"/>
                <a:cs typeface="Times New Roman" pitchFamily="18" charset="0"/>
              </a:rPr>
              <a:t>〕</a:t>
            </a:r>
            <a:r>
              <a:rPr lang="en-US" sz="2000" dirty="0" smtClean="0">
                <a:latin typeface="Times New Roman" pitchFamily="18" charset="0"/>
                <a:ea typeface="华文中宋" pitchFamily="2" charset="-122"/>
                <a:cs typeface="Times New Roman" pitchFamily="18" charset="0"/>
              </a:rPr>
              <a:t>33</a:t>
            </a:r>
            <a:r>
              <a:rPr lang="zh-CN" altLang="en-US" sz="2000" dirty="0" smtClean="0">
                <a:latin typeface="Times New Roman" pitchFamily="18" charset="0"/>
                <a:ea typeface="华文中宋" pitchFamily="2" charset="-122"/>
                <a:cs typeface="Times New Roman" pitchFamily="18" charset="0"/>
              </a:rPr>
              <a:t>号</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规定：</a:t>
            </a:r>
            <a:endParaRPr lang="en-US" altLang="zh-CN" sz="2000" dirty="0" smtClean="0">
              <a:latin typeface="Times New Roman" pitchFamily="18" charset="0"/>
              <a:ea typeface="华文中宋" pitchFamily="2" charset="-122"/>
              <a:cs typeface="Times New Roman" pitchFamily="18" charset="0"/>
            </a:endParaRPr>
          </a:p>
          <a:p>
            <a:pPr>
              <a:lnSpc>
                <a:spcPts val="4000"/>
              </a:lnSpc>
              <a:buNone/>
            </a:pPr>
            <a:r>
              <a:rPr lang="en-US" altLang="zh-CN"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★特聘的省派外市裁判长每人每天</a:t>
            </a:r>
            <a:r>
              <a:rPr lang="en-US" sz="2000" dirty="0" smtClean="0">
                <a:latin typeface="Times New Roman" pitchFamily="18" charset="0"/>
                <a:ea typeface="华文中宋" pitchFamily="2" charset="-122"/>
                <a:cs typeface="Times New Roman" pitchFamily="18" charset="0"/>
              </a:rPr>
              <a:t>280</a:t>
            </a:r>
            <a:r>
              <a:rPr lang="zh-CN" altLang="en-US" sz="2000" dirty="0" smtClean="0">
                <a:latin typeface="Times New Roman" pitchFamily="18" charset="0"/>
                <a:ea typeface="华文中宋" pitchFamily="2" charset="-122"/>
                <a:cs typeface="Times New Roman" pitchFamily="18" charset="0"/>
              </a:rPr>
              <a:t>元，裁判员每人每天</a:t>
            </a:r>
            <a:r>
              <a:rPr lang="en-US" sz="2000" dirty="0" smtClean="0">
                <a:latin typeface="Times New Roman" pitchFamily="18" charset="0"/>
                <a:ea typeface="华文中宋" pitchFamily="2" charset="-122"/>
                <a:cs typeface="Times New Roman" pitchFamily="18" charset="0"/>
              </a:rPr>
              <a:t>220</a:t>
            </a:r>
            <a:r>
              <a:rPr lang="zh-CN" altLang="en-US" sz="2000" dirty="0" smtClean="0">
                <a:latin typeface="Times New Roman" pitchFamily="18" charset="0"/>
                <a:ea typeface="华文中宋" pitchFamily="2" charset="-122"/>
                <a:cs typeface="Times New Roman" pitchFamily="18" charset="0"/>
              </a:rPr>
              <a:t>元；</a:t>
            </a:r>
            <a:endParaRPr lang="en-US" altLang="zh-CN" sz="2000" dirty="0" smtClean="0">
              <a:latin typeface="Times New Roman" pitchFamily="18" charset="0"/>
              <a:ea typeface="华文中宋" pitchFamily="2" charset="-122"/>
              <a:cs typeface="Times New Roman" pitchFamily="18" charset="0"/>
            </a:endParaRPr>
          </a:p>
          <a:p>
            <a:pPr>
              <a:lnSpc>
                <a:spcPts val="4000"/>
              </a:lnSpc>
              <a:buNone/>
            </a:pPr>
            <a:r>
              <a:rPr lang="en-US" altLang="zh-CN"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★竞委会工作人员、仲裁、资格审查、裁判长每人每天</a:t>
            </a:r>
            <a:r>
              <a:rPr lang="en-US" sz="2000" dirty="0" smtClean="0">
                <a:latin typeface="Times New Roman" pitchFamily="18" charset="0"/>
                <a:ea typeface="华文中宋" pitchFamily="2" charset="-122"/>
                <a:cs typeface="Times New Roman" pitchFamily="18" charset="0"/>
              </a:rPr>
              <a:t>200</a:t>
            </a:r>
            <a:r>
              <a:rPr lang="zh-CN" altLang="en-US" sz="2000" dirty="0" smtClean="0">
                <a:latin typeface="Times New Roman" pitchFamily="18" charset="0"/>
                <a:ea typeface="华文中宋" pitchFamily="2" charset="-122"/>
                <a:cs typeface="Times New Roman" pitchFamily="18" charset="0"/>
              </a:rPr>
              <a:t>元</a:t>
            </a:r>
            <a:r>
              <a:rPr lang="en-US" sz="2000" dirty="0" smtClean="0">
                <a:latin typeface="Times New Roman" pitchFamily="18" charset="0"/>
                <a:ea typeface="华文中宋" pitchFamily="2" charset="-122"/>
                <a:cs typeface="Times New Roman" pitchFamily="18" charset="0"/>
              </a:rPr>
              <a:t>;</a:t>
            </a:r>
          </a:p>
          <a:p>
            <a:pPr>
              <a:lnSpc>
                <a:spcPts val="4000"/>
              </a:lnSpc>
              <a:buNone/>
            </a:pPr>
            <a:r>
              <a:rPr lang="zh-CN" altLang="en-US" sz="2000" dirty="0" smtClean="0">
                <a:latin typeface="Times New Roman" pitchFamily="18" charset="0"/>
                <a:ea typeface="华文中宋" pitchFamily="2" charset="-122"/>
                <a:cs typeface="Times New Roman" pitchFamily="18" charset="0"/>
              </a:rPr>
              <a:t>     ★裁判员每人每天</a:t>
            </a:r>
            <a:r>
              <a:rPr lang="en-US" sz="2000" dirty="0" smtClean="0">
                <a:latin typeface="Times New Roman" pitchFamily="18" charset="0"/>
                <a:ea typeface="华文中宋" pitchFamily="2" charset="-122"/>
                <a:cs typeface="Times New Roman" pitchFamily="18" charset="0"/>
              </a:rPr>
              <a:t>150</a:t>
            </a:r>
            <a:r>
              <a:rPr lang="zh-CN" altLang="en-US" sz="2000" dirty="0" smtClean="0">
                <a:latin typeface="Times New Roman" pitchFamily="18" charset="0"/>
                <a:ea typeface="华文中宋" pitchFamily="2" charset="-122"/>
                <a:cs typeface="Times New Roman" pitchFamily="18" charset="0"/>
              </a:rPr>
              <a:t>元；辅助裁判每人每天</a:t>
            </a:r>
            <a:r>
              <a:rPr lang="en-US" sz="2000" dirty="0" smtClean="0">
                <a:latin typeface="Times New Roman" pitchFamily="18" charset="0"/>
                <a:ea typeface="华文中宋" pitchFamily="2" charset="-122"/>
                <a:cs typeface="Times New Roman" pitchFamily="18" charset="0"/>
              </a:rPr>
              <a:t>80</a:t>
            </a:r>
            <a:r>
              <a:rPr lang="zh-CN" altLang="en-US" sz="2000" dirty="0" smtClean="0">
                <a:latin typeface="Times New Roman" pitchFamily="18" charset="0"/>
                <a:ea typeface="华文中宋" pitchFamily="2" charset="-122"/>
                <a:cs typeface="Times New Roman" pitchFamily="18" charset="0"/>
              </a:rPr>
              <a:t>元。</a:t>
            </a:r>
            <a:endParaRPr lang="en-US" altLang="zh-CN" sz="2000" dirty="0" smtClean="0">
              <a:latin typeface="Times New Roman" pitchFamily="18" charset="0"/>
              <a:ea typeface="华文中宋" pitchFamily="2" charset="-122"/>
              <a:cs typeface="Times New Roman" pitchFamily="18" charset="0"/>
            </a:endParaRPr>
          </a:p>
          <a:p>
            <a:pPr>
              <a:lnSpc>
                <a:spcPts val="4000"/>
              </a:lnSpc>
              <a:buNone/>
            </a:pPr>
            <a:r>
              <a:rPr lang="en-US" altLang="zh-CN"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★各单位可根据自己单位实际制订标准，但不能突破上限。</a:t>
            </a:r>
          </a:p>
          <a:p>
            <a:pPr>
              <a:buNone/>
            </a:pPr>
            <a:endParaRPr lang="zh-CN" altLang="en-US" b="1" dirty="0" smtClean="0"/>
          </a:p>
          <a:p>
            <a:pPr>
              <a:buNone/>
            </a:pPr>
            <a:endParaRPr lang="zh-CN" altLang="en-US" dirty="0"/>
          </a:p>
        </p:txBody>
      </p:sp>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2434582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428596" y="1357298"/>
            <a:ext cx="7786742" cy="4555093"/>
          </a:xfrm>
          <a:prstGeom prst="rect">
            <a:avLst/>
          </a:prstGeom>
          <a:noFill/>
        </p:spPr>
        <p:txBody>
          <a:bodyPr wrap="square" rtlCol="0">
            <a:spAutoFit/>
          </a:bodyPr>
          <a:lstStyle/>
          <a:p>
            <a:pPr>
              <a:lnSpc>
                <a:spcPts val="4000"/>
              </a:lnSpc>
            </a:pPr>
            <a:endParaRPr lang="en-US" altLang="zh-CN" sz="2400" dirty="0" smtClean="0">
              <a:latin typeface="Times New Roman" pitchFamily="18" charset="0"/>
              <a:cs typeface="Times New Roman" pitchFamily="18" charset="0"/>
            </a:endParaRPr>
          </a:p>
          <a:p>
            <a:pPr algn="ctr">
              <a:lnSpc>
                <a:spcPts val="4500"/>
              </a:lnSpc>
            </a:pPr>
            <a:r>
              <a:rPr lang="en-US" altLang="zh-CN" sz="2400" dirty="0" smtClean="0">
                <a:latin typeface="Times New Roman" pitchFamily="18" charset="0"/>
                <a:ea typeface="华文中宋" pitchFamily="2" charset="-122"/>
                <a:cs typeface="Times New Roman" pitchFamily="18" charset="0"/>
              </a:rPr>
              <a:t>                </a:t>
            </a:r>
            <a:r>
              <a:rPr lang="zh-CN" altLang="en-US" sz="2800" dirty="0" smtClean="0">
                <a:latin typeface="华文中宋" pitchFamily="2" charset="-122"/>
                <a:ea typeface="华文中宋" pitchFamily="2" charset="-122"/>
                <a:cs typeface="Times New Roman" pitchFamily="18" charset="0"/>
              </a:rPr>
              <a:t>第一部分：工会经费收入规范化</a:t>
            </a:r>
            <a:r>
              <a:rPr lang="en-US" altLang="zh-CN" sz="2800" dirty="0" smtClean="0">
                <a:latin typeface="华文中宋" pitchFamily="2" charset="-122"/>
                <a:ea typeface="华文中宋" pitchFamily="2" charset="-122"/>
                <a:cs typeface="Times New Roman" pitchFamily="18" charset="0"/>
              </a:rPr>
              <a:t>        </a:t>
            </a:r>
          </a:p>
          <a:p>
            <a:pPr algn="ctr">
              <a:lnSpc>
                <a:spcPts val="4500"/>
              </a:lnSpc>
            </a:pPr>
            <a:r>
              <a:rPr lang="en-US" altLang="zh-CN" sz="2800" dirty="0" smtClean="0">
                <a:latin typeface="华文中宋" pitchFamily="2" charset="-122"/>
                <a:ea typeface="华文中宋" pitchFamily="2" charset="-122"/>
                <a:cs typeface="Times New Roman" pitchFamily="18" charset="0"/>
              </a:rPr>
              <a:t>           </a:t>
            </a:r>
            <a:r>
              <a:rPr lang="zh-CN" altLang="en-US" sz="2800" dirty="0" smtClean="0">
                <a:latin typeface="华文中宋" pitchFamily="2" charset="-122"/>
                <a:ea typeface="华文中宋" pitchFamily="2" charset="-122"/>
                <a:cs typeface="Times New Roman" pitchFamily="18" charset="0"/>
              </a:rPr>
              <a:t>第二部分：工会经费支出规范化</a:t>
            </a:r>
            <a:endParaRPr lang="en-US" altLang="zh-CN" sz="2800" dirty="0" smtClean="0">
              <a:latin typeface="华文中宋" pitchFamily="2" charset="-122"/>
              <a:ea typeface="华文中宋" pitchFamily="2" charset="-122"/>
              <a:cs typeface="Times New Roman" pitchFamily="18" charset="0"/>
            </a:endParaRPr>
          </a:p>
          <a:p>
            <a:pPr algn="ctr">
              <a:lnSpc>
                <a:spcPts val="4500"/>
              </a:lnSpc>
            </a:pPr>
            <a:r>
              <a:rPr lang="en-US" altLang="zh-CN" sz="2400" dirty="0" smtClean="0">
                <a:latin typeface="华文中宋" pitchFamily="2" charset="-122"/>
                <a:ea typeface="华文中宋" pitchFamily="2" charset="-122"/>
                <a:cs typeface="Times New Roman" pitchFamily="18" charset="0"/>
              </a:rPr>
              <a:t>                            </a:t>
            </a:r>
            <a:r>
              <a:rPr lang="en-US" altLang="zh-CN" sz="2400" dirty="0" smtClean="0">
                <a:ea typeface="华文中宋" pitchFamily="2" charset="-122"/>
                <a:cs typeface="Calibri"/>
              </a:rPr>
              <a:t>①</a:t>
            </a:r>
            <a:r>
              <a:rPr lang="zh-CN" altLang="en-US" sz="2400" dirty="0" smtClean="0">
                <a:latin typeface="华文中宋" pitchFamily="2" charset="-122"/>
                <a:ea typeface="华文中宋" pitchFamily="2" charset="-122"/>
                <a:cs typeface="Times New Roman" pitchFamily="18" charset="0"/>
              </a:rPr>
              <a:t>开展文体活动支出规范化</a:t>
            </a:r>
            <a:endParaRPr lang="en-US" altLang="zh-CN" sz="2400" dirty="0" smtClean="0">
              <a:latin typeface="华文中宋" pitchFamily="2" charset="-122"/>
              <a:ea typeface="华文中宋" pitchFamily="2" charset="-122"/>
              <a:cs typeface="Times New Roman" pitchFamily="18" charset="0"/>
            </a:endParaRPr>
          </a:p>
          <a:p>
            <a:pPr algn="ctr">
              <a:lnSpc>
                <a:spcPts val="4500"/>
              </a:lnSpc>
            </a:pPr>
            <a:r>
              <a:rPr lang="en-US" altLang="zh-CN" sz="2400" dirty="0" smtClean="0">
                <a:latin typeface="Calibri"/>
                <a:ea typeface="华文中宋" pitchFamily="2" charset="-122"/>
                <a:cs typeface="Calibri"/>
              </a:rPr>
              <a:t>                                        ②</a:t>
            </a:r>
            <a:r>
              <a:rPr lang="zh-CN" altLang="en-US" sz="2400" dirty="0" smtClean="0">
                <a:latin typeface="华文中宋" pitchFamily="2" charset="-122"/>
                <a:ea typeface="华文中宋" pitchFamily="2" charset="-122"/>
                <a:cs typeface="Times New Roman" pitchFamily="18" charset="0"/>
              </a:rPr>
              <a:t>工会职工福利发放规范化</a:t>
            </a:r>
            <a:endParaRPr lang="en-US" altLang="zh-CN" sz="2400" dirty="0" smtClean="0">
              <a:latin typeface="华文中宋" pitchFamily="2" charset="-122"/>
              <a:ea typeface="华文中宋" pitchFamily="2" charset="-122"/>
              <a:cs typeface="Times New Roman" pitchFamily="18" charset="0"/>
            </a:endParaRPr>
          </a:p>
          <a:p>
            <a:pPr algn="ctr">
              <a:lnSpc>
                <a:spcPts val="4500"/>
              </a:lnSpc>
            </a:pPr>
            <a:r>
              <a:rPr lang="en-US" altLang="zh-CN" sz="2800" dirty="0" smtClean="0">
                <a:latin typeface="华文中宋" pitchFamily="2" charset="-122"/>
                <a:ea typeface="华文中宋" pitchFamily="2" charset="-122"/>
                <a:cs typeface="Times New Roman" pitchFamily="18" charset="0"/>
              </a:rPr>
              <a:t>           </a:t>
            </a:r>
            <a:r>
              <a:rPr lang="zh-CN" altLang="en-US" sz="2800" dirty="0" smtClean="0">
                <a:latin typeface="华文中宋" pitchFamily="2" charset="-122"/>
                <a:ea typeface="华文中宋" pitchFamily="2" charset="-122"/>
                <a:cs typeface="Times New Roman" pitchFamily="18" charset="0"/>
              </a:rPr>
              <a:t>第三部分：工会财务管理规范化</a:t>
            </a:r>
            <a:endParaRPr lang="en-US" altLang="zh-CN" sz="2800" dirty="0" smtClean="0">
              <a:latin typeface="华文中宋" pitchFamily="2" charset="-122"/>
              <a:ea typeface="华文中宋" pitchFamily="2" charset="-122"/>
              <a:cs typeface="Times New Roman" pitchFamily="18" charset="0"/>
            </a:endParaRPr>
          </a:p>
          <a:p>
            <a:pPr>
              <a:lnSpc>
                <a:spcPts val="4500"/>
              </a:lnSpc>
            </a:pPr>
            <a:r>
              <a:rPr lang="en-US" altLang="zh-CN" sz="2800" dirty="0" smtClean="0">
                <a:latin typeface="华文中宋" pitchFamily="2" charset="-122"/>
                <a:ea typeface="华文中宋" pitchFamily="2" charset="-122"/>
                <a:cs typeface="Times New Roman" pitchFamily="18" charset="0"/>
              </a:rPr>
              <a:t>             </a:t>
            </a:r>
          </a:p>
          <a:p>
            <a:pPr indent="279400">
              <a:lnSpc>
                <a:spcPts val="3800"/>
              </a:lnSpc>
            </a:pPr>
            <a:r>
              <a:rPr lang="en-US" altLang="zh-CN" sz="2400" dirty="0" smtClean="0">
                <a:latin typeface="华文中宋" pitchFamily="2" charset="-122"/>
                <a:ea typeface="华文中宋" pitchFamily="2" charset="-122"/>
                <a:cs typeface="Times New Roman" pitchFamily="18" charset="0"/>
              </a:rPr>
              <a:t>    </a:t>
            </a:r>
          </a:p>
        </p:txBody>
      </p:sp>
    </p:spTree>
    <p:extLst>
      <p:ext uri="{BB962C8B-B14F-4D97-AF65-F5344CB8AC3E}">
        <p14:creationId xmlns:p14="http://schemas.microsoft.com/office/powerpoint/2010/main" val="22018917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142844" y="1071546"/>
            <a:ext cx="8501122" cy="4708981"/>
          </a:xfrm>
          <a:prstGeom prst="rect">
            <a:avLst/>
          </a:prstGeom>
          <a:noFill/>
        </p:spPr>
        <p:txBody>
          <a:bodyPr wrap="square" rtlCol="0">
            <a:spAutoFit/>
          </a:bodyPr>
          <a:lstStyle/>
          <a:p>
            <a:pPr indent="711200">
              <a:lnSpc>
                <a:spcPts val="4000"/>
              </a:lnSpc>
              <a:extLst>
                <a:ext uri="{35155182-B16C-46BC-9424-99874614C6A1}">
                  <wpsdc:indentchars xmlns="" xmlns:wpsdc="http://www.wps.cn/officeDocument/2017/drawingmlCustomData" val="200" checksum="3773799597"/>
                </a:ext>
              </a:extLst>
            </a:pPr>
            <a:r>
              <a:rPr lang="zh-CN" altLang="en-US" sz="2400" dirty="0" smtClean="0">
                <a:latin typeface="华文中宋" pitchFamily="2" charset="-122"/>
                <a:ea typeface="华文中宋" pitchFamily="2" charset="-122"/>
                <a:cs typeface="Times New Roman" pitchFamily="18" charset="0"/>
                <a:sym typeface="+mn-ea"/>
              </a:rPr>
              <a:t>十、组织会员看电影、购公园年票及春秋游注意事项？</a:t>
            </a:r>
            <a:endParaRPr lang="zh-CN" altLang="en-US" sz="2400" dirty="0" smtClean="0">
              <a:latin typeface="华文中宋" pitchFamily="2" charset="-122"/>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★政策规定：可以</a:t>
            </a:r>
            <a:r>
              <a:rPr lang="zh-CN" altLang="en-US" sz="2000" dirty="0" smtClean="0">
                <a:latin typeface="Times New Roman" pitchFamily="18" charset="0"/>
                <a:ea typeface="华文中宋" pitchFamily="2" charset="-122"/>
                <a:cs typeface="Times New Roman" pitchFamily="18" charset="0"/>
                <a:sym typeface="+mn-ea"/>
              </a:rPr>
              <a:t>用会员</a:t>
            </a:r>
            <a:r>
              <a:rPr lang="zh-CN" altLang="en-US" sz="2000" dirty="0" smtClean="0">
                <a:solidFill>
                  <a:srgbClr val="FF0000"/>
                </a:solidFill>
                <a:latin typeface="Times New Roman" pitchFamily="18" charset="0"/>
                <a:ea typeface="华文中宋" pitchFamily="2" charset="-122"/>
                <a:cs typeface="Times New Roman" pitchFamily="18" charset="0"/>
                <a:sym typeface="+mn-ea"/>
              </a:rPr>
              <a:t>会费</a:t>
            </a:r>
            <a:r>
              <a:rPr lang="zh-CN" altLang="en-US" sz="2000" dirty="0" smtClean="0">
                <a:latin typeface="Times New Roman" pitchFamily="18" charset="0"/>
                <a:ea typeface="华文中宋" pitchFamily="2" charset="-122"/>
                <a:cs typeface="Times New Roman" pitchFamily="18" charset="0"/>
                <a:sym typeface="+mn-ea"/>
              </a:rPr>
              <a:t>组织会员观看电影、文艺演出和体育比赛等，开展春游秋游，为会员购买当地公园年票。</a:t>
            </a:r>
            <a:endParaRPr lang="en-US" altLang="zh-CN"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★政策要求</a:t>
            </a:r>
            <a:r>
              <a:rPr lang="en-US" altLang="zh-CN" sz="2000" dirty="0" smtClean="0">
                <a:latin typeface="Times New Roman" pitchFamily="18" charset="0"/>
                <a:ea typeface="华文中宋" pitchFamily="2" charset="-122"/>
                <a:cs typeface="Times New Roman" pitchFamily="18" charset="0"/>
              </a:rPr>
              <a:t>:</a:t>
            </a: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①会费不足部分可以用工会经费弥补，弥补部分不超过基层工会当年会费收入的三倍。</a:t>
            </a:r>
            <a:endParaRPr lang="en-US" altLang="zh-CN"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②</a:t>
            </a:r>
            <a:r>
              <a:rPr lang="zh-CN" altLang="en-US" sz="2000" dirty="0" smtClean="0">
                <a:latin typeface="Times New Roman" pitchFamily="18" charset="0"/>
                <a:ea typeface="华文中宋" pitchFamily="2" charset="-122"/>
                <a:cs typeface="Times New Roman" pitchFamily="18" charset="0"/>
                <a:sym typeface="+mn-ea"/>
              </a:rPr>
              <a:t>组织会员春游秋游应当日往返，（可以出扬州大市，</a:t>
            </a:r>
            <a:r>
              <a:rPr lang="zh-CN" altLang="en-US" sz="2000" dirty="0" smtClean="0">
                <a:solidFill>
                  <a:srgbClr val="FF0000"/>
                </a:solidFill>
                <a:latin typeface="Times New Roman" pitchFamily="18" charset="0"/>
                <a:ea typeface="华文中宋" pitchFamily="2" charset="-122"/>
                <a:cs typeface="Times New Roman" pitchFamily="18" charset="0"/>
                <a:sym typeface="+mn-ea"/>
              </a:rPr>
              <a:t>少量</a:t>
            </a:r>
            <a:r>
              <a:rPr lang="zh-CN" altLang="en-US" sz="2000" u="sng" dirty="0" smtClean="0">
                <a:solidFill>
                  <a:srgbClr val="FF0000"/>
                </a:solidFill>
                <a:latin typeface="Times New Roman" pitchFamily="18" charset="0"/>
                <a:ea typeface="华文中宋" pitchFamily="2" charset="-122"/>
                <a:cs typeface="Times New Roman" pitchFamily="18" charset="0"/>
                <a:sym typeface="+mn-ea"/>
              </a:rPr>
              <a:t>门票支出</a:t>
            </a:r>
            <a:r>
              <a:rPr lang="zh-CN" altLang="en-US" sz="2000" u="sng"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不得到有关部门明令禁止的风景名胜区开展春游秋游活动。</a:t>
            </a:r>
            <a:endParaRPr lang="en-US" altLang="zh-CN"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③</a:t>
            </a:r>
            <a:r>
              <a:rPr lang="zh-CN" altLang="en-US" sz="2000" dirty="0" smtClean="0">
                <a:latin typeface="Times New Roman" pitchFamily="18" charset="0"/>
                <a:ea typeface="华文中宋" pitchFamily="2" charset="-122"/>
                <a:cs typeface="Times New Roman" pitchFamily="18" charset="0"/>
                <a:sym typeface="+mn-ea"/>
              </a:rPr>
              <a:t>不得发放现金（可采取便捷灵活方式）。</a:t>
            </a:r>
            <a:endParaRPr lang="zh-CN" altLang="en-US" sz="2000" dirty="0" smtClean="0">
              <a:latin typeface="Times New Roman" pitchFamily="18" charset="0"/>
              <a:ea typeface="华文中宋" pitchFamily="2" charset="-122"/>
              <a:cs typeface="Times New Roman" pitchFamily="18" charset="0"/>
            </a:endParaRPr>
          </a:p>
        </p:txBody>
      </p:sp>
    </p:spTree>
    <p:extLst>
      <p:ext uri="{BB962C8B-B14F-4D97-AF65-F5344CB8AC3E}">
        <p14:creationId xmlns:p14="http://schemas.microsoft.com/office/powerpoint/2010/main" val="22132613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1587"/>
            <a:ext cx="9142413" cy="6856413"/>
          </a:xfrm>
          <a:prstGeom prst="rect">
            <a:avLst/>
          </a:prstGeom>
          <a:noFill/>
        </p:spPr>
      </p:pic>
      <p:sp>
        <p:nvSpPr>
          <p:cNvPr id="9" name="标题 8"/>
          <p:cNvSpPr>
            <a:spLocks noGrp="1"/>
          </p:cNvSpPr>
          <p:nvPr>
            <p:ph type="title"/>
          </p:nvPr>
        </p:nvSpPr>
        <p:spPr>
          <a:xfrm>
            <a:off x="457200" y="1071546"/>
            <a:ext cx="8229600" cy="1000132"/>
          </a:xfrm>
        </p:spPr>
        <p:txBody>
          <a:bodyPr>
            <a:normAutofit/>
          </a:bodyPr>
          <a:lstStyle/>
          <a:p>
            <a:r>
              <a:rPr lang="en-US" altLang="zh-CN" sz="2800" dirty="0" smtClean="0">
                <a:latin typeface="Times New Roman" pitchFamily="18" charset="0"/>
                <a:ea typeface="华文中宋" pitchFamily="2" charset="-122"/>
                <a:cs typeface="Times New Roman" pitchFamily="18" charset="0"/>
              </a:rPr>
              <a:t>21</a:t>
            </a:r>
            <a:r>
              <a:rPr lang="zh-CN" altLang="en-US" sz="2800" dirty="0" smtClean="0">
                <a:latin typeface="Times New Roman" pitchFamily="18" charset="0"/>
                <a:ea typeface="华文中宋" pitchFamily="2" charset="-122"/>
                <a:cs typeface="Times New Roman" pitchFamily="18" charset="0"/>
              </a:rPr>
              <a:t>个风景名胜区（不可组织春秋游地点）</a:t>
            </a:r>
            <a:endParaRPr lang="zh-CN" altLang="en-US" sz="2800" dirty="0">
              <a:latin typeface="Times New Roman" pitchFamily="18" charset="0"/>
              <a:ea typeface="华文中宋" pitchFamily="2" charset="-122"/>
              <a:cs typeface="Times New Roman" pitchFamily="18" charset="0"/>
            </a:endParaRPr>
          </a:p>
        </p:txBody>
      </p:sp>
      <p:sp>
        <p:nvSpPr>
          <p:cNvPr id="10" name="内容占位符 9"/>
          <p:cNvSpPr>
            <a:spLocks noGrp="1"/>
          </p:cNvSpPr>
          <p:nvPr>
            <p:ph idx="1"/>
          </p:nvPr>
        </p:nvSpPr>
        <p:spPr>
          <a:xfrm>
            <a:off x="292100" y="2128520"/>
            <a:ext cx="8562340" cy="4072255"/>
          </a:xfrm>
        </p:spPr>
        <p:txBody>
          <a:bodyPr>
            <a:normAutofit/>
          </a:bodyPr>
          <a:lstStyle/>
          <a:p>
            <a:pPr marL="0" indent="609600" fontAlgn="auto">
              <a:lnSpc>
                <a:spcPts val="4000"/>
              </a:lnSpc>
              <a:spcBef>
                <a:spcPts val="0"/>
              </a:spcBef>
              <a:buNone/>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2014年中共中央办公厅《关于严禁党政机关到风景名胜区开会的通知》各级党政机关一律不得到</a:t>
            </a:r>
            <a:r>
              <a:rPr lang="en-US" altLang="zh-CN" sz="2000" dirty="0" smtClean="0">
                <a:latin typeface="Times New Roman" pitchFamily="18" charset="0"/>
                <a:ea typeface="华文中宋" pitchFamily="2" charset="-122"/>
                <a:cs typeface="Times New Roman" pitchFamily="18" charset="0"/>
              </a:rPr>
              <a:t>:</a:t>
            </a:r>
            <a:endParaRPr lang="zh-CN" altLang="en-US" sz="2000" dirty="0" smtClean="0">
              <a:latin typeface="Times New Roman" pitchFamily="18" charset="0"/>
              <a:ea typeface="华文中宋" pitchFamily="2" charset="-122"/>
              <a:cs typeface="Times New Roman" pitchFamily="18" charset="0"/>
            </a:endParaRPr>
          </a:p>
          <a:p>
            <a:pPr marL="0" indent="609600" fontAlgn="auto">
              <a:lnSpc>
                <a:spcPts val="4000"/>
              </a:lnSpc>
              <a:spcBef>
                <a:spcPts val="0"/>
              </a:spcBef>
              <a:buNone/>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八达岭－十三陵、承德避暑山庄外八庙、五台山、</a:t>
            </a:r>
            <a:r>
              <a:rPr lang="zh-CN" altLang="en-US" sz="2000" dirty="0" smtClean="0">
                <a:solidFill>
                  <a:srgbClr val="FF0000"/>
                </a:solidFill>
                <a:latin typeface="Times New Roman" pitchFamily="18" charset="0"/>
                <a:ea typeface="华文中宋" pitchFamily="2" charset="-122"/>
                <a:cs typeface="Times New Roman" pitchFamily="18" charset="0"/>
              </a:rPr>
              <a:t>太湖</a:t>
            </a:r>
            <a:r>
              <a:rPr lang="zh-CN" altLang="en-US" sz="2000" dirty="0" smtClean="0">
                <a:latin typeface="Times New Roman" pitchFamily="18" charset="0"/>
                <a:ea typeface="华文中宋" pitchFamily="2" charset="-122"/>
                <a:cs typeface="Times New Roman" pitchFamily="18" charset="0"/>
              </a:rPr>
              <a:t>、</a:t>
            </a:r>
            <a:r>
              <a:rPr lang="zh-CN" altLang="en-US" sz="2000" dirty="0" smtClean="0">
                <a:solidFill>
                  <a:srgbClr val="FF0000"/>
                </a:solidFill>
                <a:latin typeface="Times New Roman" pitchFamily="18" charset="0"/>
                <a:ea typeface="华文中宋" pitchFamily="2" charset="-122"/>
                <a:cs typeface="Times New Roman" pitchFamily="18" charset="0"/>
              </a:rPr>
              <a:t>普陀山</a:t>
            </a:r>
            <a:r>
              <a:rPr lang="zh-CN" altLang="en-US" sz="2000" dirty="0" smtClean="0">
                <a:latin typeface="Times New Roman" pitchFamily="18" charset="0"/>
                <a:ea typeface="华文中宋" pitchFamily="2" charset="-122"/>
                <a:cs typeface="Times New Roman" pitchFamily="18" charset="0"/>
              </a:rPr>
              <a:t>、黄山、九华山、武夷山、庐山、泰山、嵩山、武当山、武陵源（张家界）、白云山、桂林漓江、三亚热带海滨、峨眉山－乐山大佛、九寨沟－黄龙、黄果树、西双版纳、华山。</a:t>
            </a:r>
          </a:p>
          <a:p>
            <a:pPr marL="0" indent="0">
              <a:buNone/>
            </a:pPr>
            <a:endParaRPr lang="zh-CN" altLang="en-US" sz="2400" dirty="0"/>
          </a:p>
        </p:txBody>
      </p:sp>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8861962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sp>
        <p:nvSpPr>
          <p:cNvPr id="10" name="内容占位符 9"/>
          <p:cNvSpPr>
            <a:spLocks noGrp="1"/>
          </p:cNvSpPr>
          <p:nvPr>
            <p:ph idx="1"/>
          </p:nvPr>
        </p:nvSpPr>
        <p:spPr>
          <a:xfrm>
            <a:off x="385445" y="1142984"/>
            <a:ext cx="8229600" cy="5286411"/>
          </a:xfrm>
        </p:spPr>
        <p:txBody>
          <a:bodyPr>
            <a:normAutofit/>
          </a:bodyPr>
          <a:lstStyle/>
          <a:p>
            <a:pPr>
              <a:lnSpc>
                <a:spcPts val="3500"/>
              </a:lnSpc>
              <a:buNone/>
            </a:pPr>
            <a:r>
              <a:rPr lang="zh-CN" altLang="en-US" sz="2400" dirty="0" smtClean="0">
                <a:latin typeface="+mn-ea"/>
                <a:ea typeface="华文中宋" pitchFamily="2" charset="-122"/>
              </a:rPr>
              <a:t>    </a:t>
            </a:r>
            <a:r>
              <a:rPr lang="zh-CN" altLang="en-US" sz="2400" dirty="0" smtClean="0">
                <a:latin typeface="Times New Roman" pitchFamily="18" charset="0"/>
                <a:ea typeface="华文中宋" pitchFamily="2" charset="-122"/>
                <a:cs typeface="Times New Roman" pitchFamily="18" charset="0"/>
              </a:rPr>
              <a:t>十一、基层工会如何对本单位困难职工帮困？</a:t>
            </a:r>
            <a:endParaRPr lang="en-US" altLang="zh-CN" sz="2400" dirty="0" smtClean="0">
              <a:latin typeface="Times New Roman" pitchFamily="18" charset="0"/>
              <a:ea typeface="华文中宋" pitchFamily="2" charset="-122"/>
              <a:cs typeface="Times New Roman" pitchFamily="18" charset="0"/>
            </a:endParaRPr>
          </a:p>
          <a:p>
            <a:pPr>
              <a:lnSpc>
                <a:spcPts val="3500"/>
              </a:lnSpc>
              <a:buNone/>
            </a:pPr>
            <a:r>
              <a:rPr lang="en-US" altLang="zh-CN" sz="24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对一个单位来说，能达到“致困”标准的家庭很少或没有，单位总有一些相对比较困难的职工，工会如何帮助？</a:t>
            </a:r>
          </a:p>
          <a:p>
            <a:pPr>
              <a:lnSpc>
                <a:spcPts val="3500"/>
              </a:lnSpc>
              <a:buNone/>
            </a:pPr>
            <a:r>
              <a:rPr lang="en-US" sz="2000" dirty="0" smtClean="0">
                <a:latin typeface="Times New Roman" pitchFamily="18" charset="0"/>
                <a:ea typeface="华文中宋" pitchFamily="2" charset="-122"/>
                <a:cs typeface="Times New Roman" pitchFamily="18" charset="0"/>
              </a:rPr>
              <a:t>        1</a:t>
            </a:r>
            <a:r>
              <a:rPr lang="zh-CN" altLang="en-US" sz="2000" dirty="0" smtClean="0">
                <a:latin typeface="Times New Roman" pitchFamily="18" charset="0"/>
                <a:ea typeface="华文中宋" pitchFamily="2" charset="-122"/>
                <a:cs typeface="Times New Roman" pitchFamily="18" charset="0"/>
              </a:rPr>
              <a:t>、建立帮扶制度，工会委员会讨论确定；</a:t>
            </a:r>
          </a:p>
          <a:p>
            <a:pPr>
              <a:lnSpc>
                <a:spcPts val="3500"/>
              </a:lnSpc>
              <a:buNone/>
            </a:pPr>
            <a:r>
              <a:rPr lang="en-US"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、会员个人申请，提供相关证明材料；</a:t>
            </a:r>
          </a:p>
          <a:p>
            <a:pPr>
              <a:lnSpc>
                <a:spcPts val="3500"/>
              </a:lnSpc>
              <a:buNone/>
            </a:pPr>
            <a:r>
              <a:rPr lang="en-US"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、工会委员会研究批准； </a:t>
            </a:r>
          </a:p>
          <a:p>
            <a:pPr>
              <a:lnSpc>
                <a:spcPts val="3500"/>
              </a:lnSpc>
              <a:buNone/>
            </a:pPr>
            <a:r>
              <a:rPr lang="en-US" sz="2000" dirty="0" smtClean="0">
                <a:latin typeface="Times New Roman" pitchFamily="18" charset="0"/>
                <a:ea typeface="华文中宋" pitchFamily="2" charset="-122"/>
                <a:cs typeface="Times New Roman" pitchFamily="18" charset="0"/>
              </a:rPr>
              <a:t>        4</a:t>
            </a:r>
            <a:r>
              <a:rPr lang="zh-CN" altLang="en-US" sz="2000" dirty="0" smtClean="0">
                <a:latin typeface="Times New Roman" pitchFamily="18" charset="0"/>
                <a:ea typeface="华文中宋" pitchFamily="2" charset="-122"/>
                <a:cs typeface="Times New Roman" pitchFamily="18" charset="0"/>
              </a:rPr>
              <a:t>、银行卡发放，实施救济 ；</a:t>
            </a:r>
          </a:p>
          <a:p>
            <a:pPr>
              <a:lnSpc>
                <a:spcPts val="3500"/>
              </a:lnSpc>
              <a:buNone/>
            </a:pPr>
            <a:r>
              <a:rPr lang="en-US" sz="2000" dirty="0" smtClean="0">
                <a:latin typeface="Times New Roman" pitchFamily="18" charset="0"/>
                <a:ea typeface="华文中宋" pitchFamily="2" charset="-122"/>
                <a:cs typeface="Times New Roman" pitchFamily="18" charset="0"/>
              </a:rPr>
              <a:t>        5</a:t>
            </a:r>
            <a:r>
              <a:rPr lang="zh-CN" altLang="en-US" sz="2000" dirty="0" smtClean="0">
                <a:latin typeface="Times New Roman" pitchFamily="18" charset="0"/>
                <a:ea typeface="华文中宋" pitchFamily="2" charset="-122"/>
                <a:cs typeface="Times New Roman" pitchFamily="18" charset="0"/>
              </a:rPr>
              <a:t>、建立档案，一人一档，精准帮扶；</a:t>
            </a:r>
          </a:p>
          <a:p>
            <a:pPr>
              <a:lnSpc>
                <a:spcPts val="3500"/>
              </a:lnSpc>
              <a:buNone/>
            </a:pPr>
            <a:r>
              <a:rPr lang="en-US" sz="2000" dirty="0" smtClean="0">
                <a:latin typeface="Times New Roman" pitchFamily="18" charset="0"/>
                <a:ea typeface="华文中宋" pitchFamily="2" charset="-122"/>
                <a:cs typeface="Times New Roman" pitchFamily="18" charset="0"/>
              </a:rPr>
              <a:t>        6</a:t>
            </a:r>
            <a:r>
              <a:rPr lang="zh-CN" altLang="en-US" sz="2000" dirty="0" smtClean="0">
                <a:latin typeface="Times New Roman" pitchFamily="18" charset="0"/>
                <a:ea typeface="华文中宋" pitchFamily="2" charset="-122"/>
                <a:cs typeface="Times New Roman" pitchFamily="18" charset="0"/>
              </a:rPr>
              <a:t>、定期向会员代表大会报告。</a:t>
            </a:r>
          </a:p>
          <a:p>
            <a:pPr>
              <a:lnSpc>
                <a:spcPts val="3500"/>
              </a:lnSpc>
              <a:buNone/>
            </a:pPr>
            <a:r>
              <a:rPr lang="en-US" sz="3800" dirty="0" smtClean="0">
                <a:latin typeface="Times New Roman" pitchFamily="18" charset="0"/>
                <a:cs typeface="Times New Roman" pitchFamily="18" charset="0"/>
              </a:rPr>
              <a:t> </a:t>
            </a:r>
            <a:endParaRPr lang="zh-CN" altLang="en-US" sz="3800" dirty="0" smtClean="0">
              <a:latin typeface="Times New Roman" pitchFamily="18" charset="0"/>
              <a:cs typeface="Times New Roman" pitchFamily="18" charset="0"/>
            </a:endParaRPr>
          </a:p>
          <a:p>
            <a:pPr indent="609600" fontAlgn="auto">
              <a:lnSpc>
                <a:spcPct val="150000"/>
              </a:lnSpc>
              <a:spcBef>
                <a:spcPts val="0"/>
              </a:spcBef>
              <a:buNone/>
              <a:extLst>
                <a:ext uri="{35155182-B16C-46BC-9424-99874614C6A1}">
                  <wpsdc:indentchars xmlns="" xmlns:wpsdc="http://www.wps.cn/officeDocument/2017/drawingmlCustomData" val="200" checksum="4158780845"/>
                </a:ext>
              </a:extLst>
            </a:pPr>
            <a:endParaRPr lang="en-US" sz="2400" dirty="0" smtClean="0">
              <a:solidFill>
                <a:srgbClr val="FF0000"/>
              </a:solidFill>
              <a:latin typeface="仿宋" panose="02010609060101010101" charset="-122"/>
              <a:ea typeface="仿宋" panose="02010609060101010101" charset="-122"/>
              <a:cs typeface="仿宋" panose="02010609060101010101" charset="-122"/>
            </a:endParaRPr>
          </a:p>
        </p:txBody>
      </p:sp>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9172117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1587"/>
            <a:ext cx="9142413" cy="6856413"/>
          </a:xfrm>
          <a:prstGeom prst="rect">
            <a:avLst/>
          </a:prstGeom>
          <a:noFill/>
        </p:spPr>
      </p:pic>
      <p:sp>
        <p:nvSpPr>
          <p:cNvPr id="9" name="标题 8"/>
          <p:cNvSpPr>
            <a:spLocks noGrp="1"/>
          </p:cNvSpPr>
          <p:nvPr>
            <p:ph type="title"/>
          </p:nvPr>
        </p:nvSpPr>
        <p:spPr>
          <a:xfrm>
            <a:off x="214282" y="928670"/>
            <a:ext cx="8229600" cy="928694"/>
          </a:xfrm>
        </p:spPr>
        <p:txBody>
          <a:bodyPr>
            <a:normAutofit/>
          </a:bodyPr>
          <a:lstStyle/>
          <a:p>
            <a:r>
              <a:rPr lang="zh-CN" altLang="en-US" sz="2400" dirty="0" smtClean="0">
                <a:latin typeface="Times New Roman" pitchFamily="18" charset="0"/>
                <a:ea typeface="华文中宋" pitchFamily="2" charset="-122"/>
                <a:cs typeface="Times New Roman" pitchFamily="18" charset="0"/>
              </a:rPr>
              <a:t>目前特困职工保障措施主要有</a:t>
            </a:r>
          </a:p>
        </p:txBody>
      </p:sp>
      <p:sp>
        <p:nvSpPr>
          <p:cNvPr id="10" name="内容占位符 9"/>
          <p:cNvSpPr>
            <a:spLocks noGrp="1"/>
          </p:cNvSpPr>
          <p:nvPr>
            <p:ph idx="1"/>
          </p:nvPr>
        </p:nvSpPr>
        <p:spPr>
          <a:xfrm>
            <a:off x="357158" y="1785926"/>
            <a:ext cx="8572560" cy="4786346"/>
          </a:xfrm>
        </p:spPr>
        <p:txBody>
          <a:bodyPr>
            <a:normAutofit fontScale="77500" lnSpcReduction="20000"/>
          </a:bodyPr>
          <a:lstStyle/>
          <a:p>
            <a:pPr>
              <a:lnSpc>
                <a:spcPts val="3000"/>
              </a:lnSpc>
              <a:buNone/>
            </a:pPr>
            <a:r>
              <a:rPr lang="en-US" altLang="zh-CN" sz="2400" dirty="0" smtClean="0">
                <a:latin typeface="+mn-ea"/>
                <a:ea typeface="华文中宋" pitchFamily="2" charset="-122"/>
                <a:cs typeface="Times New Roman" pitchFamily="18" charset="0"/>
              </a:rPr>
              <a:t>    </a:t>
            </a:r>
            <a:r>
              <a:rPr lang="en-US" altLang="zh-CN" sz="2900" dirty="0" smtClean="0">
                <a:latin typeface="Times New Roman" pitchFamily="18" charset="0"/>
                <a:ea typeface="华文中宋" pitchFamily="2" charset="-122"/>
                <a:cs typeface="Times New Roman" pitchFamily="18" charset="0"/>
              </a:rPr>
              <a:t>1</a:t>
            </a:r>
            <a:r>
              <a:rPr lang="zh-CN" altLang="en-US" sz="2900" dirty="0" smtClean="0">
                <a:latin typeface="Times New Roman" pitchFamily="18" charset="0"/>
                <a:ea typeface="华文中宋" pitchFamily="2" charset="-122"/>
                <a:cs typeface="Times New Roman" pitchFamily="18" charset="0"/>
              </a:rPr>
              <a:t>、特困职工享受扬州市低保家庭待遇。</a:t>
            </a:r>
            <a:endParaRPr lang="en-US" altLang="zh-CN" sz="2900" dirty="0" smtClean="0">
              <a:latin typeface="Times New Roman" pitchFamily="18" charset="0"/>
              <a:ea typeface="华文中宋" pitchFamily="2" charset="-122"/>
              <a:cs typeface="Times New Roman" pitchFamily="18" charset="0"/>
            </a:endParaRPr>
          </a:p>
          <a:p>
            <a:pPr>
              <a:lnSpc>
                <a:spcPts val="3000"/>
              </a:lnSpc>
              <a:buNone/>
            </a:pPr>
            <a:r>
              <a:rPr lang="en-US" altLang="zh-CN" sz="2900" dirty="0" smtClean="0">
                <a:latin typeface="Times New Roman" pitchFamily="18" charset="0"/>
                <a:ea typeface="华文中宋" pitchFamily="2" charset="-122"/>
                <a:cs typeface="Times New Roman" pitchFamily="18" charset="0"/>
              </a:rPr>
              <a:t>       2</a:t>
            </a:r>
            <a:r>
              <a:rPr lang="zh-CN" altLang="en-US" sz="2900" dirty="0" smtClean="0">
                <a:latin typeface="Times New Roman" pitchFamily="18" charset="0"/>
                <a:ea typeface="华文中宋" pitchFamily="2" charset="-122"/>
                <a:cs typeface="Times New Roman" pitchFamily="18" charset="0"/>
              </a:rPr>
              <a:t>、工会给于每户每年约</a:t>
            </a:r>
            <a:r>
              <a:rPr lang="en-US" altLang="zh-CN" sz="2900" dirty="0" smtClean="0">
                <a:latin typeface="Times New Roman" pitchFamily="18" charset="0"/>
                <a:ea typeface="华文中宋" pitchFamily="2" charset="-122"/>
                <a:cs typeface="Times New Roman" pitchFamily="18" charset="0"/>
              </a:rPr>
              <a:t>7600</a:t>
            </a:r>
            <a:r>
              <a:rPr lang="zh-CN" altLang="en-US" sz="2900" dirty="0" smtClean="0">
                <a:latin typeface="Times New Roman" pitchFamily="18" charset="0"/>
                <a:ea typeface="华文中宋" pitchFamily="2" charset="-122"/>
                <a:cs typeface="Times New Roman" pitchFamily="18" charset="0"/>
              </a:rPr>
              <a:t>元生活救助。</a:t>
            </a:r>
            <a:endParaRPr lang="en-US" altLang="zh-CN" sz="2900" dirty="0" smtClean="0">
              <a:latin typeface="Times New Roman" pitchFamily="18" charset="0"/>
              <a:ea typeface="华文中宋" pitchFamily="2" charset="-122"/>
              <a:cs typeface="Times New Roman" pitchFamily="18" charset="0"/>
            </a:endParaRPr>
          </a:p>
          <a:p>
            <a:pPr>
              <a:lnSpc>
                <a:spcPts val="3000"/>
              </a:lnSpc>
              <a:buNone/>
            </a:pPr>
            <a:r>
              <a:rPr lang="en-US" altLang="zh-CN" sz="2900" dirty="0" smtClean="0">
                <a:latin typeface="Times New Roman" pitchFamily="18" charset="0"/>
                <a:ea typeface="华文中宋" pitchFamily="2" charset="-122"/>
                <a:cs typeface="Times New Roman" pitchFamily="18" charset="0"/>
              </a:rPr>
              <a:t>       3</a:t>
            </a:r>
            <a:r>
              <a:rPr lang="zh-CN" altLang="en-US" sz="2900" dirty="0" smtClean="0">
                <a:latin typeface="Times New Roman" pitchFamily="18" charset="0"/>
                <a:ea typeface="华文中宋" pitchFamily="2" charset="-122"/>
                <a:cs typeface="Times New Roman" pitchFamily="18" charset="0"/>
              </a:rPr>
              <a:t>、工会给每户发放价值</a:t>
            </a:r>
            <a:r>
              <a:rPr lang="en-US" altLang="zh-CN" sz="2900" dirty="0" smtClean="0">
                <a:latin typeface="Times New Roman" pitchFamily="18" charset="0"/>
                <a:ea typeface="华文中宋" pitchFamily="2" charset="-122"/>
                <a:cs typeface="Times New Roman" pitchFamily="18" charset="0"/>
              </a:rPr>
              <a:t>400</a:t>
            </a:r>
            <a:r>
              <a:rPr lang="zh-CN" altLang="en-US" sz="2900" dirty="0" smtClean="0">
                <a:latin typeface="Times New Roman" pitchFamily="18" charset="0"/>
                <a:ea typeface="华文中宋" pitchFamily="2" charset="-122"/>
                <a:cs typeface="Times New Roman" pitchFamily="18" charset="0"/>
              </a:rPr>
              <a:t>元年夜饭一份。</a:t>
            </a:r>
            <a:endParaRPr lang="en-US" altLang="zh-CN" sz="2900" dirty="0" smtClean="0">
              <a:latin typeface="Times New Roman" pitchFamily="18" charset="0"/>
              <a:ea typeface="华文中宋" pitchFamily="2" charset="-122"/>
              <a:cs typeface="Times New Roman" pitchFamily="18" charset="0"/>
            </a:endParaRPr>
          </a:p>
          <a:p>
            <a:pPr>
              <a:lnSpc>
                <a:spcPts val="3000"/>
              </a:lnSpc>
              <a:buNone/>
            </a:pPr>
            <a:r>
              <a:rPr lang="en-US" altLang="zh-CN" sz="2900" dirty="0" smtClean="0">
                <a:latin typeface="Times New Roman" pitchFamily="18" charset="0"/>
                <a:ea typeface="华文中宋" pitchFamily="2" charset="-122"/>
                <a:cs typeface="Times New Roman" pitchFamily="18" charset="0"/>
              </a:rPr>
              <a:t>       4</a:t>
            </a:r>
            <a:r>
              <a:rPr lang="zh-CN" altLang="en-US" sz="2900" dirty="0" smtClean="0">
                <a:latin typeface="Times New Roman" pitchFamily="18" charset="0"/>
                <a:ea typeface="华文中宋" pitchFamily="2" charset="-122"/>
                <a:cs typeface="Times New Roman" pitchFamily="18" charset="0"/>
              </a:rPr>
              <a:t>、工会为每个特困职工免费加入工会住院医疗互助互济，最高</a:t>
            </a:r>
            <a:endParaRPr lang="en-US" altLang="zh-CN" sz="2900" dirty="0" smtClean="0">
              <a:latin typeface="Times New Roman" pitchFamily="18" charset="0"/>
              <a:ea typeface="华文中宋" pitchFamily="2" charset="-122"/>
              <a:cs typeface="Times New Roman" pitchFamily="18" charset="0"/>
            </a:endParaRPr>
          </a:p>
          <a:p>
            <a:pPr>
              <a:lnSpc>
                <a:spcPts val="3000"/>
              </a:lnSpc>
              <a:buNone/>
            </a:pPr>
            <a:r>
              <a:rPr lang="zh-CN" altLang="en-US" sz="2900" dirty="0" smtClean="0">
                <a:latin typeface="Times New Roman" pitchFamily="18" charset="0"/>
                <a:ea typeface="华文中宋" pitchFamily="2" charset="-122"/>
                <a:cs typeface="Times New Roman" pitchFamily="18" charset="0"/>
              </a:rPr>
              <a:t>每人一年可以补助</a:t>
            </a:r>
            <a:r>
              <a:rPr lang="en-US" altLang="zh-CN" sz="2900" dirty="0" smtClean="0">
                <a:latin typeface="Times New Roman" pitchFamily="18" charset="0"/>
                <a:ea typeface="华文中宋" pitchFamily="2" charset="-122"/>
                <a:cs typeface="Times New Roman" pitchFamily="18" charset="0"/>
              </a:rPr>
              <a:t>15000</a:t>
            </a:r>
            <a:r>
              <a:rPr lang="zh-CN" altLang="en-US" sz="2900" dirty="0" smtClean="0">
                <a:latin typeface="Times New Roman" pitchFamily="18" charset="0"/>
                <a:ea typeface="华文中宋" pitchFamily="2" charset="-122"/>
                <a:cs typeface="Times New Roman" pitchFamily="18" charset="0"/>
              </a:rPr>
              <a:t>元医疗费；对患重大疾病的特困职工，根据</a:t>
            </a:r>
            <a:endParaRPr lang="en-US" altLang="zh-CN" sz="2900" dirty="0" smtClean="0">
              <a:latin typeface="Times New Roman" pitchFamily="18" charset="0"/>
              <a:ea typeface="华文中宋" pitchFamily="2" charset="-122"/>
              <a:cs typeface="Times New Roman" pitchFamily="18" charset="0"/>
            </a:endParaRPr>
          </a:p>
          <a:p>
            <a:pPr>
              <a:lnSpc>
                <a:spcPts val="3000"/>
              </a:lnSpc>
              <a:buNone/>
            </a:pPr>
            <a:r>
              <a:rPr lang="zh-CN" altLang="en-US" sz="2900" dirty="0" smtClean="0">
                <a:latin typeface="Times New Roman" pitchFamily="18" charset="0"/>
                <a:ea typeface="华文中宋" pitchFamily="2" charset="-122"/>
                <a:cs typeface="Times New Roman" pitchFamily="18" charset="0"/>
              </a:rPr>
              <a:t>其医疗自费费用，给于医疗救助，最高上限</a:t>
            </a:r>
            <a:r>
              <a:rPr lang="en-US" altLang="zh-CN" sz="2900" dirty="0" smtClean="0">
                <a:latin typeface="Times New Roman" pitchFamily="18" charset="0"/>
                <a:ea typeface="华文中宋" pitchFamily="2" charset="-122"/>
                <a:cs typeface="Times New Roman" pitchFamily="18" charset="0"/>
              </a:rPr>
              <a:t>20000</a:t>
            </a:r>
            <a:r>
              <a:rPr lang="zh-CN" altLang="en-US" sz="2900" dirty="0" smtClean="0">
                <a:latin typeface="Times New Roman" pitchFamily="18" charset="0"/>
                <a:ea typeface="华文中宋" pitchFamily="2" charset="-122"/>
                <a:cs typeface="Times New Roman" pitchFamily="18" charset="0"/>
              </a:rPr>
              <a:t>元。</a:t>
            </a:r>
            <a:endParaRPr lang="en-US" altLang="zh-CN" sz="2900" dirty="0" smtClean="0">
              <a:latin typeface="Times New Roman" pitchFamily="18" charset="0"/>
              <a:ea typeface="华文中宋" pitchFamily="2" charset="-122"/>
              <a:cs typeface="Times New Roman" pitchFamily="18" charset="0"/>
            </a:endParaRPr>
          </a:p>
          <a:p>
            <a:pPr>
              <a:lnSpc>
                <a:spcPts val="3000"/>
              </a:lnSpc>
              <a:buNone/>
            </a:pPr>
            <a:r>
              <a:rPr lang="en-US" altLang="zh-CN" sz="2900" dirty="0" smtClean="0">
                <a:latin typeface="Times New Roman" pitchFamily="18" charset="0"/>
                <a:ea typeface="华文中宋" pitchFamily="2" charset="-122"/>
                <a:cs typeface="Times New Roman" pitchFamily="18" charset="0"/>
              </a:rPr>
              <a:t>       5</a:t>
            </a:r>
            <a:r>
              <a:rPr lang="zh-CN" altLang="en-US" sz="2900" dirty="0" smtClean="0">
                <a:latin typeface="Times New Roman" pitchFamily="18" charset="0"/>
                <a:ea typeface="华文中宋" pitchFamily="2" charset="-122"/>
                <a:cs typeface="Times New Roman" pitchFamily="18" charset="0"/>
              </a:rPr>
              <a:t>、子女就读高中以上院校的，高中阶段，每户每年给于</a:t>
            </a:r>
            <a:r>
              <a:rPr lang="en-US" altLang="zh-CN" sz="2900" dirty="0" smtClean="0">
                <a:latin typeface="Times New Roman" pitchFamily="18" charset="0"/>
                <a:ea typeface="华文中宋" pitchFamily="2" charset="-122"/>
                <a:cs typeface="Times New Roman" pitchFamily="18" charset="0"/>
              </a:rPr>
              <a:t>5000</a:t>
            </a:r>
            <a:r>
              <a:rPr lang="zh-CN" altLang="en-US" sz="2900" dirty="0" smtClean="0">
                <a:latin typeface="Times New Roman" pitchFamily="18" charset="0"/>
                <a:ea typeface="华文中宋" pitchFamily="2" charset="-122"/>
                <a:cs typeface="Times New Roman" pitchFamily="18" charset="0"/>
              </a:rPr>
              <a:t>元助学救助，大专以上阶段的每户每年给于</a:t>
            </a:r>
            <a:r>
              <a:rPr lang="en-US" altLang="zh-CN" sz="2900" dirty="0" smtClean="0">
                <a:latin typeface="Times New Roman" pitchFamily="18" charset="0"/>
                <a:ea typeface="华文中宋" pitchFamily="2" charset="-122"/>
                <a:cs typeface="Times New Roman" pitchFamily="18" charset="0"/>
              </a:rPr>
              <a:t>6600</a:t>
            </a:r>
            <a:r>
              <a:rPr lang="zh-CN" altLang="en-US" sz="2900" dirty="0" smtClean="0">
                <a:latin typeface="Times New Roman" pitchFamily="18" charset="0"/>
                <a:ea typeface="华文中宋" pitchFamily="2" charset="-122"/>
                <a:cs typeface="Times New Roman" pitchFamily="18" charset="0"/>
              </a:rPr>
              <a:t>元助学救助。</a:t>
            </a:r>
            <a:endParaRPr lang="en-US" altLang="zh-CN" sz="2900" dirty="0" smtClean="0">
              <a:latin typeface="Times New Roman" pitchFamily="18" charset="0"/>
              <a:ea typeface="华文中宋" pitchFamily="2" charset="-122"/>
              <a:cs typeface="Times New Roman" pitchFamily="18" charset="0"/>
            </a:endParaRPr>
          </a:p>
          <a:p>
            <a:pPr>
              <a:lnSpc>
                <a:spcPts val="3000"/>
              </a:lnSpc>
              <a:buNone/>
            </a:pPr>
            <a:r>
              <a:rPr lang="en-US" altLang="zh-CN" sz="2900" dirty="0" smtClean="0">
                <a:latin typeface="Times New Roman" pitchFamily="18" charset="0"/>
                <a:ea typeface="华文中宋" pitchFamily="2" charset="-122"/>
                <a:cs typeface="Times New Roman" pitchFamily="18" charset="0"/>
              </a:rPr>
              <a:t>       6</a:t>
            </a:r>
            <a:r>
              <a:rPr lang="zh-CN" altLang="en-US" sz="2900" dirty="0" smtClean="0">
                <a:latin typeface="Times New Roman" pitchFamily="18" charset="0"/>
                <a:ea typeface="华文中宋" pitchFamily="2" charset="-122"/>
                <a:cs typeface="Times New Roman" pitchFamily="18" charset="0"/>
              </a:rPr>
              <a:t>、春节期间市级机关干部结对帮扶</a:t>
            </a:r>
            <a:r>
              <a:rPr lang="en-US" altLang="zh-CN" sz="2900" dirty="0" smtClean="0">
                <a:latin typeface="Times New Roman" pitchFamily="18" charset="0"/>
                <a:ea typeface="华文中宋" pitchFamily="2" charset="-122"/>
                <a:cs typeface="Times New Roman" pitchFamily="18" charset="0"/>
              </a:rPr>
              <a:t>600</a:t>
            </a:r>
            <a:r>
              <a:rPr lang="zh-CN" altLang="en-US" sz="2900" dirty="0" smtClean="0">
                <a:latin typeface="Times New Roman" pitchFamily="18" charset="0"/>
                <a:ea typeface="华文中宋" pitchFamily="2" charset="-122"/>
                <a:cs typeface="Times New Roman" pitchFamily="18" charset="0"/>
              </a:rPr>
              <a:t>元以上现金。</a:t>
            </a:r>
          </a:p>
          <a:p>
            <a:pPr>
              <a:buNone/>
            </a:pPr>
            <a:endParaRPr lang="en-US" altLang="zh-CN" dirty="0"/>
          </a:p>
        </p:txBody>
      </p:sp>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8207215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sp>
        <p:nvSpPr>
          <p:cNvPr id="9" name="标题 8"/>
          <p:cNvSpPr>
            <a:spLocks noGrp="1"/>
          </p:cNvSpPr>
          <p:nvPr>
            <p:ph type="title"/>
          </p:nvPr>
        </p:nvSpPr>
        <p:spPr>
          <a:xfrm>
            <a:off x="457200" y="1142992"/>
            <a:ext cx="8229600" cy="1143000"/>
          </a:xfrm>
        </p:spPr>
        <p:txBody>
          <a:bodyPr>
            <a:normAutofit/>
          </a:bodyPr>
          <a:lstStyle/>
          <a:p>
            <a:pPr algn="l"/>
            <a:endParaRPr lang="zh-CN" altLang="en-US" sz="2800" dirty="0"/>
          </a:p>
        </p:txBody>
      </p:sp>
      <p:sp>
        <p:nvSpPr>
          <p:cNvPr id="10" name="内容占位符 9"/>
          <p:cNvSpPr>
            <a:spLocks noGrp="1"/>
          </p:cNvSpPr>
          <p:nvPr>
            <p:ph idx="1"/>
          </p:nvPr>
        </p:nvSpPr>
        <p:spPr>
          <a:xfrm>
            <a:off x="457200" y="2428869"/>
            <a:ext cx="8229600" cy="4071966"/>
          </a:xfrm>
        </p:spPr>
        <p:txBody>
          <a:bodyPr>
            <a:normAutofit/>
          </a:bodyPr>
          <a:lstStyle/>
          <a:p>
            <a:pPr marL="0" indent="0">
              <a:buNone/>
            </a:pPr>
            <a:endParaRPr lang="zh-CN" altLang="en-US" sz="2400" dirty="0"/>
          </a:p>
        </p:txBody>
      </p:sp>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pic>
        <p:nvPicPr>
          <p:cNvPr id="2050" name="Picture 2" descr="C:\Documents and Settings\Administrator\桌面\1.jpg"/>
          <p:cNvPicPr>
            <a:picLocks noChangeAspect="1" noChangeArrowheads="1"/>
          </p:cNvPicPr>
          <p:nvPr/>
        </p:nvPicPr>
        <p:blipFill>
          <a:blip r:embed="rId4" cstate="print"/>
          <a:srcRect/>
          <a:stretch>
            <a:fillRect/>
          </a:stretch>
        </p:blipFill>
        <p:spPr bwMode="auto">
          <a:xfrm>
            <a:off x="-357222" y="0"/>
            <a:ext cx="3511550" cy="7669213"/>
          </a:xfrm>
          <a:prstGeom prst="rect">
            <a:avLst/>
          </a:prstGeom>
          <a:noFill/>
        </p:spPr>
      </p:pic>
      <p:pic>
        <p:nvPicPr>
          <p:cNvPr id="2051" name="Picture 3" descr="C:\Documents and Settings\Administrator\桌面\2.jpg"/>
          <p:cNvPicPr>
            <a:picLocks noChangeAspect="1" noChangeArrowheads="1"/>
          </p:cNvPicPr>
          <p:nvPr/>
        </p:nvPicPr>
        <p:blipFill>
          <a:blip r:embed="rId5"/>
          <a:srcRect/>
          <a:stretch>
            <a:fillRect/>
          </a:stretch>
        </p:blipFill>
        <p:spPr bwMode="auto">
          <a:xfrm>
            <a:off x="3071802" y="0"/>
            <a:ext cx="6977063" cy="7620000"/>
          </a:xfrm>
          <a:prstGeom prst="rect">
            <a:avLst/>
          </a:prstGeom>
          <a:noFill/>
        </p:spPr>
      </p:pic>
    </p:spTree>
    <p:extLst>
      <p:ext uri="{BB962C8B-B14F-4D97-AF65-F5344CB8AC3E}">
        <p14:creationId xmlns:p14="http://schemas.microsoft.com/office/powerpoint/2010/main" val="13111889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571472"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341630" y="1404620"/>
            <a:ext cx="8190865" cy="368300"/>
          </a:xfrm>
          <a:prstGeom prst="rect">
            <a:avLst/>
          </a:prstGeom>
          <a:noFill/>
        </p:spPr>
        <p:txBody>
          <a:bodyPr wrap="square" rtlCol="0">
            <a:spAutoFit/>
          </a:bodyPr>
          <a:lstStyle/>
          <a:p>
            <a:r>
              <a:rPr lang="zh-CN" altLang="en-US"/>
              <a:t>加文字</a:t>
            </a:r>
          </a:p>
        </p:txBody>
      </p:sp>
      <p:pic>
        <p:nvPicPr>
          <p:cNvPr id="3" name="Picture 2" descr="C:\Documents and Settings\Administrator\桌面\0314201700200000004.jpg"/>
          <p:cNvPicPr>
            <a:picLocks noChangeAspect="1" noChangeArrowheads="1"/>
          </p:cNvPicPr>
          <p:nvPr/>
        </p:nvPicPr>
        <p:blipFill>
          <a:blip r:embed="rId4" cstate="print"/>
          <a:srcRect/>
          <a:stretch>
            <a:fillRect/>
          </a:stretch>
        </p:blipFill>
        <p:spPr bwMode="auto">
          <a:xfrm>
            <a:off x="2000232" y="1142984"/>
            <a:ext cx="4500594" cy="5357850"/>
          </a:xfrm>
          <a:prstGeom prst="rect">
            <a:avLst/>
          </a:prstGeom>
          <a:noFill/>
        </p:spPr>
      </p:pic>
    </p:spTree>
    <p:extLst>
      <p:ext uri="{BB962C8B-B14F-4D97-AF65-F5344CB8AC3E}">
        <p14:creationId xmlns:p14="http://schemas.microsoft.com/office/powerpoint/2010/main" val="3880466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1587" y="1587"/>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10242" name="Rectangle 2"/>
          <p:cNvSpPr>
            <a:spLocks noChangeArrowheads="1"/>
          </p:cNvSpPr>
          <p:nvPr/>
        </p:nvSpPr>
        <p:spPr bwMode="auto">
          <a:xfrm>
            <a:off x="428596" y="1071546"/>
            <a:ext cx="7715304" cy="29700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06400" algn="l" defTabSz="914400" rtl="0" eaLnBrk="1" fontAlgn="base" latinLnBrk="0" hangingPunct="1">
              <a:lnSpc>
                <a:spcPct val="100000"/>
              </a:lnSpc>
              <a:spcBef>
                <a:spcPct val="0"/>
              </a:spcBef>
              <a:spcAft>
                <a:spcPct val="0"/>
              </a:spcAft>
              <a:buClrTx/>
              <a:buSzTx/>
              <a:buFontTx/>
              <a:buNone/>
              <a:tabLst/>
            </a:pPr>
            <a:endParaRPr kumimoji="0" lang="en-US" altLang="zh-CN" sz="2800" i="0" u="none" strike="noStrike" cap="none" normalizeH="0" baseline="0" dirty="0" smtClean="0" bmk="OLE_LINK2">
              <a:ln>
                <a:noFill/>
              </a:ln>
              <a:solidFill>
                <a:schemeClr val="tx1"/>
              </a:solidFill>
              <a:effectLst/>
              <a:latin typeface="仿宋_GB2312" pitchFamily="49" charset="-122"/>
              <a:ea typeface="仿宋_GB2312" pitchFamily="49" charset="-122"/>
              <a:cs typeface="Times New Roman" pitchFamily="18" charset="0"/>
            </a:endParaRPr>
          </a:p>
          <a:p>
            <a:pPr marL="0" marR="0" lvl="0" indent="406400" algn="l" defTabSz="914400" rtl="0" eaLnBrk="1" fontAlgn="base" latinLnBrk="0" hangingPunct="1">
              <a:lnSpc>
                <a:spcPts val="3000"/>
              </a:lnSpc>
              <a:spcBef>
                <a:spcPct val="0"/>
              </a:spcBef>
              <a:spcAft>
                <a:spcPct val="0"/>
              </a:spcAft>
              <a:buClrTx/>
              <a:buSzTx/>
              <a:buFontTx/>
              <a:buNone/>
              <a:tabLst/>
            </a:pPr>
            <a:r>
              <a:rPr kumimoji="0" lang="zh-CN" sz="2000" i="0" u="none" strike="noStrike" cap="none" normalizeH="0" baseline="0" dirty="0" smtClean="0" bmk="OLE_LINK2">
                <a:ln>
                  <a:noFill/>
                </a:ln>
                <a:solidFill>
                  <a:schemeClr val="tx1"/>
                </a:solidFill>
                <a:effectLst/>
                <a:latin typeface="华文中宋" pitchFamily="2" charset="-122"/>
                <a:ea typeface="华文中宋" pitchFamily="2" charset="-122"/>
                <a:cs typeface="Times New Roman" pitchFamily="18" charset="0"/>
              </a:rPr>
              <a:t>年度内发生的符合职工基本医保认定十二种重大疾病和血友病、冠心病、中风后遗症、克罗恩氏病、肺源性心脏病，且结算范围的自付医疗费用达到规定标准的在职工会会员</a:t>
            </a:r>
            <a:r>
              <a:rPr kumimoji="0" lang="zh-CN" altLang="en-US" sz="2000" i="0" u="none" strike="noStrike" cap="none" normalizeH="0" baseline="0" dirty="0" smtClean="0" bmk="OLE_LINK2">
                <a:ln>
                  <a:noFill/>
                </a:ln>
                <a:solidFill>
                  <a:schemeClr val="tx1"/>
                </a:solidFill>
                <a:effectLst/>
                <a:latin typeface="华文中宋" pitchFamily="2" charset="-122"/>
                <a:ea typeface="华文中宋" pitchFamily="2" charset="-122"/>
                <a:cs typeface="Times New Roman" pitchFamily="18" charset="0"/>
              </a:rPr>
              <a:t>。</a:t>
            </a:r>
            <a:endParaRPr kumimoji="0" lang="en-US" altLang="zh-CN" sz="2000" i="0" u="none" strike="noStrike" cap="none" normalizeH="0" baseline="0" dirty="0" smtClean="0" bmk="OLE_LINK2">
              <a:ln>
                <a:noFill/>
              </a:ln>
              <a:solidFill>
                <a:schemeClr val="tx1"/>
              </a:solidFill>
              <a:effectLst/>
              <a:latin typeface="华文中宋" pitchFamily="2" charset="-122"/>
              <a:ea typeface="华文中宋" pitchFamily="2" charset="-122"/>
              <a:cs typeface="Times New Roman" pitchFamily="18" charset="0"/>
            </a:endParaRPr>
          </a:p>
          <a:p>
            <a:pPr marL="0" marR="0" lvl="0" indent="406400" algn="l" defTabSz="914400" rtl="0" eaLnBrk="1" fontAlgn="base" latinLnBrk="0" hangingPunct="1">
              <a:lnSpc>
                <a:spcPct val="100000"/>
              </a:lnSpc>
              <a:spcBef>
                <a:spcPct val="0"/>
              </a:spcBef>
              <a:spcAft>
                <a:spcPct val="0"/>
              </a:spcAft>
              <a:buClrTx/>
              <a:buSzTx/>
              <a:buFontTx/>
              <a:buNone/>
              <a:tabLst/>
            </a:pPr>
            <a:endParaRPr kumimoji="0" lang="en-US" altLang="zh-CN" sz="2800" i="0" u="none" strike="noStrike" cap="none" normalizeH="0" baseline="0" dirty="0" smtClean="0" bmk="OLE_LINK2">
              <a:ln>
                <a:noFill/>
              </a:ln>
              <a:solidFill>
                <a:schemeClr val="tx1"/>
              </a:solidFill>
              <a:effectLst/>
              <a:latin typeface="仿宋_GB2312" pitchFamily="49" charset="-122"/>
              <a:ea typeface="仿宋_GB2312" pitchFamily="49" charset="-122"/>
              <a:cs typeface="Times New Roman" pitchFamily="18" charset="0"/>
            </a:endParaRPr>
          </a:p>
          <a:p>
            <a:pPr marL="0" marR="0" lvl="0" indent="406400" algn="l" defTabSz="914400" rtl="0" eaLnBrk="1" fontAlgn="base" latinLnBrk="0" hangingPunct="1">
              <a:lnSpc>
                <a:spcPct val="100000"/>
              </a:lnSpc>
              <a:spcBef>
                <a:spcPct val="0"/>
              </a:spcBef>
              <a:spcAft>
                <a:spcPct val="0"/>
              </a:spcAft>
              <a:buClrTx/>
              <a:buSzTx/>
              <a:buFontTx/>
              <a:buNone/>
              <a:tabLst/>
            </a:pPr>
            <a:endParaRPr lang="en-US" altLang="zh-CN" sz="2800" dirty="0" smtClean="0" bmk="OLE_LINK2">
              <a:latin typeface="仿宋_GB2312" pitchFamily="49" charset="-122"/>
              <a:ea typeface="仿宋_GB2312" pitchFamily="49" charset="-122"/>
              <a:cs typeface="Times New Roman" pitchFamily="18" charset="0"/>
            </a:endParaRPr>
          </a:p>
          <a:p>
            <a:pPr marL="0" marR="0" lvl="0" indent="406400" algn="l" defTabSz="914400" rtl="0" eaLnBrk="1" fontAlgn="base" latinLnBrk="0" hangingPunct="1">
              <a:lnSpc>
                <a:spcPct val="100000"/>
              </a:lnSpc>
              <a:spcBef>
                <a:spcPct val="0"/>
              </a:spcBef>
              <a:spcAft>
                <a:spcPct val="0"/>
              </a:spcAft>
              <a:buClrTx/>
              <a:buSzTx/>
              <a:buFontTx/>
              <a:buNone/>
              <a:tabLst/>
            </a:pPr>
            <a:endParaRPr kumimoji="0" lang="zh-CN" sz="2800" i="0" u="none" strike="noStrike" cap="none" normalizeH="0" baseline="0" dirty="0" smtClean="0">
              <a:ln>
                <a:noFill/>
              </a:ln>
              <a:solidFill>
                <a:schemeClr val="tx1"/>
              </a:solidFill>
              <a:effectLst/>
              <a:latin typeface="仿宋_GB2312" pitchFamily="49" charset="-122"/>
              <a:ea typeface="仿宋_GB2312" pitchFamily="49" charset="-122"/>
            </a:endParaRPr>
          </a:p>
        </p:txBody>
      </p:sp>
      <p:graphicFrame>
        <p:nvGraphicFramePr>
          <p:cNvPr id="9" name="表格 8"/>
          <p:cNvGraphicFramePr>
            <a:graphicFrameLocks noGrp="1"/>
          </p:cNvGraphicFramePr>
          <p:nvPr/>
        </p:nvGraphicFramePr>
        <p:xfrm>
          <a:off x="1285852" y="2928934"/>
          <a:ext cx="6568149" cy="2973893"/>
        </p:xfrm>
        <a:graphic>
          <a:graphicData uri="http://schemas.openxmlformats.org/drawingml/2006/table">
            <a:tbl>
              <a:tblPr/>
              <a:tblGrid>
                <a:gridCol w="3357586"/>
                <a:gridCol w="3210563"/>
              </a:tblGrid>
              <a:tr h="285752">
                <a:tc>
                  <a:txBody>
                    <a:bodyPr/>
                    <a:lstStyle/>
                    <a:p>
                      <a:pPr algn="ctr">
                        <a:lnSpc>
                          <a:spcPts val="2200"/>
                        </a:lnSpc>
                        <a:spcAft>
                          <a:spcPts val="0"/>
                        </a:spcAft>
                      </a:pPr>
                      <a:r>
                        <a:rPr lang="zh-CN" sz="1600" kern="100" dirty="0">
                          <a:latin typeface="华文中宋" pitchFamily="2" charset="-122"/>
                          <a:ea typeface="华文中宋" pitchFamily="2" charset="-122"/>
                          <a:cs typeface="Times New Roman"/>
                        </a:rPr>
                        <a:t>自付医疗费用区间段（元）</a:t>
                      </a:r>
                      <a:endParaRPr lang="zh-CN" sz="1050" kern="100" dirty="0">
                        <a:latin typeface="华文中宋" pitchFamily="2" charset="-122"/>
                        <a:ea typeface="华文中宋"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200"/>
                        </a:lnSpc>
                        <a:spcAft>
                          <a:spcPts val="0"/>
                        </a:spcAft>
                      </a:pPr>
                      <a:r>
                        <a:rPr lang="zh-CN" sz="1600" kern="100" dirty="0">
                          <a:latin typeface="华文中宋" pitchFamily="2" charset="-122"/>
                          <a:ea typeface="华文中宋" pitchFamily="2" charset="-122"/>
                          <a:cs typeface="Times New Roman"/>
                        </a:rPr>
                        <a:t>救助金额（元）</a:t>
                      </a:r>
                      <a:endParaRPr lang="zh-CN" sz="1050" kern="100" dirty="0">
                        <a:latin typeface="华文中宋" pitchFamily="2" charset="-122"/>
                        <a:ea typeface="华文中宋"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630">
                <a:tc>
                  <a:txBody>
                    <a:bodyPr/>
                    <a:lstStyle/>
                    <a:p>
                      <a:pPr algn="ctr">
                        <a:lnSpc>
                          <a:spcPts val="2200"/>
                        </a:lnSpc>
                        <a:spcAft>
                          <a:spcPts val="0"/>
                        </a:spcAft>
                      </a:pPr>
                      <a:r>
                        <a:rPr lang="en-US" sz="1600" kern="100" dirty="0">
                          <a:latin typeface="Times New Roman"/>
                          <a:ea typeface="仿宋_GB2312"/>
                          <a:cs typeface="Times New Roman"/>
                        </a:rPr>
                        <a:t>5000—10000</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200"/>
                        </a:lnSpc>
                        <a:spcAft>
                          <a:spcPts val="0"/>
                        </a:spcAft>
                      </a:pPr>
                      <a:r>
                        <a:rPr lang="en-US" sz="1600" kern="100" dirty="0">
                          <a:latin typeface="Times New Roman"/>
                          <a:ea typeface="仿宋_GB2312"/>
                          <a:cs typeface="Times New Roman"/>
                        </a:rPr>
                        <a:t>2000</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630">
                <a:tc>
                  <a:txBody>
                    <a:bodyPr/>
                    <a:lstStyle/>
                    <a:p>
                      <a:pPr algn="ctr">
                        <a:lnSpc>
                          <a:spcPts val="2200"/>
                        </a:lnSpc>
                        <a:spcAft>
                          <a:spcPts val="0"/>
                        </a:spcAft>
                      </a:pPr>
                      <a:r>
                        <a:rPr lang="en-US" sz="1600" kern="100" dirty="0">
                          <a:latin typeface="Times New Roman"/>
                          <a:ea typeface="仿宋_GB2312"/>
                          <a:cs typeface="Times New Roman"/>
                        </a:rPr>
                        <a:t>10001—30000</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200"/>
                        </a:lnSpc>
                        <a:spcAft>
                          <a:spcPts val="0"/>
                        </a:spcAft>
                      </a:pPr>
                      <a:r>
                        <a:rPr lang="en-US" sz="1600" kern="100" dirty="0">
                          <a:latin typeface="Times New Roman"/>
                          <a:ea typeface="仿宋_GB2312"/>
                          <a:cs typeface="Times New Roman"/>
                        </a:rPr>
                        <a:t>3000</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5417">
                <a:tc>
                  <a:txBody>
                    <a:bodyPr/>
                    <a:lstStyle/>
                    <a:p>
                      <a:pPr algn="ctr">
                        <a:lnSpc>
                          <a:spcPts val="2200"/>
                        </a:lnSpc>
                        <a:spcAft>
                          <a:spcPts val="0"/>
                        </a:spcAft>
                      </a:pPr>
                      <a:r>
                        <a:rPr lang="en-US" sz="1600" kern="100" dirty="0">
                          <a:latin typeface="Times New Roman"/>
                          <a:ea typeface="仿宋_GB2312"/>
                          <a:cs typeface="Times New Roman"/>
                        </a:rPr>
                        <a:t>30001—50000</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200"/>
                        </a:lnSpc>
                        <a:spcAft>
                          <a:spcPts val="0"/>
                        </a:spcAft>
                      </a:pPr>
                      <a:r>
                        <a:rPr lang="en-US" sz="1600" kern="100" dirty="0">
                          <a:latin typeface="Times New Roman"/>
                          <a:ea typeface="仿宋_GB2312"/>
                          <a:cs typeface="Times New Roman"/>
                        </a:rPr>
                        <a:t>4000</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630">
                <a:tc>
                  <a:txBody>
                    <a:bodyPr/>
                    <a:lstStyle/>
                    <a:p>
                      <a:pPr algn="ctr">
                        <a:lnSpc>
                          <a:spcPts val="2200"/>
                        </a:lnSpc>
                        <a:spcAft>
                          <a:spcPts val="0"/>
                        </a:spcAft>
                      </a:pPr>
                      <a:r>
                        <a:rPr lang="en-US" sz="1600" kern="100" dirty="0">
                          <a:latin typeface="Times New Roman"/>
                          <a:ea typeface="仿宋_GB2312"/>
                          <a:cs typeface="Times New Roman"/>
                        </a:rPr>
                        <a:t>50001—70000</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200"/>
                        </a:lnSpc>
                        <a:spcAft>
                          <a:spcPts val="0"/>
                        </a:spcAft>
                      </a:pPr>
                      <a:r>
                        <a:rPr lang="en-US" sz="1600" kern="100" dirty="0">
                          <a:latin typeface="Times New Roman"/>
                          <a:ea typeface="仿宋_GB2312"/>
                          <a:cs typeface="Times New Roman"/>
                        </a:rPr>
                        <a:t>5000</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5417">
                <a:tc>
                  <a:txBody>
                    <a:bodyPr/>
                    <a:lstStyle/>
                    <a:p>
                      <a:pPr algn="ctr">
                        <a:lnSpc>
                          <a:spcPts val="2200"/>
                        </a:lnSpc>
                        <a:spcAft>
                          <a:spcPts val="0"/>
                        </a:spcAft>
                      </a:pPr>
                      <a:r>
                        <a:rPr lang="en-US" sz="1600" kern="100" dirty="0">
                          <a:latin typeface="Times New Roman"/>
                          <a:ea typeface="仿宋_GB2312"/>
                          <a:cs typeface="Times New Roman"/>
                        </a:rPr>
                        <a:t>70001—100000</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200"/>
                        </a:lnSpc>
                        <a:spcAft>
                          <a:spcPts val="0"/>
                        </a:spcAft>
                      </a:pPr>
                      <a:r>
                        <a:rPr lang="en-US" sz="1600" kern="100" dirty="0">
                          <a:latin typeface="Times New Roman"/>
                          <a:ea typeface="仿宋_GB2312"/>
                          <a:cs typeface="Times New Roman"/>
                        </a:rPr>
                        <a:t>10000</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5417">
                <a:tc>
                  <a:txBody>
                    <a:bodyPr/>
                    <a:lstStyle/>
                    <a:p>
                      <a:pPr algn="ctr">
                        <a:lnSpc>
                          <a:spcPts val="2200"/>
                        </a:lnSpc>
                        <a:spcAft>
                          <a:spcPts val="0"/>
                        </a:spcAft>
                      </a:pPr>
                      <a:r>
                        <a:rPr lang="en-US" sz="1600" kern="100" dirty="0">
                          <a:latin typeface="Times New Roman"/>
                          <a:ea typeface="仿宋_GB2312"/>
                          <a:cs typeface="Times New Roman"/>
                        </a:rPr>
                        <a:t>100000</a:t>
                      </a:r>
                      <a:r>
                        <a:rPr lang="zh-CN" sz="1600" kern="100" dirty="0">
                          <a:latin typeface="Times New Roman"/>
                          <a:ea typeface="仿宋_GB2312"/>
                          <a:cs typeface="Times New Roman"/>
                        </a:rPr>
                        <a:t>（不含）以上</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200"/>
                        </a:lnSpc>
                        <a:spcAft>
                          <a:spcPts val="0"/>
                        </a:spcAft>
                      </a:pPr>
                      <a:r>
                        <a:rPr lang="en-US" sz="1600" kern="100" dirty="0">
                          <a:latin typeface="Times New Roman"/>
                          <a:ea typeface="仿宋_GB2312"/>
                          <a:cs typeface="Times New Roman"/>
                        </a:rPr>
                        <a:t>20000</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矩形 10"/>
          <p:cNvSpPr/>
          <p:nvPr/>
        </p:nvSpPr>
        <p:spPr>
          <a:xfrm>
            <a:off x="571472" y="1000109"/>
            <a:ext cx="6286544" cy="461665"/>
          </a:xfrm>
          <a:prstGeom prst="rect">
            <a:avLst/>
          </a:prstGeom>
        </p:spPr>
        <p:txBody>
          <a:bodyPr wrap="square">
            <a:spAutoFit/>
          </a:bodyPr>
          <a:lstStyle/>
          <a:p>
            <a:pPr lvl="0" indent="406400" fontAlgn="base">
              <a:spcBef>
                <a:spcPct val="0"/>
              </a:spcBef>
              <a:spcAft>
                <a:spcPct val="0"/>
              </a:spcAft>
            </a:pPr>
            <a:r>
              <a:rPr lang="zh-CN" altLang="en-US" sz="2400" dirty="0" smtClean="0">
                <a:latin typeface="华文中宋" pitchFamily="2" charset="-122"/>
                <a:ea typeface="华文中宋" pitchFamily="2" charset="-122"/>
                <a:cs typeface="Times New Roman" pitchFamily="18" charset="0"/>
              </a:rPr>
              <a:t>医疗救助范围、标准：</a:t>
            </a:r>
            <a:endParaRPr lang="zh-CN" altLang="en-US" sz="2400" dirty="0" smtClean="0">
              <a:latin typeface="华文中宋" pitchFamily="2" charset="-122"/>
              <a:ea typeface="华文中宋" pitchFamily="2" charset="-122"/>
            </a:endParaRPr>
          </a:p>
        </p:txBody>
      </p:sp>
    </p:spTree>
    <p:extLst>
      <p:ext uri="{BB962C8B-B14F-4D97-AF65-F5344CB8AC3E}">
        <p14:creationId xmlns:p14="http://schemas.microsoft.com/office/powerpoint/2010/main" val="1207529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305435" y="1214422"/>
            <a:ext cx="8535035" cy="1133644"/>
          </a:xfrm>
          <a:prstGeom prst="rect">
            <a:avLst/>
          </a:prstGeom>
          <a:noFill/>
        </p:spPr>
        <p:txBody>
          <a:bodyPr wrap="square" rtlCol="0">
            <a:spAutoFit/>
          </a:bodyPr>
          <a:lstStyle/>
          <a:p>
            <a:pPr indent="720090" fontAlgn="auto">
              <a:lnSpc>
                <a:spcPct val="150000"/>
              </a:lnSpc>
            </a:pPr>
            <a:endParaRPr lang="en-US" altLang="zh-CN" sz="2400" dirty="0" smtClean="0">
              <a:latin typeface="Times New Roman" pitchFamily="18" charset="0"/>
              <a:cs typeface="Times New Roman" pitchFamily="18" charset="0"/>
              <a:sym typeface="+mn-ea"/>
            </a:endParaRPr>
          </a:p>
          <a:p>
            <a:pPr indent="720090" fontAlgn="auto">
              <a:lnSpc>
                <a:spcPts val="3800"/>
              </a:lnSpc>
            </a:pPr>
            <a:endParaRPr lang="zh-CN" altLang="en-US" sz="2400" dirty="0" smtClean="0">
              <a:solidFill>
                <a:srgbClr val="FF0000"/>
              </a:solidFill>
              <a:latin typeface="+mn-ea"/>
              <a:cs typeface="仿宋" panose="02010609060101010101" charset="-122"/>
              <a:sym typeface="+mn-ea"/>
            </a:endParaRPr>
          </a:p>
        </p:txBody>
      </p:sp>
      <p:sp>
        <p:nvSpPr>
          <p:cNvPr id="6" name="矩形 5"/>
          <p:cNvSpPr/>
          <p:nvPr/>
        </p:nvSpPr>
        <p:spPr>
          <a:xfrm>
            <a:off x="571472" y="1285860"/>
            <a:ext cx="8143932" cy="2492990"/>
          </a:xfrm>
          <a:prstGeom prst="rect">
            <a:avLst/>
          </a:prstGeom>
        </p:spPr>
        <p:txBody>
          <a:bodyPr wrap="square">
            <a:spAutoFit/>
          </a:bodyPr>
          <a:lstStyle/>
          <a:p>
            <a:pPr>
              <a:lnSpc>
                <a:spcPct val="150000"/>
              </a:lnSpc>
              <a:buNone/>
            </a:pPr>
            <a:r>
              <a:rPr lang="zh-CN" altLang="en-US" sz="2000" dirty="0" smtClean="0">
                <a:latin typeface="Times New Roman" pitchFamily="18" charset="0"/>
                <a:ea typeface="华文中宋" pitchFamily="2" charset="-122"/>
                <a:cs typeface="Times New Roman" pitchFamily="18" charset="0"/>
              </a:rPr>
              <a:t>         </a:t>
            </a:r>
            <a:r>
              <a:rPr lang="zh-CN" altLang="en-US" sz="2400" dirty="0" smtClean="0">
                <a:latin typeface="Times New Roman" pitchFamily="18" charset="0"/>
                <a:ea typeface="华文中宋" pitchFamily="2" charset="-122"/>
                <a:cs typeface="Times New Roman" pitchFamily="18" charset="0"/>
              </a:rPr>
              <a:t>十二、基层工会如何送温暖？</a:t>
            </a:r>
            <a:endParaRPr lang="en-US" altLang="zh-CN" sz="2400" dirty="0" smtClean="0">
              <a:latin typeface="Times New Roman" pitchFamily="18" charset="0"/>
              <a:ea typeface="华文中宋" pitchFamily="2" charset="-122"/>
              <a:cs typeface="Times New Roman" pitchFamily="18" charset="0"/>
            </a:endParaRPr>
          </a:p>
          <a:p>
            <a:pPr>
              <a:lnSpc>
                <a:spcPct val="150000"/>
              </a:lnSpc>
            </a:pPr>
            <a:r>
              <a:rPr lang="zh-CN" altLang="en-US" sz="2000" dirty="0" smtClean="0">
                <a:latin typeface="Times New Roman" pitchFamily="18" charset="0"/>
                <a:ea typeface="华文中宋" pitchFamily="2" charset="-122"/>
                <a:cs typeface="Times New Roman" pitchFamily="18" charset="0"/>
              </a:rPr>
              <a:t>    ★工会可以开展春送岗位、夏送清凉、金秋助学和冬送温暖等活动。</a:t>
            </a:r>
          </a:p>
          <a:p>
            <a:pPr>
              <a:lnSpc>
                <a:spcPct val="150000"/>
              </a:lnSpc>
            </a:pPr>
            <a:r>
              <a:rPr lang="zh-CN" altLang="en-US" sz="2000" dirty="0" smtClean="0">
                <a:latin typeface="Times New Roman" pitchFamily="18" charset="0"/>
                <a:ea typeface="华文中宋" pitchFamily="2" charset="-122"/>
                <a:cs typeface="Times New Roman" pitchFamily="18" charset="0"/>
              </a:rPr>
              <a:t>    ★可对在高温、寒冷和高污染环境等恶劣条件下坚持工作的一线职工进行慰问，购买防暑降温、防寒保暖、防污用品及食品饮料等，标准为每人每年不超过</a:t>
            </a:r>
            <a:r>
              <a:rPr lang="en-US" sz="2000" dirty="0" smtClean="0">
                <a:latin typeface="Times New Roman" pitchFamily="18" charset="0"/>
                <a:ea typeface="华文中宋" pitchFamily="2" charset="-122"/>
                <a:cs typeface="Times New Roman" pitchFamily="18" charset="0"/>
              </a:rPr>
              <a:t>300</a:t>
            </a:r>
            <a:r>
              <a:rPr lang="zh-CN" altLang="en-US" sz="2000" dirty="0" smtClean="0">
                <a:latin typeface="Times New Roman" pitchFamily="18" charset="0"/>
                <a:ea typeface="华文中宋" pitchFamily="2" charset="-122"/>
                <a:cs typeface="Times New Roman" pitchFamily="18" charset="0"/>
              </a:rPr>
              <a:t>元。</a:t>
            </a:r>
          </a:p>
        </p:txBody>
      </p:sp>
    </p:spTree>
    <p:extLst>
      <p:ext uri="{BB962C8B-B14F-4D97-AF65-F5344CB8AC3E}">
        <p14:creationId xmlns:p14="http://schemas.microsoft.com/office/powerpoint/2010/main" val="1252462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305435" y="1214422"/>
            <a:ext cx="8535035" cy="1133644"/>
          </a:xfrm>
          <a:prstGeom prst="rect">
            <a:avLst/>
          </a:prstGeom>
          <a:noFill/>
        </p:spPr>
        <p:txBody>
          <a:bodyPr wrap="square" rtlCol="0">
            <a:spAutoFit/>
          </a:bodyPr>
          <a:lstStyle/>
          <a:p>
            <a:pPr indent="720090" fontAlgn="auto">
              <a:lnSpc>
                <a:spcPct val="150000"/>
              </a:lnSpc>
            </a:pPr>
            <a:endParaRPr lang="en-US" altLang="zh-CN" sz="2400" dirty="0" smtClean="0">
              <a:latin typeface="Times New Roman" pitchFamily="18" charset="0"/>
              <a:cs typeface="Times New Roman" pitchFamily="18" charset="0"/>
              <a:sym typeface="+mn-ea"/>
            </a:endParaRPr>
          </a:p>
          <a:p>
            <a:pPr indent="720090" fontAlgn="auto">
              <a:lnSpc>
                <a:spcPts val="3800"/>
              </a:lnSpc>
            </a:pPr>
            <a:endParaRPr lang="zh-CN" altLang="en-US" sz="2400" dirty="0" smtClean="0">
              <a:solidFill>
                <a:srgbClr val="FF0000"/>
              </a:solidFill>
              <a:latin typeface="+mn-ea"/>
              <a:cs typeface="仿宋" panose="02010609060101010101" charset="-122"/>
              <a:sym typeface="+mn-ea"/>
            </a:endParaRPr>
          </a:p>
        </p:txBody>
      </p:sp>
      <p:sp>
        <p:nvSpPr>
          <p:cNvPr id="6" name="矩形 5"/>
          <p:cNvSpPr/>
          <p:nvPr/>
        </p:nvSpPr>
        <p:spPr>
          <a:xfrm>
            <a:off x="357158" y="1285860"/>
            <a:ext cx="8143932" cy="2821285"/>
          </a:xfrm>
          <a:prstGeom prst="rect">
            <a:avLst/>
          </a:prstGeom>
        </p:spPr>
        <p:txBody>
          <a:bodyPr wrap="square">
            <a:spAutoFit/>
          </a:bodyPr>
          <a:lstStyle/>
          <a:p>
            <a:pPr>
              <a:lnSpc>
                <a:spcPct val="150000"/>
              </a:lnSpc>
            </a:pPr>
            <a:r>
              <a:rPr lang="zh-CN" altLang="en-US" sz="2400" dirty="0" smtClean="0">
                <a:latin typeface="Times New Roman" pitchFamily="18" charset="0"/>
                <a:ea typeface="华文中宋" pitchFamily="2" charset="-122"/>
                <a:cs typeface="Times New Roman" pitchFamily="18" charset="0"/>
              </a:rPr>
              <a:t>         十三、基层工会开展劳动和技能竞赛如何奖励？</a:t>
            </a:r>
            <a:endParaRPr lang="en-US" altLang="zh-CN" sz="2400" dirty="0" smtClean="0">
              <a:latin typeface="Times New Roman" pitchFamily="18" charset="0"/>
              <a:ea typeface="华文中宋" pitchFamily="2" charset="-122"/>
              <a:cs typeface="Times New Roman" pitchFamily="18" charset="0"/>
            </a:endParaRPr>
          </a:p>
          <a:p>
            <a:pPr>
              <a:lnSpc>
                <a:spcPct val="150000"/>
              </a:lnSpc>
            </a:pPr>
            <a:r>
              <a:rPr lang="zh-CN" altLang="en-US" sz="2000" dirty="0" smtClean="0">
                <a:latin typeface="Times New Roman" pitchFamily="18" charset="0"/>
                <a:ea typeface="华文中宋" pitchFamily="2" charset="-122"/>
                <a:cs typeface="Times New Roman" pitchFamily="18" charset="0"/>
              </a:rPr>
              <a:t>       ★奖励范围不得超过参加活动人员的三分之一；</a:t>
            </a:r>
            <a:endParaRPr lang="en-US" altLang="zh-CN" sz="2000" dirty="0" smtClean="0">
              <a:latin typeface="Times New Roman" pitchFamily="18" charset="0"/>
              <a:ea typeface="华文中宋" pitchFamily="2" charset="-122"/>
              <a:cs typeface="Times New Roman" pitchFamily="18" charset="0"/>
            </a:endParaRPr>
          </a:p>
          <a:p>
            <a:pPr>
              <a:lnSpc>
                <a:spcPct val="150000"/>
              </a:lnSpc>
            </a:pPr>
            <a:r>
              <a:rPr lang="zh-CN" altLang="en-US" sz="2000" dirty="0" smtClean="0">
                <a:latin typeface="Times New Roman" pitchFamily="18" charset="0"/>
                <a:ea typeface="华文中宋" pitchFamily="2" charset="-122"/>
                <a:cs typeface="Times New Roman" pitchFamily="18" charset="0"/>
              </a:rPr>
              <a:t>       ★奖励标准为获奖人员人均不超过</a:t>
            </a:r>
            <a:r>
              <a:rPr lang="en-US" sz="2000" dirty="0" smtClean="0">
                <a:latin typeface="Times New Roman" pitchFamily="18" charset="0"/>
                <a:ea typeface="华文中宋" pitchFamily="2" charset="-122"/>
                <a:cs typeface="Times New Roman" pitchFamily="18" charset="0"/>
              </a:rPr>
              <a:t>1000</a:t>
            </a:r>
            <a:r>
              <a:rPr lang="zh-CN" altLang="en-US" sz="2000" dirty="0" smtClean="0">
                <a:latin typeface="Times New Roman" pitchFamily="18" charset="0"/>
                <a:ea typeface="华文中宋" pitchFamily="2" charset="-122"/>
                <a:cs typeface="Times New Roman" pitchFamily="18" charset="0"/>
              </a:rPr>
              <a:t>元；</a:t>
            </a:r>
            <a:endParaRPr lang="en-US" altLang="zh-CN" sz="2000" dirty="0" smtClean="0">
              <a:latin typeface="Times New Roman" pitchFamily="18" charset="0"/>
              <a:ea typeface="华文中宋" pitchFamily="2" charset="-122"/>
              <a:cs typeface="Times New Roman" pitchFamily="18" charset="0"/>
            </a:endParaRPr>
          </a:p>
          <a:p>
            <a:pPr>
              <a:lnSpc>
                <a:spcPct val="150000"/>
              </a:lnSpc>
            </a:pPr>
            <a:r>
              <a:rPr lang="en-US" altLang="zh-CN" sz="2000" dirty="0" smtClean="0">
                <a:solidFill>
                  <a:srgbClr val="FF0000"/>
                </a:solidFill>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★基层工会受单位行政委托承办劳动和技能竞赛活动，具体事项由单位行政根据国家有关规定确定。</a:t>
            </a:r>
          </a:p>
          <a:p>
            <a:pPr>
              <a:buNone/>
            </a:pPr>
            <a:endParaRPr lang="zh-CN" altLang="en-US" sz="2000" dirty="0" smtClean="0">
              <a:latin typeface="Times New Roman" pitchFamily="18" charset="0"/>
              <a:ea typeface="华文中宋" pitchFamily="2" charset="-122"/>
              <a:cs typeface="Times New Roman" pitchFamily="18" charset="0"/>
            </a:endParaRPr>
          </a:p>
        </p:txBody>
      </p:sp>
    </p:spTree>
    <p:extLst>
      <p:ext uri="{BB962C8B-B14F-4D97-AF65-F5344CB8AC3E}">
        <p14:creationId xmlns:p14="http://schemas.microsoft.com/office/powerpoint/2010/main" val="26636625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1587"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85720" y="1285860"/>
            <a:ext cx="8215370" cy="4237057"/>
          </a:xfrm>
          <a:prstGeom prst="rect">
            <a:avLst/>
          </a:prstGeom>
          <a:noFill/>
        </p:spPr>
        <p:txBody>
          <a:bodyPr wrap="square" rtlCol="0">
            <a:spAutoFit/>
          </a:bodyPr>
          <a:lstStyle/>
          <a:p>
            <a:pPr indent="711200">
              <a:lnSpc>
                <a:spcPts val="4000"/>
              </a:lnSpc>
              <a:extLst>
                <a:ext uri="{35155182-B16C-46BC-9424-99874614C6A1}">
                  <wpsdc:indentchars xmlns:lc="http://schemas.openxmlformats.org/drawingml/2006/lockedCanvas" xmlns:wpsdc="http://www.wps.cn/officeDocument/2017/drawingmlCustomData" xmlns="" val="200" checksum="3773799597"/>
                </a:ext>
              </a:extLst>
            </a:pPr>
            <a:r>
              <a:rPr lang="zh-CN" altLang="en-US" sz="2400" dirty="0" smtClean="0">
                <a:latin typeface="Times New Roman" pitchFamily="18" charset="0"/>
                <a:ea typeface="华文中宋" pitchFamily="2" charset="-122"/>
                <a:cs typeface="Times New Roman" pitchFamily="18" charset="0"/>
                <a:sym typeface="+mn-ea"/>
              </a:rPr>
              <a:t>十四、如何开展优秀工会干部、积极分子评比评选表彰？</a:t>
            </a:r>
            <a:r>
              <a:rPr lang="zh-CN" altLang="en-US" sz="2400" b="1" dirty="0" smtClean="0">
                <a:latin typeface="Times New Roman" pitchFamily="18" charset="0"/>
                <a:cs typeface="Times New Roman" pitchFamily="18" charset="0"/>
                <a:sym typeface="+mn-ea"/>
              </a:rPr>
              <a:t/>
            </a:r>
            <a:br>
              <a:rPr lang="zh-CN" altLang="en-US" sz="2400" b="1" dirty="0" smtClean="0">
                <a:latin typeface="Times New Roman" pitchFamily="18" charset="0"/>
                <a:cs typeface="Times New Roman" pitchFamily="18" charset="0"/>
                <a:sym typeface="+mn-ea"/>
              </a:rPr>
            </a:br>
            <a:r>
              <a:rPr lang="zh-CN" altLang="en-US" sz="2400" b="1" dirty="0" smtClean="0">
                <a:latin typeface="Times New Roman" pitchFamily="18" charset="0"/>
                <a:cs typeface="Times New Roman" pitchFamily="18" charset="0"/>
                <a:sym typeface="+mn-ea"/>
              </a:rPr>
              <a:t>　　</a:t>
            </a:r>
            <a:r>
              <a:rPr lang="zh-CN" altLang="en-US" sz="2000" dirty="0" smtClean="0">
                <a:latin typeface="Times New Roman" pitchFamily="18" charset="0"/>
                <a:ea typeface="华文中宋" pitchFamily="2" charset="-122"/>
                <a:cs typeface="Times New Roman" pitchFamily="18" charset="0"/>
                <a:sym typeface="+mn-ea"/>
              </a:rPr>
              <a:t>经上级批准（上级工会或同级党组织，必须要有方案），</a:t>
            </a:r>
            <a:r>
              <a:rPr lang="zh-CN" altLang="en-US" sz="2000" dirty="0" smtClean="0">
                <a:latin typeface="Times New Roman" pitchFamily="18" charset="0"/>
                <a:ea typeface="华文中宋" pitchFamily="2" charset="-122"/>
                <a:cs typeface="Times New Roman" pitchFamily="18" charset="0"/>
              </a:rPr>
              <a:t>基层工会可评选表彰优秀工会干部和积极分子。</a:t>
            </a:r>
            <a:endParaRPr lang="en-US" altLang="zh-CN" sz="2000" dirty="0" smtClean="0">
              <a:latin typeface="Times New Roman" pitchFamily="18" charset="0"/>
              <a:ea typeface="华文中宋" pitchFamily="2" charset="-122"/>
              <a:cs typeface="Times New Roman" pitchFamily="18" charset="0"/>
              <a:sym typeface="+mn-ea"/>
            </a:endParaRPr>
          </a:p>
          <a:p>
            <a:pPr indent="609600">
              <a:lnSpc>
                <a:spcPts val="4000"/>
              </a:lnSpc>
              <a:extLst>
                <a:ext uri="{35155182-B16C-46BC-9424-99874614C6A1}">
                  <wpsdc:indentchars xmlns:lc="http://schemas.openxmlformats.org/drawingml/2006/lockedCanvas" xmlns:wpsdc="http://www.wps.cn/officeDocument/2017/drawingmlCustomData" xmlns="" val="200" checksum="4158780845"/>
                </a:ext>
              </a:extLst>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优秀工会干部比例：不得超过本单位工会干部总人数的三分之一。</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lc="http://schemas.openxmlformats.org/drawingml/2006/lockedCanvas" xmlns:wpsdc="http://www.wps.cn/officeDocument/2017/drawingmlCustomData" xmlns="" val="200" checksum="4158780845"/>
                </a:ext>
              </a:extLst>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优秀工会干部奖励标准：奖品（奖金）为每人不超过500元。</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lc="http://schemas.openxmlformats.org/drawingml/2006/lockedCanvas" xmlns:wpsdc="http://www.wps.cn/officeDocument/2017/drawingmlCustomData" xmlns="" val="200" checksum="4158780845"/>
                </a:ext>
              </a:extLst>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积极分子评选比例：不得超过本单位会员总人数的5%。</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lc="http://schemas.openxmlformats.org/drawingml/2006/lockedCanvas" xmlns:wpsdc="http://www.wps.cn/officeDocument/2017/drawingmlCustomData" xmlns="" val="200" checksum="4158780845"/>
                </a:ext>
              </a:extLst>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积极分子奖励标准：奖品（奖金）为每人不超过300元。</a:t>
            </a:r>
            <a:endParaRPr lang="zh-CN" altLang="en-US" sz="2000" dirty="0" smtClean="0">
              <a:latin typeface="Times New Roman" pitchFamily="18" charset="0"/>
              <a:ea typeface="华文中宋" pitchFamily="2" charset="-122"/>
              <a:cs typeface="Times New Roman" pitchFamily="18" charset="0"/>
            </a:endParaRPr>
          </a:p>
          <a:p>
            <a:pPr marL="0" indent="609600" algn="l" fontAlgn="auto">
              <a:lnSpc>
                <a:spcPct val="150000"/>
              </a:lnSpc>
              <a:buNone/>
              <a:extLst>
                <a:ext uri="{35155182-B16C-46BC-9424-99874614C6A1}">
                  <wpsdc:indentchars xmlns="" xmlns:wpsdc="http://www.wps.cn/officeDocument/2017/drawingmlCustomData" val="200" checksum="4158780845"/>
                </a:ext>
              </a:extLst>
            </a:pPr>
            <a:endParaRPr lang="zh-CN" altLang="en-US" sz="2400" dirty="0" smtClean="0">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37402161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3" name="文本框 2"/>
          <p:cNvSpPr txBox="1"/>
          <p:nvPr/>
        </p:nvSpPr>
        <p:spPr>
          <a:xfrm>
            <a:off x="0" y="857232"/>
            <a:ext cx="9144000" cy="4775666"/>
          </a:xfrm>
          <a:prstGeom prst="rect">
            <a:avLst/>
          </a:prstGeom>
          <a:noFill/>
        </p:spPr>
        <p:txBody>
          <a:bodyPr wrap="square" rtlCol="0">
            <a:spAutoFit/>
          </a:bodyPr>
          <a:lstStyle/>
          <a:p>
            <a:pPr algn="ctr"/>
            <a:endParaRPr lang="en-US" altLang="zh-CN" sz="2800" dirty="0" smtClean="0">
              <a:latin typeface="黑体" pitchFamily="49" charset="-122"/>
              <a:ea typeface="黑体" pitchFamily="49" charset="-122"/>
            </a:endParaRPr>
          </a:p>
          <a:p>
            <a:pPr algn="ctr"/>
            <a:r>
              <a:rPr lang="zh-CN" altLang="en-US" sz="2800" dirty="0" smtClean="0">
                <a:latin typeface="华文中宋" pitchFamily="2" charset="-122"/>
                <a:ea typeface="华文中宋" pitchFamily="2" charset="-122"/>
              </a:rPr>
              <a:t>第一部分：工会经费收入规范化</a:t>
            </a:r>
          </a:p>
          <a:p>
            <a:r>
              <a:rPr lang="en-US" sz="2400" dirty="0" smtClean="0"/>
              <a:t> </a:t>
            </a:r>
            <a:endParaRPr lang="zh-CN" altLang="en-US" sz="2400" dirty="0" smtClean="0"/>
          </a:p>
          <a:p>
            <a:pPr>
              <a:lnSpc>
                <a:spcPts val="4000"/>
              </a:lnSpc>
            </a:pPr>
            <a:r>
              <a:rPr lang="en-US" altLang="zh-CN" sz="2400" dirty="0" smtClean="0">
                <a:latin typeface="Times New Roman" pitchFamily="18" charset="0"/>
                <a:ea typeface="华文楷体" pitchFamily="2" charset="-122"/>
                <a:cs typeface="Times New Roman" pitchFamily="18" charset="0"/>
              </a:rPr>
              <a:t>               </a:t>
            </a:r>
            <a:endParaRPr lang="en-US" altLang="zh-CN" sz="2000" dirty="0" smtClean="0">
              <a:latin typeface="Times New Roman" pitchFamily="18" charset="0"/>
              <a:ea typeface="华文中宋" pitchFamily="2" charset="-122"/>
              <a:cs typeface="Times New Roman" pitchFamily="18" charset="0"/>
            </a:endParaRPr>
          </a:p>
          <a:p>
            <a:pPr>
              <a:lnSpc>
                <a:spcPts val="3800"/>
              </a:lnSpc>
            </a:pPr>
            <a:endParaRPr lang="en-US" altLang="zh-CN" sz="2000" dirty="0" smtClean="0">
              <a:latin typeface="Times New Roman" pitchFamily="18" charset="0"/>
              <a:ea typeface="华文中宋" pitchFamily="2" charset="-122"/>
              <a:cs typeface="Times New Roman" pitchFamily="18" charset="0"/>
            </a:endParaRPr>
          </a:p>
          <a:p>
            <a:pPr>
              <a:lnSpc>
                <a:spcPts val="3800"/>
              </a:lnSpc>
            </a:pPr>
            <a:endParaRPr lang="en-US" altLang="zh-CN" sz="2000" dirty="0" smtClean="0">
              <a:latin typeface="Times New Roman" pitchFamily="18" charset="0"/>
              <a:ea typeface="华文中宋" pitchFamily="2" charset="-122"/>
              <a:cs typeface="Times New Roman" pitchFamily="18" charset="0"/>
            </a:endParaRPr>
          </a:p>
          <a:p>
            <a:pPr>
              <a:lnSpc>
                <a:spcPts val="3800"/>
              </a:lnSpc>
            </a:pPr>
            <a:endParaRPr lang="en-US" altLang="zh-CN" sz="2000" dirty="0" smtClean="0">
              <a:latin typeface="Times New Roman" pitchFamily="18" charset="0"/>
              <a:ea typeface="华文中宋" pitchFamily="2" charset="-122"/>
              <a:cs typeface="Times New Roman" pitchFamily="18" charset="0"/>
            </a:endParaRPr>
          </a:p>
          <a:p>
            <a:pPr marL="0" indent="609600" fontAlgn="auto">
              <a:lnSpc>
                <a:spcPct val="150000"/>
              </a:lnSpc>
              <a:buNone/>
              <a:extLst>
                <a:ext uri="{35155182-B16C-46BC-9424-99874614C6A1}">
                  <wpsdc:indentchars xmlns="" xmlns:wpsdc="http://www.wps.cn/officeDocument/2017/drawingmlCustomData" val="200" checksum="4158780845"/>
                </a:ext>
              </a:extLst>
            </a:pPr>
            <a:endParaRPr lang="en-US" altLang="zh-CN" sz="2400" dirty="0" smtClean="0">
              <a:latin typeface="Times New Roman" pitchFamily="18" charset="0"/>
              <a:cs typeface="Times New Roman" pitchFamily="18" charset="0"/>
              <a:sym typeface="+mn-ea"/>
            </a:endParaRPr>
          </a:p>
          <a:p>
            <a:pPr marL="0" indent="609600" fontAlgn="auto">
              <a:lnSpc>
                <a:spcPct val="150000"/>
              </a:lnSpc>
              <a:buNone/>
              <a:extLst>
                <a:ext uri="{35155182-B16C-46BC-9424-99874614C6A1}">
                  <wpsdc:indentchars xmlns="" xmlns:wpsdc="http://www.wps.cn/officeDocument/2017/drawingmlCustomData" val="200" checksum="4158780845"/>
                </a:ext>
              </a:extLst>
            </a:pPr>
            <a:endParaRPr lang="zh-CN" altLang="en-US" sz="2400" dirty="0" smtClean="0">
              <a:latin typeface="Times New Roman" pitchFamily="18" charset="0"/>
              <a:cs typeface="Times New Roman" pitchFamily="18" charset="0"/>
            </a:endParaRPr>
          </a:p>
          <a:p>
            <a:endParaRPr lang="zh-CN" altLang="en-US" sz="2400" dirty="0">
              <a:latin typeface="仿宋" panose="02010609060101010101" charset="-122"/>
              <a:ea typeface="仿宋" panose="02010609060101010101" charset="-122"/>
              <a:cs typeface="仿宋" panose="02010609060101010101" charset="-122"/>
            </a:endParaRPr>
          </a:p>
        </p:txBody>
      </p:sp>
      <p:sp>
        <p:nvSpPr>
          <p:cNvPr id="8" name="TextBox 7"/>
          <p:cNvSpPr txBox="1"/>
          <p:nvPr/>
        </p:nvSpPr>
        <p:spPr>
          <a:xfrm>
            <a:off x="4429124" y="2928934"/>
            <a:ext cx="3714776" cy="2785378"/>
          </a:xfrm>
          <a:prstGeom prst="rect">
            <a:avLst/>
          </a:prstGeom>
          <a:noFill/>
        </p:spPr>
        <p:txBody>
          <a:bodyPr wrap="square" rtlCol="0">
            <a:spAutoFit/>
          </a:bodyPr>
          <a:lstStyle/>
          <a:p>
            <a:pPr>
              <a:lnSpc>
                <a:spcPts val="3000"/>
              </a:lnSpc>
            </a:pPr>
            <a:r>
              <a:rPr lang="en-US" altLang="zh-CN" sz="2000" dirty="0" smtClean="0">
                <a:latin typeface="华文中宋" pitchFamily="2" charset="-122"/>
                <a:ea typeface="华文中宋" pitchFamily="2" charset="-122"/>
                <a:cs typeface="Times New Roman" pitchFamily="18" charset="0"/>
              </a:rPr>
              <a:t>1</a:t>
            </a:r>
            <a:r>
              <a:rPr lang="zh-CN" altLang="en-US" sz="2000" dirty="0" smtClean="0">
                <a:latin typeface="华文中宋" pitchFamily="2" charset="-122"/>
                <a:ea typeface="华文中宋" pitchFamily="2" charset="-122"/>
                <a:cs typeface="Times New Roman" pitchFamily="18" charset="0"/>
              </a:rPr>
              <a:t>、会费收入</a:t>
            </a:r>
            <a:endParaRPr lang="en-US" altLang="zh-CN" sz="2000" dirty="0" smtClean="0">
              <a:latin typeface="华文中宋" pitchFamily="2" charset="-122"/>
              <a:ea typeface="华文中宋" pitchFamily="2" charset="-122"/>
              <a:cs typeface="Times New Roman" pitchFamily="18" charset="0"/>
            </a:endParaRPr>
          </a:p>
          <a:p>
            <a:pPr>
              <a:lnSpc>
                <a:spcPts val="3000"/>
              </a:lnSpc>
            </a:pPr>
            <a:r>
              <a:rPr lang="en-US" altLang="zh-CN" sz="2000" dirty="0" smtClean="0">
                <a:latin typeface="华文中宋" pitchFamily="2" charset="-122"/>
                <a:ea typeface="华文中宋" pitchFamily="2" charset="-122"/>
                <a:cs typeface="Times New Roman" pitchFamily="18" charset="0"/>
              </a:rPr>
              <a:t>2</a:t>
            </a:r>
            <a:r>
              <a:rPr lang="zh-CN" altLang="en-US" sz="2000" dirty="0" smtClean="0">
                <a:latin typeface="华文中宋" pitchFamily="2" charset="-122"/>
                <a:ea typeface="华文中宋" pitchFamily="2" charset="-122"/>
                <a:cs typeface="Times New Roman" pitchFamily="18" charset="0"/>
              </a:rPr>
              <a:t>、拨交经费收入</a:t>
            </a:r>
            <a:endParaRPr lang="en-US" altLang="zh-CN" sz="2000" dirty="0" smtClean="0">
              <a:latin typeface="华文中宋" pitchFamily="2" charset="-122"/>
              <a:ea typeface="华文中宋" pitchFamily="2" charset="-122"/>
              <a:cs typeface="Times New Roman" pitchFamily="18" charset="0"/>
            </a:endParaRPr>
          </a:p>
          <a:p>
            <a:pPr>
              <a:lnSpc>
                <a:spcPts val="3000"/>
              </a:lnSpc>
            </a:pPr>
            <a:r>
              <a:rPr lang="en-US" altLang="zh-CN" sz="2000" dirty="0" smtClean="0">
                <a:latin typeface="华文中宋" pitchFamily="2" charset="-122"/>
                <a:ea typeface="华文中宋" pitchFamily="2" charset="-122"/>
                <a:cs typeface="Times New Roman" pitchFamily="18" charset="0"/>
              </a:rPr>
              <a:t>3</a:t>
            </a:r>
            <a:r>
              <a:rPr lang="zh-CN" altLang="en-US" sz="2000" dirty="0" smtClean="0">
                <a:latin typeface="华文中宋" pitchFamily="2" charset="-122"/>
                <a:ea typeface="华文中宋" pitchFamily="2" charset="-122"/>
                <a:cs typeface="Times New Roman" pitchFamily="18" charset="0"/>
              </a:rPr>
              <a:t>、上级工会补助收入</a:t>
            </a:r>
            <a:endParaRPr lang="en-US" altLang="zh-CN" sz="2000" dirty="0" smtClean="0">
              <a:latin typeface="华文中宋" pitchFamily="2" charset="-122"/>
              <a:ea typeface="华文中宋" pitchFamily="2" charset="-122"/>
              <a:cs typeface="Times New Roman" pitchFamily="18" charset="0"/>
            </a:endParaRPr>
          </a:p>
          <a:p>
            <a:pPr>
              <a:lnSpc>
                <a:spcPts val="3000"/>
              </a:lnSpc>
            </a:pPr>
            <a:r>
              <a:rPr lang="en-US" altLang="zh-CN" sz="2000" dirty="0" smtClean="0">
                <a:latin typeface="华文中宋" pitchFamily="2" charset="-122"/>
                <a:ea typeface="华文中宋" pitchFamily="2" charset="-122"/>
                <a:cs typeface="Times New Roman" pitchFamily="18" charset="0"/>
              </a:rPr>
              <a:t>4</a:t>
            </a:r>
            <a:r>
              <a:rPr lang="zh-CN" altLang="en-US" sz="2000" dirty="0" smtClean="0">
                <a:latin typeface="华文中宋" pitchFamily="2" charset="-122"/>
                <a:ea typeface="华文中宋" pitchFamily="2" charset="-122"/>
                <a:cs typeface="Times New Roman" pitchFamily="18" charset="0"/>
              </a:rPr>
              <a:t>、行政补助收入</a:t>
            </a:r>
            <a:endParaRPr lang="en-US" altLang="zh-CN" sz="2000" dirty="0" smtClean="0">
              <a:latin typeface="华文中宋" pitchFamily="2" charset="-122"/>
              <a:ea typeface="华文中宋" pitchFamily="2" charset="-122"/>
              <a:cs typeface="Times New Roman" pitchFamily="18" charset="0"/>
            </a:endParaRPr>
          </a:p>
          <a:p>
            <a:pPr>
              <a:lnSpc>
                <a:spcPts val="3000"/>
              </a:lnSpc>
            </a:pPr>
            <a:r>
              <a:rPr lang="en-US" altLang="zh-CN" sz="2000" dirty="0" smtClean="0">
                <a:latin typeface="华文中宋" pitchFamily="2" charset="-122"/>
                <a:ea typeface="华文中宋" pitchFamily="2" charset="-122"/>
                <a:cs typeface="Times New Roman" pitchFamily="18" charset="0"/>
              </a:rPr>
              <a:t>5</a:t>
            </a:r>
            <a:r>
              <a:rPr lang="zh-CN" altLang="en-US" sz="2000" dirty="0" smtClean="0">
                <a:latin typeface="华文中宋" pitchFamily="2" charset="-122"/>
                <a:ea typeface="华文中宋" pitchFamily="2" charset="-122"/>
                <a:cs typeface="Times New Roman" pitchFamily="18" charset="0"/>
              </a:rPr>
              <a:t>、事业收入</a:t>
            </a:r>
            <a:endParaRPr lang="en-US" altLang="zh-CN" sz="2000" dirty="0" smtClean="0">
              <a:latin typeface="华文中宋" pitchFamily="2" charset="-122"/>
              <a:ea typeface="华文中宋" pitchFamily="2" charset="-122"/>
              <a:cs typeface="Times New Roman" pitchFamily="18" charset="0"/>
            </a:endParaRPr>
          </a:p>
          <a:p>
            <a:pPr>
              <a:lnSpc>
                <a:spcPts val="3000"/>
              </a:lnSpc>
            </a:pPr>
            <a:r>
              <a:rPr lang="en-US" altLang="zh-CN" sz="2000" dirty="0" smtClean="0">
                <a:latin typeface="华文中宋" pitchFamily="2" charset="-122"/>
                <a:ea typeface="华文中宋" pitchFamily="2" charset="-122"/>
                <a:cs typeface="Times New Roman" pitchFamily="18" charset="0"/>
              </a:rPr>
              <a:t>6</a:t>
            </a:r>
            <a:r>
              <a:rPr lang="zh-CN" altLang="en-US" sz="2000" dirty="0" smtClean="0">
                <a:latin typeface="华文中宋" pitchFamily="2" charset="-122"/>
                <a:ea typeface="华文中宋" pitchFamily="2" charset="-122"/>
                <a:cs typeface="Times New Roman" pitchFamily="18" charset="0"/>
              </a:rPr>
              <a:t>、投资收益</a:t>
            </a:r>
            <a:endParaRPr lang="en-US" altLang="zh-CN" sz="2000" dirty="0" smtClean="0">
              <a:latin typeface="华文中宋" pitchFamily="2" charset="-122"/>
              <a:ea typeface="华文中宋" pitchFamily="2" charset="-122"/>
              <a:cs typeface="Times New Roman" pitchFamily="18" charset="0"/>
            </a:endParaRPr>
          </a:p>
          <a:p>
            <a:pPr>
              <a:lnSpc>
                <a:spcPts val="3000"/>
              </a:lnSpc>
            </a:pPr>
            <a:r>
              <a:rPr lang="en-US" altLang="zh-CN" sz="2000" dirty="0" smtClean="0">
                <a:latin typeface="华文中宋" pitchFamily="2" charset="-122"/>
                <a:ea typeface="华文中宋" pitchFamily="2" charset="-122"/>
                <a:cs typeface="Times New Roman" pitchFamily="18" charset="0"/>
              </a:rPr>
              <a:t>7</a:t>
            </a:r>
            <a:r>
              <a:rPr lang="zh-CN" altLang="en-US" sz="2000" dirty="0" smtClean="0">
                <a:latin typeface="华文中宋" pitchFamily="2" charset="-122"/>
                <a:ea typeface="华文中宋" pitchFamily="2" charset="-122"/>
                <a:cs typeface="Times New Roman" pitchFamily="18" charset="0"/>
              </a:rPr>
              <a:t>、其他收入。</a:t>
            </a:r>
            <a:endParaRPr lang="zh-CN" altLang="en-US" sz="2000" dirty="0">
              <a:latin typeface="华文中宋" pitchFamily="2" charset="-122"/>
              <a:ea typeface="华文中宋" pitchFamily="2" charset="-122"/>
            </a:endParaRPr>
          </a:p>
        </p:txBody>
      </p:sp>
      <p:sp>
        <p:nvSpPr>
          <p:cNvPr id="11" name="TextBox 10"/>
          <p:cNvSpPr txBox="1"/>
          <p:nvPr/>
        </p:nvSpPr>
        <p:spPr>
          <a:xfrm>
            <a:off x="1643042" y="4071942"/>
            <a:ext cx="2143140" cy="461665"/>
          </a:xfrm>
          <a:prstGeom prst="rect">
            <a:avLst/>
          </a:prstGeom>
          <a:noFill/>
        </p:spPr>
        <p:txBody>
          <a:bodyPr wrap="square" rtlCol="0">
            <a:spAutoFit/>
          </a:bodyPr>
          <a:lstStyle/>
          <a:p>
            <a:r>
              <a:rPr lang="zh-CN" altLang="en-US" sz="2400" dirty="0" smtClean="0">
                <a:latin typeface="华文中宋" pitchFamily="2" charset="-122"/>
                <a:ea typeface="华文中宋" pitchFamily="2" charset="-122"/>
              </a:rPr>
              <a:t>工会经费收入</a:t>
            </a:r>
            <a:endParaRPr lang="zh-CN" altLang="en-US" sz="2400" dirty="0">
              <a:latin typeface="华文中宋" pitchFamily="2" charset="-122"/>
              <a:ea typeface="华文中宋" pitchFamily="2" charset="-122"/>
            </a:endParaRPr>
          </a:p>
        </p:txBody>
      </p:sp>
      <p:sp>
        <p:nvSpPr>
          <p:cNvPr id="12" name="TextBox 11"/>
          <p:cNvSpPr txBox="1"/>
          <p:nvPr/>
        </p:nvSpPr>
        <p:spPr>
          <a:xfrm>
            <a:off x="0" y="1785926"/>
            <a:ext cx="4786314" cy="719236"/>
          </a:xfrm>
          <a:prstGeom prst="rect">
            <a:avLst/>
          </a:prstGeom>
          <a:noFill/>
        </p:spPr>
        <p:txBody>
          <a:bodyPr wrap="square" rtlCol="0">
            <a:spAutoFit/>
          </a:bodyPr>
          <a:lstStyle/>
          <a:p>
            <a:pPr indent="711200">
              <a:lnSpc>
                <a:spcPct val="200000"/>
              </a:lnSpc>
              <a:extLst>
                <a:ext uri="{35155182-B16C-46BC-9424-99874614C6A1}">
                  <wpsdc:indentchars xmlns:wpsdc="http://www.wps.cn/officeDocument/2017/drawingmlCustomData" xmlns="" xmlns:lc="http://schemas.openxmlformats.org/drawingml/2006/lockedCanvas" val="200" checksum="3773799597"/>
                </a:ext>
              </a:extLst>
            </a:pPr>
            <a:r>
              <a:rPr lang="zh-CN" altLang="en-US" sz="2400" dirty="0" smtClean="0">
                <a:latin typeface="Times New Roman" pitchFamily="18" charset="0"/>
                <a:ea typeface="华文中宋" pitchFamily="2" charset="-122"/>
                <a:cs typeface="Times New Roman" pitchFamily="18" charset="0"/>
                <a:sym typeface="+mn-ea"/>
              </a:rPr>
              <a:t>一、工会经费收入有哪些？</a:t>
            </a:r>
            <a:endParaRPr lang="en-US" altLang="zh-CN" sz="2400" dirty="0" smtClean="0">
              <a:latin typeface="Times New Roman" pitchFamily="18" charset="0"/>
              <a:ea typeface="华文中宋" pitchFamily="2" charset="-122"/>
              <a:cs typeface="Times New Roman" pitchFamily="18" charset="0"/>
              <a:sym typeface="+mn-ea"/>
            </a:endParaRPr>
          </a:p>
        </p:txBody>
      </p:sp>
      <p:sp>
        <p:nvSpPr>
          <p:cNvPr id="14" name="左大括号 13"/>
          <p:cNvSpPr/>
          <p:nvPr/>
        </p:nvSpPr>
        <p:spPr>
          <a:xfrm>
            <a:off x="3714744" y="3071810"/>
            <a:ext cx="714380" cy="2500330"/>
          </a:xfrm>
          <a:prstGeom prst="leftBrace">
            <a:avLst/>
          </a:prstGeom>
          <a:solidFill>
            <a:schemeClr val="tx2">
              <a:lumMod val="20000"/>
              <a:lumOff val="80000"/>
            </a:schemeClr>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8529880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85720" y="1285860"/>
            <a:ext cx="8646160" cy="4237057"/>
          </a:xfrm>
          <a:prstGeom prst="rect">
            <a:avLst/>
          </a:prstGeom>
          <a:noFill/>
        </p:spPr>
        <p:txBody>
          <a:bodyPr wrap="square" rtlCol="0">
            <a:spAutoFit/>
          </a:bodyPr>
          <a:lstStyle/>
          <a:p>
            <a:pPr indent="711200">
              <a:lnSpc>
                <a:spcPct val="150000"/>
              </a:lnSpc>
              <a:extLst>
                <a:ext uri="{35155182-B16C-46BC-9424-99874614C6A1}">
                  <wpsdc:indentchars xmlns="" xmlns:wpsdc="http://www.wps.cn/officeDocument/2017/drawingmlCustomData" val="200" checksum="3773799597"/>
                </a:ext>
              </a:extLst>
            </a:pPr>
            <a:r>
              <a:rPr lang="zh-CN" altLang="en-US" sz="2400" dirty="0" smtClean="0">
                <a:latin typeface="Times New Roman" pitchFamily="18" charset="0"/>
                <a:ea typeface="华文中宋" pitchFamily="2" charset="-122"/>
                <a:cs typeface="Times New Roman" pitchFamily="18" charset="0"/>
                <a:sym typeface="+mn-ea"/>
              </a:rPr>
              <a:t>十五、发入兼职工会干部补贴有何规定？</a:t>
            </a: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报上一级工会批准。</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标准每人每月最高不得超过400元。</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应严格按照《工会基层组织选举工作条例》的规定，配备工会干部。（所有选举产生的工会委员会委员、经审会委员、女工委员以及专门从事工会工作的人员）。</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不得向党政机关、事业单位编制内的兼职工会干部和国有企业兼职工会干部发放兼职补贴。</a:t>
            </a:r>
          </a:p>
        </p:txBody>
      </p:sp>
    </p:spTree>
    <p:extLst>
      <p:ext uri="{BB962C8B-B14F-4D97-AF65-F5344CB8AC3E}">
        <p14:creationId xmlns:p14="http://schemas.microsoft.com/office/powerpoint/2010/main" val="19751732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428596" y="1285860"/>
            <a:ext cx="8583642" cy="5304016"/>
          </a:xfrm>
          <a:prstGeom prst="rect">
            <a:avLst/>
          </a:prstGeom>
          <a:noFill/>
        </p:spPr>
        <p:txBody>
          <a:bodyPr wrap="square" rtlCol="0">
            <a:spAutoFit/>
          </a:bodyPr>
          <a:lstStyle/>
          <a:p>
            <a:pPr>
              <a:lnSpc>
                <a:spcPts val="4000"/>
              </a:lnSpc>
            </a:pPr>
            <a:r>
              <a:rPr lang="zh-CN" altLang="en-US" sz="2400" dirty="0" smtClean="0">
                <a:latin typeface="华文中宋" pitchFamily="2" charset="-122"/>
                <a:ea typeface="华文中宋" pitchFamily="2" charset="-122"/>
                <a:sym typeface="+mn-ea"/>
              </a:rPr>
              <a:t>      十六、会议（活动）报销附件有哪些要求？</a:t>
            </a:r>
            <a:endParaRPr lang="zh-CN" altLang="en-US" sz="2400" dirty="0" smtClean="0">
              <a:latin typeface="Times New Roman" pitchFamily="18" charset="0"/>
              <a:ea typeface="黑体" pitchFamily="2" charset="-122"/>
              <a:cs typeface="Times New Roman" pitchFamily="18" charset="0"/>
            </a:endParaRPr>
          </a:p>
          <a:p>
            <a:pPr>
              <a:lnSpc>
                <a:spcPts val="4000"/>
              </a:lnSpc>
            </a:pPr>
            <a:r>
              <a:rPr lang="en-US" altLang="zh-CN"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          </a:t>
            </a:r>
            <a:r>
              <a:rPr lang="en-US" altLang="zh-CN" sz="2000" dirty="0" smtClean="0">
                <a:latin typeface="Times New Roman" pitchFamily="18" charset="0"/>
                <a:ea typeface="华文中宋" pitchFamily="2" charset="-122"/>
                <a:cs typeface="Times New Roman" pitchFamily="18" charset="0"/>
              </a:rPr>
              <a:t>1.《</a:t>
            </a:r>
            <a:r>
              <a:rPr lang="zh-CN" altLang="en-US" sz="2000" dirty="0" smtClean="0">
                <a:latin typeface="Times New Roman" pitchFamily="18" charset="0"/>
                <a:ea typeface="华文中宋" pitchFamily="2" charset="-122"/>
                <a:cs typeface="Times New Roman" pitchFamily="18" charset="0"/>
              </a:rPr>
              <a:t>会议（活动）报批单</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a:t>
            </a:r>
          </a:p>
          <a:p>
            <a:pPr>
              <a:lnSpc>
                <a:spcPts val="4000"/>
              </a:lnSpc>
            </a:pPr>
            <a:r>
              <a:rPr lang="zh-CN" altLang="en-US" sz="2000" dirty="0" smtClean="0">
                <a:latin typeface="Times New Roman" pitchFamily="18" charset="0"/>
                <a:ea typeface="华文中宋" pitchFamily="2" charset="-122"/>
                <a:cs typeface="Times New Roman" pitchFamily="18" charset="0"/>
              </a:rPr>
              <a:t>              </a:t>
            </a:r>
            <a:r>
              <a:rPr lang="en-US" altLang="zh-CN" sz="2000" dirty="0" smtClean="0">
                <a:latin typeface="Times New Roman" pitchFamily="18" charset="0"/>
                <a:ea typeface="华文中宋" pitchFamily="2" charset="-122"/>
                <a:cs typeface="Times New Roman" pitchFamily="18" charset="0"/>
              </a:rPr>
              <a:t>2.</a:t>
            </a:r>
            <a:r>
              <a:rPr lang="zh-CN" altLang="en-US" sz="2000" dirty="0" smtClean="0">
                <a:latin typeface="Times New Roman" pitchFamily="18" charset="0"/>
                <a:ea typeface="华文中宋" pitchFamily="2" charset="-122"/>
                <a:cs typeface="Times New Roman" pitchFamily="18" charset="0"/>
              </a:rPr>
              <a:t>会议（活动）通知或方案；</a:t>
            </a:r>
          </a:p>
          <a:p>
            <a:pPr>
              <a:lnSpc>
                <a:spcPts val="4000"/>
              </a:lnSpc>
            </a:pPr>
            <a:r>
              <a:rPr lang="zh-CN" altLang="en-US" sz="2000" dirty="0" smtClean="0">
                <a:latin typeface="Times New Roman" pitchFamily="18" charset="0"/>
                <a:ea typeface="华文中宋" pitchFamily="2" charset="-122"/>
                <a:cs typeface="Times New Roman" pitchFamily="18" charset="0"/>
              </a:rPr>
              <a:t>              </a:t>
            </a:r>
            <a:r>
              <a:rPr lang="en-US" altLang="zh-CN" sz="2000" dirty="0" smtClean="0">
                <a:latin typeface="Times New Roman" pitchFamily="18" charset="0"/>
                <a:ea typeface="华文中宋" pitchFamily="2" charset="-122"/>
                <a:cs typeface="Times New Roman" pitchFamily="18" charset="0"/>
              </a:rPr>
              <a:t>3.</a:t>
            </a:r>
            <a:r>
              <a:rPr lang="zh-CN" altLang="en-US" sz="2000" dirty="0" smtClean="0">
                <a:latin typeface="Times New Roman" pitchFamily="18" charset="0"/>
                <a:ea typeface="华文中宋" pitchFamily="2" charset="-122"/>
                <a:cs typeface="Times New Roman" pitchFamily="18" charset="0"/>
              </a:rPr>
              <a:t>参加会议（活动）人员签到表；</a:t>
            </a:r>
          </a:p>
          <a:p>
            <a:pPr>
              <a:lnSpc>
                <a:spcPts val="4000"/>
              </a:lnSpc>
            </a:pPr>
            <a:r>
              <a:rPr lang="zh-CN" altLang="en-US" sz="2000" dirty="0" smtClean="0">
                <a:latin typeface="Times New Roman" pitchFamily="18" charset="0"/>
                <a:ea typeface="华文中宋" pitchFamily="2" charset="-122"/>
                <a:cs typeface="Times New Roman" pitchFamily="18" charset="0"/>
              </a:rPr>
              <a:t>              </a:t>
            </a:r>
            <a:r>
              <a:rPr lang="en-US" altLang="zh-CN" sz="2000" dirty="0" smtClean="0">
                <a:latin typeface="Times New Roman" pitchFamily="18" charset="0"/>
                <a:ea typeface="华文中宋" pitchFamily="2" charset="-122"/>
                <a:cs typeface="Times New Roman" pitchFamily="18" charset="0"/>
              </a:rPr>
              <a:t>4.</a:t>
            </a:r>
            <a:r>
              <a:rPr lang="zh-CN" altLang="en-US" sz="2000" dirty="0" smtClean="0">
                <a:latin typeface="Times New Roman" pitchFamily="18" charset="0"/>
                <a:ea typeface="华文中宋" pitchFamily="2" charset="-122"/>
                <a:cs typeface="Times New Roman" pitchFamily="18" charset="0"/>
              </a:rPr>
              <a:t>会议服务单位提供的正规发票和费用原始明细单据；</a:t>
            </a:r>
          </a:p>
          <a:p>
            <a:pPr>
              <a:lnSpc>
                <a:spcPts val="4000"/>
              </a:lnSpc>
            </a:pPr>
            <a:r>
              <a:rPr lang="zh-CN" altLang="en-US" sz="2000" dirty="0" smtClean="0">
                <a:latin typeface="Times New Roman" pitchFamily="18" charset="0"/>
                <a:ea typeface="华文中宋" pitchFamily="2" charset="-122"/>
                <a:cs typeface="Times New Roman" pitchFamily="18" charset="0"/>
              </a:rPr>
              <a:t>              </a:t>
            </a:r>
            <a:r>
              <a:rPr lang="en-US" altLang="zh-CN" sz="2000" dirty="0" smtClean="0">
                <a:latin typeface="Times New Roman" pitchFamily="18" charset="0"/>
                <a:ea typeface="华文中宋" pitchFamily="2" charset="-122"/>
                <a:cs typeface="Times New Roman" pitchFamily="18" charset="0"/>
              </a:rPr>
              <a:t>5.</a:t>
            </a:r>
            <a:r>
              <a:rPr lang="zh-CN" altLang="en-US" sz="2000" dirty="0" smtClean="0">
                <a:latin typeface="Times New Roman" pitchFamily="18" charset="0"/>
                <a:ea typeface="华文中宋" pitchFamily="2" charset="-122"/>
                <a:cs typeface="Times New Roman" pitchFamily="18" charset="0"/>
              </a:rPr>
              <a:t>公务卡结算凭条；</a:t>
            </a:r>
            <a:endParaRPr lang="en-US" altLang="zh-CN" sz="2000" dirty="0" smtClean="0">
              <a:latin typeface="Times New Roman" pitchFamily="18" charset="0"/>
              <a:ea typeface="华文中宋" pitchFamily="2" charset="-122"/>
              <a:cs typeface="Times New Roman" pitchFamily="18" charset="0"/>
            </a:endParaRPr>
          </a:p>
          <a:p>
            <a:pPr>
              <a:lnSpc>
                <a:spcPts val="4000"/>
              </a:lnSpc>
            </a:pPr>
            <a:r>
              <a:rPr lang="en-US" altLang="zh-CN" sz="2000" dirty="0" smtClean="0">
                <a:latin typeface="Times New Roman" pitchFamily="18" charset="0"/>
                <a:ea typeface="华文中宋" pitchFamily="2" charset="-122"/>
                <a:cs typeface="Times New Roman" pitchFamily="18" charset="0"/>
              </a:rPr>
              <a:t>              6.</a:t>
            </a:r>
            <a:r>
              <a:rPr lang="zh-CN" altLang="en-US" sz="2000" dirty="0" smtClean="0">
                <a:latin typeface="Times New Roman" pitchFamily="18" charset="0"/>
                <a:ea typeface="华文中宋" pitchFamily="2" charset="-122"/>
                <a:cs typeface="Times New Roman" pitchFamily="18" charset="0"/>
              </a:rPr>
              <a:t>如有表彰奖励的附表彰决定；</a:t>
            </a:r>
            <a:endParaRPr lang="en-US" altLang="zh-CN" sz="2000" dirty="0" smtClean="0">
              <a:latin typeface="Times New Roman" pitchFamily="18" charset="0"/>
              <a:ea typeface="华文中宋" pitchFamily="2" charset="-122"/>
              <a:cs typeface="Times New Roman" pitchFamily="18" charset="0"/>
            </a:endParaRPr>
          </a:p>
          <a:p>
            <a:pPr>
              <a:lnSpc>
                <a:spcPts val="4000"/>
              </a:lnSpc>
            </a:pPr>
            <a:r>
              <a:rPr lang="en-US" altLang="zh-CN" sz="2000" dirty="0" smtClean="0">
                <a:latin typeface="Times New Roman" pitchFamily="18" charset="0"/>
                <a:ea typeface="华文中宋" pitchFamily="2" charset="-122"/>
                <a:cs typeface="Times New Roman" pitchFamily="18" charset="0"/>
              </a:rPr>
              <a:t>              7.</a:t>
            </a:r>
            <a:r>
              <a:rPr lang="zh-CN" altLang="en-US" sz="2000" dirty="0" smtClean="0">
                <a:latin typeface="Times New Roman" pitchFamily="18" charset="0"/>
                <a:ea typeface="华文中宋" pitchFamily="2" charset="-122"/>
                <a:cs typeface="Times New Roman" pitchFamily="18" charset="0"/>
              </a:rPr>
              <a:t>如发放奖励的通过银行转账方式发放。</a:t>
            </a:r>
          </a:p>
          <a:p>
            <a:pPr indent="711200">
              <a:lnSpc>
                <a:spcPct val="150000"/>
              </a:lnSpc>
              <a:extLst>
                <a:ext uri="{35155182-B16C-46BC-9424-99874614C6A1}">
                  <wpsdc:indentchars xmlns="" xmlns:wpsdc="http://www.wps.cn/officeDocument/2017/drawingmlCustomData" val="200" checksum="3773799597"/>
                </a:ext>
              </a:extLst>
            </a:pPr>
            <a:endParaRPr lang="en-US" altLang="zh-CN" sz="2400" dirty="0" smtClean="0">
              <a:latin typeface="华文中宋" pitchFamily="2" charset="-122"/>
              <a:ea typeface="华文中宋" pitchFamily="2" charset="-122"/>
              <a:sym typeface="+mn-ea"/>
            </a:endParaRPr>
          </a:p>
          <a:p>
            <a:pPr indent="609600" algn="l">
              <a:lnSpc>
                <a:spcPct val="150000"/>
              </a:lnSpc>
              <a:buNone/>
              <a:extLst>
                <a:ext uri="{35155182-B16C-46BC-9424-99874614C6A1}">
                  <wpsdc:indentchars xmlns="" xmlns:wpsdc="http://www.wps.cn/officeDocument/2017/drawingmlCustomData" val="200" checksum="4158780845"/>
                </a:ext>
              </a:extLst>
            </a:pPr>
            <a:endParaRPr lang="zh-CN" altLang="en-US" sz="2400" dirty="0" smtClean="0">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366421166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497840" y="1357298"/>
            <a:ext cx="8646160" cy="4131900"/>
          </a:xfrm>
          <a:prstGeom prst="rect">
            <a:avLst/>
          </a:prstGeom>
          <a:noFill/>
        </p:spPr>
        <p:txBody>
          <a:bodyPr wrap="square" rtlCol="0">
            <a:spAutoFit/>
          </a:bodyPr>
          <a:lstStyle/>
          <a:p>
            <a:pPr>
              <a:lnSpc>
                <a:spcPts val="3500"/>
              </a:lnSpc>
            </a:pPr>
            <a:r>
              <a:rPr lang="zh-CN" altLang="en-US" sz="2400" dirty="0" smtClean="0">
                <a:latin typeface="华文中宋" pitchFamily="2" charset="-122"/>
                <a:ea typeface="华文中宋" pitchFamily="2" charset="-122"/>
                <a:sym typeface="+mn-ea"/>
              </a:rPr>
              <a:t>   十七、</a:t>
            </a:r>
            <a:r>
              <a:rPr lang="zh-CN" altLang="en-US" sz="2400" dirty="0" smtClean="0">
                <a:latin typeface="Times New Roman" pitchFamily="18" charset="0"/>
                <a:ea typeface="华文中宋" pitchFamily="2" charset="-122"/>
                <a:cs typeface="Times New Roman" pitchFamily="18" charset="0"/>
                <a:sym typeface="+mn-ea"/>
              </a:rPr>
              <a:t>关于慰问困难职工方式</a:t>
            </a:r>
            <a:r>
              <a:rPr lang="en-US" altLang="zh-CN" sz="2400" dirty="0" smtClean="0">
                <a:latin typeface="Times New Roman" pitchFamily="18" charset="0"/>
                <a:ea typeface="华文中宋" pitchFamily="2" charset="-122"/>
                <a:cs typeface="Times New Roman" pitchFamily="18" charset="0"/>
                <a:sym typeface="+mn-ea"/>
              </a:rPr>
              <a:t>?</a:t>
            </a:r>
          </a:p>
          <a:p>
            <a:pPr>
              <a:lnSpc>
                <a:spcPts val="4000"/>
              </a:lnSpc>
            </a:pPr>
            <a:r>
              <a:rPr lang="zh-CN" altLang="en-US" sz="2800" b="1" dirty="0" smtClean="0">
                <a:latin typeface="Times New Roman" pitchFamily="18" charset="0"/>
                <a:ea typeface="楷体" panose="02010609060101010101" pitchFamily="49" charset="-122"/>
                <a:cs typeface="Times New Roman" pitchFamily="18" charset="0"/>
                <a:sym typeface="+mn-ea"/>
              </a:rPr>
              <a:t>       </a:t>
            </a:r>
            <a:r>
              <a:rPr lang="en-US" sz="2000" dirty="0" smtClean="0">
                <a:latin typeface="Times New Roman" pitchFamily="18" charset="0"/>
                <a:ea typeface="华文中宋" pitchFamily="2" charset="-122"/>
                <a:cs typeface="Times New Roman" pitchFamily="18" charset="0"/>
              </a:rPr>
              <a:t>1</a:t>
            </a:r>
            <a:r>
              <a:rPr lang="zh-CN" altLang="en-US" sz="2000" dirty="0" smtClean="0">
                <a:latin typeface="Times New Roman" pitchFamily="18" charset="0"/>
                <a:ea typeface="华文中宋" pitchFamily="2" charset="-122"/>
                <a:cs typeface="Times New Roman" pitchFamily="18" charset="0"/>
              </a:rPr>
              <a:t>、走访慰问职工要坚持实名制发放，实名制表应包括慰问原因、慰问金额、经办人签字等有关信息。</a:t>
            </a:r>
            <a:endParaRPr lang="en-US" altLang="zh-CN" sz="2000" dirty="0" smtClean="0">
              <a:latin typeface="Times New Roman" pitchFamily="18" charset="0"/>
              <a:ea typeface="华文中宋" pitchFamily="2" charset="-122"/>
              <a:cs typeface="Times New Roman" pitchFamily="18" charset="0"/>
            </a:endParaRPr>
          </a:p>
          <a:p>
            <a:pPr>
              <a:lnSpc>
                <a:spcPts val="4000"/>
              </a:lnSpc>
            </a:pPr>
            <a:r>
              <a:rPr lang="en-US" altLang="zh-CN"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、通过银行转账方式发放的，附银行盖章的支付凭证即可，不需实名签收。</a:t>
            </a:r>
            <a:endParaRPr lang="en-US" altLang="zh-CN" sz="2000" dirty="0" smtClean="0">
              <a:latin typeface="Times New Roman" pitchFamily="18" charset="0"/>
              <a:ea typeface="华文中宋" pitchFamily="2" charset="-122"/>
              <a:cs typeface="Times New Roman" pitchFamily="18" charset="0"/>
            </a:endParaRPr>
          </a:p>
          <a:p>
            <a:pPr>
              <a:lnSpc>
                <a:spcPts val="4000"/>
              </a:lnSpc>
            </a:pPr>
            <a:r>
              <a:rPr lang="en-US" altLang="zh-CN"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、对于极少数因卧床等个人原因，领导上门看望的人员以实名制发放，可发放现金。</a:t>
            </a:r>
            <a:r>
              <a:rPr lang="en-US" altLang="zh-CN"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中央财政专项帮扶资金使用管理办法</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（总工发 </a:t>
            </a:r>
            <a:r>
              <a:rPr lang="en-US" altLang="zh-CN" sz="2000" dirty="0" smtClean="0">
                <a:latin typeface="Times New Roman" pitchFamily="18" charset="0"/>
                <a:ea typeface="华文中宋" pitchFamily="2" charset="-122"/>
                <a:cs typeface="Times New Roman" pitchFamily="18" charset="0"/>
              </a:rPr>
              <a:t>【</a:t>
            </a:r>
            <a:r>
              <a:rPr lang="en-US" sz="2000" dirty="0" smtClean="0">
                <a:latin typeface="Times New Roman" pitchFamily="18" charset="0"/>
                <a:ea typeface="华文中宋" pitchFamily="2" charset="-122"/>
                <a:cs typeface="Times New Roman" pitchFamily="18" charset="0"/>
              </a:rPr>
              <a:t>2015</a:t>
            </a:r>
            <a:r>
              <a:rPr lang="en-US" altLang="zh-CN" sz="2000" dirty="0" smtClean="0">
                <a:latin typeface="Times New Roman" pitchFamily="18" charset="0"/>
                <a:ea typeface="华文中宋" pitchFamily="2" charset="-122"/>
                <a:cs typeface="Times New Roman" pitchFamily="18" charset="0"/>
              </a:rPr>
              <a:t>】</a:t>
            </a:r>
            <a:r>
              <a:rPr lang="en-US" sz="2000" dirty="0" smtClean="0">
                <a:latin typeface="Times New Roman" pitchFamily="18" charset="0"/>
                <a:ea typeface="华文中宋" pitchFamily="2" charset="-122"/>
                <a:cs typeface="Times New Roman" pitchFamily="18" charset="0"/>
              </a:rPr>
              <a:t> 20</a:t>
            </a:r>
            <a:r>
              <a:rPr lang="zh-CN" altLang="en-US" sz="2000" dirty="0" smtClean="0">
                <a:latin typeface="Times New Roman" pitchFamily="18" charset="0"/>
                <a:ea typeface="华文中宋" pitchFamily="2" charset="-122"/>
                <a:cs typeface="Times New Roman" pitchFamily="18" charset="0"/>
              </a:rPr>
              <a:t>号）</a:t>
            </a:r>
            <a:r>
              <a:rPr lang="en-US" altLang="zh-CN" sz="2000" dirty="0" smtClean="0">
                <a:latin typeface="Times New Roman" pitchFamily="18" charset="0"/>
                <a:ea typeface="华文中宋" pitchFamily="2" charset="-122"/>
                <a:cs typeface="Times New Roman" pitchFamily="18" charset="0"/>
              </a:rPr>
              <a:t>】</a:t>
            </a:r>
            <a:endParaRPr lang="zh-CN" altLang="en-US" sz="2000" dirty="0" smtClean="0">
              <a:latin typeface="Times New Roman" pitchFamily="18" charset="0"/>
              <a:ea typeface="华文中宋" pitchFamily="2" charset="-122"/>
              <a:cs typeface="Times New Roman" pitchFamily="18" charset="0"/>
              <a:sym typeface="+mn-ea"/>
            </a:endParaRPr>
          </a:p>
        </p:txBody>
      </p:sp>
    </p:spTree>
    <p:extLst>
      <p:ext uri="{BB962C8B-B14F-4D97-AF65-F5344CB8AC3E}">
        <p14:creationId xmlns:p14="http://schemas.microsoft.com/office/powerpoint/2010/main" val="3064736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305435" y="1214422"/>
            <a:ext cx="8535035" cy="5293757"/>
          </a:xfrm>
          <a:prstGeom prst="rect">
            <a:avLst/>
          </a:prstGeom>
          <a:noFill/>
        </p:spPr>
        <p:txBody>
          <a:bodyPr wrap="square" rtlCol="0">
            <a:spAutoFit/>
          </a:bodyPr>
          <a:lstStyle/>
          <a:p>
            <a:pPr indent="720090" fontAlgn="auto">
              <a:lnSpc>
                <a:spcPct val="150000"/>
              </a:lnSpc>
            </a:pPr>
            <a:r>
              <a:rPr lang="zh-CN" altLang="en-US" sz="2800" dirty="0" smtClean="0">
                <a:latin typeface="Times New Roman" pitchFamily="18" charset="0"/>
                <a:ea typeface="华文中宋" pitchFamily="2" charset="-122"/>
                <a:cs typeface="Times New Roman" pitchFamily="18" charset="0"/>
                <a:sym typeface="+mn-ea"/>
              </a:rPr>
              <a:t>                       职工福利支出规范化</a:t>
            </a:r>
            <a:endParaRPr lang="en-US" altLang="zh-CN" sz="2800" dirty="0" smtClean="0">
              <a:latin typeface="Times New Roman" pitchFamily="18" charset="0"/>
              <a:ea typeface="华文中宋" pitchFamily="2" charset="-122"/>
              <a:cs typeface="Times New Roman" pitchFamily="18" charset="0"/>
              <a:sym typeface="+mn-ea"/>
            </a:endParaRPr>
          </a:p>
          <a:p>
            <a:pPr indent="720090" fontAlgn="auto">
              <a:lnSpc>
                <a:spcPct val="150000"/>
              </a:lnSpc>
            </a:pPr>
            <a:r>
              <a:rPr lang="zh-CN" altLang="en-US" sz="2400" dirty="0" smtClean="0">
                <a:latin typeface="Times New Roman" pitchFamily="18" charset="0"/>
                <a:ea typeface="华文中宋" pitchFamily="2" charset="-122"/>
                <a:cs typeface="Times New Roman" pitchFamily="18" charset="0"/>
                <a:sym typeface="+mn-ea"/>
              </a:rPr>
              <a:t>一、职工集体福利支出有哪些项目？</a:t>
            </a:r>
            <a:endParaRPr lang="zh-CN" altLang="en-US" sz="2400" dirty="0">
              <a:latin typeface="Times New Roman" pitchFamily="18" charset="0"/>
              <a:ea typeface="华文中宋" pitchFamily="2" charset="-122"/>
              <a:cs typeface="Times New Roman" pitchFamily="18" charset="0"/>
            </a:endParaRPr>
          </a:p>
          <a:p>
            <a:pPr indent="720090">
              <a:lnSpc>
                <a:spcPts val="3800"/>
              </a:lnSpc>
            </a:pPr>
            <a:r>
              <a:rPr lang="zh-CN" altLang="en-US" sz="2000" dirty="0" smtClean="0">
                <a:latin typeface="Times New Roman" pitchFamily="18" charset="0"/>
                <a:ea typeface="华文中宋" pitchFamily="2" charset="-122"/>
                <a:cs typeface="Times New Roman" pitchFamily="18" charset="0"/>
              </a:rPr>
              <a:t>职工集体福利支出</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用于基层工会逢年过节和会员生日、婚丧嫁娶、生病住院、退休离岗的慰问支出等。</a:t>
            </a:r>
          </a:p>
          <a:p>
            <a:pPr indent="720090" fontAlgn="auto">
              <a:lnSpc>
                <a:spcPts val="3800"/>
              </a:lnSpc>
            </a:pPr>
            <a:r>
              <a:rPr lang="en-US" altLang="zh-CN" sz="2000" dirty="0" smtClean="0">
                <a:latin typeface="Times New Roman" pitchFamily="18" charset="0"/>
                <a:ea typeface="华文中宋" pitchFamily="2" charset="-122"/>
                <a:cs typeface="Times New Roman" pitchFamily="18" charset="0"/>
                <a:sym typeface="+mn-ea"/>
              </a:rPr>
              <a:t>    1</a:t>
            </a:r>
            <a:r>
              <a:rPr lang="zh-CN" altLang="en-US"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rPr>
              <a:t>用于基层工会逢年过节慰问；</a:t>
            </a:r>
            <a:endParaRPr lang="en-US" altLang="zh-CN" sz="2000" dirty="0" smtClean="0">
              <a:latin typeface="Times New Roman" pitchFamily="18" charset="0"/>
              <a:ea typeface="华文中宋" pitchFamily="2" charset="-122"/>
              <a:cs typeface="Times New Roman" pitchFamily="18" charset="0"/>
            </a:endParaRPr>
          </a:p>
          <a:p>
            <a:pPr indent="720090" fontAlgn="auto">
              <a:lnSpc>
                <a:spcPts val="4000"/>
              </a:lnSpc>
            </a:pPr>
            <a:r>
              <a:rPr lang="en-US" altLang="zh-CN"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、用于会员生日慰问；</a:t>
            </a:r>
            <a:endParaRPr lang="en-US" altLang="zh-CN" sz="2000" dirty="0" smtClean="0">
              <a:latin typeface="Times New Roman" pitchFamily="18" charset="0"/>
              <a:ea typeface="华文中宋" pitchFamily="2" charset="-122"/>
              <a:cs typeface="Times New Roman" pitchFamily="18" charset="0"/>
            </a:endParaRPr>
          </a:p>
          <a:p>
            <a:pPr indent="720090" fontAlgn="auto">
              <a:lnSpc>
                <a:spcPts val="4000"/>
              </a:lnSpc>
            </a:pPr>
            <a:r>
              <a:rPr lang="en-US" altLang="zh-CN"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、婚丧嫁娶慰问；</a:t>
            </a:r>
            <a:endParaRPr lang="en-US" altLang="zh-CN" sz="2000" dirty="0" smtClean="0">
              <a:latin typeface="Times New Roman" pitchFamily="18" charset="0"/>
              <a:ea typeface="华文中宋" pitchFamily="2" charset="-122"/>
              <a:cs typeface="Times New Roman" pitchFamily="18" charset="0"/>
            </a:endParaRPr>
          </a:p>
          <a:p>
            <a:pPr indent="720090" fontAlgn="auto">
              <a:lnSpc>
                <a:spcPts val="4000"/>
              </a:lnSpc>
            </a:pPr>
            <a:r>
              <a:rPr lang="en-US" altLang="zh-CN" sz="2000" dirty="0" smtClean="0">
                <a:latin typeface="Times New Roman" pitchFamily="18" charset="0"/>
                <a:ea typeface="华文中宋" pitchFamily="2" charset="-122"/>
                <a:cs typeface="Times New Roman" pitchFamily="18" charset="0"/>
              </a:rPr>
              <a:t>    4</a:t>
            </a:r>
            <a:r>
              <a:rPr lang="zh-CN" altLang="en-US" sz="2000" dirty="0" smtClean="0">
                <a:latin typeface="Times New Roman" pitchFamily="18" charset="0"/>
                <a:ea typeface="华文中宋" pitchFamily="2" charset="-122"/>
                <a:cs typeface="Times New Roman" pitchFamily="18" charset="0"/>
              </a:rPr>
              <a:t>、生病住院慰问；</a:t>
            </a:r>
            <a:endParaRPr lang="en-US" altLang="zh-CN" sz="2000" dirty="0" smtClean="0">
              <a:latin typeface="Times New Roman" pitchFamily="18" charset="0"/>
              <a:ea typeface="华文中宋" pitchFamily="2" charset="-122"/>
              <a:cs typeface="Times New Roman" pitchFamily="18" charset="0"/>
            </a:endParaRPr>
          </a:p>
          <a:p>
            <a:pPr indent="720090" fontAlgn="auto">
              <a:lnSpc>
                <a:spcPts val="4000"/>
              </a:lnSpc>
            </a:pPr>
            <a:r>
              <a:rPr lang="en-US" altLang="zh-CN" sz="2000" dirty="0" smtClean="0">
                <a:latin typeface="Times New Roman" pitchFamily="18" charset="0"/>
                <a:ea typeface="华文中宋" pitchFamily="2" charset="-122"/>
                <a:cs typeface="Times New Roman" pitchFamily="18" charset="0"/>
              </a:rPr>
              <a:t>    5</a:t>
            </a:r>
            <a:r>
              <a:rPr lang="zh-CN" altLang="en-US" sz="2000" dirty="0" smtClean="0">
                <a:latin typeface="Times New Roman" pitchFamily="18" charset="0"/>
                <a:ea typeface="华文中宋" pitchFamily="2" charset="-122"/>
                <a:cs typeface="Times New Roman" pitchFamily="18" charset="0"/>
              </a:rPr>
              <a:t>、退休离岗的慰问等</a:t>
            </a:r>
            <a:r>
              <a:rPr lang="zh-CN" altLang="en-US" sz="2000" dirty="0" smtClean="0">
                <a:latin typeface="Times New Roman" pitchFamily="18" charset="0"/>
                <a:ea typeface="华文中宋" pitchFamily="2" charset="-122"/>
                <a:cs typeface="Times New Roman" pitchFamily="18" charset="0"/>
                <a:sym typeface="+mn-ea"/>
              </a:rPr>
              <a:t>。</a:t>
            </a:r>
            <a:endParaRPr lang="en-US" altLang="zh-CN" sz="2000" dirty="0" smtClean="0">
              <a:latin typeface="Times New Roman" pitchFamily="18" charset="0"/>
              <a:ea typeface="华文中宋" pitchFamily="2" charset="-122"/>
              <a:cs typeface="Times New Roman" pitchFamily="18" charset="0"/>
              <a:sym typeface="+mn-ea"/>
            </a:endParaRPr>
          </a:p>
          <a:p>
            <a:pPr indent="720090" fontAlgn="auto">
              <a:lnSpc>
                <a:spcPts val="3800"/>
              </a:lnSpc>
            </a:pPr>
            <a:endParaRPr lang="zh-CN" altLang="en-US" sz="2400" dirty="0" smtClean="0">
              <a:solidFill>
                <a:srgbClr val="FF0000"/>
              </a:solidFill>
              <a:latin typeface="+mn-ea"/>
              <a:cs typeface="仿宋" panose="02010609060101010101" charset="-122"/>
              <a:sym typeface="+mn-ea"/>
            </a:endParaRPr>
          </a:p>
        </p:txBody>
      </p:sp>
    </p:spTree>
    <p:extLst>
      <p:ext uri="{BB962C8B-B14F-4D97-AF65-F5344CB8AC3E}">
        <p14:creationId xmlns:p14="http://schemas.microsoft.com/office/powerpoint/2010/main" val="4345383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305435" y="1071547"/>
            <a:ext cx="8535035" cy="5032147"/>
          </a:xfrm>
          <a:prstGeom prst="rect">
            <a:avLst/>
          </a:prstGeom>
          <a:noFill/>
        </p:spPr>
        <p:txBody>
          <a:bodyPr wrap="square" rtlCol="0">
            <a:spAutoFit/>
          </a:bodyPr>
          <a:lstStyle/>
          <a:p>
            <a:pPr indent="720090" fontAlgn="auto">
              <a:lnSpc>
                <a:spcPct val="150000"/>
              </a:lnSpc>
            </a:pPr>
            <a:r>
              <a:rPr lang="zh-CN" altLang="en-US" sz="2400" dirty="0" smtClean="0">
                <a:latin typeface="Times New Roman" pitchFamily="18" charset="0"/>
                <a:ea typeface="华文中宋" pitchFamily="2" charset="-122"/>
                <a:cs typeface="Times New Roman" pitchFamily="18" charset="0"/>
                <a:sym typeface="+mn-ea"/>
              </a:rPr>
              <a:t>二、发放节日慰问品应注意哪些</a:t>
            </a:r>
            <a:r>
              <a:rPr lang="en-US" altLang="zh-CN" sz="2400" dirty="0" smtClean="0">
                <a:latin typeface="Times New Roman" pitchFamily="18" charset="0"/>
                <a:ea typeface="华文中宋" pitchFamily="2" charset="-122"/>
                <a:cs typeface="Times New Roman" pitchFamily="18" charset="0"/>
                <a:sym typeface="+mn-ea"/>
              </a:rPr>
              <a:t>?</a:t>
            </a:r>
            <a:endParaRPr lang="zh-CN" altLang="en-US" sz="2400" dirty="0">
              <a:latin typeface="Times New Roman" pitchFamily="18" charset="0"/>
              <a:ea typeface="华文中宋" pitchFamily="2" charset="-122"/>
              <a:cs typeface="Times New Roman" pitchFamily="18" charset="0"/>
            </a:endParaRPr>
          </a:p>
          <a:p>
            <a:pPr indent="720090" fontAlgn="auto">
              <a:lnSpc>
                <a:spcPts val="3800"/>
              </a:lnSpc>
            </a:pPr>
            <a:r>
              <a:rPr lang="zh-CN" altLang="en-US" sz="2000" dirty="0" smtClean="0">
                <a:latin typeface="Times New Roman" pitchFamily="18" charset="0"/>
                <a:ea typeface="华文中宋" pitchFamily="2" charset="-122"/>
                <a:cs typeface="Times New Roman" pitchFamily="18" charset="0"/>
                <a:sym typeface="+mn-ea"/>
              </a:rPr>
              <a:t>逢年过节可以向全体会员发放节日慰问品。</a:t>
            </a:r>
          </a:p>
          <a:p>
            <a:pPr indent="720090" fontAlgn="auto">
              <a:lnSpc>
                <a:spcPts val="3800"/>
              </a:lnSpc>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法定节日：元旦、春节、清明节、劳动节、端午节、中秋节和国庆节</a:t>
            </a:r>
            <a:r>
              <a:rPr lang="en-US" altLang="zh-CN" sz="2000" dirty="0" smtClean="0">
                <a:latin typeface="Times New Roman" pitchFamily="18" charset="0"/>
                <a:ea typeface="华文中宋" pitchFamily="2" charset="-122"/>
                <a:cs typeface="Times New Roman" pitchFamily="18" charset="0"/>
                <a:sym typeface="+mn-ea"/>
              </a:rPr>
              <a:t>7</a:t>
            </a:r>
            <a:r>
              <a:rPr lang="zh-CN" altLang="en-US" sz="2000" dirty="0" smtClean="0">
                <a:latin typeface="Times New Roman" pitchFamily="18" charset="0"/>
                <a:ea typeface="华文中宋" pitchFamily="2" charset="-122"/>
                <a:cs typeface="Times New Roman" pitchFamily="18" charset="0"/>
                <a:sym typeface="+mn-ea"/>
              </a:rPr>
              <a:t>个节日。</a:t>
            </a:r>
          </a:p>
          <a:p>
            <a:pPr indent="720090" fontAlgn="auto">
              <a:lnSpc>
                <a:spcPts val="3800"/>
              </a:lnSpc>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发放标准：每位会员每年不超过</a:t>
            </a:r>
            <a:r>
              <a:rPr lang="en-US" sz="2000" dirty="0" smtClean="0">
                <a:latin typeface="Times New Roman" pitchFamily="18" charset="0"/>
                <a:ea typeface="华文中宋" pitchFamily="2" charset="-122"/>
                <a:cs typeface="Times New Roman" pitchFamily="18" charset="0"/>
                <a:sym typeface="+mn-ea"/>
              </a:rPr>
              <a:t>1800</a:t>
            </a:r>
            <a:r>
              <a:rPr lang="zh-CN" altLang="en-US" sz="2000" dirty="0" smtClean="0">
                <a:latin typeface="Times New Roman" pitchFamily="18" charset="0"/>
                <a:ea typeface="华文中宋" pitchFamily="2" charset="-122"/>
                <a:cs typeface="Times New Roman" pitchFamily="18" charset="0"/>
                <a:sym typeface="+mn-ea"/>
              </a:rPr>
              <a:t>元。</a:t>
            </a:r>
            <a:endParaRPr lang="zh-CN" altLang="en-US" sz="2000" dirty="0" smtClean="0">
              <a:latin typeface="Times New Roman" pitchFamily="18" charset="0"/>
              <a:ea typeface="华文中宋" pitchFamily="2" charset="-122"/>
              <a:cs typeface="Times New Roman" pitchFamily="18" charset="0"/>
            </a:endParaRPr>
          </a:p>
          <a:p>
            <a:pPr indent="720090" fontAlgn="auto">
              <a:lnSpc>
                <a:spcPts val="3800"/>
              </a:lnSpc>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发放方式：</a:t>
            </a:r>
            <a:r>
              <a:rPr lang="zh-CN" altLang="en-US" sz="2000" dirty="0" smtClean="0">
                <a:latin typeface="Calibri"/>
                <a:ea typeface="华文中宋" pitchFamily="2" charset="-122"/>
                <a:cs typeface="Calibri"/>
                <a:sym typeface="+mn-ea"/>
              </a:rPr>
              <a:t>①</a:t>
            </a:r>
            <a:r>
              <a:rPr lang="zh-CN" altLang="en-US" sz="2000" dirty="0" smtClean="0">
                <a:latin typeface="Times New Roman" pitchFamily="18" charset="0"/>
                <a:ea typeface="华文中宋" pitchFamily="2" charset="-122"/>
                <a:cs typeface="Times New Roman" pitchFamily="18" charset="0"/>
                <a:sym typeface="+mn-ea"/>
              </a:rPr>
              <a:t>实物 </a:t>
            </a:r>
            <a:endParaRPr lang="en-US" altLang="zh-CN" sz="2000" dirty="0" smtClean="0">
              <a:latin typeface="Times New Roman" pitchFamily="18" charset="0"/>
              <a:ea typeface="华文中宋" pitchFamily="2" charset="-122"/>
              <a:cs typeface="Times New Roman" pitchFamily="18" charset="0"/>
              <a:sym typeface="+mn-ea"/>
            </a:endParaRPr>
          </a:p>
          <a:p>
            <a:pPr indent="720090" fontAlgn="auto">
              <a:lnSpc>
                <a:spcPts val="3800"/>
              </a:lnSpc>
            </a:pPr>
            <a:r>
              <a:rPr lang="en-US" altLang="zh-CN" sz="2000" dirty="0" smtClean="0">
                <a:latin typeface="Times New Roman" pitchFamily="18" charset="0"/>
                <a:ea typeface="华文中宋" pitchFamily="2" charset="-122"/>
                <a:cs typeface="Times New Roman" pitchFamily="18" charset="0"/>
                <a:sym typeface="+mn-ea"/>
              </a:rPr>
              <a:t>                         </a:t>
            </a:r>
            <a:r>
              <a:rPr lang="zh-CN" altLang="en-US" sz="2000" dirty="0" smtClean="0">
                <a:ea typeface="华文中宋" pitchFamily="2" charset="-122"/>
                <a:cs typeface="Calibri"/>
                <a:sym typeface="+mn-ea"/>
              </a:rPr>
              <a:t>②</a:t>
            </a:r>
            <a:r>
              <a:rPr lang="zh-CN" altLang="en-US" sz="2000" dirty="0" smtClean="0">
                <a:latin typeface="Times New Roman" pitchFamily="18" charset="0"/>
                <a:ea typeface="华文中宋" pitchFamily="2" charset="-122"/>
                <a:cs typeface="Times New Roman" pitchFamily="18" charset="0"/>
                <a:sym typeface="+mn-ea"/>
              </a:rPr>
              <a:t>提货凭证（指定地点、限时领取、确定物品）。</a:t>
            </a:r>
            <a:endParaRPr lang="en-US" altLang="zh-CN" sz="2000" dirty="0" smtClean="0">
              <a:latin typeface="Times New Roman" pitchFamily="18" charset="0"/>
              <a:ea typeface="华文中宋" pitchFamily="2" charset="-122"/>
              <a:cs typeface="Times New Roman" pitchFamily="18" charset="0"/>
              <a:sym typeface="+mn-ea"/>
            </a:endParaRPr>
          </a:p>
          <a:p>
            <a:pPr indent="720090" fontAlgn="auto">
              <a:lnSpc>
                <a:spcPts val="3800"/>
              </a:lnSpc>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物品原则上为</a:t>
            </a:r>
            <a:r>
              <a:rPr lang="zh-CN" altLang="en-US" sz="2000" dirty="0" smtClean="0">
                <a:solidFill>
                  <a:srgbClr val="FF0000"/>
                </a:solidFill>
                <a:latin typeface="Times New Roman" pitchFamily="18" charset="0"/>
                <a:ea typeface="华文中宋" pitchFamily="2" charset="-122"/>
                <a:cs typeface="Times New Roman" pitchFamily="18" charset="0"/>
                <a:sym typeface="+mn-ea"/>
              </a:rPr>
              <a:t>符合传统节日习惯</a:t>
            </a:r>
            <a:r>
              <a:rPr lang="zh-CN" altLang="en-US" sz="2000" dirty="0" smtClean="0">
                <a:latin typeface="Times New Roman" pitchFamily="18" charset="0"/>
                <a:ea typeface="华文中宋" pitchFamily="2" charset="-122"/>
                <a:cs typeface="Times New Roman" pitchFamily="18" charset="0"/>
                <a:sym typeface="+mn-ea"/>
              </a:rPr>
              <a:t>的用品和职工群众必需的生活品等。</a:t>
            </a:r>
            <a:endParaRPr lang="zh-CN" altLang="en-US" sz="2000" dirty="0" smtClean="0">
              <a:latin typeface="Times New Roman" pitchFamily="18" charset="0"/>
              <a:ea typeface="华文中宋" pitchFamily="2" charset="-122"/>
              <a:cs typeface="Times New Roman" pitchFamily="18" charset="0"/>
            </a:endParaRPr>
          </a:p>
          <a:p>
            <a:pPr indent="720090" fontAlgn="auto">
              <a:lnSpc>
                <a:spcPts val="3800"/>
              </a:lnSpc>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不得发放现金、购物卡、代金券等</a:t>
            </a:r>
            <a:r>
              <a:rPr lang="en-US" altLang="zh-CN" sz="2000" dirty="0" smtClean="0">
                <a:latin typeface="Times New Roman" pitchFamily="18" charset="0"/>
                <a:ea typeface="华文中宋" pitchFamily="2" charset="-122"/>
                <a:cs typeface="Times New Roman" pitchFamily="18" charset="0"/>
                <a:sym typeface="+mn-ea"/>
              </a:rPr>
              <a:t>;</a:t>
            </a:r>
          </a:p>
          <a:p>
            <a:pPr indent="720090" fontAlgn="auto">
              <a:lnSpc>
                <a:spcPts val="3800"/>
              </a:lnSpc>
            </a:pPr>
            <a:r>
              <a:rPr lang="zh-CN" altLang="en-US" sz="2000" dirty="0" smtClean="0">
                <a:latin typeface="Times New Roman" pitchFamily="18" charset="0"/>
                <a:ea typeface="华文中宋" pitchFamily="2" charset="-122"/>
                <a:cs typeface="Times New Roman" pitchFamily="18" charset="0"/>
              </a:rPr>
              <a:t>★不得发放烟酒类物品。</a:t>
            </a:r>
            <a:endParaRPr lang="zh-CN" altLang="en-US" sz="2000" dirty="0" smtClean="0">
              <a:latin typeface="Times New Roman" pitchFamily="18" charset="0"/>
              <a:ea typeface="华文中宋" pitchFamily="2" charset="-122"/>
              <a:cs typeface="Times New Roman" pitchFamily="18" charset="0"/>
              <a:sym typeface="+mn-ea"/>
            </a:endParaRPr>
          </a:p>
        </p:txBody>
      </p:sp>
    </p:spTree>
    <p:extLst>
      <p:ext uri="{BB962C8B-B14F-4D97-AF65-F5344CB8AC3E}">
        <p14:creationId xmlns:p14="http://schemas.microsoft.com/office/powerpoint/2010/main" val="12192806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1" y="0"/>
            <a:ext cx="9143048" cy="6858000"/>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305435" y="1142985"/>
            <a:ext cx="8481407" cy="5334794"/>
          </a:xfrm>
          <a:prstGeom prst="rect">
            <a:avLst/>
          </a:prstGeom>
          <a:noFill/>
        </p:spPr>
        <p:txBody>
          <a:bodyPr wrap="square" rtlCol="0">
            <a:spAutoFit/>
          </a:bodyPr>
          <a:lstStyle/>
          <a:p>
            <a:pPr indent="720090">
              <a:lnSpc>
                <a:spcPct val="150000"/>
              </a:lnSpc>
            </a:pPr>
            <a:r>
              <a:rPr lang="zh-CN" altLang="en-US" sz="2400" dirty="0" smtClean="0">
                <a:latin typeface="Times New Roman" pitchFamily="18" charset="0"/>
                <a:ea typeface="华文中宋" pitchFamily="2" charset="-122"/>
                <a:cs typeface="Times New Roman" pitchFamily="18" charset="0"/>
                <a:sym typeface="+mn-ea"/>
              </a:rPr>
              <a:t>三、会员生日慰问的标准是多少？</a:t>
            </a:r>
          </a:p>
          <a:p>
            <a:pPr indent="720090">
              <a:lnSpc>
                <a:spcPts val="4000"/>
              </a:lnSpc>
            </a:pPr>
            <a:r>
              <a:rPr lang="zh-CN" altLang="en-US" sz="2000" dirty="0" smtClean="0">
                <a:latin typeface="Times New Roman" pitchFamily="18" charset="0"/>
                <a:ea typeface="华文中宋" pitchFamily="2" charset="-122"/>
                <a:cs typeface="Times New Roman" pitchFamily="18" charset="0"/>
                <a:sym typeface="+mn-ea"/>
              </a:rPr>
              <a:t>工会会员生日慰问可以发放生日蛋糕等实物慰问品,也可以发放指定蛋糕店的</a:t>
            </a:r>
            <a:r>
              <a:rPr lang="zh-CN" altLang="en-US" sz="2000" b="1" dirty="0" smtClean="0">
                <a:latin typeface="Times New Roman" pitchFamily="18" charset="0"/>
                <a:ea typeface="华文中宋" pitchFamily="2" charset="-122"/>
                <a:cs typeface="Times New Roman" pitchFamily="18" charset="0"/>
                <a:sym typeface="+mn-ea"/>
              </a:rPr>
              <a:t>蛋糕券</a:t>
            </a:r>
            <a:r>
              <a:rPr lang="zh-CN" altLang="en-US" sz="2000" dirty="0" smtClean="0">
                <a:latin typeface="Times New Roman" pitchFamily="18" charset="0"/>
                <a:ea typeface="华文中宋" pitchFamily="2" charset="-122"/>
                <a:cs typeface="Times New Roman" pitchFamily="18" charset="0"/>
                <a:sym typeface="+mn-ea"/>
              </a:rPr>
              <a:t>，标准为每人每年不超过400元。</a:t>
            </a:r>
            <a:endParaRPr lang="en-US" altLang="zh-CN" sz="2000" dirty="0" smtClean="0">
              <a:latin typeface="Times New Roman" pitchFamily="18" charset="0"/>
              <a:ea typeface="华文中宋" pitchFamily="2" charset="-122"/>
              <a:cs typeface="Times New Roman" pitchFamily="18" charset="0"/>
              <a:sym typeface="+mn-ea"/>
            </a:endParaRPr>
          </a:p>
          <a:p>
            <a:pPr indent="720090">
              <a:lnSpc>
                <a:spcPct val="150000"/>
              </a:lnSpc>
            </a:pPr>
            <a:endParaRPr lang="en-US" altLang="zh-CN" sz="2000" dirty="0" smtClean="0">
              <a:latin typeface="Times New Roman" pitchFamily="18" charset="0"/>
              <a:ea typeface="华文中宋" pitchFamily="2" charset="-122"/>
              <a:cs typeface="Times New Roman" pitchFamily="18" charset="0"/>
              <a:sym typeface="+mn-ea"/>
            </a:endParaRPr>
          </a:p>
          <a:p>
            <a:pPr indent="720090">
              <a:lnSpc>
                <a:spcPct val="150000"/>
              </a:lnSpc>
            </a:pPr>
            <a:r>
              <a:rPr lang="zh-CN" altLang="en-US" sz="2400" dirty="0" smtClean="0">
                <a:latin typeface="Times New Roman" pitchFamily="18" charset="0"/>
                <a:ea typeface="华文中宋" pitchFamily="2" charset="-122"/>
                <a:cs typeface="Times New Roman" pitchFamily="18" charset="0"/>
                <a:sym typeface="+mn-ea"/>
              </a:rPr>
              <a:t>四、会员结婚生育慰问的标准及注意点？</a:t>
            </a:r>
          </a:p>
          <a:p>
            <a:pPr lvl="0" indent="720090">
              <a:lnSpc>
                <a:spcPts val="4000"/>
              </a:lnSpc>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工会会员结婚、生育，符合国家法律、政策的，可给予不超过1000元的慰问品</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只要符合政策，二胎也可以。</a:t>
            </a:r>
            <a:endParaRPr lang="zh-CN" altLang="en-US" sz="2000" dirty="0" smtClean="0">
              <a:latin typeface="Times New Roman" pitchFamily="18" charset="0"/>
              <a:ea typeface="华文中宋" pitchFamily="2" charset="-122"/>
              <a:cs typeface="Times New Roman" pitchFamily="18" charset="0"/>
            </a:endParaRPr>
          </a:p>
          <a:p>
            <a:pPr lvl="0" indent="720090">
              <a:lnSpc>
                <a:spcPts val="4000"/>
              </a:lnSpc>
            </a:pP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结婚、生育男女同权，男方也可以享受。</a:t>
            </a:r>
          </a:p>
          <a:p>
            <a:pPr lvl="0" indent="720090">
              <a:lnSpc>
                <a:spcPct val="150000"/>
              </a:lnSpc>
            </a:pPr>
            <a:endParaRPr lang="en-US" altLang="zh-CN" sz="2400" dirty="0" smtClean="0">
              <a:latin typeface="Times New Roman" pitchFamily="18" charset="0"/>
              <a:cs typeface="Times New Roman" pitchFamily="18" charset="0"/>
              <a:sym typeface="+mn-ea"/>
            </a:endParaRPr>
          </a:p>
          <a:p>
            <a:pPr lvl="0" indent="720090">
              <a:lnSpc>
                <a:spcPct val="150000"/>
              </a:lnSpc>
            </a:pPr>
            <a:endParaRPr lang="zh-CN" altLang="en-US" sz="2400" dirty="0" smtClean="0">
              <a:solidFill>
                <a:srgbClr val="FF0000"/>
              </a:solidFill>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304174285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7365"/>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85720" y="1142985"/>
            <a:ext cx="8501122" cy="6155531"/>
          </a:xfrm>
          <a:prstGeom prst="rect">
            <a:avLst/>
          </a:prstGeom>
          <a:noFill/>
        </p:spPr>
        <p:txBody>
          <a:bodyPr wrap="square" rtlCol="0">
            <a:spAutoFit/>
          </a:bodyPr>
          <a:lstStyle/>
          <a:p>
            <a:pPr lvl="0" indent="711200">
              <a:lnSpc>
                <a:spcPct val="150000"/>
              </a:lnSpc>
              <a:extLst>
                <a:ext uri="{35155182-B16C-46BC-9424-99874614C6A1}">
                  <wpsdc:indentchars xmlns:lc="http://schemas.openxmlformats.org/drawingml/2006/lockedCanvas" xmlns:wpsdc="http://www.wps.cn/officeDocument/2017/drawingmlCustomData" xmlns="" val="200" checksum="3773799597"/>
                </a:ext>
              </a:extLst>
            </a:pPr>
            <a:r>
              <a:rPr lang="zh-CN" altLang="en-US" sz="2400" dirty="0" smtClean="0">
                <a:latin typeface="Times New Roman" pitchFamily="18" charset="0"/>
                <a:ea typeface="华文中宋" pitchFamily="2" charset="-122"/>
                <a:cs typeface="Times New Roman" pitchFamily="18" charset="0"/>
                <a:sym typeface="+mn-ea"/>
              </a:rPr>
              <a:t>五、会员退休慰问标准？</a:t>
            </a:r>
          </a:p>
          <a:p>
            <a:pPr indent="720090">
              <a:lnSpc>
                <a:spcPct val="150000"/>
              </a:lnSpc>
            </a:pPr>
            <a:r>
              <a:rPr lang="zh-CN" altLang="en-US" sz="2000" dirty="0" smtClean="0">
                <a:latin typeface="Times New Roman" pitchFamily="18" charset="0"/>
                <a:ea typeface="华文中宋" pitchFamily="2" charset="-122"/>
                <a:cs typeface="Times New Roman" pitchFamily="18" charset="0"/>
                <a:sym typeface="+mn-ea"/>
              </a:rPr>
              <a:t>工会会员退休离岗,基层工会可以发放不超过1000元的</a:t>
            </a:r>
            <a:r>
              <a:rPr lang="zh-CN" altLang="en-US" sz="2000" b="1" dirty="0" smtClean="0">
                <a:solidFill>
                  <a:srgbClr val="FF0000"/>
                </a:solidFill>
                <a:latin typeface="Times New Roman" pitchFamily="18" charset="0"/>
                <a:ea typeface="华文中宋" pitchFamily="2" charset="-122"/>
                <a:cs typeface="Times New Roman" pitchFamily="18" charset="0"/>
                <a:sym typeface="+mn-ea"/>
              </a:rPr>
              <a:t>纪念品</a:t>
            </a:r>
            <a:r>
              <a:rPr lang="zh-CN" altLang="en-US" sz="2000" dirty="0" smtClean="0">
                <a:latin typeface="Times New Roman" pitchFamily="18" charset="0"/>
                <a:ea typeface="华文中宋" pitchFamily="2" charset="-122"/>
                <a:cs typeface="Times New Roman" pitchFamily="18" charset="0"/>
                <a:sym typeface="+mn-ea"/>
              </a:rPr>
              <a:t>，可组织座谈会予以欢送，座谈会可购买适当的干鲜水果等食品。</a:t>
            </a:r>
            <a:endParaRPr lang="en-US" altLang="zh-CN" sz="2000" dirty="0" smtClean="0">
              <a:latin typeface="Times New Roman" pitchFamily="18" charset="0"/>
              <a:ea typeface="华文中宋" pitchFamily="2" charset="-122"/>
              <a:cs typeface="Times New Roman" pitchFamily="18" charset="0"/>
              <a:sym typeface="+mn-ea"/>
            </a:endParaRPr>
          </a:p>
          <a:p>
            <a:pPr indent="720090">
              <a:lnSpc>
                <a:spcPct val="150000"/>
              </a:lnSpc>
            </a:pPr>
            <a:endParaRPr lang="en-US" altLang="zh-CN" sz="2000" dirty="0" smtClean="0">
              <a:latin typeface="Times New Roman" pitchFamily="18" charset="0"/>
              <a:ea typeface="华文中宋" pitchFamily="2" charset="-122"/>
              <a:cs typeface="Times New Roman" pitchFamily="18" charset="0"/>
              <a:sym typeface="+mn-ea"/>
            </a:endParaRPr>
          </a:p>
          <a:p>
            <a:pPr indent="720090">
              <a:lnSpc>
                <a:spcPct val="150000"/>
              </a:lnSpc>
            </a:pPr>
            <a:r>
              <a:rPr lang="zh-CN" altLang="en-US" sz="2400" dirty="0" smtClean="0">
                <a:latin typeface="Times New Roman" pitchFamily="18" charset="0"/>
                <a:ea typeface="华文中宋" pitchFamily="2" charset="-122"/>
                <a:cs typeface="Times New Roman" pitchFamily="18" charset="0"/>
                <a:sym typeface="+mn-ea"/>
              </a:rPr>
              <a:t>六、关于会员生病慰问标准？</a:t>
            </a:r>
          </a:p>
          <a:p>
            <a:pPr indent="711200">
              <a:lnSpc>
                <a:spcPct val="150000"/>
              </a:lnSpc>
              <a:extLst>
                <a:ext uri="{35155182-B16C-46BC-9424-99874614C6A1}">
                  <wpsdc:indentchars xmlns:lc="http://schemas.openxmlformats.org/drawingml/2006/lockedCanvas" xmlns="" xmlns:wpsdc="http://www.wps.cn/officeDocument/2017/drawingmlCustomData" val="200" checksum="3773799597"/>
                </a:ext>
              </a:extLst>
            </a:pPr>
            <a:r>
              <a:rPr lang="zh-CN" altLang="en-US" sz="2000" dirty="0" smtClean="0">
                <a:latin typeface="Times New Roman" pitchFamily="18" charset="0"/>
                <a:ea typeface="华文中宋" pitchFamily="2" charset="-122"/>
                <a:cs typeface="Times New Roman" pitchFamily="18" charset="0"/>
                <a:sym typeface="+mn-ea"/>
              </a:rPr>
              <a:t>工会会员生病</a:t>
            </a:r>
            <a:r>
              <a:rPr lang="zh-CN" altLang="en-US" sz="2000" b="1" dirty="0" smtClean="0">
                <a:latin typeface="Times New Roman" pitchFamily="18" charset="0"/>
                <a:ea typeface="华文中宋" pitchFamily="2" charset="-122"/>
                <a:cs typeface="Times New Roman" pitchFamily="18" charset="0"/>
                <a:sym typeface="+mn-ea"/>
              </a:rPr>
              <a:t>住院</a:t>
            </a:r>
            <a:r>
              <a:rPr lang="zh-CN" altLang="en-US" sz="2000" dirty="0" smtClean="0">
                <a:latin typeface="Times New Roman" pitchFamily="18" charset="0"/>
                <a:ea typeface="华文中宋" pitchFamily="2" charset="-122"/>
                <a:cs typeface="Times New Roman" pitchFamily="18" charset="0"/>
                <a:sym typeface="+mn-ea"/>
              </a:rPr>
              <a:t>慰问：工会会员生病住院，基层工会应予看望，可给予不超过2000元的</a:t>
            </a:r>
            <a:r>
              <a:rPr lang="zh-CN" altLang="en-US" sz="2000" dirty="0" smtClean="0">
                <a:solidFill>
                  <a:srgbClr val="FF0000"/>
                </a:solidFill>
                <a:latin typeface="Times New Roman" pitchFamily="18" charset="0"/>
                <a:ea typeface="华文中宋" pitchFamily="2" charset="-122"/>
                <a:cs typeface="Times New Roman" pitchFamily="18" charset="0"/>
                <a:sym typeface="+mn-ea"/>
              </a:rPr>
              <a:t>慰问金</a:t>
            </a:r>
            <a:r>
              <a:rPr lang="zh-CN" altLang="en-US" sz="2000" dirty="0" smtClean="0">
                <a:latin typeface="Times New Roman" pitchFamily="18" charset="0"/>
                <a:ea typeface="华文中宋" pitchFamily="2" charset="-122"/>
                <a:cs typeface="Times New Roman" pitchFamily="18" charset="0"/>
                <a:sym typeface="+mn-ea"/>
              </a:rPr>
              <a:t>。</a:t>
            </a:r>
            <a:endParaRPr lang="en-US" altLang="zh-CN" sz="2000" dirty="0" smtClean="0">
              <a:latin typeface="Times New Roman" pitchFamily="18" charset="0"/>
              <a:ea typeface="华文中宋" pitchFamily="2" charset="-122"/>
              <a:cs typeface="Times New Roman" pitchFamily="18" charset="0"/>
              <a:sym typeface="+mn-ea"/>
            </a:endParaRPr>
          </a:p>
          <a:p>
            <a:pPr lvl="0" indent="609600">
              <a:lnSpc>
                <a:spcPts val="4000"/>
              </a:lnSpc>
              <a:extLst>
                <a:ext uri="{35155182-B16C-46BC-9424-99874614C6A1}">
                  <wpsdc:indentchars xmlns:lc="http://schemas.openxmlformats.org/drawingml/2006/lockedCanvas" xmlns:wpsdc="http://www.wps.cn/officeDocument/2017/drawingmlCustomData" xmlns="" val="200" checksum="4158780845"/>
                </a:ext>
              </a:extLst>
            </a:pPr>
            <a:endParaRPr lang="en-US" altLang="zh-CN" sz="2400" dirty="0" smtClean="0">
              <a:latin typeface="Times New Roman" pitchFamily="18" charset="0"/>
              <a:cs typeface="Times New Roman" pitchFamily="18" charset="0"/>
              <a:sym typeface="+mn-ea"/>
            </a:endParaRPr>
          </a:p>
          <a:p>
            <a:pPr lvl="0" indent="609600">
              <a:lnSpc>
                <a:spcPts val="4000"/>
              </a:lnSpc>
              <a:extLst>
                <a:ext uri="{35155182-B16C-46BC-9424-99874614C6A1}">
                  <wpsdc:indentchars xmlns:lc="http://schemas.openxmlformats.org/drawingml/2006/lockedCanvas" xmlns:wpsdc="http://www.wps.cn/officeDocument/2017/drawingmlCustomData" xmlns="" val="200" checksum="4158780845"/>
                </a:ext>
              </a:extLst>
            </a:pPr>
            <a:endParaRPr lang="en-US" altLang="zh-CN" sz="2400" dirty="0" smtClean="0">
              <a:latin typeface="Times New Roman" pitchFamily="18" charset="0"/>
              <a:cs typeface="Times New Roman" pitchFamily="18" charset="0"/>
              <a:sym typeface="+mn-ea"/>
            </a:endParaRPr>
          </a:p>
          <a:p>
            <a:pPr lvl="0" indent="609600">
              <a:lnSpc>
                <a:spcPts val="4000"/>
              </a:lnSpc>
              <a:extLst>
                <a:ext uri="{35155182-B16C-46BC-9424-99874614C6A1}">
                  <wpsdc:indentchars xmlns:lc="http://schemas.openxmlformats.org/drawingml/2006/lockedCanvas" xmlns:wpsdc="http://www.wps.cn/officeDocument/2017/drawingmlCustomData" xmlns="" val="200" checksum="4158780845"/>
                </a:ext>
              </a:extLst>
            </a:pPr>
            <a:endParaRPr lang="zh-CN" altLang="en-US" sz="2400" dirty="0" smtClean="0">
              <a:latin typeface="Times New Roman" pitchFamily="18" charset="0"/>
              <a:cs typeface="Times New Roman" pitchFamily="18" charset="0"/>
            </a:endParaRPr>
          </a:p>
          <a:p>
            <a:pPr lvl="0" indent="720090" algn="l">
              <a:lnSpc>
                <a:spcPct val="150000"/>
              </a:lnSpc>
            </a:pPr>
            <a:endParaRPr lang="en-US" altLang="zh-CN" sz="2400" dirty="0" smtClean="0">
              <a:latin typeface="+mn-ea"/>
              <a:sym typeface="+mn-ea"/>
            </a:endParaRPr>
          </a:p>
          <a:p>
            <a:pPr lvl="0" indent="720090" algn="l">
              <a:lnSpc>
                <a:spcPct val="150000"/>
              </a:lnSpc>
            </a:pPr>
            <a:endParaRPr lang="zh-CN" altLang="en-US" sz="2400" dirty="0" smtClean="0">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20932936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428596" y="1000108"/>
            <a:ext cx="9001156" cy="6186309"/>
          </a:xfrm>
          <a:prstGeom prst="rect">
            <a:avLst/>
          </a:prstGeom>
          <a:noFill/>
        </p:spPr>
        <p:txBody>
          <a:bodyPr wrap="square" rtlCol="0">
            <a:spAutoFit/>
          </a:bodyPr>
          <a:lstStyle/>
          <a:p>
            <a:pPr indent="711200">
              <a:lnSpc>
                <a:spcPct val="150000"/>
              </a:lnSpc>
              <a:extLst>
                <a:ext uri="{35155182-B16C-46BC-9424-99874614C6A1}">
                  <wpsdc:indentchars xmlns:lc="http://schemas.openxmlformats.org/drawingml/2006/lockedCanvas" xmlns:wpsdc="http://www.wps.cn/officeDocument/2017/drawingmlCustomData" xmlns="" val="200" checksum="3773799597"/>
                </a:ext>
              </a:extLst>
            </a:pPr>
            <a:endParaRPr lang="en-US" altLang="zh-CN" sz="2400" dirty="0" smtClean="0">
              <a:latin typeface="+mn-ea"/>
              <a:sym typeface="+mn-ea"/>
            </a:endParaRPr>
          </a:p>
          <a:p>
            <a:pPr indent="711200">
              <a:lnSpc>
                <a:spcPct val="150000"/>
              </a:lnSpc>
              <a:extLst>
                <a:ext uri="{35155182-B16C-46BC-9424-99874614C6A1}">
                  <wpsdc:indentchars xmlns:lc="http://schemas.openxmlformats.org/drawingml/2006/lockedCanvas" xmlns:wpsdc="http://www.wps.cn/officeDocument/2017/drawingmlCustomData" xmlns="" val="200" checksum="3773799597"/>
                </a:ext>
              </a:extLst>
            </a:pPr>
            <a:r>
              <a:rPr lang="zh-CN" altLang="en-US" sz="2400" dirty="0" smtClean="0">
                <a:latin typeface="Times New Roman" pitchFamily="18" charset="0"/>
                <a:ea typeface="华文中宋" pitchFamily="2" charset="-122"/>
                <a:cs typeface="Times New Roman" pitchFamily="18" charset="0"/>
                <a:sym typeface="+mn-ea"/>
              </a:rPr>
              <a:t>七、会员去世慰问标准及范围？</a:t>
            </a:r>
            <a:endParaRPr lang="zh-CN" altLang="en-US" sz="24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lc="http://schemas.openxmlformats.org/drawingml/2006/lockedCanvas" xmlns:wpsdc="http://www.wps.cn/officeDocument/2017/drawingmlCustomData" xmlns="" val="200" checksum="4158780845"/>
                </a:ext>
              </a:extLst>
            </a:pPr>
            <a:r>
              <a:rPr lang="zh-CN" altLang="en-US" sz="2400" dirty="0" smtClean="0">
                <a:latin typeface="Times New Roman" pitchFamily="18" charset="0"/>
                <a:cs typeface="Times New Roman" pitchFamily="18" charset="0"/>
                <a:sym typeface="+mn-ea"/>
              </a:rPr>
              <a:t> </a:t>
            </a:r>
            <a:r>
              <a:rPr lang="zh-CN" alt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sym typeface="+mn-ea"/>
              </a:rPr>
              <a:t>工会会员去世时，工会可给予不超过3000元的慰问金。</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lc="http://schemas.openxmlformats.org/drawingml/2006/lockedCanvas" xmlns:wpsdc="http://www.wps.cn/officeDocument/2017/drawingmlCustomData" xmlns="" val="200" checksum="4158780845"/>
                </a:ext>
              </a:extLst>
            </a:pPr>
            <a:r>
              <a:rPr lang="zh-CN" altLang="en-US"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sym typeface="+mn-ea"/>
              </a:rPr>
              <a:t>工会会员直系亲属去世时,可给予不超过2000元的慰问金。</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lc="http://schemas.openxmlformats.org/drawingml/2006/lockedCanvas" xmlns:wpsdc="http://www.wps.cn/officeDocument/2017/drawingmlCustomData" xmlns="" val="200" checksum="4158780845"/>
                </a:ext>
              </a:extLst>
            </a:pPr>
            <a:r>
              <a:rPr lang="zh-CN" altLang="en-US" sz="2000" dirty="0" smtClean="0">
                <a:latin typeface="Times New Roman" pitchFamily="18" charset="0"/>
                <a:ea typeface="华文中宋" pitchFamily="2" charset="-122"/>
                <a:cs typeface="Times New Roman" pitchFamily="18" charset="0"/>
                <a:sym typeface="+mn-ea"/>
              </a:rPr>
              <a:t>（直系亲属是指会员本人的配偶、父母和子女）。 </a:t>
            </a:r>
            <a:endParaRPr lang="zh-CN" altLang="en-US" sz="2000" dirty="0" smtClean="0">
              <a:latin typeface="Times New Roman" pitchFamily="18" charset="0"/>
              <a:ea typeface="华文中宋" pitchFamily="2" charset="-122"/>
              <a:cs typeface="Times New Roman" pitchFamily="18" charset="0"/>
            </a:endParaRPr>
          </a:p>
          <a:p>
            <a:pPr lvl="0" indent="720090" algn="l">
              <a:lnSpc>
                <a:spcPct val="150000"/>
              </a:lnSpc>
            </a:pPr>
            <a:endParaRPr lang="en-US" altLang="zh-CN" sz="2400" dirty="0" smtClean="0">
              <a:latin typeface="+mn-ea"/>
              <a:sym typeface="+mn-ea"/>
            </a:endParaRPr>
          </a:p>
          <a:p>
            <a:pPr lvl="0" indent="720090" algn="l">
              <a:lnSpc>
                <a:spcPct val="150000"/>
              </a:lnSpc>
            </a:pPr>
            <a:endParaRPr lang="en-US" altLang="zh-CN" sz="2400" dirty="0" smtClean="0">
              <a:latin typeface="+mn-ea"/>
              <a:sym typeface="+mn-ea"/>
            </a:endParaRPr>
          </a:p>
          <a:p>
            <a:pPr lvl="0" indent="720090" algn="l">
              <a:lnSpc>
                <a:spcPct val="150000"/>
              </a:lnSpc>
            </a:pPr>
            <a:endParaRPr lang="en-US" altLang="zh-CN" sz="2400" dirty="0" smtClean="0">
              <a:latin typeface="+mn-ea"/>
              <a:sym typeface="+mn-ea"/>
            </a:endParaRPr>
          </a:p>
          <a:p>
            <a:pPr lvl="0" indent="720090" algn="l">
              <a:lnSpc>
                <a:spcPct val="150000"/>
              </a:lnSpc>
            </a:pPr>
            <a:endParaRPr lang="en-US" altLang="zh-CN" sz="2400" dirty="0" smtClean="0">
              <a:latin typeface="+mn-ea"/>
              <a:sym typeface="+mn-ea"/>
            </a:endParaRPr>
          </a:p>
          <a:p>
            <a:pPr lvl="0" indent="720090" algn="l">
              <a:lnSpc>
                <a:spcPct val="150000"/>
              </a:lnSpc>
            </a:pPr>
            <a:endParaRPr lang="en-US" altLang="zh-CN" sz="2400" dirty="0" smtClean="0">
              <a:latin typeface="+mn-ea"/>
              <a:sym typeface="+mn-ea"/>
            </a:endParaRPr>
          </a:p>
          <a:p>
            <a:pPr lvl="0" indent="720090" algn="l">
              <a:lnSpc>
                <a:spcPct val="150000"/>
              </a:lnSpc>
            </a:pPr>
            <a:endParaRPr lang="zh-CN" altLang="en-US" sz="2400" dirty="0" smtClean="0">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214719244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428596" y="928671"/>
            <a:ext cx="8429684" cy="6781344"/>
          </a:xfrm>
          <a:prstGeom prst="rect">
            <a:avLst/>
          </a:prstGeom>
          <a:noFill/>
        </p:spPr>
        <p:txBody>
          <a:bodyPr wrap="square" rtlCol="0">
            <a:spAutoFit/>
          </a:bodyPr>
          <a:lstStyle/>
          <a:p>
            <a:pPr indent="609600">
              <a:lnSpc>
                <a:spcPts val="4000"/>
              </a:lnSpc>
              <a:extLst>
                <a:ext uri="{35155182-B16C-46BC-9424-99874614C6A1}">
                  <wpsdc:indentchars xmlns="" xmlns:wpsdc="http://www.wps.cn/officeDocument/2017/drawingmlCustomData" val="200" checksum="4158780845"/>
                </a:ext>
              </a:extLst>
            </a:pPr>
            <a:endParaRPr lang="en-US" altLang="zh-CN" sz="2400" dirty="0" smtClean="0">
              <a:latin typeface="华文中宋" pitchFamily="2" charset="-122"/>
              <a:ea typeface="华文中宋" pitchFamily="2" charset="-122"/>
              <a:sym typeface="+mn-ea"/>
            </a:endParaRPr>
          </a:p>
          <a:p>
            <a:pPr indent="609600">
              <a:lnSpc>
                <a:spcPts val="4000"/>
              </a:lnSpc>
              <a:extLst>
                <a:ext uri="{35155182-B16C-46BC-9424-99874614C6A1}">
                  <wpsdc:indentchars xmlns="" xmlns:wpsdc="http://www.wps.cn/officeDocument/2017/drawingmlCustomData" val="200" checksum="4158780845"/>
                </a:ext>
              </a:extLst>
            </a:pPr>
            <a:r>
              <a:rPr lang="zh-CN" altLang="en-US" sz="2400" dirty="0" smtClean="0">
                <a:latin typeface="华文中宋" pitchFamily="2" charset="-122"/>
                <a:ea typeface="华文中宋" pitchFamily="2" charset="-122"/>
                <a:cs typeface="Times New Roman" pitchFamily="18" charset="0"/>
                <a:sym typeface="+mn-ea"/>
              </a:rPr>
              <a:t>八、会员身份如何界定？</a:t>
            </a:r>
            <a:endParaRPr lang="en-US" altLang="zh-CN" sz="2400" dirty="0" smtClean="0">
              <a:latin typeface="华文中宋" pitchFamily="2" charset="-122"/>
              <a:ea typeface="华文中宋" pitchFamily="2" charset="-122"/>
              <a:cs typeface="Times New Roman" pitchFamily="18" charset="0"/>
              <a:sym typeface="+mn-ea"/>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基层工会应严格界定会员身份，避免非本工会会员重复享受工会集体福利。</a:t>
            </a:r>
            <a:endParaRPr lang="en-US" altLang="zh-CN"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rPr>
              <a:t>1.</a:t>
            </a:r>
            <a:r>
              <a:rPr lang="zh-CN" altLang="en-US" sz="2000" dirty="0" smtClean="0">
                <a:latin typeface="Times New Roman" pitchFamily="18" charset="0"/>
                <a:ea typeface="华文中宋" pitchFamily="2" charset="-122"/>
                <a:cs typeface="Times New Roman" pitchFamily="18" charset="0"/>
              </a:rPr>
              <a:t>凡工资未纳入拨缴工会经费工资总额或未缴纳会费的会员，不得享受集体福利。</a:t>
            </a:r>
            <a:endParaRPr lang="en-US" altLang="zh-CN"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en-US" altLang="zh-CN" sz="2000" dirty="0" smtClean="0">
                <a:latin typeface="Times New Roman" pitchFamily="18" charset="0"/>
                <a:ea typeface="华文中宋" pitchFamily="2" charset="-122"/>
                <a:cs typeface="Times New Roman" pitchFamily="18" charset="0"/>
              </a:rPr>
              <a:t>2.</a:t>
            </a:r>
            <a:r>
              <a:rPr lang="zh-CN" altLang="en-US" sz="2000" dirty="0" smtClean="0">
                <a:latin typeface="Times New Roman" pitchFamily="18" charset="0"/>
                <a:ea typeface="华文中宋" pitchFamily="2" charset="-122"/>
                <a:cs typeface="Times New Roman" pitchFamily="18" charset="0"/>
              </a:rPr>
              <a:t>借用、挂职等人员只能享受一处集体福利。</a:t>
            </a:r>
          </a:p>
          <a:p>
            <a:pPr indent="609600">
              <a:lnSpc>
                <a:spcPts val="4000"/>
              </a:lnSpc>
              <a:extLst>
                <a:ext uri="{35155182-B16C-46BC-9424-99874614C6A1}">
                  <wpsdc:indentchars xmlns="" xmlns:wpsdc="http://www.wps.cn/officeDocument/2017/drawingmlCustomData" val="200" checksum="4158780845"/>
                </a:ext>
              </a:extLst>
            </a:pPr>
            <a:endParaRPr lang="en-US" altLang="zh-CN" sz="2400" dirty="0" smtClean="0">
              <a:latin typeface="华文中宋" pitchFamily="2" charset="-122"/>
              <a:ea typeface="华文中宋" pitchFamily="2" charset="-122"/>
              <a:sym typeface="+mn-ea"/>
            </a:endParaRPr>
          </a:p>
          <a:p>
            <a:pPr indent="609600">
              <a:lnSpc>
                <a:spcPct val="150000"/>
              </a:lnSpc>
              <a:extLst>
                <a:ext uri="{35155182-B16C-46BC-9424-99874614C6A1}">
                  <wpsdc:indentchars xmlns="" xmlns:wpsdc="http://www.wps.cn/officeDocument/2017/drawingmlCustomData" val="200" checksum="4158780845"/>
                </a:ext>
              </a:extLst>
            </a:pPr>
            <a:endParaRPr lang="en-US" altLang="zh-CN" sz="2400" dirty="0" smtClean="0">
              <a:solidFill>
                <a:srgbClr val="FF0000"/>
              </a:solidFill>
            </a:endParaRPr>
          </a:p>
          <a:p>
            <a:pPr indent="609600">
              <a:lnSpc>
                <a:spcPct val="150000"/>
              </a:lnSpc>
              <a:extLst>
                <a:ext uri="{35155182-B16C-46BC-9424-99874614C6A1}">
                  <wpsdc:indentchars xmlns="" xmlns:wpsdc="http://www.wps.cn/officeDocument/2017/drawingmlCustomData" val="200" checksum="4158780845"/>
                </a:ext>
              </a:extLst>
            </a:pPr>
            <a:endParaRPr lang="en-US" altLang="zh-CN" sz="2400" dirty="0" smtClean="0">
              <a:latin typeface="+mn-ea"/>
            </a:endParaRPr>
          </a:p>
          <a:p>
            <a:pPr indent="609600">
              <a:lnSpc>
                <a:spcPct val="150000"/>
              </a:lnSpc>
              <a:extLst>
                <a:ext uri="{35155182-B16C-46BC-9424-99874614C6A1}">
                  <wpsdc:indentchars xmlns="" xmlns:wpsdc="http://www.wps.cn/officeDocument/2017/drawingmlCustomData" val="200" checksum="4158780845"/>
                </a:ext>
              </a:extLst>
            </a:pPr>
            <a:endParaRPr lang="en-US" altLang="zh-CN" sz="2400" dirty="0" smtClean="0">
              <a:latin typeface="+mn-ea"/>
            </a:endParaRPr>
          </a:p>
          <a:p>
            <a:pPr indent="609600">
              <a:lnSpc>
                <a:spcPct val="150000"/>
              </a:lnSpc>
              <a:extLst>
                <a:ext uri="{35155182-B16C-46BC-9424-99874614C6A1}">
                  <wpsdc:indentchars xmlns="" xmlns:wpsdc="http://www.wps.cn/officeDocument/2017/drawingmlCustomData" val="200" checksum="4158780845"/>
                </a:ext>
              </a:extLst>
            </a:pPr>
            <a:endParaRPr lang="zh-CN" altLang="en-US" sz="2400" dirty="0" smtClean="0">
              <a:latin typeface="+mn-ea"/>
            </a:endParaRPr>
          </a:p>
          <a:p>
            <a:r>
              <a:rPr lang="zh-CN" altLang="en-US" sz="2400" dirty="0" smtClean="0">
                <a:solidFill>
                  <a:srgbClr val="FF0000"/>
                </a:solidFill>
                <a:latin typeface="+mn-ea"/>
                <a:sym typeface="+mn-ea"/>
              </a:rPr>
              <a:t>    </a:t>
            </a:r>
            <a:endParaRPr lang="zh-CN" altLang="en-US" sz="2400" dirty="0" smtClean="0">
              <a:latin typeface="+mn-ea"/>
              <a:sym typeface="+mn-ea"/>
            </a:endParaRPr>
          </a:p>
        </p:txBody>
      </p:sp>
    </p:spTree>
    <p:extLst>
      <p:ext uri="{BB962C8B-B14F-4D97-AF65-F5344CB8AC3E}">
        <p14:creationId xmlns:p14="http://schemas.microsoft.com/office/powerpoint/2010/main" val="374431363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14282" y="1142984"/>
            <a:ext cx="8501122" cy="7607211"/>
          </a:xfrm>
          <a:prstGeom prst="rect">
            <a:avLst/>
          </a:prstGeom>
          <a:noFill/>
        </p:spPr>
        <p:txBody>
          <a:bodyPr wrap="square" rtlCol="0">
            <a:spAutoFit/>
          </a:bodyPr>
          <a:lstStyle/>
          <a:p>
            <a:pPr indent="609600">
              <a:lnSpc>
                <a:spcPts val="3800"/>
              </a:lnSpc>
              <a:extLst>
                <a:ext uri="{35155182-B16C-46BC-9424-99874614C6A1}">
                  <wpsdc:indentchars xmlns="" xmlns:wpsdc="http://www.wps.cn/officeDocument/2017/drawingmlCustomData" val="200" checksum="4158780845"/>
                </a:ext>
              </a:extLst>
            </a:pPr>
            <a:r>
              <a:rPr lang="zh-CN" altLang="en-US" sz="2400" dirty="0" smtClean="0">
                <a:latin typeface="Times New Roman" pitchFamily="18" charset="0"/>
                <a:ea typeface="华文中宋" pitchFamily="2" charset="-122"/>
                <a:cs typeface="Times New Roman" pitchFamily="18" charset="0"/>
                <a:sym typeface="+mn-ea"/>
              </a:rPr>
              <a:t>九、离退人员为何不享受工会职工福利</a:t>
            </a:r>
            <a:r>
              <a:rPr lang="en-US" altLang="zh-CN" sz="2400" dirty="0" smtClean="0">
                <a:latin typeface="Times New Roman" pitchFamily="18" charset="0"/>
                <a:ea typeface="华文中宋" pitchFamily="2" charset="-122"/>
                <a:cs typeface="Times New Roman" pitchFamily="18" charset="0"/>
                <a:sym typeface="+mn-ea"/>
              </a:rPr>
              <a:t>?</a:t>
            </a: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 </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中国工会章程</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rPr>
              <a:t>第八条 ：</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会员离休、退休和失业，可保留会籍。保留会籍期间免交会费。</a:t>
            </a:r>
            <a:r>
              <a:rPr lang="en-US" altLang="zh-CN" sz="2000" dirty="0" smtClean="0">
                <a:latin typeface="Times New Roman" pitchFamily="18" charset="0"/>
                <a:ea typeface="华文中宋" pitchFamily="2" charset="-122"/>
                <a:cs typeface="Times New Roman" pitchFamily="18" charset="0"/>
              </a:rPr>
              <a:t>”</a:t>
            </a: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 </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关于离退休人员管理活动经费不能从工会经费中列支的复函</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a:t>
            </a:r>
            <a:r>
              <a:rPr lang="en-US" altLang="zh-CN" sz="2000" dirty="0" smtClean="0">
                <a:latin typeface="Times New Roman" pitchFamily="18" charset="0"/>
                <a:ea typeface="华文中宋" pitchFamily="2" charset="-122"/>
                <a:cs typeface="Times New Roman" pitchFamily="18" charset="0"/>
              </a:rPr>
              <a:t>【2000】46</a:t>
            </a:r>
            <a:r>
              <a:rPr lang="zh-CN" altLang="en-US" sz="2000" dirty="0" smtClean="0">
                <a:latin typeface="Times New Roman" pitchFamily="18" charset="0"/>
                <a:ea typeface="华文中宋" pitchFamily="2" charset="-122"/>
                <a:cs typeface="Times New Roman" pitchFamily="18" charset="0"/>
              </a:rPr>
              <a:t>号）规定：离退休职工的离退休费不列入工资总额组成范围，也不计提工会经费。</a:t>
            </a:r>
            <a:endParaRPr lang="en-US" altLang="zh-CN" sz="2000" dirty="0" smtClean="0">
              <a:latin typeface="Times New Roman" pitchFamily="18" charset="0"/>
              <a:ea typeface="华文中宋" pitchFamily="2" charset="-122"/>
              <a:cs typeface="Times New Roman" pitchFamily="18" charset="0"/>
            </a:endParaRPr>
          </a:p>
          <a:p>
            <a:pPr>
              <a:lnSpc>
                <a:spcPts val="4000"/>
              </a:lnSpc>
              <a:extLst>
                <a:ext uri="{35155182-B16C-46BC-9424-99874614C6A1}">
                  <wpsdc:indentchars xmlns:lc="http://schemas.openxmlformats.org/drawingml/2006/lockedCanvas" xmlns:wpsdc="http://www.wps.cn/officeDocument/2017/drawingmlCustomData" xmlns="" val="200" checksum="4158780845"/>
                </a:ext>
              </a:extLst>
            </a:pPr>
            <a:r>
              <a:rPr lang="zh-CN" altLang="en-US" sz="2000" dirty="0" smtClean="0">
                <a:latin typeface="Times New Roman" pitchFamily="18" charset="0"/>
                <a:ea typeface="华文中宋" pitchFamily="2" charset="-122"/>
                <a:cs typeface="Times New Roman" pitchFamily="18" charset="0"/>
              </a:rPr>
              <a:t>         ★ </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中国工会章程</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也明确，</a:t>
            </a:r>
            <a:r>
              <a:rPr lang="zh-CN" altLang="en-US" sz="2000" dirty="0" smtClean="0">
                <a:latin typeface="Times New Roman" pitchFamily="18" charset="0"/>
                <a:ea typeface="华文中宋" pitchFamily="2" charset="-122"/>
                <a:cs typeface="Times New Roman" pitchFamily="18" charset="0"/>
              </a:rPr>
              <a:t>工会组织要关心离休、退休和失业会员的生活，积极向有关方面反映他们的愿望和要求。</a:t>
            </a:r>
            <a:endParaRPr lang="en-US" altLang="zh-CN" sz="2000" dirty="0" smtClean="0">
              <a:latin typeface="Times New Roman" pitchFamily="18" charset="0"/>
              <a:ea typeface="华文中宋" pitchFamily="2" charset="-122"/>
              <a:cs typeface="Times New Roman" pitchFamily="18" charset="0"/>
            </a:endParaRPr>
          </a:p>
          <a:p>
            <a:pPr>
              <a:lnSpc>
                <a:spcPts val="4000"/>
              </a:lnSpc>
              <a:extLst>
                <a:ext uri="{35155182-B16C-46BC-9424-99874614C6A1}">
                  <wpsdc:indentchars xmlns:lc="http://schemas.openxmlformats.org/drawingml/2006/lockedCanvas" xmlns:wpsdc="http://www.wps.cn/officeDocument/2017/drawingmlCustomData" xmlns="" val="200" checksum="4158780845"/>
                </a:ext>
              </a:extLst>
            </a:pPr>
            <a:r>
              <a:rPr lang="en-US" altLang="zh-CN" sz="2000" dirty="0" smtClean="0">
                <a:latin typeface="Times New Roman" pitchFamily="18" charset="0"/>
                <a:ea typeface="华文中宋" pitchFamily="2" charset="-122"/>
                <a:cs typeface="Times New Roman" pitchFamily="18" charset="0"/>
                <a:sym typeface="+mn-ea"/>
              </a:rPr>
              <a:t>         </a:t>
            </a:r>
            <a:r>
              <a:rPr lang="zh-CN" altLang="en-US" sz="2000" dirty="0" smtClean="0">
                <a:latin typeface="Times New Roman" pitchFamily="18" charset="0"/>
                <a:ea typeface="华文中宋" pitchFamily="2" charset="-122"/>
                <a:cs typeface="Times New Roman" pitchFamily="18" charset="0"/>
              </a:rPr>
              <a:t>★ </a:t>
            </a:r>
            <a:r>
              <a:rPr lang="en-US" altLang="zh-CN" sz="2000" dirty="0" smtClean="0">
                <a:latin typeface="Times New Roman" pitchFamily="18" charset="0"/>
                <a:ea typeface="华文中宋" pitchFamily="2" charset="-122"/>
                <a:cs typeface="Times New Roman" pitchFamily="18" charset="0"/>
                <a:sym typeface="+mn-ea"/>
              </a:rPr>
              <a:t>2019.1.8</a:t>
            </a:r>
            <a:r>
              <a:rPr lang="zh-CN" altLang="en-US" sz="2000" dirty="0" smtClean="0">
                <a:latin typeface="Times New Roman" pitchFamily="18" charset="0"/>
                <a:ea typeface="华文中宋" pitchFamily="2" charset="-122"/>
                <a:cs typeface="Times New Roman" pitchFamily="18" charset="0"/>
                <a:sym typeface="+mn-ea"/>
              </a:rPr>
              <a:t>日江苏省总工会</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关于严格送温暖资金管理使用的通知</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，元旦春节送温暖可适当关心关爱生活困难的离退休的会员。</a:t>
            </a:r>
            <a:endParaRPr lang="en-US" altLang="zh-CN" sz="2000" dirty="0" smtClean="0">
              <a:latin typeface="Times New Roman" pitchFamily="18" charset="0"/>
              <a:ea typeface="华文中宋" pitchFamily="2" charset="-122"/>
              <a:cs typeface="Times New Roman" pitchFamily="18" charset="0"/>
              <a:sym typeface="+mn-ea"/>
            </a:endParaRPr>
          </a:p>
          <a:p>
            <a:pPr>
              <a:lnSpc>
                <a:spcPts val="3800"/>
              </a:lnSpc>
              <a:extLst>
                <a:ext uri="{35155182-B16C-46BC-9424-99874614C6A1}">
                  <wpsdc:indentchars xmlns:lc="http://schemas.openxmlformats.org/drawingml/2006/lockedCanvas" xmlns:wpsdc="http://www.wps.cn/officeDocument/2017/drawingmlCustomData" xmlns="" val="200" checksum="4158780845"/>
                </a:ext>
              </a:extLst>
            </a:pPr>
            <a:r>
              <a:rPr lang="en-US" altLang="zh-CN" sz="2400" dirty="0" smtClean="0">
                <a:latin typeface="Times New Roman" pitchFamily="18" charset="0"/>
                <a:cs typeface="Times New Roman" pitchFamily="18" charset="0"/>
                <a:sym typeface="+mn-ea"/>
              </a:rPr>
              <a:t>        </a:t>
            </a:r>
          </a:p>
          <a:p>
            <a:pPr>
              <a:lnSpc>
                <a:spcPts val="3800"/>
              </a:lnSpc>
              <a:extLst>
                <a:ext uri="{35155182-B16C-46BC-9424-99874614C6A1}">
                  <wpsdc:indentchars xmlns:lc="http://schemas.openxmlformats.org/drawingml/2006/lockedCanvas" xmlns:wpsdc="http://www.wps.cn/officeDocument/2017/drawingmlCustomData" xmlns="" val="200" checksum="4158780845"/>
                </a:ext>
              </a:extLst>
            </a:pPr>
            <a:r>
              <a:rPr lang="en-US" altLang="zh-CN" sz="2400" dirty="0" smtClean="0">
                <a:latin typeface="Times New Roman" pitchFamily="18" charset="0"/>
                <a:cs typeface="Times New Roman" pitchFamily="18" charset="0"/>
                <a:sym typeface="+mn-ea"/>
              </a:rPr>
              <a:t>    </a:t>
            </a:r>
            <a:endParaRPr lang="zh-CN" altLang="en-US" sz="2400" dirty="0" smtClean="0">
              <a:latin typeface="Times New Roman" pitchFamily="18" charset="0"/>
              <a:cs typeface="Times New Roman" pitchFamily="18" charset="0"/>
            </a:endParaRPr>
          </a:p>
          <a:p>
            <a:pPr>
              <a:lnSpc>
                <a:spcPct val="150000"/>
              </a:lnSpc>
            </a:pPr>
            <a:endParaRPr lang="en-US" altLang="zh-CN" sz="2000" dirty="0" smtClean="0">
              <a:latin typeface="+mn-ea"/>
              <a:sym typeface="+mn-ea"/>
            </a:endParaRPr>
          </a:p>
          <a:p>
            <a:pPr>
              <a:lnSpc>
                <a:spcPct val="150000"/>
              </a:lnSpc>
            </a:pPr>
            <a:endParaRPr lang="zh-CN" altLang="en-US" sz="2000" dirty="0" smtClean="0"/>
          </a:p>
          <a:p>
            <a:pPr lvl="0" indent="609600" algn="l" fontAlgn="auto">
              <a:lnSpc>
                <a:spcPts val="4000"/>
              </a:lnSpc>
              <a:extLst>
                <a:ext uri="{35155182-B16C-46BC-9424-99874614C6A1}">
                  <wpsdc:indentchars xmlns="" xmlns:wpsdc="http://www.wps.cn/officeDocument/2017/drawingmlCustomData" val="200" checksum="4158780845"/>
                </a:ext>
              </a:extLst>
            </a:pPr>
            <a:endParaRPr lang="zh-CN" altLang="en-US" sz="2400" dirty="0" smtClean="0">
              <a:latin typeface="+mn-ea"/>
              <a:sym typeface="+mn-ea"/>
            </a:endParaRPr>
          </a:p>
        </p:txBody>
      </p:sp>
    </p:spTree>
    <p:extLst>
      <p:ext uri="{BB962C8B-B14F-4D97-AF65-F5344CB8AC3E}">
        <p14:creationId xmlns:p14="http://schemas.microsoft.com/office/powerpoint/2010/main" val="8422499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3" name="文本框 2"/>
          <p:cNvSpPr txBox="1"/>
          <p:nvPr/>
        </p:nvSpPr>
        <p:spPr>
          <a:xfrm>
            <a:off x="214282" y="1000108"/>
            <a:ext cx="8715436" cy="6412012"/>
          </a:xfrm>
          <a:prstGeom prst="rect">
            <a:avLst/>
          </a:prstGeom>
          <a:noFill/>
        </p:spPr>
        <p:txBody>
          <a:bodyPr wrap="square" rtlCol="0">
            <a:spAutoFit/>
          </a:bodyPr>
          <a:lstStyle/>
          <a:p>
            <a:pPr marL="0" indent="711200" fontAlgn="auto">
              <a:lnSpc>
                <a:spcPct val="200000"/>
              </a:lnSpc>
              <a:buNone/>
              <a:extLst>
                <a:ext uri="{35155182-B16C-46BC-9424-99874614C6A1}">
                  <wpsdc:indentchars xmlns="" xmlns:wpsdc="http://www.wps.cn/officeDocument/2017/drawingmlCustomData" val="200" checksum="3773799597"/>
                </a:ext>
              </a:extLst>
            </a:pPr>
            <a:endParaRPr lang="en-US" altLang="zh-CN" sz="2400" dirty="0" smtClean="0">
              <a:latin typeface="Times New Roman" pitchFamily="18" charset="0"/>
              <a:ea typeface="华文中宋" pitchFamily="2" charset="-122"/>
              <a:cs typeface="Times New Roman" pitchFamily="18" charset="0"/>
              <a:sym typeface="+mn-ea"/>
            </a:endParaRPr>
          </a:p>
          <a:p>
            <a:pPr marL="0" indent="711200" fontAlgn="auto">
              <a:lnSpc>
                <a:spcPts val="4000"/>
              </a:lnSpc>
              <a:buNone/>
              <a:extLst>
                <a:ext uri="{35155182-B16C-46BC-9424-99874614C6A1}">
                  <wpsdc:indentchars xmlns="" xmlns:wpsdc="http://www.wps.cn/officeDocument/2017/drawingmlCustomData" val="200" checksum="3773799597"/>
                </a:ext>
              </a:extLst>
            </a:pPr>
            <a:r>
              <a:rPr lang="zh-CN" altLang="en-US" sz="2000" dirty="0" smtClean="0">
                <a:latin typeface="Times New Roman" pitchFamily="18" charset="0"/>
                <a:ea typeface="黑体" pitchFamily="49" charset="-122"/>
                <a:cs typeface="Times New Roman" pitchFamily="18" charset="0"/>
                <a:sym typeface="+mn-ea"/>
              </a:rPr>
              <a:t>会费收入</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工会会员依</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中工会章程</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规定按本人月工资收入的</a:t>
            </a:r>
            <a:r>
              <a:rPr lang="en-US" sz="2000" dirty="0" smtClean="0">
                <a:latin typeface="Times New Roman" pitchFamily="18" charset="0"/>
                <a:ea typeface="华文中宋" pitchFamily="2" charset="-122"/>
                <a:cs typeface="Times New Roman" pitchFamily="18" charset="0"/>
                <a:sym typeface="+mn-ea"/>
              </a:rPr>
              <a:t>5‰</a:t>
            </a:r>
            <a:r>
              <a:rPr lang="zh-CN" altLang="en-US" sz="2000" dirty="0" smtClean="0">
                <a:latin typeface="Times New Roman" pitchFamily="18" charset="0"/>
                <a:ea typeface="华文中宋" pitchFamily="2" charset="-122"/>
                <a:cs typeface="Times New Roman" pitchFamily="18" charset="0"/>
                <a:sym typeface="+mn-ea"/>
              </a:rPr>
              <a:t>向所在基层工会缴纳的会费。奖金、津贴、补贴及工资尾数不足</a:t>
            </a:r>
            <a:r>
              <a:rPr lang="en-US" sz="2000" dirty="0" smtClean="0">
                <a:latin typeface="Times New Roman" pitchFamily="18" charset="0"/>
                <a:ea typeface="华文中宋" pitchFamily="2" charset="-122"/>
                <a:cs typeface="Times New Roman" pitchFamily="18" charset="0"/>
                <a:sym typeface="+mn-ea"/>
              </a:rPr>
              <a:t>10</a:t>
            </a:r>
            <a:r>
              <a:rPr lang="zh-CN" altLang="en-US" sz="2000" dirty="0" smtClean="0">
                <a:latin typeface="Times New Roman" pitchFamily="18" charset="0"/>
                <a:ea typeface="华文中宋" pitchFamily="2" charset="-122"/>
                <a:cs typeface="Times New Roman" pitchFamily="18" charset="0"/>
                <a:sym typeface="+mn-ea"/>
              </a:rPr>
              <a:t>元部分的不计算交纳会费。</a:t>
            </a:r>
            <a:r>
              <a:rPr lang="zh-CN" altLang="en-US" sz="2000" dirty="0" smtClean="0">
                <a:latin typeface="Times New Roman" pitchFamily="18" charset="0"/>
                <a:ea typeface="华文中宋" pitchFamily="2" charset="-122"/>
                <a:cs typeface="Times New Roman" pitchFamily="18" charset="0"/>
              </a:rPr>
              <a:t>会费收入全部留在基层工会使用。</a:t>
            </a:r>
            <a:endParaRPr lang="en-US" altLang="zh-CN" sz="2000" dirty="0" smtClean="0">
              <a:latin typeface="Times New Roman" pitchFamily="18" charset="0"/>
              <a:ea typeface="华文中宋" pitchFamily="2" charset="-122"/>
              <a:cs typeface="Times New Roman" pitchFamily="18" charset="0"/>
            </a:endParaRPr>
          </a:p>
          <a:p>
            <a:pPr indent="0" fontAlgn="auto">
              <a:lnSpc>
                <a:spcPts val="4000"/>
              </a:lnSpc>
              <a:buNone/>
            </a:pPr>
            <a:r>
              <a:rPr lang="zh-CN" altLang="en-US" sz="2000" dirty="0" smtClean="0">
                <a:latin typeface="Times New Roman" pitchFamily="18" charset="0"/>
                <a:ea typeface="华文中宋" pitchFamily="2" charset="-122"/>
                <a:cs typeface="Times New Roman" pitchFamily="18" charset="0"/>
                <a:sym typeface="+mn-ea"/>
              </a:rPr>
              <a:t>           </a:t>
            </a:r>
            <a:r>
              <a:rPr lang="zh-CN" altLang="en-US" sz="2000" dirty="0" smtClean="0">
                <a:latin typeface="Times New Roman" pitchFamily="18" charset="0"/>
                <a:ea typeface="黑体" pitchFamily="49" charset="-122"/>
                <a:cs typeface="Times New Roman" pitchFamily="18" charset="0"/>
                <a:sym typeface="+mn-ea"/>
              </a:rPr>
              <a:t>月工资收入</a:t>
            </a:r>
            <a:r>
              <a:rPr lang="en-US" altLang="zh-CN" sz="2000" dirty="0" smtClean="0">
                <a:latin typeface="Times New Roman" pitchFamily="18" charset="0"/>
                <a:ea typeface="华文中宋" pitchFamily="2" charset="-122"/>
                <a:cs typeface="Times New Roman" pitchFamily="18" charset="0"/>
                <a:sym typeface="+mn-ea"/>
              </a:rPr>
              <a:t>——</a:t>
            </a:r>
          </a:p>
          <a:p>
            <a:pPr indent="609600">
              <a:lnSpc>
                <a:spcPts val="4000"/>
              </a:lnSpc>
              <a:extLst>
                <a:ext uri="{35155182-B16C-46BC-9424-99874614C6A1}">
                  <wpsdc:indentchars xmlns:wpsdc="http://www.wps.cn/officeDocument/2017/drawingmlCustomData" xmlns="" xmlns:lc="http://schemas.openxmlformats.org/drawingml/2006/lockedCanvas" val="200" checksum="4158780845"/>
                </a:ext>
              </a:extLst>
            </a:pPr>
            <a:r>
              <a:rPr lang="en-US" altLang="zh-CN" sz="2000" dirty="0" smtClean="0">
                <a:latin typeface="Times New Roman" pitchFamily="18" charset="0"/>
                <a:ea typeface="华文中宋" pitchFamily="2" charset="-122"/>
                <a:cs typeface="Times New Roman" pitchFamily="18" charset="0"/>
                <a:sym typeface="+mn-ea"/>
              </a:rPr>
              <a:t> 1</a:t>
            </a:r>
            <a:r>
              <a:rPr lang="zh-CN" altLang="en-US" sz="2000" dirty="0" smtClean="0">
                <a:latin typeface="Times New Roman" pitchFamily="18" charset="0"/>
                <a:ea typeface="华文中宋" pitchFamily="2" charset="-122"/>
                <a:cs typeface="Times New Roman" pitchFamily="18" charset="0"/>
                <a:sym typeface="+mn-ea"/>
              </a:rPr>
              <a:t>、机关会员：职务工资</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级别工资。</a:t>
            </a:r>
            <a:endParaRPr lang="en-US" altLang="zh-CN"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wpsdc="http://www.wps.cn/officeDocument/2017/drawingmlCustomData" xmlns="" xmlns:lc="http://schemas.openxmlformats.org/drawingml/2006/lockedCanvas" val="200" checksum="4158780845"/>
                </a:ext>
              </a:extLst>
            </a:pPr>
            <a:r>
              <a:rPr lang="en-US" altLang="zh-CN" sz="2000" dirty="0" smtClean="0">
                <a:latin typeface="Times New Roman" pitchFamily="18" charset="0"/>
                <a:ea typeface="华文中宋" pitchFamily="2" charset="-122"/>
                <a:cs typeface="Times New Roman" pitchFamily="18" charset="0"/>
                <a:sym typeface="+mn-ea"/>
              </a:rPr>
              <a:t> 2</a:t>
            </a:r>
            <a:r>
              <a:rPr lang="zh-CN" altLang="en-US" sz="2000" dirty="0" smtClean="0">
                <a:latin typeface="Times New Roman" pitchFamily="18" charset="0"/>
                <a:ea typeface="华文中宋" pitchFamily="2" charset="-122"/>
                <a:cs typeface="Times New Roman" pitchFamily="18" charset="0"/>
                <a:sym typeface="+mn-ea"/>
              </a:rPr>
              <a:t>、机关工勤会员：岗位工资</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技术等级工资。</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wpsdc="http://www.wps.cn/officeDocument/2017/drawingmlCustomData" xmlns="" xmlns:lc="http://schemas.openxmlformats.org/drawingml/2006/lockedCanvas" val="200" checksum="4158780845"/>
                </a:ext>
              </a:extLst>
            </a:pPr>
            <a:r>
              <a:rPr lang="en-US" altLang="zh-CN" sz="2000" dirty="0" smtClean="0">
                <a:latin typeface="Times New Roman" pitchFamily="18" charset="0"/>
                <a:ea typeface="华文中宋" pitchFamily="2" charset="-122"/>
                <a:cs typeface="Times New Roman" pitchFamily="18" charset="0"/>
                <a:sym typeface="+mn-ea"/>
              </a:rPr>
              <a:t> 3</a:t>
            </a:r>
            <a:r>
              <a:rPr lang="zh-CN" altLang="en-US" sz="2000" dirty="0" smtClean="0">
                <a:latin typeface="Times New Roman" pitchFamily="18" charset="0"/>
                <a:ea typeface="华文中宋" pitchFamily="2" charset="-122"/>
                <a:cs typeface="Times New Roman" pitchFamily="18" charset="0"/>
                <a:sym typeface="+mn-ea"/>
              </a:rPr>
              <a:t>、事业单位会员：岗位工资</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薪级工资。</a:t>
            </a:r>
            <a:endParaRPr lang="zh-CN" altLang="en-US"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wpsdc="http://www.wps.cn/officeDocument/2017/drawingmlCustomData" xmlns="" xmlns:lc="http://schemas.openxmlformats.org/drawingml/2006/lockedCanvas" val="200" checksum="4158780845"/>
                </a:ext>
              </a:extLst>
            </a:pPr>
            <a:r>
              <a:rPr lang="en-US" altLang="zh-CN" sz="2000" dirty="0" smtClean="0">
                <a:latin typeface="Times New Roman" pitchFamily="18" charset="0"/>
                <a:ea typeface="华文中宋" pitchFamily="2" charset="-122"/>
                <a:cs typeface="Times New Roman" pitchFamily="18" charset="0"/>
                <a:sym typeface="+mn-ea"/>
              </a:rPr>
              <a:t> 4</a:t>
            </a:r>
            <a:r>
              <a:rPr lang="zh-CN" altLang="en-US" sz="2000" dirty="0" smtClean="0">
                <a:latin typeface="Times New Roman" pitchFamily="18" charset="0"/>
                <a:ea typeface="华文中宋" pitchFamily="2" charset="-122"/>
                <a:cs typeface="Times New Roman" pitchFamily="18" charset="0"/>
                <a:sym typeface="+mn-ea"/>
              </a:rPr>
              <a:t>、企业会员：基本工资（计时工资或计件工资）。</a:t>
            </a:r>
            <a:endParaRPr lang="en-US" altLang="zh-CN" sz="2000" dirty="0" smtClean="0">
              <a:latin typeface="Times New Roman" pitchFamily="18" charset="0"/>
              <a:ea typeface="华文中宋" pitchFamily="2" charset="-122"/>
              <a:cs typeface="Times New Roman" pitchFamily="18" charset="0"/>
              <a:sym typeface="+mn-ea"/>
            </a:endParaRPr>
          </a:p>
          <a:p>
            <a:pPr marL="0" indent="609600" fontAlgn="auto">
              <a:lnSpc>
                <a:spcPct val="150000"/>
              </a:lnSpc>
              <a:buNone/>
              <a:extLst>
                <a:ext uri="{35155182-B16C-46BC-9424-99874614C6A1}">
                  <wpsdc:indentchars xmlns="" xmlns:wpsdc="http://www.wps.cn/officeDocument/2017/drawingmlCustomData" val="200" checksum="4158780845"/>
                </a:ext>
              </a:extLst>
            </a:pPr>
            <a:endParaRPr lang="en-US" altLang="zh-CN" sz="2400" dirty="0" smtClean="0">
              <a:latin typeface="Times New Roman" pitchFamily="18" charset="0"/>
              <a:cs typeface="Times New Roman" pitchFamily="18" charset="0"/>
              <a:sym typeface="+mn-ea"/>
            </a:endParaRPr>
          </a:p>
          <a:p>
            <a:pPr marL="0" indent="609600" fontAlgn="auto">
              <a:lnSpc>
                <a:spcPct val="150000"/>
              </a:lnSpc>
              <a:buNone/>
              <a:extLst>
                <a:ext uri="{35155182-B16C-46BC-9424-99874614C6A1}">
                  <wpsdc:indentchars xmlns="" xmlns:wpsdc="http://www.wps.cn/officeDocument/2017/drawingmlCustomData" val="200" checksum="4158780845"/>
                </a:ext>
              </a:extLst>
            </a:pPr>
            <a:endParaRPr lang="zh-CN" altLang="en-US" sz="2400" dirty="0" smtClean="0">
              <a:latin typeface="Times New Roman" pitchFamily="18" charset="0"/>
              <a:cs typeface="Times New Roman" pitchFamily="18" charset="0"/>
            </a:endParaRPr>
          </a:p>
          <a:p>
            <a:endParaRPr lang="zh-CN" altLang="en-US" sz="2400" dirty="0">
              <a:latin typeface="仿宋" panose="02010609060101010101" charset="-122"/>
              <a:ea typeface="仿宋" panose="02010609060101010101" charset="-122"/>
              <a:cs typeface="仿宋" panose="02010609060101010101" charset="-122"/>
            </a:endParaRPr>
          </a:p>
        </p:txBody>
      </p:sp>
      <p:sp>
        <p:nvSpPr>
          <p:cNvPr id="6" name="TextBox 5"/>
          <p:cNvSpPr txBox="1"/>
          <p:nvPr/>
        </p:nvSpPr>
        <p:spPr>
          <a:xfrm>
            <a:off x="0" y="1000108"/>
            <a:ext cx="4786314" cy="830997"/>
          </a:xfrm>
          <a:prstGeom prst="rect">
            <a:avLst/>
          </a:prstGeom>
          <a:noFill/>
        </p:spPr>
        <p:txBody>
          <a:bodyPr wrap="square" rtlCol="0">
            <a:spAutoFit/>
          </a:bodyPr>
          <a:lstStyle/>
          <a:p>
            <a:pPr indent="711200">
              <a:lnSpc>
                <a:spcPct val="200000"/>
              </a:lnSpc>
              <a:extLst>
                <a:ext uri="{35155182-B16C-46BC-9424-99874614C6A1}">
                  <wpsdc:indentchars xmlns:wpsdc="http://www.wps.cn/officeDocument/2017/drawingmlCustomData" xmlns="" xmlns:lc="http://schemas.openxmlformats.org/drawingml/2006/lockedCanvas" val="200" checksum="3773799597"/>
                </a:ext>
              </a:extLst>
            </a:pPr>
            <a:r>
              <a:rPr lang="zh-CN" altLang="en-US" sz="2400" dirty="0" smtClean="0">
                <a:latin typeface="Times New Roman" pitchFamily="18" charset="0"/>
                <a:ea typeface="华文中宋" pitchFamily="2" charset="-122"/>
                <a:cs typeface="Times New Roman" pitchFamily="18" charset="0"/>
                <a:sym typeface="+mn-ea"/>
              </a:rPr>
              <a:t>二、会员的会费如何收？</a:t>
            </a:r>
            <a:endParaRPr lang="en-US" altLang="zh-CN" sz="2400" dirty="0" smtClean="0">
              <a:latin typeface="Times New Roman" pitchFamily="18" charset="0"/>
              <a:ea typeface="华文中宋" pitchFamily="2" charset="-122"/>
              <a:cs typeface="Times New Roman" pitchFamily="18" charset="0"/>
              <a:sym typeface="+mn-ea"/>
            </a:endParaRPr>
          </a:p>
        </p:txBody>
      </p:sp>
    </p:spTree>
    <p:extLst>
      <p:ext uri="{BB962C8B-B14F-4D97-AF65-F5344CB8AC3E}">
        <p14:creationId xmlns:p14="http://schemas.microsoft.com/office/powerpoint/2010/main" val="1761011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14282" y="1357298"/>
            <a:ext cx="8409940" cy="6232475"/>
          </a:xfrm>
          <a:prstGeom prst="rect">
            <a:avLst/>
          </a:prstGeom>
          <a:noFill/>
        </p:spPr>
        <p:txBody>
          <a:bodyPr wrap="square" rtlCol="0">
            <a:spAutoFit/>
          </a:bodyPr>
          <a:lstStyle/>
          <a:p>
            <a:r>
              <a:rPr lang="zh-CN" altLang="en-US" sz="2400" dirty="0" smtClean="0">
                <a:latin typeface="Times New Roman" pitchFamily="18" charset="0"/>
                <a:ea typeface="华文中宋" pitchFamily="2" charset="-122"/>
                <a:cs typeface="Times New Roman" pitchFamily="18" charset="0"/>
              </a:rPr>
              <a:t>        十、如何做到合规发放职工福利？</a:t>
            </a:r>
            <a:endParaRPr lang="zh-CN" altLang="en-US" sz="2400" dirty="0" smtClean="0">
              <a:latin typeface="华文中宋" pitchFamily="2" charset="-122"/>
              <a:ea typeface="华文中宋" pitchFamily="2" charset="-122"/>
            </a:endParaRPr>
          </a:p>
          <a:p>
            <a:pPr>
              <a:lnSpc>
                <a:spcPts val="3800"/>
              </a:lnSpc>
            </a:pPr>
            <a:r>
              <a:rPr lang="zh-CN" altLang="en-US" sz="2400" b="1" dirty="0" smtClean="0"/>
              <a:t>　　</a:t>
            </a:r>
            <a:r>
              <a:rPr lang="zh-CN" altLang="en-US" sz="2000" b="1" dirty="0" smtClean="0">
                <a:latin typeface="华文中宋" pitchFamily="2" charset="-122"/>
                <a:ea typeface="华文中宋" pitchFamily="2" charset="-122"/>
                <a:cs typeface="Times New Roman" pitchFamily="18" charset="0"/>
              </a:rPr>
              <a:t>一、看发放的主体是否特定。</a:t>
            </a:r>
            <a:r>
              <a:rPr lang="zh-CN" altLang="en-US" sz="2000" dirty="0" smtClean="0">
                <a:latin typeface="华文中宋" pitchFamily="2" charset="-122"/>
                <a:ea typeface="华文中宋" pitchFamily="2" charset="-122"/>
                <a:cs typeface="Times New Roman" pitchFamily="18" charset="0"/>
              </a:rPr>
              <a:t>违规发放过节福利的主体都属于党内法规和国家行政纪律明确的特定范围，主要包括机关、事业单位和国有企业三个类别。</a:t>
            </a:r>
            <a:endParaRPr lang="en-US" altLang="zh-CN" sz="2000" b="1" dirty="0" smtClean="0">
              <a:latin typeface="Times New Roman" pitchFamily="18" charset="0"/>
              <a:ea typeface="华文中宋" pitchFamily="2" charset="-122"/>
              <a:cs typeface="Times New Roman" pitchFamily="18" charset="0"/>
            </a:endParaRPr>
          </a:p>
          <a:p>
            <a:pPr>
              <a:lnSpc>
                <a:spcPts val="3800"/>
              </a:lnSpc>
            </a:pPr>
            <a:r>
              <a:rPr lang="en-US" altLang="zh-CN" sz="2000" b="1" dirty="0" smtClean="0">
                <a:latin typeface="Times New Roman" pitchFamily="18" charset="0"/>
                <a:ea typeface="华文中宋" pitchFamily="2" charset="-122"/>
                <a:cs typeface="Times New Roman" pitchFamily="18" charset="0"/>
              </a:rPr>
              <a:t>        </a:t>
            </a:r>
            <a:r>
              <a:rPr lang="zh-CN" altLang="en-US" sz="2000" b="1" dirty="0" smtClean="0">
                <a:latin typeface="Times New Roman" pitchFamily="18" charset="0"/>
                <a:ea typeface="华文中宋" pitchFamily="2" charset="-122"/>
                <a:cs typeface="Times New Roman" pitchFamily="18" charset="0"/>
              </a:rPr>
              <a:t>二、看资金的来源是否正当</a:t>
            </a:r>
            <a:r>
              <a:rPr lang="zh-CN" altLang="en-US" sz="2000" dirty="0" smtClean="0">
                <a:latin typeface="Times New Roman" pitchFamily="18" charset="0"/>
                <a:ea typeface="华文中宋" pitchFamily="2" charset="-122"/>
                <a:cs typeface="Times New Roman" pitchFamily="18" charset="0"/>
              </a:rPr>
              <a:t>。机关、事业单位逢年过节向干部职工发放一定的节日福利是有依据的，也是应该的，但前提是资金必须从单位的</a:t>
            </a:r>
            <a:r>
              <a:rPr lang="zh-CN" altLang="en-US" sz="2000" dirty="0" smtClean="0">
                <a:solidFill>
                  <a:srgbClr val="FF0000"/>
                </a:solidFill>
                <a:latin typeface="Times New Roman" pitchFamily="18" charset="0"/>
                <a:ea typeface="华文中宋" pitchFamily="2" charset="-122"/>
                <a:cs typeface="Times New Roman" pitchFamily="18" charset="0"/>
              </a:rPr>
              <a:t>福利费</a:t>
            </a:r>
            <a:r>
              <a:rPr lang="zh-CN" altLang="en-US" sz="2000" dirty="0" smtClean="0">
                <a:latin typeface="Times New Roman" pitchFamily="18" charset="0"/>
                <a:ea typeface="华文中宋" pitchFamily="2" charset="-122"/>
                <a:cs typeface="Times New Roman" pitchFamily="18" charset="0"/>
              </a:rPr>
              <a:t>和</a:t>
            </a:r>
            <a:r>
              <a:rPr lang="zh-CN" altLang="en-US" sz="2000" dirty="0" smtClean="0">
                <a:solidFill>
                  <a:srgbClr val="FF0000"/>
                </a:solidFill>
                <a:latin typeface="Times New Roman" pitchFamily="18" charset="0"/>
                <a:ea typeface="华文中宋" pitchFamily="2" charset="-122"/>
                <a:cs typeface="Times New Roman" pitchFamily="18" charset="0"/>
              </a:rPr>
              <a:t>工会经费</a:t>
            </a:r>
            <a:r>
              <a:rPr lang="zh-CN" altLang="en-US" sz="2000" dirty="0" smtClean="0">
                <a:latin typeface="Times New Roman" pitchFamily="18" charset="0"/>
                <a:ea typeface="华文中宋" pitchFamily="2" charset="-122"/>
                <a:cs typeface="Times New Roman" pitchFamily="18" charset="0"/>
              </a:rPr>
              <a:t>中列支。实践中，很多单位在发放过节福利的时候，往往没有严格遵守相关的财务管理规定，存在挪用、套用单位正常工作经费发福利现象，个别单位甚至打着为职工谋福利的理由私设小金库、账外账，这就把正常的职工福利异化和歪曲了。</a:t>
            </a:r>
            <a:endParaRPr lang="en-US" altLang="zh-CN" sz="2000" dirty="0" smtClean="0">
              <a:latin typeface="Times New Roman" pitchFamily="18" charset="0"/>
              <a:ea typeface="华文中宋" pitchFamily="2" charset="-122"/>
              <a:cs typeface="Times New Roman" pitchFamily="18" charset="0"/>
            </a:endParaRPr>
          </a:p>
          <a:p>
            <a:pPr>
              <a:lnSpc>
                <a:spcPct val="150000"/>
              </a:lnSpc>
            </a:pPr>
            <a:endParaRPr lang="en-US" altLang="zh-CN" sz="2000" dirty="0" smtClean="0">
              <a:latin typeface="华文中宋" pitchFamily="2" charset="-122"/>
              <a:ea typeface="华文中宋" pitchFamily="2" charset="-122"/>
              <a:cs typeface="Times New Roman" pitchFamily="18" charset="0"/>
            </a:endParaRPr>
          </a:p>
          <a:p>
            <a:pPr>
              <a:lnSpc>
                <a:spcPct val="150000"/>
              </a:lnSpc>
            </a:pPr>
            <a:endParaRPr lang="en-US" altLang="zh-CN" sz="2000" dirty="0" smtClean="0">
              <a:latin typeface="华文中宋" pitchFamily="2" charset="-122"/>
              <a:ea typeface="华文中宋" pitchFamily="2" charset="-122"/>
              <a:cs typeface="Times New Roman" pitchFamily="18" charset="0"/>
            </a:endParaRPr>
          </a:p>
          <a:p>
            <a:pPr>
              <a:lnSpc>
                <a:spcPct val="150000"/>
              </a:lnSpc>
            </a:pPr>
            <a:endParaRPr lang="zh-CN" altLang="en-US" sz="2000" dirty="0" smtClean="0">
              <a:latin typeface="华文中宋" pitchFamily="2" charset="-122"/>
              <a:ea typeface="华文中宋" pitchFamily="2" charset="-122"/>
              <a:cs typeface="Times New Roman" pitchFamily="18" charset="0"/>
              <a:sym typeface="+mn-ea"/>
            </a:endParaRPr>
          </a:p>
        </p:txBody>
      </p:sp>
    </p:spTree>
    <p:extLst>
      <p:ext uri="{BB962C8B-B14F-4D97-AF65-F5344CB8AC3E}">
        <p14:creationId xmlns:p14="http://schemas.microsoft.com/office/powerpoint/2010/main" val="12912631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367030" y="1610995"/>
            <a:ext cx="8409940" cy="3108543"/>
          </a:xfrm>
          <a:prstGeom prst="rect">
            <a:avLst/>
          </a:prstGeom>
          <a:noFill/>
        </p:spPr>
        <p:txBody>
          <a:bodyPr wrap="square" rtlCol="0">
            <a:spAutoFit/>
          </a:bodyPr>
          <a:lstStyle/>
          <a:p>
            <a:pPr>
              <a:lnSpc>
                <a:spcPts val="3800"/>
              </a:lnSpc>
            </a:pPr>
            <a:r>
              <a:rPr lang="zh-CN" altLang="en-US" sz="2400" dirty="0" smtClean="0"/>
              <a:t>          </a:t>
            </a:r>
            <a:r>
              <a:rPr lang="zh-CN" altLang="en-US" sz="2000" b="1" dirty="0" smtClean="0">
                <a:latin typeface="Times New Roman" pitchFamily="18" charset="0"/>
                <a:ea typeface="华文中宋" pitchFamily="2" charset="-122"/>
                <a:cs typeface="Times New Roman" pitchFamily="18" charset="0"/>
              </a:rPr>
              <a:t>三、看发放的形式是否合规。</a:t>
            </a:r>
            <a:r>
              <a:rPr lang="zh-CN" altLang="en-US" sz="2000" dirty="0" smtClean="0">
                <a:latin typeface="Times New Roman" pitchFamily="18" charset="0"/>
                <a:ea typeface="华文中宋" pitchFamily="2" charset="-122"/>
                <a:cs typeface="Times New Roman" pitchFamily="18" charset="0"/>
              </a:rPr>
              <a:t>一般所说的违规发放过节福利，在形式上多表现为打着逢年过节名义向干部职工随意发放现金、购物卡、代金券，或者是发放数额上明显超标的高档奢侈商品等。</a:t>
            </a:r>
            <a:r>
              <a:rPr lang="zh-CN" altLang="en-US" sz="2000" b="1" dirty="0" smtClean="0">
                <a:latin typeface="Times New Roman" pitchFamily="18" charset="0"/>
                <a:ea typeface="华文中宋" pitchFamily="2" charset="-122"/>
                <a:cs typeface="Times New Roman" pitchFamily="18" charset="0"/>
              </a:rPr>
              <a:t>（上海规定</a:t>
            </a:r>
            <a:r>
              <a:rPr lang="zh-CN" altLang="en-US" sz="2000" dirty="0" smtClean="0">
                <a:latin typeface="Times New Roman" pitchFamily="18" charset="0"/>
                <a:ea typeface="华文中宋" pitchFamily="2" charset="-122"/>
                <a:cs typeface="Times New Roman" pitchFamily="18" charset="0"/>
              </a:rPr>
              <a:t>：不得购买发放党风廉政建设有关规定明令禁止的物品。）</a:t>
            </a:r>
            <a:endParaRPr lang="en-US" altLang="zh-CN" sz="2000" dirty="0" smtClean="0">
              <a:latin typeface="Times New Roman" pitchFamily="18" charset="0"/>
              <a:ea typeface="华文中宋" pitchFamily="2" charset="-122"/>
              <a:cs typeface="Times New Roman" pitchFamily="18" charset="0"/>
            </a:endParaRPr>
          </a:p>
          <a:p>
            <a:pPr>
              <a:lnSpc>
                <a:spcPct val="150000"/>
              </a:lnSpc>
            </a:pPr>
            <a:endParaRPr lang="zh-CN" altLang="en-US" sz="2400" dirty="0" smtClean="0"/>
          </a:p>
          <a:p>
            <a:pPr>
              <a:lnSpc>
                <a:spcPts val="4000"/>
              </a:lnSpc>
            </a:pPr>
            <a:r>
              <a:rPr lang="zh-CN" altLang="en-US" sz="2400" dirty="0" smtClean="0"/>
              <a:t>　　</a:t>
            </a:r>
            <a:endParaRPr lang="zh-CN" altLang="en-US" sz="2400" dirty="0" smtClean="0">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402925553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642910" y="928671"/>
            <a:ext cx="8072494" cy="6481261"/>
          </a:xfrm>
          <a:prstGeom prst="rect">
            <a:avLst/>
          </a:prstGeom>
          <a:noFill/>
        </p:spPr>
        <p:txBody>
          <a:bodyPr wrap="square" rtlCol="0">
            <a:spAutoFit/>
          </a:bodyPr>
          <a:lstStyle/>
          <a:p>
            <a:pPr>
              <a:lnSpc>
                <a:spcPts val="3500"/>
              </a:lnSpc>
            </a:pPr>
            <a:r>
              <a:rPr lang="zh-CN" altLang="en-US" sz="2000" dirty="0" smtClean="0">
                <a:latin typeface="Times New Roman" pitchFamily="18" charset="0"/>
                <a:cs typeface="Times New Roman" pitchFamily="18" charset="0"/>
              </a:rPr>
              <a:t>    </a:t>
            </a:r>
            <a:endParaRPr lang="en-US" altLang="zh-CN" sz="2000" dirty="0" smtClean="0">
              <a:latin typeface="Times New Roman" pitchFamily="18" charset="0"/>
              <a:cs typeface="Times New Roman" pitchFamily="18" charset="0"/>
            </a:endParaRPr>
          </a:p>
          <a:p>
            <a:pPr>
              <a:lnSpc>
                <a:spcPts val="3800"/>
              </a:lnSpc>
            </a:pPr>
            <a:r>
              <a:rPr lang="zh-CN" altLang="en-US" sz="2000" dirty="0" smtClean="0">
                <a:latin typeface="Times New Roman" pitchFamily="18" charset="0"/>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四、年度有预算，不能截留上缴经费来发放职工福利。</a:t>
            </a:r>
          </a:p>
          <a:p>
            <a:pPr>
              <a:lnSpc>
                <a:spcPts val="3800"/>
              </a:lnSpc>
            </a:pPr>
            <a:r>
              <a:rPr lang="zh-CN" altLang="en-US" sz="2000" dirty="0" smtClean="0">
                <a:latin typeface="Times New Roman" pitchFamily="18" charset="0"/>
                <a:ea typeface="华文中宋" pitchFamily="2" charset="-122"/>
                <a:cs typeface="Times New Roman" pitchFamily="18" charset="0"/>
              </a:rPr>
              <a:t>    五、界定好会员身份，不能重复发放。</a:t>
            </a:r>
          </a:p>
          <a:p>
            <a:pPr>
              <a:lnSpc>
                <a:spcPts val="3800"/>
              </a:lnSpc>
            </a:pPr>
            <a:r>
              <a:rPr lang="zh-CN" altLang="en-US" sz="2000" dirty="0" smtClean="0">
                <a:latin typeface="Times New Roman" pitchFamily="18" charset="0"/>
                <a:ea typeface="华文中宋" pitchFamily="2" charset="-122"/>
                <a:cs typeface="Times New Roman" pitchFamily="18" charset="0"/>
              </a:rPr>
              <a:t>    六、物品要符合传统习惯用品和职工群众必须生活用品。（工会干部询问）</a:t>
            </a:r>
          </a:p>
          <a:p>
            <a:pPr>
              <a:lnSpc>
                <a:spcPts val="3800"/>
              </a:lnSpc>
            </a:pPr>
            <a:r>
              <a:rPr lang="zh-CN" altLang="en-US" sz="2000" dirty="0" smtClean="0">
                <a:latin typeface="Times New Roman" pitchFamily="18" charset="0"/>
                <a:ea typeface="华文中宋" pitchFamily="2" charset="-122"/>
                <a:cs typeface="Times New Roman" pitchFamily="18" charset="0"/>
              </a:rPr>
              <a:t>    七、发放物品要符合大部分会员需求，集体研究，比价采购，防止个别人说了算。（会员质询）</a:t>
            </a:r>
          </a:p>
          <a:p>
            <a:pPr>
              <a:lnSpc>
                <a:spcPts val="3800"/>
              </a:lnSpc>
            </a:pPr>
            <a:r>
              <a:rPr lang="zh-CN" altLang="en-US" sz="2000" dirty="0" smtClean="0">
                <a:latin typeface="Times New Roman" pitchFamily="18" charset="0"/>
                <a:ea typeface="华文中宋" pitchFamily="2" charset="-122"/>
                <a:cs typeface="Times New Roman" pitchFamily="18" charset="0"/>
              </a:rPr>
              <a:t>    八、发放时需实名签收，购买物品数与会员数一一对应。</a:t>
            </a:r>
          </a:p>
          <a:p>
            <a:pPr>
              <a:lnSpc>
                <a:spcPts val="3800"/>
              </a:lnSpc>
            </a:pPr>
            <a:r>
              <a:rPr lang="zh-CN" altLang="en-US" sz="2000" dirty="0" smtClean="0">
                <a:latin typeface="Times New Roman" pitchFamily="18" charset="0"/>
                <a:ea typeface="华文中宋" pitchFamily="2" charset="-122"/>
                <a:cs typeface="Times New Roman" pitchFamily="18" charset="0"/>
              </a:rPr>
              <a:t>    九、未成立工会或工会长期不换届的不得按此规定发放。</a:t>
            </a:r>
          </a:p>
          <a:p>
            <a:pPr>
              <a:lnSpc>
                <a:spcPts val="3800"/>
              </a:lnSpc>
            </a:pPr>
            <a:r>
              <a:rPr lang="en-US" sz="2000" b="1" dirty="0" smtClean="0">
                <a:latin typeface="Times New Roman" pitchFamily="18" charset="0"/>
                <a:ea typeface="华文中宋" pitchFamily="2" charset="-122"/>
                <a:cs typeface="Times New Roman" pitchFamily="18" charset="0"/>
              </a:rPr>
              <a:t> </a:t>
            </a:r>
            <a:r>
              <a:rPr lang="en-US"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十、未缴纳会员会费不能组织会员观看电影、文艺演出和体育比赛，不能开展春游秋游，及购买当地公园年票。</a:t>
            </a:r>
          </a:p>
          <a:p>
            <a:pPr>
              <a:lnSpc>
                <a:spcPct val="150000"/>
              </a:lnSpc>
            </a:pPr>
            <a:endParaRPr lang="zh-CN" altLang="en-US" sz="2400" dirty="0" smtClean="0"/>
          </a:p>
          <a:p>
            <a:pPr>
              <a:lnSpc>
                <a:spcPts val="4000"/>
              </a:lnSpc>
            </a:pPr>
            <a:r>
              <a:rPr lang="zh-CN" altLang="en-US" sz="2400" dirty="0" smtClean="0"/>
              <a:t>　　</a:t>
            </a:r>
            <a:endParaRPr lang="zh-CN" altLang="en-US" sz="2400" dirty="0" smtClean="0">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129717883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3"/>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4"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graphicFrame>
        <p:nvGraphicFramePr>
          <p:cNvPr id="210946" name="Object 2"/>
          <p:cNvGraphicFramePr>
            <a:graphicFrameLocks noChangeAspect="1"/>
          </p:cNvGraphicFramePr>
          <p:nvPr/>
        </p:nvGraphicFramePr>
        <p:xfrm>
          <a:off x="2357422" y="1000108"/>
          <a:ext cx="4022154" cy="5682515"/>
        </p:xfrm>
        <a:graphic>
          <a:graphicData uri="http://schemas.openxmlformats.org/presentationml/2006/ole">
            <mc:AlternateContent xmlns:mc="http://schemas.openxmlformats.org/markup-compatibility/2006">
              <mc:Choice xmlns:v="urn:schemas-microsoft-com:vml" Requires="v">
                <p:oleObj spid="_x0000_s2050" name="PDF" r:id="rId5" imgW="0" imgH="0" progId="FoxitReader.Document">
                  <p:embed/>
                </p:oleObj>
              </mc:Choice>
              <mc:Fallback>
                <p:oleObj name="PDF" r:id="rId5" imgW="0" imgH="0" progId="FoxitReader.Document">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57422" y="1000108"/>
                        <a:ext cx="4022154" cy="5682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69721435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500199"/>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428595" y="857233"/>
            <a:ext cx="8429685" cy="6588983"/>
          </a:xfrm>
          <a:prstGeom prst="rect">
            <a:avLst/>
          </a:prstGeom>
          <a:noFill/>
        </p:spPr>
        <p:txBody>
          <a:bodyPr wrap="square" rtlCol="0">
            <a:spAutoFit/>
          </a:bodyPr>
          <a:lstStyle/>
          <a:p>
            <a:pPr>
              <a:lnSpc>
                <a:spcPts val="3500"/>
              </a:lnSpc>
            </a:pPr>
            <a:r>
              <a:rPr lang="zh-CN" altLang="en-US" sz="2400" dirty="0" smtClean="0"/>
              <a:t>         </a:t>
            </a:r>
            <a:endParaRPr lang="en-US" altLang="zh-CN" sz="2400" dirty="0" smtClean="0"/>
          </a:p>
          <a:p>
            <a:pPr>
              <a:lnSpc>
                <a:spcPts val="3800"/>
              </a:lnSpc>
            </a:pPr>
            <a:r>
              <a:rPr lang="zh-CN" altLang="en-US" sz="2000" dirty="0" smtClean="0">
                <a:latin typeface="Times New Roman" pitchFamily="18" charset="0"/>
                <a:ea typeface="华文中宋" pitchFamily="2" charset="-122"/>
                <a:cs typeface="Times New Roman" pitchFamily="18" charset="0"/>
              </a:rPr>
              <a:t>        文件重申</a:t>
            </a:r>
            <a:r>
              <a:rPr lang="en-US" altLang="zh-CN" sz="2000" dirty="0" smtClean="0">
                <a:latin typeface="Times New Roman" pitchFamily="18" charset="0"/>
                <a:ea typeface="华文中宋" pitchFamily="2" charset="-122"/>
                <a:cs typeface="Times New Roman" pitchFamily="18" charset="0"/>
              </a:rPr>
              <a:t>:</a:t>
            </a:r>
          </a:p>
          <a:p>
            <a:pPr>
              <a:lnSpc>
                <a:spcPts val="3800"/>
              </a:lnSpc>
            </a:pPr>
            <a:r>
              <a:rPr lang="en-US" altLang="zh-CN"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一、节日慰问品发放方式可以为实物或到指定地点限时领取确定物品的提货凭证，不得发放现金、购物卡、代金券等。</a:t>
            </a:r>
          </a:p>
          <a:p>
            <a:pPr>
              <a:lnSpc>
                <a:spcPts val="3800"/>
              </a:lnSpc>
            </a:pPr>
            <a:r>
              <a:rPr lang="zh-CN" altLang="en-US" sz="2000" dirty="0" smtClean="0">
                <a:latin typeface="Times New Roman" pitchFamily="18" charset="0"/>
                <a:ea typeface="华文中宋" pitchFamily="2" charset="-122"/>
                <a:cs typeface="Times New Roman" pitchFamily="18" charset="0"/>
              </a:rPr>
              <a:t>       二、节日慰问品原则上为符合中国传统节日习惯的用品和职工群众必需的生活用品等，不得发放烟酒类物品。</a:t>
            </a:r>
          </a:p>
          <a:p>
            <a:pPr>
              <a:lnSpc>
                <a:spcPts val="3800"/>
              </a:lnSpc>
            </a:pPr>
            <a:r>
              <a:rPr lang="zh-CN" altLang="en-US" sz="2000" dirty="0" smtClean="0">
                <a:latin typeface="Times New Roman" pitchFamily="18" charset="0"/>
                <a:ea typeface="华文中宋" pitchFamily="2" charset="-122"/>
                <a:cs typeface="Times New Roman" pitchFamily="18" charset="0"/>
              </a:rPr>
              <a:t>        三、基层工会如因开展工作和活动需向单位行政申请经费补助，应纳入工会经费年度预算，使用时按照预算确定的用途开支。</a:t>
            </a:r>
          </a:p>
          <a:p>
            <a:pPr>
              <a:lnSpc>
                <a:spcPts val="3800"/>
              </a:lnSpc>
            </a:pPr>
            <a:r>
              <a:rPr lang="zh-CN" altLang="en-US" sz="2000" dirty="0" smtClean="0">
                <a:latin typeface="Times New Roman" pitchFamily="18" charset="0"/>
                <a:ea typeface="华文中宋" pitchFamily="2" charset="-122"/>
                <a:cs typeface="Times New Roman" pitchFamily="18" charset="0"/>
              </a:rPr>
              <a:t>        四、基层工会应严格把关慰问对象身份，除工会会员直系亲属去世外，享受福利和相关慰问的对象为工会会员本人。</a:t>
            </a:r>
          </a:p>
          <a:p>
            <a:pPr indent="720090">
              <a:lnSpc>
                <a:spcPct val="150000"/>
              </a:lnSpc>
            </a:pPr>
            <a:endParaRPr lang="zh-CN" altLang="en-US" sz="2400" dirty="0" smtClean="0">
              <a:latin typeface="+mn-ea"/>
              <a:sym typeface="+mn-ea"/>
            </a:endParaRPr>
          </a:p>
          <a:p>
            <a:pPr lvl="0" indent="720090">
              <a:lnSpc>
                <a:spcPct val="150000"/>
              </a:lnSpc>
            </a:pPr>
            <a:endParaRPr lang="en-US" altLang="zh-CN" sz="2400" dirty="0" smtClean="0">
              <a:latin typeface="+mn-ea"/>
              <a:sym typeface="+mn-ea"/>
            </a:endParaRPr>
          </a:p>
          <a:p>
            <a:pPr lvl="0" indent="720090">
              <a:lnSpc>
                <a:spcPct val="150000"/>
              </a:lnSpc>
            </a:pPr>
            <a:endParaRPr lang="zh-CN" altLang="en-US" sz="2400" dirty="0" smtClean="0">
              <a:solidFill>
                <a:srgbClr val="FF0000"/>
              </a:solidFill>
              <a:latin typeface="仿宋" panose="02010609060101010101" charset="-122"/>
              <a:ea typeface="仿宋" panose="02010609060101010101" charset="-122"/>
              <a:sym typeface="+mn-ea"/>
            </a:endParaRPr>
          </a:p>
        </p:txBody>
      </p:sp>
    </p:spTree>
    <p:extLst>
      <p:ext uri="{BB962C8B-B14F-4D97-AF65-F5344CB8AC3E}">
        <p14:creationId xmlns:p14="http://schemas.microsoft.com/office/powerpoint/2010/main" val="298942624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48920" y="1357299"/>
            <a:ext cx="8537922" cy="3611245"/>
          </a:xfrm>
          <a:prstGeom prst="rect">
            <a:avLst/>
          </a:prstGeom>
          <a:noFill/>
        </p:spPr>
        <p:txBody>
          <a:bodyPr wrap="square" rtlCol="0">
            <a:spAutoFit/>
          </a:bodyPr>
          <a:lstStyle/>
          <a:p>
            <a:pPr indent="711200">
              <a:lnSpc>
                <a:spcPct val="150000"/>
              </a:lnSpc>
              <a:extLst>
                <a:ext uri="{35155182-B16C-46BC-9424-99874614C6A1}">
                  <wpsdc:indentchars xmlns="" xmlns:wpsdc="http://www.wps.cn/officeDocument/2017/drawingmlCustomData" val="200" checksum="3773799597"/>
                </a:ext>
              </a:extLst>
            </a:pPr>
            <a:r>
              <a:rPr lang="zh-CN" altLang="en-US" sz="2000" dirty="0" smtClean="0">
                <a:solidFill>
                  <a:srgbClr val="FF0000"/>
                </a:solidFill>
                <a:latin typeface="黑体" pitchFamily="49" charset="-122"/>
                <a:ea typeface="黑体" pitchFamily="49" charset="-122"/>
                <a:sym typeface="+mn-ea"/>
              </a:rPr>
              <a:t>案例</a:t>
            </a:r>
            <a:r>
              <a:rPr lang="zh-CN" altLang="en-US" sz="2000" dirty="0" smtClean="0">
                <a:solidFill>
                  <a:srgbClr val="FF0000"/>
                </a:solidFill>
                <a:latin typeface="华文中宋" pitchFamily="2" charset="-122"/>
                <a:ea typeface="华文中宋" pitchFamily="2" charset="-122"/>
                <a:sym typeface="+mn-ea"/>
              </a:rPr>
              <a:t>：</a:t>
            </a:r>
            <a:r>
              <a:rPr lang="en-US" sz="2000" dirty="0" smtClean="0">
                <a:solidFill>
                  <a:srgbClr val="FF0000"/>
                </a:solidFill>
              </a:rPr>
              <a:t> </a:t>
            </a:r>
          </a:p>
          <a:p>
            <a:pPr indent="711200">
              <a:lnSpc>
                <a:spcPts val="3800"/>
              </a:lnSpc>
              <a:extLst>
                <a:ext uri="{35155182-B16C-46BC-9424-99874614C6A1}">
                  <wpsdc:indentchars xmlns="" xmlns:wpsdc="http://www.wps.cn/officeDocument/2017/drawingmlCustomData" val="200" checksum="3773799597"/>
                </a:ext>
              </a:extLst>
            </a:pPr>
            <a:r>
              <a:rPr lang="en-US" sz="2000" dirty="0" smtClean="0">
                <a:latin typeface="Times New Roman" pitchFamily="18" charset="0"/>
                <a:cs typeface="Times New Roman" pitchFamily="18" charset="0"/>
              </a:rPr>
              <a:t>2015</a:t>
            </a:r>
            <a:r>
              <a:rPr lang="zh-CN" altLang="en-US" sz="2000" dirty="0" smtClean="0">
                <a:latin typeface="Times New Roman" pitchFamily="18" charset="0"/>
                <a:cs typeface="Times New Roman" pitchFamily="18" charset="0"/>
              </a:rPr>
              <a:t>年</a:t>
            </a:r>
            <a:r>
              <a:rPr lang="en-US" sz="2000" dirty="0" smtClean="0">
                <a:latin typeface="Times New Roman" pitchFamily="18" charset="0"/>
                <a:cs typeface="Times New Roman" pitchFamily="18" charset="0"/>
              </a:rPr>
              <a:t>“</a:t>
            </a:r>
            <a:r>
              <a:rPr lang="zh-CN" altLang="en-US" sz="2000" dirty="0" smtClean="0">
                <a:latin typeface="Times New Roman" pitchFamily="18" charset="0"/>
                <a:cs typeface="Times New Roman" pitchFamily="18" charset="0"/>
              </a:rPr>
              <a:t>五一</a:t>
            </a:r>
            <a:r>
              <a:rPr lang="en-US" sz="2000" dirty="0" smtClean="0">
                <a:latin typeface="Times New Roman" pitchFamily="18" charset="0"/>
                <a:cs typeface="Times New Roman" pitchFamily="18" charset="0"/>
              </a:rPr>
              <a:t>”</a:t>
            </a:r>
            <a:r>
              <a:rPr lang="zh-CN" altLang="en-US" sz="2000" dirty="0" smtClean="0">
                <a:latin typeface="Times New Roman" pitchFamily="18" charset="0"/>
                <a:cs typeface="Times New Roman" pitchFamily="18" charset="0"/>
              </a:rPr>
              <a:t>期间，我省某县委党校以工会会员</a:t>
            </a:r>
            <a:r>
              <a:rPr lang="en-US" sz="2000" dirty="0" smtClean="0">
                <a:latin typeface="Times New Roman" pitchFamily="18" charset="0"/>
                <a:cs typeface="Times New Roman" pitchFamily="18" charset="0"/>
              </a:rPr>
              <a:t>2015</a:t>
            </a:r>
            <a:r>
              <a:rPr lang="zh-CN" altLang="en-US" sz="2000" dirty="0" smtClean="0">
                <a:latin typeface="Times New Roman" pitchFamily="18" charset="0"/>
                <a:cs typeface="Times New Roman" pitchFamily="18" charset="0"/>
              </a:rPr>
              <a:t>年度国家法定节假日慰问和生日慰问的名义，购买发放了购物卡，一次性发放，每人</a:t>
            </a:r>
            <a:r>
              <a:rPr lang="en-US" sz="2000" dirty="0" smtClean="0">
                <a:latin typeface="Times New Roman" pitchFamily="18" charset="0"/>
                <a:cs typeface="Times New Roman" pitchFamily="18" charset="0"/>
              </a:rPr>
              <a:t>1500</a:t>
            </a:r>
            <a:r>
              <a:rPr lang="zh-CN" altLang="en-US" sz="2000" dirty="0" smtClean="0">
                <a:latin typeface="Times New Roman" pitchFamily="18" charset="0"/>
                <a:cs typeface="Times New Roman" pitchFamily="18" charset="0"/>
              </a:rPr>
              <a:t>元。同时，还以补发工会会员</a:t>
            </a:r>
            <a:r>
              <a:rPr lang="en-US" sz="2000" dirty="0" smtClean="0">
                <a:latin typeface="Times New Roman" pitchFamily="18" charset="0"/>
                <a:cs typeface="Times New Roman" pitchFamily="18" charset="0"/>
              </a:rPr>
              <a:t>2014</a:t>
            </a:r>
            <a:r>
              <a:rPr lang="zh-CN" altLang="en-US" sz="2000" dirty="0" smtClean="0">
                <a:latin typeface="Times New Roman" pitchFamily="18" charset="0"/>
                <a:cs typeface="Times New Roman" pitchFamily="18" charset="0"/>
              </a:rPr>
              <a:t>年度国家法定节假日慰问品和生日慰问品的名义一次性发放了购物卡。就属于违规使用工会会费发放福利。</a:t>
            </a:r>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en-US" altLang="zh-CN" sz="2000" dirty="0" smtClean="0">
              <a:latin typeface="华文中宋" pitchFamily="2" charset="-122"/>
              <a:ea typeface="华文中宋" pitchFamily="2" charset="-122"/>
              <a:sym typeface="+mn-ea"/>
            </a:endParaRPr>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en-US" altLang="zh-CN" sz="2800" dirty="0" smtClean="0">
              <a:latin typeface="华文中宋" pitchFamily="2" charset="-122"/>
              <a:ea typeface="华文中宋" pitchFamily="2" charset="-122"/>
              <a:sym typeface="+mn-ea"/>
            </a:endParaRPr>
          </a:p>
        </p:txBody>
      </p:sp>
    </p:spTree>
    <p:extLst>
      <p:ext uri="{BB962C8B-B14F-4D97-AF65-F5344CB8AC3E}">
        <p14:creationId xmlns:p14="http://schemas.microsoft.com/office/powerpoint/2010/main" val="36280050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142844" y="1214422"/>
            <a:ext cx="8537922" cy="5509200"/>
          </a:xfrm>
          <a:prstGeom prst="rect">
            <a:avLst/>
          </a:prstGeom>
          <a:noFill/>
        </p:spPr>
        <p:txBody>
          <a:bodyPr wrap="square" rtlCol="0">
            <a:spAutoFit/>
          </a:bodyPr>
          <a:lstStyle/>
          <a:p>
            <a:pPr indent="711200">
              <a:lnSpc>
                <a:spcPct val="150000"/>
              </a:lnSpc>
              <a:extLst>
                <a:ext uri="{35155182-B16C-46BC-9424-99874614C6A1}">
                  <wpsdc:indentchars xmlns="" xmlns:wpsdc="http://www.wps.cn/officeDocument/2017/drawingmlCustomData" val="200" checksum="3773799597"/>
                </a:ext>
              </a:extLst>
            </a:pPr>
            <a:r>
              <a:rPr lang="zh-CN" altLang="en-US" sz="2400" dirty="0" smtClean="0">
                <a:solidFill>
                  <a:srgbClr val="FF0000"/>
                </a:solidFill>
                <a:latin typeface="Times New Roman" pitchFamily="18" charset="0"/>
                <a:ea typeface="华文中宋" pitchFamily="2" charset="-122"/>
                <a:cs typeface="Times New Roman" pitchFamily="18" charset="0"/>
              </a:rPr>
              <a:t>违反在什么地方</a:t>
            </a:r>
            <a:r>
              <a:rPr lang="en-US" altLang="zh-CN" sz="2400" dirty="0" smtClean="0">
                <a:solidFill>
                  <a:srgbClr val="FF0000"/>
                </a:solidFill>
                <a:latin typeface="Times New Roman" pitchFamily="18" charset="0"/>
                <a:ea typeface="华文中宋" pitchFamily="2" charset="-122"/>
                <a:cs typeface="Times New Roman" pitchFamily="18" charset="0"/>
              </a:rPr>
              <a:t>?</a:t>
            </a:r>
          </a:p>
          <a:p>
            <a:pPr indent="711200">
              <a:lnSpc>
                <a:spcPts val="3800"/>
              </a:lnSpc>
              <a:extLst>
                <a:ext uri="{35155182-B16C-46BC-9424-99874614C6A1}">
                  <wpsdc:indentchars xmlns="" xmlns:wpsdc="http://www.wps.cn/officeDocument/2017/drawingmlCustomData" val="200" checksum="3773799597"/>
                </a:ext>
              </a:extLst>
            </a:pPr>
            <a:r>
              <a:rPr lang="en-US" sz="2000" dirty="0" smtClean="0">
                <a:latin typeface="Times New Roman" pitchFamily="18" charset="0"/>
                <a:cs typeface="Times New Roman" pitchFamily="18" charset="0"/>
              </a:rPr>
              <a:t>1</a:t>
            </a:r>
            <a:r>
              <a:rPr lang="zh-CN" altLang="en-US" sz="2000" dirty="0" smtClean="0">
                <a:latin typeface="Times New Roman" pitchFamily="18" charset="0"/>
                <a:cs typeface="Times New Roman" pitchFamily="18" charset="0"/>
              </a:rPr>
              <a:t>、使用工会经费购买发放购物卡</a:t>
            </a:r>
            <a:r>
              <a:rPr lang="zh-CN" altLang="en-US" sz="2000" b="1" dirty="0" smtClean="0">
                <a:latin typeface="Times New Roman" pitchFamily="18" charset="0"/>
                <a:cs typeface="Times New Roman" pitchFamily="18" charset="0"/>
              </a:rPr>
              <a:t>。</a:t>
            </a:r>
            <a:r>
              <a:rPr lang="en-US" altLang="zh-CN" sz="2000" b="1" dirty="0" smtClean="0">
                <a:latin typeface="Times New Roman" pitchFamily="18" charset="0"/>
                <a:cs typeface="Times New Roman" pitchFamily="18" charset="0"/>
              </a:rPr>
              <a:t>【</a:t>
            </a:r>
            <a:r>
              <a:rPr lang="zh-CN" altLang="en-US" sz="2000" dirty="0" smtClean="0">
                <a:latin typeface="Times New Roman" pitchFamily="18" charset="0"/>
                <a:cs typeface="Times New Roman" pitchFamily="18" charset="0"/>
              </a:rPr>
              <a:t>发放方式可以为实物或到指定地点限时领取确定物品的提货凭证，不得发放现金、购物卡、代金券等。</a:t>
            </a:r>
            <a:r>
              <a:rPr lang="en-US" altLang="zh-CN" sz="2000" dirty="0" smtClean="0">
                <a:latin typeface="Times New Roman" pitchFamily="18" charset="0"/>
                <a:cs typeface="Times New Roman" pitchFamily="18" charset="0"/>
              </a:rPr>
              <a:t>】</a:t>
            </a:r>
            <a:endParaRPr lang="en-US" altLang="zh-CN" sz="2000" b="1" dirty="0" smtClean="0">
              <a:latin typeface="Times New Roman" pitchFamily="18" charset="0"/>
              <a:cs typeface="Times New Roman" pitchFamily="18" charset="0"/>
            </a:endParaRPr>
          </a:p>
          <a:p>
            <a:pPr>
              <a:lnSpc>
                <a:spcPts val="3800"/>
              </a:lnSpc>
            </a:pPr>
            <a:r>
              <a:rPr lang="en-US" sz="2000" dirty="0" smtClean="0">
                <a:latin typeface="Times New Roman" pitchFamily="18" charset="0"/>
                <a:cs typeface="Times New Roman" pitchFamily="18" charset="0"/>
              </a:rPr>
              <a:t>           2</a:t>
            </a:r>
            <a:r>
              <a:rPr lang="zh-CN" altLang="en-US" sz="2000" dirty="0" smtClean="0">
                <a:latin typeface="Times New Roman" pitchFamily="18" charset="0"/>
                <a:cs typeface="Times New Roman" pitchFamily="18" charset="0"/>
              </a:rPr>
              <a:t>、超标准发放慰问品</a:t>
            </a:r>
            <a:r>
              <a:rPr lang="en-US" sz="2000" dirty="0" smtClean="0">
                <a:latin typeface="Times New Roman" pitchFamily="18" charset="0"/>
                <a:cs typeface="Times New Roman" pitchFamily="18" charset="0"/>
              </a:rPr>
              <a:t> </a:t>
            </a:r>
            <a:r>
              <a:rPr lang="zh-CN" altLang="en-US" sz="2000" dirty="0" smtClean="0">
                <a:latin typeface="Times New Roman" pitchFamily="18" charset="0"/>
                <a:cs typeface="Times New Roman" pitchFamily="18" charset="0"/>
              </a:rPr>
              <a:t>。</a:t>
            </a:r>
            <a:r>
              <a:rPr lang="en-US" altLang="zh-CN" sz="2000" dirty="0" smtClean="0">
                <a:latin typeface="Times New Roman" pitchFamily="18" charset="0"/>
                <a:cs typeface="Times New Roman" pitchFamily="18" charset="0"/>
              </a:rPr>
              <a:t>【</a:t>
            </a:r>
            <a:r>
              <a:rPr lang="zh-CN" altLang="en-US" sz="2000" dirty="0" smtClean="0">
                <a:latin typeface="Times New Roman" pitchFamily="18" charset="0"/>
                <a:cs typeface="Times New Roman" pitchFamily="18" charset="0"/>
              </a:rPr>
              <a:t>当时江苏省文件规定：</a:t>
            </a:r>
            <a:r>
              <a:rPr lang="en-US" sz="2000" b="1" dirty="0" smtClean="0">
                <a:latin typeface="Times New Roman" pitchFamily="18" charset="0"/>
                <a:cs typeface="Times New Roman" pitchFamily="18" charset="0"/>
              </a:rPr>
              <a:t>“</a:t>
            </a:r>
            <a:r>
              <a:rPr lang="zh-CN" altLang="en-US" sz="2000" b="1" dirty="0" smtClean="0">
                <a:latin typeface="Times New Roman" pitchFamily="18" charset="0"/>
                <a:cs typeface="Times New Roman" pitchFamily="18" charset="0"/>
              </a:rPr>
              <a:t>少量</a:t>
            </a:r>
            <a:r>
              <a:rPr lang="en-US" sz="2000" b="1" dirty="0" smtClean="0">
                <a:latin typeface="Times New Roman" pitchFamily="18" charset="0"/>
                <a:cs typeface="Times New Roman" pitchFamily="18" charset="0"/>
              </a:rPr>
              <a:t>”</a:t>
            </a:r>
            <a:r>
              <a:rPr lang="zh-CN" altLang="en-US" sz="2000" dirty="0" smtClean="0">
                <a:latin typeface="Times New Roman" pitchFamily="18" charset="0"/>
                <a:cs typeface="Times New Roman" pitchFamily="18" charset="0"/>
              </a:rPr>
              <a:t>的标准是指每位会员全年所有节日慰问合计总额不得超过</a:t>
            </a:r>
            <a:r>
              <a:rPr lang="en-US" sz="2000" dirty="0" smtClean="0">
                <a:latin typeface="Times New Roman" pitchFamily="18" charset="0"/>
                <a:cs typeface="Times New Roman" pitchFamily="18" charset="0"/>
              </a:rPr>
              <a:t>1000</a:t>
            </a:r>
            <a:r>
              <a:rPr lang="zh-CN" altLang="en-US" sz="2000" dirty="0" smtClean="0">
                <a:latin typeface="Times New Roman" pitchFamily="18" charset="0"/>
                <a:cs typeface="Times New Roman" pitchFamily="18" charset="0"/>
              </a:rPr>
              <a:t>元；会员本人过生日的慰问，可以送生日蛋糕等慰问品，也可以发放同等价值的蛋糕券，慰问标准为人均不得超过</a:t>
            </a:r>
            <a:r>
              <a:rPr lang="en-US" sz="2000" dirty="0" smtClean="0">
                <a:latin typeface="Times New Roman" pitchFamily="18" charset="0"/>
                <a:cs typeface="Times New Roman" pitchFamily="18" charset="0"/>
              </a:rPr>
              <a:t>300</a:t>
            </a:r>
            <a:r>
              <a:rPr lang="zh-CN" altLang="en-US" sz="2000" dirty="0" smtClean="0">
                <a:latin typeface="Times New Roman" pitchFamily="18" charset="0"/>
                <a:cs typeface="Times New Roman" pitchFamily="18" charset="0"/>
              </a:rPr>
              <a:t>元。</a:t>
            </a:r>
            <a:r>
              <a:rPr lang="en-US" altLang="zh-CN" sz="2000" dirty="0" smtClean="0">
                <a:latin typeface="Times New Roman" pitchFamily="18" charset="0"/>
                <a:cs typeface="Times New Roman" pitchFamily="18" charset="0"/>
              </a:rPr>
              <a:t>】</a:t>
            </a:r>
            <a:endParaRPr lang="zh-CN" altLang="en-US" sz="2000" dirty="0" smtClean="0">
              <a:latin typeface="Times New Roman" pitchFamily="18" charset="0"/>
              <a:cs typeface="Times New Roman" pitchFamily="18" charset="0"/>
            </a:endParaRPr>
          </a:p>
          <a:p>
            <a:pPr indent="711200">
              <a:lnSpc>
                <a:spcPct val="150000"/>
              </a:lnSpc>
              <a:extLst>
                <a:ext uri="{35155182-B16C-46BC-9424-99874614C6A1}">
                  <wpsdc:indentchars xmlns="" xmlns:wpsdc="http://www.wps.cn/officeDocument/2017/drawingmlCustomData" val="200" checksum="3773799597"/>
                </a:ext>
              </a:extLst>
            </a:pPr>
            <a:endParaRPr lang="en-US" sz="2800" dirty="0" smtClean="0"/>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en-US" altLang="zh-CN" sz="2800" dirty="0" smtClean="0">
              <a:latin typeface="华文中宋" pitchFamily="2" charset="-122"/>
              <a:ea typeface="华文中宋" pitchFamily="2" charset="-122"/>
              <a:sym typeface="+mn-ea"/>
            </a:endParaRPr>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en-US" altLang="zh-CN" sz="2800" dirty="0" smtClean="0">
              <a:latin typeface="华文中宋" pitchFamily="2" charset="-122"/>
              <a:ea typeface="华文中宋" pitchFamily="2" charset="-122"/>
              <a:sym typeface="+mn-ea"/>
            </a:endParaRPr>
          </a:p>
        </p:txBody>
      </p:sp>
    </p:spTree>
    <p:extLst>
      <p:ext uri="{BB962C8B-B14F-4D97-AF65-F5344CB8AC3E}">
        <p14:creationId xmlns:p14="http://schemas.microsoft.com/office/powerpoint/2010/main" val="94028480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357158" y="1285860"/>
            <a:ext cx="7572428" cy="7391767"/>
          </a:xfrm>
          <a:prstGeom prst="rect">
            <a:avLst/>
          </a:prstGeom>
          <a:noFill/>
        </p:spPr>
        <p:txBody>
          <a:bodyPr wrap="square" rtlCol="0">
            <a:spAutoFit/>
          </a:bodyPr>
          <a:lstStyle/>
          <a:p>
            <a:pPr indent="711200">
              <a:lnSpc>
                <a:spcPts val="3800"/>
              </a:lnSpc>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rPr>
              <a:t>3</a:t>
            </a:r>
            <a:r>
              <a:rPr lang="zh-CN" altLang="en-US" sz="2000" dirty="0" smtClean="0">
                <a:latin typeface="Times New Roman" pitchFamily="18" charset="0"/>
                <a:ea typeface="华文中宋" pitchFamily="2" charset="-122"/>
                <a:cs typeface="Times New Roman" pitchFamily="18" charset="0"/>
              </a:rPr>
              <a:t>、一次性发放。</a:t>
            </a:r>
            <a:r>
              <a:rPr lang="en-US" altLang="zh-CN" sz="2000" b="1"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逢年过节</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国家法定节日</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向全体会员发放少量节日慰问品</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符合中国传统节日习惯的用品和职工群众必需的一些生活用品等</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a:t>
            </a:r>
            <a:r>
              <a:rPr lang="en-US" altLang="zh-CN" sz="2000" dirty="0" smtClean="0">
                <a:latin typeface="Times New Roman" pitchFamily="18" charset="0"/>
                <a:ea typeface="华文中宋" pitchFamily="2" charset="-122"/>
                <a:cs typeface="Times New Roman" pitchFamily="18" charset="0"/>
              </a:rPr>
              <a:t>】</a:t>
            </a:r>
            <a:endParaRPr lang="en-US" altLang="zh-CN" sz="2000" b="1" dirty="0" smtClean="0">
              <a:latin typeface="Times New Roman" pitchFamily="18" charset="0"/>
              <a:ea typeface="华文中宋" pitchFamily="2" charset="-122"/>
              <a:cs typeface="Times New Roman" pitchFamily="18" charset="0"/>
            </a:endParaRPr>
          </a:p>
          <a:p>
            <a:pPr>
              <a:lnSpc>
                <a:spcPts val="3800"/>
              </a:lnSpc>
            </a:pPr>
            <a:r>
              <a:rPr lang="en-US" altLang="zh-CN" sz="2000" dirty="0" smtClean="0">
                <a:latin typeface="Times New Roman" pitchFamily="18" charset="0"/>
                <a:ea typeface="华文中宋" pitchFamily="2" charset="-122"/>
                <a:cs typeface="Times New Roman" pitchFamily="18" charset="0"/>
              </a:rPr>
              <a:t>          4</a:t>
            </a:r>
            <a:r>
              <a:rPr lang="zh-CN" altLang="en-US" sz="2000" dirty="0" smtClean="0">
                <a:latin typeface="Times New Roman" pitchFamily="18" charset="0"/>
                <a:ea typeface="华文中宋" pitchFamily="2" charset="-122"/>
                <a:cs typeface="Times New Roman" pitchFamily="18" charset="0"/>
              </a:rPr>
              <a:t>、滥发津贴、补贴、奖金。</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工会经费八个不准之二</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不准违反工会经费使用规定，滥发津贴、补贴、奖金。</a:t>
            </a:r>
            <a:r>
              <a:rPr lang="en-US" altLang="zh-CN" sz="2000" dirty="0" smtClean="0">
                <a:latin typeface="Times New Roman" pitchFamily="18" charset="0"/>
                <a:ea typeface="华文中宋" pitchFamily="2" charset="-122"/>
                <a:cs typeface="Times New Roman" pitchFamily="18" charset="0"/>
              </a:rPr>
              <a:t>】</a:t>
            </a:r>
          </a:p>
          <a:p>
            <a:pPr>
              <a:lnSpc>
                <a:spcPts val="3800"/>
              </a:lnSpc>
            </a:pPr>
            <a:r>
              <a:rPr lang="en-US" altLang="zh-CN" sz="2000" dirty="0" smtClean="0">
                <a:latin typeface="Times New Roman" pitchFamily="18" charset="0"/>
                <a:ea typeface="华文中宋" pitchFamily="2" charset="-122"/>
                <a:cs typeface="Times New Roman" pitchFamily="18" charset="0"/>
              </a:rPr>
              <a:t>        </a:t>
            </a:r>
            <a:r>
              <a:rPr lang="zh-CN" altLang="en-US" sz="2000" dirty="0" smtClean="0">
                <a:solidFill>
                  <a:srgbClr val="FF0000"/>
                </a:solidFill>
                <a:latin typeface="Times New Roman" pitchFamily="18" charset="0"/>
                <a:ea typeface="华文中宋" pitchFamily="2" charset="-122"/>
                <a:cs typeface="Times New Roman" pitchFamily="18" charset="0"/>
              </a:rPr>
              <a:t>或许，这一工会主席的出发点也许是好的，是为单位职工谋福利。但是，在当前这种</a:t>
            </a:r>
            <a:r>
              <a:rPr lang="en-US" sz="2000" dirty="0" smtClean="0">
                <a:solidFill>
                  <a:srgbClr val="FF0000"/>
                </a:solidFill>
                <a:latin typeface="Times New Roman" pitchFamily="18" charset="0"/>
                <a:ea typeface="华文中宋" pitchFamily="2" charset="-122"/>
                <a:cs typeface="Times New Roman" pitchFamily="18" charset="0"/>
              </a:rPr>
              <a:t>“</a:t>
            </a:r>
            <a:r>
              <a:rPr lang="zh-CN" altLang="en-US" sz="2000" dirty="0" smtClean="0">
                <a:solidFill>
                  <a:srgbClr val="FF0000"/>
                </a:solidFill>
                <a:latin typeface="Times New Roman" pitchFamily="18" charset="0"/>
                <a:ea typeface="华文中宋" pitchFamily="2" charset="-122"/>
                <a:cs typeface="Times New Roman" pitchFamily="18" charset="0"/>
              </a:rPr>
              <a:t>反腐、反四风、严格执行八项规定</a:t>
            </a:r>
            <a:r>
              <a:rPr lang="en-US" sz="2000" dirty="0" smtClean="0">
                <a:solidFill>
                  <a:srgbClr val="FF0000"/>
                </a:solidFill>
                <a:latin typeface="Times New Roman" pitchFamily="18" charset="0"/>
                <a:ea typeface="华文中宋" pitchFamily="2" charset="-122"/>
                <a:cs typeface="Times New Roman" pitchFamily="18" charset="0"/>
              </a:rPr>
              <a:t>”</a:t>
            </a:r>
            <a:r>
              <a:rPr lang="zh-CN" altLang="en-US" sz="2000" dirty="0" smtClean="0">
                <a:solidFill>
                  <a:srgbClr val="FF0000"/>
                </a:solidFill>
                <a:latin typeface="Times New Roman" pitchFamily="18" charset="0"/>
                <a:ea typeface="华文中宋" pitchFamily="2" charset="-122"/>
                <a:cs typeface="Times New Roman" pitchFamily="18" charset="0"/>
              </a:rPr>
              <a:t>高压政策下，稍微越过任何一条</a:t>
            </a:r>
            <a:r>
              <a:rPr lang="en-US" sz="2000" dirty="0" smtClean="0">
                <a:solidFill>
                  <a:srgbClr val="FF0000"/>
                </a:solidFill>
                <a:latin typeface="Times New Roman" pitchFamily="18" charset="0"/>
                <a:ea typeface="华文中宋" pitchFamily="2" charset="-122"/>
                <a:cs typeface="Times New Roman" pitchFamily="18" charset="0"/>
              </a:rPr>
              <a:t>“</a:t>
            </a:r>
            <a:r>
              <a:rPr lang="zh-CN" altLang="en-US" sz="2000" dirty="0" smtClean="0">
                <a:solidFill>
                  <a:srgbClr val="FF0000"/>
                </a:solidFill>
                <a:latin typeface="Times New Roman" pitchFamily="18" charset="0"/>
                <a:ea typeface="华文中宋" pitchFamily="2" charset="-122"/>
                <a:cs typeface="Times New Roman" pitchFamily="18" charset="0"/>
              </a:rPr>
              <a:t>高压线</a:t>
            </a:r>
            <a:r>
              <a:rPr lang="en-US" sz="2000" dirty="0" smtClean="0">
                <a:solidFill>
                  <a:srgbClr val="FF0000"/>
                </a:solidFill>
                <a:latin typeface="Times New Roman" pitchFamily="18" charset="0"/>
                <a:ea typeface="华文中宋" pitchFamily="2" charset="-122"/>
                <a:cs typeface="Times New Roman" pitchFamily="18" charset="0"/>
              </a:rPr>
              <a:t>”</a:t>
            </a:r>
            <a:r>
              <a:rPr lang="zh-CN" altLang="en-US" sz="2000" dirty="0" smtClean="0">
                <a:solidFill>
                  <a:srgbClr val="FF0000"/>
                </a:solidFill>
                <a:latin typeface="Times New Roman" pitchFamily="18" charset="0"/>
                <a:ea typeface="华文中宋" pitchFamily="2" charset="-122"/>
                <a:cs typeface="Times New Roman" pitchFamily="18" charset="0"/>
              </a:rPr>
              <a:t>，都会被烧得遍体鳞伤，等待越线者的只有处分。</a:t>
            </a:r>
          </a:p>
          <a:p>
            <a:pPr>
              <a:lnSpc>
                <a:spcPts val="3800"/>
              </a:lnSpc>
            </a:pPr>
            <a:endParaRPr lang="en-US" altLang="zh-CN" sz="2400" dirty="0" smtClean="0">
              <a:latin typeface="Times New Roman" pitchFamily="18" charset="0"/>
              <a:cs typeface="Times New Roman" pitchFamily="18" charset="0"/>
            </a:endParaRPr>
          </a:p>
          <a:p>
            <a:pPr>
              <a:lnSpc>
                <a:spcPts val="3800"/>
              </a:lnSpc>
            </a:pPr>
            <a:endParaRPr lang="en-US" altLang="zh-CN" sz="2400" dirty="0" smtClean="0">
              <a:latin typeface="Times New Roman" pitchFamily="18" charset="0"/>
              <a:cs typeface="Times New Roman" pitchFamily="18" charset="0"/>
            </a:endParaRPr>
          </a:p>
          <a:p>
            <a:pPr indent="711200">
              <a:lnSpc>
                <a:spcPct val="150000"/>
              </a:lnSpc>
              <a:extLst>
                <a:ext uri="{35155182-B16C-46BC-9424-99874614C6A1}">
                  <wpsdc:indentchars xmlns="" xmlns:wpsdc="http://www.wps.cn/officeDocument/2017/drawingmlCustomData" val="200" checksum="3773799597"/>
                </a:ext>
              </a:extLst>
            </a:pPr>
            <a:endParaRPr lang="en-US" sz="2800" dirty="0" smtClean="0"/>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en-US" altLang="zh-CN" sz="2800" dirty="0" smtClean="0">
              <a:latin typeface="华文中宋" pitchFamily="2" charset="-122"/>
              <a:ea typeface="华文中宋" pitchFamily="2" charset="-122"/>
              <a:sym typeface="+mn-ea"/>
            </a:endParaRPr>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en-US" altLang="zh-CN" sz="2800" dirty="0" smtClean="0">
              <a:latin typeface="华文中宋" pitchFamily="2" charset="-122"/>
              <a:ea typeface="华文中宋" pitchFamily="2" charset="-122"/>
              <a:sym typeface="+mn-ea"/>
            </a:endParaRPr>
          </a:p>
        </p:txBody>
      </p:sp>
    </p:spTree>
    <p:extLst>
      <p:ext uri="{BB962C8B-B14F-4D97-AF65-F5344CB8AC3E}">
        <p14:creationId xmlns:p14="http://schemas.microsoft.com/office/powerpoint/2010/main" val="85689291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48920" y="1071547"/>
            <a:ext cx="8537922" cy="3637534"/>
          </a:xfrm>
          <a:prstGeom prst="rect">
            <a:avLst/>
          </a:prstGeom>
          <a:noFill/>
        </p:spPr>
        <p:txBody>
          <a:bodyPr wrap="square" rtlCol="0">
            <a:spAutoFit/>
          </a:bodyPr>
          <a:lstStyle/>
          <a:p>
            <a:pPr indent="711200">
              <a:lnSpc>
                <a:spcPts val="4000"/>
              </a:lnSpc>
              <a:extLst>
                <a:ext uri="{35155182-B16C-46BC-9424-99874614C6A1}">
                  <wpsdc:indentchars xmlns="" xmlns:wpsdc="http://www.wps.cn/officeDocument/2017/drawingmlCustomData" val="200" checksum="3773799597"/>
                </a:ext>
              </a:extLst>
            </a:pPr>
            <a:r>
              <a:rPr lang="zh-CN" altLang="en-US" sz="2000" dirty="0" smtClean="0">
                <a:solidFill>
                  <a:srgbClr val="FF0000"/>
                </a:solidFill>
                <a:latin typeface="Times New Roman" pitchFamily="18" charset="0"/>
                <a:ea typeface="华文中宋" pitchFamily="2" charset="-122"/>
                <a:cs typeface="Times New Roman" pitchFamily="18" charset="0"/>
              </a:rPr>
              <a:t>案例：</a:t>
            </a:r>
            <a:endParaRPr lang="en-US" altLang="zh-CN" sz="2000" dirty="0" smtClean="0">
              <a:solidFill>
                <a:srgbClr val="FF0000"/>
              </a:solidFill>
              <a:latin typeface="Times New Roman" pitchFamily="18" charset="0"/>
              <a:ea typeface="华文中宋" pitchFamily="2" charset="-122"/>
              <a:cs typeface="Times New Roman" pitchFamily="18" charset="0"/>
            </a:endParaRPr>
          </a:p>
          <a:p>
            <a:pPr indent="711200">
              <a:lnSpc>
                <a:spcPts val="4000"/>
              </a:lnSpc>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山东省泰安市纪委监委通报</a:t>
            </a:r>
            <a:r>
              <a:rPr lang="en-US" altLang="zh-CN" sz="2000" dirty="0" smtClean="0">
                <a:latin typeface="Times New Roman" pitchFamily="18" charset="0"/>
                <a:ea typeface="华文中宋" pitchFamily="2" charset="-122"/>
                <a:cs typeface="Times New Roman" pitchFamily="18" charset="0"/>
              </a:rPr>
              <a:t>】</a:t>
            </a:r>
            <a:r>
              <a:rPr lang="en-US" sz="2000" dirty="0" smtClean="0">
                <a:latin typeface="Times New Roman" pitchFamily="18" charset="0"/>
                <a:ea typeface="华文中宋" pitchFamily="2" charset="-122"/>
                <a:cs typeface="Times New Roman" pitchFamily="18" charset="0"/>
              </a:rPr>
              <a:t>2017</a:t>
            </a:r>
            <a:r>
              <a:rPr lang="zh-CN" altLang="en-US" sz="2000" dirty="0" smtClean="0">
                <a:latin typeface="Times New Roman" pitchFamily="18" charset="0"/>
                <a:ea typeface="华文中宋" pitchFamily="2" charset="-122"/>
                <a:cs typeface="Times New Roman" pitchFamily="18" charset="0"/>
              </a:rPr>
              <a:t>年，肥城市新城街道社区卫生服务中心工会主席董强违规使用工会经费滥发补贴问题。</a:t>
            </a:r>
            <a:r>
              <a:rPr lang="en-US" sz="2000" dirty="0" smtClean="0">
                <a:latin typeface="Times New Roman" pitchFamily="18" charset="0"/>
                <a:ea typeface="华文中宋" pitchFamily="2" charset="-122"/>
                <a:cs typeface="Times New Roman" pitchFamily="18" charset="0"/>
              </a:rPr>
              <a:t>2017</a:t>
            </a:r>
            <a:r>
              <a:rPr lang="zh-CN" altLang="en-US" sz="2000" dirty="0" smtClean="0">
                <a:latin typeface="Times New Roman" pitchFamily="18" charset="0"/>
                <a:ea typeface="华文中宋" pitchFamily="2" charset="-122"/>
                <a:cs typeface="Times New Roman" pitchFamily="18" charset="0"/>
              </a:rPr>
              <a:t>年</a:t>
            </a:r>
            <a:r>
              <a:rPr lang="en-US" sz="2000" dirty="0" smtClean="0">
                <a:latin typeface="Times New Roman" pitchFamily="18" charset="0"/>
                <a:ea typeface="华文中宋" pitchFamily="2" charset="-122"/>
                <a:cs typeface="Times New Roman" pitchFamily="18" charset="0"/>
              </a:rPr>
              <a:t>2</a:t>
            </a:r>
            <a:r>
              <a:rPr lang="zh-CN" altLang="en-US" sz="2000" dirty="0" smtClean="0">
                <a:latin typeface="Times New Roman" pitchFamily="18" charset="0"/>
                <a:ea typeface="华文中宋" pitchFamily="2" charset="-122"/>
                <a:cs typeface="Times New Roman" pitchFamily="18" charset="0"/>
              </a:rPr>
              <a:t>月，由董强提议，经该服务中心班子成员会议研究决定，从工会经费中以现金形式为职工按月发放伙食补贴款，截至</a:t>
            </a:r>
            <a:r>
              <a:rPr lang="en-US" sz="2000" dirty="0" smtClean="0">
                <a:latin typeface="Times New Roman" pitchFamily="18" charset="0"/>
                <a:ea typeface="华文中宋" pitchFamily="2" charset="-122"/>
                <a:cs typeface="Times New Roman" pitchFamily="18" charset="0"/>
              </a:rPr>
              <a:t>2018</a:t>
            </a:r>
            <a:r>
              <a:rPr lang="zh-CN" altLang="en-US" sz="2000" dirty="0" smtClean="0">
                <a:latin typeface="Times New Roman" pitchFamily="18" charset="0"/>
                <a:ea typeface="华文中宋" pitchFamily="2" charset="-122"/>
                <a:cs typeface="Times New Roman" pitchFamily="18" charset="0"/>
              </a:rPr>
              <a:t>年</a:t>
            </a:r>
            <a:r>
              <a:rPr lang="en-US" sz="2000" dirty="0" smtClean="0">
                <a:latin typeface="Times New Roman" pitchFamily="18" charset="0"/>
                <a:ea typeface="华文中宋" pitchFamily="2" charset="-122"/>
                <a:cs typeface="Times New Roman" pitchFamily="18" charset="0"/>
              </a:rPr>
              <a:t>2</a:t>
            </a:r>
            <a:r>
              <a:rPr lang="zh-CN" altLang="en-US" sz="2000" dirty="0" smtClean="0">
                <a:latin typeface="Times New Roman" pitchFamily="18" charset="0"/>
                <a:ea typeface="华文中宋" pitchFamily="2" charset="-122"/>
                <a:cs typeface="Times New Roman" pitchFamily="18" charset="0"/>
              </a:rPr>
              <a:t>月，共发放补贴款</a:t>
            </a:r>
            <a:r>
              <a:rPr lang="en-US" sz="2000" dirty="0" smtClean="0">
                <a:latin typeface="Times New Roman" pitchFamily="18" charset="0"/>
                <a:ea typeface="华文中宋" pitchFamily="2" charset="-122"/>
                <a:cs typeface="Times New Roman" pitchFamily="18" charset="0"/>
              </a:rPr>
              <a:t>127500</a:t>
            </a:r>
            <a:r>
              <a:rPr lang="zh-CN" altLang="en-US" sz="2000" dirty="0" smtClean="0">
                <a:latin typeface="Times New Roman" pitchFamily="18" charset="0"/>
                <a:ea typeface="华文中宋" pitchFamily="2" charset="-122"/>
                <a:cs typeface="Times New Roman" pitchFamily="18" charset="0"/>
              </a:rPr>
              <a:t>元。董强受到党内警告处分。</a:t>
            </a:r>
          </a:p>
          <a:p>
            <a:pPr indent="711200">
              <a:lnSpc>
                <a:spcPct val="150000"/>
              </a:lnSpc>
              <a:extLst>
                <a:ext uri="{35155182-B16C-46BC-9424-99874614C6A1}">
                  <wpsdc:indentchars xmlns="" xmlns:wpsdc="http://www.wps.cn/officeDocument/2017/drawingmlCustomData" val="200" checksum="3773799597"/>
                </a:ext>
              </a:extLst>
            </a:pPr>
            <a:endParaRPr lang="zh-CN" altLang="en-US" sz="2400" dirty="0" smtClean="0">
              <a:latin typeface="+mn-ea"/>
              <a:sym typeface="+mn-ea"/>
            </a:endParaRPr>
          </a:p>
        </p:txBody>
      </p:sp>
    </p:spTree>
    <p:extLst>
      <p:ext uri="{BB962C8B-B14F-4D97-AF65-F5344CB8AC3E}">
        <p14:creationId xmlns:p14="http://schemas.microsoft.com/office/powerpoint/2010/main" val="251825452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48920" y="928670"/>
            <a:ext cx="8537922" cy="5176417"/>
          </a:xfrm>
          <a:prstGeom prst="rect">
            <a:avLst/>
          </a:prstGeom>
          <a:noFill/>
        </p:spPr>
        <p:txBody>
          <a:bodyPr wrap="square" rtlCol="0">
            <a:spAutoFit/>
          </a:bodyPr>
          <a:lstStyle/>
          <a:p>
            <a:pPr>
              <a:lnSpc>
                <a:spcPts val="4000"/>
              </a:lnSpc>
            </a:pPr>
            <a:r>
              <a:rPr lang="zh-CN" altLang="en-US" sz="2000" dirty="0" smtClean="0">
                <a:solidFill>
                  <a:srgbClr val="FF0000"/>
                </a:solidFill>
                <a:latin typeface="Times New Roman" pitchFamily="18" charset="0"/>
                <a:ea typeface="华文中宋" pitchFamily="2" charset="-122"/>
                <a:cs typeface="Times New Roman" pitchFamily="18" charset="0"/>
                <a:sym typeface="+mn-ea"/>
              </a:rPr>
              <a:t>    案例</a:t>
            </a:r>
            <a:r>
              <a:rPr lang="zh-CN" altLang="en-US" sz="2000" dirty="0" smtClean="0">
                <a:latin typeface="Times New Roman" pitchFamily="18" charset="0"/>
                <a:ea typeface="华文中宋" pitchFamily="2" charset="-122"/>
                <a:cs typeface="Times New Roman" pitchFamily="18" charset="0"/>
                <a:sym typeface="+mn-ea"/>
              </a:rPr>
              <a:t>：</a:t>
            </a:r>
            <a:endParaRPr lang="en-US" altLang="zh-CN" sz="2000" dirty="0" smtClean="0">
              <a:latin typeface="Times New Roman" pitchFamily="18" charset="0"/>
              <a:ea typeface="华文中宋" pitchFamily="2" charset="-122"/>
              <a:cs typeface="Times New Roman" pitchFamily="18" charset="0"/>
              <a:sym typeface="+mn-ea"/>
            </a:endParaRPr>
          </a:p>
          <a:p>
            <a:pPr algn="ctr">
              <a:lnSpc>
                <a:spcPts val="4000"/>
              </a:lnSpc>
            </a:pPr>
            <a:r>
              <a:rPr lang="zh-CN" altLang="en-US" sz="2000" b="1" dirty="0" smtClean="0">
                <a:latin typeface="Times New Roman" pitchFamily="18" charset="0"/>
                <a:ea typeface="华文中宋" pitchFamily="2" charset="-122"/>
                <a:cs typeface="Times New Roman" pitchFamily="18" charset="0"/>
              </a:rPr>
              <a:t>回避职工福利也是一种不担当不作为</a:t>
            </a:r>
          </a:p>
          <a:p>
            <a:pPr>
              <a:lnSpc>
                <a:spcPts val="4000"/>
              </a:lnSpc>
            </a:pPr>
            <a:r>
              <a:rPr lang="zh-CN" altLang="en-US" sz="2000" dirty="0" smtClean="0">
                <a:latin typeface="Times New Roman" pitchFamily="18" charset="0"/>
                <a:ea typeface="华文中宋" pitchFamily="2" charset="-122"/>
                <a:cs typeface="Times New Roman" pitchFamily="18" charset="0"/>
              </a:rPr>
              <a:t>        杭州临安区纪委监委驻点巡察时发现，区内某单位没有认真保障职工正常福利，几乎有没组织工会活动，除员工生日蛋糕外，再无其他福利，职工福利经费全部不合规定的“躺在”单位账上不动。同时，该单位就连办公家的事，也要掏自己的腰包。临安区纪委经调查，该单位落实八项规定过程中，把应发福利取消，公务活动接待未按规定执行。</a:t>
            </a:r>
          </a:p>
          <a:p>
            <a:pPr>
              <a:lnSpc>
                <a:spcPts val="4000"/>
              </a:lnSpc>
            </a:pPr>
            <a:r>
              <a:rPr lang="zh-CN" altLang="en-US" sz="2000" dirty="0" smtClean="0">
                <a:solidFill>
                  <a:srgbClr val="FF0000"/>
                </a:solidFill>
                <a:latin typeface="Times New Roman" pitchFamily="18" charset="0"/>
                <a:ea typeface="华文中宋" pitchFamily="2" charset="-122"/>
                <a:cs typeface="Times New Roman" pitchFamily="18" charset="0"/>
              </a:rPr>
              <a:t>        </a:t>
            </a:r>
            <a:r>
              <a:rPr lang="zh-CN" altLang="en-US" sz="2000" b="1" dirty="0" smtClean="0">
                <a:latin typeface="Times New Roman" pitchFamily="18" charset="0"/>
                <a:ea typeface="华文中宋" pitchFamily="2" charset="-122"/>
                <a:cs typeface="Times New Roman" pitchFamily="18" charset="0"/>
              </a:rPr>
              <a:t>纪委经研究后定性</a:t>
            </a:r>
            <a:r>
              <a:rPr lang="zh-CN" altLang="en-US" sz="2000" dirty="0" smtClean="0">
                <a:latin typeface="Times New Roman" pitchFamily="18" charset="0"/>
                <a:ea typeface="华文中宋" pitchFamily="2" charset="-122"/>
                <a:cs typeface="Times New Roman" pitchFamily="18" charset="0"/>
              </a:rPr>
              <a:t>：该单位领导不担当、不作为。最后临安区对该单位领导班子作出调整处理。</a:t>
            </a:r>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zh-CN" altLang="en-US" sz="2400" dirty="0" smtClean="0">
              <a:latin typeface="+mn-ea"/>
              <a:sym typeface="+mn-ea"/>
            </a:endParaRPr>
          </a:p>
        </p:txBody>
      </p:sp>
    </p:spTree>
    <p:extLst>
      <p:ext uri="{BB962C8B-B14F-4D97-AF65-F5344CB8AC3E}">
        <p14:creationId xmlns:p14="http://schemas.microsoft.com/office/powerpoint/2010/main" val="6703724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14282" y="1285860"/>
            <a:ext cx="8001056" cy="5119350"/>
          </a:xfrm>
          <a:prstGeom prst="rect">
            <a:avLst/>
          </a:prstGeom>
          <a:noFill/>
        </p:spPr>
        <p:txBody>
          <a:bodyPr wrap="square" rtlCol="0">
            <a:spAutoFit/>
          </a:bodyPr>
          <a:lstStyle/>
          <a:p>
            <a:pPr indent="609600" fontAlgn="auto">
              <a:lnSpc>
                <a:spcPct val="150000"/>
              </a:lnSpc>
              <a:extLst>
                <a:ext uri="{35155182-B16C-46BC-9424-99874614C6A1}">
                  <wpsdc:indentchars xmlns="" xmlns:wpsdc="http://www.wps.cn/officeDocument/2017/drawingmlCustomData" val="200" checksum="4158780845"/>
                </a:ext>
              </a:extLst>
            </a:pPr>
            <a:endParaRPr lang="en-US" altLang="zh-CN" sz="2400" dirty="0" smtClean="0">
              <a:latin typeface="Times New Roman" pitchFamily="18" charset="0"/>
              <a:ea typeface="华文中宋" pitchFamily="2" charset="-122"/>
              <a:cs typeface="Times New Roman" pitchFamily="18" charset="0"/>
              <a:sym typeface="+mn-ea"/>
            </a:endParaRPr>
          </a:p>
          <a:p>
            <a:pPr indent="609600" fontAlgn="auto">
              <a:lnSpc>
                <a:spcPts val="4000"/>
              </a:lnSpc>
              <a:extLst>
                <a:ext uri="{35155182-B16C-46BC-9424-99874614C6A1}">
                  <wpsdc:indentchars xmlns="" xmlns:wpsdc="http://www.wps.cn/officeDocument/2017/drawingmlCustomData" val="200" checksum="4158780845"/>
                </a:ext>
              </a:extLst>
            </a:pPr>
            <a:r>
              <a:rPr lang="en-US" altLang="zh-CN" sz="2000" dirty="0" smtClean="0">
                <a:latin typeface="华文中宋" pitchFamily="2" charset="-122"/>
                <a:ea typeface="华文中宋" pitchFamily="2" charset="-122"/>
                <a:cs typeface="Times New Roman" pitchFamily="18" charset="0"/>
                <a:sym typeface="+mn-ea"/>
              </a:rPr>
              <a:t>1</a:t>
            </a:r>
            <a:r>
              <a:rPr lang="zh-CN" altLang="en-US" sz="2000" dirty="0" smtClean="0">
                <a:latin typeface="华文中宋" pitchFamily="2" charset="-122"/>
                <a:ea typeface="华文中宋" pitchFamily="2" charset="-122"/>
                <a:cs typeface="Times New Roman" pitchFamily="18" charset="0"/>
                <a:sym typeface="+mn-ea"/>
              </a:rPr>
              <a:t>、是否按标准缴纳，人员是否遗漏。</a:t>
            </a:r>
            <a:endParaRPr lang="en-US" altLang="zh-CN" sz="2000" dirty="0" smtClean="0">
              <a:latin typeface="华文中宋" pitchFamily="2" charset="-122"/>
              <a:ea typeface="华文中宋" pitchFamily="2" charset="-122"/>
              <a:cs typeface="Times New Roman" pitchFamily="18" charset="0"/>
              <a:sym typeface="+mn-ea"/>
            </a:endParaRPr>
          </a:p>
          <a:p>
            <a:pPr indent="609600" fontAlgn="auto">
              <a:lnSpc>
                <a:spcPts val="4000"/>
              </a:lnSpc>
              <a:extLst>
                <a:ext uri="{35155182-B16C-46BC-9424-99874614C6A1}">
                  <wpsdc:indentchars xmlns="" xmlns:wpsdc="http://www.wps.cn/officeDocument/2017/drawingmlCustomData" val="200" checksum="4158780845"/>
                </a:ext>
              </a:extLst>
            </a:pPr>
            <a:r>
              <a:rPr lang="en-US" altLang="zh-CN" sz="2000" dirty="0" smtClean="0">
                <a:latin typeface="华文中宋" pitchFamily="2" charset="-122"/>
                <a:ea typeface="华文中宋" pitchFamily="2" charset="-122"/>
                <a:cs typeface="Times New Roman" pitchFamily="18" charset="0"/>
                <a:sym typeface="+mn-ea"/>
              </a:rPr>
              <a:t>2</a:t>
            </a:r>
            <a:r>
              <a:rPr lang="zh-CN" altLang="en-US" sz="2000" dirty="0" smtClean="0">
                <a:latin typeface="华文中宋" pitchFamily="2" charset="-122"/>
                <a:ea typeface="华文中宋" pitchFamily="2" charset="-122"/>
                <a:cs typeface="Times New Roman" pitchFamily="18" charset="0"/>
                <a:sym typeface="+mn-ea"/>
              </a:rPr>
              <a:t>、会费缴纳方式：工会小组长按月向会员收取；二是由财务发工资时代扣。</a:t>
            </a:r>
            <a:endParaRPr lang="en-US" altLang="zh-CN" sz="2000" dirty="0" smtClean="0">
              <a:latin typeface="华文中宋" pitchFamily="2" charset="-122"/>
              <a:ea typeface="华文中宋" pitchFamily="2" charset="-122"/>
              <a:cs typeface="Times New Roman" pitchFamily="18" charset="0"/>
              <a:sym typeface="+mn-ea"/>
            </a:endParaRPr>
          </a:p>
          <a:p>
            <a:pPr indent="609600" fontAlgn="auto">
              <a:lnSpc>
                <a:spcPts val="4000"/>
              </a:lnSpc>
              <a:extLst>
                <a:ext uri="{35155182-B16C-46BC-9424-99874614C6A1}">
                  <wpsdc:indentchars xmlns="" xmlns:wpsdc="http://www.wps.cn/officeDocument/2017/drawingmlCustomData" val="200" checksum="4158780845"/>
                </a:ext>
              </a:extLst>
            </a:pPr>
            <a:r>
              <a:rPr lang="en-US" altLang="zh-CN" sz="2000" dirty="0" smtClean="0">
                <a:latin typeface="华文中宋" pitchFamily="2" charset="-122"/>
                <a:ea typeface="华文中宋" pitchFamily="2" charset="-122"/>
                <a:cs typeface="Times New Roman" pitchFamily="18" charset="0"/>
                <a:sym typeface="+mn-ea"/>
              </a:rPr>
              <a:t>3</a:t>
            </a:r>
            <a:r>
              <a:rPr lang="zh-CN" altLang="en-US" sz="2000" dirty="0" smtClean="0">
                <a:latin typeface="华文中宋" pitchFamily="2" charset="-122"/>
                <a:ea typeface="华文中宋" pitchFamily="2" charset="-122"/>
                <a:cs typeface="Times New Roman" pitchFamily="18" charset="0"/>
                <a:sym typeface="+mn-ea"/>
              </a:rPr>
              <a:t>、提前离岗或下岗职工，只要还属本单位职工，所得收入列入工资总额计算范围，就要交纳会费，相反只保留会籍，免交会费。</a:t>
            </a:r>
            <a:endParaRPr lang="en-US" altLang="zh-CN" sz="2000" dirty="0" smtClean="0">
              <a:latin typeface="华文中宋" pitchFamily="2" charset="-122"/>
              <a:ea typeface="华文中宋" pitchFamily="2" charset="-122"/>
              <a:cs typeface="Times New Roman" pitchFamily="18" charset="0"/>
              <a:sym typeface="+mn-ea"/>
            </a:endParaRPr>
          </a:p>
          <a:p>
            <a:pPr indent="609600" fontAlgn="auto">
              <a:lnSpc>
                <a:spcPts val="4000"/>
              </a:lnSpc>
              <a:extLst>
                <a:ext uri="{35155182-B16C-46BC-9424-99874614C6A1}">
                  <wpsdc:indentchars xmlns="" xmlns:wpsdc="http://www.wps.cn/officeDocument/2017/drawingmlCustomData" val="200" checksum="4158780845"/>
                </a:ext>
              </a:extLst>
            </a:pPr>
            <a:r>
              <a:rPr lang="en-US" altLang="zh-CN" sz="2000" dirty="0" smtClean="0">
                <a:latin typeface="华文中宋" pitchFamily="2" charset="-122"/>
                <a:ea typeface="华文中宋" pitchFamily="2" charset="-122"/>
                <a:cs typeface="Times New Roman" pitchFamily="18" charset="0"/>
                <a:sym typeface="+mn-ea"/>
              </a:rPr>
              <a:t>4</a:t>
            </a:r>
            <a:r>
              <a:rPr lang="zh-CN" altLang="en-US" sz="2000" dirty="0" smtClean="0">
                <a:latin typeface="华文中宋" pitchFamily="2" charset="-122"/>
                <a:ea typeface="华文中宋" pitchFamily="2" charset="-122"/>
                <a:cs typeface="Times New Roman" pitchFamily="18" charset="0"/>
                <a:sym typeface="+mn-ea"/>
              </a:rPr>
              <a:t>、会费不可返还给会员。</a:t>
            </a:r>
            <a:endParaRPr lang="en-US" altLang="zh-CN" sz="2000" dirty="0" smtClean="0">
              <a:latin typeface="华文中宋" pitchFamily="2" charset="-122"/>
              <a:ea typeface="华文中宋" pitchFamily="2" charset="-122"/>
              <a:cs typeface="Times New Roman" pitchFamily="18" charset="0"/>
              <a:sym typeface="+mn-ea"/>
            </a:endParaRPr>
          </a:p>
          <a:p>
            <a:pPr indent="609600" fontAlgn="auto">
              <a:lnSpc>
                <a:spcPts val="4000"/>
              </a:lnSpc>
              <a:extLst>
                <a:ext uri="{35155182-B16C-46BC-9424-99874614C6A1}">
                  <wpsdc:indentchars xmlns="" xmlns:wpsdc="http://www.wps.cn/officeDocument/2017/drawingmlCustomData" val="200" checksum="4158780845"/>
                </a:ext>
              </a:extLst>
            </a:pPr>
            <a:r>
              <a:rPr lang="en-US" altLang="zh-CN" sz="2000" dirty="0" smtClean="0">
                <a:latin typeface="华文中宋" pitchFamily="2" charset="-122"/>
                <a:ea typeface="华文中宋" pitchFamily="2" charset="-122"/>
                <a:cs typeface="Times New Roman" pitchFamily="18" charset="0"/>
                <a:sym typeface="+mn-ea"/>
              </a:rPr>
              <a:t>5</a:t>
            </a:r>
            <a:r>
              <a:rPr lang="zh-CN" altLang="en-US" sz="2000" dirty="0" smtClean="0">
                <a:latin typeface="华文中宋" pitchFamily="2" charset="-122"/>
                <a:ea typeface="华文中宋" pitchFamily="2" charset="-122"/>
                <a:cs typeface="Times New Roman" pitchFamily="18" charset="0"/>
                <a:sym typeface="+mn-ea"/>
              </a:rPr>
              <a:t>、无正当理由连续</a:t>
            </a:r>
            <a:r>
              <a:rPr lang="en-US" altLang="zh-CN" sz="2000" dirty="0" smtClean="0">
                <a:latin typeface="华文中宋" pitchFamily="2" charset="-122"/>
                <a:ea typeface="华文中宋" pitchFamily="2" charset="-122"/>
                <a:cs typeface="Times New Roman" pitchFamily="18" charset="0"/>
                <a:sym typeface="+mn-ea"/>
              </a:rPr>
              <a:t>6</a:t>
            </a:r>
            <a:r>
              <a:rPr lang="zh-CN" altLang="en-US" sz="2000" dirty="0" smtClean="0">
                <a:latin typeface="华文中宋" pitchFamily="2" charset="-122"/>
                <a:ea typeface="华文中宋" pitchFamily="2" charset="-122"/>
                <a:cs typeface="Times New Roman" pitchFamily="18" charset="0"/>
                <a:sym typeface="+mn-ea"/>
              </a:rPr>
              <a:t>个月不交会费或不参加工会活动，经教育不改正，应视同自动退会。</a:t>
            </a:r>
          </a:p>
          <a:p>
            <a:endParaRPr lang="zh-CN" altLang="en-US" sz="2400" dirty="0"/>
          </a:p>
        </p:txBody>
      </p:sp>
      <p:sp>
        <p:nvSpPr>
          <p:cNvPr id="6" name="TextBox 5"/>
          <p:cNvSpPr txBox="1"/>
          <p:nvPr/>
        </p:nvSpPr>
        <p:spPr>
          <a:xfrm>
            <a:off x="0" y="1071546"/>
            <a:ext cx="5786446" cy="646331"/>
          </a:xfrm>
          <a:prstGeom prst="rect">
            <a:avLst/>
          </a:prstGeom>
          <a:noFill/>
        </p:spPr>
        <p:txBody>
          <a:bodyPr wrap="square" rtlCol="0">
            <a:spAutoFit/>
          </a:bodyPr>
          <a:lstStyle/>
          <a:p>
            <a:pPr indent="609600" fontAlgn="auto">
              <a:lnSpc>
                <a:spcPct val="150000"/>
              </a:lnSpc>
              <a:extLst>
                <a:ext uri="{35155182-B16C-46BC-9424-99874614C6A1}">
                  <wpsdc:indentchars xmlns:wpsdc="http://www.wps.cn/officeDocument/2017/drawingmlCustomData" xmlns="" xmlns:lc="http://schemas.openxmlformats.org/drawingml/2006/lockedCanvas" val="200" checksum="4158780845"/>
                </a:ext>
              </a:extLst>
            </a:pPr>
            <a:r>
              <a:rPr lang="zh-CN" altLang="en-US" sz="2400" dirty="0" smtClean="0">
                <a:latin typeface="Times New Roman" pitchFamily="18" charset="0"/>
                <a:ea typeface="华文中宋" pitchFamily="2" charset="-122"/>
                <a:cs typeface="Times New Roman" pitchFamily="18" charset="0"/>
                <a:sym typeface="+mn-ea"/>
              </a:rPr>
              <a:t>三、会费收入收缴核算注意点有哪些？</a:t>
            </a:r>
            <a:endParaRPr lang="en-US" altLang="zh-CN" sz="2400" dirty="0" smtClean="0">
              <a:latin typeface="Times New Roman" pitchFamily="18" charset="0"/>
              <a:ea typeface="华文中宋" pitchFamily="2" charset="-122"/>
              <a:cs typeface="Times New Roman" pitchFamily="18" charset="0"/>
              <a:sym typeface="+mn-ea"/>
            </a:endParaRPr>
          </a:p>
        </p:txBody>
      </p:sp>
    </p:spTree>
    <p:extLst>
      <p:ext uri="{BB962C8B-B14F-4D97-AF65-F5344CB8AC3E}">
        <p14:creationId xmlns:p14="http://schemas.microsoft.com/office/powerpoint/2010/main" val="229977095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428165" cy="6908761"/>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pic>
        <p:nvPicPr>
          <p:cNvPr id="290818" name="Picture 2" descr="C:\Users\Dell\Documents\Tencent Files\1741738821\FileRecv\1.jpg"/>
          <p:cNvPicPr>
            <a:picLocks noChangeAspect="1" noChangeArrowheads="1"/>
          </p:cNvPicPr>
          <p:nvPr/>
        </p:nvPicPr>
        <p:blipFill>
          <a:blip r:embed="rId4" cstate="print"/>
          <a:srcRect/>
          <a:stretch>
            <a:fillRect/>
          </a:stretch>
        </p:blipFill>
        <p:spPr bwMode="auto">
          <a:xfrm>
            <a:off x="285720" y="1071546"/>
            <a:ext cx="8858280" cy="5786454"/>
          </a:xfrm>
          <a:prstGeom prst="rect">
            <a:avLst/>
          </a:prstGeom>
          <a:noFill/>
        </p:spPr>
      </p:pic>
    </p:spTree>
    <p:extLst>
      <p:ext uri="{BB962C8B-B14F-4D97-AF65-F5344CB8AC3E}">
        <p14:creationId xmlns:p14="http://schemas.microsoft.com/office/powerpoint/2010/main" val="36957216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48920" y="1000109"/>
            <a:ext cx="8752236" cy="1200329"/>
          </a:xfrm>
          <a:prstGeom prst="rect">
            <a:avLst/>
          </a:prstGeom>
          <a:noFill/>
        </p:spPr>
        <p:txBody>
          <a:bodyPr wrap="square" rtlCol="0">
            <a:spAutoFit/>
          </a:bodyPr>
          <a:lstStyle/>
          <a:p>
            <a:pPr indent="711200">
              <a:lnSpc>
                <a:spcPct val="150000"/>
              </a:lnSpc>
              <a:extLst>
                <a:ext uri="{35155182-B16C-46BC-9424-99874614C6A1}">
                  <wpsdc:indentchars xmlns="" xmlns:wpsdc="http://www.wps.cn/officeDocument/2017/drawingmlCustomData" val="200" checksum="3773799597"/>
                </a:ext>
              </a:extLst>
            </a:pPr>
            <a:endParaRPr lang="zh-CN" altLang="en-US" sz="2400" dirty="0" smtClean="0"/>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zh-CN" altLang="en-US" sz="2400" dirty="0" smtClean="0">
              <a:latin typeface="+mn-ea"/>
              <a:sym typeface="+mn-ea"/>
            </a:endParaRPr>
          </a:p>
        </p:txBody>
      </p:sp>
      <p:pic>
        <p:nvPicPr>
          <p:cNvPr id="286721" name="Picture 1" descr="C:\Users\Dell\Documents\Tencent Files\1741738821\FileRecv\2.jpg"/>
          <p:cNvPicPr>
            <a:picLocks noChangeAspect="1" noChangeArrowheads="1"/>
          </p:cNvPicPr>
          <p:nvPr/>
        </p:nvPicPr>
        <p:blipFill>
          <a:blip r:embed="rId4" cstate="print"/>
          <a:srcRect/>
          <a:stretch>
            <a:fillRect/>
          </a:stretch>
        </p:blipFill>
        <p:spPr bwMode="auto">
          <a:xfrm>
            <a:off x="571472" y="1000109"/>
            <a:ext cx="7858180" cy="5572164"/>
          </a:xfrm>
          <a:prstGeom prst="rect">
            <a:avLst/>
          </a:prstGeom>
          <a:noFill/>
        </p:spPr>
      </p:pic>
    </p:spTree>
    <p:extLst>
      <p:ext uri="{BB962C8B-B14F-4D97-AF65-F5344CB8AC3E}">
        <p14:creationId xmlns:p14="http://schemas.microsoft.com/office/powerpoint/2010/main" val="287124548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1587" y="1587"/>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14282" y="1071546"/>
            <a:ext cx="8537922" cy="5955476"/>
          </a:xfrm>
          <a:prstGeom prst="rect">
            <a:avLst/>
          </a:prstGeom>
          <a:noFill/>
        </p:spPr>
        <p:txBody>
          <a:bodyPr wrap="square" rtlCol="0">
            <a:spAutoFit/>
          </a:bodyPr>
          <a:lstStyle/>
          <a:p>
            <a:pPr algn="ctr"/>
            <a:r>
              <a:rPr lang="zh-CN" altLang="en-US" sz="2400" dirty="0" smtClean="0">
                <a:latin typeface="Times New Roman" pitchFamily="18" charset="0"/>
                <a:ea typeface="华文中宋" pitchFamily="2" charset="-122"/>
                <a:cs typeface="Times New Roman" pitchFamily="18" charset="0"/>
              </a:rPr>
              <a:t>十、违规发放津补贴福利的 主要情形有哪些？</a:t>
            </a:r>
          </a:p>
          <a:p>
            <a:pPr>
              <a:lnSpc>
                <a:spcPts val="3800"/>
              </a:lnSpc>
            </a:pPr>
            <a:r>
              <a:rPr lang="en-US"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根据</a:t>
            </a:r>
            <a:r>
              <a:rPr lang="en-US" sz="2000" dirty="0" smtClean="0">
                <a:latin typeface="Times New Roman" pitchFamily="18" charset="0"/>
                <a:ea typeface="华文中宋" pitchFamily="2" charset="-122"/>
                <a:cs typeface="Times New Roman" pitchFamily="18" charset="0"/>
              </a:rPr>
              <a:t>2013</a:t>
            </a:r>
            <a:r>
              <a:rPr lang="zh-CN" altLang="en-US" sz="2000" dirty="0" smtClean="0">
                <a:latin typeface="Times New Roman" pitchFamily="18" charset="0"/>
                <a:ea typeface="华文中宋" pitchFamily="2" charset="-122"/>
                <a:cs typeface="Times New Roman" pitchFamily="18" charset="0"/>
              </a:rPr>
              <a:t>年</a:t>
            </a:r>
            <a:r>
              <a:rPr lang="en-US" sz="2000" dirty="0" smtClean="0">
                <a:latin typeface="Times New Roman" pitchFamily="18" charset="0"/>
                <a:ea typeface="华文中宋" pitchFamily="2" charset="-122"/>
                <a:cs typeface="Times New Roman" pitchFamily="18" charset="0"/>
              </a:rPr>
              <a:t> 8</a:t>
            </a:r>
            <a:r>
              <a:rPr lang="zh-CN" altLang="en-US" sz="2000" dirty="0" smtClean="0">
                <a:latin typeface="Times New Roman" pitchFamily="18" charset="0"/>
                <a:ea typeface="华文中宋" pitchFamily="2" charset="-122"/>
                <a:cs typeface="Times New Roman" pitchFamily="18" charset="0"/>
              </a:rPr>
              <a:t>月监察部、人力资源和社会保障部、财政部、审计署令第</a:t>
            </a:r>
            <a:r>
              <a:rPr lang="en-US" sz="2000" dirty="0" smtClean="0">
                <a:latin typeface="Times New Roman" pitchFamily="18" charset="0"/>
                <a:ea typeface="华文中宋" pitchFamily="2" charset="-122"/>
                <a:cs typeface="Times New Roman" pitchFamily="18" charset="0"/>
              </a:rPr>
              <a:t> 31</a:t>
            </a:r>
            <a:r>
              <a:rPr lang="zh-CN" altLang="en-US" sz="2000" dirty="0" smtClean="0">
                <a:latin typeface="Times New Roman" pitchFamily="18" charset="0"/>
                <a:ea typeface="华文中宋" pitchFamily="2" charset="-122"/>
                <a:cs typeface="Times New Roman" pitchFamily="18" charset="0"/>
              </a:rPr>
              <a:t>号</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违规发放津贴补贴行为处分规定</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，主要处分行为如下：</a:t>
            </a:r>
          </a:p>
          <a:p>
            <a:pPr>
              <a:lnSpc>
                <a:spcPts val="3800"/>
              </a:lnSpc>
            </a:pPr>
            <a:r>
              <a:rPr lang="en-US" sz="2000" dirty="0" smtClean="0">
                <a:latin typeface="Times New Roman" pitchFamily="18" charset="0"/>
                <a:ea typeface="华文中宋" pitchFamily="2" charset="-122"/>
                <a:cs typeface="Times New Roman" pitchFamily="18" charset="0"/>
              </a:rPr>
              <a:t>       1</a:t>
            </a:r>
            <a:r>
              <a:rPr lang="zh-CN" altLang="en-US" sz="2000" dirty="0" smtClean="0">
                <a:latin typeface="Times New Roman" pitchFamily="18" charset="0"/>
                <a:ea typeface="华文中宋" pitchFamily="2" charset="-122"/>
                <a:cs typeface="Times New Roman" pitchFamily="18" charset="0"/>
              </a:rPr>
              <a:t>、违反规定自行新设项目或继续发放已经明令取消的津贴补贴。</a:t>
            </a:r>
          </a:p>
          <a:p>
            <a:pPr>
              <a:lnSpc>
                <a:spcPts val="3800"/>
              </a:lnSpc>
            </a:pPr>
            <a:r>
              <a:rPr lang="en-US"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、超过规定标准、范围发放津贴补贴。</a:t>
            </a:r>
          </a:p>
          <a:p>
            <a:pPr>
              <a:lnSpc>
                <a:spcPts val="3800"/>
              </a:lnSpc>
            </a:pPr>
            <a:r>
              <a:rPr lang="en-US"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、违反中共中央组织部、人力资源社会保障部有关公务员奖励的规定，以各种名义向职工普遍发放各类奖金。</a:t>
            </a:r>
          </a:p>
          <a:p>
            <a:pPr>
              <a:lnSpc>
                <a:spcPts val="3800"/>
              </a:lnSpc>
            </a:pPr>
            <a:r>
              <a:rPr lang="en-US" sz="2000" dirty="0" smtClean="0">
                <a:latin typeface="Times New Roman" pitchFamily="18" charset="0"/>
                <a:ea typeface="华文中宋" pitchFamily="2" charset="-122"/>
                <a:cs typeface="Times New Roman" pitchFamily="18" charset="0"/>
              </a:rPr>
              <a:t>       4</a:t>
            </a:r>
            <a:r>
              <a:rPr lang="zh-CN" altLang="en-US" sz="2000" dirty="0" smtClean="0">
                <a:latin typeface="Times New Roman" pitchFamily="18" charset="0"/>
                <a:ea typeface="华文中宋" pitchFamily="2" charset="-122"/>
                <a:cs typeface="Times New Roman" pitchFamily="18" charset="0"/>
              </a:rPr>
              <a:t>、违反规定发放加班费、值班费和未休年休假补贴。</a:t>
            </a:r>
          </a:p>
          <a:p>
            <a:pPr>
              <a:lnSpc>
                <a:spcPts val="3800"/>
              </a:lnSpc>
            </a:pPr>
            <a:r>
              <a:rPr lang="en-US" sz="2000" dirty="0" smtClean="0">
                <a:latin typeface="Times New Roman" pitchFamily="18" charset="0"/>
                <a:ea typeface="华文中宋" pitchFamily="2" charset="-122"/>
                <a:cs typeface="Times New Roman" pitchFamily="18" charset="0"/>
              </a:rPr>
              <a:t>       5</a:t>
            </a:r>
            <a:r>
              <a:rPr lang="zh-CN" altLang="en-US" sz="2000" dirty="0" smtClean="0">
                <a:latin typeface="Times New Roman" pitchFamily="18" charset="0"/>
                <a:ea typeface="华文中宋" pitchFamily="2" charset="-122"/>
                <a:cs typeface="Times New Roman" pitchFamily="18" charset="0"/>
              </a:rPr>
              <a:t>、以有价证券、支付凭证、商业预付卡、实物等形式发放津贴补贴。</a:t>
            </a:r>
          </a:p>
          <a:p>
            <a:pPr>
              <a:lnSpc>
                <a:spcPts val="3800"/>
              </a:lnSpc>
            </a:pPr>
            <a:r>
              <a:rPr lang="en-US" sz="2000" dirty="0" smtClean="0">
                <a:latin typeface="Times New Roman" pitchFamily="18" charset="0"/>
                <a:ea typeface="华文中宋" pitchFamily="2" charset="-122"/>
                <a:cs typeface="Times New Roman" pitchFamily="18" charset="0"/>
              </a:rPr>
              <a:t>       6</a:t>
            </a:r>
            <a:r>
              <a:rPr lang="zh-CN" altLang="en-US" sz="2000" dirty="0" smtClean="0">
                <a:latin typeface="Times New Roman" pitchFamily="18" charset="0"/>
                <a:ea typeface="华文中宋" pitchFamily="2" charset="-122"/>
                <a:cs typeface="Times New Roman" pitchFamily="18" charset="0"/>
              </a:rPr>
              <a:t>、违反规定使用工会会费、福利费及其他专项经费发放津补贴。</a:t>
            </a:r>
          </a:p>
          <a:p>
            <a:pPr indent="711200">
              <a:lnSpc>
                <a:spcPct val="150000"/>
              </a:lnSpc>
              <a:extLst>
                <a:ext uri="{35155182-B16C-46BC-9424-99874614C6A1}">
                  <wpsdc:indentchars xmlns="" xmlns:wpsdc="http://www.wps.cn/officeDocument/2017/drawingmlCustomData" val="200" checksum="3773799597"/>
                </a:ext>
              </a:extLst>
            </a:pPr>
            <a:endParaRPr lang="zh-CN" altLang="en-US" sz="2400" dirty="0" smtClean="0"/>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zh-CN" altLang="en-US" sz="2400" dirty="0" smtClean="0">
              <a:latin typeface="+mn-ea"/>
              <a:sym typeface="+mn-ea"/>
            </a:endParaRPr>
          </a:p>
        </p:txBody>
      </p:sp>
    </p:spTree>
    <p:extLst>
      <p:ext uri="{BB962C8B-B14F-4D97-AF65-F5344CB8AC3E}">
        <p14:creationId xmlns:p14="http://schemas.microsoft.com/office/powerpoint/2010/main" val="5626899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48920" y="1142985"/>
            <a:ext cx="8537922" cy="5468164"/>
          </a:xfrm>
          <a:prstGeom prst="rect">
            <a:avLst/>
          </a:prstGeom>
          <a:noFill/>
        </p:spPr>
        <p:txBody>
          <a:bodyPr wrap="square" rtlCol="0">
            <a:spAutoFit/>
          </a:bodyPr>
          <a:lstStyle/>
          <a:p>
            <a:pPr algn="ctr">
              <a:lnSpc>
                <a:spcPts val="3800"/>
              </a:lnSpc>
            </a:pPr>
            <a:r>
              <a:rPr lang="zh-CN" altLang="en-US" sz="2400" b="1" dirty="0" smtClean="0"/>
              <a:t>扬州市补充规定</a:t>
            </a:r>
            <a:endParaRPr lang="zh-CN" altLang="en-US" sz="2400" dirty="0" smtClean="0"/>
          </a:p>
          <a:p>
            <a:r>
              <a:rPr lang="en-US" sz="2400" dirty="0" smtClean="0"/>
              <a:t> </a:t>
            </a:r>
            <a:endParaRPr lang="zh-CN" altLang="en-US" sz="2400" dirty="0" smtClean="0"/>
          </a:p>
          <a:p>
            <a:pPr>
              <a:lnSpc>
                <a:spcPts val="3800"/>
              </a:lnSpc>
            </a:pPr>
            <a:r>
              <a:rPr lang="en-US" sz="2000" dirty="0" smtClean="0">
                <a:latin typeface="Times New Roman" pitchFamily="18" charset="0"/>
                <a:ea typeface="华文中宋" pitchFamily="2" charset="-122"/>
                <a:cs typeface="Times New Roman" pitchFamily="18" charset="0"/>
              </a:rPr>
              <a:t>        1</a:t>
            </a:r>
            <a:r>
              <a:rPr lang="zh-CN" altLang="en-US" sz="2000" dirty="0" smtClean="0">
                <a:latin typeface="Times New Roman" pitchFamily="18" charset="0"/>
                <a:ea typeface="华文中宋" pitchFamily="2" charset="-122"/>
                <a:cs typeface="Times New Roman" pitchFamily="18" charset="0"/>
              </a:rPr>
              <a:t>、不得违反规定自行新设项目或者继续发放已经明令取消的补贴；不得超过标准规定、范围发放津贴补贴。 </a:t>
            </a:r>
          </a:p>
          <a:p>
            <a:pPr>
              <a:lnSpc>
                <a:spcPts val="3800"/>
              </a:lnSpc>
            </a:pPr>
            <a:r>
              <a:rPr lang="en-US"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 市委、市政府可以根据工作绩效向少数作出贡献的人员发放的奖励性补贴。 </a:t>
            </a:r>
          </a:p>
          <a:p>
            <a:pPr>
              <a:lnSpc>
                <a:spcPts val="3800"/>
              </a:lnSpc>
            </a:pPr>
            <a:r>
              <a:rPr lang="en-US"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、发放上级奖励给本单位作出贡献人员的奖金，本单位不得配套发放。 </a:t>
            </a:r>
          </a:p>
          <a:p>
            <a:pPr>
              <a:lnSpc>
                <a:spcPts val="3800"/>
              </a:lnSpc>
            </a:pPr>
            <a:r>
              <a:rPr lang="en-US" sz="2000" dirty="0" smtClean="0">
                <a:latin typeface="Times New Roman" pitchFamily="18" charset="0"/>
                <a:ea typeface="华文中宋" pitchFamily="2" charset="-122"/>
                <a:cs typeface="Times New Roman" pitchFamily="18" charset="0"/>
              </a:rPr>
              <a:t>        4</a:t>
            </a:r>
            <a:r>
              <a:rPr lang="zh-CN" altLang="en-US" sz="2000" dirty="0" smtClean="0">
                <a:latin typeface="Times New Roman" pitchFamily="18" charset="0"/>
                <a:ea typeface="华文中宋" pitchFamily="2" charset="-122"/>
                <a:cs typeface="Times New Roman" pitchFamily="18" charset="0"/>
              </a:rPr>
              <a:t>、上级明确发放给单位的奖金，只能作为单位工作经费。 </a:t>
            </a:r>
          </a:p>
          <a:p>
            <a:pPr>
              <a:lnSpc>
                <a:spcPts val="3800"/>
              </a:lnSpc>
            </a:pPr>
            <a:r>
              <a:rPr lang="en-US" sz="2000" dirty="0" smtClean="0">
                <a:latin typeface="Times New Roman" pitchFamily="18" charset="0"/>
                <a:ea typeface="华文中宋" pitchFamily="2" charset="-122"/>
                <a:cs typeface="Times New Roman" pitchFamily="18" charset="0"/>
              </a:rPr>
              <a:t> </a:t>
            </a:r>
            <a:endParaRPr lang="zh-CN" altLang="en-US" sz="2000" dirty="0" smtClean="0">
              <a:latin typeface="Times New Roman" pitchFamily="18" charset="0"/>
              <a:ea typeface="华文中宋" pitchFamily="2" charset="-122"/>
              <a:cs typeface="Times New Roman" pitchFamily="18" charset="0"/>
            </a:endParaRPr>
          </a:p>
          <a:p>
            <a:pPr indent="711200">
              <a:lnSpc>
                <a:spcPct val="150000"/>
              </a:lnSpc>
              <a:extLst>
                <a:ext uri="{35155182-B16C-46BC-9424-99874614C6A1}">
                  <wpsdc:indentchars xmlns="" xmlns:wpsdc="http://www.wps.cn/officeDocument/2017/drawingmlCustomData" val="200" checksum="3773799597"/>
                </a:ext>
              </a:extLst>
            </a:pPr>
            <a:endParaRPr lang="zh-CN" altLang="en-US" sz="2400" dirty="0" smtClean="0"/>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zh-CN" altLang="en-US" sz="2400" dirty="0" smtClean="0">
              <a:latin typeface="+mn-ea"/>
              <a:sym typeface="+mn-ea"/>
            </a:endParaRPr>
          </a:p>
        </p:txBody>
      </p:sp>
      <p:sp>
        <p:nvSpPr>
          <p:cNvPr id="295937" name="Rectangle 1"/>
          <p:cNvSpPr>
            <a:spLocks noChangeArrowheads="1"/>
          </p:cNvSpPr>
          <p:nvPr/>
        </p:nvSpPr>
        <p:spPr bwMode="auto">
          <a:xfrm>
            <a:off x="0" y="0"/>
            <a:ext cx="9144000" cy="4770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7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20676665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48920" y="928670"/>
            <a:ext cx="8537922" cy="6483826"/>
          </a:xfrm>
          <a:prstGeom prst="rect">
            <a:avLst/>
          </a:prstGeom>
          <a:noFill/>
        </p:spPr>
        <p:txBody>
          <a:bodyPr wrap="square" rtlCol="0">
            <a:spAutoFit/>
          </a:bodyPr>
          <a:lstStyle/>
          <a:p>
            <a:endParaRPr lang="en-US" altLang="zh-CN" sz="2000" b="1" dirty="0" smtClean="0"/>
          </a:p>
          <a:p>
            <a:pPr algn="ctr">
              <a:lnSpc>
                <a:spcPts val="2800"/>
              </a:lnSpc>
            </a:pPr>
            <a:r>
              <a:rPr lang="zh-CN" altLang="en-US" sz="2000" b="1" dirty="0" smtClean="0"/>
              <a:t>扬州市关于进一步加强支出预算执行管理的通知 （扬财办</a:t>
            </a:r>
            <a:r>
              <a:rPr lang="en-US" altLang="zh-CN" sz="2000" b="1" dirty="0" smtClean="0"/>
              <a:t>〔</a:t>
            </a:r>
            <a:r>
              <a:rPr lang="en-US" sz="2000" b="1" dirty="0" smtClean="0"/>
              <a:t>2016</a:t>
            </a:r>
            <a:r>
              <a:rPr lang="en-US" altLang="zh-CN" sz="2000" b="1" dirty="0" smtClean="0"/>
              <a:t>〕</a:t>
            </a:r>
            <a:r>
              <a:rPr lang="en-US" sz="2000" b="1" dirty="0" smtClean="0"/>
              <a:t>13</a:t>
            </a:r>
            <a:r>
              <a:rPr lang="zh-CN" altLang="en-US" sz="2000" b="1" dirty="0" smtClean="0"/>
              <a:t>号 ）</a:t>
            </a:r>
            <a:endParaRPr lang="zh-CN" altLang="en-US" sz="2000" dirty="0" smtClean="0"/>
          </a:p>
          <a:p>
            <a:pPr>
              <a:lnSpc>
                <a:spcPts val="3000"/>
              </a:lnSpc>
            </a:pPr>
            <a:r>
              <a:rPr lang="zh-CN" altLang="en-US" sz="2000" b="1" dirty="0" smtClean="0">
                <a:latin typeface="Times New Roman" pitchFamily="18" charset="0"/>
                <a:cs typeface="Times New Roman" pitchFamily="18" charset="0"/>
              </a:rPr>
              <a:t>         </a:t>
            </a:r>
            <a:r>
              <a:rPr lang="en-US" altLang="zh-CN" sz="2000" b="1" dirty="0" smtClean="0">
                <a:latin typeface="Times New Roman" pitchFamily="18" charset="0"/>
                <a:cs typeface="Times New Roman" pitchFamily="18" charset="0"/>
              </a:rPr>
              <a:t>1</a:t>
            </a:r>
            <a:r>
              <a:rPr lang="zh-CN" altLang="en-US" sz="2000" b="1" dirty="0" smtClean="0">
                <a:latin typeface="Times New Roman" pitchFamily="18" charset="0"/>
                <a:cs typeface="Times New Roman" pitchFamily="18" charset="0"/>
              </a:rPr>
              <a:t>、慰问费：</a:t>
            </a:r>
            <a:r>
              <a:rPr lang="zh-CN" altLang="en-US" sz="2000" dirty="0" smtClean="0">
                <a:latin typeface="Times New Roman" pitchFamily="18" charset="0"/>
                <a:cs typeface="Times New Roman" pitchFamily="18" charset="0"/>
              </a:rPr>
              <a:t>指单位给予职工因病、逝、工伤、生育等以及特殊岗位工作人员的一次性补贴。对病、逝世者、工伤人员的慰问，原则上每人次不超过</a:t>
            </a:r>
            <a:r>
              <a:rPr lang="en-US" sz="2000" dirty="0" smtClean="0">
                <a:latin typeface="Times New Roman" pitchFamily="18" charset="0"/>
                <a:cs typeface="Times New Roman" pitchFamily="18" charset="0"/>
              </a:rPr>
              <a:t>3000</a:t>
            </a:r>
            <a:r>
              <a:rPr lang="zh-CN" altLang="en-US" sz="2000" dirty="0" smtClean="0">
                <a:latin typeface="Times New Roman" pitchFamily="18" charset="0"/>
                <a:cs typeface="Times New Roman" pitchFamily="18" charset="0"/>
              </a:rPr>
              <a:t>元；对其他一般工作性慰问，每人次不超过</a:t>
            </a:r>
            <a:r>
              <a:rPr lang="en-US" sz="2000" dirty="0" smtClean="0">
                <a:latin typeface="Times New Roman" pitchFamily="18" charset="0"/>
                <a:cs typeface="Times New Roman" pitchFamily="18" charset="0"/>
              </a:rPr>
              <a:t>1000</a:t>
            </a:r>
            <a:r>
              <a:rPr lang="zh-CN" altLang="en-US" sz="2000" dirty="0" smtClean="0">
                <a:latin typeface="Times New Roman" pitchFamily="18" charset="0"/>
                <a:cs typeface="Times New Roman" pitchFamily="18" charset="0"/>
              </a:rPr>
              <a:t>元；特殊困难大病患者慰问标准，由单位自行掌握，集体研究议定，国家有明文规定的慰问事项按规定执行。对离退休人员安排节日慰问金每人每年不超</a:t>
            </a:r>
            <a:r>
              <a:rPr lang="en-US" sz="2000" dirty="0" smtClean="0">
                <a:latin typeface="Times New Roman" pitchFamily="18" charset="0"/>
                <a:cs typeface="Times New Roman" pitchFamily="18" charset="0"/>
              </a:rPr>
              <a:t>3000</a:t>
            </a:r>
            <a:r>
              <a:rPr lang="zh-CN" altLang="en-US" sz="2000" dirty="0" smtClean="0">
                <a:latin typeface="Times New Roman" pitchFamily="18" charset="0"/>
                <a:cs typeface="Times New Roman" pitchFamily="18" charset="0"/>
              </a:rPr>
              <a:t>元，</a:t>
            </a:r>
            <a:r>
              <a:rPr lang="zh-CN" altLang="en-US" sz="2000" b="1" dirty="0" smtClean="0">
                <a:latin typeface="Times New Roman" pitchFamily="18" charset="0"/>
                <a:cs typeface="Times New Roman" pitchFamily="18" charset="0"/>
              </a:rPr>
              <a:t>慰问费在“其他对个人和家庭的补助支出”科目中列支。</a:t>
            </a:r>
            <a:endParaRPr lang="en-US" altLang="zh-CN" sz="2000" b="1" dirty="0" smtClean="0">
              <a:latin typeface="Times New Roman" pitchFamily="18" charset="0"/>
              <a:cs typeface="Times New Roman" pitchFamily="18" charset="0"/>
            </a:endParaRPr>
          </a:p>
          <a:p>
            <a:pPr>
              <a:lnSpc>
                <a:spcPts val="3000"/>
              </a:lnSpc>
            </a:pPr>
            <a:r>
              <a:rPr lang="en-US" altLang="zh-CN" sz="2000" b="1" dirty="0" smtClean="0">
                <a:latin typeface="Times New Roman" pitchFamily="18" charset="0"/>
                <a:cs typeface="Times New Roman" pitchFamily="18" charset="0"/>
              </a:rPr>
              <a:t>         2</a:t>
            </a:r>
            <a:r>
              <a:rPr lang="zh-CN" altLang="en-US" sz="2000" b="1" dirty="0" smtClean="0">
                <a:latin typeface="Times New Roman" pitchFamily="18" charset="0"/>
                <a:cs typeface="Times New Roman" pitchFamily="18" charset="0"/>
              </a:rPr>
              <a:t>、伙食补助</a:t>
            </a:r>
            <a:r>
              <a:rPr lang="zh-CN" altLang="en-US" sz="2000" dirty="0" smtClean="0">
                <a:latin typeface="Times New Roman" pitchFamily="18" charset="0"/>
                <a:cs typeface="Times New Roman" pitchFamily="18" charset="0"/>
              </a:rPr>
              <a:t>：指为解决职工因工作上下班路途远，中午用餐不方便问题，单位给予职工的午餐费用补助。</a:t>
            </a:r>
            <a:r>
              <a:rPr lang="zh-CN" altLang="en-US" sz="2000" b="1" dirty="0" smtClean="0">
                <a:latin typeface="Times New Roman" pitchFamily="18" charset="0"/>
                <a:cs typeface="Times New Roman" pitchFamily="18" charset="0"/>
              </a:rPr>
              <a:t>补助最高不超过在职（含编外用工）每人每年</a:t>
            </a:r>
            <a:r>
              <a:rPr lang="en-US" sz="2000" b="1" dirty="0" smtClean="0">
                <a:latin typeface="Times New Roman" pitchFamily="18" charset="0"/>
                <a:cs typeface="Times New Roman" pitchFamily="18" charset="0"/>
              </a:rPr>
              <a:t>3960</a:t>
            </a:r>
            <a:r>
              <a:rPr lang="zh-CN" altLang="en-US" sz="2000" b="1" dirty="0" smtClean="0">
                <a:latin typeface="Times New Roman" pitchFamily="18" charset="0"/>
                <a:cs typeface="Times New Roman" pitchFamily="18" charset="0"/>
              </a:rPr>
              <a:t>元（</a:t>
            </a:r>
            <a:r>
              <a:rPr lang="en-US" sz="2000" b="1" dirty="0" smtClean="0">
                <a:latin typeface="Times New Roman" pitchFamily="18" charset="0"/>
                <a:cs typeface="Times New Roman" pitchFamily="18" charset="0"/>
              </a:rPr>
              <a:t>15</a:t>
            </a:r>
            <a:r>
              <a:rPr lang="zh-CN" altLang="en-US" sz="2000" b="1" dirty="0" smtClean="0">
                <a:latin typeface="Times New Roman" pitchFamily="18" charset="0"/>
                <a:cs typeface="Times New Roman" pitchFamily="18" charset="0"/>
              </a:rPr>
              <a:t>元</a:t>
            </a:r>
            <a:r>
              <a:rPr lang="en-US" sz="2000" b="1" dirty="0" smtClean="0">
                <a:latin typeface="Times New Roman" pitchFamily="18" charset="0"/>
                <a:cs typeface="Times New Roman" pitchFamily="18" charset="0"/>
              </a:rPr>
              <a:t>/</a:t>
            </a:r>
            <a:r>
              <a:rPr lang="zh-CN" altLang="en-US" sz="2000" b="1" dirty="0" smtClean="0">
                <a:latin typeface="Times New Roman" pitchFamily="18" charset="0"/>
                <a:cs typeface="Times New Roman" pitchFamily="18" charset="0"/>
              </a:rPr>
              <a:t>天</a:t>
            </a:r>
            <a:r>
              <a:rPr lang="en-US" sz="2000" b="1" dirty="0" smtClean="0">
                <a:latin typeface="Times New Roman" pitchFamily="18" charset="0"/>
                <a:cs typeface="Times New Roman" pitchFamily="18" charset="0"/>
              </a:rPr>
              <a:t>*22</a:t>
            </a:r>
            <a:r>
              <a:rPr lang="zh-CN" altLang="en-US" sz="2000" b="1" dirty="0" smtClean="0">
                <a:latin typeface="Times New Roman" pitchFamily="18" charset="0"/>
                <a:cs typeface="Times New Roman" pitchFamily="18" charset="0"/>
              </a:rPr>
              <a:t>天</a:t>
            </a:r>
            <a:r>
              <a:rPr lang="en-US" sz="2000" b="1" dirty="0" smtClean="0">
                <a:latin typeface="Times New Roman" pitchFamily="18" charset="0"/>
                <a:cs typeface="Times New Roman" pitchFamily="18" charset="0"/>
              </a:rPr>
              <a:t>*12</a:t>
            </a:r>
            <a:r>
              <a:rPr lang="zh-CN" altLang="en-US" sz="2000" b="1" dirty="0" smtClean="0">
                <a:latin typeface="Times New Roman" pitchFamily="18" charset="0"/>
                <a:cs typeface="Times New Roman" pitchFamily="18" charset="0"/>
              </a:rPr>
              <a:t>个月）</a:t>
            </a:r>
            <a:r>
              <a:rPr lang="zh-CN" altLang="en-US" sz="2000" dirty="0" smtClean="0">
                <a:latin typeface="Times New Roman" pitchFamily="18" charset="0"/>
                <a:cs typeface="Times New Roman" pitchFamily="18" charset="0"/>
              </a:rPr>
              <a:t>的标准。单位利用自有食堂提供会议、培训工作餐，支出标准应控制在每人</a:t>
            </a:r>
            <a:r>
              <a:rPr lang="en-US" sz="2000" dirty="0" smtClean="0">
                <a:latin typeface="Times New Roman" pitchFamily="18" charset="0"/>
                <a:cs typeface="Times New Roman" pitchFamily="18" charset="0"/>
              </a:rPr>
              <a:t>40-60</a:t>
            </a:r>
            <a:r>
              <a:rPr lang="zh-CN" altLang="en-US" sz="2000" dirty="0" smtClean="0">
                <a:latin typeface="Times New Roman" pitchFamily="18" charset="0"/>
                <a:cs typeface="Times New Roman" pitchFamily="18" charset="0"/>
              </a:rPr>
              <a:t>元以内。自有食堂应设专门台账，集中科目核算有关支出，实行规范化管理。</a:t>
            </a:r>
          </a:p>
          <a:p>
            <a:pPr lvl="0">
              <a:lnSpc>
                <a:spcPts val="3000"/>
              </a:lnSpc>
            </a:pPr>
            <a:endParaRPr lang="zh-CN" altLang="en-US" sz="2000" dirty="0" smtClean="0">
              <a:latin typeface="Times New Roman" pitchFamily="18" charset="0"/>
              <a:cs typeface="Times New Roman" pitchFamily="18" charset="0"/>
            </a:endParaRPr>
          </a:p>
          <a:p>
            <a:pPr indent="711200">
              <a:lnSpc>
                <a:spcPct val="150000"/>
              </a:lnSpc>
              <a:extLst>
                <a:ext uri="{35155182-B16C-46BC-9424-99874614C6A1}">
                  <wpsdc:indentchars xmlns="" xmlns:wpsdc="http://www.wps.cn/officeDocument/2017/drawingmlCustomData" val="200" checksum="3773799597"/>
                </a:ext>
              </a:extLst>
            </a:pPr>
            <a:endParaRPr lang="zh-CN" altLang="en-US" sz="2400" dirty="0" smtClean="0"/>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zh-CN" altLang="en-US" sz="2400" dirty="0" smtClean="0">
              <a:latin typeface="+mn-ea"/>
              <a:sym typeface="+mn-ea"/>
            </a:endParaRPr>
          </a:p>
        </p:txBody>
      </p:sp>
    </p:spTree>
    <p:extLst>
      <p:ext uri="{BB962C8B-B14F-4D97-AF65-F5344CB8AC3E}">
        <p14:creationId xmlns:p14="http://schemas.microsoft.com/office/powerpoint/2010/main" val="209917946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48920" y="1571613"/>
            <a:ext cx="8537922" cy="5858014"/>
          </a:xfrm>
          <a:prstGeom prst="rect">
            <a:avLst/>
          </a:prstGeom>
          <a:noFill/>
        </p:spPr>
        <p:txBody>
          <a:bodyPr wrap="square" rtlCol="0">
            <a:spAutoFit/>
          </a:bodyPr>
          <a:lstStyle/>
          <a:p>
            <a:pPr indent="711200">
              <a:lnSpc>
                <a:spcPts val="3200"/>
              </a:lnSpc>
              <a:extLst>
                <a:ext uri="{35155182-B16C-46BC-9424-99874614C6A1}">
                  <wpsdc:indentchars xmlns="" xmlns:wpsdc="http://www.wps.cn/officeDocument/2017/drawingmlCustomData" val="200" checksum="3773799597"/>
                </a:ext>
              </a:extLst>
            </a:pPr>
            <a:r>
              <a:rPr lang="en-US" altLang="zh-CN" sz="2000" b="1" dirty="0" smtClean="0">
                <a:latin typeface="Times New Roman" pitchFamily="18" charset="0"/>
                <a:cs typeface="Times New Roman" pitchFamily="18" charset="0"/>
              </a:rPr>
              <a:t>3</a:t>
            </a:r>
            <a:r>
              <a:rPr lang="zh-CN" altLang="en-US" sz="2000" b="1" dirty="0" smtClean="0">
                <a:latin typeface="Times New Roman" pitchFamily="18" charset="0"/>
                <a:cs typeface="Times New Roman" pitchFamily="18" charset="0"/>
              </a:rPr>
              <a:t>、职工体检费</a:t>
            </a:r>
            <a:r>
              <a:rPr lang="zh-CN" altLang="en-US" sz="2000" dirty="0" smtClean="0">
                <a:latin typeface="Times New Roman" pitchFamily="18" charset="0"/>
                <a:cs typeface="Times New Roman" pitchFamily="18" charset="0"/>
              </a:rPr>
              <a:t>：指为保障职工身体健康，预防重大疾病，单位每年安排职工在具有一定资质的医疗机构进行一次体检，相关费用由单位支付</a:t>
            </a:r>
            <a:r>
              <a:rPr lang="zh-CN" altLang="en-US" sz="2000" b="1" dirty="0" smtClean="0">
                <a:latin typeface="Times New Roman" pitchFamily="18" charset="0"/>
                <a:cs typeface="Times New Roman" pitchFamily="18" charset="0"/>
              </a:rPr>
              <a:t>。</a:t>
            </a:r>
            <a:r>
              <a:rPr lang="zh-CN" altLang="en-US" sz="2000" dirty="0" smtClean="0">
                <a:latin typeface="Times New Roman" pitchFamily="18" charset="0"/>
                <a:cs typeface="Times New Roman" pitchFamily="18" charset="0"/>
              </a:rPr>
              <a:t>体检费最高不超过在职人员（含编外用工）和离退休人员每人每年</a:t>
            </a:r>
            <a:r>
              <a:rPr lang="en-US" sz="2000" dirty="0" smtClean="0">
                <a:latin typeface="Times New Roman" pitchFamily="18" charset="0"/>
                <a:cs typeface="Times New Roman" pitchFamily="18" charset="0"/>
              </a:rPr>
              <a:t>1000</a:t>
            </a:r>
            <a:r>
              <a:rPr lang="zh-CN" altLang="en-US" sz="2000" dirty="0" smtClean="0">
                <a:latin typeface="Times New Roman" pitchFamily="18" charset="0"/>
                <a:cs typeface="Times New Roman" pitchFamily="18" charset="0"/>
              </a:rPr>
              <a:t>元的标准。</a:t>
            </a:r>
            <a:endParaRPr lang="en-US" altLang="zh-CN" sz="2000" dirty="0" smtClean="0">
              <a:latin typeface="Times New Roman" pitchFamily="18" charset="0"/>
              <a:cs typeface="Times New Roman" pitchFamily="18" charset="0"/>
            </a:endParaRPr>
          </a:p>
          <a:p>
            <a:pPr indent="711200">
              <a:lnSpc>
                <a:spcPts val="3200"/>
              </a:lnSpc>
              <a:extLst>
                <a:ext uri="{35155182-B16C-46BC-9424-99874614C6A1}">
                  <wpsdc:indentchars xmlns="" xmlns:wpsdc="http://www.wps.cn/officeDocument/2017/drawingmlCustomData" val="200" checksum="3773799597"/>
                </a:ext>
              </a:extLst>
            </a:pPr>
            <a:r>
              <a:rPr lang="en-US" altLang="zh-CN" sz="2000" b="1" dirty="0" smtClean="0">
                <a:latin typeface="Times New Roman" pitchFamily="18" charset="0"/>
                <a:cs typeface="Times New Roman" pitchFamily="18" charset="0"/>
              </a:rPr>
              <a:t>4</a:t>
            </a:r>
            <a:r>
              <a:rPr lang="zh-CN" altLang="en-US" sz="2000" b="1" dirty="0" smtClean="0">
                <a:latin typeface="Times New Roman" pitchFamily="18" charset="0"/>
                <a:cs typeface="Times New Roman" pitchFamily="18" charset="0"/>
              </a:rPr>
              <a:t>、加班、值班费：</a:t>
            </a:r>
            <a:r>
              <a:rPr lang="zh-CN" altLang="en-US" sz="2000" dirty="0" smtClean="0">
                <a:latin typeface="Times New Roman" pitchFamily="18" charset="0"/>
                <a:cs typeface="Times New Roman" pitchFamily="18" charset="0"/>
              </a:rPr>
              <a:t>按照国家相关规定或为应急处置工作需要，必须在法定工作日外提供社会服务或安排</a:t>
            </a:r>
            <a:r>
              <a:rPr lang="en-US" sz="2000" dirty="0" smtClean="0">
                <a:latin typeface="Times New Roman" pitchFamily="18" charset="0"/>
                <a:cs typeface="Times New Roman" pitchFamily="18" charset="0"/>
              </a:rPr>
              <a:t>24</a:t>
            </a:r>
            <a:r>
              <a:rPr lang="zh-CN" altLang="en-US" sz="2000" dirty="0" smtClean="0">
                <a:latin typeface="Times New Roman" pitchFamily="18" charset="0"/>
                <a:cs typeface="Times New Roman" pitchFamily="18" charset="0"/>
              </a:rPr>
              <a:t>小时值班的，且单位无法安排补休的，可以发放加班、值班费。有经常性加班的单位，应建立严格的审批管理制度。加班</a:t>
            </a:r>
            <a:r>
              <a:rPr lang="en-US" sz="2000" dirty="0" smtClean="0">
                <a:latin typeface="Times New Roman" pitchFamily="18" charset="0"/>
                <a:cs typeface="Times New Roman" pitchFamily="18" charset="0"/>
              </a:rPr>
              <a:t>4</a:t>
            </a:r>
            <a:r>
              <a:rPr lang="zh-CN" altLang="en-US" sz="2000" dirty="0" smtClean="0">
                <a:latin typeface="Times New Roman" pitchFamily="18" charset="0"/>
                <a:cs typeface="Times New Roman" pitchFamily="18" charset="0"/>
              </a:rPr>
              <a:t>小时（含）以内的计半天，加班</a:t>
            </a:r>
            <a:r>
              <a:rPr lang="en-US" sz="2000" dirty="0" smtClean="0">
                <a:latin typeface="Times New Roman" pitchFamily="18" charset="0"/>
                <a:cs typeface="Times New Roman" pitchFamily="18" charset="0"/>
              </a:rPr>
              <a:t>4</a:t>
            </a:r>
            <a:r>
              <a:rPr lang="zh-CN" altLang="en-US" sz="2000" dirty="0" smtClean="0">
                <a:latin typeface="Times New Roman" pitchFamily="18" charset="0"/>
                <a:cs typeface="Times New Roman" pitchFamily="18" charset="0"/>
              </a:rPr>
              <a:t>小时以上的计一天。发放标准每天不得超过</a:t>
            </a:r>
            <a:r>
              <a:rPr lang="en-US" sz="2000" dirty="0" smtClean="0">
                <a:latin typeface="Times New Roman" pitchFamily="18" charset="0"/>
                <a:cs typeface="Times New Roman" pitchFamily="18" charset="0"/>
              </a:rPr>
              <a:t>50</a:t>
            </a:r>
            <a:r>
              <a:rPr lang="zh-CN" altLang="en-US" sz="2000" dirty="0" smtClean="0">
                <a:latin typeface="Times New Roman" pitchFamily="18" charset="0"/>
                <a:cs typeface="Times New Roman" pitchFamily="18" charset="0"/>
              </a:rPr>
              <a:t>元，每月不得超过</a:t>
            </a:r>
            <a:r>
              <a:rPr lang="en-US" sz="2000" dirty="0" smtClean="0">
                <a:latin typeface="Times New Roman" pitchFamily="18" charset="0"/>
                <a:cs typeface="Times New Roman" pitchFamily="18" charset="0"/>
              </a:rPr>
              <a:t>300</a:t>
            </a:r>
            <a:r>
              <a:rPr lang="zh-CN" altLang="en-US" sz="2000" dirty="0" smtClean="0">
                <a:latin typeface="Times New Roman" pitchFamily="18" charset="0"/>
                <a:cs typeface="Times New Roman" pitchFamily="18" charset="0"/>
              </a:rPr>
              <a:t>元，国家、市政府另有规定的除外。</a:t>
            </a:r>
          </a:p>
          <a:p>
            <a:pPr lvl="0" indent="711200">
              <a:lnSpc>
                <a:spcPct val="150000"/>
              </a:lnSpc>
              <a:extLst>
                <a:ext uri="{35155182-B16C-46BC-9424-99874614C6A1}">
                  <wpsdc:indentchars xmlns="" xmlns:wpsdc="http://www.wps.cn/officeDocument/2017/drawingmlCustomData" val="200" checksum="3773799597"/>
                </a:ext>
              </a:extLst>
            </a:pPr>
            <a:endParaRPr lang="zh-CN" altLang="en-US" sz="2400" dirty="0" smtClean="0"/>
          </a:p>
          <a:p>
            <a:pPr indent="711200">
              <a:lnSpc>
                <a:spcPct val="150000"/>
              </a:lnSpc>
              <a:extLst>
                <a:ext uri="{35155182-B16C-46BC-9424-99874614C6A1}">
                  <wpsdc:indentchars xmlns="" xmlns:wpsdc="http://www.wps.cn/officeDocument/2017/drawingmlCustomData" val="200" checksum="3773799597"/>
                </a:ext>
              </a:extLst>
            </a:pPr>
            <a:endParaRPr lang="zh-CN" altLang="en-US" sz="2400" dirty="0" smtClean="0"/>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zh-CN" altLang="en-US" sz="2400" dirty="0" smtClean="0">
              <a:latin typeface="+mn-ea"/>
              <a:sym typeface="+mn-ea"/>
            </a:endParaRPr>
          </a:p>
        </p:txBody>
      </p:sp>
    </p:spTree>
    <p:extLst>
      <p:ext uri="{BB962C8B-B14F-4D97-AF65-F5344CB8AC3E}">
        <p14:creationId xmlns:p14="http://schemas.microsoft.com/office/powerpoint/2010/main" val="78314898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48920" y="1214422"/>
            <a:ext cx="8537922" cy="4124206"/>
          </a:xfrm>
          <a:prstGeom prst="rect">
            <a:avLst/>
          </a:prstGeom>
          <a:noFill/>
        </p:spPr>
        <p:txBody>
          <a:bodyPr wrap="square" rtlCol="0">
            <a:spAutoFit/>
          </a:bodyPr>
          <a:lstStyle/>
          <a:p>
            <a:pPr lvl="0" indent="711200">
              <a:lnSpc>
                <a:spcPts val="3800"/>
              </a:lnSpc>
              <a:extLst>
                <a:ext uri="{35155182-B16C-46BC-9424-99874614C6A1}">
                  <wpsdc:indentchars xmlns="" xmlns:wpsdc="http://www.wps.cn/officeDocument/2017/drawingmlCustomData" val="200" checksum="3773799597"/>
                </a:ext>
              </a:extLst>
            </a:pPr>
            <a:r>
              <a:rPr lang="en-US" altLang="zh-CN" sz="2000" b="1" dirty="0" smtClean="0">
                <a:latin typeface="Times New Roman" pitchFamily="18" charset="0"/>
                <a:cs typeface="Times New Roman" pitchFamily="18" charset="0"/>
              </a:rPr>
              <a:t>5</a:t>
            </a:r>
            <a:r>
              <a:rPr lang="zh-CN" altLang="en-US" sz="2000" b="1" dirty="0" smtClean="0">
                <a:latin typeface="Times New Roman" pitchFamily="18" charset="0"/>
                <a:cs typeface="Times New Roman" pitchFamily="18" charset="0"/>
              </a:rPr>
              <a:t>、其他费用：</a:t>
            </a:r>
            <a:r>
              <a:rPr lang="zh-CN" altLang="en-US" sz="2000" dirty="0" smtClean="0">
                <a:latin typeface="Times New Roman" pitchFamily="18" charset="0"/>
                <a:cs typeface="Times New Roman" pitchFamily="18" charset="0"/>
              </a:rPr>
              <a:t>预算单位举办有关讲坛活动所聘请人员的讲课费标准参照培训费有关标准，支付时应依法纳税；单位内部的一般工作性培训、信息、调研等，相关人员不得发放劳务费或稿费；一般业务评审费标准原则上按每天不超过</a:t>
            </a:r>
            <a:r>
              <a:rPr lang="en-US" sz="2000" dirty="0" smtClean="0">
                <a:latin typeface="Times New Roman" pitchFamily="18" charset="0"/>
                <a:cs typeface="Times New Roman" pitchFamily="18" charset="0"/>
              </a:rPr>
              <a:t>500</a:t>
            </a:r>
            <a:r>
              <a:rPr lang="zh-CN" altLang="en-US" sz="2000" dirty="0" smtClean="0">
                <a:latin typeface="Times New Roman" pitchFamily="18" charset="0"/>
                <a:cs typeface="Times New Roman" pitchFamily="18" charset="0"/>
              </a:rPr>
              <a:t>元的标准列支，特殊项目专家专项评审费标准可适当提高；单位收到的各类奖金，除明文规定可以发放到个人的事项外，应统筹用于单位日常工作经费。</a:t>
            </a:r>
          </a:p>
          <a:p>
            <a:pPr indent="711200">
              <a:lnSpc>
                <a:spcPct val="150000"/>
              </a:lnSpc>
              <a:extLst>
                <a:ext uri="{35155182-B16C-46BC-9424-99874614C6A1}">
                  <wpsdc:indentchars xmlns="" xmlns:wpsdc="http://www.wps.cn/officeDocument/2017/drawingmlCustomData" val="200" checksum="3773799597"/>
                </a:ext>
              </a:extLst>
            </a:pPr>
            <a:endParaRPr lang="zh-CN" altLang="en-US" sz="2400" dirty="0" smtClean="0"/>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zh-CN" altLang="en-US" sz="2400" dirty="0" smtClean="0">
              <a:latin typeface="+mn-ea"/>
              <a:sym typeface="+mn-ea"/>
            </a:endParaRPr>
          </a:p>
        </p:txBody>
      </p:sp>
    </p:spTree>
    <p:extLst>
      <p:ext uri="{BB962C8B-B14F-4D97-AF65-F5344CB8AC3E}">
        <p14:creationId xmlns:p14="http://schemas.microsoft.com/office/powerpoint/2010/main" val="107745210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48920" y="928670"/>
            <a:ext cx="8646160" cy="7371249"/>
          </a:xfrm>
          <a:prstGeom prst="rect">
            <a:avLst/>
          </a:prstGeom>
          <a:noFill/>
        </p:spPr>
        <p:txBody>
          <a:bodyPr wrap="square" rtlCol="0">
            <a:spAutoFit/>
          </a:bodyPr>
          <a:lstStyle/>
          <a:p>
            <a:pPr indent="711200">
              <a:lnSpc>
                <a:spcPct val="150000"/>
              </a:lnSpc>
              <a:extLst>
                <a:ext uri="{35155182-B16C-46BC-9424-99874614C6A1}">
                  <wpsdc:indentchars xmlns="" xmlns:wpsdc="http://www.wps.cn/officeDocument/2017/drawingmlCustomData" val="200" checksum="3773799597"/>
                </a:ext>
              </a:extLst>
            </a:pPr>
            <a:r>
              <a:rPr lang="zh-CN" altLang="en-US" sz="2800" dirty="0" smtClean="0">
                <a:latin typeface="Times New Roman" pitchFamily="18" charset="0"/>
                <a:ea typeface="华文中宋" pitchFamily="2" charset="-122"/>
                <a:cs typeface="Times New Roman" pitchFamily="18" charset="0"/>
                <a:sym typeface="+mn-ea"/>
              </a:rPr>
              <a:t>                 第三部分    工会财务管理规范化</a:t>
            </a:r>
            <a:endParaRPr lang="en-US" altLang="zh-CN" sz="2800" dirty="0" smtClean="0">
              <a:latin typeface="Times New Roman" pitchFamily="18" charset="0"/>
              <a:ea typeface="华文中宋" pitchFamily="2" charset="-122"/>
              <a:cs typeface="Times New Roman" pitchFamily="18" charset="0"/>
              <a:sym typeface="+mn-ea"/>
            </a:endParaRPr>
          </a:p>
          <a:p>
            <a:pPr indent="711200">
              <a:lnSpc>
                <a:spcPct val="150000"/>
              </a:lnSpc>
              <a:extLst>
                <a:ext uri="{35155182-B16C-46BC-9424-99874614C6A1}">
                  <wpsdc:indentchars xmlns="" xmlns:wpsdc="http://www.wps.cn/officeDocument/2017/drawingmlCustomData" val="200" checksum="3773799597"/>
                </a:ext>
              </a:extLst>
            </a:pPr>
            <a:r>
              <a:rPr lang="zh-CN" altLang="en-US" sz="2000" dirty="0" smtClean="0">
                <a:latin typeface="Times New Roman" pitchFamily="18" charset="0"/>
                <a:ea typeface="华文中宋" pitchFamily="2" charset="-122"/>
                <a:cs typeface="Times New Roman" pitchFamily="18" charset="0"/>
              </a:rPr>
              <a:t>★工会主席负责：基层工会主席对基层工会会计工作和会计资料的真实性、完整性负责。具备条件的基层工会可申请成为社团法人，工会主席是法定代表人。</a:t>
            </a:r>
            <a:endParaRPr lang="en-US" altLang="zh-CN" sz="2000" dirty="0" smtClean="0">
              <a:latin typeface="Times New Roman" pitchFamily="18" charset="0"/>
              <a:ea typeface="华文中宋" pitchFamily="2" charset="-122"/>
              <a:cs typeface="Times New Roman" pitchFamily="18" charset="0"/>
            </a:endParaRPr>
          </a:p>
          <a:p>
            <a:pPr>
              <a:lnSpc>
                <a:spcPts val="2800"/>
              </a:lnSpc>
            </a:pPr>
            <a:r>
              <a:rPr lang="zh-CN" altLang="en-US"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sym typeface="+mn-ea"/>
              </a:rPr>
              <a:t>独立管理：基层工会应按规定独立开设银行账户，实行独立管理，独立核算，不得与单位行政财务或党、团及各类协（学）会等其他组织的财务合并核算。</a:t>
            </a:r>
            <a:endParaRPr lang="en-US" altLang="zh-CN" sz="2000" dirty="0" smtClean="0">
              <a:latin typeface="Times New Roman" pitchFamily="18" charset="0"/>
              <a:ea typeface="华文中宋" pitchFamily="2" charset="-122"/>
              <a:cs typeface="Times New Roman" pitchFamily="18" charset="0"/>
              <a:sym typeface="+mn-ea"/>
            </a:endParaRPr>
          </a:p>
          <a:p>
            <a:pPr>
              <a:lnSpc>
                <a:spcPts val="2800"/>
              </a:lnSpc>
            </a:pPr>
            <a:r>
              <a:rPr lang="en-US" altLang="zh-CN" sz="2000" dirty="0" smtClean="0">
                <a:latin typeface="Times New Roman" pitchFamily="18" charset="0"/>
                <a:ea typeface="华文中宋" pitchFamily="2" charset="-122"/>
                <a:cs typeface="Times New Roman" pitchFamily="18" charset="0"/>
                <a:sym typeface="+mn-ea"/>
              </a:rPr>
              <a:t>        </a:t>
            </a:r>
            <a:r>
              <a:rPr lang="zh-CN" altLang="en-US" dirty="0" smtClean="0">
                <a:latin typeface="Calibri"/>
                <a:ea typeface="华文中宋" pitchFamily="2" charset="-122"/>
                <a:cs typeface="Calibri"/>
                <a:sym typeface="+mn-ea"/>
              </a:rPr>
              <a:t>①</a:t>
            </a:r>
            <a:r>
              <a:rPr lang="en-US" altLang="zh-CN" dirty="0" smtClean="0">
                <a:latin typeface="Times New Roman" pitchFamily="18" charset="0"/>
                <a:ea typeface="华文中宋" pitchFamily="2" charset="-122"/>
                <a:cs typeface="Times New Roman" pitchFamily="18" charset="0"/>
              </a:rPr>
              <a:t>《</a:t>
            </a:r>
            <a:r>
              <a:rPr lang="zh-CN" altLang="en-US" dirty="0" smtClean="0">
                <a:latin typeface="Times New Roman" pitchFamily="18" charset="0"/>
                <a:ea typeface="华文中宋" pitchFamily="2" charset="-122"/>
                <a:cs typeface="Times New Roman" pitchFamily="18" charset="0"/>
              </a:rPr>
              <a:t>中华人民共和国工会法</a:t>
            </a:r>
            <a:r>
              <a:rPr lang="en-US" altLang="zh-CN" dirty="0" smtClean="0">
                <a:latin typeface="Times New Roman" pitchFamily="18" charset="0"/>
                <a:ea typeface="华文中宋" pitchFamily="2" charset="-122"/>
                <a:cs typeface="Times New Roman" pitchFamily="18" charset="0"/>
              </a:rPr>
              <a:t>》</a:t>
            </a:r>
            <a:r>
              <a:rPr lang="zh-CN" altLang="en-US" dirty="0" smtClean="0">
                <a:latin typeface="Times New Roman" pitchFamily="18" charset="0"/>
                <a:ea typeface="华文中宋" pitchFamily="2" charset="-122"/>
                <a:cs typeface="Times New Roman" pitchFamily="18" charset="0"/>
              </a:rPr>
              <a:t>四十四条：工会应当根据经费独立原则，建立预算、决算和经费审查监督制度</a:t>
            </a:r>
            <a:r>
              <a:rPr lang="en-US" altLang="zh-CN" dirty="0" smtClean="0">
                <a:latin typeface="Times New Roman" pitchFamily="18" charset="0"/>
                <a:ea typeface="华文中宋" pitchFamily="2" charset="-122"/>
                <a:cs typeface="Times New Roman" pitchFamily="18" charset="0"/>
              </a:rPr>
              <a:t>;</a:t>
            </a:r>
            <a:r>
              <a:rPr lang="en-US" altLang="zh-CN" dirty="0" smtClean="0">
                <a:latin typeface="Calibri"/>
                <a:ea typeface="华文中宋" pitchFamily="2" charset="-122"/>
                <a:cs typeface="Calibri"/>
              </a:rPr>
              <a:t>②</a:t>
            </a:r>
            <a:r>
              <a:rPr lang="en-US" altLang="zh-CN" dirty="0" smtClean="0">
                <a:latin typeface="Times New Roman" pitchFamily="18" charset="0"/>
                <a:ea typeface="华文中宋" pitchFamily="2" charset="-122"/>
                <a:cs typeface="Times New Roman" pitchFamily="18" charset="0"/>
              </a:rPr>
              <a:t>《</a:t>
            </a:r>
            <a:r>
              <a:rPr lang="zh-CN" altLang="en-US" dirty="0" smtClean="0">
                <a:latin typeface="Times New Roman" pitchFamily="18" charset="0"/>
                <a:ea typeface="华文中宋" pitchFamily="2" charset="-122"/>
                <a:cs typeface="Times New Roman" pitchFamily="18" charset="0"/>
              </a:rPr>
              <a:t>中国人民银行关于规范人民币银行结算账户管理有关问题的通知</a:t>
            </a:r>
            <a:r>
              <a:rPr lang="en-US" altLang="zh-CN" dirty="0" smtClean="0">
                <a:latin typeface="Times New Roman" pitchFamily="18" charset="0"/>
                <a:ea typeface="华文中宋" pitchFamily="2" charset="-122"/>
                <a:cs typeface="Times New Roman" pitchFamily="18" charset="0"/>
              </a:rPr>
              <a:t>》</a:t>
            </a:r>
            <a:r>
              <a:rPr lang="en-US" dirty="0" smtClean="0">
                <a:latin typeface="Times New Roman" pitchFamily="18" charset="0"/>
                <a:ea typeface="华文中宋" pitchFamily="2" charset="-122"/>
                <a:cs typeface="Times New Roman" pitchFamily="18" charset="0"/>
              </a:rPr>
              <a:t>(</a:t>
            </a:r>
            <a:r>
              <a:rPr lang="zh-CN" altLang="en-US" dirty="0" smtClean="0">
                <a:latin typeface="Times New Roman" pitchFamily="18" charset="0"/>
                <a:ea typeface="华文中宋" pitchFamily="2" charset="-122"/>
                <a:cs typeface="Times New Roman" pitchFamily="18" charset="0"/>
              </a:rPr>
              <a:t>银发</a:t>
            </a:r>
            <a:r>
              <a:rPr lang="en-US" altLang="zh-CN" dirty="0" smtClean="0">
                <a:latin typeface="Times New Roman" pitchFamily="18" charset="0"/>
                <a:ea typeface="华文中宋" pitchFamily="2" charset="-122"/>
                <a:cs typeface="Times New Roman" pitchFamily="18" charset="0"/>
              </a:rPr>
              <a:t>【</a:t>
            </a:r>
            <a:r>
              <a:rPr lang="en-US" dirty="0" smtClean="0">
                <a:latin typeface="Times New Roman" pitchFamily="18" charset="0"/>
                <a:ea typeface="华文中宋" pitchFamily="2" charset="-122"/>
                <a:cs typeface="Times New Roman" pitchFamily="18" charset="0"/>
              </a:rPr>
              <a:t>2006</a:t>
            </a:r>
            <a:r>
              <a:rPr lang="en-US" altLang="zh-CN" dirty="0" smtClean="0">
                <a:latin typeface="Times New Roman" pitchFamily="18" charset="0"/>
                <a:ea typeface="华文中宋" pitchFamily="2" charset="-122"/>
                <a:cs typeface="Times New Roman" pitchFamily="18" charset="0"/>
              </a:rPr>
              <a:t>】</a:t>
            </a:r>
            <a:r>
              <a:rPr lang="en-US" dirty="0" smtClean="0">
                <a:latin typeface="Times New Roman" pitchFamily="18" charset="0"/>
                <a:ea typeface="华文中宋" pitchFamily="2" charset="-122"/>
                <a:cs typeface="Times New Roman" pitchFamily="18" charset="0"/>
              </a:rPr>
              <a:t>71</a:t>
            </a:r>
            <a:r>
              <a:rPr lang="zh-CN" altLang="en-US" dirty="0" smtClean="0">
                <a:latin typeface="Times New Roman" pitchFamily="18" charset="0"/>
                <a:ea typeface="华文中宋" pitchFamily="2" charset="-122"/>
                <a:cs typeface="Times New Roman" pitchFamily="18" charset="0"/>
              </a:rPr>
              <a:t>号</a:t>
            </a:r>
            <a:r>
              <a:rPr lang="en-US" dirty="0" smtClean="0">
                <a:latin typeface="Times New Roman" pitchFamily="18" charset="0"/>
                <a:ea typeface="华文中宋" pitchFamily="2" charset="-122"/>
                <a:cs typeface="Times New Roman" pitchFamily="18" charset="0"/>
              </a:rPr>
              <a:t>)</a:t>
            </a:r>
            <a:r>
              <a:rPr lang="zh-CN" altLang="en-US" dirty="0" smtClean="0">
                <a:latin typeface="Times New Roman" pitchFamily="18" charset="0"/>
                <a:ea typeface="华文中宋" pitchFamily="2" charset="-122"/>
                <a:cs typeface="Times New Roman" pitchFamily="18" charset="0"/>
              </a:rPr>
              <a:t>规定：按照 </a:t>
            </a:r>
            <a:r>
              <a:rPr lang="en-US" altLang="zh-CN" dirty="0" smtClean="0">
                <a:latin typeface="Times New Roman" pitchFamily="18" charset="0"/>
                <a:ea typeface="华文中宋" pitchFamily="2" charset="-122"/>
                <a:cs typeface="Times New Roman" pitchFamily="18" charset="0"/>
              </a:rPr>
              <a:t>《</a:t>
            </a:r>
            <a:r>
              <a:rPr lang="zh-CN" altLang="en-US" dirty="0" smtClean="0">
                <a:latin typeface="Times New Roman" pitchFamily="18" charset="0"/>
                <a:ea typeface="华文中宋" pitchFamily="2" charset="-122"/>
                <a:cs typeface="Times New Roman" pitchFamily="18" charset="0"/>
              </a:rPr>
              <a:t>中华人民共和国工会法</a:t>
            </a:r>
            <a:r>
              <a:rPr lang="en-US" altLang="zh-CN" dirty="0" smtClean="0">
                <a:latin typeface="Times New Roman" pitchFamily="18" charset="0"/>
                <a:ea typeface="华文中宋" pitchFamily="2" charset="-122"/>
                <a:cs typeface="Times New Roman" pitchFamily="18" charset="0"/>
              </a:rPr>
              <a:t>》</a:t>
            </a:r>
            <a:r>
              <a:rPr lang="zh-CN" altLang="en-US" dirty="0" smtClean="0">
                <a:latin typeface="Times New Roman" pitchFamily="18" charset="0"/>
                <a:ea typeface="华文中宋" pitchFamily="2" charset="-122"/>
                <a:cs typeface="Times New Roman" pitchFamily="18" charset="0"/>
              </a:rPr>
              <a:t>成立的具有社会团体法人资格的工会组织，可以凭社团法人登记证书开立基本存款账户。不具有社会团体法人资格的工会组织，就不按照</a:t>
            </a:r>
            <a:r>
              <a:rPr lang="en-US" altLang="zh-CN" dirty="0" smtClean="0">
                <a:latin typeface="Times New Roman" pitchFamily="18" charset="0"/>
                <a:ea typeface="华文中宋" pitchFamily="2" charset="-122"/>
                <a:cs typeface="Times New Roman" pitchFamily="18" charset="0"/>
              </a:rPr>
              <a:t>《</a:t>
            </a:r>
            <a:r>
              <a:rPr lang="zh-CN" altLang="en-US" dirty="0" smtClean="0">
                <a:latin typeface="Times New Roman" pitchFamily="18" charset="0"/>
                <a:ea typeface="华文中宋" pitchFamily="2" charset="-122"/>
                <a:cs typeface="Times New Roman" pitchFamily="18" charset="0"/>
              </a:rPr>
              <a:t>账务管理实施细则第十九条的规定开立专用账户。</a:t>
            </a:r>
          </a:p>
          <a:p>
            <a:pPr indent="711200">
              <a:lnSpc>
                <a:spcPts val="3800"/>
              </a:lnSpc>
              <a:extLst>
                <a:ext uri="{35155182-B16C-46BC-9424-99874614C6A1}">
                  <wpsdc:indentchars xmlns="" xmlns:wpsdc="http://www.wps.cn/officeDocument/2017/drawingmlCustomData" val="200" checksum="3773799597"/>
                </a:ext>
              </a:extLst>
            </a:pPr>
            <a:endParaRPr lang="en-US" altLang="zh-CN" sz="2000" dirty="0" smtClean="0">
              <a:latin typeface="Times New Roman" pitchFamily="18" charset="0"/>
              <a:ea typeface="华文中宋" pitchFamily="2" charset="-122"/>
              <a:cs typeface="Times New Roman" pitchFamily="18" charset="0"/>
              <a:sym typeface="+mn-ea"/>
            </a:endParaRPr>
          </a:p>
          <a:p>
            <a:pPr indent="711200">
              <a:lnSpc>
                <a:spcPts val="3800"/>
              </a:lnSpc>
              <a:extLst>
                <a:ext uri="{35155182-B16C-46BC-9424-99874614C6A1}">
                  <wpsdc:indentchars xmlns="" xmlns:wpsdc="http://www.wps.cn/officeDocument/2017/drawingmlCustomData" val="200" checksum="3773799597"/>
                </a:ext>
              </a:extLst>
            </a:pPr>
            <a:endParaRPr lang="en-US" altLang="zh-CN" sz="2000" dirty="0" smtClean="0">
              <a:latin typeface="Times New Roman" pitchFamily="18" charset="0"/>
              <a:ea typeface="华文中宋" pitchFamily="2" charset="-122"/>
              <a:cs typeface="Times New Roman" pitchFamily="18" charset="0"/>
            </a:endParaRPr>
          </a:p>
          <a:p>
            <a:pPr indent="711200">
              <a:lnSpc>
                <a:spcPts val="3800"/>
              </a:lnSpc>
              <a:extLst>
                <a:ext uri="{35155182-B16C-46BC-9424-99874614C6A1}">
                  <wpsdc:indentchars xmlns="" xmlns:wpsdc="http://www.wps.cn/officeDocument/2017/drawingmlCustomData" val="200" checksum="3773799597"/>
                </a:ext>
              </a:extLst>
            </a:pPr>
            <a:endParaRPr lang="zh-CN" altLang="en-US" sz="2000" dirty="0" smtClean="0">
              <a:latin typeface="Times New Roman" pitchFamily="18" charset="0"/>
              <a:ea typeface="华文中宋" pitchFamily="2" charset="-122"/>
              <a:cs typeface="Times New Roman" pitchFamily="18" charset="0"/>
            </a:endParaRPr>
          </a:p>
          <a:p>
            <a:pPr indent="711200">
              <a:lnSpc>
                <a:spcPct val="150000"/>
              </a:lnSpc>
              <a:extLst>
                <a:ext uri="{35155182-B16C-46BC-9424-99874614C6A1}">
                  <wpsdc:indentchars xmlns="" xmlns:wpsdc="http://www.wps.cn/officeDocument/2017/drawingmlCustomData" val="200" checksum="3773799597"/>
                </a:ext>
              </a:extLst>
            </a:pPr>
            <a:endParaRPr lang="zh-CN" altLang="en-US" sz="2400" dirty="0" smtClean="0">
              <a:latin typeface="+mn-ea"/>
              <a:sym typeface="+mn-ea"/>
            </a:endParaRPr>
          </a:p>
        </p:txBody>
      </p:sp>
    </p:spTree>
    <p:extLst>
      <p:ext uri="{BB962C8B-B14F-4D97-AF65-F5344CB8AC3E}">
        <p14:creationId xmlns:p14="http://schemas.microsoft.com/office/powerpoint/2010/main" val="95927432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sp>
        <p:nvSpPr>
          <p:cNvPr id="10" name="内容占位符 9"/>
          <p:cNvSpPr>
            <a:spLocks noGrp="1"/>
          </p:cNvSpPr>
          <p:nvPr>
            <p:ph idx="1"/>
          </p:nvPr>
        </p:nvSpPr>
        <p:spPr>
          <a:xfrm>
            <a:off x="456565" y="1071546"/>
            <a:ext cx="8229600" cy="4845089"/>
          </a:xfrm>
        </p:spPr>
        <p:txBody>
          <a:bodyPr>
            <a:noAutofit/>
          </a:bodyPr>
          <a:lstStyle/>
          <a:p>
            <a:pPr>
              <a:lnSpc>
                <a:spcPts val="3800"/>
              </a:lnSpc>
              <a:buNone/>
            </a:pPr>
            <a:r>
              <a:rPr lang="zh-CN" altLang="en-US" sz="2400" dirty="0" smtClean="0">
                <a:latin typeface="华文中宋" pitchFamily="2" charset="-122"/>
                <a:ea typeface="华文中宋" pitchFamily="2" charset="-122"/>
              </a:rPr>
              <a:t>    </a:t>
            </a:r>
            <a:r>
              <a:rPr lang="zh-CN" altLang="en-US" sz="2400" dirty="0" smtClean="0">
                <a:latin typeface="Times New Roman" pitchFamily="18" charset="0"/>
                <a:ea typeface="华文中宋" pitchFamily="2" charset="-122"/>
                <a:cs typeface="Times New Roman" pitchFamily="18" charset="0"/>
              </a:rPr>
              <a:t>开设基本户所需资料：</a:t>
            </a:r>
          </a:p>
          <a:p>
            <a:pPr>
              <a:lnSpc>
                <a:spcPts val="3800"/>
              </a:lnSpc>
              <a:buNone/>
            </a:pPr>
            <a:r>
              <a:rPr lang="en-US" sz="2400" dirty="0" smtClean="0">
                <a:latin typeface="Times New Roman" pitchFamily="18" charset="0"/>
                <a:cs typeface="Times New Roman" pitchFamily="18" charset="0"/>
              </a:rPr>
              <a:t>    1</a:t>
            </a:r>
            <a:r>
              <a:rPr lang="zh-CN" altLang="en-US" sz="2400" dirty="0" smtClean="0">
                <a:latin typeface="Times New Roman" pitchFamily="18" charset="0"/>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工会法人资格登记证书（地市级以上工会办理）</a:t>
            </a:r>
            <a:r>
              <a:rPr lang="en-US" sz="2000" dirty="0" smtClean="0">
                <a:latin typeface="Times New Roman" pitchFamily="18" charset="0"/>
                <a:ea typeface="华文中宋" pitchFamily="2" charset="-122"/>
                <a:cs typeface="Times New Roman" pitchFamily="18" charset="0"/>
              </a:rPr>
              <a:t>;</a:t>
            </a:r>
            <a:endParaRPr lang="zh-CN" altLang="en-US" sz="2000" dirty="0" smtClean="0">
              <a:latin typeface="Times New Roman" pitchFamily="18" charset="0"/>
              <a:ea typeface="华文中宋" pitchFamily="2" charset="-122"/>
              <a:cs typeface="Times New Roman" pitchFamily="18" charset="0"/>
            </a:endParaRPr>
          </a:p>
          <a:p>
            <a:pPr>
              <a:lnSpc>
                <a:spcPts val="3800"/>
              </a:lnSpc>
              <a:buNone/>
            </a:pPr>
            <a:r>
              <a:rPr lang="en-US"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、工会成立批复（上级工会办理）；</a:t>
            </a:r>
          </a:p>
          <a:p>
            <a:pPr>
              <a:lnSpc>
                <a:spcPts val="3800"/>
              </a:lnSpc>
              <a:buNone/>
            </a:pPr>
            <a:r>
              <a:rPr lang="en-US"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、工会主席任命文件；</a:t>
            </a:r>
          </a:p>
          <a:p>
            <a:pPr>
              <a:lnSpc>
                <a:spcPts val="3800"/>
              </a:lnSpc>
              <a:buNone/>
            </a:pPr>
            <a:r>
              <a:rPr lang="en-US" sz="2000" dirty="0" smtClean="0">
                <a:latin typeface="Times New Roman" pitchFamily="18" charset="0"/>
                <a:ea typeface="华文中宋" pitchFamily="2" charset="-122"/>
                <a:cs typeface="Times New Roman" pitchFamily="18" charset="0"/>
              </a:rPr>
              <a:t>     4</a:t>
            </a:r>
            <a:r>
              <a:rPr lang="zh-CN" altLang="en-US" sz="2000" dirty="0" smtClean="0">
                <a:latin typeface="Times New Roman" pitchFamily="18" charset="0"/>
                <a:ea typeface="华文中宋" pitchFamily="2" charset="-122"/>
                <a:cs typeface="Times New Roman" pitchFamily="18" charset="0"/>
              </a:rPr>
              <a:t>、工会主席身份证复印件；</a:t>
            </a:r>
          </a:p>
          <a:p>
            <a:pPr>
              <a:lnSpc>
                <a:spcPts val="3800"/>
              </a:lnSpc>
              <a:buNone/>
            </a:pPr>
            <a:r>
              <a:rPr lang="en-US" sz="2000" dirty="0" smtClean="0">
                <a:latin typeface="Times New Roman" pitchFamily="18" charset="0"/>
                <a:ea typeface="华文中宋" pitchFamily="2" charset="-122"/>
                <a:cs typeface="Times New Roman" pitchFamily="18" charset="0"/>
              </a:rPr>
              <a:t>     5</a:t>
            </a:r>
            <a:r>
              <a:rPr lang="zh-CN" altLang="en-US" sz="2000" dirty="0" smtClean="0">
                <a:latin typeface="Times New Roman" pitchFamily="18" charset="0"/>
                <a:ea typeface="华文中宋" pitchFamily="2" charset="-122"/>
                <a:cs typeface="Times New Roman" pitchFamily="18" charset="0"/>
              </a:rPr>
              <a:t>、经办人身份证复印件；</a:t>
            </a:r>
          </a:p>
          <a:p>
            <a:pPr>
              <a:lnSpc>
                <a:spcPts val="3800"/>
              </a:lnSpc>
              <a:buNone/>
            </a:pPr>
            <a:r>
              <a:rPr lang="en-US" sz="2000" dirty="0" smtClean="0">
                <a:latin typeface="Times New Roman" pitchFamily="18" charset="0"/>
                <a:ea typeface="华文中宋" pitchFamily="2" charset="-122"/>
                <a:cs typeface="Times New Roman" pitchFamily="18" charset="0"/>
              </a:rPr>
              <a:t>     6</a:t>
            </a:r>
            <a:r>
              <a:rPr lang="zh-CN" altLang="en-US" sz="2000" dirty="0" smtClean="0">
                <a:latin typeface="Times New Roman" pitchFamily="18" charset="0"/>
                <a:ea typeface="华文中宋" pitchFamily="2" charset="-122"/>
                <a:cs typeface="Times New Roman" pitchFamily="18" charset="0"/>
              </a:rPr>
              <a:t>、工会公章、财务专用章、法人章。</a:t>
            </a:r>
          </a:p>
          <a:p>
            <a:pPr>
              <a:lnSpc>
                <a:spcPts val="3800"/>
              </a:lnSpc>
              <a:buNone/>
            </a:pPr>
            <a:r>
              <a:rPr lang="zh-CN" altLang="en-US" sz="2000" dirty="0" smtClean="0">
                <a:latin typeface="Times New Roman" pitchFamily="18" charset="0"/>
                <a:ea typeface="华文中宋" pitchFamily="2" charset="-122"/>
                <a:cs typeface="Times New Roman" pitchFamily="18" charset="0"/>
              </a:rPr>
              <a:t>   （开户前先去银行领一套资料。）</a:t>
            </a:r>
          </a:p>
        </p:txBody>
      </p:sp>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62960692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pic>
        <p:nvPicPr>
          <p:cNvPr id="394242" name="Picture 2" descr="C:\Users\Dell\Desktop\QQ图片20191118111453.png"/>
          <p:cNvPicPr>
            <a:picLocks noGrp="1" noChangeAspect="1" noChangeArrowheads="1"/>
          </p:cNvPicPr>
          <p:nvPr>
            <p:ph idx="1"/>
          </p:nvPr>
        </p:nvPicPr>
        <p:blipFill>
          <a:blip r:embed="rId4"/>
          <a:srcRect/>
          <a:stretch>
            <a:fillRect/>
          </a:stretch>
        </p:blipFill>
        <p:spPr bwMode="auto">
          <a:xfrm>
            <a:off x="142844" y="857233"/>
            <a:ext cx="9001156" cy="6071503"/>
          </a:xfrm>
          <a:prstGeom prst="rect">
            <a:avLst/>
          </a:prstGeom>
          <a:noFill/>
        </p:spPr>
      </p:pic>
    </p:spTree>
    <p:extLst>
      <p:ext uri="{BB962C8B-B14F-4D97-AF65-F5344CB8AC3E}">
        <p14:creationId xmlns:p14="http://schemas.microsoft.com/office/powerpoint/2010/main" val="37320340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6" name="文本框 2"/>
          <p:cNvSpPr txBox="1"/>
          <p:nvPr/>
        </p:nvSpPr>
        <p:spPr>
          <a:xfrm>
            <a:off x="0" y="1071546"/>
            <a:ext cx="8786842" cy="9243556"/>
          </a:xfrm>
          <a:prstGeom prst="rect">
            <a:avLst/>
          </a:prstGeom>
          <a:noFill/>
        </p:spPr>
        <p:txBody>
          <a:bodyPr wrap="square" rtlCol="0">
            <a:spAutoFit/>
          </a:bodyPr>
          <a:lstStyle/>
          <a:p>
            <a:pPr marL="0" indent="711200" fontAlgn="auto">
              <a:lnSpc>
                <a:spcPct val="150000"/>
              </a:lnSpc>
              <a:buNone/>
              <a:extLst>
                <a:ext uri="{35155182-B16C-46BC-9424-99874614C6A1}">
                  <wpsdc:indentchars xmlns="" xmlns:wpsdc="http://www.wps.cn/officeDocument/2017/drawingmlCustomData" val="200" checksum="3773799597"/>
                </a:ext>
              </a:extLst>
            </a:pPr>
            <a:r>
              <a:rPr lang="zh-CN" altLang="en-US" sz="2400" dirty="0" smtClean="0">
                <a:latin typeface="华文中宋" pitchFamily="2" charset="-122"/>
                <a:ea typeface="华文中宋" pitchFamily="2" charset="-122"/>
                <a:cs typeface="Times New Roman" pitchFamily="18" charset="0"/>
                <a:sym typeface="+mn-ea"/>
              </a:rPr>
              <a:t>四、拨缴经费收入如何收缴？</a:t>
            </a:r>
            <a:endParaRPr lang="en-US" altLang="zh-CN" sz="2400" dirty="0" smtClean="0">
              <a:latin typeface="华文中宋" pitchFamily="2" charset="-122"/>
              <a:ea typeface="华文中宋" pitchFamily="2" charset="-122"/>
              <a:cs typeface="Times New Roman" pitchFamily="18" charset="0"/>
              <a:sym typeface="+mn-ea"/>
            </a:endParaRPr>
          </a:p>
          <a:p>
            <a:pPr marL="0" indent="711200" fontAlgn="auto">
              <a:lnSpc>
                <a:spcPts val="4000"/>
              </a:lnSpc>
              <a:buNone/>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sym typeface="+mn-ea"/>
              </a:rPr>
              <a:t>1</a:t>
            </a:r>
            <a:r>
              <a:rPr lang="zh-CN" altLang="en-US" sz="2000" dirty="0" smtClean="0">
                <a:latin typeface="Times New Roman" pitchFamily="18" charset="0"/>
                <a:ea typeface="华文中宋" pitchFamily="2" charset="-122"/>
                <a:cs typeface="Times New Roman" pitchFamily="18" charset="0"/>
                <a:sym typeface="+mn-ea"/>
              </a:rPr>
              <a:t>、拨缴经费收入</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是指建立工会组织的单位按全部职工工资总额</a:t>
            </a:r>
            <a:r>
              <a:rPr lang="zh-CN" altLang="en-US" sz="2000" b="1" dirty="0" smtClean="0">
                <a:latin typeface="Times New Roman" pitchFamily="18" charset="0"/>
                <a:ea typeface="华文中宋" pitchFamily="2" charset="-122"/>
                <a:cs typeface="Times New Roman" pitchFamily="18" charset="0"/>
                <a:sym typeface="+mn-ea"/>
              </a:rPr>
              <a:t>2%</a:t>
            </a:r>
            <a:r>
              <a:rPr lang="zh-CN" altLang="en-US" sz="2000" dirty="0" smtClean="0">
                <a:latin typeface="Times New Roman" pitchFamily="18" charset="0"/>
                <a:ea typeface="华文中宋" pitchFamily="2" charset="-122"/>
                <a:cs typeface="Times New Roman" pitchFamily="18" charset="0"/>
                <a:sym typeface="+mn-ea"/>
              </a:rPr>
              <a:t>依法向工会拨缴的经费。</a:t>
            </a:r>
            <a:r>
              <a:rPr lang="en-US" altLang="zh-CN" sz="2000" dirty="0" smtClean="0">
                <a:latin typeface="Times New Roman" pitchFamily="18" charset="0"/>
                <a:ea typeface="华文楷体" pitchFamily="2" charset="-122"/>
                <a:cs typeface="Times New Roman" pitchFamily="18" charset="0"/>
                <a:sym typeface="+mn-ea"/>
              </a:rPr>
              <a:t>【《</a:t>
            </a:r>
            <a:r>
              <a:rPr lang="zh-CN" altLang="en-US" sz="2000" dirty="0" smtClean="0">
                <a:latin typeface="Times New Roman" pitchFamily="18" charset="0"/>
                <a:ea typeface="华文楷体" pitchFamily="2" charset="-122"/>
                <a:cs typeface="Times New Roman" pitchFamily="18" charset="0"/>
                <a:sym typeface="+mn-ea"/>
              </a:rPr>
              <a:t>工会法</a:t>
            </a:r>
            <a:r>
              <a:rPr lang="en-US" altLang="zh-CN" sz="2000" dirty="0" smtClean="0">
                <a:latin typeface="Times New Roman" pitchFamily="18" charset="0"/>
                <a:ea typeface="华文楷体" pitchFamily="2" charset="-122"/>
                <a:cs typeface="Times New Roman" pitchFamily="18" charset="0"/>
                <a:sym typeface="+mn-ea"/>
              </a:rPr>
              <a:t>》</a:t>
            </a:r>
            <a:r>
              <a:rPr lang="zh-CN" altLang="en-US" sz="2000" dirty="0" smtClean="0">
                <a:latin typeface="Times New Roman" pitchFamily="18" charset="0"/>
                <a:ea typeface="华文楷体" pitchFamily="2" charset="-122"/>
                <a:cs typeface="Times New Roman" pitchFamily="18" charset="0"/>
                <a:sym typeface="+mn-ea"/>
              </a:rPr>
              <a:t>第五章第</a:t>
            </a:r>
            <a:r>
              <a:rPr lang="en-US" altLang="zh-CN" sz="2000" dirty="0" smtClean="0">
                <a:latin typeface="Times New Roman" pitchFamily="18" charset="0"/>
                <a:ea typeface="华文楷体" pitchFamily="2" charset="-122"/>
                <a:cs typeface="Times New Roman" pitchFamily="18" charset="0"/>
                <a:sym typeface="+mn-ea"/>
              </a:rPr>
              <a:t>42</a:t>
            </a:r>
            <a:r>
              <a:rPr lang="zh-CN" altLang="en-US" sz="2000" dirty="0" smtClean="0">
                <a:latin typeface="Times New Roman" pitchFamily="18" charset="0"/>
                <a:ea typeface="华文楷体" pitchFamily="2" charset="-122"/>
                <a:cs typeface="Times New Roman" pitchFamily="18" charset="0"/>
                <a:sym typeface="+mn-ea"/>
              </a:rPr>
              <a:t>条</a:t>
            </a:r>
            <a:r>
              <a:rPr lang="en-US" altLang="zh-CN" sz="2000" dirty="0" smtClean="0">
                <a:latin typeface="Times New Roman" pitchFamily="18" charset="0"/>
                <a:ea typeface="华文楷体" pitchFamily="2" charset="-122"/>
                <a:cs typeface="Times New Roman" pitchFamily="18" charset="0"/>
                <a:sym typeface="+mn-ea"/>
              </a:rPr>
              <a:t>】</a:t>
            </a:r>
          </a:p>
          <a:p>
            <a:pPr marL="0" indent="711200" fontAlgn="auto">
              <a:lnSpc>
                <a:spcPts val="4000"/>
              </a:lnSpc>
              <a:buNone/>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sym typeface="+mn-ea"/>
              </a:rPr>
              <a:t>2</a:t>
            </a:r>
            <a:r>
              <a:rPr lang="zh-CN" altLang="en-US" sz="2000" dirty="0" smtClean="0">
                <a:latin typeface="Times New Roman" pitchFamily="18" charset="0"/>
                <a:ea typeface="华文中宋" pitchFamily="2" charset="-122"/>
                <a:cs typeface="Times New Roman" pitchFamily="18" charset="0"/>
                <a:sym typeface="+mn-ea"/>
              </a:rPr>
              <a:t>、已建立基层工会单位，基层工会留成</a:t>
            </a:r>
            <a:r>
              <a:rPr lang="zh-CN" altLang="en-US" sz="2000" b="1" dirty="0" smtClean="0">
                <a:latin typeface="Times New Roman" pitchFamily="18" charset="0"/>
                <a:ea typeface="华文中宋" pitchFamily="2" charset="-122"/>
                <a:cs typeface="Times New Roman" pitchFamily="18" charset="0"/>
                <a:sym typeface="+mn-ea"/>
              </a:rPr>
              <a:t>60%</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上</a:t>
            </a:r>
            <a:r>
              <a:rPr lang="zh-CN" altLang="en-US" sz="2000" dirty="0" smtClean="0">
                <a:latin typeface="Times New Roman" pitchFamily="18" charset="0"/>
                <a:ea typeface="华文中宋" pitchFamily="2" charset="-122"/>
                <a:cs typeface="Times New Roman" pitchFamily="18" charset="0"/>
              </a:rPr>
              <a:t>缴上级工会</a:t>
            </a:r>
            <a:r>
              <a:rPr lang="en-US" sz="2000" b="1" dirty="0" smtClean="0">
                <a:latin typeface="Times New Roman" pitchFamily="18" charset="0"/>
                <a:ea typeface="华文中宋" pitchFamily="2" charset="-122"/>
                <a:cs typeface="Times New Roman" pitchFamily="18" charset="0"/>
              </a:rPr>
              <a:t>40</a:t>
            </a:r>
            <a:r>
              <a:rPr lang="en-US" altLang="zh-CN" sz="2000" b="1"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a:t>
            </a:r>
            <a:endParaRPr lang="en-US" altLang="zh-CN" sz="2000" dirty="0" smtClean="0">
              <a:latin typeface="Times New Roman" pitchFamily="18" charset="0"/>
              <a:ea typeface="华文中宋" pitchFamily="2" charset="-122"/>
              <a:cs typeface="Times New Roman" pitchFamily="18" charset="0"/>
            </a:endParaRPr>
          </a:p>
          <a:p>
            <a:pPr marL="0" indent="711200" fontAlgn="auto">
              <a:lnSpc>
                <a:spcPts val="4000"/>
              </a:lnSpc>
              <a:buNone/>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楷体" pitchFamily="2" charset="-122"/>
                <a:cs typeface="Times New Roman" pitchFamily="18" charset="0"/>
              </a:rPr>
              <a:t>【《</a:t>
            </a:r>
            <a:r>
              <a:rPr lang="zh-CN" altLang="en-US" sz="2000" dirty="0" smtClean="0">
                <a:latin typeface="Times New Roman" pitchFamily="18" charset="0"/>
                <a:ea typeface="华文楷体" pitchFamily="2" charset="-122"/>
                <a:cs typeface="Times New Roman" pitchFamily="18" charset="0"/>
              </a:rPr>
              <a:t>江苏省基层工会财务管理暂行办法</a:t>
            </a:r>
            <a:r>
              <a:rPr lang="en-US" altLang="zh-CN" sz="2000" dirty="0" smtClean="0">
                <a:latin typeface="Times New Roman" pitchFamily="18" charset="0"/>
                <a:ea typeface="华文楷体" pitchFamily="2" charset="-122"/>
                <a:cs typeface="Times New Roman" pitchFamily="18" charset="0"/>
              </a:rPr>
              <a:t>》</a:t>
            </a:r>
            <a:r>
              <a:rPr lang="zh-CN" altLang="en-US" sz="2000" dirty="0" smtClean="0">
                <a:latin typeface="Times New Roman" pitchFamily="18" charset="0"/>
                <a:ea typeface="华文楷体" pitchFamily="2" charset="-122"/>
                <a:cs typeface="Times New Roman" pitchFamily="18" charset="0"/>
              </a:rPr>
              <a:t>（苏工办（</a:t>
            </a:r>
            <a:r>
              <a:rPr lang="en-US" altLang="zh-CN" sz="2000" dirty="0" smtClean="0">
                <a:latin typeface="Times New Roman" pitchFamily="18" charset="0"/>
                <a:ea typeface="华文楷体" pitchFamily="2" charset="-122"/>
                <a:cs typeface="Times New Roman" pitchFamily="18" charset="0"/>
              </a:rPr>
              <a:t>2013</a:t>
            </a:r>
            <a:r>
              <a:rPr lang="zh-CN" altLang="en-US" sz="2000" dirty="0" smtClean="0">
                <a:latin typeface="Times New Roman" pitchFamily="18" charset="0"/>
                <a:ea typeface="华文楷体" pitchFamily="2" charset="-122"/>
                <a:cs typeface="Times New Roman" pitchFamily="18" charset="0"/>
              </a:rPr>
              <a:t>）</a:t>
            </a:r>
            <a:r>
              <a:rPr lang="en-US" altLang="zh-CN" sz="2000" dirty="0" smtClean="0">
                <a:latin typeface="Times New Roman" pitchFamily="18" charset="0"/>
                <a:ea typeface="华文楷体" pitchFamily="2" charset="-122"/>
                <a:cs typeface="Times New Roman" pitchFamily="18" charset="0"/>
              </a:rPr>
              <a:t>80</a:t>
            </a:r>
            <a:r>
              <a:rPr lang="zh-CN" altLang="en-US" sz="2000" dirty="0" smtClean="0">
                <a:latin typeface="Times New Roman" pitchFamily="18" charset="0"/>
                <a:ea typeface="华文楷体" pitchFamily="2" charset="-122"/>
                <a:cs typeface="Times New Roman" pitchFamily="18" charset="0"/>
              </a:rPr>
              <a:t>号）</a:t>
            </a:r>
            <a:r>
              <a:rPr lang="en-US" altLang="zh-CN" sz="2000" dirty="0" smtClean="0">
                <a:latin typeface="Times New Roman" pitchFamily="18" charset="0"/>
                <a:ea typeface="华文中宋" pitchFamily="2" charset="-122"/>
                <a:cs typeface="Times New Roman" pitchFamily="18" charset="0"/>
              </a:rPr>
              <a:t>】</a:t>
            </a:r>
          </a:p>
          <a:p>
            <a:pPr marL="0" indent="711200" fontAlgn="auto">
              <a:lnSpc>
                <a:spcPts val="4000"/>
              </a:lnSpc>
              <a:buNone/>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rPr>
              <a:t>3</a:t>
            </a:r>
            <a:r>
              <a:rPr lang="zh-CN" altLang="en-US" sz="2000" dirty="0" smtClean="0">
                <a:latin typeface="Times New Roman" pitchFamily="18" charset="0"/>
                <a:ea typeface="华文中宋" pitchFamily="2" charset="-122"/>
                <a:cs typeface="Times New Roman" pitchFamily="18" charset="0"/>
              </a:rPr>
              <a:t>、未建立工会组织的单位按</a:t>
            </a:r>
            <a:r>
              <a:rPr lang="zh-CN" altLang="en-US" sz="2000" dirty="0" smtClean="0">
                <a:latin typeface="Times New Roman" pitchFamily="18" charset="0"/>
                <a:ea typeface="华文中宋" pitchFamily="2" charset="-122"/>
                <a:cs typeface="Times New Roman" pitchFamily="18" charset="0"/>
                <a:sym typeface="+mn-ea"/>
              </a:rPr>
              <a:t>按全部职工工资总额2%依法向上级工会上缴工会筹备金，待该单位成立工会后，上级工会将属于基层工会</a:t>
            </a:r>
            <a:r>
              <a:rPr lang="en-US" altLang="zh-CN" sz="2000" dirty="0" smtClean="0">
                <a:latin typeface="Times New Roman" pitchFamily="18" charset="0"/>
                <a:ea typeface="华文中宋" pitchFamily="2" charset="-122"/>
                <a:cs typeface="Times New Roman" pitchFamily="18" charset="0"/>
                <a:sym typeface="+mn-ea"/>
              </a:rPr>
              <a:t>60%</a:t>
            </a:r>
            <a:r>
              <a:rPr lang="zh-CN" altLang="en-US" sz="2000" dirty="0" smtClean="0">
                <a:latin typeface="Times New Roman" pitchFamily="18" charset="0"/>
                <a:ea typeface="华文中宋" pitchFamily="2" charset="-122"/>
                <a:cs typeface="Times New Roman" pitchFamily="18" charset="0"/>
                <a:sym typeface="+mn-ea"/>
              </a:rPr>
              <a:t>的经费返还到单位工会账户。</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华文楷体" pitchFamily="2" charset="-122"/>
                <a:ea typeface="华文楷体" pitchFamily="2" charset="-122"/>
                <a:cs typeface="Times New Roman" pitchFamily="18" charset="0"/>
                <a:sym typeface="+mn-ea"/>
              </a:rPr>
              <a:t>江苏省实施</a:t>
            </a:r>
            <a:r>
              <a:rPr lang="en-US" altLang="zh-CN" sz="2000" dirty="0" smtClean="0">
                <a:latin typeface="华文楷体" pitchFamily="2" charset="-122"/>
                <a:ea typeface="华文楷体" pitchFamily="2" charset="-122"/>
                <a:cs typeface="Times New Roman" pitchFamily="18" charset="0"/>
                <a:sym typeface="+mn-ea"/>
              </a:rPr>
              <a:t>《</a:t>
            </a:r>
            <a:r>
              <a:rPr lang="zh-CN" altLang="en-US" sz="2000" dirty="0" smtClean="0">
                <a:latin typeface="华文楷体" pitchFamily="2" charset="-122"/>
                <a:ea typeface="华文楷体" pitchFamily="2" charset="-122"/>
                <a:cs typeface="Times New Roman" pitchFamily="18" charset="0"/>
                <a:sym typeface="+mn-ea"/>
              </a:rPr>
              <a:t>中华人民共和国工会法</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华文楷体" pitchFamily="2" charset="-122"/>
                <a:ea typeface="华文楷体" pitchFamily="2" charset="-122"/>
                <a:cs typeface="Times New Roman" pitchFamily="18" charset="0"/>
                <a:sym typeface="+mn-ea"/>
              </a:rPr>
              <a:t>办法</a:t>
            </a:r>
            <a:r>
              <a:rPr lang="en-US" altLang="zh-CN" sz="2000" dirty="0" smtClean="0">
                <a:latin typeface="Times New Roman" pitchFamily="18" charset="0"/>
                <a:ea typeface="华文中宋" pitchFamily="2" charset="-122"/>
                <a:cs typeface="Times New Roman" pitchFamily="18" charset="0"/>
                <a:sym typeface="+mn-ea"/>
              </a:rPr>
              <a:t>】</a:t>
            </a:r>
          </a:p>
          <a:p>
            <a:pPr marL="0" indent="711200" fontAlgn="auto">
              <a:lnSpc>
                <a:spcPts val="4000"/>
              </a:lnSpc>
              <a:buNone/>
              <a:extLst>
                <a:ext uri="{35155182-B16C-46BC-9424-99874614C6A1}">
                  <wpsdc:indentchars xmlns="" xmlns:wpsdc="http://www.wps.cn/officeDocument/2017/drawingmlCustomData" val="200" checksum="3773799597"/>
                </a:ext>
              </a:extLst>
            </a:pPr>
            <a:r>
              <a:rPr lang="en-US" altLang="zh-CN" sz="2000" dirty="0" smtClean="0">
                <a:latin typeface="Times New Roman" pitchFamily="18" charset="0"/>
                <a:ea typeface="华文中宋" pitchFamily="2" charset="-122"/>
                <a:cs typeface="Times New Roman" pitchFamily="18" charset="0"/>
                <a:sym typeface="+mn-ea"/>
              </a:rPr>
              <a:t>4</a:t>
            </a:r>
            <a:r>
              <a:rPr lang="zh-CN" altLang="en-US" sz="2000" dirty="0" smtClean="0">
                <a:latin typeface="Times New Roman" pitchFamily="18" charset="0"/>
                <a:ea typeface="华文中宋" pitchFamily="2" charset="-122"/>
                <a:cs typeface="Times New Roman" pitchFamily="18" charset="0"/>
                <a:sym typeface="+mn-ea"/>
              </a:rPr>
              <a:t>、上缴上级工会的经费统一由国家税务部门代收</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华文楷体" pitchFamily="2" charset="-122"/>
                <a:ea typeface="华文楷体" pitchFamily="2" charset="-122"/>
                <a:cs typeface="Times New Roman" pitchFamily="18" charset="0"/>
                <a:sym typeface="+mn-ea"/>
              </a:rPr>
              <a:t>江苏省工会经费（工会筹备金）收缴管理办法</a:t>
            </a:r>
            <a:r>
              <a:rPr lang="en-US" altLang="zh-CN" sz="2000" dirty="0" smtClean="0">
                <a:latin typeface="华文楷体" pitchFamily="2" charset="-122"/>
                <a:ea typeface="华文楷体" pitchFamily="2" charset="-122"/>
                <a:cs typeface="Times New Roman" pitchFamily="18" charset="0"/>
                <a:sym typeface="+mn-ea"/>
              </a:rPr>
              <a:t>》</a:t>
            </a:r>
            <a:r>
              <a:rPr lang="zh-CN" altLang="en-US" sz="2000" dirty="0" smtClean="0">
                <a:latin typeface="华文楷体" pitchFamily="2" charset="-122"/>
                <a:ea typeface="华文楷体" pitchFamily="2" charset="-122"/>
                <a:cs typeface="Times New Roman" pitchFamily="18" charset="0"/>
                <a:sym typeface="+mn-ea"/>
              </a:rPr>
              <a:t>（苏工发</a:t>
            </a:r>
            <a:r>
              <a:rPr lang="en-US" altLang="zh-CN" sz="2000" dirty="0" smtClean="0">
                <a:latin typeface="华文楷体" pitchFamily="2" charset="-122"/>
                <a:ea typeface="华文楷体" pitchFamily="2" charset="-122"/>
                <a:cs typeface="Times New Roman" pitchFamily="18" charset="0"/>
                <a:sym typeface="+mn-ea"/>
              </a:rPr>
              <a:t>【2016】9</a:t>
            </a:r>
            <a:r>
              <a:rPr lang="zh-CN" altLang="en-US" sz="2000" dirty="0" smtClean="0">
                <a:latin typeface="华文楷体" pitchFamily="2" charset="-122"/>
                <a:ea typeface="华文楷体" pitchFamily="2" charset="-122"/>
                <a:cs typeface="Times New Roman" pitchFamily="18" charset="0"/>
                <a:sym typeface="+mn-ea"/>
              </a:rPr>
              <a:t>号</a:t>
            </a:r>
            <a:r>
              <a:rPr lang="zh-CN" altLang="en-US" sz="2000" dirty="0" smtClean="0">
                <a:latin typeface="Times New Roman" pitchFamily="18" charset="0"/>
                <a:ea typeface="华文中宋" pitchFamily="2" charset="-122"/>
                <a:cs typeface="Times New Roman" pitchFamily="18" charset="0"/>
                <a:sym typeface="+mn-ea"/>
              </a:rPr>
              <a:t>）</a:t>
            </a:r>
            <a:r>
              <a:rPr lang="en-US" altLang="zh-CN" sz="2000" dirty="0" smtClean="0">
                <a:latin typeface="Times New Roman" pitchFamily="18" charset="0"/>
                <a:ea typeface="华文中宋" pitchFamily="2" charset="-122"/>
                <a:cs typeface="Times New Roman" pitchFamily="18" charset="0"/>
                <a:sym typeface="+mn-ea"/>
              </a:rPr>
              <a:t>】</a:t>
            </a:r>
            <a:r>
              <a:rPr lang="zh-CN" altLang="en-US" sz="2000" dirty="0" smtClean="0">
                <a:latin typeface="Times New Roman" pitchFamily="18" charset="0"/>
                <a:ea typeface="华文中宋" pitchFamily="2" charset="-122"/>
                <a:cs typeface="Times New Roman" pitchFamily="18" charset="0"/>
                <a:sym typeface="+mn-ea"/>
              </a:rPr>
              <a:t>。</a:t>
            </a:r>
            <a:endParaRPr lang="en-US" altLang="zh-CN" sz="2000" dirty="0" smtClean="0">
              <a:latin typeface="Times New Roman" pitchFamily="18" charset="0"/>
              <a:ea typeface="华文中宋" pitchFamily="2" charset="-122"/>
              <a:cs typeface="Times New Roman" pitchFamily="18" charset="0"/>
              <a:sym typeface="+mn-ea"/>
            </a:endParaRPr>
          </a:p>
          <a:p>
            <a:pPr indent="711200">
              <a:lnSpc>
                <a:spcPts val="4000"/>
              </a:lnSpc>
              <a:extLst>
                <a:ext uri="{35155182-B16C-46BC-9424-99874614C6A1}">
                  <wpsdc:indentchars xmlns="" xmlns:wpsdc="http://www.wps.cn/officeDocument/2017/drawingmlCustomData" val="200" checksum="3773799597"/>
                </a:ext>
              </a:extLst>
            </a:pPr>
            <a:endParaRPr lang="en-US" altLang="zh-CN" sz="2000" dirty="0" smtClean="0">
              <a:latin typeface="Times New Roman" pitchFamily="18" charset="0"/>
              <a:cs typeface="Times New Roman" pitchFamily="18" charset="0"/>
            </a:endParaRPr>
          </a:p>
          <a:p>
            <a:pPr marL="0" indent="711200" algn="l" fontAlgn="auto">
              <a:lnSpc>
                <a:spcPts val="4000"/>
              </a:lnSpc>
              <a:buNone/>
              <a:extLst>
                <a:ext uri="{35155182-B16C-46BC-9424-99874614C6A1}">
                  <wpsdc:indentchars xmlns="" xmlns:wpsdc="http://www.wps.cn/officeDocument/2017/drawingmlCustomData" val="200" checksum="3773799597"/>
                </a:ext>
              </a:extLst>
            </a:pPr>
            <a:endParaRPr lang="en-US" altLang="zh-CN" sz="2000" dirty="0" smtClean="0">
              <a:latin typeface="Times New Roman" pitchFamily="18" charset="0"/>
              <a:cs typeface="Times New Roman" pitchFamily="18" charset="0"/>
            </a:endParaRPr>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en-US" altLang="zh-CN" sz="2000" dirty="0" smtClean="0">
              <a:latin typeface="Times New Roman" pitchFamily="18" charset="0"/>
              <a:cs typeface="Times New Roman" pitchFamily="18" charset="0"/>
            </a:endParaRPr>
          </a:p>
          <a:p>
            <a:pPr marL="0" indent="711200" algn="l" fontAlgn="auto">
              <a:lnSpc>
                <a:spcPct val="150000"/>
              </a:lnSpc>
              <a:buNone/>
              <a:extLst>
                <a:ext uri="{35155182-B16C-46BC-9424-99874614C6A1}">
                  <wpsdc:indentchars xmlns="" xmlns:wpsdc="http://www.wps.cn/officeDocument/2017/drawingmlCustomData" val="200" checksum="3773799597"/>
                </a:ext>
              </a:extLst>
            </a:pPr>
            <a:endParaRPr lang="en-US" altLang="zh-CN" sz="2000" dirty="0" smtClean="0">
              <a:latin typeface="Times New Roman" pitchFamily="18" charset="0"/>
              <a:cs typeface="Times New Roman" pitchFamily="18" charset="0"/>
            </a:endParaRPr>
          </a:p>
          <a:p>
            <a:pPr indent="609600">
              <a:lnSpc>
                <a:spcPct val="150000"/>
              </a:lnSpc>
              <a:extLst>
                <a:ext uri="{35155182-B16C-46BC-9424-99874614C6A1}">
                  <wpsdc:indentchars xmlns="" xmlns:wpsdc="http://www.wps.cn/officeDocument/2017/drawingmlCustomData" val="200" checksum="4158780845"/>
                </a:ext>
              </a:extLst>
            </a:pPr>
            <a:endParaRPr lang="en-US" altLang="zh-CN" sz="2400" dirty="0" smtClean="0">
              <a:latin typeface="+mj-ea"/>
              <a:ea typeface="+mj-ea"/>
              <a:cs typeface="仿宋" panose="02010609060101010101" charset="-122"/>
              <a:sym typeface="+mn-ea"/>
            </a:endParaRPr>
          </a:p>
          <a:p>
            <a:pPr marL="0" indent="609600" algn="l" fontAlgn="auto">
              <a:lnSpc>
                <a:spcPct val="150000"/>
              </a:lnSpc>
              <a:buNone/>
              <a:extLst>
                <a:ext uri="{35155182-B16C-46BC-9424-99874614C6A1}">
                  <wpsdc:indentchars xmlns="" xmlns:wpsdc="http://www.wps.cn/officeDocument/2017/drawingmlCustomData" val="200" checksum="4158780845"/>
                </a:ext>
              </a:extLst>
            </a:pPr>
            <a:endParaRPr lang="en-US" altLang="zh-CN" sz="2400" dirty="0" smtClean="0">
              <a:latin typeface="仿宋" panose="02010609060101010101" charset="-122"/>
              <a:ea typeface="仿宋" panose="02010609060101010101" charset="-122"/>
              <a:cs typeface="仿宋" panose="02010609060101010101" charset="-122"/>
              <a:sym typeface="+mn-ea"/>
            </a:endParaRPr>
          </a:p>
          <a:p>
            <a:pPr marL="0" indent="609600" algn="l" fontAlgn="auto">
              <a:lnSpc>
                <a:spcPct val="150000"/>
              </a:lnSpc>
              <a:buNone/>
              <a:extLst>
                <a:ext uri="{35155182-B16C-46BC-9424-99874614C6A1}">
                  <wpsdc:indentchars xmlns="" xmlns:wpsdc="http://www.wps.cn/officeDocument/2017/drawingmlCustomData" val="200" checksum="4158780845"/>
                </a:ext>
              </a:extLst>
            </a:pPr>
            <a:endParaRPr lang="zh-CN" altLang="en-US" sz="2400" dirty="0" smtClean="0"/>
          </a:p>
          <a:p>
            <a:endParaRPr lang="zh-CN" altLang="en-US" sz="2400" dirty="0">
              <a:latin typeface="仿宋" panose="02010609060101010101" charset="-122"/>
              <a:ea typeface="仿宋" panose="02010609060101010101" charset="-122"/>
              <a:cs typeface="仿宋" panose="02010609060101010101" charset="-122"/>
            </a:endParaRPr>
          </a:p>
        </p:txBody>
      </p:sp>
    </p:spTree>
    <p:extLst>
      <p:ext uri="{BB962C8B-B14F-4D97-AF65-F5344CB8AC3E}">
        <p14:creationId xmlns:p14="http://schemas.microsoft.com/office/powerpoint/2010/main" val="46548405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177165" y="1214422"/>
            <a:ext cx="8646160" cy="5016758"/>
          </a:xfrm>
          <a:prstGeom prst="rect">
            <a:avLst/>
          </a:prstGeom>
          <a:noFill/>
        </p:spPr>
        <p:txBody>
          <a:bodyPr wrap="square" rtlCol="0">
            <a:spAutoFit/>
          </a:bodyPr>
          <a:lstStyle/>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rPr>
              <a:t>★预决算管理。基层工会应制定年度工会工作计划，依法、真实、完整、合理地编制工会经费年度预算，依法履行必要程序后报上级工会批准。严禁无预算、超预算使用工会经费。年度预算原则上一年调整一次。</a:t>
            </a:r>
            <a:endParaRPr lang="en-US" altLang="zh-CN" sz="2000" dirty="0" smtClean="0">
              <a:latin typeface="Times New Roman" pitchFamily="18" charset="0"/>
              <a:ea typeface="华文中宋" pitchFamily="2" charset="-122"/>
              <a:cs typeface="Times New Roman" pitchFamily="18" charset="0"/>
            </a:endParaRPr>
          </a:p>
          <a:p>
            <a:pPr indent="609600">
              <a:lnSpc>
                <a:spcPts val="4000"/>
              </a:lnSpc>
              <a:extLst>
                <a:ext uri="{35155182-B16C-46BC-9424-99874614C6A1}">
                  <wpsdc:indentchars xmlns="" xmlns:wpsdc="http://www.wps.cn/officeDocument/2017/drawingmlCustomData" val="200" checksum="4158780845"/>
                </a:ext>
              </a:extLst>
            </a:pPr>
            <a:r>
              <a:rPr lang="zh-CN" altLang="en-US" sz="2000" dirty="0" smtClean="0">
                <a:latin typeface="Times New Roman" pitchFamily="18" charset="0"/>
                <a:ea typeface="华文中宋" pitchFamily="2" charset="-122"/>
                <a:cs typeface="Times New Roman" pitchFamily="18" charset="0"/>
                <a:sym typeface="+mn-ea"/>
              </a:rPr>
              <a:t>定期向工会委员会和经费审查委员会报告预算执行情况。基层工会经费年度财务决算需报上级工会审批或备案。决算编制程序与预算一致。</a:t>
            </a:r>
            <a:r>
              <a:rPr lang="zh-CN" altLang="en-US" sz="2000" dirty="0" smtClean="0">
                <a:latin typeface="Times New Roman" pitchFamily="18" charset="0"/>
                <a:ea typeface="华文中宋" pitchFamily="2" charset="-122"/>
                <a:cs typeface="Times New Roman" pitchFamily="18" charset="0"/>
              </a:rPr>
              <a:t>（程序上合规）</a:t>
            </a:r>
            <a:endParaRPr lang="en-US" altLang="zh-CN" sz="2000" dirty="0" smtClean="0">
              <a:latin typeface="Times New Roman" pitchFamily="18" charset="0"/>
              <a:ea typeface="华文中宋" pitchFamily="2" charset="-122"/>
              <a:cs typeface="Times New Roman" pitchFamily="18" charset="0"/>
            </a:endParaRPr>
          </a:p>
          <a:p>
            <a:pPr indent="609600">
              <a:lnSpc>
                <a:spcPct val="150000"/>
              </a:lnSpc>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zh-CN" altLang="en-US" sz="2000" dirty="0" smtClean="0">
              <a:latin typeface="仿宋" panose="02010609060101010101" charset="-122"/>
              <a:ea typeface="仿宋" panose="02010609060101010101" charset="-122"/>
            </a:endParaRPr>
          </a:p>
        </p:txBody>
      </p:sp>
    </p:spTree>
    <p:extLst>
      <p:ext uri="{BB962C8B-B14F-4D97-AF65-F5344CB8AC3E}">
        <p14:creationId xmlns:p14="http://schemas.microsoft.com/office/powerpoint/2010/main" val="142541497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1033" name="Picture 9" descr="C:\Users\Dell\Desktop\图片3.tif"/>
          <p:cNvPicPr>
            <a:picLocks noChangeAspect="1" noChangeArrowheads="1"/>
          </p:cNvPicPr>
          <p:nvPr/>
        </p:nvPicPr>
        <p:blipFill>
          <a:blip r:embed="rId4"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785786" y="1142982"/>
            <a:ext cx="7643866" cy="2162130"/>
          </a:xfrm>
          <a:prstGeom prst="rect">
            <a:avLst/>
          </a:prstGeom>
          <a:noFill/>
        </p:spPr>
        <p:txBody>
          <a:bodyPr wrap="square" rtlCol="0">
            <a:spAutoFit/>
          </a:bodyPr>
          <a:lstStyle/>
          <a:p>
            <a:pPr indent="279400">
              <a:lnSpc>
                <a:spcPts val="3800"/>
              </a:lnSpc>
            </a:pPr>
            <a:endParaRPr lang="en-US" altLang="zh-CN" sz="2400" dirty="0" smtClean="0">
              <a:latin typeface="Times New Roman" pitchFamily="18" charset="0"/>
              <a:cs typeface="Times New Roman" pitchFamily="18" charset="0"/>
            </a:endParaRPr>
          </a:p>
          <a:p>
            <a:pPr>
              <a:lnSpc>
                <a:spcPts val="3700"/>
              </a:lnSpc>
            </a:pPr>
            <a:endParaRPr lang="zh-CN" altLang="en-US" sz="2000" dirty="0" smtClean="0">
              <a:latin typeface="Times New Roman" pitchFamily="18" charset="0"/>
              <a:ea typeface="华文中宋" pitchFamily="2" charset="-122"/>
              <a:cs typeface="Times New Roman" pitchFamily="18" charset="0"/>
            </a:endParaRPr>
          </a:p>
          <a:p>
            <a:pPr indent="279400">
              <a:lnSpc>
                <a:spcPct val="150000"/>
              </a:lnSpc>
            </a:pPr>
            <a:endParaRPr lang="en-US" altLang="zh-CN" sz="2400" dirty="0" smtClean="0">
              <a:latin typeface="Times New Roman" pitchFamily="18" charset="0"/>
              <a:cs typeface="Times New Roman" pitchFamily="18" charset="0"/>
            </a:endParaRPr>
          </a:p>
          <a:p>
            <a:pPr indent="279400">
              <a:lnSpc>
                <a:spcPct val="150000"/>
              </a:lnSpc>
            </a:pPr>
            <a:r>
              <a:rPr lang="en-US" altLang="zh-CN" sz="2400" dirty="0" smtClean="0">
                <a:latin typeface="Times New Roman" pitchFamily="18" charset="0"/>
                <a:cs typeface="Times New Roman" pitchFamily="18" charset="0"/>
              </a:rPr>
              <a:t>    </a:t>
            </a:r>
          </a:p>
        </p:txBody>
      </p:sp>
      <p:graphicFrame>
        <p:nvGraphicFramePr>
          <p:cNvPr id="144385" name="Object 1"/>
          <p:cNvGraphicFramePr>
            <a:graphicFrameLocks noChangeAspect="1"/>
          </p:cNvGraphicFramePr>
          <p:nvPr/>
        </p:nvGraphicFramePr>
        <p:xfrm>
          <a:off x="2143108" y="928670"/>
          <a:ext cx="4500594" cy="5929330"/>
        </p:xfrm>
        <a:graphic>
          <a:graphicData uri="http://schemas.openxmlformats.org/presentationml/2006/ole">
            <mc:AlternateContent xmlns:mc="http://schemas.openxmlformats.org/markup-compatibility/2006">
              <mc:Choice xmlns:v="urn:schemas-microsoft-com:vml" Requires="v">
                <p:oleObj spid="_x0000_s3074" name="PDF" r:id="rId5" imgW="0" imgH="0" progId="FoxitReader.Document">
                  <p:embed/>
                </p:oleObj>
              </mc:Choice>
              <mc:Fallback>
                <p:oleObj name="PDF" r:id="rId5" imgW="0" imgH="0" progId="FoxitReader.Document">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43108" y="928670"/>
                        <a:ext cx="4500594" cy="5929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73610876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85721" y="928670"/>
            <a:ext cx="8858279" cy="6991658"/>
          </a:xfrm>
          <a:prstGeom prst="rect">
            <a:avLst/>
          </a:prstGeom>
          <a:noFill/>
        </p:spPr>
        <p:txBody>
          <a:bodyPr wrap="square" rtlCol="0">
            <a:spAutoFit/>
          </a:bodyPr>
          <a:lstStyle/>
          <a:p>
            <a:pPr algn="ctr">
              <a:lnSpc>
                <a:spcPts val="3500"/>
              </a:lnSpc>
            </a:pPr>
            <a:r>
              <a:rPr lang="en-US" dirty="0" smtClean="0">
                <a:latin typeface="Times New Roman" pitchFamily="18" charset="0"/>
                <a:ea typeface="黑体" pitchFamily="49" charset="-122"/>
                <a:cs typeface="Times New Roman" pitchFamily="18" charset="0"/>
              </a:rPr>
              <a:t>20**</a:t>
            </a:r>
            <a:r>
              <a:rPr lang="zh-CN" altLang="en-US" dirty="0" smtClean="0">
                <a:latin typeface="Times New Roman" pitchFamily="18" charset="0"/>
                <a:ea typeface="黑体" pitchFamily="49" charset="-122"/>
                <a:cs typeface="Times New Roman" pitchFamily="18" charset="0"/>
              </a:rPr>
              <a:t>年工会经费收入支出情况报告（样稿）</a:t>
            </a:r>
          </a:p>
          <a:p>
            <a:pPr>
              <a:lnSpc>
                <a:spcPts val="1500"/>
              </a:lnSpc>
            </a:pPr>
            <a:r>
              <a:rPr lang="en-US" sz="1600" dirty="0" smtClean="0">
                <a:latin typeface="Times New Roman" pitchFamily="18" charset="0"/>
                <a:cs typeface="Times New Roman" pitchFamily="18" charset="0"/>
              </a:rPr>
              <a:t> </a:t>
            </a:r>
            <a:endParaRPr lang="zh-CN" altLang="en-US" sz="1600" dirty="0" smtClean="0">
              <a:latin typeface="Times New Roman" pitchFamily="18" charset="0"/>
              <a:cs typeface="Times New Roman" pitchFamily="18" charset="0"/>
            </a:endParaRPr>
          </a:p>
          <a:p>
            <a:pPr algn="ctr">
              <a:lnSpc>
                <a:spcPts val="1800"/>
              </a:lnSpc>
            </a:pPr>
            <a:r>
              <a:rPr lang="en-US" sz="1400" dirty="0" smtClean="0">
                <a:latin typeface="Times New Roman" pitchFamily="18" charset="0"/>
                <a:ea typeface="华文楷体" pitchFamily="2" charset="-122"/>
                <a:cs typeface="Times New Roman" pitchFamily="18" charset="0"/>
              </a:rPr>
              <a:t> ***</a:t>
            </a:r>
            <a:r>
              <a:rPr lang="zh-CN" altLang="en-US" sz="1400" dirty="0" smtClean="0">
                <a:latin typeface="Times New Roman" pitchFamily="18" charset="0"/>
                <a:ea typeface="华文楷体" pitchFamily="2" charset="-122"/>
                <a:cs typeface="Times New Roman" pitchFamily="18" charset="0"/>
              </a:rPr>
              <a:t>单位工会委</a:t>
            </a:r>
            <a:endParaRPr lang="en-US" altLang="zh-CN" sz="1400" dirty="0" smtClean="0">
              <a:latin typeface="Times New Roman" pitchFamily="18" charset="0"/>
              <a:ea typeface="华文楷体" pitchFamily="2" charset="-122"/>
              <a:cs typeface="Times New Roman" pitchFamily="18" charset="0"/>
            </a:endParaRPr>
          </a:p>
          <a:p>
            <a:pPr algn="ctr">
              <a:lnSpc>
                <a:spcPts val="1800"/>
              </a:lnSpc>
            </a:pPr>
            <a:r>
              <a:rPr lang="en-US" sz="1400" dirty="0" smtClean="0">
                <a:latin typeface="Times New Roman" pitchFamily="18" charset="0"/>
                <a:ea typeface="华文楷体" pitchFamily="2" charset="-122"/>
                <a:cs typeface="Times New Roman" pitchFamily="18" charset="0"/>
              </a:rPr>
              <a:t> </a:t>
            </a:r>
            <a:r>
              <a:rPr lang="zh-CN" altLang="en-US" sz="1400" dirty="0" smtClean="0">
                <a:latin typeface="Times New Roman" pitchFamily="18" charset="0"/>
                <a:ea typeface="华文楷体" pitchFamily="2" charset="-122"/>
                <a:cs typeface="Times New Roman" pitchFamily="18" charset="0"/>
              </a:rPr>
              <a:t>（</a:t>
            </a:r>
            <a:r>
              <a:rPr lang="en-US" sz="1400" dirty="0" smtClean="0">
                <a:latin typeface="Times New Roman" pitchFamily="18" charset="0"/>
                <a:ea typeface="华文楷体" pitchFamily="2" charset="-122"/>
                <a:cs typeface="Times New Roman" pitchFamily="18" charset="0"/>
              </a:rPr>
              <a:t>20**</a:t>
            </a:r>
            <a:r>
              <a:rPr lang="zh-CN" altLang="en-US" sz="1400" dirty="0" smtClean="0">
                <a:latin typeface="Times New Roman" pitchFamily="18" charset="0"/>
                <a:ea typeface="华文楷体" pitchFamily="2" charset="-122"/>
                <a:cs typeface="Times New Roman" pitchFamily="18" charset="0"/>
              </a:rPr>
              <a:t>年</a:t>
            </a:r>
            <a:r>
              <a:rPr lang="en-US" sz="1400" dirty="0" smtClean="0">
                <a:latin typeface="Times New Roman" pitchFamily="18" charset="0"/>
                <a:ea typeface="华文楷体" pitchFamily="2" charset="-122"/>
                <a:cs typeface="Times New Roman" pitchFamily="18" charset="0"/>
              </a:rPr>
              <a:t>*</a:t>
            </a:r>
            <a:r>
              <a:rPr lang="zh-CN" altLang="en-US" sz="1400" dirty="0" smtClean="0">
                <a:latin typeface="Times New Roman" pitchFamily="18" charset="0"/>
                <a:ea typeface="华文楷体" pitchFamily="2" charset="-122"/>
                <a:cs typeface="Times New Roman" pitchFamily="18" charset="0"/>
              </a:rPr>
              <a:t>月</a:t>
            </a:r>
            <a:r>
              <a:rPr lang="en-US" sz="1400" dirty="0" smtClean="0">
                <a:latin typeface="Times New Roman" pitchFamily="18" charset="0"/>
                <a:ea typeface="华文楷体" pitchFamily="2" charset="-122"/>
                <a:cs typeface="Times New Roman" pitchFamily="18" charset="0"/>
              </a:rPr>
              <a:t>*</a:t>
            </a:r>
            <a:r>
              <a:rPr lang="zh-CN" altLang="en-US" sz="1400" dirty="0" smtClean="0">
                <a:latin typeface="Times New Roman" pitchFamily="18" charset="0"/>
                <a:ea typeface="华文楷体" pitchFamily="2" charset="-122"/>
                <a:cs typeface="Times New Roman" pitchFamily="18" charset="0"/>
              </a:rPr>
              <a:t>日）</a:t>
            </a:r>
          </a:p>
          <a:p>
            <a:pPr>
              <a:lnSpc>
                <a:spcPts val="1800"/>
              </a:lnSpc>
            </a:pPr>
            <a:r>
              <a:rPr lang="en-US" sz="1600" dirty="0" smtClean="0">
                <a:latin typeface="Times New Roman" pitchFamily="18" charset="0"/>
                <a:ea typeface="华文楷体" pitchFamily="2" charset="-122"/>
                <a:cs typeface="Times New Roman" pitchFamily="18" charset="0"/>
              </a:rPr>
              <a:t> </a:t>
            </a:r>
            <a:endParaRPr lang="zh-CN" altLang="en-US" sz="1200" dirty="0" smtClean="0">
              <a:latin typeface="Times New Roman" pitchFamily="18" charset="0"/>
              <a:ea typeface="华文楷体" pitchFamily="2" charset="-122"/>
              <a:cs typeface="Times New Roman" pitchFamily="18" charset="0"/>
            </a:endParaRPr>
          </a:p>
          <a:p>
            <a:pPr>
              <a:lnSpc>
                <a:spcPts val="1600"/>
              </a:lnSpc>
            </a:pPr>
            <a:r>
              <a:rPr lang="zh-CN" altLang="en-US" sz="1050" dirty="0" smtClean="0">
                <a:latin typeface="Times New Roman" pitchFamily="18" charset="0"/>
                <a:cs typeface="Times New Roman" pitchFamily="18" charset="0"/>
              </a:rPr>
              <a:t>各位领导、各位会员（代表）</a:t>
            </a:r>
            <a:r>
              <a:rPr lang="en-US" sz="1050" dirty="0" smtClean="0">
                <a:latin typeface="Times New Roman" pitchFamily="18" charset="0"/>
                <a:cs typeface="Times New Roman" pitchFamily="18" charset="0"/>
              </a:rPr>
              <a:t>:</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现在我受</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工会</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届</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次委员会的委托，向大会报告</a:t>
            </a:r>
            <a:r>
              <a:rPr lang="en-US" sz="1050" dirty="0" smtClean="0">
                <a:latin typeface="Times New Roman" pitchFamily="18" charset="0"/>
                <a:cs typeface="Times New Roman" pitchFamily="18" charset="0"/>
              </a:rPr>
              <a:t>20**</a:t>
            </a:r>
            <a:r>
              <a:rPr lang="zh-CN" altLang="en-US" sz="1050" dirty="0" smtClean="0">
                <a:latin typeface="Times New Roman" pitchFamily="18" charset="0"/>
                <a:cs typeface="Times New Roman" pitchFamily="18" charset="0"/>
              </a:rPr>
              <a:t>年度工会经费的收支情况。</a:t>
            </a:r>
            <a:endParaRPr lang="en-US" altLang="zh-CN"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一、收入情况</a:t>
            </a:r>
          </a:p>
          <a:p>
            <a:pPr>
              <a:lnSpc>
                <a:spcPts val="1600"/>
              </a:lnSpc>
            </a:pPr>
            <a:r>
              <a:rPr lang="en-US" sz="1050" dirty="0" smtClean="0">
                <a:latin typeface="Times New Roman" pitchFamily="18" charset="0"/>
                <a:cs typeface="Times New Roman" pitchFamily="18" charset="0"/>
              </a:rPr>
              <a:t>            20**</a:t>
            </a:r>
            <a:r>
              <a:rPr lang="zh-CN" altLang="en-US" sz="1050" dirty="0" smtClean="0">
                <a:latin typeface="Times New Roman" pitchFamily="18" charset="0"/>
                <a:cs typeface="Times New Roman" pitchFamily="18" charset="0"/>
              </a:rPr>
              <a:t>年收入总额</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元，完成年度预算</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，同比增加（减少）</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，增加（减少）的主要原因是：</a:t>
            </a:r>
            <a:r>
              <a:rPr lang="en-US" sz="1050" dirty="0" smtClean="0">
                <a:latin typeface="Times New Roman" pitchFamily="18" charset="0"/>
                <a:cs typeface="Times New Roman" pitchFamily="18" charset="0"/>
              </a:rPr>
              <a:t>……</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    1  .</a:t>
            </a:r>
            <a:r>
              <a:rPr lang="zh-CN" altLang="en-US" sz="1050" dirty="0" smtClean="0">
                <a:latin typeface="Times New Roman" pitchFamily="18" charset="0"/>
                <a:cs typeface="Times New Roman" pitchFamily="18" charset="0"/>
              </a:rPr>
              <a:t>会费收入</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元，完成年度预算</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，同比增加（减少）</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，增加（减少）的主要原因是：</a:t>
            </a:r>
            <a:r>
              <a:rPr lang="en-US" sz="1050" dirty="0" smtClean="0">
                <a:latin typeface="Times New Roman" pitchFamily="18" charset="0"/>
                <a:cs typeface="Times New Roman" pitchFamily="18" charset="0"/>
              </a:rPr>
              <a:t>……</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    2.</a:t>
            </a:r>
            <a:r>
              <a:rPr lang="zh-CN" altLang="en-US" sz="1050" dirty="0" smtClean="0">
                <a:latin typeface="Times New Roman" pitchFamily="18" charset="0"/>
                <a:cs typeface="Times New Roman" pitchFamily="18" charset="0"/>
              </a:rPr>
              <a:t>拨缴经费收入</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元，完成年度预算</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，同比增加（减少）</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，增加（减少）的主要原因是：</a:t>
            </a:r>
            <a:r>
              <a:rPr lang="en-US" sz="1050" dirty="0" smtClean="0">
                <a:latin typeface="Times New Roman" pitchFamily="18" charset="0"/>
                <a:cs typeface="Times New Roman" pitchFamily="18" charset="0"/>
              </a:rPr>
              <a:t>……</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    ……</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二、支出情况</a:t>
            </a:r>
          </a:p>
          <a:p>
            <a:pPr>
              <a:lnSpc>
                <a:spcPts val="1600"/>
              </a:lnSpc>
            </a:pPr>
            <a:r>
              <a:rPr lang="en-US" sz="1050" dirty="0" smtClean="0">
                <a:latin typeface="Times New Roman" pitchFamily="18" charset="0"/>
                <a:cs typeface="Times New Roman" pitchFamily="18" charset="0"/>
              </a:rPr>
              <a:t>  20**</a:t>
            </a:r>
            <a:r>
              <a:rPr lang="zh-CN" altLang="en-US" sz="1050" dirty="0" smtClean="0">
                <a:latin typeface="Times New Roman" pitchFamily="18" charset="0"/>
                <a:cs typeface="Times New Roman" pitchFamily="18" charset="0"/>
              </a:rPr>
              <a:t>年支出总额</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元，完成年度预算</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，同比增加（减少）</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，增加（减少）的主要原因是：</a:t>
            </a:r>
            <a:r>
              <a:rPr lang="en-US" sz="1050" dirty="0" smtClean="0">
                <a:latin typeface="Times New Roman" pitchFamily="18" charset="0"/>
                <a:cs typeface="Times New Roman" pitchFamily="18" charset="0"/>
              </a:rPr>
              <a:t>……</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    1.</a:t>
            </a:r>
            <a:r>
              <a:rPr lang="zh-CN" altLang="en-US" sz="1050" dirty="0" smtClean="0">
                <a:latin typeface="Times New Roman" pitchFamily="18" charset="0"/>
                <a:cs typeface="Times New Roman" pitchFamily="18" charset="0"/>
              </a:rPr>
              <a:t>职工活动支出</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元，完成年度预算</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，同比增加（减少）</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，主要用于：</a:t>
            </a:r>
          </a:p>
          <a:p>
            <a:pPr>
              <a:lnSpc>
                <a:spcPts val="1600"/>
              </a:lnSpc>
            </a:pPr>
            <a:r>
              <a:rPr lang="en-US" sz="1050" dirty="0" smtClean="0">
                <a:latin typeface="Times New Roman" pitchFamily="18" charset="0"/>
                <a:cs typeface="Times New Roman" pitchFamily="18" charset="0"/>
              </a:rPr>
              <a:t>⑴</a:t>
            </a:r>
            <a:r>
              <a:rPr lang="zh-CN" altLang="en-US" sz="1050" dirty="0" smtClean="0">
                <a:latin typeface="Times New Roman" pitchFamily="18" charset="0"/>
                <a:cs typeface="Times New Roman" pitchFamily="18" charset="0"/>
              </a:rPr>
              <a:t>职工教育方面支出</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元，主要开展了</a:t>
            </a:r>
            <a:r>
              <a:rPr lang="en-US" sz="1050" dirty="0" smtClean="0">
                <a:latin typeface="Times New Roman" pitchFamily="18" charset="0"/>
                <a:cs typeface="Times New Roman" pitchFamily="18" charset="0"/>
              </a:rPr>
              <a:t>……</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⑵</a:t>
            </a:r>
            <a:r>
              <a:rPr lang="zh-CN" altLang="en-US" sz="1050" dirty="0" smtClean="0">
                <a:latin typeface="Times New Roman" pitchFamily="18" charset="0"/>
                <a:cs typeface="Times New Roman" pitchFamily="18" charset="0"/>
              </a:rPr>
              <a:t>文体活动方面支出</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元，主要开展了</a:t>
            </a:r>
            <a:r>
              <a:rPr lang="en-US" sz="1050" dirty="0" smtClean="0">
                <a:latin typeface="Times New Roman" pitchFamily="18" charset="0"/>
                <a:cs typeface="Times New Roman" pitchFamily="18" charset="0"/>
              </a:rPr>
              <a:t>……</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⑶</a:t>
            </a:r>
            <a:r>
              <a:rPr lang="zh-CN" altLang="en-US" sz="1050" dirty="0" smtClean="0">
                <a:latin typeface="Times New Roman" pitchFamily="18" charset="0"/>
                <a:cs typeface="Times New Roman" pitchFamily="18" charset="0"/>
              </a:rPr>
              <a:t>宣传活动方面支出</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元，主要开展了</a:t>
            </a:r>
            <a:r>
              <a:rPr lang="en-US" sz="1050" dirty="0" smtClean="0">
                <a:latin typeface="Times New Roman" pitchFamily="18" charset="0"/>
                <a:cs typeface="Times New Roman" pitchFamily="18" charset="0"/>
              </a:rPr>
              <a:t>……</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⑷</a:t>
            </a:r>
            <a:r>
              <a:rPr lang="zh-CN" altLang="en-US" sz="1050" dirty="0" smtClean="0">
                <a:latin typeface="Times New Roman" pitchFamily="18" charset="0"/>
                <a:cs typeface="Times New Roman" pitchFamily="18" charset="0"/>
              </a:rPr>
              <a:t>职工福利支出</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元，其中，用于职工节日慰问品发放</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元，会员慰问支出</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a:t>
            </a:r>
            <a:r>
              <a:rPr lang="en-US" sz="1050" dirty="0" smtClean="0">
                <a:latin typeface="Times New Roman" pitchFamily="18" charset="0"/>
                <a:cs typeface="Times New Roman" pitchFamily="18" charset="0"/>
              </a:rPr>
              <a:t>……</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2.</a:t>
            </a:r>
            <a:r>
              <a:rPr lang="zh-CN" altLang="en-US" sz="1050" dirty="0" smtClean="0">
                <a:latin typeface="Times New Roman" pitchFamily="18" charset="0"/>
                <a:cs typeface="Times New Roman" pitchFamily="18" charset="0"/>
              </a:rPr>
              <a:t>用于维护职工权益方面的支出</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元，完成年度预算</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，同比增加（减少）</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，主要用于：</a:t>
            </a:r>
            <a:r>
              <a:rPr lang="en-US" sz="1050" dirty="0" smtClean="0">
                <a:latin typeface="Times New Roman" pitchFamily="18" charset="0"/>
                <a:cs typeface="Times New Roman" pitchFamily="18" charset="0"/>
              </a:rPr>
              <a:t>……</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3.……</a:t>
            </a:r>
            <a:endParaRPr lang="zh-CN" altLang="en-US" sz="1050" dirty="0" smtClean="0">
              <a:latin typeface="Times New Roman" pitchFamily="18" charset="0"/>
              <a:cs typeface="Times New Roman" pitchFamily="18" charset="0"/>
            </a:endParaRPr>
          </a:p>
          <a:p>
            <a:pPr>
              <a:lnSpc>
                <a:spcPts val="1600"/>
              </a:lnSpc>
            </a:pP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三、经费结余情况</a:t>
            </a:r>
          </a:p>
          <a:p>
            <a:pPr>
              <a:lnSpc>
                <a:spcPts val="1600"/>
              </a:lnSpc>
            </a:pPr>
            <a:r>
              <a:rPr lang="en-US" sz="1050" dirty="0" smtClean="0">
                <a:latin typeface="Times New Roman" pitchFamily="18" charset="0"/>
                <a:cs typeface="Times New Roman" pitchFamily="18" charset="0"/>
              </a:rPr>
              <a:t>    20**</a:t>
            </a:r>
            <a:r>
              <a:rPr lang="zh-CN" altLang="en-US" sz="1050" dirty="0" smtClean="0">
                <a:latin typeface="Times New Roman" pitchFamily="18" charset="0"/>
                <a:cs typeface="Times New Roman" pitchFamily="18" charset="0"/>
              </a:rPr>
              <a:t>年工会经费结余</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元，比预算增加了</a:t>
            </a: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。滚存经费结余</a:t>
            </a:r>
            <a:r>
              <a:rPr lang="en-US" sz="1050" dirty="0" smtClean="0">
                <a:latin typeface="Times New Roman" pitchFamily="18" charset="0"/>
                <a:cs typeface="Times New Roman" pitchFamily="18" charset="0"/>
              </a:rPr>
              <a:t>××</a:t>
            </a:r>
            <a:r>
              <a:rPr lang="zh-CN" altLang="en-US" sz="1050" dirty="0" smtClean="0">
                <a:latin typeface="Times New Roman" pitchFamily="18" charset="0"/>
                <a:cs typeface="Times New Roman" pitchFamily="18" charset="0"/>
              </a:rPr>
              <a:t>元。</a:t>
            </a:r>
          </a:p>
          <a:p>
            <a:pPr>
              <a:lnSpc>
                <a:spcPts val="1600"/>
              </a:lnSpc>
            </a:pPr>
            <a:r>
              <a:rPr lang="en-US" sz="1050" dirty="0" smtClean="0">
                <a:latin typeface="Times New Roman" pitchFamily="18" charset="0"/>
                <a:cs typeface="Times New Roman" pitchFamily="18" charset="0"/>
              </a:rPr>
              <a:t>    </a:t>
            </a:r>
            <a:r>
              <a:rPr lang="zh-CN" altLang="en-US" sz="1050" dirty="0" smtClean="0">
                <a:latin typeface="Times New Roman" pitchFamily="18" charset="0"/>
                <a:cs typeface="Times New Roman" pitchFamily="18" charset="0"/>
              </a:rPr>
              <a:t>四、期他需要说明的事项</a:t>
            </a:r>
            <a:r>
              <a:rPr lang="en-US" sz="1050" dirty="0" smtClean="0">
                <a:latin typeface="Times New Roman" pitchFamily="18" charset="0"/>
                <a:cs typeface="Times New Roman" pitchFamily="18" charset="0"/>
              </a:rPr>
              <a:t>……</a:t>
            </a:r>
            <a:endParaRPr lang="zh-CN" altLang="en-US" sz="1050" dirty="0" smtClean="0">
              <a:latin typeface="Times New Roman" pitchFamily="18" charset="0"/>
              <a:cs typeface="Times New Roman" pitchFamily="18" charset="0"/>
            </a:endParaRPr>
          </a:p>
          <a:p>
            <a:pPr>
              <a:lnSpc>
                <a:spcPts val="3800"/>
              </a:lnSpc>
            </a:pPr>
            <a:endParaRPr lang="en-US" altLang="zh-CN" sz="2000" dirty="0" smtClean="0">
              <a:latin typeface="Times New Roman" pitchFamily="18" charset="0"/>
              <a:cs typeface="Times New Roman" pitchFamily="18" charset="0"/>
            </a:endParaRPr>
          </a:p>
          <a:p>
            <a:pPr>
              <a:lnSpc>
                <a:spcPts val="3800"/>
              </a:lnSpc>
            </a:pPr>
            <a:r>
              <a:rPr lang="en-US" altLang="zh-CN" sz="2000" dirty="0" smtClean="0">
                <a:latin typeface="Times New Roman" pitchFamily="18" charset="0"/>
                <a:cs typeface="Times New Roman" pitchFamily="18" charset="0"/>
              </a:rPr>
              <a:t>       </a:t>
            </a:r>
            <a:endParaRPr lang="zh-CN" altLang="en-US" sz="2000" dirty="0" smtClean="0">
              <a:latin typeface="Times New Roman" pitchFamily="18" charset="0"/>
              <a:cs typeface="Times New Roman" pitchFamily="18" charset="0"/>
            </a:endParaRPr>
          </a:p>
          <a:p>
            <a:pPr>
              <a:lnSpc>
                <a:spcPts val="3800"/>
              </a:lnSpc>
            </a:pPr>
            <a:r>
              <a:rPr lang="en-US" sz="2400" dirty="0" smtClean="0">
                <a:latin typeface="Times New Roman" pitchFamily="18" charset="0"/>
                <a:cs typeface="Times New Roman" pitchFamily="18" charset="0"/>
              </a:rPr>
              <a:t>        </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35927936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177164" y="1214422"/>
            <a:ext cx="8681115" cy="5899051"/>
          </a:xfrm>
          <a:prstGeom prst="rect">
            <a:avLst/>
          </a:prstGeom>
          <a:noFill/>
        </p:spPr>
        <p:txBody>
          <a:bodyPr wrap="square" rtlCol="0">
            <a:spAutoFit/>
          </a:bodyPr>
          <a:lstStyle/>
          <a:p>
            <a:r>
              <a:rPr lang="zh-CN" altLang="en-US" sz="2400" dirty="0" smtClean="0">
                <a:latin typeface="+mn-ea"/>
                <a:sym typeface="+mn-ea"/>
              </a:rPr>
              <a:t>   </a:t>
            </a:r>
            <a:r>
              <a:rPr lang="zh-CN" altLang="en-US" sz="2400" dirty="0" smtClean="0">
                <a:latin typeface="Times New Roman" pitchFamily="18" charset="0"/>
                <a:ea typeface="华文中宋" pitchFamily="2" charset="-122"/>
                <a:cs typeface="Times New Roman" pitchFamily="18" charset="0"/>
              </a:rPr>
              <a:t>★</a:t>
            </a:r>
            <a:r>
              <a:rPr lang="zh-CN" altLang="en-US" sz="2400" dirty="0" smtClean="0">
                <a:latin typeface="Times New Roman" pitchFamily="18" charset="0"/>
                <a:ea typeface="华文中宋" pitchFamily="2" charset="-122"/>
                <a:cs typeface="Times New Roman" pitchFamily="18" charset="0"/>
                <a:sym typeface="+mn-ea"/>
              </a:rPr>
              <a:t>健全制度，集体理财，主席审批</a:t>
            </a:r>
            <a:endParaRPr lang="en-US" altLang="zh-CN" sz="2400" dirty="0" smtClean="0">
              <a:latin typeface="Times New Roman" pitchFamily="18" charset="0"/>
              <a:ea typeface="华文中宋" pitchFamily="2" charset="-122"/>
              <a:cs typeface="Times New Roman" pitchFamily="18" charset="0"/>
              <a:sym typeface="+mn-ea"/>
            </a:endParaRPr>
          </a:p>
          <a:p>
            <a:pPr>
              <a:lnSpc>
                <a:spcPts val="4000"/>
              </a:lnSpc>
            </a:pPr>
            <a:r>
              <a:rPr lang="en-US" altLang="zh-CN" sz="2400" dirty="0" smtClean="0">
                <a:latin typeface="+mn-ea"/>
                <a:sym typeface="+mn-ea"/>
              </a:rPr>
              <a:t>    </a:t>
            </a:r>
            <a:r>
              <a:rPr lang="zh-CN" altLang="en-US" sz="2000" dirty="0" smtClean="0">
                <a:latin typeface="华文中宋" pitchFamily="2" charset="-122"/>
                <a:ea typeface="华文中宋" pitchFamily="2" charset="-122"/>
                <a:sym typeface="+mn-ea"/>
              </a:rPr>
              <a:t>基层工会应加强财务管理制度建设，健全完善财务报销、资产管理、资金使用等内部管理制度，各项收支实行工会委员会集体领导下的主席负责制，重大收支须集体研究决定（有制度形式上合规） 。</a:t>
            </a:r>
            <a:endParaRPr lang="en-US" altLang="zh-CN" sz="2000" dirty="0" smtClean="0">
              <a:latin typeface="华文中宋" pitchFamily="2" charset="-122"/>
              <a:ea typeface="华文中宋" pitchFamily="2" charset="-122"/>
              <a:sym typeface="+mn-ea"/>
            </a:endParaRPr>
          </a:p>
          <a:p>
            <a:pPr>
              <a:lnSpc>
                <a:spcPts val="4000"/>
              </a:lnSpc>
            </a:pPr>
            <a:r>
              <a:rPr lang="en-US" altLang="zh-CN" sz="2000" dirty="0" smtClean="0">
                <a:latin typeface="华文中宋" pitchFamily="2" charset="-122"/>
                <a:ea typeface="华文中宋" pitchFamily="2" charset="-122"/>
                <a:sym typeface="+mn-ea"/>
              </a:rPr>
              <a:t>    </a:t>
            </a:r>
            <a:r>
              <a:rPr lang="zh-CN" altLang="en-US" sz="2000" dirty="0" smtClean="0">
                <a:latin typeface="华文中宋" pitchFamily="2" charset="-122"/>
                <a:ea typeface="华文中宋" pitchFamily="2" charset="-122"/>
              </a:rPr>
              <a:t>应当有以下几方面制度</a:t>
            </a:r>
            <a:r>
              <a:rPr lang="en-US" altLang="zh-CN" sz="2000" dirty="0" smtClean="0">
                <a:latin typeface="华文中宋" pitchFamily="2" charset="-122"/>
                <a:ea typeface="华文中宋" pitchFamily="2" charset="-122"/>
              </a:rPr>
              <a:t>(</a:t>
            </a:r>
            <a:r>
              <a:rPr lang="zh-CN" altLang="en-US" sz="2000" dirty="0" smtClean="0">
                <a:solidFill>
                  <a:srgbClr val="FF0000"/>
                </a:solidFill>
                <a:latin typeface="华文中宋" pitchFamily="2" charset="-122"/>
                <a:ea typeface="华文中宋" pitchFamily="2" charset="-122"/>
              </a:rPr>
              <a:t>内控制度</a:t>
            </a:r>
            <a:r>
              <a:rPr lang="zh-CN" altLang="en-US" sz="2000" dirty="0" smtClean="0">
                <a:latin typeface="华文中宋" pitchFamily="2" charset="-122"/>
                <a:ea typeface="华文中宋" pitchFamily="2" charset="-122"/>
              </a:rPr>
              <a:t>）：</a:t>
            </a:r>
          </a:p>
          <a:p>
            <a:pPr>
              <a:lnSpc>
                <a:spcPts val="4000"/>
              </a:lnSpc>
            </a:pPr>
            <a:r>
              <a:rPr lang="en-US" sz="2000" dirty="0" smtClean="0">
                <a:latin typeface="华文中宋" pitchFamily="2" charset="-122"/>
                <a:ea typeface="华文中宋" pitchFamily="2" charset="-122"/>
                <a:cs typeface="Times New Roman" pitchFamily="18" charset="0"/>
              </a:rPr>
              <a:t>        1</a:t>
            </a:r>
            <a:r>
              <a:rPr lang="zh-CN" altLang="en-US" sz="2000" dirty="0" smtClean="0">
                <a:latin typeface="华文中宋" pitchFamily="2" charset="-122"/>
                <a:ea typeface="华文中宋" pitchFamily="2" charset="-122"/>
                <a:cs typeface="Times New Roman" pitchFamily="18" charset="0"/>
              </a:rPr>
              <a:t>、报销审批制度；</a:t>
            </a:r>
            <a:r>
              <a:rPr lang="en-US" sz="2000" dirty="0" smtClean="0">
                <a:latin typeface="华文中宋" pitchFamily="2" charset="-122"/>
                <a:ea typeface="华文中宋" pitchFamily="2" charset="-122"/>
                <a:cs typeface="Times New Roman" pitchFamily="18" charset="0"/>
              </a:rPr>
              <a:t>2</a:t>
            </a:r>
            <a:r>
              <a:rPr lang="zh-CN" altLang="en-US" sz="2000" dirty="0" smtClean="0">
                <a:latin typeface="华文中宋" pitchFamily="2" charset="-122"/>
                <a:ea typeface="华文中宋" pitchFamily="2" charset="-122"/>
                <a:cs typeface="Times New Roman" pitchFamily="18" charset="0"/>
              </a:rPr>
              <a:t>、各种奖励制度；</a:t>
            </a:r>
            <a:r>
              <a:rPr lang="en-US" sz="2000" dirty="0" smtClean="0">
                <a:latin typeface="华文中宋" pitchFamily="2" charset="-122"/>
                <a:ea typeface="华文中宋" pitchFamily="2" charset="-122"/>
                <a:cs typeface="Times New Roman" pitchFamily="18" charset="0"/>
              </a:rPr>
              <a:t>3</a:t>
            </a:r>
            <a:r>
              <a:rPr lang="zh-CN" altLang="en-US" sz="2000" dirty="0" smtClean="0">
                <a:latin typeface="华文中宋" pitchFamily="2" charset="-122"/>
                <a:ea typeface="华文中宋" pitchFamily="2" charset="-122"/>
                <a:cs typeface="Times New Roman" pitchFamily="18" charset="0"/>
              </a:rPr>
              <a:t>、奖品购买发放制度；</a:t>
            </a:r>
            <a:r>
              <a:rPr lang="en-US" sz="2000" dirty="0" smtClean="0">
                <a:latin typeface="华文中宋" pitchFamily="2" charset="-122"/>
                <a:ea typeface="华文中宋" pitchFamily="2" charset="-122"/>
                <a:cs typeface="Times New Roman" pitchFamily="18" charset="0"/>
              </a:rPr>
              <a:t>4</a:t>
            </a:r>
            <a:r>
              <a:rPr lang="zh-CN" altLang="en-US" sz="2000" dirty="0" smtClean="0">
                <a:latin typeface="华文中宋" pitchFamily="2" charset="-122"/>
                <a:ea typeface="华文中宋" pitchFamily="2" charset="-122"/>
                <a:cs typeface="Times New Roman" pitchFamily="18" charset="0"/>
              </a:rPr>
              <a:t>、固定资产管理制度；</a:t>
            </a:r>
            <a:r>
              <a:rPr lang="en-US" sz="2000" dirty="0" smtClean="0">
                <a:latin typeface="华文中宋" pitchFamily="2" charset="-122"/>
                <a:ea typeface="华文中宋" pitchFamily="2" charset="-122"/>
                <a:cs typeface="Times New Roman" pitchFamily="18" charset="0"/>
              </a:rPr>
              <a:t>5</a:t>
            </a:r>
            <a:r>
              <a:rPr lang="zh-CN" altLang="en-US" sz="2000" dirty="0" smtClean="0">
                <a:latin typeface="华文中宋" pitchFamily="2" charset="-122"/>
                <a:ea typeface="华文中宋" pitchFamily="2" charset="-122"/>
                <a:cs typeface="Times New Roman" pitchFamily="18" charset="0"/>
              </a:rPr>
              <a:t>、职工困难慰问补助制度；</a:t>
            </a:r>
            <a:r>
              <a:rPr lang="en-US" sz="2000" dirty="0" smtClean="0">
                <a:latin typeface="华文中宋" pitchFamily="2" charset="-122"/>
                <a:ea typeface="华文中宋" pitchFamily="2" charset="-122"/>
                <a:cs typeface="Times New Roman" pitchFamily="18" charset="0"/>
              </a:rPr>
              <a:t>6</a:t>
            </a:r>
            <a:r>
              <a:rPr lang="zh-CN" altLang="en-US" sz="2000" dirty="0" smtClean="0">
                <a:latin typeface="华文中宋" pitchFamily="2" charset="-122"/>
                <a:ea typeface="华文中宋" pitchFamily="2" charset="-122"/>
                <a:cs typeface="Times New Roman" pitchFamily="18" charset="0"/>
              </a:rPr>
              <a:t>、银行结算和票据管理制度；</a:t>
            </a:r>
            <a:r>
              <a:rPr lang="en-US" sz="2000" dirty="0" smtClean="0">
                <a:latin typeface="华文中宋" pitchFamily="2" charset="-122"/>
                <a:ea typeface="华文中宋" pitchFamily="2" charset="-122"/>
                <a:cs typeface="Times New Roman" pitchFamily="18" charset="0"/>
              </a:rPr>
              <a:t>7</a:t>
            </a:r>
            <a:r>
              <a:rPr lang="zh-CN" altLang="en-US" sz="2000" dirty="0" smtClean="0">
                <a:latin typeface="华文中宋" pitchFamily="2" charset="-122"/>
                <a:ea typeface="华文中宋" pitchFamily="2" charset="-122"/>
                <a:cs typeface="Times New Roman" pitchFamily="18" charset="0"/>
              </a:rPr>
              <a:t>、现金支付制度；</a:t>
            </a:r>
            <a:r>
              <a:rPr lang="en-US" sz="2000" dirty="0" smtClean="0">
                <a:latin typeface="华文中宋" pitchFamily="2" charset="-122"/>
                <a:ea typeface="华文中宋" pitchFamily="2" charset="-122"/>
                <a:cs typeface="Times New Roman" pitchFamily="18" charset="0"/>
              </a:rPr>
              <a:t>8</a:t>
            </a:r>
            <a:r>
              <a:rPr lang="zh-CN" altLang="en-US" sz="2000" dirty="0" smtClean="0">
                <a:latin typeface="华文中宋" pitchFamily="2" charset="-122"/>
                <a:ea typeface="华文中宋" pitchFamily="2" charset="-122"/>
                <a:cs typeface="Times New Roman" pitchFamily="18" charset="0"/>
              </a:rPr>
              <a:t>、档案管理制度等。</a:t>
            </a:r>
          </a:p>
          <a:p>
            <a:pPr indent="609600">
              <a:lnSpc>
                <a:spcPct val="150000"/>
              </a:lnSpc>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zh-CN" altLang="en-US" sz="2000" dirty="0" smtClean="0">
              <a:latin typeface="仿宋" panose="02010609060101010101" charset="-122"/>
              <a:ea typeface="仿宋" panose="02010609060101010101" charset="-122"/>
            </a:endParaRPr>
          </a:p>
        </p:txBody>
      </p:sp>
    </p:spTree>
    <p:extLst>
      <p:ext uri="{BB962C8B-B14F-4D97-AF65-F5344CB8AC3E}">
        <p14:creationId xmlns:p14="http://schemas.microsoft.com/office/powerpoint/2010/main" val="200936809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14282" y="1000108"/>
            <a:ext cx="8646160" cy="6832640"/>
          </a:xfrm>
          <a:prstGeom prst="rect">
            <a:avLst/>
          </a:prstGeom>
          <a:noFill/>
        </p:spPr>
        <p:txBody>
          <a:bodyPr wrap="square" rtlCol="0">
            <a:spAutoFit/>
          </a:bodyPr>
          <a:lstStyle/>
          <a:p>
            <a:pPr>
              <a:lnSpc>
                <a:spcPct val="150000"/>
              </a:lnSpc>
            </a:pPr>
            <a:r>
              <a:rPr lang="zh-CN" altLang="en-US" sz="2400" dirty="0" smtClean="0">
                <a:latin typeface="Times New Roman" pitchFamily="18" charset="0"/>
                <a:ea typeface="华文中宋" pitchFamily="2" charset="-122"/>
                <a:cs typeface="Times New Roman" pitchFamily="18" charset="0"/>
              </a:rPr>
              <a:t>     ★经费支出有界限，做到实质上合规</a:t>
            </a:r>
          </a:p>
          <a:p>
            <a:pPr>
              <a:lnSpc>
                <a:spcPts val="3600"/>
              </a:lnSpc>
            </a:pPr>
            <a:r>
              <a:rPr lang="zh-CN" altLang="en-US" sz="2400" dirty="0" smtClean="0">
                <a:solidFill>
                  <a:srgbClr val="FF0000"/>
                </a:solidFill>
                <a:latin typeface="+mn-ea"/>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基层工会应严格执行以下</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八不准</a:t>
            </a:r>
            <a:r>
              <a:rPr lang="en-US" sz="2000" dirty="0" smtClean="0">
                <a:latin typeface="Times New Roman" pitchFamily="18" charset="0"/>
                <a:ea typeface="华文中宋" pitchFamily="2" charset="-122"/>
                <a:cs typeface="Times New Roman" pitchFamily="18" charset="0"/>
              </a:rPr>
              <a:t>”</a:t>
            </a:r>
            <a:r>
              <a:rPr lang="zh-CN" altLang="en-US" sz="2000" dirty="0" smtClean="0">
                <a:solidFill>
                  <a:srgbClr val="FF0000"/>
                </a:solidFill>
                <a:latin typeface="Times New Roman" pitchFamily="18" charset="0"/>
                <a:ea typeface="华文中宋" pitchFamily="2" charset="-122"/>
                <a:cs typeface="Times New Roman" pitchFamily="18" charset="0"/>
              </a:rPr>
              <a:t>（负面清单）</a:t>
            </a:r>
            <a:r>
              <a:rPr lang="zh-CN" altLang="en-US" sz="2000" dirty="0" smtClean="0">
                <a:latin typeface="Times New Roman" pitchFamily="18" charset="0"/>
                <a:ea typeface="华文中宋" pitchFamily="2" charset="-122"/>
                <a:cs typeface="Times New Roman" pitchFamily="18" charset="0"/>
              </a:rPr>
              <a:t>：</a:t>
            </a:r>
          </a:p>
          <a:p>
            <a:pPr>
              <a:lnSpc>
                <a:spcPts val="3600"/>
              </a:lnSpc>
            </a:pPr>
            <a:r>
              <a:rPr lang="en-US" sz="2000" dirty="0" smtClean="0">
                <a:latin typeface="Times New Roman" pitchFamily="18" charset="0"/>
                <a:ea typeface="华文中宋" pitchFamily="2" charset="-122"/>
                <a:cs typeface="Times New Roman" pitchFamily="18" charset="0"/>
              </a:rPr>
              <a:t>       1.</a:t>
            </a:r>
            <a:r>
              <a:rPr lang="zh-CN" altLang="en-US" sz="2000" dirty="0" smtClean="0">
                <a:latin typeface="Times New Roman" pitchFamily="18" charset="0"/>
                <a:ea typeface="华文中宋" pitchFamily="2" charset="-122"/>
                <a:cs typeface="Times New Roman" pitchFamily="18" charset="0"/>
              </a:rPr>
              <a:t>不准使用工会经费请客送礼。</a:t>
            </a:r>
          </a:p>
          <a:p>
            <a:pPr>
              <a:lnSpc>
                <a:spcPts val="3600"/>
              </a:lnSpc>
            </a:pPr>
            <a:r>
              <a:rPr lang="en-US"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不准违反工会经费使用规定，滥发奖金、津贴、补贴。</a:t>
            </a:r>
          </a:p>
          <a:p>
            <a:pPr>
              <a:lnSpc>
                <a:spcPts val="3600"/>
              </a:lnSpc>
            </a:pPr>
            <a:r>
              <a:rPr lang="en-US"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不准使用工会经费从事高消费性娱乐和健身活动。</a:t>
            </a:r>
          </a:p>
          <a:p>
            <a:pPr>
              <a:lnSpc>
                <a:spcPts val="3600"/>
              </a:lnSpc>
            </a:pPr>
            <a:r>
              <a:rPr lang="en-US" sz="2000" dirty="0" smtClean="0">
                <a:latin typeface="Times New Roman" pitchFamily="18" charset="0"/>
                <a:ea typeface="华文中宋" pitchFamily="2" charset="-122"/>
                <a:cs typeface="Times New Roman" pitchFamily="18" charset="0"/>
              </a:rPr>
              <a:t>        4.</a:t>
            </a:r>
            <a:r>
              <a:rPr lang="zh-CN" altLang="en-US" sz="2000" dirty="0" smtClean="0">
                <a:latin typeface="Times New Roman" pitchFamily="18" charset="0"/>
                <a:ea typeface="华文中宋" pitchFamily="2" charset="-122"/>
                <a:cs typeface="Times New Roman" pitchFamily="18" charset="0"/>
              </a:rPr>
              <a:t>不准单位行政利用工会账户，违规设立</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小金库</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a:t>
            </a:r>
          </a:p>
          <a:p>
            <a:pPr>
              <a:lnSpc>
                <a:spcPts val="3600"/>
              </a:lnSpc>
            </a:pPr>
            <a:r>
              <a:rPr lang="en-US" sz="2000" dirty="0" smtClean="0">
                <a:latin typeface="Times New Roman" pitchFamily="18" charset="0"/>
                <a:ea typeface="华文中宋" pitchFamily="2" charset="-122"/>
                <a:cs typeface="Times New Roman" pitchFamily="18" charset="0"/>
              </a:rPr>
              <a:t>        5.</a:t>
            </a:r>
            <a:r>
              <a:rPr lang="zh-CN" altLang="en-US" sz="2000" dirty="0" smtClean="0">
                <a:latin typeface="Times New Roman" pitchFamily="18" charset="0"/>
                <a:ea typeface="华文中宋" pitchFamily="2" charset="-122"/>
                <a:cs typeface="Times New Roman" pitchFamily="18" charset="0"/>
              </a:rPr>
              <a:t>不准将工会账户并入单位行政账户，使工会经费开支失去控制。</a:t>
            </a:r>
          </a:p>
          <a:p>
            <a:pPr>
              <a:lnSpc>
                <a:spcPts val="3600"/>
              </a:lnSpc>
            </a:pPr>
            <a:r>
              <a:rPr lang="en-US" sz="2000" dirty="0" smtClean="0">
                <a:latin typeface="Times New Roman" pitchFamily="18" charset="0"/>
                <a:ea typeface="华文中宋" pitchFamily="2" charset="-122"/>
                <a:cs typeface="Times New Roman" pitchFamily="18" charset="0"/>
              </a:rPr>
              <a:t>       6.</a:t>
            </a:r>
            <a:r>
              <a:rPr lang="zh-CN" altLang="en-US" sz="2000" dirty="0" smtClean="0">
                <a:latin typeface="Times New Roman" pitchFamily="18" charset="0"/>
                <a:ea typeface="华文中宋" pitchFamily="2" charset="-122"/>
                <a:cs typeface="Times New Roman" pitchFamily="18" charset="0"/>
              </a:rPr>
              <a:t>不准截留、挪用工会经费。</a:t>
            </a:r>
          </a:p>
          <a:p>
            <a:pPr>
              <a:lnSpc>
                <a:spcPts val="3600"/>
              </a:lnSpc>
            </a:pPr>
            <a:r>
              <a:rPr lang="en-US" sz="2000" dirty="0" smtClean="0">
                <a:latin typeface="Times New Roman" pitchFamily="18" charset="0"/>
                <a:ea typeface="华文中宋" pitchFamily="2" charset="-122"/>
                <a:cs typeface="Times New Roman" pitchFamily="18" charset="0"/>
              </a:rPr>
              <a:t>       7.</a:t>
            </a:r>
            <a:r>
              <a:rPr lang="zh-CN" altLang="en-US" sz="2000" dirty="0" smtClean="0">
                <a:latin typeface="Times New Roman" pitchFamily="18" charset="0"/>
                <a:ea typeface="华文中宋" pitchFamily="2" charset="-122"/>
                <a:cs typeface="Times New Roman" pitchFamily="18" charset="0"/>
              </a:rPr>
              <a:t>不准用工会经费参与非法集资活动，或为非法集资活动提供经济担保。</a:t>
            </a:r>
          </a:p>
          <a:p>
            <a:pPr>
              <a:lnSpc>
                <a:spcPts val="3600"/>
              </a:lnSpc>
            </a:pPr>
            <a:r>
              <a:rPr lang="en-US" sz="2000" dirty="0" smtClean="0">
                <a:latin typeface="Times New Roman" pitchFamily="18" charset="0"/>
                <a:ea typeface="华文中宋" pitchFamily="2" charset="-122"/>
                <a:cs typeface="Times New Roman" pitchFamily="18" charset="0"/>
              </a:rPr>
              <a:t>      8.</a:t>
            </a:r>
            <a:r>
              <a:rPr lang="zh-CN" altLang="en-US" sz="2000" dirty="0" smtClean="0">
                <a:latin typeface="Times New Roman" pitchFamily="18" charset="0"/>
                <a:ea typeface="华文中宋" pitchFamily="2" charset="-122"/>
                <a:cs typeface="Times New Roman" pitchFamily="18" charset="0"/>
              </a:rPr>
              <a:t>不准用工会经费报销与工会活动无关的费用。</a:t>
            </a:r>
          </a:p>
          <a:p>
            <a:pPr marL="0" indent="711200" algn="ctr" fontAlgn="auto">
              <a:lnSpc>
                <a:spcPct val="150000"/>
              </a:lnSpc>
              <a:buNone/>
              <a:extLst>
                <a:ext uri="{35155182-B16C-46BC-9424-99874614C6A1}">
                  <wpsdc:indentchars xmlns="" xmlns:wpsdc="http://www.wps.cn/officeDocument/2017/drawingmlCustomData" val="200" checksum="3773799597"/>
                </a:ext>
              </a:extLst>
            </a:pPr>
            <a:endParaRPr lang="zh-CN" altLang="en-US" sz="2800" dirty="0" smtClean="0">
              <a:latin typeface="华文中宋" pitchFamily="2" charset="-122"/>
              <a:ea typeface="华文中宋" pitchFamily="2"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zh-CN" altLang="en-US" sz="2000" dirty="0" smtClean="0">
              <a:latin typeface="仿宋" panose="02010609060101010101" charset="-122"/>
              <a:ea typeface="仿宋" panose="02010609060101010101" charset="-122"/>
            </a:endParaRPr>
          </a:p>
        </p:txBody>
      </p:sp>
    </p:spTree>
    <p:extLst>
      <p:ext uri="{BB962C8B-B14F-4D97-AF65-F5344CB8AC3E}">
        <p14:creationId xmlns:p14="http://schemas.microsoft.com/office/powerpoint/2010/main" val="358491228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85719" y="1071546"/>
            <a:ext cx="8537605" cy="8320226"/>
          </a:xfrm>
          <a:prstGeom prst="rect">
            <a:avLst/>
          </a:prstGeom>
          <a:noFill/>
        </p:spPr>
        <p:txBody>
          <a:bodyPr wrap="square" rtlCol="0">
            <a:spAutoFit/>
          </a:bodyPr>
          <a:lstStyle/>
          <a:p>
            <a:pPr algn="ctr"/>
            <a:r>
              <a:rPr lang="zh-CN" altLang="en-US" sz="2400" dirty="0" smtClean="0">
                <a:latin typeface="华文中宋" pitchFamily="2" charset="-122"/>
                <a:ea typeface="华文中宋" pitchFamily="2" charset="-122"/>
                <a:cs typeface="Times New Roman" pitchFamily="18" charset="0"/>
              </a:rPr>
              <a:t>当前乡镇工会经费管理中存在的主要问题</a:t>
            </a:r>
          </a:p>
          <a:p>
            <a:r>
              <a:rPr lang="en-US" sz="2400" dirty="0" smtClean="0">
                <a:latin typeface="Times New Roman" pitchFamily="18" charset="0"/>
                <a:cs typeface="Times New Roman" pitchFamily="18" charset="0"/>
              </a:rPr>
              <a:t> </a:t>
            </a:r>
            <a:endParaRPr lang="zh-CN" altLang="en-US" sz="2400" dirty="0" smtClean="0">
              <a:latin typeface="Times New Roman" pitchFamily="18" charset="0"/>
              <a:cs typeface="Times New Roman" pitchFamily="18" charset="0"/>
            </a:endParaRPr>
          </a:p>
          <a:p>
            <a:pPr>
              <a:lnSpc>
                <a:spcPts val="2800"/>
              </a:lnSpc>
            </a:pPr>
            <a:r>
              <a:rPr lang="en-US" sz="2000" dirty="0" smtClean="0">
                <a:latin typeface="Times New Roman" pitchFamily="18" charset="0"/>
                <a:cs typeface="Times New Roman" pitchFamily="18" charset="0"/>
              </a:rPr>
              <a:t>    </a:t>
            </a:r>
            <a:r>
              <a:rPr lang="en-US" sz="2000" dirty="0" smtClean="0">
                <a:latin typeface="Times New Roman" pitchFamily="18" charset="0"/>
                <a:ea typeface="华文中宋" pitchFamily="2" charset="-122"/>
                <a:cs typeface="Times New Roman" pitchFamily="18" charset="0"/>
              </a:rPr>
              <a:t>1</a:t>
            </a:r>
            <a:r>
              <a:rPr lang="zh-CN" altLang="en-US" sz="2000" dirty="0" smtClean="0">
                <a:latin typeface="Times New Roman" pitchFamily="18" charset="0"/>
                <a:ea typeface="华文中宋" pitchFamily="2" charset="-122"/>
                <a:cs typeface="Times New Roman" pitchFamily="18" charset="0"/>
              </a:rPr>
              <a:t>、未独立核算。</a:t>
            </a:r>
            <a:r>
              <a:rPr lang="en-US" sz="2000" dirty="0" smtClean="0">
                <a:latin typeface="Times New Roman" pitchFamily="18" charset="0"/>
                <a:ea typeface="华文中宋" pitchFamily="2" charset="-122"/>
                <a:cs typeface="Times New Roman" pitchFamily="18" charset="0"/>
              </a:rPr>
              <a:t>9</a:t>
            </a:r>
            <a:r>
              <a:rPr lang="zh-CN" altLang="en-US" sz="2000" dirty="0" smtClean="0">
                <a:latin typeface="Times New Roman" pitchFamily="18" charset="0"/>
                <a:ea typeface="华文中宋" pitchFamily="2" charset="-122"/>
                <a:cs typeface="Times New Roman" pitchFamily="18" charset="0"/>
              </a:rPr>
              <a:t>家乡（镇）工会中</a:t>
            </a:r>
            <a:r>
              <a:rPr lang="en-US" sz="2000" dirty="0" smtClean="0">
                <a:latin typeface="Times New Roman" pitchFamily="18" charset="0"/>
                <a:ea typeface="华文中宋" pitchFamily="2" charset="-122"/>
                <a:cs typeface="Times New Roman" pitchFamily="18" charset="0"/>
              </a:rPr>
              <a:t>7</a:t>
            </a:r>
            <a:r>
              <a:rPr lang="zh-CN" altLang="en-US" sz="2000" dirty="0" smtClean="0">
                <a:latin typeface="Times New Roman" pitchFamily="18" charset="0"/>
                <a:ea typeface="华文中宋" pitchFamily="2" charset="-122"/>
                <a:cs typeface="Times New Roman" pitchFamily="18" charset="0"/>
              </a:rPr>
              <a:t>家依法独立开户核算。</a:t>
            </a:r>
          </a:p>
          <a:p>
            <a:pPr>
              <a:lnSpc>
                <a:spcPts val="2800"/>
              </a:lnSpc>
            </a:pPr>
            <a:r>
              <a:rPr lang="en-US"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、县（市区）工会对乡镇经费回拨不足。全市乡镇工会经费回拨率为</a:t>
            </a:r>
            <a:r>
              <a:rPr lang="en-US" sz="2000" dirty="0" smtClean="0">
                <a:latin typeface="Times New Roman" pitchFamily="18" charset="0"/>
                <a:ea typeface="华文中宋" pitchFamily="2" charset="-122"/>
                <a:cs typeface="Times New Roman" pitchFamily="18" charset="0"/>
              </a:rPr>
              <a:t>56.36%</a:t>
            </a:r>
            <a:r>
              <a:rPr lang="zh-CN" altLang="en-US" sz="2000" dirty="0" smtClean="0">
                <a:latin typeface="Times New Roman" pitchFamily="18" charset="0"/>
                <a:ea typeface="华文中宋" pitchFamily="2" charset="-122"/>
                <a:cs typeface="Times New Roman" pitchFamily="18" charset="0"/>
              </a:rPr>
              <a:t>，足额回拨的单位有</a:t>
            </a:r>
            <a:r>
              <a:rPr lang="en-US" sz="2000" dirty="0" smtClean="0">
                <a:latin typeface="Times New Roman" pitchFamily="18" charset="0"/>
                <a:ea typeface="华文中宋" pitchFamily="2" charset="-122"/>
                <a:cs typeface="Times New Roman" pitchFamily="18" charset="0"/>
              </a:rPr>
              <a:t>4</a:t>
            </a:r>
            <a:r>
              <a:rPr lang="zh-CN" altLang="en-US" sz="2000" dirty="0" smtClean="0">
                <a:latin typeface="Times New Roman" pitchFamily="18" charset="0"/>
                <a:ea typeface="华文中宋" pitchFamily="2" charset="-122"/>
                <a:cs typeface="Times New Roman" pitchFamily="18" charset="0"/>
              </a:rPr>
              <a:t>家，</a:t>
            </a:r>
            <a:r>
              <a:rPr lang="en-US" sz="2000" dirty="0" smtClean="0">
                <a:latin typeface="Times New Roman" pitchFamily="18" charset="0"/>
                <a:ea typeface="华文中宋" pitchFamily="2" charset="-122"/>
                <a:cs typeface="Times New Roman" pitchFamily="18" charset="0"/>
              </a:rPr>
              <a:t>50%—100%</a:t>
            </a:r>
            <a:r>
              <a:rPr lang="zh-CN" altLang="en-US" sz="2000" dirty="0" smtClean="0">
                <a:latin typeface="Times New Roman" pitchFamily="18" charset="0"/>
                <a:ea typeface="华文中宋" pitchFamily="2" charset="-122"/>
                <a:cs typeface="Times New Roman" pitchFamily="18" charset="0"/>
              </a:rPr>
              <a:t>的</a:t>
            </a:r>
            <a:r>
              <a:rPr lang="en-US" sz="2000" dirty="0" smtClean="0">
                <a:latin typeface="Times New Roman" pitchFamily="18" charset="0"/>
                <a:ea typeface="华文中宋" pitchFamily="2" charset="-122"/>
                <a:cs typeface="Times New Roman" pitchFamily="18" charset="0"/>
              </a:rPr>
              <a:t>2</a:t>
            </a:r>
            <a:r>
              <a:rPr lang="zh-CN" altLang="en-US" sz="2000" dirty="0" smtClean="0">
                <a:latin typeface="Times New Roman" pitchFamily="18" charset="0"/>
                <a:ea typeface="华文中宋" pitchFamily="2" charset="-122"/>
                <a:cs typeface="Times New Roman" pitchFamily="18" charset="0"/>
              </a:rPr>
              <a:t>家，低于</a:t>
            </a:r>
            <a:r>
              <a:rPr lang="en-US" sz="2000" dirty="0" smtClean="0">
                <a:latin typeface="Times New Roman" pitchFamily="18" charset="0"/>
                <a:ea typeface="华文中宋" pitchFamily="2" charset="-122"/>
                <a:cs typeface="Times New Roman" pitchFamily="18" charset="0"/>
              </a:rPr>
              <a:t>40%</a:t>
            </a:r>
            <a:r>
              <a:rPr lang="zh-CN" altLang="en-US" sz="2000" dirty="0" smtClean="0">
                <a:latin typeface="Times New Roman" pitchFamily="18" charset="0"/>
                <a:ea typeface="华文中宋" pitchFamily="2" charset="-122"/>
                <a:cs typeface="Times New Roman" pitchFamily="18" charset="0"/>
              </a:rPr>
              <a:t>的</a:t>
            </a:r>
            <a:r>
              <a:rPr lang="en-US" sz="2000" dirty="0" smtClean="0">
                <a:latin typeface="Times New Roman" pitchFamily="18" charset="0"/>
                <a:ea typeface="华文中宋" pitchFamily="2" charset="-122"/>
                <a:cs typeface="Times New Roman" pitchFamily="18" charset="0"/>
              </a:rPr>
              <a:t>4</a:t>
            </a:r>
            <a:r>
              <a:rPr lang="zh-CN" altLang="en-US" sz="2000" dirty="0" smtClean="0">
                <a:latin typeface="Times New Roman" pitchFamily="18" charset="0"/>
                <a:ea typeface="华文中宋" pitchFamily="2" charset="-122"/>
                <a:cs typeface="Times New Roman" pitchFamily="18" charset="0"/>
              </a:rPr>
              <a:t>家。</a:t>
            </a:r>
          </a:p>
          <a:p>
            <a:pPr>
              <a:lnSpc>
                <a:spcPts val="2800"/>
              </a:lnSpc>
            </a:pPr>
            <a:r>
              <a:rPr lang="en-US"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、报销附件不完整。会议（活动）无通知、无方案、无表彰决定、无签到，发放奖品无实名签收。</a:t>
            </a:r>
          </a:p>
          <a:p>
            <a:pPr>
              <a:lnSpc>
                <a:spcPts val="2800"/>
              </a:lnSpc>
            </a:pPr>
            <a:r>
              <a:rPr lang="en-US" sz="2000" dirty="0" smtClean="0">
                <a:latin typeface="Times New Roman" pitchFamily="18" charset="0"/>
                <a:ea typeface="华文中宋" pitchFamily="2" charset="-122"/>
                <a:cs typeface="Times New Roman" pitchFamily="18" charset="0"/>
              </a:rPr>
              <a:t>    4</a:t>
            </a:r>
            <a:r>
              <a:rPr lang="zh-CN" altLang="en-US" sz="2000" dirty="0" smtClean="0">
                <a:latin typeface="Times New Roman" pitchFamily="18" charset="0"/>
                <a:ea typeface="华文中宋" pitchFamily="2" charset="-122"/>
                <a:cs typeface="Times New Roman" pitchFamily="18" charset="0"/>
              </a:rPr>
              <a:t>、慰问金发放不规范。表现在有些信息不完整，大量以现金发放，未通过银行（转账），有些未实名制签收，以领代发。</a:t>
            </a:r>
          </a:p>
          <a:p>
            <a:pPr>
              <a:lnSpc>
                <a:spcPts val="2800"/>
              </a:lnSpc>
            </a:pPr>
            <a:r>
              <a:rPr lang="en-US" sz="2000" dirty="0" smtClean="0">
                <a:latin typeface="Times New Roman" pitchFamily="18" charset="0"/>
                <a:ea typeface="华文中宋" pitchFamily="2" charset="-122"/>
                <a:cs typeface="Times New Roman" pitchFamily="18" charset="0"/>
              </a:rPr>
              <a:t>    5</a:t>
            </a:r>
            <a:r>
              <a:rPr lang="zh-CN" altLang="en-US" sz="2000" dirty="0" smtClean="0">
                <a:latin typeface="Times New Roman" pitchFamily="18" charset="0"/>
                <a:ea typeface="华文中宋" pitchFamily="2" charset="-122"/>
                <a:cs typeface="Times New Roman" pitchFamily="18" charset="0"/>
              </a:rPr>
              <a:t>、制度建设不健全。一些单位制度缺失，预算执行不严格，无预算支出，超预算支出，预算流于形式。</a:t>
            </a:r>
          </a:p>
          <a:p>
            <a:pPr>
              <a:lnSpc>
                <a:spcPts val="2800"/>
              </a:lnSpc>
            </a:pPr>
            <a:r>
              <a:rPr lang="en-US" sz="2000" dirty="0" smtClean="0">
                <a:latin typeface="Times New Roman" pitchFamily="18" charset="0"/>
                <a:ea typeface="华文中宋" pitchFamily="2" charset="-122"/>
                <a:cs typeface="Times New Roman" pitchFamily="18" charset="0"/>
              </a:rPr>
              <a:t>    6</a:t>
            </a:r>
            <a:r>
              <a:rPr lang="zh-CN" altLang="en-US" sz="2000" dirty="0" smtClean="0">
                <a:latin typeface="Times New Roman" pitchFamily="18" charset="0"/>
                <a:ea typeface="华文中宋" pitchFamily="2" charset="-122"/>
                <a:cs typeface="Times New Roman" pitchFamily="18" charset="0"/>
              </a:rPr>
              <a:t>、未实行工会委员会集体领导下的工会主席</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一支笔</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审批制度，会主席</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一支笔</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审批的</a:t>
            </a:r>
            <a:r>
              <a:rPr lang="en-US" sz="2000" dirty="0" smtClean="0">
                <a:latin typeface="Times New Roman" pitchFamily="18" charset="0"/>
                <a:ea typeface="华文中宋" pitchFamily="2" charset="-122"/>
                <a:cs typeface="Times New Roman" pitchFamily="18" charset="0"/>
              </a:rPr>
              <a:t>5</a:t>
            </a:r>
            <a:r>
              <a:rPr lang="zh-CN" altLang="en-US" sz="2000" dirty="0" smtClean="0">
                <a:latin typeface="Times New Roman" pitchFamily="18" charset="0"/>
                <a:ea typeface="华文中宋" pitchFamily="2" charset="-122"/>
                <a:cs typeface="Times New Roman" pitchFamily="18" charset="0"/>
              </a:rPr>
              <a:t>家，乡（镇）分管领导审批的</a:t>
            </a:r>
            <a:r>
              <a:rPr lang="en-US" sz="2000" dirty="0" smtClean="0">
                <a:latin typeface="Times New Roman" pitchFamily="18" charset="0"/>
                <a:ea typeface="华文中宋" pitchFamily="2" charset="-122"/>
                <a:cs typeface="Times New Roman" pitchFamily="18" charset="0"/>
              </a:rPr>
              <a:t>2</a:t>
            </a:r>
            <a:r>
              <a:rPr lang="zh-CN" altLang="en-US" sz="2000" dirty="0" smtClean="0">
                <a:latin typeface="Times New Roman" pitchFamily="18" charset="0"/>
                <a:ea typeface="华文中宋" pitchFamily="2" charset="-122"/>
                <a:cs typeface="Times New Roman" pitchFamily="18" charset="0"/>
              </a:rPr>
              <a:t>家。 </a:t>
            </a:r>
          </a:p>
          <a:p>
            <a:pPr algn="ctr"/>
            <a:endParaRPr lang="en-US" altLang="zh-CN" sz="2400" dirty="0" smtClean="0">
              <a:latin typeface="华文中宋" pitchFamily="2" charset="-122"/>
              <a:ea typeface="华文中宋" pitchFamily="2" charset="-122"/>
            </a:endParaRPr>
          </a:p>
          <a:p>
            <a:pPr algn="ctr"/>
            <a:endParaRPr lang="zh-CN" altLang="en-US" sz="2400" dirty="0" smtClean="0">
              <a:latin typeface="华文中宋" pitchFamily="2" charset="-122"/>
              <a:ea typeface="华文中宋" pitchFamily="2" charset="-122"/>
            </a:endParaRPr>
          </a:p>
          <a:p>
            <a:pPr>
              <a:lnSpc>
                <a:spcPts val="3000"/>
              </a:lnSpc>
            </a:pPr>
            <a:r>
              <a:rPr lang="zh-CN" altLang="en-US" sz="2400" dirty="0" smtClean="0"/>
              <a:t>    </a:t>
            </a:r>
            <a:endParaRPr lang="zh-CN" altLang="en-US" sz="2400" dirty="0" smtClean="0">
              <a:latin typeface="Times New Roman" pitchFamily="18" charset="0"/>
              <a:cs typeface="Times New Roman" pitchFamily="18" charset="0"/>
            </a:endParaRPr>
          </a:p>
          <a:p>
            <a:pPr>
              <a:lnSpc>
                <a:spcPts val="3000"/>
              </a:lnSpc>
            </a:pPr>
            <a:endParaRPr lang="zh-CN" altLang="en-US" sz="2400" dirty="0" smtClean="0">
              <a:latin typeface="Times New Roman" pitchFamily="18" charset="0"/>
              <a:cs typeface="Times New Roman" pitchFamily="18" charset="0"/>
            </a:endParaRPr>
          </a:p>
          <a:p>
            <a:pPr marL="0" indent="711200" algn="ctr" fontAlgn="auto">
              <a:lnSpc>
                <a:spcPct val="150000"/>
              </a:lnSpc>
              <a:buNone/>
              <a:extLst>
                <a:ext uri="{35155182-B16C-46BC-9424-99874614C6A1}">
                  <wpsdc:indentchars xmlns="" xmlns:wpsdc="http://www.wps.cn/officeDocument/2017/drawingmlCustomData" val="200" checksum="3773799597"/>
                </a:ext>
              </a:extLst>
            </a:pPr>
            <a:endParaRPr lang="zh-CN" altLang="en-US" sz="2800" dirty="0" smtClean="0">
              <a:latin typeface="华文中宋" pitchFamily="2" charset="-122"/>
              <a:ea typeface="华文中宋" pitchFamily="2"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zh-CN" altLang="en-US" sz="2000" dirty="0" smtClean="0">
              <a:latin typeface="仿宋" panose="02010609060101010101" charset="-122"/>
              <a:ea typeface="仿宋" panose="02010609060101010101" charset="-122"/>
            </a:endParaRPr>
          </a:p>
        </p:txBody>
      </p:sp>
    </p:spTree>
    <p:extLst>
      <p:ext uri="{BB962C8B-B14F-4D97-AF65-F5344CB8AC3E}">
        <p14:creationId xmlns:p14="http://schemas.microsoft.com/office/powerpoint/2010/main" val="261664831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285719" y="1000108"/>
            <a:ext cx="8537605" cy="8987076"/>
          </a:xfrm>
          <a:prstGeom prst="rect">
            <a:avLst/>
          </a:prstGeom>
          <a:noFill/>
        </p:spPr>
        <p:txBody>
          <a:bodyPr wrap="square" rtlCol="0">
            <a:spAutoFit/>
          </a:bodyPr>
          <a:lstStyle/>
          <a:p>
            <a:pPr algn="ctr"/>
            <a:r>
              <a:rPr lang="zh-CN" altLang="en-US" sz="2400" dirty="0" smtClean="0">
                <a:latin typeface="华文中宋" pitchFamily="2" charset="-122"/>
                <a:ea typeface="华文中宋" pitchFamily="2" charset="-122"/>
                <a:cs typeface="Times New Roman" pitchFamily="18" charset="0"/>
              </a:rPr>
              <a:t>     </a:t>
            </a:r>
            <a:r>
              <a:rPr lang="zh-CN" altLang="en-US" sz="2400" dirty="0" smtClean="0">
                <a:latin typeface="华文中宋" pitchFamily="2" charset="-122"/>
                <a:ea typeface="华文中宋" pitchFamily="2" charset="-122"/>
              </a:rPr>
              <a:t>乡</a:t>
            </a:r>
            <a:r>
              <a:rPr lang="en-US" sz="2400" dirty="0" smtClean="0">
                <a:latin typeface="华文中宋" pitchFamily="2" charset="-122"/>
                <a:ea typeface="华文中宋" pitchFamily="2" charset="-122"/>
              </a:rPr>
              <a:t>(</a:t>
            </a:r>
            <a:r>
              <a:rPr lang="zh-CN" altLang="en-US" sz="2400" dirty="0" smtClean="0">
                <a:latin typeface="华文中宋" pitchFamily="2" charset="-122"/>
                <a:ea typeface="华文中宋" pitchFamily="2" charset="-122"/>
              </a:rPr>
              <a:t>镇</a:t>
            </a:r>
            <a:r>
              <a:rPr lang="en-US" sz="2400" dirty="0" smtClean="0">
                <a:latin typeface="华文中宋" pitchFamily="2" charset="-122"/>
                <a:ea typeface="华文中宋" pitchFamily="2" charset="-122"/>
              </a:rPr>
              <a:t>)</a:t>
            </a:r>
            <a:r>
              <a:rPr lang="zh-CN" altLang="en-US" sz="2400" dirty="0" smtClean="0">
                <a:latin typeface="华文中宋" pitchFamily="2" charset="-122"/>
                <a:ea typeface="华文中宋" pitchFamily="2" charset="-122"/>
              </a:rPr>
              <a:t>工会经费管理规范化</a:t>
            </a:r>
            <a:endParaRPr lang="en-US" altLang="zh-CN" sz="2400" dirty="0" smtClean="0">
              <a:latin typeface="华文中宋" pitchFamily="2" charset="-122"/>
              <a:ea typeface="华文中宋" pitchFamily="2" charset="-122"/>
            </a:endParaRPr>
          </a:p>
          <a:p>
            <a:pPr>
              <a:lnSpc>
                <a:spcPts val="3000"/>
              </a:lnSpc>
            </a:pPr>
            <a:r>
              <a:rPr lang="zh-CN" altLang="en-US" sz="2000" b="1" dirty="0" smtClean="0">
                <a:latin typeface="Times New Roman" pitchFamily="18" charset="0"/>
                <a:cs typeface="Times New Roman" pitchFamily="18" charset="0"/>
              </a:rPr>
              <a:t>    一、政策依据</a:t>
            </a:r>
            <a:endParaRPr lang="en-US" altLang="zh-CN" sz="2000" b="1" dirty="0" smtClean="0">
              <a:latin typeface="Times New Roman" pitchFamily="18" charset="0"/>
              <a:ea typeface="华文中宋" pitchFamily="2" charset="-122"/>
              <a:cs typeface="Times New Roman" pitchFamily="18" charset="0"/>
            </a:endParaRPr>
          </a:p>
          <a:p>
            <a:pPr>
              <a:lnSpc>
                <a:spcPts val="3000"/>
              </a:lnSpc>
            </a:pPr>
            <a:r>
              <a:rPr lang="en-US" sz="2000" dirty="0" smtClean="0">
                <a:latin typeface="Times New Roman" pitchFamily="18" charset="0"/>
                <a:cs typeface="Times New Roman" pitchFamily="18" charset="0"/>
              </a:rPr>
              <a:t>    </a:t>
            </a:r>
            <a:r>
              <a:rPr lang="en-US" sz="2000" dirty="0" smtClean="0">
                <a:latin typeface="Times New Roman" pitchFamily="18" charset="0"/>
                <a:ea typeface="华文中宋" pitchFamily="2" charset="-122"/>
                <a:cs typeface="Times New Roman" pitchFamily="18" charset="0"/>
              </a:rPr>
              <a:t>1</a:t>
            </a:r>
            <a:r>
              <a:rPr lang="zh-CN" altLang="en-US" sz="2000" dirty="0" smtClean="0">
                <a:latin typeface="Times New Roman" pitchFamily="18" charset="0"/>
                <a:ea typeface="华文中宋" pitchFamily="2" charset="-122"/>
                <a:cs typeface="Times New Roman" pitchFamily="18" charset="0"/>
              </a:rPr>
              <a:t>、中华全国总工会办公厅印发</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关于加大对乡镇（街道）、开发区（工业园区）工会和基层工会经费支持力度的若干规定</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的通知（总工办发</a:t>
            </a:r>
            <a:r>
              <a:rPr lang="en-US" altLang="zh-CN" sz="2000" dirty="0" smtClean="0">
                <a:latin typeface="Times New Roman" pitchFamily="18" charset="0"/>
                <a:ea typeface="华文中宋" pitchFamily="2" charset="-122"/>
                <a:cs typeface="Times New Roman" pitchFamily="18" charset="0"/>
              </a:rPr>
              <a:t>【</a:t>
            </a:r>
            <a:r>
              <a:rPr lang="en-US" sz="2000" dirty="0" smtClean="0">
                <a:latin typeface="Times New Roman" pitchFamily="18" charset="0"/>
                <a:ea typeface="华文中宋" pitchFamily="2" charset="-122"/>
                <a:cs typeface="Times New Roman" pitchFamily="18" charset="0"/>
              </a:rPr>
              <a:t>2016</a:t>
            </a:r>
            <a:r>
              <a:rPr lang="en-US" altLang="zh-CN" sz="2000" dirty="0" smtClean="0">
                <a:latin typeface="Times New Roman" pitchFamily="18" charset="0"/>
                <a:ea typeface="华文中宋" pitchFamily="2" charset="-122"/>
                <a:cs typeface="Times New Roman" pitchFamily="18" charset="0"/>
              </a:rPr>
              <a:t>】</a:t>
            </a:r>
            <a:r>
              <a:rPr lang="en-US" sz="2000" dirty="0" smtClean="0">
                <a:latin typeface="Times New Roman" pitchFamily="18" charset="0"/>
                <a:ea typeface="华文中宋" pitchFamily="2" charset="-122"/>
                <a:cs typeface="Times New Roman" pitchFamily="18" charset="0"/>
              </a:rPr>
              <a:t>18</a:t>
            </a:r>
            <a:r>
              <a:rPr lang="zh-CN" altLang="en-US" sz="2000" dirty="0" smtClean="0">
                <a:latin typeface="Times New Roman" pitchFamily="18" charset="0"/>
                <a:ea typeface="华文中宋" pitchFamily="2" charset="-122"/>
                <a:cs typeface="Times New Roman" pitchFamily="18" charset="0"/>
              </a:rPr>
              <a:t>号）</a:t>
            </a:r>
          </a:p>
          <a:p>
            <a:pPr>
              <a:lnSpc>
                <a:spcPts val="3000"/>
              </a:lnSpc>
            </a:pPr>
            <a:r>
              <a:rPr lang="en-US"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、江苏省总工会</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关于解决乡（镇）工会活动经费问题的通知</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（苏工财</a:t>
            </a:r>
            <a:r>
              <a:rPr lang="en-US" altLang="zh-CN" sz="2000" dirty="0" smtClean="0">
                <a:latin typeface="Times New Roman" pitchFamily="18" charset="0"/>
                <a:ea typeface="华文中宋" pitchFamily="2" charset="-122"/>
                <a:cs typeface="Times New Roman" pitchFamily="18" charset="0"/>
              </a:rPr>
              <a:t>【</a:t>
            </a:r>
            <a:r>
              <a:rPr lang="en-US" sz="2000" dirty="0" smtClean="0">
                <a:latin typeface="Times New Roman" pitchFamily="18" charset="0"/>
                <a:ea typeface="华文中宋" pitchFamily="2" charset="-122"/>
                <a:cs typeface="Times New Roman" pitchFamily="18" charset="0"/>
              </a:rPr>
              <a:t>92</a:t>
            </a:r>
            <a:r>
              <a:rPr lang="en-US" altLang="zh-CN" sz="2000" dirty="0" smtClean="0">
                <a:latin typeface="Times New Roman" pitchFamily="18" charset="0"/>
                <a:ea typeface="华文中宋" pitchFamily="2" charset="-122"/>
                <a:cs typeface="Times New Roman" pitchFamily="18" charset="0"/>
              </a:rPr>
              <a:t>】</a:t>
            </a:r>
            <a:r>
              <a:rPr lang="en-US" sz="2000" dirty="0" smtClean="0">
                <a:latin typeface="Times New Roman" pitchFamily="18" charset="0"/>
                <a:ea typeface="华文中宋" pitchFamily="2" charset="-122"/>
                <a:cs typeface="Times New Roman" pitchFamily="18" charset="0"/>
              </a:rPr>
              <a:t>68</a:t>
            </a:r>
            <a:r>
              <a:rPr lang="zh-CN" altLang="en-US" sz="2000" dirty="0" smtClean="0">
                <a:latin typeface="Times New Roman" pitchFamily="18" charset="0"/>
                <a:ea typeface="华文中宋" pitchFamily="2" charset="-122"/>
                <a:cs typeface="Times New Roman" pitchFamily="18" charset="0"/>
              </a:rPr>
              <a:t>号）</a:t>
            </a:r>
          </a:p>
          <a:p>
            <a:pPr>
              <a:lnSpc>
                <a:spcPts val="3000"/>
              </a:lnSpc>
            </a:pPr>
            <a:r>
              <a:rPr lang="zh-CN" altLang="en-US" sz="2000" b="1" dirty="0" smtClean="0">
                <a:latin typeface="Times New Roman" pitchFamily="18" charset="0"/>
                <a:cs typeface="Times New Roman" pitchFamily="18" charset="0"/>
              </a:rPr>
              <a:t>    二、政策规定</a:t>
            </a:r>
          </a:p>
          <a:p>
            <a:pPr>
              <a:lnSpc>
                <a:spcPts val="3000"/>
              </a:lnSpc>
            </a:pPr>
            <a:r>
              <a:rPr lang="zh-CN" altLang="en-US" sz="2000" dirty="0" smtClean="0">
                <a:latin typeface="Times New Roman" pitchFamily="18" charset="0"/>
                <a:ea typeface="华文中宋" pitchFamily="2" charset="-122"/>
                <a:cs typeface="Times New Roman" pitchFamily="18" charset="0"/>
              </a:rPr>
              <a:t>    （一）经费来源</a:t>
            </a:r>
          </a:p>
          <a:p>
            <a:pPr>
              <a:lnSpc>
                <a:spcPts val="3000"/>
              </a:lnSpc>
            </a:pPr>
            <a:r>
              <a:rPr lang="en-US" sz="2000" dirty="0" smtClean="0">
                <a:latin typeface="Times New Roman" pitchFamily="18" charset="0"/>
                <a:ea typeface="华文中宋" pitchFamily="2" charset="-122"/>
                <a:cs typeface="Times New Roman" pitchFamily="18" charset="0"/>
              </a:rPr>
              <a:t>    1</a:t>
            </a:r>
            <a:r>
              <a:rPr lang="zh-CN" altLang="en-US" sz="2000" dirty="0" smtClean="0">
                <a:latin typeface="Times New Roman" pitchFamily="18" charset="0"/>
                <a:ea typeface="华文中宋" pitchFamily="2" charset="-122"/>
                <a:cs typeface="Times New Roman" pitchFamily="18" charset="0"/>
              </a:rPr>
              <a:t>、全总省总的补助（社会化工会工作者补助</a:t>
            </a:r>
            <a:r>
              <a:rPr lang="en-US" sz="2000" dirty="0" smtClean="0">
                <a:latin typeface="Times New Roman" pitchFamily="18" charset="0"/>
                <a:ea typeface="华文中宋" pitchFamily="2" charset="-122"/>
                <a:cs typeface="Times New Roman" pitchFamily="18" charset="0"/>
              </a:rPr>
              <a:t>500</a:t>
            </a:r>
            <a:r>
              <a:rPr lang="zh-CN" altLang="en-US" sz="2000" dirty="0" smtClean="0">
                <a:latin typeface="Times New Roman" pitchFamily="18" charset="0"/>
                <a:ea typeface="华文中宋" pitchFamily="2" charset="-122"/>
                <a:cs typeface="Times New Roman" pitchFamily="18" charset="0"/>
              </a:rPr>
              <a:t>元</a:t>
            </a:r>
            <a:r>
              <a:rPr lang="en-US" sz="2000" dirty="0" smtClean="0">
                <a:latin typeface="Times New Roman" pitchFamily="18" charset="0"/>
                <a:ea typeface="华文中宋" pitchFamily="2" charset="-122"/>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人月，乡镇工会工作经费补助</a:t>
            </a:r>
            <a:r>
              <a:rPr lang="en-US" sz="2000" dirty="0" smtClean="0">
                <a:latin typeface="Times New Roman" pitchFamily="18" charset="0"/>
                <a:ea typeface="华文中宋" pitchFamily="2" charset="-122"/>
                <a:cs typeface="Times New Roman" pitchFamily="18" charset="0"/>
              </a:rPr>
              <a:t>20000</a:t>
            </a:r>
            <a:r>
              <a:rPr lang="zh-CN" altLang="en-US" sz="2000" dirty="0" smtClean="0">
                <a:latin typeface="Times New Roman" pitchFamily="18" charset="0"/>
                <a:ea typeface="华文中宋" pitchFamily="2" charset="-122"/>
                <a:cs typeface="Times New Roman" pitchFamily="18" charset="0"/>
              </a:rPr>
              <a:t>元</a:t>
            </a:r>
            <a:r>
              <a:rPr lang="en-US"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年。</a:t>
            </a:r>
          </a:p>
          <a:p>
            <a:pPr>
              <a:lnSpc>
                <a:spcPts val="3000"/>
              </a:lnSpc>
            </a:pPr>
            <a:r>
              <a:rPr lang="en-US"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、省、县（市、区）工会让出的</a:t>
            </a:r>
            <a:r>
              <a:rPr lang="en-US" sz="2000" dirty="0" smtClean="0">
                <a:latin typeface="Times New Roman" pitchFamily="18" charset="0"/>
                <a:ea typeface="华文中宋" pitchFamily="2" charset="-122"/>
                <a:cs typeface="Times New Roman" pitchFamily="18" charset="0"/>
              </a:rPr>
              <a:t>10%</a:t>
            </a:r>
            <a:r>
              <a:rPr lang="zh-CN" altLang="en-US" sz="2000" dirty="0" smtClean="0">
                <a:latin typeface="Times New Roman" pitchFamily="18" charset="0"/>
                <a:ea typeface="华文中宋" pitchFamily="2" charset="-122"/>
                <a:cs typeface="Times New Roman" pitchFamily="18" charset="0"/>
              </a:rPr>
              <a:t>的经费。</a:t>
            </a:r>
          </a:p>
          <a:p>
            <a:pPr>
              <a:lnSpc>
                <a:spcPts val="3000"/>
              </a:lnSpc>
            </a:pPr>
            <a:r>
              <a:rPr lang="en-US"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、县以上工会在年度经费预算中安排专项资金。</a:t>
            </a:r>
          </a:p>
          <a:p>
            <a:pPr algn="ctr"/>
            <a:endParaRPr lang="en-US" altLang="zh-CN" sz="2400" dirty="0" smtClean="0">
              <a:latin typeface="华文中宋" pitchFamily="2" charset="-122"/>
              <a:ea typeface="华文中宋" pitchFamily="2" charset="-122"/>
            </a:endParaRPr>
          </a:p>
          <a:p>
            <a:pPr algn="ctr"/>
            <a:endParaRPr lang="en-US" altLang="zh-CN" sz="2400" dirty="0" smtClean="0">
              <a:latin typeface="华文中宋" pitchFamily="2" charset="-122"/>
              <a:ea typeface="华文中宋" pitchFamily="2" charset="-122"/>
            </a:endParaRPr>
          </a:p>
          <a:p>
            <a:pPr algn="ctr"/>
            <a:endParaRPr lang="zh-CN" altLang="en-US" sz="2400" dirty="0" smtClean="0">
              <a:latin typeface="华文中宋" pitchFamily="2" charset="-122"/>
              <a:ea typeface="华文中宋" pitchFamily="2" charset="-122"/>
            </a:endParaRPr>
          </a:p>
          <a:p>
            <a:pPr>
              <a:lnSpc>
                <a:spcPts val="3000"/>
              </a:lnSpc>
            </a:pPr>
            <a:r>
              <a:rPr lang="zh-CN" altLang="en-US" sz="2400" dirty="0" smtClean="0"/>
              <a:t>    </a:t>
            </a:r>
            <a:endParaRPr lang="zh-CN" altLang="en-US" sz="2400" dirty="0" smtClean="0">
              <a:latin typeface="Times New Roman" pitchFamily="18" charset="0"/>
              <a:cs typeface="Times New Roman" pitchFamily="18" charset="0"/>
            </a:endParaRPr>
          </a:p>
          <a:p>
            <a:pPr>
              <a:lnSpc>
                <a:spcPts val="3000"/>
              </a:lnSpc>
            </a:pPr>
            <a:endParaRPr lang="zh-CN" altLang="en-US" sz="2400" dirty="0" smtClean="0">
              <a:latin typeface="Times New Roman" pitchFamily="18" charset="0"/>
              <a:cs typeface="Times New Roman" pitchFamily="18" charset="0"/>
            </a:endParaRPr>
          </a:p>
          <a:p>
            <a:pPr marL="0" indent="711200" algn="ctr" fontAlgn="auto">
              <a:lnSpc>
                <a:spcPct val="150000"/>
              </a:lnSpc>
              <a:buNone/>
              <a:extLst>
                <a:ext uri="{35155182-B16C-46BC-9424-99874614C6A1}">
                  <wpsdc:indentchars xmlns="" xmlns:wpsdc="http://www.wps.cn/officeDocument/2017/drawingmlCustomData" val="200" checksum="3773799597"/>
                </a:ext>
              </a:extLst>
            </a:pPr>
            <a:endParaRPr lang="zh-CN" altLang="en-US" sz="2800" dirty="0" smtClean="0">
              <a:latin typeface="华文中宋" pitchFamily="2" charset="-122"/>
              <a:ea typeface="华文中宋" pitchFamily="2"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zh-CN" altLang="en-US" sz="2000" dirty="0" smtClean="0">
              <a:latin typeface="仿宋" panose="02010609060101010101" charset="-122"/>
              <a:ea typeface="仿宋" panose="02010609060101010101" charset="-122"/>
            </a:endParaRPr>
          </a:p>
        </p:txBody>
      </p:sp>
    </p:spTree>
    <p:extLst>
      <p:ext uri="{BB962C8B-B14F-4D97-AF65-F5344CB8AC3E}">
        <p14:creationId xmlns:p14="http://schemas.microsoft.com/office/powerpoint/2010/main" val="412210227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177165" y="1214422"/>
            <a:ext cx="8646160" cy="6235040"/>
          </a:xfrm>
          <a:prstGeom prst="rect">
            <a:avLst/>
          </a:prstGeom>
          <a:noFill/>
        </p:spPr>
        <p:txBody>
          <a:bodyPr wrap="square" rtlCol="0">
            <a:spAutoFit/>
          </a:bodyPr>
          <a:lstStyle/>
          <a:p>
            <a:pPr>
              <a:lnSpc>
                <a:spcPts val="2880"/>
              </a:lnSpc>
            </a:pPr>
            <a:r>
              <a:rPr lang="zh-CN" altLang="en-US" sz="2400" b="1" dirty="0" smtClean="0"/>
              <a:t>        </a:t>
            </a:r>
            <a:endParaRPr lang="en-US" altLang="zh-CN" sz="2400" b="1" dirty="0" smtClean="0"/>
          </a:p>
          <a:p>
            <a:pPr>
              <a:lnSpc>
                <a:spcPts val="3800"/>
              </a:lnSpc>
            </a:pPr>
            <a:r>
              <a:rPr lang="en-US" altLang="zh-CN" sz="2400" b="1" dirty="0" smtClean="0"/>
              <a:t>        </a:t>
            </a:r>
            <a:r>
              <a:rPr lang="zh-CN" altLang="en-US" sz="2400" b="1" dirty="0" smtClean="0">
                <a:latin typeface="Times New Roman" pitchFamily="18" charset="0"/>
                <a:ea typeface="华文中宋" pitchFamily="2" charset="-122"/>
                <a:cs typeface="Times New Roman" pitchFamily="18" charset="0"/>
              </a:rPr>
              <a:t>（二）经费使用</a:t>
            </a:r>
          </a:p>
          <a:p>
            <a:pPr>
              <a:lnSpc>
                <a:spcPts val="3800"/>
              </a:lnSpc>
            </a:pPr>
            <a:r>
              <a:rPr lang="en-US" sz="2000" dirty="0" smtClean="0">
                <a:latin typeface="Times New Roman" pitchFamily="18" charset="0"/>
                <a:ea typeface="华文中宋" pitchFamily="2" charset="-122"/>
                <a:cs typeface="Times New Roman" pitchFamily="18" charset="0"/>
              </a:rPr>
              <a:t>       1</a:t>
            </a:r>
            <a:r>
              <a:rPr lang="zh-CN" altLang="en-US" sz="2000" dirty="0" smtClean="0">
                <a:latin typeface="Times New Roman" pitchFamily="18" charset="0"/>
                <a:ea typeface="华文中宋" pitchFamily="2" charset="-122"/>
                <a:cs typeface="Times New Roman" pitchFamily="18" charset="0"/>
              </a:rPr>
              <a:t>、为会员及其他职工开展教育、文体、宣传等活动。</a:t>
            </a:r>
          </a:p>
          <a:p>
            <a:pPr>
              <a:lnSpc>
                <a:spcPts val="3800"/>
              </a:lnSpc>
            </a:pPr>
            <a:r>
              <a:rPr lang="en-US"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、直接用于维护职工权益的支出。</a:t>
            </a:r>
          </a:p>
          <a:p>
            <a:pPr>
              <a:lnSpc>
                <a:spcPts val="3800"/>
              </a:lnSpc>
            </a:pPr>
            <a:r>
              <a:rPr lang="en-US"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、培训工会干部、加强自身建设及开展业务工作支出。</a:t>
            </a:r>
          </a:p>
          <a:p>
            <a:pPr>
              <a:lnSpc>
                <a:spcPts val="3800"/>
              </a:lnSpc>
            </a:pPr>
            <a:r>
              <a:rPr lang="en-US" sz="2000" dirty="0" smtClean="0">
                <a:latin typeface="Times New Roman" pitchFamily="18" charset="0"/>
                <a:ea typeface="华文中宋" pitchFamily="2" charset="-122"/>
                <a:cs typeface="Times New Roman" pitchFamily="18" charset="0"/>
              </a:rPr>
              <a:t>       4</a:t>
            </a:r>
            <a:r>
              <a:rPr lang="zh-CN" altLang="en-US" sz="2000" dirty="0" smtClean="0">
                <a:latin typeface="Times New Roman" pitchFamily="18" charset="0"/>
                <a:ea typeface="华文中宋" pitchFamily="2" charset="-122"/>
                <a:cs typeface="Times New Roman" pitchFamily="18" charset="0"/>
              </a:rPr>
              <a:t>、聘用社会化工作者支出。</a:t>
            </a:r>
          </a:p>
          <a:p>
            <a:pPr>
              <a:lnSpc>
                <a:spcPts val="3800"/>
              </a:lnSpc>
            </a:pPr>
            <a:r>
              <a:rPr lang="en-US" sz="2000" dirty="0" smtClean="0">
                <a:latin typeface="Times New Roman" pitchFamily="18" charset="0"/>
                <a:ea typeface="华文中宋" pitchFamily="2" charset="-122"/>
                <a:cs typeface="Times New Roman" pitchFamily="18" charset="0"/>
              </a:rPr>
              <a:t>       5</a:t>
            </a:r>
            <a:r>
              <a:rPr lang="zh-CN" altLang="en-US" sz="2000" dirty="0" smtClean="0">
                <a:latin typeface="Times New Roman" pitchFamily="18" charset="0"/>
                <a:ea typeface="华文中宋" pitchFamily="2" charset="-122"/>
                <a:cs typeface="Times New Roman" pitchFamily="18" charset="0"/>
              </a:rPr>
              <a:t>、工会日常行政支出。</a:t>
            </a:r>
          </a:p>
          <a:p>
            <a:pPr>
              <a:lnSpc>
                <a:spcPts val="3800"/>
              </a:lnSpc>
            </a:pPr>
            <a:r>
              <a:rPr lang="en-US" sz="2000" dirty="0" smtClean="0">
                <a:latin typeface="Times New Roman" pitchFamily="18" charset="0"/>
                <a:ea typeface="华文中宋" pitchFamily="2" charset="-122"/>
                <a:cs typeface="Times New Roman" pitchFamily="18" charset="0"/>
              </a:rPr>
              <a:t>       6</a:t>
            </a:r>
            <a:r>
              <a:rPr lang="zh-CN" altLang="en-US" sz="2000" dirty="0" smtClean="0">
                <a:latin typeface="Times New Roman" pitchFamily="18" charset="0"/>
                <a:ea typeface="华文中宋" pitchFamily="2" charset="-122"/>
                <a:cs typeface="Times New Roman" pitchFamily="18" charset="0"/>
              </a:rPr>
              <a:t>、</a:t>
            </a:r>
            <a:r>
              <a:rPr lang="zh-CN" altLang="en-US" sz="2000" dirty="0" smtClean="0">
                <a:solidFill>
                  <a:srgbClr val="FF0000"/>
                </a:solidFill>
                <a:latin typeface="Times New Roman" pitchFamily="18" charset="0"/>
                <a:ea typeface="华文中宋" pitchFamily="2" charset="-122"/>
                <a:cs typeface="Times New Roman" pitchFamily="18" charset="0"/>
              </a:rPr>
              <a:t>对基层工会补助及对基层兼职工会干部发放补贴</a:t>
            </a:r>
            <a:r>
              <a:rPr lang="zh-CN" altLang="en-US" sz="2000" dirty="0" smtClean="0">
                <a:latin typeface="Times New Roman" pitchFamily="18" charset="0"/>
                <a:ea typeface="华文中宋" pitchFamily="2" charset="-122"/>
                <a:cs typeface="Times New Roman" pitchFamily="18" charset="0"/>
              </a:rPr>
              <a:t>。</a:t>
            </a:r>
          </a:p>
          <a:p>
            <a:pPr>
              <a:lnSpc>
                <a:spcPts val="3800"/>
              </a:lnSpc>
            </a:pPr>
            <a:r>
              <a:rPr lang="en-US" sz="2000" dirty="0" smtClean="0">
                <a:latin typeface="Times New Roman" pitchFamily="18" charset="0"/>
                <a:ea typeface="华文中宋" pitchFamily="2" charset="-122"/>
                <a:cs typeface="Times New Roman" pitchFamily="18" charset="0"/>
              </a:rPr>
              <a:t>       7</a:t>
            </a:r>
            <a:r>
              <a:rPr lang="zh-CN" altLang="en-US" sz="2000" dirty="0" smtClean="0">
                <a:latin typeface="Times New Roman" pitchFamily="18" charset="0"/>
                <a:ea typeface="华文中宋" pitchFamily="2" charset="-122"/>
                <a:cs typeface="Times New Roman" pitchFamily="18" charset="0"/>
              </a:rPr>
              <a:t>、以上支出项目以外的必要开支。</a:t>
            </a:r>
          </a:p>
          <a:p>
            <a:pPr>
              <a:lnSpc>
                <a:spcPts val="3800"/>
              </a:lnSpc>
            </a:pPr>
            <a:endParaRPr lang="zh-CN" altLang="en-US" sz="2800" dirty="0" smtClean="0">
              <a:latin typeface="华文中宋" pitchFamily="2" charset="-122"/>
              <a:ea typeface="华文中宋" pitchFamily="2"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zh-CN" altLang="en-US" sz="2000" dirty="0" smtClean="0">
              <a:latin typeface="仿宋" panose="02010609060101010101" charset="-122"/>
              <a:ea typeface="仿宋" panose="02010609060101010101" charset="-122"/>
            </a:endParaRPr>
          </a:p>
        </p:txBody>
      </p:sp>
    </p:spTree>
    <p:extLst>
      <p:ext uri="{BB962C8B-B14F-4D97-AF65-F5344CB8AC3E}">
        <p14:creationId xmlns:p14="http://schemas.microsoft.com/office/powerpoint/2010/main" val="427450373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635" y="635"/>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文本框 1"/>
          <p:cNvSpPr txBox="1"/>
          <p:nvPr/>
        </p:nvSpPr>
        <p:spPr>
          <a:xfrm>
            <a:off x="177165" y="1142984"/>
            <a:ext cx="8646160" cy="7109639"/>
          </a:xfrm>
          <a:prstGeom prst="rect">
            <a:avLst/>
          </a:prstGeom>
          <a:noFill/>
        </p:spPr>
        <p:txBody>
          <a:bodyPr wrap="square" rtlCol="0">
            <a:spAutoFit/>
          </a:bodyPr>
          <a:lstStyle/>
          <a:p>
            <a:r>
              <a:rPr lang="zh-CN" altLang="en-US" sz="2400" dirty="0" smtClean="0">
                <a:latin typeface="Times New Roman" pitchFamily="18" charset="0"/>
                <a:ea typeface="华文中宋" pitchFamily="2" charset="-122"/>
                <a:cs typeface="Times New Roman" pitchFamily="18" charset="0"/>
              </a:rPr>
              <a:t>       （三）建账和核算</a:t>
            </a:r>
          </a:p>
          <a:p>
            <a:pPr>
              <a:lnSpc>
                <a:spcPts val="3000"/>
              </a:lnSpc>
            </a:pPr>
            <a:r>
              <a:rPr lang="zh-CN" altLang="en-US" sz="2000" dirty="0" smtClean="0">
                <a:latin typeface="Times New Roman" pitchFamily="18" charset="0"/>
                <a:cs typeface="Times New Roman" pitchFamily="18" charset="0"/>
              </a:rPr>
              <a:t>        </a:t>
            </a:r>
            <a:r>
              <a:rPr lang="zh-CN" altLang="en-US" sz="2000" dirty="0" smtClean="0">
                <a:latin typeface="Times New Roman" pitchFamily="18" charset="0"/>
                <a:ea typeface="华文中宋" pitchFamily="2" charset="-122"/>
                <a:cs typeface="Times New Roman" pitchFamily="18" charset="0"/>
              </a:rPr>
              <a:t>具备社团法人资格的，应设立独立经费账户，实行独立核算。尚不具备独立核算条件的，在其自愿的基础上，可实行由县级财务“上代下”会计核算。</a:t>
            </a:r>
          </a:p>
          <a:p>
            <a:pPr>
              <a:lnSpc>
                <a:spcPts val="3000"/>
              </a:lnSpc>
            </a:pPr>
            <a:r>
              <a:rPr lang="zh-CN" altLang="en-US" sz="2400" b="1" dirty="0" smtClean="0">
                <a:latin typeface="Times New Roman" pitchFamily="18" charset="0"/>
                <a:ea typeface="华文中宋" pitchFamily="2" charset="-122"/>
                <a:cs typeface="Times New Roman" pitchFamily="18" charset="0"/>
              </a:rPr>
              <a:t>       </a:t>
            </a:r>
            <a:r>
              <a:rPr lang="zh-CN" altLang="en-US" sz="2400" dirty="0" smtClean="0">
                <a:latin typeface="Times New Roman" pitchFamily="18" charset="0"/>
                <a:ea typeface="华文中宋" pitchFamily="2" charset="-122"/>
                <a:cs typeface="Times New Roman" pitchFamily="18" charset="0"/>
              </a:rPr>
              <a:t>（四）监督管理</a:t>
            </a:r>
          </a:p>
          <a:p>
            <a:pPr>
              <a:lnSpc>
                <a:spcPts val="3000"/>
              </a:lnSpc>
            </a:pPr>
            <a:r>
              <a:rPr lang="en-US" sz="2000" dirty="0" smtClean="0">
                <a:latin typeface="Times New Roman" pitchFamily="18" charset="0"/>
                <a:ea typeface="华文中宋" pitchFamily="2" charset="-122"/>
                <a:cs typeface="Times New Roman" pitchFamily="18" charset="0"/>
              </a:rPr>
              <a:t>        1</a:t>
            </a:r>
            <a:r>
              <a:rPr lang="zh-CN" altLang="en-US" sz="2000" dirty="0" smtClean="0">
                <a:latin typeface="Times New Roman" pitchFamily="18" charset="0"/>
                <a:ea typeface="华文中宋" pitchFamily="2" charset="-122"/>
                <a:cs typeface="Times New Roman" pitchFamily="18" charset="0"/>
              </a:rPr>
              <a:t>、认真执行</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工会会计制度</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工会预决算管理办法</a:t>
            </a:r>
            <a:r>
              <a:rPr lang="en-US" altLang="zh-CN" sz="2000" dirty="0" smtClean="0">
                <a:latin typeface="Times New Roman" pitchFamily="18" charset="0"/>
                <a:ea typeface="华文中宋" pitchFamily="2" charset="-122"/>
                <a:cs typeface="Times New Roman" pitchFamily="18" charset="0"/>
              </a:rPr>
              <a:t>》</a:t>
            </a:r>
            <a:r>
              <a:rPr lang="zh-CN" altLang="en-US" sz="2000" dirty="0" smtClean="0">
                <a:latin typeface="Times New Roman" pitchFamily="18" charset="0"/>
                <a:ea typeface="华文中宋" pitchFamily="2" charset="-122"/>
                <a:cs typeface="Times New Roman" pitchFamily="18" charset="0"/>
              </a:rPr>
              <a:t>等财经法律法规，严格执行中央八项规定精神。</a:t>
            </a:r>
          </a:p>
          <a:p>
            <a:pPr>
              <a:lnSpc>
                <a:spcPts val="3000"/>
              </a:lnSpc>
            </a:pPr>
            <a:r>
              <a:rPr lang="en-US" sz="2000" dirty="0" smtClean="0">
                <a:latin typeface="Times New Roman" pitchFamily="18" charset="0"/>
                <a:ea typeface="华文中宋" pitchFamily="2" charset="-122"/>
                <a:cs typeface="Times New Roman" pitchFamily="18" charset="0"/>
              </a:rPr>
              <a:t>        2</a:t>
            </a:r>
            <a:r>
              <a:rPr lang="zh-CN" altLang="en-US" sz="2000" dirty="0" smtClean="0">
                <a:latin typeface="Times New Roman" pitchFamily="18" charset="0"/>
                <a:ea typeface="华文中宋" pitchFamily="2" charset="-122"/>
                <a:cs typeface="Times New Roman" pitchFamily="18" charset="0"/>
              </a:rPr>
              <a:t>、各项开支实行工会委员会集体领导下的主席负责制，重大开支集体研究决定（工会主席一支笔审批）。</a:t>
            </a:r>
          </a:p>
          <a:p>
            <a:pPr>
              <a:lnSpc>
                <a:spcPts val="3000"/>
              </a:lnSpc>
            </a:pPr>
            <a:r>
              <a:rPr lang="en-US" sz="2000" dirty="0" smtClean="0">
                <a:latin typeface="Times New Roman" pitchFamily="18" charset="0"/>
                <a:ea typeface="华文中宋" pitchFamily="2" charset="-122"/>
                <a:cs typeface="Times New Roman" pitchFamily="18" charset="0"/>
              </a:rPr>
              <a:t>        3</a:t>
            </a:r>
            <a:r>
              <a:rPr lang="zh-CN" altLang="en-US" sz="2000" dirty="0" smtClean="0">
                <a:latin typeface="Times New Roman" pitchFamily="18" charset="0"/>
                <a:ea typeface="华文中宋" pitchFamily="2" charset="-122"/>
                <a:cs typeface="Times New Roman" pitchFamily="18" charset="0"/>
              </a:rPr>
              <a:t>、坚持工会经费正确使用方向，将工会经费真正惠及职工群众和工会会员。</a:t>
            </a:r>
          </a:p>
          <a:p>
            <a:pPr>
              <a:lnSpc>
                <a:spcPts val="3000"/>
              </a:lnSpc>
            </a:pPr>
            <a:r>
              <a:rPr lang="en-US" sz="2000" dirty="0" smtClean="0">
                <a:latin typeface="Times New Roman" pitchFamily="18" charset="0"/>
                <a:ea typeface="华文中宋" pitchFamily="2" charset="-122"/>
                <a:cs typeface="Times New Roman" pitchFamily="18" charset="0"/>
              </a:rPr>
              <a:t>        4</a:t>
            </a:r>
            <a:r>
              <a:rPr lang="zh-CN" altLang="en-US" sz="2000" dirty="0" smtClean="0">
                <a:latin typeface="Times New Roman" pitchFamily="18" charset="0"/>
                <a:ea typeface="华文中宋" pitchFamily="2" charset="-122"/>
                <a:cs typeface="Times New Roman" pitchFamily="18" charset="0"/>
              </a:rPr>
              <a:t>、经费使用做到“八不准”。</a:t>
            </a:r>
          </a:p>
          <a:p>
            <a:pPr>
              <a:lnSpc>
                <a:spcPts val="3000"/>
              </a:lnSpc>
            </a:pPr>
            <a:r>
              <a:rPr lang="en-US" sz="2000" dirty="0" smtClean="0">
                <a:latin typeface="Times New Roman" pitchFamily="18" charset="0"/>
                <a:ea typeface="华文中宋" pitchFamily="2" charset="-122"/>
                <a:cs typeface="Times New Roman" pitchFamily="18" charset="0"/>
              </a:rPr>
              <a:t>        5</a:t>
            </a:r>
            <a:r>
              <a:rPr lang="zh-CN" altLang="en-US" sz="2000" dirty="0" smtClean="0">
                <a:latin typeface="Times New Roman" pitchFamily="18" charset="0"/>
                <a:ea typeface="华文中宋" pitchFamily="2" charset="-122"/>
                <a:cs typeface="Times New Roman" pitchFamily="18" charset="0"/>
              </a:rPr>
              <a:t>、接受上级工会的监督检查。</a:t>
            </a:r>
          </a:p>
          <a:p>
            <a:pPr>
              <a:lnSpc>
                <a:spcPct val="150000"/>
              </a:lnSpc>
            </a:pPr>
            <a:endParaRPr lang="zh-CN" altLang="en-US" sz="2400" dirty="0" smtClean="0">
              <a:latin typeface="Times New Roman" pitchFamily="18" charset="0"/>
              <a:ea typeface="华文中宋" pitchFamily="2" charset="-122"/>
              <a:cs typeface="Times New Roman" pitchFamily="18" charset="0"/>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400" dirty="0" smtClean="0">
              <a:latin typeface="Times New Roman" pitchFamily="18" charset="0"/>
              <a:ea typeface="仿宋" panose="02010609060101010101" charset="-122"/>
              <a:cs typeface="Times New Roman" pitchFamily="18" charset="0"/>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en-US" altLang="zh-CN" sz="2000" dirty="0" smtClean="0">
              <a:latin typeface="仿宋" panose="02010609060101010101" charset="-122"/>
              <a:ea typeface="仿宋" panose="02010609060101010101" charset="-122"/>
              <a:sym typeface="+mn-ea"/>
            </a:endParaRPr>
          </a:p>
          <a:p>
            <a:pPr marL="0" indent="609600" algn="l">
              <a:lnSpc>
                <a:spcPct val="150000"/>
              </a:lnSpc>
              <a:buNone/>
              <a:extLst>
                <a:ext uri="{35155182-B16C-46BC-9424-99874614C6A1}">
                  <wpsdc:indentchars xmlns="" xmlns:wpsdc="http://www.wps.cn/officeDocument/2017/drawingmlCustomData" val="200" checksum="4158780845"/>
                </a:ext>
              </a:extLst>
            </a:pPr>
            <a:endParaRPr lang="zh-CN" altLang="en-US" sz="2000" dirty="0" smtClean="0">
              <a:latin typeface="仿宋" panose="02010609060101010101" charset="-122"/>
              <a:ea typeface="仿宋" panose="02010609060101010101" charset="-122"/>
            </a:endParaRPr>
          </a:p>
        </p:txBody>
      </p:sp>
    </p:spTree>
    <p:extLst>
      <p:ext uri="{BB962C8B-B14F-4D97-AF65-F5344CB8AC3E}">
        <p14:creationId xmlns:p14="http://schemas.microsoft.com/office/powerpoint/2010/main" val="98018458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2" name="矩形 1"/>
          <p:cNvSpPr/>
          <p:nvPr/>
        </p:nvSpPr>
        <p:spPr>
          <a:xfrm>
            <a:off x="2070735" y="3044825"/>
            <a:ext cx="5288280" cy="1200329"/>
          </a:xfrm>
          <a:prstGeom prst="rect">
            <a:avLst/>
          </a:prstGeom>
          <a:noFill/>
          <a:ln>
            <a:noFill/>
          </a:ln>
        </p:spPr>
        <p:txBody>
          <a:bodyPr wrap="square" rtlCol="0" anchor="t">
            <a:spAutoFit/>
          </a:bodyPr>
          <a:lstStyle/>
          <a:p>
            <a:pPr algn="ctr"/>
            <a:r>
              <a:rPr lang="zh-CN" altLang="en-US" sz="7200" b="1" smtClean="0">
                <a:ln/>
                <a:solidFill>
                  <a:srgbClr val="0070C0"/>
                </a:solidFill>
                <a:effectLst>
                  <a:reflection blurRad="6350" stA="53000" endA="300" endPos="35500" dir="5400000" sy="-90000" algn="bl" rotWithShape="0"/>
                </a:effectLst>
                <a:latin typeface="楷体" panose="02010609060101010101" pitchFamily="49" charset="-122"/>
                <a:ea typeface="楷体" panose="02010609060101010101" pitchFamily="49" charset="-122"/>
              </a:rPr>
              <a:t>感谢聆听！</a:t>
            </a:r>
            <a:endParaRPr lang="zh-CN" altLang="en-US" sz="7200" b="1" dirty="0">
              <a:ln/>
              <a:solidFill>
                <a:srgbClr val="0070C0"/>
              </a:solidFill>
              <a:effectLst>
                <a:reflection blurRad="6350" stA="53000" endA="300" endPos="35500" dir="5400000" sy="-90000" algn="bl" rotWithShape="0"/>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422042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7" name="文本框 1"/>
          <p:cNvSpPr txBox="1"/>
          <p:nvPr/>
        </p:nvSpPr>
        <p:spPr>
          <a:xfrm>
            <a:off x="214282" y="1071546"/>
            <a:ext cx="8072494" cy="6981398"/>
          </a:xfrm>
          <a:prstGeom prst="rect">
            <a:avLst/>
          </a:prstGeom>
          <a:noFill/>
        </p:spPr>
        <p:txBody>
          <a:bodyPr wrap="square" rtlCol="0">
            <a:spAutoFit/>
          </a:bodyPr>
          <a:lstStyle/>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r>
              <a:rPr lang="zh-CN" altLang="en-US" sz="2400" dirty="0" smtClean="0">
                <a:latin typeface="Times New Roman" pitchFamily="18" charset="0"/>
                <a:ea typeface="华文中宋" pitchFamily="2" charset="-122"/>
                <a:cs typeface="Times New Roman" pitchFamily="18" charset="0"/>
              </a:rPr>
              <a:t>五、全部职工包括哪些</a:t>
            </a:r>
            <a:r>
              <a:rPr lang="en-US" altLang="zh-CN" sz="2400" dirty="0" smtClean="0">
                <a:latin typeface="Times New Roman" pitchFamily="18" charset="0"/>
                <a:ea typeface="华文中宋" pitchFamily="2" charset="-122"/>
                <a:cs typeface="Times New Roman" pitchFamily="18" charset="0"/>
              </a:rPr>
              <a:t>?</a:t>
            </a:r>
          </a:p>
          <a:p>
            <a:pPr indent="711200">
              <a:lnSpc>
                <a:spcPts val="4000"/>
              </a:lnSpc>
              <a:extLst>
                <a:ext uri="{35155182-B16C-46BC-9424-99874614C6A1}">
                  <wpsdc:indentchars xmlns:wpsdc="http://www.wps.cn/officeDocument/2017/drawingmlCustomData" xmlns="" xmlns:lc="http://schemas.openxmlformats.org/drawingml/2006/lockedCanvas" val="200" checksum="3773799597"/>
                </a:ext>
              </a:extLst>
            </a:pPr>
            <a:r>
              <a:rPr lang="zh-CN" altLang="en-US" sz="2000" dirty="0" smtClean="0">
                <a:latin typeface="华文中宋" pitchFamily="2" charset="-122"/>
                <a:ea typeface="华文中宋" pitchFamily="2" charset="-122"/>
                <a:cs typeface="Times New Roman" pitchFamily="18" charset="0"/>
              </a:rPr>
              <a:t>全部职工</a:t>
            </a:r>
            <a:r>
              <a:rPr lang="en-US" altLang="zh-CN" sz="2000" dirty="0" smtClean="0">
                <a:latin typeface="华文中宋" pitchFamily="2" charset="-122"/>
                <a:ea typeface="华文中宋" pitchFamily="2" charset="-122"/>
                <a:cs typeface="Times New Roman" pitchFamily="18" charset="0"/>
              </a:rPr>
              <a:t>——</a:t>
            </a:r>
            <a:r>
              <a:rPr lang="zh-CN" altLang="en-US" sz="2000" dirty="0" smtClean="0">
                <a:latin typeface="华文中宋" pitchFamily="2" charset="-122"/>
                <a:ea typeface="华文中宋" pitchFamily="2" charset="-122"/>
                <a:cs typeface="Times New Roman" pitchFamily="18" charset="0"/>
              </a:rPr>
              <a:t>是指在企业、事业单位、机关和其他经济社会组织工作，取得工资或其他形式的劳动报酬的全部人员，包括正式职工、合同制职工、临时性、季节性用工、外籍员工、港澳台人员、劳务工、离开本单位但保留劳动关系并领取生活费的职工、内部退养职工。</a:t>
            </a:r>
            <a:endParaRPr lang="en-US" altLang="zh-CN" sz="2000" dirty="0" smtClean="0">
              <a:latin typeface="华文中宋" pitchFamily="2" charset="-122"/>
              <a:ea typeface="华文中宋" pitchFamily="2" charset="-122"/>
              <a:cs typeface="Times New Roman" pitchFamily="18" charset="0"/>
            </a:endParaRPr>
          </a:p>
          <a:p>
            <a:pPr indent="711200">
              <a:lnSpc>
                <a:spcPts val="4000"/>
              </a:lnSpc>
              <a:extLst>
                <a:ext uri="{35155182-B16C-46BC-9424-99874614C6A1}">
                  <wpsdc:indentchars xmlns:wpsdc="http://www.wps.cn/officeDocument/2017/drawingmlCustomData" xmlns="" xmlns:lc="http://schemas.openxmlformats.org/drawingml/2006/lockedCanvas" val="200" checksum="3773799597"/>
                </a:ext>
              </a:extLst>
            </a:pPr>
            <a:endParaRPr lang="en-US" altLang="zh-CN" sz="2000" dirty="0" smtClean="0">
              <a:latin typeface="华文中宋" pitchFamily="2" charset="-122"/>
              <a:ea typeface="华文中宋" pitchFamily="2" charset="-122"/>
              <a:cs typeface="Times New Roman" pitchFamily="18" charset="0"/>
            </a:endParaRPr>
          </a:p>
          <a:p>
            <a:pPr indent="711200">
              <a:lnSpc>
                <a:spcPts val="4000"/>
              </a:lnSpc>
              <a:extLst>
                <a:ext uri="{35155182-B16C-46BC-9424-99874614C6A1}">
                  <wpsdc:indentchars xmlns:wpsdc="http://www.wps.cn/officeDocument/2017/drawingmlCustomData" xmlns="" xmlns:lc="http://schemas.openxmlformats.org/drawingml/2006/lockedCanvas" val="200" checksum="3773799597"/>
                </a:ext>
              </a:extLst>
            </a:pPr>
            <a:endParaRPr lang="en-US" altLang="zh-CN" sz="2000" b="1" dirty="0" smtClean="0">
              <a:latin typeface="华文中宋" pitchFamily="2" charset="-122"/>
              <a:ea typeface="华文中宋" pitchFamily="2" charset="-122"/>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endParaRPr lang="en-US" altLang="zh-CN" sz="2000" b="1" dirty="0" smtClean="0">
              <a:latin typeface="华文中宋" pitchFamily="2" charset="-122"/>
              <a:ea typeface="华文中宋" pitchFamily="2" charset="-122"/>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endParaRPr lang="en-US" altLang="zh-CN" sz="1200" b="1" dirty="0" smtClean="0">
              <a:latin typeface="Times New Roman" pitchFamily="18" charset="0"/>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endParaRPr lang="en-US" altLang="zh-CN" sz="1200" b="1" dirty="0" smtClean="0">
              <a:latin typeface="Times New Roman" pitchFamily="18" charset="0"/>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endParaRPr lang="en-US" altLang="zh-CN" sz="1200" b="1" dirty="0" smtClean="0">
              <a:latin typeface="Times New Roman" pitchFamily="18" charset="0"/>
              <a:cs typeface="Times New Roman" pitchFamily="18" charset="0"/>
            </a:endParaRPr>
          </a:p>
          <a:p>
            <a:pPr indent="0" fontAlgn="auto">
              <a:lnSpc>
                <a:spcPct val="150000"/>
              </a:lnSpc>
              <a:buNone/>
              <a:extLst>
                <a:ext uri="{35155182-B16C-46BC-9424-99874614C6A1}">
                  <wpsdc:indentchars xmlns="" xmlns:wpsdc="http://www.wps.cn/officeDocument/2017/drawingmlCustomData" val="0" checksum="2798278923"/>
                </a:ext>
              </a:extLst>
            </a:pPr>
            <a:endParaRPr lang="en-US" altLang="zh-CN" sz="2400" dirty="0" smtClean="0">
              <a:latin typeface="华文中宋" pitchFamily="2" charset="-122"/>
              <a:ea typeface="华文中宋" pitchFamily="2" charset="-122"/>
              <a:cs typeface="Times New Roman" pitchFamily="18" charset="0"/>
              <a:sym typeface="+mn-ea"/>
            </a:endParaRPr>
          </a:p>
          <a:p>
            <a:pPr indent="0" fontAlgn="auto">
              <a:lnSpc>
                <a:spcPts val="3800"/>
              </a:lnSpc>
              <a:buNone/>
              <a:extLst>
                <a:ext uri="{35155182-B16C-46BC-9424-99874614C6A1}">
                  <wpsdc:indentchars xmlns="" xmlns:wpsdc="http://www.wps.cn/officeDocument/2017/drawingmlCustomData" val="0" checksum="2798278923"/>
                </a:ext>
              </a:extLst>
            </a:pPr>
            <a:r>
              <a:rPr lang="en-US" altLang="zh-CN" sz="2400" dirty="0" smtClean="0">
                <a:latin typeface="Times New Roman" pitchFamily="18" charset="0"/>
                <a:cs typeface="Times New Roman" pitchFamily="18" charset="0"/>
                <a:sym typeface="+mn-ea"/>
              </a:rPr>
              <a:t>       </a:t>
            </a:r>
            <a:endParaRPr lang="zh-CN" altLang="en-US" sz="2400" dirty="0" smtClean="0">
              <a:latin typeface="仿宋" panose="02010609060101010101" charset="-122"/>
              <a:ea typeface="仿宋" panose="02010609060101010101" charset="-122"/>
              <a:cs typeface="仿宋" panose="02010609060101010101" charset="-122"/>
              <a:sym typeface="+mn-ea"/>
            </a:endParaRPr>
          </a:p>
          <a:p>
            <a:pPr indent="609600" fontAlgn="auto">
              <a:lnSpc>
                <a:spcPct val="150000"/>
              </a:lnSpc>
              <a:extLst>
                <a:ext uri="{35155182-B16C-46BC-9424-99874614C6A1}">
                  <wpsdc:indentchars xmlns="" xmlns:wpsdc="http://www.wps.cn/officeDocument/2017/drawingmlCustomData" val="200" checksum="4158780845"/>
                </a:ext>
              </a:extLst>
            </a:pPr>
            <a:endParaRPr lang="zh-CN" altLang="en-US" sz="2400" dirty="0" smtClean="0">
              <a:sym typeface="+mn-ea"/>
            </a:endParaRPr>
          </a:p>
          <a:p>
            <a:endParaRPr lang="zh-CN" altLang="en-US" sz="2400" dirty="0"/>
          </a:p>
        </p:txBody>
      </p:sp>
    </p:spTree>
    <p:extLst>
      <p:ext uri="{BB962C8B-B14F-4D97-AF65-F5344CB8AC3E}">
        <p14:creationId xmlns:p14="http://schemas.microsoft.com/office/powerpoint/2010/main" val="25997405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浙大PPT背景_副本.png"/>
          <p:cNvPicPr>
            <a:picLocks noChangeAspect="1" noChangeArrowheads="1"/>
          </p:cNvPicPr>
          <p:nvPr/>
        </p:nvPicPr>
        <p:blipFill>
          <a:blip r:embed="rId2"/>
          <a:srcRect/>
          <a:stretch>
            <a:fillRect/>
          </a:stretch>
        </p:blipFill>
        <p:spPr bwMode="auto">
          <a:xfrm>
            <a:off x="0" y="0"/>
            <a:ext cx="9142413" cy="6856413"/>
          </a:xfrm>
          <a:prstGeom prst="rect">
            <a:avLst/>
          </a:prstGeom>
          <a:noFill/>
        </p:spPr>
      </p:pic>
      <p:pic>
        <p:nvPicPr>
          <p:cNvPr id="1033" name="Picture 9" descr="C:\Users\Dell\Desktop\图片3.tif"/>
          <p:cNvPicPr>
            <a:picLocks noChangeAspect="1" noChangeArrowheads="1"/>
          </p:cNvPicPr>
          <p:nvPr/>
        </p:nvPicPr>
        <p:blipFill>
          <a:blip r:embed="rId3" cstate="print"/>
          <a:srcRect/>
          <a:stretch>
            <a:fillRect/>
          </a:stretch>
        </p:blipFill>
        <p:spPr bwMode="auto">
          <a:xfrm>
            <a:off x="357158" y="263397"/>
            <a:ext cx="428628" cy="450959"/>
          </a:xfrm>
          <a:prstGeom prst="rect">
            <a:avLst/>
          </a:prstGeom>
          <a:noFill/>
        </p:spPr>
      </p:pic>
      <p:sp>
        <p:nvSpPr>
          <p:cNvPr id="13" name="TextBox 12"/>
          <p:cNvSpPr txBox="1"/>
          <p:nvPr/>
        </p:nvSpPr>
        <p:spPr>
          <a:xfrm>
            <a:off x="857224" y="285728"/>
            <a:ext cx="207170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扬州市总工会</a:t>
            </a:r>
            <a:endParaRPr lang="zh-CN" altLang="en-US" sz="2000" b="1" dirty="0">
              <a:latin typeface="楷体" panose="02010609060101010101" pitchFamily="49" charset="-122"/>
              <a:ea typeface="楷体" panose="02010609060101010101" pitchFamily="49" charset="-122"/>
            </a:endParaRPr>
          </a:p>
        </p:txBody>
      </p:sp>
      <p:sp>
        <p:nvSpPr>
          <p:cNvPr id="6" name="文本框 1"/>
          <p:cNvSpPr txBox="1"/>
          <p:nvPr/>
        </p:nvSpPr>
        <p:spPr>
          <a:xfrm>
            <a:off x="214282" y="1071546"/>
            <a:ext cx="8286808" cy="7689284"/>
          </a:xfrm>
          <a:prstGeom prst="rect">
            <a:avLst/>
          </a:prstGeom>
          <a:noFill/>
        </p:spPr>
        <p:txBody>
          <a:bodyPr wrap="square" rtlCol="0">
            <a:spAutoFit/>
          </a:bodyPr>
          <a:lstStyle/>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r>
              <a:rPr lang="zh-CN" altLang="en-US" sz="2400" dirty="0" smtClean="0">
                <a:latin typeface="Times New Roman" pitchFamily="18" charset="0"/>
                <a:ea typeface="华文中宋" pitchFamily="2" charset="-122"/>
                <a:cs typeface="Times New Roman" pitchFamily="18" charset="0"/>
              </a:rPr>
              <a:t>六、全部职工工资总额包括哪些</a:t>
            </a:r>
            <a:r>
              <a:rPr lang="en-US" altLang="zh-CN" sz="2400" dirty="0" smtClean="0">
                <a:latin typeface="Times New Roman" pitchFamily="18" charset="0"/>
                <a:ea typeface="华文中宋" pitchFamily="2" charset="-122"/>
                <a:cs typeface="Times New Roman" pitchFamily="18" charset="0"/>
              </a:rPr>
              <a:t>?</a:t>
            </a: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r>
              <a:rPr lang="zh-CN" altLang="en-US" sz="2000" b="1" dirty="0" smtClean="0">
                <a:latin typeface="华文中宋" pitchFamily="2" charset="-122"/>
                <a:ea typeface="华文中宋" pitchFamily="2" charset="-122"/>
                <a:cs typeface="Times New Roman" pitchFamily="18" charset="0"/>
              </a:rPr>
              <a:t>工资总额</a:t>
            </a:r>
            <a:r>
              <a:rPr lang="en-US" altLang="zh-CN" sz="2000" b="1" dirty="0" smtClean="0">
                <a:latin typeface="华文中宋" pitchFamily="2" charset="-122"/>
                <a:ea typeface="华文中宋" pitchFamily="2" charset="-122"/>
                <a:cs typeface="Times New Roman" pitchFamily="18" charset="0"/>
              </a:rPr>
              <a:t>——</a:t>
            </a:r>
            <a:r>
              <a:rPr lang="zh-CN" altLang="en-US" sz="2000" dirty="0" smtClean="0">
                <a:latin typeface="华文中宋" pitchFamily="2" charset="-122"/>
                <a:ea typeface="华文中宋" pitchFamily="2" charset="-122"/>
                <a:cs typeface="Times New Roman" pitchFamily="18" charset="0"/>
              </a:rPr>
              <a:t>是指各单位在一定时期内直接支付给本单位全部职工的劳动报酬总额（国家统计局</a:t>
            </a:r>
            <a:r>
              <a:rPr lang="en-US" sz="2000" dirty="0" smtClean="0">
                <a:latin typeface="Times New Roman" pitchFamily="18" charset="0"/>
                <a:ea typeface="华文中宋" pitchFamily="2" charset="-122"/>
                <a:cs typeface="Times New Roman" pitchFamily="18" charset="0"/>
              </a:rPr>
              <a:t>1990</a:t>
            </a:r>
            <a:r>
              <a:rPr lang="zh-CN" altLang="en-US" sz="2000" dirty="0" smtClean="0">
                <a:latin typeface="Times New Roman" pitchFamily="18" charset="0"/>
                <a:ea typeface="华文中宋" pitchFamily="2" charset="-122"/>
                <a:cs typeface="Times New Roman" pitchFamily="18" charset="0"/>
              </a:rPr>
              <a:t>第</a:t>
            </a:r>
            <a:r>
              <a:rPr lang="en-US" sz="2000" dirty="0" smtClean="0">
                <a:latin typeface="Times New Roman" pitchFamily="18" charset="0"/>
                <a:ea typeface="华文中宋" pitchFamily="2" charset="-122"/>
                <a:cs typeface="Times New Roman" pitchFamily="18" charset="0"/>
              </a:rPr>
              <a:t>1</a:t>
            </a:r>
            <a:r>
              <a:rPr lang="zh-CN" altLang="en-US" sz="2000" dirty="0" smtClean="0">
                <a:latin typeface="Times New Roman" pitchFamily="18" charset="0"/>
                <a:ea typeface="华文中宋" pitchFamily="2" charset="-122"/>
                <a:cs typeface="Times New Roman" pitchFamily="18" charset="0"/>
              </a:rPr>
              <a:t>号令</a:t>
            </a:r>
            <a:r>
              <a:rPr lang="zh-CN" altLang="en-US" sz="2000" dirty="0" smtClean="0">
                <a:latin typeface="华文中宋" pitchFamily="2" charset="-122"/>
                <a:ea typeface="华文中宋" pitchFamily="2" charset="-122"/>
                <a:cs typeface="Times New Roman" pitchFamily="18" charset="0"/>
              </a:rPr>
              <a:t>），包括六项：</a:t>
            </a:r>
            <a:endParaRPr lang="en-US" altLang="zh-CN" sz="2000" dirty="0" smtClean="0">
              <a:latin typeface="华文中宋" pitchFamily="2" charset="-122"/>
              <a:ea typeface="华文中宋" pitchFamily="2" charset="-122"/>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r>
              <a:rPr lang="en-US" altLang="zh-CN" sz="2000" dirty="0" smtClean="0">
                <a:latin typeface="Times New Roman" pitchFamily="18" charset="0"/>
                <a:ea typeface="华文中宋" pitchFamily="2" charset="-122"/>
                <a:cs typeface="Times New Roman" pitchFamily="18" charset="0"/>
              </a:rPr>
              <a:t>1</a:t>
            </a:r>
            <a:r>
              <a:rPr lang="zh-CN" altLang="en-US" sz="2000" dirty="0" smtClean="0">
                <a:latin typeface="Times New Roman" pitchFamily="18" charset="0"/>
                <a:ea typeface="华文中宋" pitchFamily="2" charset="-122"/>
                <a:cs typeface="Times New Roman" pitchFamily="18" charset="0"/>
              </a:rPr>
              <a:t>、计时工资</a:t>
            </a:r>
            <a:endParaRPr lang="en-US" altLang="zh-CN" sz="2000" dirty="0" smtClean="0">
              <a:latin typeface="Times New Roman" pitchFamily="18" charset="0"/>
              <a:ea typeface="华文中宋" pitchFamily="2" charset="-122"/>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r>
              <a:rPr lang="en-US" altLang="zh-CN" sz="2000" dirty="0" smtClean="0">
                <a:latin typeface="Times New Roman" pitchFamily="18" charset="0"/>
                <a:ea typeface="华文中宋" pitchFamily="2" charset="-122"/>
                <a:cs typeface="Times New Roman" pitchFamily="18" charset="0"/>
              </a:rPr>
              <a:t>2</a:t>
            </a:r>
            <a:r>
              <a:rPr lang="zh-CN" altLang="en-US" sz="2000" dirty="0" smtClean="0">
                <a:latin typeface="Times New Roman" pitchFamily="18" charset="0"/>
                <a:ea typeface="华文中宋" pitchFamily="2" charset="-122"/>
                <a:cs typeface="Times New Roman" pitchFamily="18" charset="0"/>
              </a:rPr>
              <a:t>、计件工资</a:t>
            </a:r>
            <a:endParaRPr lang="en-US" altLang="zh-CN" sz="2000" dirty="0" smtClean="0">
              <a:latin typeface="Times New Roman" pitchFamily="18" charset="0"/>
              <a:ea typeface="华文中宋" pitchFamily="2" charset="-122"/>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r>
              <a:rPr lang="en-US" altLang="zh-CN" sz="2000" dirty="0" smtClean="0">
                <a:latin typeface="Times New Roman" pitchFamily="18" charset="0"/>
                <a:ea typeface="华文中宋" pitchFamily="2" charset="-122"/>
                <a:cs typeface="Times New Roman" pitchFamily="18" charset="0"/>
              </a:rPr>
              <a:t>3</a:t>
            </a:r>
            <a:r>
              <a:rPr lang="zh-CN" altLang="en-US" sz="2000" dirty="0" smtClean="0">
                <a:latin typeface="Times New Roman" pitchFamily="18" charset="0"/>
                <a:ea typeface="华文中宋" pitchFamily="2" charset="-122"/>
                <a:cs typeface="Times New Roman" pitchFamily="18" charset="0"/>
              </a:rPr>
              <a:t>、奖金</a:t>
            </a:r>
            <a:endParaRPr lang="en-US" altLang="zh-CN" sz="2000" dirty="0" smtClean="0">
              <a:latin typeface="Times New Roman" pitchFamily="18" charset="0"/>
              <a:ea typeface="华文中宋" pitchFamily="2" charset="-122"/>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r>
              <a:rPr lang="en-US" altLang="zh-CN" sz="2000" dirty="0" smtClean="0">
                <a:latin typeface="Times New Roman" pitchFamily="18" charset="0"/>
                <a:ea typeface="华文中宋" pitchFamily="2" charset="-122"/>
                <a:cs typeface="Times New Roman" pitchFamily="18" charset="0"/>
              </a:rPr>
              <a:t>4</a:t>
            </a:r>
            <a:r>
              <a:rPr lang="zh-CN" altLang="en-US" sz="2000" dirty="0" smtClean="0">
                <a:latin typeface="Times New Roman" pitchFamily="18" charset="0"/>
                <a:ea typeface="华文中宋" pitchFamily="2" charset="-122"/>
                <a:cs typeface="Times New Roman" pitchFamily="18" charset="0"/>
              </a:rPr>
              <a:t>、津贴和补贴</a:t>
            </a:r>
            <a:endParaRPr lang="en-US" altLang="zh-CN" sz="2000" dirty="0" smtClean="0">
              <a:latin typeface="Times New Roman" pitchFamily="18" charset="0"/>
              <a:ea typeface="华文中宋" pitchFamily="2" charset="-122"/>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r>
              <a:rPr lang="en-US" altLang="zh-CN" sz="2000" dirty="0" smtClean="0">
                <a:latin typeface="Times New Roman" pitchFamily="18" charset="0"/>
                <a:ea typeface="华文中宋" pitchFamily="2" charset="-122"/>
                <a:cs typeface="Times New Roman" pitchFamily="18" charset="0"/>
              </a:rPr>
              <a:t>5</a:t>
            </a:r>
            <a:r>
              <a:rPr lang="zh-CN" altLang="en-US" sz="2000" dirty="0" smtClean="0">
                <a:latin typeface="Times New Roman" pitchFamily="18" charset="0"/>
                <a:ea typeface="华文中宋" pitchFamily="2" charset="-122"/>
                <a:cs typeface="Times New Roman" pitchFamily="18" charset="0"/>
              </a:rPr>
              <a:t>、加班加点工资</a:t>
            </a:r>
            <a:endParaRPr lang="en-US" altLang="zh-CN" sz="2000" dirty="0" smtClean="0">
              <a:latin typeface="Times New Roman" pitchFamily="18" charset="0"/>
              <a:ea typeface="华文中宋" pitchFamily="2" charset="-122"/>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r>
              <a:rPr lang="en-US" altLang="zh-CN" sz="2000" dirty="0" smtClean="0">
                <a:latin typeface="Times New Roman" pitchFamily="18" charset="0"/>
                <a:ea typeface="华文中宋" pitchFamily="2" charset="-122"/>
                <a:cs typeface="Times New Roman" pitchFamily="18" charset="0"/>
              </a:rPr>
              <a:t>6</a:t>
            </a:r>
            <a:r>
              <a:rPr lang="zh-CN" altLang="en-US" sz="2000" dirty="0" smtClean="0">
                <a:latin typeface="Times New Roman" pitchFamily="18" charset="0"/>
                <a:ea typeface="华文中宋" pitchFamily="2" charset="-122"/>
                <a:cs typeface="Times New Roman" pitchFamily="18" charset="0"/>
              </a:rPr>
              <a:t>、特殊情况下支付的工资。</a:t>
            </a:r>
            <a:endParaRPr lang="en-US" altLang="zh-CN" sz="2000" dirty="0" smtClean="0">
              <a:latin typeface="Times New Roman" pitchFamily="18" charset="0"/>
              <a:ea typeface="华文中宋" pitchFamily="2" charset="-122"/>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endParaRPr lang="en-US" altLang="zh-CN" sz="2000" dirty="0" smtClean="0">
              <a:latin typeface="华文中宋" pitchFamily="2" charset="-122"/>
              <a:ea typeface="华文中宋" pitchFamily="2" charset="-122"/>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endParaRPr lang="en-US" altLang="zh-CN" sz="2000" dirty="0" smtClean="0">
              <a:latin typeface="华文中宋" pitchFamily="2" charset="-122"/>
              <a:ea typeface="华文中宋" pitchFamily="2" charset="-122"/>
              <a:cs typeface="Times New Roman" pitchFamily="18" charset="0"/>
            </a:endParaRPr>
          </a:p>
          <a:p>
            <a:pPr indent="711200">
              <a:lnSpc>
                <a:spcPct val="150000"/>
              </a:lnSpc>
              <a:extLst>
                <a:ext uri="{35155182-B16C-46BC-9424-99874614C6A1}">
                  <wpsdc:indentchars xmlns:wpsdc="http://www.wps.cn/officeDocument/2017/drawingmlCustomData" xmlns="" xmlns:lc="http://schemas.openxmlformats.org/drawingml/2006/lockedCanvas" val="200" checksum="3773799597"/>
                </a:ext>
              </a:extLst>
            </a:pPr>
            <a:r>
              <a:rPr lang="en-US" sz="2000" dirty="0" smtClean="0">
                <a:latin typeface="华文中宋" pitchFamily="2" charset="-122"/>
                <a:ea typeface="华文中宋" pitchFamily="2" charset="-122"/>
                <a:cs typeface="Times New Roman" pitchFamily="18" charset="0"/>
              </a:rPr>
              <a:t>   </a:t>
            </a:r>
            <a:endParaRPr lang="en-US" altLang="zh-CN" sz="2000" dirty="0" smtClean="0">
              <a:latin typeface="华文中宋" pitchFamily="2" charset="-122"/>
              <a:ea typeface="华文中宋" pitchFamily="2" charset="-122"/>
              <a:cs typeface="Times New Roman" pitchFamily="18" charset="0"/>
            </a:endParaRPr>
          </a:p>
          <a:p>
            <a:pPr indent="0" fontAlgn="auto">
              <a:lnSpc>
                <a:spcPct val="150000"/>
              </a:lnSpc>
              <a:buNone/>
              <a:extLst>
                <a:ext uri="{35155182-B16C-46BC-9424-99874614C6A1}">
                  <wpsdc:indentchars xmlns="" xmlns:wpsdc="http://www.wps.cn/officeDocument/2017/drawingmlCustomData" val="0" checksum="2798278923"/>
                </a:ext>
              </a:extLst>
            </a:pPr>
            <a:endParaRPr lang="en-US" altLang="zh-CN" sz="2400" dirty="0" smtClean="0">
              <a:latin typeface="华文中宋" pitchFamily="2" charset="-122"/>
              <a:ea typeface="华文中宋" pitchFamily="2" charset="-122"/>
              <a:cs typeface="Times New Roman" pitchFamily="18" charset="0"/>
              <a:sym typeface="+mn-ea"/>
            </a:endParaRPr>
          </a:p>
          <a:p>
            <a:pPr indent="0" fontAlgn="auto">
              <a:lnSpc>
                <a:spcPts val="3800"/>
              </a:lnSpc>
              <a:buNone/>
              <a:extLst>
                <a:ext uri="{35155182-B16C-46BC-9424-99874614C6A1}">
                  <wpsdc:indentchars xmlns="" xmlns:wpsdc="http://www.wps.cn/officeDocument/2017/drawingmlCustomData" val="0" checksum="2798278923"/>
                </a:ext>
              </a:extLst>
            </a:pPr>
            <a:r>
              <a:rPr lang="en-US" altLang="zh-CN" sz="2400" dirty="0" smtClean="0">
                <a:latin typeface="Times New Roman" pitchFamily="18" charset="0"/>
                <a:cs typeface="Times New Roman" pitchFamily="18" charset="0"/>
                <a:sym typeface="+mn-ea"/>
              </a:rPr>
              <a:t>       </a:t>
            </a:r>
            <a:endParaRPr lang="zh-CN" altLang="en-US" sz="2400" dirty="0" smtClean="0">
              <a:latin typeface="仿宋" panose="02010609060101010101" charset="-122"/>
              <a:ea typeface="仿宋" panose="02010609060101010101" charset="-122"/>
              <a:cs typeface="仿宋" panose="02010609060101010101" charset="-122"/>
              <a:sym typeface="+mn-ea"/>
            </a:endParaRPr>
          </a:p>
          <a:p>
            <a:pPr indent="609600" fontAlgn="auto">
              <a:lnSpc>
                <a:spcPct val="150000"/>
              </a:lnSpc>
              <a:extLst>
                <a:ext uri="{35155182-B16C-46BC-9424-99874614C6A1}">
                  <wpsdc:indentchars xmlns="" xmlns:wpsdc="http://www.wps.cn/officeDocument/2017/drawingmlCustomData" val="200" checksum="4158780845"/>
                </a:ext>
              </a:extLst>
            </a:pPr>
            <a:endParaRPr lang="zh-CN" altLang="en-US" sz="2400" dirty="0" smtClean="0">
              <a:sym typeface="+mn-ea"/>
            </a:endParaRPr>
          </a:p>
          <a:p>
            <a:endParaRPr lang="zh-CN" altLang="en-US" sz="2400" dirty="0"/>
          </a:p>
        </p:txBody>
      </p:sp>
    </p:spTree>
    <p:extLst>
      <p:ext uri="{BB962C8B-B14F-4D97-AF65-F5344CB8AC3E}">
        <p14:creationId xmlns:p14="http://schemas.microsoft.com/office/powerpoint/2010/main" val="233450537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TotalTime>
  <Words>6812</Words>
  <Application>Microsoft Office PowerPoint</Application>
  <PresentationFormat>全屏显示(4:3)</PresentationFormat>
  <Paragraphs>593</Paragraphs>
  <Slides>79</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79</vt:i4>
      </vt:variant>
    </vt:vector>
  </HeadingPairs>
  <TitlesOfParts>
    <vt:vector size="81" baseType="lpstr">
      <vt:lpstr>波形</vt:lpstr>
      <vt:lpstr>PDF</vt:lpstr>
      <vt:lpstr>基层工会财务管理规范化建设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21个风景名胜区（不可组织春秋游地点）</vt:lpstr>
      <vt:lpstr>PowerPoint 演示文稿</vt:lpstr>
      <vt:lpstr>目前特困职工保障措施主要有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基层工会财务管理规范化建设 </dc:title>
  <dc:creator>PC</dc:creator>
  <cp:lastModifiedBy>PC</cp:lastModifiedBy>
  <cp:revision>1</cp:revision>
  <dcterms:created xsi:type="dcterms:W3CDTF">2019-12-18T01:10:05Z</dcterms:created>
  <dcterms:modified xsi:type="dcterms:W3CDTF">2019-12-18T01:13:10Z</dcterms:modified>
</cp:coreProperties>
</file>