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66" r:id="rId4"/>
    <p:sldId id="269" r:id="rId5"/>
    <p:sldId id="274" r:id="rId6"/>
    <p:sldId id="273" r:id="rId7"/>
    <p:sldId id="267" r:id="rId8"/>
    <p:sldId id="275" r:id="rId9"/>
    <p:sldId id="271" r:id="rId10"/>
    <p:sldId id="276" r:id="rId11"/>
    <p:sldId id="268" r:id="rId12"/>
    <p:sldId id="278" r:id="rId13"/>
    <p:sldId id="277" r:id="rId14"/>
    <p:sldId id="270" r:id="rId15"/>
    <p:sldId id="260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716" autoAdjust="0"/>
  </p:normalViewPr>
  <p:slideViewPr>
    <p:cSldViewPr>
      <p:cViewPr>
        <p:scale>
          <a:sx n="80" d="100"/>
          <a:sy n="80" d="100"/>
        </p:scale>
        <p:origin x="-528" y="-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2B99CE-8666-4BAC-BF9C-436DA6D7DCC0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0FFE2-6335-4819-A6EF-C84A39D688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170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6%9D%82%E6%88%B7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baike.baidu.com/item/%E5%B0%BC%E5%A7%91" TargetMode="External"/><Relationship Id="rId4" Type="http://schemas.openxmlformats.org/officeDocument/2006/relationships/hyperlink" Target="https://baike.baidu.com/item/%E5%AE%98%E6%88%B7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b="1" dirty="0" smtClean="0"/>
              <a:t>古代男子一般在十岁左右踏上科举之路。考前，童生必须准备两样东西：</a:t>
            </a:r>
            <a:r>
              <a:rPr lang="en-US" altLang="zh-CN" b="1" dirty="0" smtClean="0"/>
              <a:t>1.</a:t>
            </a:r>
            <a:r>
              <a:rPr lang="zh-CN" altLang="zh-CN" b="1" dirty="0" smtClean="0"/>
              <a:t>结状，即保证书。考生须同考五人互结和已考取秀才的廪生保结，开具结状。证明无身家不清或冒名顶替，如有舞弊，则共同有罪。</a:t>
            </a:r>
            <a:r>
              <a:rPr lang="en-US" altLang="zh-CN" b="1" dirty="0" smtClean="0"/>
              <a:t>2.</a:t>
            </a:r>
            <a:r>
              <a:rPr lang="zh-CN" altLang="zh-CN" b="1" dirty="0" smtClean="0"/>
              <a:t>应试凭证，即准考证，为防假冒顶替，凭证上须注明考生的年貌特征。备好结状和应试凭证后，县试要依循以下步骤：首先要验明凭证，看看是否有冒名顶替，由于没有照相技术，考生须采用手写的方式描述出自己的形体特征（图一）；接着，就是脱衣搜身，看看衣服、靴子里有没有夹带作弊的纸条（图二）；然后，发给座位号，进入考场参加考试（图三）。慈城校士馆的考场，六人一间，每间设一名监考官（图四）。考试共五场，一场一天，每日凌晨入场，若有一场未通过则淘汰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0FFE2-6335-4819-A6EF-C84A39D688C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526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十八岁以上的中男和丁男，每人受口分田八十亩，永业田二十亩。老男、残疾受口分田四十亩，寡妻妾受口分田三十亩；这些人如果为户主，每人受永业田二十亩，口分田三十亩。</a:t>
            </a:r>
            <a:r>
              <a:rPr lang="zh-CN" alt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杂户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受田如百姓。工商业者、</a:t>
            </a:r>
            <a:r>
              <a:rPr lang="zh-CN" alt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官户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受田减百姓之半。道士、和尚给田三十亩，</a:t>
            </a:r>
            <a:r>
              <a:rPr lang="zh-CN" alt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尼姑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、女冠给田二十亩。此外，一般妇女、部曲、奴婢都不受田。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0FFE2-6335-4819-A6EF-C84A39D688C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936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专捩</a:t>
            </a:r>
            <a:r>
              <a:rPr lang="en-US" altLang="zh-CN" dirty="0" smtClean="0"/>
              <a:t>lie</a:t>
            </a:r>
            <a:r>
              <a:rPr lang="zh-CN" altLang="en-US" dirty="0" smtClean="0"/>
              <a:t>四声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0FFE2-6335-4819-A6EF-C84A39D688C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63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55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08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18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748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43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656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998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09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42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74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2D5C4-CB55-4D94-B923-3BC2CACCDBDB}" type="datetimeFigureOut">
              <a:rPr lang="zh-CN" altLang="en-US" smtClean="0"/>
              <a:t>2020-09-25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6F425-14ED-45A0-BD51-961BDEC07E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106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1521" y="203903"/>
            <a:ext cx="6048671" cy="4794429"/>
            <a:chOff x="395537" y="203903"/>
            <a:chExt cx="6048671" cy="47944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7" y="203903"/>
              <a:ext cx="2880320" cy="438407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8581" y="2355726"/>
              <a:ext cx="3075627" cy="223224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7864" y="203903"/>
              <a:ext cx="3096344" cy="207981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95537" y="4659778"/>
              <a:ext cx="60486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latin typeface="+mn-ea"/>
                </a:rPr>
                <a:t>2019</a:t>
              </a:r>
              <a:r>
                <a:rPr lang="zh-CN" altLang="en-US" sz="1600" b="1" dirty="0" smtClean="0">
                  <a:latin typeface="+mn-ea"/>
                </a:rPr>
                <a:t>年</a:t>
              </a:r>
              <a:r>
                <a:rPr lang="en-US" altLang="zh-CN" sz="1600" b="1" dirty="0" smtClean="0">
                  <a:latin typeface="+mn-ea"/>
                </a:rPr>
                <a:t>8</a:t>
              </a:r>
              <a:r>
                <a:rPr lang="zh-CN" altLang="en-US" sz="1600" b="1" dirty="0" smtClean="0">
                  <a:latin typeface="+mn-ea"/>
                </a:rPr>
                <a:t>月  学生论文撰写小组于宁波慈城</a:t>
              </a:r>
              <a:r>
                <a:rPr lang="zh-CN" altLang="en-US" sz="1600" b="1" dirty="0" smtClean="0">
                  <a:solidFill>
                    <a:srgbClr val="FF0000"/>
                  </a:solidFill>
                  <a:latin typeface="+mn-ea"/>
                </a:rPr>
                <a:t>校士馆</a:t>
              </a:r>
              <a:r>
                <a:rPr lang="zh-CN" altLang="en-US" sz="1600" b="1" dirty="0" smtClean="0">
                  <a:latin typeface="+mn-ea"/>
                </a:rPr>
                <a:t>合影留念</a:t>
              </a:r>
              <a:endParaRPr lang="zh-CN" altLang="en-US" sz="1600" b="1" dirty="0">
                <a:latin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336704" y="123478"/>
            <a:ext cx="2771800" cy="470898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慈城校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士馆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，距慈湖中学约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米。民间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是清代封建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科举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制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县试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（童试）之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1835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慈城当地乡贤郑廷荣父子慷慨捐银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万两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建造校士馆，后被毁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世纪初，校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士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馆按照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慈城县志上校士馆图样重建的。</a:t>
            </a:r>
          </a:p>
        </p:txBody>
      </p:sp>
      <p:sp>
        <p:nvSpPr>
          <p:cNvPr id="8" name="TextBox 7"/>
          <p:cNvSpPr txBox="1"/>
          <p:nvPr/>
        </p:nvSpPr>
        <p:spPr>
          <a:xfrm rot="768470">
            <a:off x="495492" y="3099393"/>
            <a:ext cx="1044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校士馆  </a:t>
            </a:r>
          </a:p>
        </p:txBody>
      </p:sp>
      <p:sp>
        <p:nvSpPr>
          <p:cNvPr id="9" name="矩形 8"/>
          <p:cNvSpPr/>
          <p:nvPr/>
        </p:nvSpPr>
        <p:spPr>
          <a:xfrm rot="20833456">
            <a:off x="2010525" y="3151890"/>
            <a:ext cx="729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慈</a:t>
            </a:r>
            <a:r>
              <a:rPr lang="zh-CN" altLang="en-US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216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586298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机警的读者不难一眼看出，这体系与时下所谓“互相制衡”截然不同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...</a:t>
            </a:r>
            <a:r>
              <a:rPr lang="zh-CN" alt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zh-CN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唐太宗李世民如何的开明，他的政府</a:t>
            </a:r>
            <a:r>
              <a:rPr lang="zh-CN" altLang="zh-CN" sz="2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无不避免为一种专制体制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。只不过是因为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儒教的纪律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，促使当今天子在内部制造了些许监督方式来警惕他本身。（如魏征）它代表着皇帝之意志力，乃是一种人身上的品德，而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非组织结构上之力量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仁宇《中国大历史》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66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347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三、赋税制度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771550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+mn-ea"/>
              </a:rPr>
              <a:t>1</a:t>
            </a:r>
            <a:r>
              <a:rPr lang="zh-CN" altLang="en-US" sz="2400" b="1" dirty="0" smtClean="0">
                <a:latin typeface="+mn-ea"/>
              </a:rPr>
              <a:t>、唐初：租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庸</a:t>
            </a:r>
            <a:r>
              <a:rPr lang="zh-CN" altLang="en-US" sz="2400" b="1" dirty="0" smtClean="0">
                <a:latin typeface="+mn-ea"/>
              </a:rPr>
              <a:t>调制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779662"/>
            <a:ext cx="183620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魏晋：租调制</a:t>
            </a:r>
            <a:endParaRPr lang="zh-CN" alt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95736" y="1779662"/>
            <a:ext cx="172819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北魏：均田制</a:t>
            </a:r>
            <a:endParaRPr lang="zh-CN" altLang="en-US" sz="2000" b="1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3131840" y="149163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899592" y="1233215"/>
            <a:ext cx="2160240" cy="546447"/>
            <a:chOff x="899592" y="1233215"/>
            <a:chExt cx="2160240" cy="546447"/>
          </a:xfrm>
        </p:grpSpPr>
        <p:cxnSp>
          <p:nvCxnSpPr>
            <p:cNvPr id="14" name="直接连接符 13"/>
            <p:cNvCxnSpPr>
              <a:endCxn id="9" idx="0"/>
            </p:cNvCxnSpPr>
            <p:nvPr/>
          </p:nvCxnSpPr>
          <p:spPr>
            <a:xfrm>
              <a:off x="3059832" y="1491630"/>
              <a:ext cx="0" cy="2880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99592" y="1491630"/>
              <a:ext cx="0" cy="2880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899592" y="1491630"/>
              <a:ext cx="21602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endCxn id="6" idx="2"/>
            </p:cNvCxnSpPr>
            <p:nvPr/>
          </p:nvCxnSpPr>
          <p:spPr>
            <a:xfrm flipV="1">
              <a:off x="2015716" y="1233215"/>
              <a:ext cx="0" cy="2584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646698"/>
            <a:ext cx="4959311" cy="43100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203706" y="2499742"/>
            <a:ext cx="3462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b="1" dirty="0" smtClean="0"/>
              <a:t>对象：</a:t>
            </a:r>
            <a:r>
              <a:rPr lang="en-US" altLang="zh-CN" b="1" dirty="0" smtClean="0"/>
              <a:t>21-59</a:t>
            </a:r>
            <a:r>
              <a:rPr lang="zh-CN" altLang="en-US" b="1" dirty="0" smtClean="0"/>
              <a:t>岁的成年</a:t>
            </a:r>
            <a:r>
              <a:rPr lang="zh-CN" altLang="en-US" b="1" dirty="0" smtClean="0">
                <a:solidFill>
                  <a:srgbClr val="FF0000"/>
                </a:solidFill>
              </a:rPr>
              <a:t>男子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9512" y="3114365"/>
            <a:ext cx="3462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b="1" dirty="0" smtClean="0"/>
              <a:t>创新：庸，</a:t>
            </a:r>
            <a:r>
              <a:rPr lang="zh-CN" altLang="en-US" b="1" dirty="0" smtClean="0">
                <a:solidFill>
                  <a:srgbClr val="FF0000"/>
                </a:solidFill>
              </a:rPr>
              <a:t>以布绢代替徭役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9512" y="3733170"/>
            <a:ext cx="34629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b="1" dirty="0" smtClean="0"/>
              <a:t>影响：保证</a:t>
            </a:r>
            <a:r>
              <a:rPr lang="zh-CN" altLang="en-US" b="1" dirty="0" smtClean="0">
                <a:solidFill>
                  <a:srgbClr val="FF0000"/>
                </a:solidFill>
              </a:rPr>
              <a:t>农民</a:t>
            </a:r>
            <a:r>
              <a:rPr lang="zh-CN" altLang="en-US" b="1" dirty="0" smtClean="0"/>
              <a:t>的生产时间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</a:t>
            </a:r>
            <a:r>
              <a:rPr lang="zh-CN" altLang="en-US" b="1" dirty="0" smtClean="0"/>
              <a:t>和</a:t>
            </a:r>
            <a:r>
              <a:rPr lang="zh-CN" altLang="en-US" b="1" dirty="0" smtClean="0">
                <a:solidFill>
                  <a:srgbClr val="FF0000"/>
                </a:solidFill>
              </a:rPr>
              <a:t>政府</a:t>
            </a:r>
            <a:r>
              <a:rPr lang="zh-CN" altLang="en-US" b="1" dirty="0" smtClean="0"/>
              <a:t>的赋税收入</a:t>
            </a:r>
            <a:endParaRPr lang="zh-CN" altLang="en-US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511660" y="120359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吸   收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1989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8" grpId="0"/>
      <p:bldP spid="29" grpId="0"/>
      <p:bldP spid="30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171621"/>
            <a:ext cx="8280920" cy="113877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王公百官及富豪之家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比置庄田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，恣行吞并，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莫惧章程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唐玄宗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禁官夺百姓口分永业田诏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32184"/>
            <a:ext cx="8280920" cy="276998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租庸调制的）重大例外不是基于财产而是基于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特权阶层群体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。任何宗室成员、所有有爵位的家族、所有官员和很多为政府工作的人、所有有官阶的人，以及所有僧尼道士都被免除赋税劳役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哈佛中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国史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世界性的帝国：唐朝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4587974"/>
            <a:ext cx="792088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特权阶级的存在和土地兼并现象严重影响国家赋税收入！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04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3478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+mn-ea"/>
              </a:rPr>
              <a:t>2</a:t>
            </a:r>
            <a:r>
              <a:rPr lang="zh-CN" altLang="en-US" sz="2400" b="1" dirty="0" smtClean="0">
                <a:latin typeface="+mn-ea"/>
              </a:rPr>
              <a:t>、</a:t>
            </a:r>
            <a:r>
              <a:rPr lang="en-US" altLang="zh-CN" sz="2400" b="1" dirty="0" smtClean="0">
                <a:latin typeface="+mn-ea"/>
              </a:rPr>
              <a:t>780</a:t>
            </a:r>
            <a:r>
              <a:rPr lang="zh-CN" altLang="en-US" sz="2400" b="1" dirty="0" smtClean="0">
                <a:latin typeface="+mn-ea"/>
              </a:rPr>
              <a:t>年，</a:t>
            </a:r>
            <a:r>
              <a:rPr lang="zh-CN" altLang="en-US" sz="2400" b="1" dirty="0" smtClean="0">
                <a:latin typeface="+mn-ea"/>
              </a:rPr>
              <a:t>唐德宗接受杨炎建议，实行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两税法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755576" y="2067694"/>
            <a:ext cx="7128792" cy="556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每户按人丁和资产缴纳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户税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，按田亩缴纳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地税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771550"/>
            <a:ext cx="7848872" cy="10618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“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户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主客，以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见居为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贫富为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差”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新唐书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杨炎传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576" y="2787774"/>
            <a:ext cx="504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取消租庸调和一切杂税、杂役；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4820" y="3435846"/>
            <a:ext cx="4683422" cy="49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一年分夏季和秋季两次纳税。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66105" y="1563638"/>
            <a:ext cx="3888432" cy="1046132"/>
          </a:xfrm>
          <a:prstGeom prst="wedgeRoundRectCallout">
            <a:avLst>
              <a:gd name="adj1" fmla="val -1592"/>
              <a:gd name="adj2" fmla="val -742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/>
              <a:t>      </a:t>
            </a:r>
            <a:r>
              <a:rPr lang="zh-CN" altLang="en-US" sz="2000" b="1" dirty="0" smtClean="0"/>
              <a:t>不分主客，只要今天住在这地方，就加入这地方的户口册。</a:t>
            </a:r>
            <a:endParaRPr lang="en-US" altLang="zh-CN" sz="2000" b="1" dirty="0" smtClean="0"/>
          </a:p>
          <a:p>
            <a:pPr algn="r">
              <a:lnSpc>
                <a:spcPct val="150000"/>
              </a:lnSpc>
            </a:pPr>
            <a:r>
              <a:rPr lang="en-US" altLang="zh-CN" sz="1400" b="1" dirty="0" smtClean="0"/>
              <a:t>——</a:t>
            </a:r>
            <a:r>
              <a:rPr lang="zh-CN" altLang="en-US" sz="1400" b="1" dirty="0" smtClean="0"/>
              <a:t>钱穆</a:t>
            </a:r>
            <a:endParaRPr lang="zh-CN" altLang="en-US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267744" y="4371950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“惟以资产为宗，不以丁身为本”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4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8" grpId="0"/>
      <p:bldP spid="9" grpId="0" animBg="1"/>
      <p:bldP spid="9" grpId="1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07680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/>
              <a:t>隋</a:t>
            </a:r>
            <a:r>
              <a:rPr lang="zh-CN" altLang="en-US" sz="4400" b="1" u="sng" dirty="0" smtClean="0"/>
              <a:t>唐</a:t>
            </a:r>
            <a:r>
              <a:rPr lang="zh-CN" altLang="en-US" sz="4400" b="1" dirty="0" smtClean="0"/>
              <a:t>的制度建设</a:t>
            </a:r>
            <a:endParaRPr lang="zh-CN" altLang="en-US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1721" y="1616482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3200" b="1" dirty="0" smtClean="0"/>
              <a:t>科举制：开放相宜政权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51720" y="2552586"/>
            <a:ext cx="5051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3200" b="1" dirty="0" smtClean="0"/>
              <a:t>三省制：职权共享互制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51720" y="3488690"/>
            <a:ext cx="4968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3200" b="1" dirty="0" smtClean="0"/>
              <a:t>两税法：松弛人身限制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4515966"/>
            <a:ext cx="4788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</a:rPr>
              <a:t>皇权专制下的合理让渡！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06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849699"/>
            <a:ext cx="5040559" cy="323421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 smtClean="0">
                <a:latin typeface="+mj-lt"/>
                <a:ea typeface="黑体" panose="02010609060101010101" pitchFamily="49" charset="-122"/>
              </a:rPr>
              <a:t>     ...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说：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唐代是中国历史上在政治制度方面的一个最大的转捩中枢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400" b="1" dirty="0">
                <a:solidFill>
                  <a:schemeClr val="tx1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...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汉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以后有唐，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唐以后却再也没有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像汉唐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那样有声色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，那样值得我们崇重欣羡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的朝代或时期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了，那也是值得我们警惕注意的。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ts val="3500"/>
              </a:lnSpc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钱穆</a:t>
            </a:r>
          </a:p>
        </p:txBody>
      </p:sp>
      <p:sp>
        <p:nvSpPr>
          <p:cNvPr id="3" name="矩形 2"/>
          <p:cNvSpPr/>
          <p:nvPr/>
        </p:nvSpPr>
        <p:spPr>
          <a:xfrm>
            <a:off x="755576" y="4443958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联系明清，须知：制度要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变化</a:t>
            </a:r>
            <a:r>
              <a:rPr lang="zh-CN" altLang="en-US" sz="3600" b="1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与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创新</a:t>
            </a:r>
            <a:r>
              <a:rPr lang="zh-CN" altLang="en-US" sz="36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！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4539" y="756317"/>
            <a:ext cx="3233936" cy="3657571"/>
            <a:chOff x="107504" y="403378"/>
            <a:chExt cx="3810000" cy="41684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4" y="403378"/>
              <a:ext cx="3810000" cy="37338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34608" y="4115856"/>
              <a:ext cx="3782896" cy="455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/>
                <a:t>后世王朝奉为圭臬</a:t>
              </a:r>
              <a:endParaRPr lang="zh-CN" altLang="en-US" sz="2000" b="1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11560" y="123478"/>
            <a:ext cx="799288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适时推翻制度迁就现实，而非推翻现实迁就制度！</a:t>
            </a:r>
            <a:endParaRPr lang="zh-CN" altLang="en-US" sz="2800" b="1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84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55770" y="1143625"/>
            <a:ext cx="152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sz="4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课  </a:t>
            </a:r>
            <a:endParaRPr lang="zh-CN" altLang="en-US" sz="40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48272" y="1143784"/>
            <a:ext cx="5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隋唐制度的变化与创新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72877" y="2623985"/>
            <a:ext cx="1620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【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田赋</a:t>
            </a:r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】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1920" y="2623985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【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职官</a:t>
            </a:r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】</a:t>
            </a:r>
            <a:endParaRPr lang="en-US" altLang="zh-CN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30963" y="2624594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【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选才</a:t>
            </a:r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】</a:t>
            </a:r>
            <a:endParaRPr lang="en-US" altLang="zh-CN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0478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10431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一、选官制度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699542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+mn-ea"/>
              </a:rPr>
              <a:t>1</a:t>
            </a:r>
            <a:r>
              <a:rPr lang="zh-CN" altLang="en-US" sz="2400" b="1" dirty="0" smtClean="0">
                <a:latin typeface="+mn-ea"/>
              </a:rPr>
              <a:t>、魏晋：九品中正制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51470"/>
            <a:ext cx="5256584" cy="55399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/>
              <a:t>“为治之要，莫先于用人” </a:t>
            </a:r>
            <a:r>
              <a:rPr lang="en-US" altLang="zh-CN" sz="2000" b="1" dirty="0" smtClean="0"/>
              <a:t>——《</a:t>
            </a:r>
            <a:r>
              <a:rPr lang="zh-CN" altLang="en-US" sz="2000" b="1" dirty="0" smtClean="0"/>
              <a:t>资治通鉴</a:t>
            </a:r>
            <a:r>
              <a:rPr lang="en-US" altLang="zh-CN" sz="2000" b="1" dirty="0" smtClean="0"/>
              <a:t>》</a:t>
            </a:r>
            <a:endParaRPr lang="zh-CN" altLang="en-US" sz="2000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33" y="1779662"/>
            <a:ext cx="7200800" cy="333912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18153" y="4659982"/>
            <a:ext cx="5346335" cy="4001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</a:rPr>
              <a:t>丧失</a:t>
            </a:r>
            <a:r>
              <a:rPr lang="zh-CN" altLang="zh-CN" sz="2000" b="1" dirty="0" smtClean="0"/>
              <a:t>了</a:t>
            </a:r>
            <a:r>
              <a:rPr lang="zh-CN" altLang="zh-CN" sz="2000" b="1" dirty="0"/>
              <a:t>社会</a:t>
            </a:r>
            <a:r>
              <a:rPr lang="zh-CN" altLang="zh-CN" sz="2000" b="1" dirty="0">
                <a:solidFill>
                  <a:srgbClr val="0000FF"/>
                </a:solidFill>
              </a:rPr>
              <a:t>阶层</a:t>
            </a:r>
            <a:r>
              <a:rPr lang="zh-CN" altLang="zh-CN" sz="2000" b="1" dirty="0"/>
              <a:t>的</a:t>
            </a:r>
            <a:r>
              <a:rPr lang="zh-CN" altLang="zh-CN" sz="2000" b="1" dirty="0">
                <a:solidFill>
                  <a:srgbClr val="0000FF"/>
                </a:solidFill>
              </a:rPr>
              <a:t>流动</a:t>
            </a:r>
            <a:r>
              <a:rPr lang="zh-CN" altLang="zh-CN" sz="2000" b="1" dirty="0"/>
              <a:t>性，</a:t>
            </a:r>
            <a:r>
              <a:rPr lang="zh-CN" altLang="zh-CN" sz="2000" b="1" dirty="0">
                <a:solidFill>
                  <a:srgbClr val="FF0000"/>
                </a:solidFill>
              </a:rPr>
              <a:t>向贵族政治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退化</a:t>
            </a:r>
            <a:r>
              <a:rPr lang="zh-CN" altLang="en-US" sz="2000" b="1" dirty="0" smtClean="0"/>
              <a:t>！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917853" y="1793552"/>
            <a:ext cx="828092" cy="30824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216286" y="3795886"/>
            <a:ext cx="36382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096338" y="4083918"/>
            <a:ext cx="63590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3528" y="1266314"/>
            <a:ext cx="835292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b="1" dirty="0" smtClean="0"/>
              <a:t>背景：汉末，献帝流亡、民众四散，权力中枢与乡里清议脱节，</a:t>
            </a:r>
            <a:r>
              <a:rPr lang="zh-CN" altLang="en-US" b="1" dirty="0" smtClean="0">
                <a:solidFill>
                  <a:srgbClr val="0000FF"/>
                </a:solidFill>
              </a:rPr>
              <a:t>察举制崩溃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78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9" grpId="0" animBg="1"/>
      <p:bldP spid="10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3478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+mn-ea"/>
              </a:rPr>
              <a:t>2</a:t>
            </a:r>
            <a:r>
              <a:rPr lang="zh-CN" altLang="en-US" sz="2400" b="1" dirty="0" smtClean="0">
                <a:latin typeface="+mn-ea"/>
              </a:rPr>
              <a:t>、隋唐：科举制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759716" y="2139702"/>
            <a:ext cx="2276777" cy="2884267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840510"/>
              </p:ext>
            </p:extLst>
          </p:nvPr>
        </p:nvGraphicFramePr>
        <p:xfrm>
          <a:off x="286551" y="771547"/>
          <a:ext cx="6168957" cy="3816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9517"/>
                <a:gridCol w="5039440"/>
              </a:tblGrid>
              <a:tr h="713723"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时期</a:t>
                      </a:r>
                      <a:endParaRPr lang="zh-CN" altLang="en-US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表现</a:t>
                      </a:r>
                      <a:endParaRPr lang="zh-CN" altLang="en-US" sz="2000" b="1" dirty="0"/>
                    </a:p>
                  </a:txBody>
                  <a:tcPr anchor="ctr" anchorCtr="1"/>
                </a:tc>
              </a:tr>
              <a:tr h="713723"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隋文帝</a:t>
                      </a:r>
                      <a:endParaRPr lang="zh-CN" altLang="en-US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sz="2000" b="1" dirty="0"/>
                    </a:p>
                  </a:txBody>
                  <a:tcPr anchor="ctr" anchorCtr="1"/>
                </a:tc>
              </a:tr>
              <a:tr h="597245"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隋炀帝</a:t>
                      </a:r>
                      <a:endParaRPr lang="zh-CN" altLang="en-US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sz="2000" b="1" dirty="0"/>
                    </a:p>
                  </a:txBody>
                  <a:tcPr anchor="ctr" anchorCtr="1"/>
                </a:tc>
              </a:tr>
              <a:tr h="597245"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唐太宗</a:t>
                      </a:r>
                      <a:endParaRPr lang="zh-CN" altLang="en-US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sz="2000" b="1" dirty="0"/>
                    </a:p>
                  </a:txBody>
                  <a:tcPr anchor="ctr" anchorCtr="1"/>
                </a:tc>
              </a:tr>
              <a:tr h="597245"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武则天</a:t>
                      </a:r>
                      <a:endParaRPr lang="zh-CN" altLang="en-US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sz="2000" b="1" dirty="0"/>
                    </a:p>
                  </a:txBody>
                  <a:tcPr anchor="ctr" anchorCtr="1"/>
                </a:tc>
              </a:tr>
              <a:tr h="597245"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唐玄宗</a:t>
                      </a:r>
                      <a:endParaRPr lang="zh-CN" altLang="en-US" sz="2000" b="1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zh-CN" altLang="en-US" sz="2000" b="1" dirty="0"/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475525" y="1662648"/>
            <a:ext cx="464687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开始采用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分科考试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的方式选拔官员</a:t>
            </a:r>
          </a:p>
        </p:txBody>
      </p:sp>
      <p:sp>
        <p:nvSpPr>
          <p:cNvPr id="11" name="矩形 10"/>
          <p:cNvSpPr/>
          <p:nvPr/>
        </p:nvSpPr>
        <p:spPr>
          <a:xfrm>
            <a:off x="1445302" y="2291611"/>
            <a:ext cx="3898067" cy="42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设置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进士科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，科举制度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正式形成</a:t>
            </a:r>
          </a:p>
        </p:txBody>
      </p:sp>
      <p:sp>
        <p:nvSpPr>
          <p:cNvPr id="12" name="矩形 11"/>
          <p:cNvSpPr/>
          <p:nvPr/>
        </p:nvSpPr>
        <p:spPr>
          <a:xfrm>
            <a:off x="1453065" y="2891720"/>
            <a:ext cx="48167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增加了考试科目，以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进士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和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明经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两科为主</a:t>
            </a:r>
            <a:endParaRPr lang="zh-CN" altLang="en-US" b="1" dirty="0"/>
          </a:p>
        </p:txBody>
      </p:sp>
      <p:sp>
        <p:nvSpPr>
          <p:cNvPr id="13" name="矩形 12"/>
          <p:cNvSpPr/>
          <p:nvPr/>
        </p:nvSpPr>
        <p:spPr>
          <a:xfrm>
            <a:off x="1445302" y="3443739"/>
            <a:ext cx="4824536" cy="42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扩大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科举取士的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人数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，首创了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武举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和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殿试</a:t>
            </a:r>
          </a:p>
        </p:txBody>
      </p:sp>
      <p:sp>
        <p:nvSpPr>
          <p:cNvPr id="14" name="矩形 13"/>
          <p:cNvSpPr/>
          <p:nvPr/>
        </p:nvSpPr>
        <p:spPr>
          <a:xfrm>
            <a:off x="1445302" y="4038912"/>
            <a:ext cx="528693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任用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高官主持</a:t>
            </a: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考试，提高了科举考试的地位</a:t>
            </a:r>
          </a:p>
        </p:txBody>
      </p:sp>
    </p:spTree>
    <p:extLst>
      <p:ext uri="{BB962C8B-B14F-4D97-AF65-F5344CB8AC3E}">
        <p14:creationId xmlns:p14="http://schemas.microsoft.com/office/powerpoint/2010/main" val="174089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1026353"/>
            <a:ext cx="8640960" cy="2769531"/>
            <a:chOff x="0" y="0"/>
            <a:chExt cx="5276852" cy="1418722"/>
          </a:xfrm>
        </p:grpSpPr>
        <p:sp>
          <p:nvSpPr>
            <p:cNvPr id="3" name="TextBox 7"/>
            <p:cNvSpPr txBox="1"/>
            <p:nvPr/>
          </p:nvSpPr>
          <p:spPr>
            <a:xfrm>
              <a:off x="152400" y="1206746"/>
              <a:ext cx="933450" cy="21197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b="1" dirty="0">
                  <a:solidFill>
                    <a:srgbClr val="000000"/>
                  </a:solidFill>
                  <a:latin typeface="宋体"/>
                  <a:ea typeface="楷体"/>
                  <a:cs typeface="Times New Roman"/>
                </a:rPr>
                <a:t>验明凭证</a:t>
              </a:r>
              <a:endParaRPr lang="zh-CN" sz="2800" dirty="0">
                <a:effectLst/>
                <a:latin typeface="宋体"/>
                <a:cs typeface="宋体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0" y="0"/>
              <a:ext cx="5276852" cy="1418722"/>
              <a:chOff x="0" y="0"/>
              <a:chExt cx="5276852" cy="1418722"/>
            </a:xfrm>
          </p:grpSpPr>
          <p:sp>
            <p:nvSpPr>
              <p:cNvPr id="5" name="TextBox 7"/>
              <p:cNvSpPr txBox="1"/>
              <p:nvPr/>
            </p:nvSpPr>
            <p:spPr>
              <a:xfrm>
                <a:off x="1485900" y="1206746"/>
                <a:ext cx="933450" cy="211976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b="1" dirty="0" smtClean="0"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宋体"/>
                  </a:rPr>
                  <a:t>脱衣搜身</a:t>
                </a:r>
                <a:endParaRPr lang="zh-CN" b="1" dirty="0"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宋体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0" y="0"/>
                <a:ext cx="5276852" cy="1418722"/>
                <a:chOff x="0" y="0"/>
                <a:chExt cx="5276852" cy="1418722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0" y="0"/>
                  <a:ext cx="5276852" cy="1418722"/>
                  <a:chOff x="0" y="0"/>
                  <a:chExt cx="5276852" cy="1418722"/>
                </a:xfrm>
              </p:grpSpPr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0" y="0"/>
                    <a:ext cx="5276852" cy="1209675"/>
                    <a:chOff x="0" y="0"/>
                    <a:chExt cx="5429250" cy="1209675"/>
                  </a:xfrm>
                </p:grpSpPr>
                <p:pic>
                  <p:nvPicPr>
                    <p:cNvPr id="11" name="图片 10"/>
                    <p:cNvPicPr>
                      <a:picLocks noChangeAspect="1"/>
                    </p:cNvPicPr>
                    <p:nvPr/>
                  </p:nvPicPr>
                  <p:blipFill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0" y="0"/>
                      <a:ext cx="1304925" cy="1209675"/>
                    </a:xfrm>
                    <a:prstGeom prst="rec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</p:pic>
                <p:pic>
                  <p:nvPicPr>
                    <p:cNvPr id="12" name="图片 11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71600" y="0"/>
                      <a:ext cx="1314450" cy="1209675"/>
                    </a:xfrm>
                    <a:prstGeom prst="rec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</p:pic>
                <p:pic>
                  <p:nvPicPr>
                    <p:cNvPr id="13" name="图片 12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743200" y="0"/>
                      <a:ext cx="1304925" cy="1209675"/>
                    </a:xfrm>
                    <a:prstGeom prst="rec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</p:pic>
                <p:pic>
                  <p:nvPicPr>
                    <p:cNvPr id="14" name="图片 13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114800" y="0"/>
                      <a:ext cx="1314450" cy="1209675"/>
                    </a:xfrm>
                    <a:prstGeom prst="rect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</p:pic>
              </p:grpSp>
              <p:sp>
                <p:nvSpPr>
                  <p:cNvPr id="10" name="TextBox 7"/>
                  <p:cNvSpPr txBox="1"/>
                  <p:nvPr/>
                </p:nvSpPr>
                <p:spPr>
                  <a:xfrm>
                    <a:off x="2809875" y="1206746"/>
                    <a:ext cx="933450" cy="2119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zh-CN" altLang="en-US" b="1" kern="1200" dirty="0" smtClean="0">
                        <a:solidFill>
                          <a:srgbClr val="000000"/>
                        </a:solidFill>
                        <a:effectLst/>
                        <a:latin typeface="宋体"/>
                        <a:ea typeface="楷体"/>
                        <a:cs typeface="Times New Roman"/>
                      </a:rPr>
                      <a:t>发座位号</a:t>
                    </a:r>
                    <a:endParaRPr lang="zh-CN" sz="2800" dirty="0">
                      <a:effectLst/>
                      <a:latin typeface="宋体"/>
                      <a:cs typeface="宋体"/>
                    </a:endParaRPr>
                  </a:p>
                </p:txBody>
              </p:sp>
            </p:grpSp>
            <p:sp>
              <p:nvSpPr>
                <p:cNvPr id="8" name="TextBox 7"/>
                <p:cNvSpPr txBox="1"/>
                <p:nvPr/>
              </p:nvSpPr>
              <p:spPr>
                <a:xfrm>
                  <a:off x="4200525" y="1197402"/>
                  <a:ext cx="933450" cy="2121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zh-CN" altLang="en-US" sz="2000" b="1" dirty="0" smtClean="0">
                      <a:solidFill>
                        <a:srgbClr val="000000"/>
                      </a:solidFill>
                      <a:latin typeface="宋体"/>
                      <a:ea typeface="楷体"/>
                      <a:cs typeface="Times New Roman"/>
                    </a:rPr>
                    <a:t>正式开考</a:t>
                  </a:r>
                  <a:endParaRPr lang="zh-CN" sz="3200" dirty="0">
                    <a:effectLst/>
                    <a:latin typeface="宋体"/>
                    <a:cs typeface="宋体"/>
                  </a:endParaRPr>
                </a:p>
              </p:txBody>
            </p:sp>
          </p:grpSp>
        </p:grpSp>
      </p:grpSp>
      <p:sp>
        <p:nvSpPr>
          <p:cNvPr id="16" name="TextBox 15"/>
          <p:cNvSpPr txBox="1"/>
          <p:nvPr/>
        </p:nvSpPr>
        <p:spPr>
          <a:xfrm>
            <a:off x="2483768" y="51470"/>
            <a:ext cx="4187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古代科举制的基层面貌</a:t>
            </a:r>
            <a:endParaRPr lang="zh-CN" altLang="en-U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012161" y="546234"/>
            <a:ext cx="3131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——</a:t>
            </a:r>
            <a:r>
              <a:rPr lang="zh-CN" altLang="en-US" b="1" dirty="0" smtClean="0"/>
              <a:t>从慈城校士馆看清代县试</a:t>
            </a:r>
            <a:endParaRPr lang="zh-CN" altLang="en-US" b="1" dirty="0"/>
          </a:p>
        </p:txBody>
      </p:sp>
      <p:sp>
        <p:nvSpPr>
          <p:cNvPr id="18" name="矩形 17"/>
          <p:cNvSpPr/>
          <p:nvPr/>
        </p:nvSpPr>
        <p:spPr>
          <a:xfrm>
            <a:off x="251521" y="3867894"/>
            <a:ext cx="8542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前，童生必须准备两样东西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：结状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（保证书）和应试凭证（准考证）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1520" y="4271605"/>
            <a:ext cx="79356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考试共五场，一场一天，每日凌晨入场，若有一场未通过则</a:t>
            </a:r>
            <a:r>
              <a:rPr lang="zh-CN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淘汰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5971" y="4722698"/>
            <a:ext cx="865650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县</a:t>
            </a:r>
            <a:r>
              <a:rPr lang="zh-CN" altLang="en-US" b="1" dirty="0" smtClean="0"/>
              <a:t>试（童生）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府试（秀才）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乡试（举人）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会试（贡士）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殿试（进士）</a:t>
            </a:r>
            <a:endParaRPr lang="zh-CN" alt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564688"/>
            <a:ext cx="384055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    文人士子依然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前赴后继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66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5157311" y="4155926"/>
            <a:ext cx="36890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en-US" altLang="zh-CN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逐渐走向制度化，体现相对的公平、公开</a:t>
            </a:r>
            <a:endParaRPr lang="zh-CN" altLang="en-US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6634" y="0"/>
            <a:ext cx="573076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kern="0" spc="75" dirty="0">
                <a:latin typeface="方正水黑简体" panose="03000509000000000000" charset="-122"/>
                <a:ea typeface="方正水黑简体" panose="03000509000000000000" charset="-122"/>
                <a:cs typeface="方正水黑简体" panose="03000509000000000000" charset="-122"/>
              </a:rPr>
              <a:t>【课堂探究】中国古代选官制度的演变</a:t>
            </a:r>
          </a:p>
        </p:txBody>
      </p:sp>
      <p:sp>
        <p:nvSpPr>
          <p:cNvPr id="9" name="矩形 8"/>
          <p:cNvSpPr/>
          <p:nvPr/>
        </p:nvSpPr>
        <p:spPr>
          <a:xfrm>
            <a:off x="382429" y="1394937"/>
            <a:ext cx="1518761" cy="6053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世袭制</a:t>
            </a:r>
          </a:p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（夏商周）</a:t>
            </a:r>
          </a:p>
        </p:txBody>
      </p:sp>
      <p:sp>
        <p:nvSpPr>
          <p:cNvPr id="10" name="矩形 9"/>
          <p:cNvSpPr/>
          <p:nvPr/>
        </p:nvSpPr>
        <p:spPr>
          <a:xfrm>
            <a:off x="382905" y="4056221"/>
            <a:ext cx="1519238" cy="988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0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科举制</a:t>
            </a:r>
          </a:p>
          <a:p>
            <a:pPr algn="just">
              <a:lnSpc>
                <a:spcPct val="100000"/>
              </a:lnSpc>
            </a:pPr>
            <a:r>
              <a:rPr lang="zh-CN" altLang="en-US" sz="13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（产生于隋，确立于唐，发展于北宋，衰落于明清）</a:t>
            </a:r>
          </a:p>
        </p:txBody>
      </p:sp>
      <p:sp>
        <p:nvSpPr>
          <p:cNvPr id="11" name="矩形 10"/>
          <p:cNvSpPr/>
          <p:nvPr/>
        </p:nvSpPr>
        <p:spPr>
          <a:xfrm>
            <a:off x="383382" y="2060258"/>
            <a:ext cx="1518761" cy="6053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军功爵制</a:t>
            </a:r>
          </a:p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（战国）</a:t>
            </a:r>
          </a:p>
        </p:txBody>
      </p:sp>
      <p:sp>
        <p:nvSpPr>
          <p:cNvPr id="12" name="矩形 11"/>
          <p:cNvSpPr/>
          <p:nvPr/>
        </p:nvSpPr>
        <p:spPr>
          <a:xfrm>
            <a:off x="382429" y="2725579"/>
            <a:ext cx="1518761" cy="6053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察举制</a:t>
            </a:r>
          </a:p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（西汉）</a:t>
            </a:r>
          </a:p>
        </p:txBody>
      </p:sp>
      <p:sp>
        <p:nvSpPr>
          <p:cNvPr id="13" name="矩形 12"/>
          <p:cNvSpPr/>
          <p:nvPr/>
        </p:nvSpPr>
        <p:spPr>
          <a:xfrm>
            <a:off x="383382" y="3390900"/>
            <a:ext cx="1518761" cy="6053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九品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中正制</a:t>
            </a:r>
          </a:p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（魏晋南北朝）</a:t>
            </a:r>
          </a:p>
        </p:txBody>
      </p:sp>
      <p:sp>
        <p:nvSpPr>
          <p:cNvPr id="14" name="椭圆 13"/>
          <p:cNvSpPr/>
          <p:nvPr/>
        </p:nvSpPr>
        <p:spPr>
          <a:xfrm>
            <a:off x="2345055" y="1395413"/>
            <a:ext cx="1519238" cy="6048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血缘</a:t>
            </a:r>
          </a:p>
        </p:txBody>
      </p:sp>
      <p:sp>
        <p:nvSpPr>
          <p:cNvPr id="15" name="椭圆 14"/>
          <p:cNvSpPr/>
          <p:nvPr/>
        </p:nvSpPr>
        <p:spPr>
          <a:xfrm>
            <a:off x="2345055" y="2060734"/>
            <a:ext cx="1519238" cy="6048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军功</a:t>
            </a:r>
          </a:p>
        </p:txBody>
      </p:sp>
      <p:sp>
        <p:nvSpPr>
          <p:cNvPr id="16" name="椭圆 15"/>
          <p:cNvSpPr/>
          <p:nvPr/>
        </p:nvSpPr>
        <p:spPr>
          <a:xfrm>
            <a:off x="2339752" y="2725579"/>
            <a:ext cx="1519238" cy="6048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品德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才能</a:t>
            </a:r>
            <a:endParaRPr lang="zh-CN" altLang="en-US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45055" y="3479118"/>
            <a:ext cx="1519238" cy="6048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600" b="1" spc="-75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品德、才能、</a:t>
            </a:r>
            <a:r>
              <a:rPr lang="zh-CN" altLang="en-US" sz="1600" b="1" spc="-75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家世</a:t>
            </a:r>
            <a:endParaRPr lang="zh-CN" altLang="en-US" sz="1600" b="1" spc="-75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345055" y="4248150"/>
            <a:ext cx="1519238" cy="6048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考试成绩</a:t>
            </a:r>
          </a:p>
        </p:txBody>
      </p:sp>
      <p:sp>
        <p:nvSpPr>
          <p:cNvPr id="20" name="右箭头 19"/>
          <p:cNvSpPr/>
          <p:nvPr/>
        </p:nvSpPr>
        <p:spPr>
          <a:xfrm>
            <a:off x="2005489" y="1610678"/>
            <a:ext cx="235268" cy="174784"/>
          </a:xfrm>
          <a:prstGeom prst="rightArrow">
            <a:avLst>
              <a:gd name="adj1" fmla="val 50000"/>
              <a:gd name="adj2" fmla="val 69209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2005489" y="2275523"/>
            <a:ext cx="235268" cy="174784"/>
          </a:xfrm>
          <a:prstGeom prst="rightArrow">
            <a:avLst>
              <a:gd name="adj1" fmla="val 50000"/>
              <a:gd name="adj2" fmla="val 69209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2005489" y="2941320"/>
            <a:ext cx="235268" cy="174784"/>
          </a:xfrm>
          <a:prstGeom prst="rightArrow">
            <a:avLst>
              <a:gd name="adj1" fmla="val 50000"/>
              <a:gd name="adj2" fmla="val 69209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2005489" y="3693110"/>
            <a:ext cx="235268" cy="174784"/>
          </a:xfrm>
          <a:prstGeom prst="rightArrow">
            <a:avLst>
              <a:gd name="adj1" fmla="val 50000"/>
              <a:gd name="adj2" fmla="val 69209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>
            <a:off x="2005489" y="4463415"/>
            <a:ext cx="235268" cy="174784"/>
          </a:xfrm>
          <a:prstGeom prst="rightArrow">
            <a:avLst>
              <a:gd name="adj1" fmla="val 50000"/>
              <a:gd name="adj2" fmla="val 69209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154930" y="2023268"/>
            <a:ext cx="3691414" cy="6204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00000"/>
              </a:lnSpc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选拔标准：</a:t>
            </a:r>
          </a:p>
          <a:p>
            <a:pPr algn="l">
              <a:lnSpc>
                <a:spcPct val="100000"/>
              </a:lnSpc>
            </a:pP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8064" y="3108930"/>
            <a:ext cx="3691414" cy="6149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00000"/>
              </a:lnSpc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选拔方式：</a:t>
            </a:r>
          </a:p>
          <a:p>
            <a:pPr algn="l">
              <a:lnSpc>
                <a:spcPct val="100000"/>
              </a:lnSpc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54930" y="4164012"/>
            <a:ext cx="3691414" cy="61516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00000"/>
              </a:lnSpc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选拔原则：</a:t>
            </a:r>
          </a:p>
          <a:p>
            <a:pPr algn="l">
              <a:lnSpc>
                <a:spcPct val="100000"/>
              </a:lnSpc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864293" y="1697831"/>
            <a:ext cx="1303337" cy="2852738"/>
            <a:chOff x="3864293" y="1697831"/>
            <a:chExt cx="1303337" cy="2852738"/>
          </a:xfrm>
        </p:grpSpPr>
        <p:cxnSp>
          <p:nvCxnSpPr>
            <p:cNvPr id="25" name="肘形连接符 24"/>
            <p:cNvCxnSpPr>
              <a:stCxn id="14" idx="6"/>
              <a:endCxn id="19" idx="6"/>
            </p:cNvCxnSpPr>
            <p:nvPr/>
          </p:nvCxnSpPr>
          <p:spPr>
            <a:xfrm>
              <a:off x="3870960" y="1697831"/>
              <a:ext cx="2381" cy="2852738"/>
            </a:xfrm>
            <a:prstGeom prst="bentConnector3">
              <a:avLst>
                <a:gd name="adj1" fmla="val 750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4301490" y="2643758"/>
              <a:ext cx="441484" cy="150495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68580" tIns="34290" rIns="68580" bIns="34290" rtlCol="0" anchor="ctr"/>
            <a:lstStyle/>
            <a:p>
              <a:pPr algn="ctr">
                <a:lnSpc>
                  <a:spcPct val="11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演变趋势</a:t>
              </a:r>
            </a:p>
          </p:txBody>
        </p:sp>
        <p:cxnSp>
          <p:nvCxnSpPr>
            <p:cNvPr id="28" name="肘形连接符 27"/>
            <p:cNvCxnSpPr/>
            <p:nvPr/>
          </p:nvCxnSpPr>
          <p:spPr>
            <a:xfrm>
              <a:off x="3864293" y="2465720"/>
              <a:ext cx="2381" cy="1330166"/>
            </a:xfrm>
            <a:prstGeom prst="bentConnector3">
              <a:avLst>
                <a:gd name="adj1" fmla="val 778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肘形连接符 28"/>
            <p:cNvCxnSpPr/>
            <p:nvPr/>
          </p:nvCxnSpPr>
          <p:spPr>
            <a:xfrm>
              <a:off x="3864293" y="3139600"/>
              <a:ext cx="437197" cy="368254"/>
            </a:xfrm>
            <a:prstGeom prst="bentConnector3">
              <a:avLst>
                <a:gd name="adj1" fmla="val 41851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肘形连接符 32"/>
            <p:cNvCxnSpPr>
              <a:stCxn id="30" idx="1"/>
              <a:endCxn id="32" idx="1"/>
            </p:cNvCxnSpPr>
            <p:nvPr/>
          </p:nvCxnSpPr>
          <p:spPr>
            <a:xfrm rot="10800000" flipV="1">
              <a:off x="5154930" y="2333513"/>
              <a:ext cx="12700" cy="2138080"/>
            </a:xfrm>
            <a:prstGeom prst="bentConnector3">
              <a:avLst>
                <a:gd name="adj1" fmla="val 180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742974" y="3490800"/>
              <a:ext cx="42465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文本框 99"/>
          <p:cNvSpPr txBox="1"/>
          <p:nvPr/>
        </p:nvSpPr>
        <p:spPr>
          <a:xfrm>
            <a:off x="5131439" y="1995686"/>
            <a:ext cx="3689033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由家世门第、财产等级等演变为学识、才能。     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157312" y="3075806"/>
            <a:ext cx="369189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en-US" altLang="zh-CN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由血缘、推荐、地方评论及品评演变为考试</a:t>
            </a:r>
            <a:endParaRPr lang="zh-CN" altLang="en-US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6224" y="563683"/>
            <a:ext cx="185689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选官制度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（时期）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416215" y="563683"/>
            <a:ext cx="136369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选官标准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2120" y="123478"/>
            <a:ext cx="3312368" cy="147732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0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科举制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度显然在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开放政权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，这始是科举制度之内在意义与精神生命。   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钱穆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线形标注 1(带强调线) 45"/>
          <p:cNvSpPr/>
          <p:nvPr/>
        </p:nvSpPr>
        <p:spPr>
          <a:xfrm>
            <a:off x="4562690" y="1002265"/>
            <a:ext cx="873406" cy="438582"/>
          </a:xfrm>
          <a:prstGeom prst="accentCallout1">
            <a:avLst>
              <a:gd name="adj1" fmla="val 16042"/>
              <a:gd name="adj2" fmla="val 114167"/>
              <a:gd name="adj3" fmla="val -101406"/>
              <a:gd name="adj4" fmla="val 1734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</a:rPr>
              <a:t>影响？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94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0" grpId="0" animBg="1"/>
      <p:bldP spid="31" grpId="0" animBg="1"/>
      <p:bldP spid="32" grpId="0" animBg="1"/>
      <p:bldP spid="100" grpId="0"/>
      <p:bldP spid="37" grpId="0"/>
      <p:bldP spid="7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347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二、三省六部制</a:t>
            </a:r>
            <a:endParaRPr lang="zh-CN" altLang="en-US" sz="2800" b="1" dirty="0"/>
          </a:p>
        </p:txBody>
      </p:sp>
      <p:grpSp>
        <p:nvGrpSpPr>
          <p:cNvPr id="10" name="组合 9"/>
          <p:cNvGrpSpPr/>
          <p:nvPr/>
        </p:nvGrpSpPr>
        <p:grpSpPr>
          <a:xfrm>
            <a:off x="5940152" y="267494"/>
            <a:ext cx="3196134" cy="4680520"/>
            <a:chOff x="5940152" y="267494"/>
            <a:chExt cx="3196134" cy="46805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40152" y="267494"/>
              <a:ext cx="3196134" cy="4483816"/>
            </a:xfrm>
            <a:prstGeom prst="rect">
              <a:avLst/>
            </a:prstGeom>
          </p:spPr>
        </p:pic>
        <p:sp>
          <p:nvSpPr>
            <p:cNvPr id="4" name="文本框 38"/>
            <p:cNvSpPr txBox="1"/>
            <p:nvPr/>
          </p:nvSpPr>
          <p:spPr>
            <a:xfrm>
              <a:off x="6228184" y="4578682"/>
              <a:ext cx="2736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黑体" panose="02010609060101010101" charset="-122"/>
                  <a:ea typeface="黑体" panose="02010609060101010101" charset="-122"/>
                </a:rPr>
                <a:t>为何如此设置办公地点？</a:t>
              </a:r>
              <a:endParaRPr lang="zh-CN" altLang="en-US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" name="文本框 3"/>
          <p:cNvSpPr txBox="1"/>
          <p:nvPr/>
        </p:nvSpPr>
        <p:spPr>
          <a:xfrm>
            <a:off x="253649" y="771550"/>
            <a:ext cx="2013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+mn-ea"/>
                <a:cs typeface="方正清刻本悦宋简体" panose="02000000000000000000" pitchFamily="2" charset="-122"/>
              </a:rPr>
              <a:t>1</a:t>
            </a:r>
            <a:r>
              <a:rPr lang="zh-CN" altLang="en-US" sz="2400" b="1" dirty="0" smtClean="0">
                <a:latin typeface="+mn-ea"/>
                <a:cs typeface="方正清刻本悦宋简体" panose="02000000000000000000" pitchFamily="2" charset="-122"/>
              </a:rPr>
              <a:t>、形</a:t>
            </a:r>
            <a:r>
              <a:rPr lang="zh-CN" altLang="en-US" sz="2400" b="1" dirty="0">
                <a:latin typeface="+mn-ea"/>
                <a:cs typeface="方正清刻本悦宋简体" panose="02000000000000000000" pitchFamily="2" charset="-122"/>
              </a:rPr>
              <a:t>成过程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2643758"/>
            <a:ext cx="5544616" cy="224676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+mn-ea"/>
                <a:cs typeface="方正清刻本悦宋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虽说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唐朝制度大致循照隋朝的前例，内中实施的细则乃由于</a:t>
            </a:r>
            <a:r>
              <a:rPr lang="zh-CN" altLang="zh-CN" sz="2000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李世民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的经理而产生。他在位共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年。唐朝制度从当时的眼光看来近于至善，其中</a:t>
            </a:r>
            <a:r>
              <a:rPr lang="zh-CN" altLang="zh-CN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大部之功绩应属于此位青年君主</a:t>
            </a: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黄仁宇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855" y="1275606"/>
            <a:ext cx="387395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 smtClean="0">
                <a:solidFill>
                  <a:srgbClr val="FF000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魏晋</a:t>
            </a:r>
            <a:r>
              <a:rPr lang="zh-CN" altLang="en-US" sz="2000" b="1" dirty="0" smtClean="0"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：三</a:t>
            </a:r>
            <a:r>
              <a:rPr lang="zh-CN" altLang="en-US" sz="2000" b="1" dirty="0"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省制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初成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1854" y="1707654"/>
            <a:ext cx="427369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 smtClean="0">
                <a:solidFill>
                  <a:srgbClr val="FF000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隋</a:t>
            </a:r>
            <a:r>
              <a:rPr lang="zh-CN" altLang="en-US" sz="2000" b="1" dirty="0" smtClean="0"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朝：</a:t>
            </a:r>
            <a:r>
              <a:rPr lang="zh-CN" altLang="en-US" sz="2000" b="1" dirty="0" smtClean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正式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确立</a:t>
            </a:r>
            <a:r>
              <a:rPr lang="zh-CN" altLang="en-US" sz="2000" b="1" dirty="0"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三省六部制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4331" y="2139702"/>
            <a:ext cx="427369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 smtClean="0">
                <a:solidFill>
                  <a:srgbClr val="FF000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唐</a:t>
            </a:r>
            <a:r>
              <a:rPr lang="zh-CN" altLang="en-US" sz="2000" b="1" dirty="0" smtClean="0"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朝：三</a:t>
            </a:r>
            <a:r>
              <a:rPr lang="zh-CN" altLang="en-US" sz="2000" b="1" dirty="0"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省六部制</a:t>
            </a:r>
            <a:r>
              <a:rPr lang="zh-CN" altLang="en-US" sz="2000" b="1" dirty="0">
                <a:solidFill>
                  <a:srgbClr val="0000FF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完善</a:t>
            </a:r>
          </a:p>
        </p:txBody>
      </p:sp>
    </p:spTree>
    <p:extLst>
      <p:ext uri="{BB962C8B-B14F-4D97-AF65-F5344CB8AC3E}">
        <p14:creationId xmlns:p14="http://schemas.microsoft.com/office/powerpoint/2010/main" val="131989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903127" y="2110085"/>
            <a:ext cx="1871662" cy="461665"/>
          </a:xfrm>
          <a:prstGeom prst="rect">
            <a:avLst/>
          </a:prstGeom>
          <a:solidFill>
            <a:srgbClr val="0000FF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</a:rPr>
              <a:t>具体执行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76200" y="1203598"/>
            <a:ext cx="609600" cy="954107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/>
              <a:t>皇帝</a:t>
            </a:r>
          </a:p>
        </p:txBody>
      </p:sp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685800" y="935831"/>
            <a:ext cx="838200" cy="1428750"/>
            <a:chOff x="432" y="1152"/>
            <a:chExt cx="528" cy="1200"/>
          </a:xfrm>
        </p:grpSpPr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432" y="1776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4" name="Line 6"/>
            <p:cNvSpPr>
              <a:spLocks noChangeShapeType="1"/>
            </p:cNvSpPr>
            <p:nvPr/>
          </p:nvSpPr>
          <p:spPr bwMode="auto">
            <a:xfrm>
              <a:off x="672" y="115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5" name="Line 7"/>
            <p:cNvSpPr>
              <a:spLocks noChangeShapeType="1"/>
            </p:cNvSpPr>
            <p:nvPr/>
          </p:nvSpPr>
          <p:spPr bwMode="auto">
            <a:xfrm>
              <a:off x="672" y="1152"/>
              <a:ext cx="0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6" name="Line 8"/>
            <p:cNvSpPr>
              <a:spLocks noChangeShapeType="1"/>
            </p:cNvSpPr>
            <p:nvPr/>
          </p:nvSpPr>
          <p:spPr bwMode="auto">
            <a:xfrm>
              <a:off x="672" y="235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1619250" y="681038"/>
            <a:ext cx="1152550" cy="46166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</a:rPr>
              <a:t>中书省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1638300" y="1410891"/>
            <a:ext cx="1133500" cy="46166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</a:rPr>
              <a:t>门下省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5040063" y="625301"/>
            <a:ext cx="2340249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官吏的任免和考核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5040063" y="1894507"/>
            <a:ext cx="1548161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礼仪、科举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5009903" y="2591023"/>
            <a:ext cx="804240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军政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5019426" y="3307780"/>
            <a:ext cx="794717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刑狱</a:t>
            </a: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5054353" y="4054301"/>
            <a:ext cx="2325960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/>
              <a:t>国家的工程建设等</a:t>
            </a:r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auto">
          <a:xfrm>
            <a:off x="1" y="0"/>
            <a:ext cx="13319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ea"/>
              </a:rPr>
              <a:t>2</a:t>
            </a:r>
            <a:r>
              <a:rPr lang="zh-CN" altLang="en-US" sz="2400" b="1" dirty="0" smtClean="0">
                <a:latin typeface="+mn-ea"/>
              </a:rPr>
              <a:t>、内容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755650" y="3274219"/>
            <a:ext cx="1600200" cy="46166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</a:rPr>
              <a:t>政事堂</a:t>
            </a:r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2903127" y="705067"/>
            <a:ext cx="1871662" cy="461665"/>
          </a:xfrm>
          <a:prstGeom prst="rect">
            <a:avLst/>
          </a:prstGeom>
          <a:solidFill>
            <a:srgbClr val="0000FF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</a:rPr>
              <a:t>草拟政令</a:t>
            </a:r>
          </a:p>
        </p:txBody>
      </p: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2902769" y="1396454"/>
            <a:ext cx="1871662" cy="461665"/>
          </a:xfrm>
          <a:prstGeom prst="rect">
            <a:avLst/>
          </a:prstGeom>
          <a:solidFill>
            <a:srgbClr val="0000FF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</a:rPr>
              <a:t>审议通过</a:t>
            </a:r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1622425" y="2113360"/>
            <a:ext cx="1149375" cy="46166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</a:rPr>
              <a:t>尚书省</a:t>
            </a:r>
          </a:p>
        </p:txBody>
      </p:sp>
      <p:sp>
        <p:nvSpPr>
          <p:cNvPr id="43029" name="Text Box 21"/>
          <p:cNvSpPr txBox="1">
            <a:spLocks noChangeArrowheads="1"/>
          </p:cNvSpPr>
          <p:nvPr/>
        </p:nvSpPr>
        <p:spPr bwMode="auto">
          <a:xfrm>
            <a:off x="3816101" y="1246807"/>
            <a:ext cx="709291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/>
              <a:t>户部</a:t>
            </a:r>
          </a:p>
        </p:txBody>
      </p:sp>
      <p:sp>
        <p:nvSpPr>
          <p:cNvPr id="43030" name="Text Box 22"/>
          <p:cNvSpPr txBox="1">
            <a:spLocks noChangeArrowheads="1"/>
          </p:cNvSpPr>
          <p:nvPr/>
        </p:nvSpPr>
        <p:spPr bwMode="auto">
          <a:xfrm>
            <a:off x="3790701" y="1905223"/>
            <a:ext cx="734691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/>
              <a:t>礼部</a:t>
            </a:r>
          </a:p>
        </p:txBody>
      </p:sp>
      <p:sp>
        <p:nvSpPr>
          <p:cNvPr id="43031" name="Text Box 23"/>
          <p:cNvSpPr txBox="1">
            <a:spLocks noChangeArrowheads="1"/>
          </p:cNvSpPr>
          <p:nvPr/>
        </p:nvSpPr>
        <p:spPr bwMode="auto">
          <a:xfrm>
            <a:off x="3790701" y="2591023"/>
            <a:ext cx="734691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/>
              <a:t>兵部</a:t>
            </a:r>
          </a:p>
        </p:txBody>
      </p:sp>
      <p:sp>
        <p:nvSpPr>
          <p:cNvPr id="43032" name="Text Box 24"/>
          <p:cNvSpPr txBox="1">
            <a:spLocks noChangeArrowheads="1"/>
          </p:cNvSpPr>
          <p:nvPr/>
        </p:nvSpPr>
        <p:spPr bwMode="auto">
          <a:xfrm>
            <a:off x="3757363" y="3311351"/>
            <a:ext cx="768029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/>
              <a:t>刑部</a:t>
            </a:r>
          </a:p>
        </p:txBody>
      </p:sp>
      <p:sp>
        <p:nvSpPr>
          <p:cNvPr id="43033" name="Text Box 25"/>
          <p:cNvSpPr txBox="1">
            <a:spLocks noChangeArrowheads="1"/>
          </p:cNvSpPr>
          <p:nvPr/>
        </p:nvSpPr>
        <p:spPr bwMode="auto">
          <a:xfrm>
            <a:off x="3743076" y="4054301"/>
            <a:ext cx="782316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/>
              <a:t>工部</a:t>
            </a:r>
          </a:p>
        </p:txBody>
      </p:sp>
      <p:grpSp>
        <p:nvGrpSpPr>
          <p:cNvPr id="43034" name="Group 26"/>
          <p:cNvGrpSpPr>
            <a:grpSpLocks/>
          </p:cNvGrpSpPr>
          <p:nvPr/>
        </p:nvGrpSpPr>
        <p:grpSpPr bwMode="auto">
          <a:xfrm>
            <a:off x="2771800" y="843558"/>
            <a:ext cx="990600" cy="3429000"/>
            <a:chOff x="1968" y="432"/>
            <a:chExt cx="624" cy="2880"/>
          </a:xfrm>
        </p:grpSpPr>
        <p:sp>
          <p:nvSpPr>
            <p:cNvPr id="43035" name="Line 27"/>
            <p:cNvSpPr>
              <a:spLocks noChangeShapeType="1"/>
            </p:cNvSpPr>
            <p:nvPr/>
          </p:nvSpPr>
          <p:spPr bwMode="auto">
            <a:xfrm>
              <a:off x="1968" y="1702"/>
              <a:ext cx="336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6" name="Line 28"/>
            <p:cNvSpPr>
              <a:spLocks noChangeShapeType="1"/>
            </p:cNvSpPr>
            <p:nvPr/>
          </p:nvSpPr>
          <p:spPr bwMode="auto">
            <a:xfrm>
              <a:off x="2304" y="432"/>
              <a:ext cx="0" cy="288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7" name="Line 29"/>
            <p:cNvSpPr>
              <a:spLocks noChangeShapeType="1"/>
            </p:cNvSpPr>
            <p:nvPr/>
          </p:nvSpPr>
          <p:spPr bwMode="auto">
            <a:xfrm>
              <a:off x="2304" y="432"/>
              <a:ext cx="288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8" name="Line 30"/>
            <p:cNvSpPr>
              <a:spLocks noChangeShapeType="1"/>
            </p:cNvSpPr>
            <p:nvPr/>
          </p:nvSpPr>
          <p:spPr bwMode="auto">
            <a:xfrm>
              <a:off x="2304" y="912"/>
              <a:ext cx="288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9" name="Line 31"/>
            <p:cNvSpPr>
              <a:spLocks noChangeShapeType="1"/>
            </p:cNvSpPr>
            <p:nvPr/>
          </p:nvSpPr>
          <p:spPr bwMode="auto">
            <a:xfrm>
              <a:off x="2304" y="1488"/>
              <a:ext cx="288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0" name="Line 32"/>
            <p:cNvSpPr>
              <a:spLocks noChangeShapeType="1"/>
            </p:cNvSpPr>
            <p:nvPr/>
          </p:nvSpPr>
          <p:spPr bwMode="auto">
            <a:xfrm>
              <a:off x="2304" y="2064"/>
              <a:ext cx="288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1" name="Line 33"/>
            <p:cNvSpPr>
              <a:spLocks noChangeShapeType="1"/>
            </p:cNvSpPr>
            <p:nvPr/>
          </p:nvSpPr>
          <p:spPr bwMode="auto">
            <a:xfrm flipV="1">
              <a:off x="2304" y="2674"/>
              <a:ext cx="288" cy="1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2" name="Line 34"/>
            <p:cNvSpPr>
              <a:spLocks noChangeShapeType="1"/>
            </p:cNvSpPr>
            <p:nvPr/>
          </p:nvSpPr>
          <p:spPr bwMode="auto">
            <a:xfrm flipV="1">
              <a:off x="2304" y="3301"/>
              <a:ext cx="276" cy="1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43" name="Text Box 35"/>
          <p:cNvSpPr txBox="1">
            <a:spLocks noChangeArrowheads="1"/>
          </p:cNvSpPr>
          <p:nvPr/>
        </p:nvSpPr>
        <p:spPr bwMode="auto">
          <a:xfrm>
            <a:off x="5051178" y="1253951"/>
            <a:ext cx="2336236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户籍、土地、赋税</a:t>
            </a:r>
          </a:p>
        </p:txBody>
      </p:sp>
      <p:sp>
        <p:nvSpPr>
          <p:cNvPr id="43044" name="Text Box 36"/>
          <p:cNvSpPr txBox="1">
            <a:spLocks noChangeArrowheads="1"/>
          </p:cNvSpPr>
          <p:nvPr/>
        </p:nvSpPr>
        <p:spPr bwMode="auto">
          <a:xfrm>
            <a:off x="3790701" y="625301"/>
            <a:ext cx="709291" cy="400110"/>
          </a:xfrm>
          <a:prstGeom prst="rect">
            <a:avLst/>
          </a:prstGeom>
          <a:solidFill>
            <a:srgbClr val="33CCCC"/>
          </a:solidFill>
          <a:ln w="9525">
            <a:solidFill>
              <a:srgbClr val="33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/>
              <a:t>吏部</a:t>
            </a:r>
          </a:p>
        </p:txBody>
      </p:sp>
      <p:sp>
        <p:nvSpPr>
          <p:cNvPr id="43045" name="Line 37"/>
          <p:cNvSpPr>
            <a:spLocks noChangeShapeType="1"/>
          </p:cNvSpPr>
          <p:nvPr/>
        </p:nvSpPr>
        <p:spPr bwMode="auto">
          <a:xfrm>
            <a:off x="2195513" y="1869281"/>
            <a:ext cx="0" cy="1404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6" name="Text Box 38"/>
          <p:cNvSpPr txBox="1">
            <a:spLocks noChangeArrowheads="1"/>
          </p:cNvSpPr>
          <p:nvPr/>
        </p:nvSpPr>
        <p:spPr bwMode="auto">
          <a:xfrm>
            <a:off x="0" y="4702373"/>
            <a:ext cx="1066800" cy="461665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CC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</a:rPr>
              <a:t>特点</a:t>
            </a:r>
            <a:r>
              <a:rPr lang="en-US" altLang="zh-CN" sz="2400" b="1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43047" name="Text Box 39"/>
          <p:cNvSpPr txBox="1">
            <a:spLocks noChangeArrowheads="1"/>
          </p:cNvSpPr>
          <p:nvPr/>
        </p:nvSpPr>
        <p:spPr bwMode="auto">
          <a:xfrm>
            <a:off x="1043608" y="4302264"/>
            <a:ext cx="5291855" cy="861774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CC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000" b="1" dirty="0">
                <a:solidFill>
                  <a:schemeClr val="bg1"/>
                </a:solidFill>
              </a:rPr>
              <a:t>相权一分为三，保证君权的独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尊</a:t>
            </a:r>
            <a:endParaRPr lang="en-US" altLang="zh-CN" sz="2000" b="1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p"/>
            </a:pPr>
            <a:r>
              <a:rPr lang="zh-CN" altLang="en-US" sz="2000" b="1" dirty="0" smtClean="0">
                <a:solidFill>
                  <a:schemeClr val="bg1"/>
                </a:solidFill>
              </a:rPr>
              <a:t>各</a:t>
            </a:r>
            <a:r>
              <a:rPr lang="zh-CN" altLang="en-US" sz="2000" b="1" dirty="0">
                <a:solidFill>
                  <a:schemeClr val="bg1"/>
                </a:solidFill>
              </a:rPr>
              <a:t>部门分工合作、相互牵制</a:t>
            </a:r>
            <a:r>
              <a:rPr lang="en-US" altLang="zh-CN" sz="2000" b="1" dirty="0">
                <a:solidFill>
                  <a:schemeClr val="bg1"/>
                </a:solidFill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</a:rPr>
              <a:t>提高行政效率</a:t>
            </a:r>
          </a:p>
        </p:txBody>
      </p:sp>
      <p:sp>
        <p:nvSpPr>
          <p:cNvPr id="2" name="矩形 1"/>
          <p:cNvSpPr/>
          <p:nvPr/>
        </p:nvSpPr>
        <p:spPr>
          <a:xfrm>
            <a:off x="1403648" y="51470"/>
            <a:ext cx="7417245" cy="55399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汉代宰相是首长制，唐代宰相是委员制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钱穆《国史新论》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01428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 autoUpdateAnimBg="0"/>
      <p:bldP spid="43011" grpId="0" animBg="1"/>
      <p:bldP spid="43017" grpId="0" animBg="1" autoUpdateAnimBg="0"/>
      <p:bldP spid="43018" grpId="0" animBg="1" autoUpdateAnimBg="0"/>
      <p:bldP spid="43019" grpId="0" animBg="1" autoUpdateAnimBg="0"/>
      <p:bldP spid="43020" grpId="0" animBg="1" autoUpdateAnimBg="0"/>
      <p:bldP spid="43021" grpId="0" animBg="1" autoUpdateAnimBg="0"/>
      <p:bldP spid="43022" grpId="0" animBg="1" autoUpdateAnimBg="0"/>
      <p:bldP spid="43023" grpId="0" animBg="1" autoUpdateAnimBg="0"/>
      <p:bldP spid="43025" grpId="0" animBg="1" autoUpdateAnimBg="0"/>
      <p:bldP spid="43026" grpId="0" animBg="1" autoUpdateAnimBg="0"/>
      <p:bldP spid="43027" grpId="0" animBg="1" autoUpdateAnimBg="0"/>
      <p:bldP spid="43028" grpId="0" animBg="1" autoUpdateAnimBg="0"/>
      <p:bldP spid="43029" grpId="0" animBg="1" autoUpdateAnimBg="0"/>
      <p:bldP spid="43030" grpId="0" animBg="1" autoUpdateAnimBg="0"/>
      <p:bldP spid="43031" grpId="0" animBg="1" autoUpdateAnimBg="0"/>
      <p:bldP spid="43032" grpId="0" animBg="1" autoUpdateAnimBg="0"/>
      <p:bldP spid="43033" grpId="0" animBg="1" autoUpdateAnimBg="0"/>
      <p:bldP spid="43043" grpId="0" animBg="1" autoUpdateAnimBg="0"/>
      <p:bldP spid="43044" grpId="0" animBg="1" autoUpdateAnimBg="0"/>
      <p:bldP spid="43045" grpId="0" animBg="1"/>
      <p:bldP spid="43046" grpId="0" animBg="1" autoUpdateAnimBg="0"/>
      <p:bldP spid="43047" grpId="0" animBg="1" autoUpdateAnimBg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87574"/>
            <a:ext cx="7776864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...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唐中宗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不经两省而径自拜封官职。但中宗究竟心怯，自己觉得难为情，故他装置诏敕的封袋，不敢照常式封发，而改用斜封。所书“敕”字，也不敢用朱笔，而改用墨笔。当时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称为“斜封墨敕”。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此即表示此项命令未经中书门下两省，而要请下行机关马虎承认之意。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中国历代政治得失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4443958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权力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运行制度化对皇帝产生了</a:t>
            </a:r>
            <a:r>
              <a:rPr lang="zh-CN" altLang="en-US" sz="2400" b="1" u="sng" dirty="0" smtClean="0">
                <a:solidFill>
                  <a:srgbClr val="FF0000"/>
                </a:solidFill>
              </a:rPr>
              <a:t>道德压力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3848" y="258783"/>
            <a:ext cx="265649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“斜封墨敕”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48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1082</TotalTime>
  <Words>1603</Words>
  <Application>Microsoft Office PowerPoint</Application>
  <PresentationFormat>全屏显示(16:9)</PresentationFormat>
  <Paragraphs>143</Paragraphs>
  <Slides>15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THINK</dc:creator>
  <cp:lastModifiedBy>THINK</cp:lastModifiedBy>
  <cp:revision>110</cp:revision>
  <dcterms:created xsi:type="dcterms:W3CDTF">2020-09-23T02:01:37Z</dcterms:created>
  <dcterms:modified xsi:type="dcterms:W3CDTF">2020-09-25T13:40:24Z</dcterms:modified>
</cp:coreProperties>
</file>