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2" r:id="rId4"/>
  </p:sldMasterIdLst>
  <p:notesMasterIdLst>
    <p:notesMasterId r:id="rId8"/>
  </p:notesMasterIdLst>
  <p:sldIdLst>
    <p:sldId id="281" r:id="rId5"/>
    <p:sldId id="284" r:id="rId6"/>
    <p:sldId id="258" r:id="rId7"/>
    <p:sldId id="261" r:id="rId9"/>
    <p:sldId id="260" r:id="rId10"/>
    <p:sldId id="262" r:id="rId11"/>
    <p:sldId id="264" r:id="rId12"/>
    <p:sldId id="265" r:id="rId13"/>
    <p:sldId id="266" r:id="rId14"/>
    <p:sldId id="420" r:id="rId15"/>
    <p:sldId id="267" r:id="rId16"/>
    <p:sldId id="268" r:id="rId17"/>
    <p:sldId id="271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z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08AC"/>
    <a:srgbClr val="F1F5D5"/>
    <a:srgbClr val="0B033F"/>
    <a:srgbClr val="0D0E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CCAFDC2-088B-4A8E-8FB6-012ED5675A3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4C5E594-959E-4725-89D9-2E9E016F2E2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D16866-50F2-407F-A0EE-DFE3BA7434D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39227C-E6B1-4A5E-9CF8-32751C6DE75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107CD2-E67D-44F3-AAF5-BC311A9D2E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78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F38B7D-0E68-4662-A698-71B1BD122A0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B6C7E1-F2BD-42EF-9CAE-B11C6AA5B71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9C5B4B-C906-4FE9-A8CA-1B24C9F8B25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3ED16A-ED35-474A-ABB8-E03FA49A5A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/>
          <p:cNvPicPr>
            <a:picLocks noChangeAspect="1"/>
          </p:cNvPicPr>
          <p:nvPr/>
        </p:nvPicPr>
        <p:blipFill>
          <a:blip r:embed="rId2" cstate="print"/>
          <a:srcRect t="1678" r="398"/>
          <a:stretch>
            <a:fillRect/>
          </a:stretch>
        </p:blipFill>
        <p:spPr bwMode="auto">
          <a:xfrm>
            <a:off x="1588" y="0"/>
            <a:ext cx="9142412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2569033" y="2805442"/>
            <a:ext cx="6200497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2569033" y="1236617"/>
            <a:ext cx="6200498" cy="1428053"/>
          </a:xfrm>
        </p:spPr>
        <p:txBody>
          <a:bodyPr>
            <a:normAutofit/>
          </a:bodyPr>
          <a:lstStyle>
            <a:lvl1pPr algn="ctr">
              <a:defRPr sz="4000" baseline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6D17F-DF76-4917-83B7-4EEAA64A74C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5074B-F7AD-4F6D-BCD1-57231D4372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5625"/>
            <a:ext cx="7994650" cy="53879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C7F6B-3457-4A4F-8165-1BBF937643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D57B3CFE-D0D8-4E43-9D16-5A58F64263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/>
          <p:cNvPicPr>
            <a:picLocks noChangeAspect="1"/>
          </p:cNvPicPr>
          <p:nvPr/>
        </p:nvPicPr>
        <p:blipFill>
          <a:blip r:embed="rId2" cstate="print"/>
          <a:srcRect t="1678" r="398"/>
          <a:stretch>
            <a:fillRect/>
          </a:stretch>
        </p:blipFill>
        <p:spPr bwMode="auto">
          <a:xfrm>
            <a:off x="1588" y="0"/>
            <a:ext cx="9142412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2569033" y="2805442"/>
            <a:ext cx="6200497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2569033" y="1236617"/>
            <a:ext cx="6200498" cy="1428053"/>
          </a:xfrm>
        </p:spPr>
        <p:txBody>
          <a:bodyPr>
            <a:normAutofit/>
          </a:bodyPr>
          <a:lstStyle>
            <a:lvl1pPr algn="ctr">
              <a:defRPr sz="4000" baseline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0BE40-E906-4795-8B18-44399B05F9F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6650E-1345-4E23-9DDC-AAA0A0F273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25600" y="1796400"/>
            <a:ext cx="5252400" cy="699594"/>
          </a:xfrm>
        </p:spPr>
        <p:txBody>
          <a:bodyPr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2350800" y="2952000"/>
            <a:ext cx="5227200" cy="2527200"/>
          </a:xfrm>
        </p:spPr>
        <p:txBody>
          <a:bodyPr lIns="0" rIns="0">
            <a:normAutofit/>
          </a:bodyPr>
          <a:lstStyle>
            <a:lvl1pPr marL="0" indent="0" algn="l">
              <a:lnSpc>
                <a:spcPct val="130000"/>
              </a:lnSpc>
              <a:spcBef>
                <a:spcPts val="600"/>
              </a:spcBef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285750" indent="-285750" algn="l">
              <a:buFont typeface="Arial" panose="020B0604020202020204" pitchFamily="34" charset="0"/>
              <a:buChar char="•"/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DED81-03DF-4214-9410-102EA883E32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495A0E8E-B9CA-457B-9CD7-625CE60F4D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6"/>
          <p:cNvSpPr/>
          <p:nvPr/>
        </p:nvSpPr>
        <p:spPr>
          <a:xfrm>
            <a:off x="2149475" y="2312988"/>
            <a:ext cx="4900613" cy="1801812"/>
          </a:xfrm>
          <a:custGeom>
            <a:avLst/>
            <a:gdLst>
              <a:gd name="connsiteX0" fmla="*/ 1112071 w 4901184"/>
              <a:gd name="connsiteY0" fmla="*/ 0 h 1801368"/>
              <a:gd name="connsiteX1" fmla="*/ 4901184 w 4901184"/>
              <a:gd name="connsiteY1" fmla="*/ 0 h 1801368"/>
              <a:gd name="connsiteX2" fmla="*/ 4901184 w 4901184"/>
              <a:gd name="connsiteY2" fmla="*/ 1008251 h 1801368"/>
              <a:gd name="connsiteX3" fmla="*/ 3799357 w 4901184"/>
              <a:gd name="connsiteY3" fmla="*/ 1801368 h 1801368"/>
              <a:gd name="connsiteX4" fmla="*/ 0 w 4901184"/>
              <a:gd name="connsiteY4" fmla="*/ 1801368 h 1801368"/>
              <a:gd name="connsiteX5" fmla="*/ 0 w 4901184"/>
              <a:gd name="connsiteY5" fmla="*/ 800490 h 18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1801368">
                <a:moveTo>
                  <a:pt x="1112071" y="0"/>
                </a:moveTo>
                <a:lnTo>
                  <a:pt x="4901184" y="0"/>
                </a:lnTo>
                <a:lnTo>
                  <a:pt x="4901184" y="1008251"/>
                </a:lnTo>
                <a:lnTo>
                  <a:pt x="3799357" y="1801368"/>
                </a:lnTo>
                <a:lnTo>
                  <a:pt x="0" y="1801368"/>
                </a:lnTo>
                <a:lnTo>
                  <a:pt x="0" y="80049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+mn-lt"/>
              <a:ea typeface="+mn-ea"/>
            </a:endParaRPr>
          </a:p>
        </p:txBody>
      </p:sp>
      <p:cxnSp>
        <p:nvCxnSpPr>
          <p:cNvPr id="5" name="直接连接符 7"/>
          <p:cNvCxnSpPr/>
          <p:nvPr/>
        </p:nvCxnSpPr>
        <p:spPr>
          <a:xfrm flipH="1">
            <a:off x="1646238" y="1947863"/>
            <a:ext cx="2103437" cy="151765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6" name="直接连接符 8"/>
          <p:cNvCxnSpPr/>
          <p:nvPr/>
        </p:nvCxnSpPr>
        <p:spPr>
          <a:xfrm flipH="1">
            <a:off x="5403850" y="2981325"/>
            <a:ext cx="2103438" cy="151765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3640177" y="2440376"/>
            <a:ext cx="2980759" cy="540950"/>
          </a:xfrm>
        </p:spPr>
        <p:txBody>
          <a:bodyPr>
            <a:normAutofit/>
          </a:bodyPr>
          <a:lstStyle>
            <a:lvl1pPr algn="r">
              <a:defRPr sz="24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2299063" y="3044929"/>
            <a:ext cx="4310743" cy="717174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760A2-FD76-4025-8F29-93D9F170176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C2A5BB70-48D1-4384-B55E-FA0F4BF0F8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45067" y="136431"/>
            <a:ext cx="7660219" cy="699594"/>
          </a:xfrm>
        </p:spPr>
        <p:txBody>
          <a:bodyPr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745067" y="1244600"/>
            <a:ext cx="3810000" cy="49323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584699" y="1244600"/>
            <a:ext cx="3820587" cy="49323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EA227-94AD-4031-B647-E1A49E6748C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0E34CAFD-5B04-40F4-AC23-AD523D0D93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7600" y="136800"/>
            <a:ext cx="8290800" cy="698400"/>
          </a:xfrm>
        </p:spPr>
        <p:txBody>
          <a:bodyPr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0360" y="1551704"/>
            <a:ext cx="3025487" cy="497455"/>
          </a:xfrm>
        </p:spPr>
        <p:txBody>
          <a:bodyPr>
            <a:normAutofit/>
          </a:bodyPr>
          <a:lstStyle>
            <a:lvl1pPr marL="0" indent="0" algn="l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144609" y="2124944"/>
            <a:ext cx="3223642" cy="3552800"/>
          </a:xfrm>
        </p:spPr>
        <p:txBody>
          <a:bodyPr lIns="0" rIns="0">
            <a:normAutofit/>
          </a:bodyPr>
          <a:lstStyle>
            <a:lvl1pPr marL="0" indent="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-342900" algn="l">
              <a:buFont typeface="Arial" panose="020B0604020202020204" pitchFamily="34" charset="0"/>
              <a:buChar char="•"/>
              <a:defRPr sz="2400"/>
            </a:lvl2pPr>
            <a:lvl3pPr>
              <a:defRPr sz="1800"/>
            </a:lvl3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3160" y="1551704"/>
            <a:ext cx="3025487" cy="497455"/>
          </a:xfrm>
        </p:spPr>
        <p:txBody>
          <a:bodyPr anchor="b">
            <a:normAutofit/>
          </a:bodyPr>
          <a:lstStyle>
            <a:lvl1pPr marL="0" indent="0" algn="l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37409" y="2124944"/>
            <a:ext cx="3223642" cy="3552800"/>
          </a:xfrm>
        </p:spPr>
        <p:txBody>
          <a:bodyPr lIns="0" rIns="0">
            <a:normAutofit/>
          </a:bodyPr>
          <a:lstStyle>
            <a:lvl1pPr marL="0" indent="0" algn="l">
              <a:lnSpc>
                <a:spcPct val="120000"/>
              </a:lnSpc>
              <a:spcBef>
                <a:spcPts val="600"/>
              </a:spcBef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-342900" algn="l">
              <a:buFont typeface="Arial" panose="020B0604020202020204" pitchFamily="34" charset="0"/>
              <a:buChar char="•"/>
              <a:defRPr sz="2000"/>
            </a:lvl2pPr>
            <a:lvl3pPr>
              <a:defRPr sz="1800"/>
            </a:lvl3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B4D65-B419-4AB0-A959-AB4D092FE0C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79A77325-DC38-4323-8C56-AF278BD8E3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5"/>
          <p:cNvSpPr/>
          <p:nvPr/>
        </p:nvSpPr>
        <p:spPr bwMode="auto">
          <a:xfrm rot="7086271">
            <a:off x="5524500" y="2592388"/>
            <a:ext cx="1482725" cy="1482725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900463" y="2826000"/>
            <a:ext cx="3364901" cy="1015200"/>
          </a:xfrm>
        </p:spPr>
        <p:txBody>
          <a:bodyPr tIns="108000" anchor="t">
            <a:normAutofit/>
          </a:bodyPr>
          <a:lstStyle>
            <a:lvl1pPr>
              <a:defRPr sz="6000" b="0"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27773-CAA0-4E2E-9641-74A0A1CCC45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84AF891A-E40D-4316-B86C-56351E72DD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/>
        </p:nvPicPr>
        <p:blipFill>
          <a:blip r:embed="rId2" cstate="print"/>
          <a:srcRect l="10870" t="1312" r="2132" b="15236"/>
          <a:stretch>
            <a:fillRect/>
          </a:stretch>
        </p:blipFill>
        <p:spPr bwMode="auto">
          <a:xfrm>
            <a:off x="0" y="0"/>
            <a:ext cx="914241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6"/>
          <p:cNvSpPr/>
          <p:nvPr/>
        </p:nvSpPr>
        <p:spPr>
          <a:xfrm>
            <a:off x="0" y="0"/>
            <a:ext cx="9144000" cy="6496595"/>
          </a:xfrm>
          <a:prstGeom prst="rect">
            <a:avLst/>
          </a:prstGeom>
          <a:gradFill flip="none" rotWithShape="1">
            <a:gsLst>
              <a:gs pos="19000">
                <a:schemeClr val="bg1">
                  <a:alpha val="9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237B7-6A5B-4693-B973-482D9E7C2A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3CA9B-AAE1-4E1F-B079-039A1A21DB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Autofit/>
          </a:bodyPr>
          <a:lstStyle>
            <a:lvl1pPr>
              <a:defRPr sz="32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8DE73-31F4-4C05-9AAE-3F5CF6DD4C64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ACC81-E15C-491C-957B-6382C89213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55320" y="365125"/>
            <a:ext cx="6880013" cy="5811838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5376F-0E88-42AB-94FD-00346E5C817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D54D208A-7DA6-4A65-AC04-DD11AB7468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25600" y="1796400"/>
            <a:ext cx="5252400" cy="699594"/>
          </a:xfrm>
        </p:spPr>
        <p:txBody>
          <a:bodyPr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2350800" y="2952000"/>
            <a:ext cx="5227200" cy="2527200"/>
          </a:xfrm>
        </p:spPr>
        <p:txBody>
          <a:bodyPr lIns="0" rIns="0">
            <a:normAutofit/>
          </a:bodyPr>
          <a:lstStyle>
            <a:lvl1pPr marL="0" indent="0" algn="l">
              <a:lnSpc>
                <a:spcPct val="130000"/>
              </a:lnSpc>
              <a:spcBef>
                <a:spcPts val="600"/>
              </a:spcBef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285750" indent="-285750" algn="l">
              <a:buFont typeface="Arial" panose="020B0604020202020204" pitchFamily="34" charset="0"/>
              <a:buChar char="•"/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2F530-EA55-429E-979A-4C05EB52937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10BDE78C-DE71-4A58-BE51-D9A6A8A403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5625"/>
            <a:ext cx="7994650" cy="53879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C46EC-5500-4252-A7FD-D3A09A83C07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9C8FBAE6-B800-44E4-AD51-BF5C9E40DD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6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/>
            <a:fld id="{9A0DB2DC-4C9A-4742-B13C-FB6460FD3503}" type="slidenum">
              <a:rPr lang="zh-CN" altLang="zh-CN" sz="14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920" y="1599947"/>
            <a:ext cx="4032504" cy="45251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016" y="1599947"/>
            <a:ext cx="4032504" cy="45251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4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6"/>
          <p:cNvSpPr/>
          <p:nvPr/>
        </p:nvSpPr>
        <p:spPr>
          <a:xfrm>
            <a:off x="2149475" y="2312988"/>
            <a:ext cx="4900613" cy="1801812"/>
          </a:xfrm>
          <a:custGeom>
            <a:avLst/>
            <a:gdLst>
              <a:gd name="connsiteX0" fmla="*/ 1112071 w 4901184"/>
              <a:gd name="connsiteY0" fmla="*/ 0 h 1801368"/>
              <a:gd name="connsiteX1" fmla="*/ 4901184 w 4901184"/>
              <a:gd name="connsiteY1" fmla="*/ 0 h 1801368"/>
              <a:gd name="connsiteX2" fmla="*/ 4901184 w 4901184"/>
              <a:gd name="connsiteY2" fmla="*/ 1008251 h 1801368"/>
              <a:gd name="connsiteX3" fmla="*/ 3799357 w 4901184"/>
              <a:gd name="connsiteY3" fmla="*/ 1801368 h 1801368"/>
              <a:gd name="connsiteX4" fmla="*/ 0 w 4901184"/>
              <a:gd name="connsiteY4" fmla="*/ 1801368 h 1801368"/>
              <a:gd name="connsiteX5" fmla="*/ 0 w 4901184"/>
              <a:gd name="connsiteY5" fmla="*/ 800490 h 18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1801368">
                <a:moveTo>
                  <a:pt x="1112071" y="0"/>
                </a:moveTo>
                <a:lnTo>
                  <a:pt x="4901184" y="0"/>
                </a:lnTo>
                <a:lnTo>
                  <a:pt x="4901184" y="1008251"/>
                </a:lnTo>
                <a:lnTo>
                  <a:pt x="3799357" y="1801368"/>
                </a:lnTo>
                <a:lnTo>
                  <a:pt x="0" y="1801368"/>
                </a:lnTo>
                <a:lnTo>
                  <a:pt x="0" y="80049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+mn-lt"/>
              <a:ea typeface="+mn-ea"/>
            </a:endParaRPr>
          </a:p>
        </p:txBody>
      </p:sp>
      <p:cxnSp>
        <p:nvCxnSpPr>
          <p:cNvPr id="5" name="直接连接符 7"/>
          <p:cNvCxnSpPr/>
          <p:nvPr/>
        </p:nvCxnSpPr>
        <p:spPr>
          <a:xfrm flipH="1">
            <a:off x="1646238" y="1947863"/>
            <a:ext cx="2103437" cy="151765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6" name="直接连接符 8"/>
          <p:cNvCxnSpPr/>
          <p:nvPr/>
        </p:nvCxnSpPr>
        <p:spPr>
          <a:xfrm flipH="1">
            <a:off x="5403850" y="2981325"/>
            <a:ext cx="2103438" cy="151765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3640177" y="2440376"/>
            <a:ext cx="2980759" cy="540950"/>
          </a:xfrm>
        </p:spPr>
        <p:txBody>
          <a:bodyPr>
            <a:normAutofit/>
          </a:bodyPr>
          <a:lstStyle>
            <a:lvl1pPr algn="r">
              <a:defRPr sz="24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2299063" y="3044929"/>
            <a:ext cx="4310743" cy="717174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CD72D-CCF4-4939-B786-24B7567EEDB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9B11B9A5-6456-4B5D-B823-E56A9C278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120" y="274721"/>
            <a:ext cx="2057400" cy="585034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920" y="274721"/>
            <a:ext cx="6052931" cy="585034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920" y="274721"/>
            <a:ext cx="8229600" cy="585034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45067" y="136431"/>
            <a:ext cx="7660219" cy="699594"/>
          </a:xfrm>
        </p:spPr>
        <p:txBody>
          <a:bodyPr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745067" y="1244600"/>
            <a:ext cx="3810000" cy="49323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584699" y="1244600"/>
            <a:ext cx="3820587" cy="49323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5AA43-9DA4-499D-BD20-54C02FDD083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EDDF309B-DA5D-40EC-8361-721736E937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7600" y="136800"/>
            <a:ext cx="8290800" cy="698400"/>
          </a:xfrm>
        </p:spPr>
        <p:txBody>
          <a:bodyPr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0360" y="1551704"/>
            <a:ext cx="3025487" cy="497455"/>
          </a:xfrm>
        </p:spPr>
        <p:txBody>
          <a:bodyPr>
            <a:normAutofit/>
          </a:bodyPr>
          <a:lstStyle>
            <a:lvl1pPr marL="0" indent="0" algn="l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144609" y="2124944"/>
            <a:ext cx="3223642" cy="3552800"/>
          </a:xfrm>
        </p:spPr>
        <p:txBody>
          <a:bodyPr lIns="0" rIns="0">
            <a:normAutofit/>
          </a:bodyPr>
          <a:lstStyle>
            <a:lvl1pPr marL="0" indent="0" algn="l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-342900" algn="l">
              <a:buFont typeface="Arial" panose="020B0604020202020204" pitchFamily="34" charset="0"/>
              <a:buChar char="•"/>
              <a:defRPr sz="2400"/>
            </a:lvl2pPr>
            <a:lvl3pPr>
              <a:defRPr sz="1800"/>
            </a:lvl3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3160" y="1551704"/>
            <a:ext cx="3025487" cy="497455"/>
          </a:xfrm>
        </p:spPr>
        <p:txBody>
          <a:bodyPr anchor="b">
            <a:normAutofit/>
          </a:bodyPr>
          <a:lstStyle>
            <a:lvl1pPr marL="0" indent="0" algn="l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37409" y="2124944"/>
            <a:ext cx="3223642" cy="3552800"/>
          </a:xfrm>
        </p:spPr>
        <p:txBody>
          <a:bodyPr lIns="0" rIns="0">
            <a:normAutofit/>
          </a:bodyPr>
          <a:lstStyle>
            <a:lvl1pPr marL="0" indent="0" algn="l">
              <a:lnSpc>
                <a:spcPct val="120000"/>
              </a:lnSpc>
              <a:spcBef>
                <a:spcPts val="600"/>
              </a:spcBef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-342900" algn="l">
              <a:buFont typeface="Arial" panose="020B0604020202020204" pitchFamily="34" charset="0"/>
              <a:buChar char="•"/>
              <a:defRPr sz="2000"/>
            </a:lvl2pPr>
            <a:lvl3pPr>
              <a:defRPr sz="1800"/>
            </a:lvl3pPr>
          </a:lstStyle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7889F-1023-4656-A8C7-FAA3B715920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5D3EC3DD-917E-46AE-911C-4510FA5B95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5"/>
          <p:cNvSpPr/>
          <p:nvPr/>
        </p:nvSpPr>
        <p:spPr bwMode="auto">
          <a:xfrm rot="7086271">
            <a:off x="5524500" y="2592388"/>
            <a:ext cx="1482725" cy="1482725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900463" y="2826000"/>
            <a:ext cx="3364901" cy="1015200"/>
          </a:xfrm>
        </p:spPr>
        <p:txBody>
          <a:bodyPr tIns="108000" anchor="t">
            <a:normAutofit/>
          </a:bodyPr>
          <a:lstStyle>
            <a:lvl1pPr>
              <a:defRPr sz="6000" b="0"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BD094-A16B-4C83-82F9-B06B7813894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3E0DD319-74D2-429A-BA57-750661ED14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/>
        </p:nvPicPr>
        <p:blipFill>
          <a:blip r:embed="rId2" cstate="print"/>
          <a:srcRect l="10870" t="1312" r="2132" b="15236"/>
          <a:stretch>
            <a:fillRect/>
          </a:stretch>
        </p:blipFill>
        <p:spPr bwMode="auto">
          <a:xfrm>
            <a:off x="0" y="0"/>
            <a:ext cx="914241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6"/>
          <p:cNvSpPr/>
          <p:nvPr/>
        </p:nvSpPr>
        <p:spPr>
          <a:xfrm>
            <a:off x="0" y="0"/>
            <a:ext cx="9144000" cy="6496595"/>
          </a:xfrm>
          <a:prstGeom prst="rect">
            <a:avLst/>
          </a:prstGeom>
          <a:gradFill flip="none" rotWithShape="1">
            <a:gsLst>
              <a:gs pos="19000">
                <a:schemeClr val="bg1">
                  <a:alpha val="9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2C903-A81E-49DB-B521-87AD277D14F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B5E0-C90C-4BFB-B6E8-950F80E70C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Autofit/>
          </a:bodyPr>
          <a:lstStyle>
            <a:lvl1pPr>
              <a:defRPr sz="32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25ACE-812C-44AB-BB31-844E78787055}" type="datetimeFigureOut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7681A-F268-433E-B1B5-5AF19D0952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55320" y="365125"/>
            <a:ext cx="6880013" cy="5811838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D8A41-5A08-475E-9E7C-4F059103C85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fld id="{62D04A91-E1AA-47DB-AB6A-CE3981B22E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8"/>
          <p:cNvPicPr>
            <a:picLocks noChangeAspect="1"/>
          </p:cNvPicPr>
          <p:nvPr/>
        </p:nvPicPr>
        <p:blipFill>
          <a:blip r:embed="rId11" cstate="print"/>
          <a:srcRect l="406" t="1678" b="2789"/>
          <a:stretch>
            <a:fillRect/>
          </a:stretch>
        </p:blipFill>
        <p:spPr bwMode="auto">
          <a:xfrm>
            <a:off x="0" y="0"/>
            <a:ext cx="914241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0" y="0"/>
            <a:ext cx="9144000" cy="6496595"/>
          </a:xfrm>
          <a:prstGeom prst="rect">
            <a:avLst/>
          </a:prstGeom>
          <a:gradFill flip="none" rotWithShape="1">
            <a:gsLst>
              <a:gs pos="19000">
                <a:schemeClr val="bg1">
                  <a:alpha val="9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4038" name="图片 9"/>
          <p:cNvPicPr>
            <a:picLocks noChangeAspect="1"/>
          </p:cNvPicPr>
          <p:nvPr/>
        </p:nvPicPr>
        <p:blipFill>
          <a:blip r:embed="rId11" cstate="print"/>
          <a:srcRect l="406" t="1678" b="2789"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KSO_BT1"/>
          <p:cNvSpPr>
            <a:spLocks noGrp="1"/>
          </p:cNvSpPr>
          <p:nvPr>
            <p:ph type="title"/>
          </p:nvPr>
        </p:nvSpPr>
        <p:spPr bwMode="auto">
          <a:xfrm>
            <a:off x="419100" y="136525"/>
            <a:ext cx="8291513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4A71D0-5EE8-4EC8-9BA9-AFCEAFD1B9DC}" type="datetimeFigureOut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8D1ECC-C856-4334-85DC-0A5147C56BFD}" type="slidenum">
              <a:rPr lang="zh-CN" altLang="en-US"/>
            </a:fld>
            <a:endParaRPr lang="zh-CN" altLang="en-US"/>
          </a:p>
        </p:txBody>
      </p:sp>
      <p:sp>
        <p:nvSpPr>
          <p:cNvPr id="44043" name="KSO_BC1"/>
          <p:cNvSpPr>
            <a:spLocks noGrp="1"/>
          </p:cNvSpPr>
          <p:nvPr>
            <p:ph type="body" idx="1"/>
          </p:nvPr>
        </p:nvSpPr>
        <p:spPr bwMode="auto">
          <a:xfrm>
            <a:off x="419100" y="1001713"/>
            <a:ext cx="8291513" cy="5118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Arial" panose="020B0604020202020204" pitchFamily="34" charset="0"/>
          <a:ea typeface="+mn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"/>
        <a:defRPr sz="2800" kern="1200">
          <a:solidFill>
            <a:srgbClr val="647643"/>
          </a:solidFill>
          <a:latin typeface="Arial" panose="020B0604020202020204" pitchFamily="34" charset="0"/>
          <a:ea typeface="+mn-ea"/>
          <a:cs typeface="+mn-cs"/>
        </a:defRPr>
      </a:lvl1pPr>
      <a:lvl2pPr marL="803275" indent="-271780" algn="just" rtl="0" eaLnBrk="0" fontAlgn="base" hangingPunct="0">
        <a:spcBef>
          <a:spcPct val="0"/>
        </a:spcBef>
        <a:spcAft>
          <a:spcPct val="0"/>
        </a:spcAft>
        <a:buClr>
          <a:srgbClr val="647643"/>
        </a:buClr>
        <a:buFont typeface="Arial" panose="020B0604020202020204" pitchFamily="34" charset="0"/>
        <a:buChar char="•"/>
        <a:tabLst>
          <a:tab pos="714375" algn="l"/>
        </a:tabLst>
        <a:defRPr sz="2400" kern="1200">
          <a:solidFill>
            <a:srgbClr val="647643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647643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647643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64764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8"/>
          <p:cNvPicPr>
            <a:picLocks noChangeAspect="1"/>
          </p:cNvPicPr>
          <p:nvPr/>
        </p:nvPicPr>
        <p:blipFill>
          <a:blip r:embed="rId13" cstate="print"/>
          <a:srcRect l="406" t="1678" b="2789"/>
          <a:stretch>
            <a:fillRect/>
          </a:stretch>
        </p:blipFill>
        <p:spPr bwMode="auto">
          <a:xfrm>
            <a:off x="0" y="0"/>
            <a:ext cx="9142413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0" y="0"/>
            <a:ext cx="9144000" cy="6496595"/>
          </a:xfrm>
          <a:prstGeom prst="rect">
            <a:avLst/>
          </a:prstGeom>
          <a:gradFill flip="none" rotWithShape="1">
            <a:gsLst>
              <a:gs pos="19000">
                <a:schemeClr val="bg1">
                  <a:alpha val="9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294" name="图片 9"/>
          <p:cNvPicPr>
            <a:picLocks noChangeAspect="1"/>
          </p:cNvPicPr>
          <p:nvPr/>
        </p:nvPicPr>
        <p:blipFill>
          <a:blip r:embed="rId13" cstate="print"/>
          <a:srcRect l="406" t="1678" b="2789"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KSO_BT1"/>
          <p:cNvSpPr>
            <a:spLocks noGrp="1"/>
          </p:cNvSpPr>
          <p:nvPr>
            <p:ph type="title"/>
          </p:nvPr>
        </p:nvSpPr>
        <p:spPr bwMode="auto">
          <a:xfrm>
            <a:off x="419100" y="136525"/>
            <a:ext cx="8291513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F04BE7-D9CF-4688-946B-93506B53350C}" type="datetimeFigureOut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822A5D1-FFA1-403B-B17D-3F09E67C0CD6}" type="slidenum">
              <a:rPr lang="zh-CN" altLang="en-US"/>
            </a:fld>
            <a:endParaRPr lang="zh-CN" altLang="en-US"/>
          </a:p>
        </p:txBody>
      </p:sp>
      <p:sp>
        <p:nvSpPr>
          <p:cNvPr id="12299" name="KSO_BC1"/>
          <p:cNvSpPr>
            <a:spLocks noGrp="1"/>
          </p:cNvSpPr>
          <p:nvPr>
            <p:ph type="body" idx="1"/>
          </p:nvPr>
        </p:nvSpPr>
        <p:spPr bwMode="auto">
          <a:xfrm>
            <a:off x="419100" y="1001713"/>
            <a:ext cx="8291513" cy="5118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Arial" panose="020B0604020202020204" pitchFamily="34" charset="0"/>
          <a:ea typeface="+mn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"/>
        <a:defRPr sz="2800" kern="1200">
          <a:solidFill>
            <a:srgbClr val="647643"/>
          </a:solidFill>
          <a:latin typeface="Arial" panose="020B0604020202020204" pitchFamily="34" charset="0"/>
          <a:ea typeface="+mn-ea"/>
          <a:cs typeface="+mn-cs"/>
        </a:defRPr>
      </a:lvl1pPr>
      <a:lvl2pPr marL="803275" indent="-271780" algn="just" rtl="0" eaLnBrk="0" fontAlgn="base" hangingPunct="0">
        <a:spcBef>
          <a:spcPct val="0"/>
        </a:spcBef>
        <a:spcAft>
          <a:spcPct val="0"/>
        </a:spcAft>
        <a:buClr>
          <a:srgbClr val="647643"/>
        </a:buClr>
        <a:buFont typeface="Arial" panose="020B0604020202020204" pitchFamily="34" charset="0"/>
        <a:buChar char="•"/>
        <a:tabLst>
          <a:tab pos="714375" algn="l"/>
        </a:tabLst>
        <a:defRPr sz="2400" kern="1200">
          <a:solidFill>
            <a:srgbClr val="647643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647643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647643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64764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2450" name="标题 232449"/>
          <p:cNvSpPr>
            <a:spLocks noGrp="1"/>
          </p:cNvSpPr>
          <p:nvPr>
            <p:ph type="title"/>
          </p:nvPr>
        </p:nvSpPr>
        <p:spPr>
          <a:xfrm>
            <a:off x="457920" y="274721"/>
            <a:ext cx="8229600" cy="114207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32451" name="文本占位符 232450"/>
          <p:cNvSpPr>
            <a:spLocks noGrp="1"/>
          </p:cNvSpPr>
          <p:nvPr>
            <p:ph type="body" idx="1"/>
          </p:nvPr>
        </p:nvSpPr>
        <p:spPr>
          <a:xfrm>
            <a:off x="457920" y="1599947"/>
            <a:ext cx="8229600" cy="4525119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2452" name="日期占位符 232451"/>
          <p:cNvSpPr>
            <a:spLocks noGrp="1"/>
          </p:cNvSpPr>
          <p:nvPr>
            <p:ph type="dt" sz="half" idx="2"/>
          </p:nvPr>
        </p:nvSpPr>
        <p:spPr>
          <a:xfrm>
            <a:off x="457920" y="6244284"/>
            <a:ext cx="2132640" cy="47687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7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2453" name="页脚占位符 232452"/>
          <p:cNvSpPr>
            <a:spLocks noGrp="1"/>
          </p:cNvSpPr>
          <p:nvPr>
            <p:ph type="ftr" sz="quarter" idx="3"/>
          </p:nvPr>
        </p:nvSpPr>
        <p:spPr>
          <a:xfrm>
            <a:off x="3124800" y="6244284"/>
            <a:ext cx="2894400" cy="47687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7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2454" name="灯片编号占位符 232453"/>
          <p:cNvSpPr>
            <a:spLocks noGrp="1"/>
          </p:cNvSpPr>
          <p:nvPr>
            <p:ph type="sldNum" sz="quarter" idx="4"/>
          </p:nvPr>
        </p:nvSpPr>
        <p:spPr>
          <a:xfrm>
            <a:off x="6553440" y="6244284"/>
            <a:ext cx="2134080" cy="47687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7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ctr" defTabSz="8293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99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1150" lvl="0" indent="-311150" algn="l" defTabSz="829310" rtl="0" eaLnBrk="1" fontAlgn="base" latinLnBrk="0" hangingPunct="1">
        <a:lnSpc>
          <a:spcPct val="100000"/>
        </a:lnSpc>
        <a:spcBef>
          <a:spcPct val="18000"/>
        </a:spcBef>
        <a:spcAft>
          <a:spcPct val="0"/>
        </a:spcAft>
        <a:buChar char="•"/>
        <a:defRPr sz="290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73735" lvl="1" indent="-259080" algn="l" defTabSz="829310" rtl="0" eaLnBrk="1" fontAlgn="base" latinLnBrk="0" hangingPunct="1">
        <a:lnSpc>
          <a:spcPct val="100000"/>
        </a:lnSpc>
        <a:spcBef>
          <a:spcPct val="18000"/>
        </a:spcBef>
        <a:spcAft>
          <a:spcPct val="0"/>
        </a:spcAft>
        <a:buChar char="–"/>
        <a:defRPr sz="25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36955" lvl="2" indent="-207645" algn="l" defTabSz="829310" rtl="0" eaLnBrk="1" fontAlgn="base" latinLnBrk="0" hangingPunct="1">
        <a:lnSpc>
          <a:spcPct val="100000"/>
        </a:lnSpc>
        <a:spcBef>
          <a:spcPct val="18000"/>
        </a:spcBef>
        <a:spcAft>
          <a:spcPct val="0"/>
        </a:spcAft>
        <a:buChar char="•"/>
        <a:defRPr sz="217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51610" lvl="3" indent="-207645" algn="l" defTabSz="829310" rtl="0" eaLnBrk="1" fontAlgn="base" latinLnBrk="0" hangingPunct="1">
        <a:lnSpc>
          <a:spcPct val="100000"/>
        </a:lnSpc>
        <a:spcBef>
          <a:spcPct val="18000"/>
        </a:spcBef>
        <a:spcAft>
          <a:spcPct val="0"/>
        </a:spcAft>
        <a:buChar char="–"/>
        <a:defRPr sz="18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66265" lvl="4" indent="-207645" algn="l" defTabSz="829310" rtl="0" eaLnBrk="1" fontAlgn="base" latinLnBrk="0" hangingPunct="1">
        <a:lnSpc>
          <a:spcPct val="100000"/>
        </a:lnSpc>
        <a:spcBef>
          <a:spcPct val="18000"/>
        </a:spcBef>
        <a:spcAft>
          <a:spcPct val="0"/>
        </a:spcAft>
        <a:buChar char="»"/>
        <a:defRPr sz="18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0920" lvl="5" indent="-207645" algn="l" defTabSz="829310" rtl="0" eaLnBrk="1" fontAlgn="base" latinLnBrk="0" hangingPunct="1">
        <a:lnSpc>
          <a:spcPct val="100000"/>
        </a:lnSpc>
        <a:spcBef>
          <a:spcPct val="18000"/>
        </a:spcBef>
        <a:spcAft>
          <a:spcPct val="0"/>
        </a:spcAft>
        <a:buChar char="»"/>
        <a:defRPr sz="18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95575" lvl="6" indent="-207645" algn="l" defTabSz="829310" rtl="0" eaLnBrk="1" fontAlgn="base" latinLnBrk="0" hangingPunct="1">
        <a:lnSpc>
          <a:spcPct val="100000"/>
        </a:lnSpc>
        <a:spcBef>
          <a:spcPct val="18000"/>
        </a:spcBef>
        <a:spcAft>
          <a:spcPct val="0"/>
        </a:spcAft>
        <a:buChar char="»"/>
        <a:defRPr sz="18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110230" lvl="7" indent="-207645" algn="l" defTabSz="829310" rtl="0" eaLnBrk="1" fontAlgn="base" latinLnBrk="0" hangingPunct="1">
        <a:lnSpc>
          <a:spcPct val="100000"/>
        </a:lnSpc>
        <a:spcBef>
          <a:spcPct val="18000"/>
        </a:spcBef>
        <a:spcAft>
          <a:spcPct val="0"/>
        </a:spcAft>
        <a:buChar char="»"/>
        <a:defRPr sz="18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524885" lvl="8" indent="-207645" algn="l" defTabSz="829310" rtl="0" eaLnBrk="1" fontAlgn="base" latinLnBrk="0" hangingPunct="1">
        <a:lnSpc>
          <a:spcPct val="100000"/>
        </a:lnSpc>
        <a:spcBef>
          <a:spcPct val="18000"/>
        </a:spcBef>
        <a:spcAft>
          <a:spcPct val="0"/>
        </a:spcAft>
        <a:buChar char="»"/>
        <a:defRPr sz="18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8293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3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14655" lvl="1" indent="0" algn="ctr" defTabSz="8293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5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829310" lvl="2" indent="0" algn="ctr" defTabSz="8293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5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243965" lvl="3" indent="0" algn="ctr" defTabSz="8293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5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658620" lvl="4" indent="0" algn="ctr" defTabSz="8293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5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073910" lvl="5" indent="0" algn="ctr" defTabSz="8293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5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488565" lvl="6" indent="0" algn="ctr" defTabSz="8293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5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2903220" lvl="7" indent="0" algn="ctr" defTabSz="8293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5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317875" lvl="8" indent="0" algn="ctr" defTabSz="8293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5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3.xml"/><Relationship Id="rId3" Type="http://schemas.openxmlformats.org/officeDocument/2006/relationships/slide" Target="slide9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9.xml"/><Relationship Id="rId3" Type="http://schemas.openxmlformats.org/officeDocument/2006/relationships/slide" Target="slide12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2.xml"/><Relationship Id="rId3" Type="http://schemas.openxmlformats.org/officeDocument/2006/relationships/image" Target="../media/image3.jpe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5.xml"/><Relationship Id="rId4" Type="http://schemas.openxmlformats.org/officeDocument/2006/relationships/image" Target="../media/image4.png"/><Relationship Id="rId3" Type="http://schemas.openxmlformats.org/officeDocument/2006/relationships/oleObject" Target="../embeddings/oleObject1.bin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3133725" y="-9525"/>
            <a:ext cx="2876550" cy="1028700"/>
          </a:xfrm>
          <a:custGeom>
            <a:avLst/>
            <a:gdLst>
              <a:gd name="connsiteX0" fmla="*/ 0 w 2476500"/>
              <a:gd name="connsiteY0" fmla="*/ 0 h 906463"/>
              <a:gd name="connsiteX1" fmla="*/ 2476500 w 2476500"/>
              <a:gd name="connsiteY1" fmla="*/ 0 h 906463"/>
              <a:gd name="connsiteX2" fmla="*/ 2476500 w 2476500"/>
              <a:gd name="connsiteY2" fmla="*/ 679847 h 906463"/>
              <a:gd name="connsiteX3" fmla="*/ 1238250 w 2476500"/>
              <a:gd name="connsiteY3" fmla="*/ 906463 h 906463"/>
              <a:gd name="connsiteX4" fmla="*/ 0 w 2476500"/>
              <a:gd name="connsiteY4" fmla="*/ 679847 h 90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906463">
                <a:moveTo>
                  <a:pt x="0" y="0"/>
                </a:moveTo>
                <a:lnTo>
                  <a:pt x="2476500" y="0"/>
                </a:lnTo>
                <a:lnTo>
                  <a:pt x="2476500" y="679847"/>
                </a:lnTo>
                <a:lnTo>
                  <a:pt x="1238250" y="906463"/>
                </a:lnTo>
                <a:lnTo>
                  <a:pt x="0" y="6798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复习回顾</a:t>
            </a:r>
            <a:endParaRPr lang="en-US" altLang="zh-CN" sz="4000" kern="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650" name="Rectangle 49"/>
          <p:cNvSpPr>
            <a:spLocks noChangeArrowheads="1"/>
          </p:cNvSpPr>
          <p:nvPr/>
        </p:nvSpPr>
        <p:spPr bwMode="auto">
          <a:xfrm>
            <a:off x="250825" y="1412875"/>
            <a:ext cx="9144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社会再生产过程的四个环节是什么？它们之间的关系如何？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461963" y="2848293"/>
            <a:ext cx="7332662" cy="693737"/>
            <a:chOff x="899592" y="2957389"/>
            <a:chExt cx="7333216" cy="692675"/>
          </a:xfrm>
        </p:grpSpPr>
        <p:sp>
          <p:nvSpPr>
            <p:cNvPr id="7" name="AutoShape 8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899592" y="2976410"/>
              <a:ext cx="1325662" cy="673654"/>
            </a:xfrm>
            <a:prstGeom prst="roundRect">
              <a:avLst>
                <a:gd name="adj" fmla="val 1171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lIns="72000" tIns="0" rIns="72000" bIns="3600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>
                  <a:solidFill>
                    <a:srgbClr val="FFFFFF"/>
                  </a:solidFill>
                  <a:latin typeface="+mn-lt"/>
                  <a:ea typeface="+mn-ea"/>
                </a:rPr>
                <a:t> 生产</a:t>
              </a:r>
              <a:endParaRPr lang="zh-CN" altLang="en-US" sz="36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297299" y="2957389"/>
              <a:ext cx="1324075" cy="673654"/>
            </a:xfrm>
            <a:prstGeom prst="roundRect">
              <a:avLst>
                <a:gd name="adj" fmla="val 1171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lIns="72000" tIns="0" rIns="72000" bIns="3600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>
                  <a:solidFill>
                    <a:srgbClr val="FFFFFF"/>
                  </a:solidFill>
                  <a:latin typeface="+mn-lt"/>
                  <a:ea typeface="+mn-ea"/>
                </a:rPr>
                <a:t> 交换</a:t>
              </a:r>
              <a:endParaRPr lang="zh-CN" altLang="en-US" sz="36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9" name="AutoShape 8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6907146" y="2957389"/>
              <a:ext cx="1325662" cy="673654"/>
            </a:xfrm>
            <a:prstGeom prst="roundRect">
              <a:avLst>
                <a:gd name="adj" fmla="val 1171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lIns="72000" tIns="0" rIns="72000" bIns="3600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>
                  <a:solidFill>
                    <a:srgbClr val="FFFFFF"/>
                  </a:solidFill>
                  <a:latin typeface="+mn-lt"/>
                  <a:ea typeface="+mn-ea"/>
                </a:rPr>
                <a:t> 消费</a:t>
              </a:r>
              <a:endParaRPr lang="zh-CN" altLang="en-US" sz="36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AutoShape 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754133" y="2958974"/>
              <a:ext cx="1324075" cy="673655"/>
            </a:xfrm>
            <a:prstGeom prst="roundRect">
              <a:avLst>
                <a:gd name="adj" fmla="val 1171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lIns="72000" tIns="0" rIns="72000" bIns="3600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dirty="0">
                  <a:solidFill>
                    <a:srgbClr val="FFFFFF"/>
                  </a:solidFill>
                  <a:latin typeface="+mn-lt"/>
                  <a:ea typeface="+mn-ea"/>
                </a:rPr>
                <a:t> 分配</a:t>
              </a:r>
              <a:endParaRPr lang="zh-CN" altLang="en-US" sz="36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" name="Text Box 59"/>
          <p:cNvSpPr txBox="1">
            <a:spLocks noChangeArrowheads="1"/>
          </p:cNvSpPr>
          <p:nvPr/>
        </p:nvSpPr>
        <p:spPr bwMode="auto">
          <a:xfrm>
            <a:off x="1907858" y="2479358"/>
            <a:ext cx="12255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决定</a:t>
            </a:r>
            <a:endParaRPr kumimoji="1"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Line 58"/>
          <p:cNvSpPr>
            <a:spLocks noChangeShapeType="1"/>
          </p:cNvSpPr>
          <p:nvPr/>
        </p:nvSpPr>
        <p:spPr bwMode="auto">
          <a:xfrm>
            <a:off x="1951038" y="3058478"/>
            <a:ext cx="136525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3" name="Text Box 63"/>
          <p:cNvSpPr txBox="1">
            <a:spLocks noChangeArrowheads="1"/>
          </p:cNvSpPr>
          <p:nvPr/>
        </p:nvSpPr>
        <p:spPr bwMode="auto">
          <a:xfrm>
            <a:off x="1860550" y="3435350"/>
            <a:ext cx="16557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反作用</a:t>
            </a:r>
            <a:endParaRPr kumimoji="1"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Line 58"/>
          <p:cNvSpPr>
            <a:spLocks noChangeShapeType="1"/>
          </p:cNvSpPr>
          <p:nvPr/>
        </p:nvSpPr>
        <p:spPr bwMode="auto">
          <a:xfrm flipH="1">
            <a:off x="1908175" y="3422333"/>
            <a:ext cx="1308100" cy="1270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5" name="AutoShap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0025" y="4597718"/>
            <a:ext cx="3316288" cy="673100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</p:spPr>
        <p:txBody>
          <a:bodyPr lIns="72000" tIns="0" rIns="72000" bIns="36000" anchor="ctr">
            <a:normAutofit fontScale="925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FFFFFF"/>
                </a:solidFill>
                <a:latin typeface="+mn-lt"/>
                <a:ea typeface="+mn-ea"/>
              </a:rPr>
              <a:t> 生产资料所有制</a:t>
            </a:r>
            <a:endParaRPr lang="zh-CN" altLang="en-US" sz="360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6" name="AutoShap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627688" y="4597718"/>
            <a:ext cx="1909762" cy="673100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</p:spPr>
        <p:txBody>
          <a:bodyPr lIns="72000" tIns="0" rIns="72000" bIns="36000" anchor="ctr">
            <a:normAutofit fontScale="85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FFFFFF"/>
                </a:solidFill>
                <a:latin typeface="+mn-lt"/>
                <a:ea typeface="+mn-ea"/>
              </a:rPr>
              <a:t> 分配方式</a:t>
            </a:r>
            <a:endParaRPr lang="zh-CN" altLang="en-US" sz="360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7" name="Text Box 59"/>
          <p:cNvSpPr txBox="1">
            <a:spLocks noChangeArrowheads="1"/>
          </p:cNvSpPr>
          <p:nvPr/>
        </p:nvSpPr>
        <p:spPr bwMode="auto">
          <a:xfrm>
            <a:off x="4029075" y="4364038"/>
            <a:ext cx="12255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决定</a:t>
            </a:r>
            <a:endParaRPr kumimoji="1"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Line 58"/>
          <p:cNvSpPr>
            <a:spLocks noChangeShapeType="1"/>
          </p:cNvSpPr>
          <p:nvPr/>
        </p:nvSpPr>
        <p:spPr bwMode="auto">
          <a:xfrm>
            <a:off x="3889375" y="4943158"/>
            <a:ext cx="1365250" cy="0"/>
          </a:xfrm>
          <a:prstGeom prst="line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rou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 bldLvl="0" animBg="1"/>
      <p:bldP spid="16" grpId="0" bldLvl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内容占位符 4"/>
          <p:cNvGraphicFramePr/>
          <p:nvPr>
            <p:ph idx="1"/>
          </p:nvPr>
        </p:nvGraphicFramePr>
        <p:xfrm>
          <a:off x="614045" y="490220"/>
          <a:ext cx="8333740" cy="6196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3595"/>
                <a:gridCol w="1809115"/>
                <a:gridCol w="3206115"/>
                <a:gridCol w="2494915"/>
              </a:tblGrid>
              <a:tr h="80200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平均分配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按劳分配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按需分配</a:t>
                      </a:r>
                      <a:endParaRPr lang="zh-CN" altLang="en-US" sz="2800"/>
                    </a:p>
                  </a:txBody>
                  <a:tcPr/>
                </a:tc>
              </a:tr>
              <a:tr h="13417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生产条件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生产力极端低下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社会主义初级阶段生产力水平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生产力高度</a:t>
                      </a:r>
                      <a:endParaRPr lang="zh-CN" altLang="en-US" sz="2800"/>
                    </a:p>
                    <a:p>
                      <a:pPr algn="ctr">
                        <a:buNone/>
                      </a:pPr>
                      <a:r>
                        <a:rPr lang="zh-CN" altLang="en-US" sz="2800"/>
                        <a:t>发达</a:t>
                      </a:r>
                      <a:endParaRPr lang="zh-CN" altLang="en-US" sz="2800"/>
                    </a:p>
                  </a:txBody>
                  <a:tcPr/>
                </a:tc>
              </a:tr>
              <a:tr h="13417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分配标准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绝对平均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劳动数量和质量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个人需要</a:t>
                      </a:r>
                      <a:endParaRPr lang="zh-CN" altLang="en-US" sz="2800"/>
                    </a:p>
                  </a:txBody>
                  <a:tcPr/>
                </a:tc>
              </a:tr>
              <a:tr h="13417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适用社会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主要是原始社会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社会主义公有制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共产主义社会</a:t>
                      </a: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1588" y="414338"/>
            <a:ext cx="4343401" cy="698500"/>
          </a:xfrm>
        </p:spPr>
        <p:txBody>
          <a:bodyPr/>
          <a:lstStyle/>
          <a:p>
            <a:pPr algn="ctr" eaLnBrk="1" hangingPunct="1"/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（</a:t>
            </a:r>
            <a:r>
              <a:rPr lang="zh-CN" altLang="en-US">
                <a:latin typeface="Arial" panose="020B0604020202020204" pitchFamily="34" charset="0"/>
              </a:rPr>
              <a:t>二</a:t>
            </a:r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）按劳分配为主体</a:t>
            </a:r>
            <a:endParaRPr lang="zh-CN" altLang="en-US">
              <a:solidFill>
                <a:srgbClr val="647643"/>
              </a:solidFill>
              <a:latin typeface="Arial" panose="020B0604020202020204" pitchFamily="34" charset="0"/>
            </a:endParaRPr>
          </a:p>
        </p:txBody>
      </p:sp>
      <p:sp>
        <p:nvSpPr>
          <p:cNvPr id="46082" name="Rectangle 11"/>
          <p:cNvSpPr>
            <a:spLocks noChangeArrowheads="1"/>
          </p:cNvSpPr>
          <p:nvPr/>
        </p:nvSpPr>
        <p:spPr bwMode="auto">
          <a:xfrm>
            <a:off x="250825" y="1196975"/>
            <a:ext cx="7143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647643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>
                <a:solidFill>
                  <a:srgbClr val="647643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、按劳分配的基本内容和要求</a:t>
            </a:r>
            <a:endParaRPr lang="zh-CN" altLang="en-US" sz="3200" b="1">
              <a:solidFill>
                <a:srgbClr val="647643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AutoShape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60975" y="4763"/>
            <a:ext cx="3883025" cy="411162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</p:spPr>
        <p:txBody>
          <a:bodyPr lIns="72000" tIns="0" rIns="72000" bIns="36000"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+mj-ea"/>
                <a:ea typeface="+mj-ea"/>
              </a:rPr>
              <a:t>7.1  </a:t>
            </a:r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</a:rPr>
              <a:t>按劳分配为主体 多种分配方式并存</a:t>
            </a:r>
            <a:endParaRPr lang="zh-CN" altLang="en-US" sz="16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6084" name="Rectangle 6"/>
          <p:cNvSpPr>
            <a:spLocks noChangeArrowheads="1"/>
          </p:cNvSpPr>
          <p:nvPr/>
        </p:nvSpPr>
        <p:spPr bwMode="auto">
          <a:xfrm>
            <a:off x="250825" y="1865313"/>
            <a:ext cx="66436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、实行按劳分配的必然性</a:t>
            </a:r>
            <a:endParaRPr lang="zh-CN" altLang="en-US" sz="3200" b="1">
              <a:solidFill>
                <a:srgbClr val="64764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085" name="Text Box 24"/>
          <p:cNvSpPr txBox="1">
            <a:spLocks noChangeArrowheads="1"/>
          </p:cNvSpPr>
          <p:nvPr/>
        </p:nvSpPr>
        <p:spPr bwMode="auto">
          <a:xfrm>
            <a:off x="1042988" y="2571750"/>
            <a:ext cx="77406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黑体" panose="02010609060101010101" pitchFamily="2" charset="-122"/>
              </a:rPr>
              <a:t>实行按劳分配，是由我国现实的经济条件决定的</a:t>
            </a:r>
            <a:endParaRPr lang="zh-CN" altLang="en-US" sz="2800" b="1"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38100" y="3157538"/>
            <a:ext cx="2954338" cy="522287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</a:rPr>
              <a:t>①</a:t>
            </a:r>
            <a:r>
              <a:rPr kumimoji="1"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前提条件</a:t>
            </a:r>
            <a:endParaRPr kumimoji="1"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192463" y="3100388"/>
            <a:ext cx="4081462" cy="523875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生产资料公有制</a:t>
            </a:r>
            <a:endParaRPr kumimoji="1"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19050" y="4524375"/>
            <a:ext cx="2952750" cy="523875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物质基础</a:t>
            </a:r>
            <a:endParaRPr kumimoji="1" lang="zh-CN" altLang="en-US" sz="28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201988" y="4438650"/>
            <a:ext cx="2881312" cy="522288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生产力发展水平</a:t>
            </a:r>
            <a:endParaRPr kumimoji="1"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" name="AutoShape 21"/>
          <p:cNvSpPr/>
          <p:nvPr/>
        </p:nvSpPr>
        <p:spPr bwMode="auto">
          <a:xfrm>
            <a:off x="6315075" y="4075113"/>
            <a:ext cx="304800" cy="1176337"/>
          </a:xfrm>
          <a:prstGeom prst="leftBrace">
            <a:avLst>
              <a:gd name="adj1" fmla="val 39594"/>
              <a:gd name="adj2" fmla="val 50000"/>
            </a:avLst>
          </a:prstGeom>
          <a:noFill/>
          <a:ln w="635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6850063" y="3992563"/>
            <a:ext cx="2087562" cy="1416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低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多层次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不平衡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19050" y="5951538"/>
            <a:ext cx="2952750" cy="438150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直接原因</a:t>
            </a:r>
            <a:endParaRPr kumimoji="1" lang="zh-CN" altLang="en-US" sz="28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192463" y="5672138"/>
            <a:ext cx="2605087" cy="996950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劳动的性质和</a:t>
            </a:r>
            <a:endParaRPr kumimoji="1" lang="en-US" altLang="zh-CN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特点</a:t>
            </a:r>
            <a:endParaRPr kumimoji="1"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6207125" y="5672138"/>
            <a:ext cx="2376488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谋生手段</a:t>
            </a:r>
            <a:endParaRPr kumimoji="1" lang="en-US" altLang="zh-CN" sz="2800" b="1">
              <a:ea typeface="楷体_GB2312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2800" b="1">
                <a:ea typeface="楷体_GB2312" pitchFamily="49" charset="-122"/>
              </a:rPr>
              <a:t>能力存在差别</a:t>
            </a:r>
            <a:endParaRPr kumimoji="1" lang="zh-CN" altLang="en-US" sz="2800" b="1">
              <a:ea typeface="楷体_GB2312" pitchFamily="49" charset="-122"/>
            </a:endParaRPr>
          </a:p>
        </p:txBody>
      </p:sp>
      <p:sp>
        <p:nvSpPr>
          <p:cNvPr id="18" name="AutoShape 22"/>
          <p:cNvSpPr/>
          <p:nvPr/>
        </p:nvSpPr>
        <p:spPr bwMode="auto">
          <a:xfrm>
            <a:off x="5924550" y="5726113"/>
            <a:ext cx="276225" cy="846137"/>
          </a:xfrm>
          <a:prstGeom prst="leftBrace">
            <a:avLst>
              <a:gd name="adj1" fmla="val 39637"/>
              <a:gd name="adj2" fmla="val 50000"/>
            </a:avLst>
          </a:prstGeom>
          <a:noFill/>
          <a:ln w="635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6858000" y="3238500"/>
            <a:ext cx="2286000" cy="714375"/>
          </a:xfrm>
          <a:prstGeom prst="wedgeRoundRectCallout">
            <a:avLst>
              <a:gd name="adj1" fmla="val -99418"/>
              <a:gd name="adj2" fmla="val 1301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不可能实行</a:t>
            </a:r>
            <a:endParaRPr lang="en-US" altLang="zh-CN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按需分配</a:t>
            </a:r>
            <a:endParaRPr lang="zh-CN" altLang="en-US" sz="2400" b="1" dirty="0"/>
          </a:p>
        </p:txBody>
      </p:sp>
      <p:sp>
        <p:nvSpPr>
          <p:cNvPr id="20" name="圆角矩形标注 19"/>
          <p:cNvSpPr/>
          <p:nvPr/>
        </p:nvSpPr>
        <p:spPr>
          <a:xfrm>
            <a:off x="6824663" y="5057775"/>
            <a:ext cx="2286000" cy="714375"/>
          </a:xfrm>
          <a:prstGeom prst="wedgeRoundRectCallout">
            <a:avLst>
              <a:gd name="adj1" fmla="val -110361"/>
              <a:gd name="adj2" fmla="val 698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不可能实行</a:t>
            </a:r>
            <a:endParaRPr lang="en-US" altLang="zh-CN" sz="2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/>
              <a:t>平均分配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1588" y="414338"/>
            <a:ext cx="4343401" cy="698500"/>
          </a:xfrm>
        </p:spPr>
        <p:txBody>
          <a:bodyPr/>
          <a:lstStyle/>
          <a:p>
            <a:pPr algn="ctr" eaLnBrk="1" hangingPunct="1"/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（</a:t>
            </a:r>
            <a:r>
              <a:rPr lang="zh-CN" altLang="en-US">
                <a:latin typeface="Arial" panose="020B0604020202020204" pitchFamily="34" charset="0"/>
              </a:rPr>
              <a:t>二</a:t>
            </a:r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）按劳分配为主体</a:t>
            </a:r>
            <a:endParaRPr lang="zh-CN" altLang="en-US">
              <a:solidFill>
                <a:srgbClr val="647643"/>
              </a:solidFill>
              <a:latin typeface="Arial" panose="020B0604020202020204" pitchFamily="34" charset="0"/>
            </a:endParaRPr>
          </a:p>
        </p:txBody>
      </p:sp>
      <p:sp>
        <p:nvSpPr>
          <p:cNvPr id="47106" name="Rectangle 11"/>
          <p:cNvSpPr>
            <a:spLocks noChangeArrowheads="1"/>
          </p:cNvSpPr>
          <p:nvPr/>
        </p:nvSpPr>
        <p:spPr bwMode="auto">
          <a:xfrm>
            <a:off x="250825" y="1196975"/>
            <a:ext cx="7143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647643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>
                <a:solidFill>
                  <a:srgbClr val="647643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、按劳分配的基本内容和要求</a:t>
            </a:r>
            <a:endParaRPr lang="zh-CN" altLang="en-US" sz="3200" b="1">
              <a:solidFill>
                <a:srgbClr val="647643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AutoShape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60975" y="4763"/>
            <a:ext cx="3883025" cy="411162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</p:spPr>
        <p:txBody>
          <a:bodyPr lIns="72000" tIns="0" rIns="72000" bIns="36000"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+mj-ea"/>
                <a:ea typeface="+mj-ea"/>
              </a:rPr>
              <a:t>7.1  </a:t>
            </a:r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</a:rPr>
              <a:t>按劳分配为主体 多种分配方式并存</a:t>
            </a:r>
            <a:endParaRPr lang="zh-CN" altLang="en-US" sz="16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7108" name="Rectangle 6"/>
          <p:cNvSpPr>
            <a:spLocks noChangeArrowheads="1"/>
          </p:cNvSpPr>
          <p:nvPr/>
        </p:nvSpPr>
        <p:spPr bwMode="auto">
          <a:xfrm>
            <a:off x="250825" y="2449513"/>
            <a:ext cx="52197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、实行按劳分配的意义</a:t>
            </a:r>
            <a:endParaRPr lang="zh-CN" altLang="en-US" sz="3200" b="1">
              <a:solidFill>
                <a:srgbClr val="64764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250825" y="1865313"/>
            <a:ext cx="66436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、实行按劳分配的必然性</a:t>
            </a:r>
            <a:endParaRPr lang="zh-CN" altLang="en-US" sz="3200" b="1">
              <a:solidFill>
                <a:srgbClr val="64764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95288" y="3230563"/>
            <a:ext cx="8461375" cy="954087"/>
          </a:xfrm>
          <a:prstGeom prst="rect">
            <a:avLst/>
          </a:prstGeom>
          <a:noFill/>
          <a:ln w="3175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①对个人：有利于充分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调动</a:t>
            </a:r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劳动者的积极性和创造性，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激励</a:t>
            </a:r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劳动者努力学习科学技术，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提高</a:t>
            </a:r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劳动技能。</a:t>
            </a:r>
            <a:endParaRPr kumimoji="1"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95288" y="4386263"/>
            <a:ext cx="8461375" cy="1816100"/>
          </a:xfrm>
          <a:prstGeom prst="rect">
            <a:avLst/>
          </a:prstGeom>
          <a:noFill/>
          <a:ln w="31750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②对社会：对以往几千年来不劳而获剥削制度的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根本否定</a:t>
            </a:r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，是消灭剥削和消除两极分化的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重要条件</a:t>
            </a:r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，体现了劳动者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共同劳动、平等分配的社会地位</a:t>
            </a:r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，从而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促进</a:t>
            </a:r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社会主义生产力的发展。</a:t>
            </a:r>
            <a:endParaRPr kumimoji="1"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1588" y="414338"/>
            <a:ext cx="4343401" cy="698500"/>
          </a:xfrm>
        </p:spPr>
        <p:txBody>
          <a:bodyPr/>
          <a:lstStyle/>
          <a:p>
            <a:pPr algn="ctr" eaLnBrk="1" hangingPunct="1"/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（</a:t>
            </a:r>
            <a:r>
              <a:rPr lang="zh-CN" altLang="en-US">
                <a:latin typeface="Arial" panose="020B0604020202020204" pitchFamily="34" charset="0"/>
              </a:rPr>
              <a:t>二</a:t>
            </a:r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）按劳分配为主体</a:t>
            </a:r>
            <a:endParaRPr lang="zh-CN" altLang="en-US">
              <a:solidFill>
                <a:srgbClr val="647643"/>
              </a:solidFill>
              <a:latin typeface="Arial" panose="020B0604020202020204" pitchFamily="34" charset="0"/>
            </a:endParaRPr>
          </a:p>
        </p:txBody>
      </p:sp>
      <p:sp>
        <p:nvSpPr>
          <p:cNvPr id="48130" name="Rectangle 11"/>
          <p:cNvSpPr>
            <a:spLocks noChangeArrowheads="1"/>
          </p:cNvSpPr>
          <p:nvPr/>
        </p:nvSpPr>
        <p:spPr bwMode="auto">
          <a:xfrm>
            <a:off x="250825" y="1196975"/>
            <a:ext cx="7143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647643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>
                <a:solidFill>
                  <a:srgbClr val="647643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、按劳分配的基本内容和要求</a:t>
            </a:r>
            <a:endParaRPr lang="zh-CN" altLang="en-US" sz="3200" b="1">
              <a:solidFill>
                <a:srgbClr val="647643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AutoShape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60975" y="4763"/>
            <a:ext cx="3883025" cy="411162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</p:spPr>
        <p:txBody>
          <a:bodyPr lIns="72000" tIns="0" rIns="72000" bIns="36000"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+mj-ea"/>
                <a:ea typeface="+mj-ea"/>
              </a:rPr>
              <a:t>7.1  </a:t>
            </a:r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</a:rPr>
              <a:t>按劳分配为主体 多种分配方式并存</a:t>
            </a:r>
            <a:endParaRPr lang="zh-CN" altLang="en-US" sz="16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8132" name="Rectangle 6"/>
          <p:cNvSpPr>
            <a:spLocks noChangeArrowheads="1"/>
          </p:cNvSpPr>
          <p:nvPr/>
        </p:nvSpPr>
        <p:spPr bwMode="auto">
          <a:xfrm>
            <a:off x="250825" y="2449513"/>
            <a:ext cx="52197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、实行按劳分配的意义</a:t>
            </a:r>
            <a:endParaRPr lang="zh-CN" altLang="en-US" sz="3200" b="1">
              <a:solidFill>
                <a:srgbClr val="64764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3" name="Rectangle 6"/>
          <p:cNvSpPr>
            <a:spLocks noChangeArrowheads="1"/>
          </p:cNvSpPr>
          <p:nvPr/>
        </p:nvSpPr>
        <p:spPr bwMode="auto">
          <a:xfrm>
            <a:off x="250825" y="1865313"/>
            <a:ext cx="66436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、实行按劳分配的必然性</a:t>
            </a:r>
            <a:endParaRPr lang="zh-CN" altLang="en-US" sz="3200" b="1">
              <a:solidFill>
                <a:srgbClr val="64764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134" name="Rectangle 2"/>
          <p:cNvSpPr>
            <a:spLocks noChangeArrowheads="1"/>
          </p:cNvSpPr>
          <p:nvPr/>
        </p:nvSpPr>
        <p:spPr bwMode="auto">
          <a:xfrm>
            <a:off x="250825" y="3033713"/>
            <a:ext cx="46434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>
                <a:solidFill>
                  <a:srgbClr val="64764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、按劳分配的地位</a:t>
            </a:r>
            <a:endParaRPr lang="zh-CN" altLang="en-US" sz="3200" b="1">
              <a:solidFill>
                <a:srgbClr val="64764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619250" y="3789363"/>
            <a:ext cx="6119813" cy="711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公有制在国民经济中占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主体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地位。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28650" y="4675188"/>
            <a:ext cx="8029575" cy="1800225"/>
          </a:xfrm>
          <a:prstGeom prst="rect">
            <a:avLst/>
          </a:prstGeom>
          <a:noFill/>
          <a:ln w="31750">
            <a:solidFill>
              <a:schemeClr val="accent1">
                <a:lumMod val="75000"/>
              </a:schemeClr>
            </a:solidFill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①按劳分配在我国所有分配方式中占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主体</a:t>
            </a:r>
            <a:r>
              <a:rPr kumimoji="1"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地位。</a:t>
            </a:r>
            <a:endParaRPr kumimoji="1"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②按劳分配是社会主义公有制经济中个人消费品分配的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基本原则</a:t>
            </a:r>
            <a:r>
              <a:rPr kumimoji="1"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kumimoji="1"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</a:rPr>
              <a:t>探究一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8674" name="Rectangle 3"/>
          <p:cNvSpPr>
            <a:spLocks noGrp="1"/>
          </p:cNvSpPr>
          <p:nvPr>
            <p:ph type="body" idx="4294967295"/>
          </p:nvPr>
        </p:nvSpPr>
        <p:spPr>
          <a:xfrm>
            <a:off x="0" y="908050"/>
            <a:ext cx="8748713" cy="51181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kumimoji="1" lang="zh-CN" altLang="en-US" sz="2400" b="1">
                <a:solidFill>
                  <a:srgbClr val="0B033F"/>
                </a:solidFill>
                <a:latin typeface="Arial" panose="020B0604020202020204" pitchFamily="34" charset="0"/>
              </a:rPr>
              <a:t>   小吴的</a:t>
            </a:r>
            <a:endParaRPr kumimoji="1" lang="zh-CN" altLang="en-US" sz="2400" b="1">
              <a:solidFill>
                <a:srgbClr val="0B033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kumimoji="1" lang="zh-CN" altLang="en-US" sz="2400" b="1">
                <a:solidFill>
                  <a:srgbClr val="0B033F"/>
                </a:solidFill>
                <a:latin typeface="Arial" panose="020B0604020202020204" pitchFamily="34" charset="0"/>
              </a:rPr>
              <a:t>    爸爸是国企的总工程师，月月有工资，年终有奖金、津贴，他发明的一项专利折算成</a:t>
            </a:r>
            <a:r>
              <a:rPr kumimoji="1" lang="en-US" altLang="zh-CN" sz="2400" b="1">
                <a:solidFill>
                  <a:srgbClr val="0B033F"/>
                </a:solidFill>
                <a:latin typeface="Arial" panose="020B0604020202020204" pitchFamily="34" charset="0"/>
              </a:rPr>
              <a:t>30</a:t>
            </a:r>
            <a:r>
              <a:rPr kumimoji="1" lang="zh-CN" altLang="en-US" sz="2400" b="1">
                <a:solidFill>
                  <a:srgbClr val="0B033F"/>
                </a:solidFill>
                <a:latin typeface="Arial" panose="020B0604020202020204" pitchFamily="34" charset="0"/>
              </a:rPr>
              <a:t>万元的股份，同时他还购买了公司的股票，年年可以得到股息和分红；妈妈在一家外资企业做财务工作，去年增加了工资；姑姑是农民，承包集体土地种植蔬菜，由于房屋处于城乡结合部，还将多余的两间房出租，月租金</a:t>
            </a:r>
            <a:r>
              <a:rPr kumimoji="1" lang="en-US" altLang="zh-CN" sz="2400" b="1">
                <a:solidFill>
                  <a:srgbClr val="0B033F"/>
                </a:solidFill>
                <a:latin typeface="Arial" panose="020B0604020202020204" pitchFamily="34" charset="0"/>
              </a:rPr>
              <a:t>2000</a:t>
            </a:r>
            <a:r>
              <a:rPr kumimoji="1" lang="zh-CN" altLang="en-US" sz="2400" b="1">
                <a:solidFill>
                  <a:srgbClr val="0B033F"/>
                </a:solidFill>
                <a:latin typeface="Arial" panose="020B0604020202020204" pitchFamily="34" charset="0"/>
              </a:rPr>
              <a:t>元；三叔与他人合办了一家服装厂，自己直接经营，去年的税后收入比小吴爸爸妈妈的收入总和还高出一倍。</a:t>
            </a:r>
            <a:endParaRPr kumimoji="1" lang="zh-CN" altLang="en-US" sz="2400" b="1">
              <a:solidFill>
                <a:srgbClr val="0B033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zh-CN" altLang="en-US" sz="2400" b="1">
                <a:solidFill>
                  <a:srgbClr val="0B033F"/>
                </a:solidFill>
                <a:latin typeface="Arial" panose="020B0604020202020204" pitchFamily="34" charset="0"/>
              </a:rPr>
              <a:t>   思考：</a:t>
            </a:r>
            <a:endParaRPr lang="zh-CN" altLang="en-US" sz="2400" b="1">
              <a:solidFill>
                <a:srgbClr val="0B033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zh-CN" altLang="en-US" sz="2400" b="1">
                <a:solidFill>
                  <a:srgbClr val="0B033F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b="1">
                <a:solidFill>
                  <a:srgbClr val="0B033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>
                <a:solidFill>
                  <a:srgbClr val="0B033F"/>
                </a:solidFill>
                <a:latin typeface="Arial" panose="020B0604020202020204" pitchFamily="34" charset="0"/>
              </a:rPr>
              <a:t>）我国现阶段的分配制度是什么？</a:t>
            </a:r>
            <a:endParaRPr lang="zh-CN" altLang="en-US" sz="2400" b="1">
              <a:solidFill>
                <a:srgbClr val="0B033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zh-CN" altLang="en-US" sz="2400" b="1">
                <a:solidFill>
                  <a:srgbClr val="0B033F"/>
                </a:solidFill>
                <a:latin typeface="Arial" panose="020B0604020202020204" pitchFamily="34" charset="0"/>
              </a:rPr>
              <a:t> （</a:t>
            </a:r>
            <a:r>
              <a:rPr lang="en-US" altLang="zh-CN" sz="2400" b="1">
                <a:solidFill>
                  <a:srgbClr val="0B033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>
                <a:solidFill>
                  <a:srgbClr val="0B033F"/>
                </a:solidFill>
                <a:latin typeface="Arial" panose="020B0604020202020204" pitchFamily="34" charset="0"/>
              </a:rPr>
              <a:t>）为什么现阶段我国必须实行这一分配制度？</a:t>
            </a:r>
            <a:endParaRPr lang="zh-CN" altLang="en-US" sz="2400" b="1">
              <a:solidFill>
                <a:srgbClr val="0B033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zh-CN" altLang="en-US" sz="2400" b="1">
                <a:solidFill>
                  <a:srgbClr val="0B033F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b="1">
                <a:solidFill>
                  <a:srgbClr val="0B033F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b="1">
                <a:solidFill>
                  <a:srgbClr val="0B033F"/>
                </a:solidFill>
                <a:latin typeface="Arial" panose="020B0604020202020204" pitchFamily="34" charset="0"/>
              </a:rPr>
              <a:t>）实行现阶段分配制度的根本决定因素是什么？ </a:t>
            </a:r>
            <a:endParaRPr lang="zh-CN" altLang="en-US" sz="2400" b="1">
              <a:solidFill>
                <a:srgbClr val="0B033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4"/>
          <p:cNvSpPr txBox="1">
            <a:spLocks noChangeArrowheads="1"/>
          </p:cNvSpPr>
          <p:nvPr/>
        </p:nvSpPr>
        <p:spPr bwMode="auto">
          <a:xfrm>
            <a:off x="2497138" y="1960563"/>
            <a:ext cx="4032250" cy="955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2800" b="1">
                <a:solidFill>
                  <a:schemeClr val="bg1"/>
                </a:solidFill>
                <a:ea typeface="黑体" panose="02010609060101010101" pitchFamily="2" charset="-122"/>
              </a:rPr>
              <a:t>基本经济制度</a:t>
            </a:r>
            <a:endParaRPr kumimoji="1" lang="zh-CN" altLang="en-US" sz="2800" b="1">
              <a:solidFill>
                <a:schemeClr val="bg1"/>
              </a:solidFill>
              <a:ea typeface="黑体" panose="02010609060101010101" pitchFamily="2" charset="-122"/>
            </a:endParaRPr>
          </a:p>
          <a:p>
            <a:pPr algn="ctr"/>
            <a:r>
              <a:rPr kumimoji="1" lang="zh-CN" altLang="en-US" sz="2800" b="1">
                <a:solidFill>
                  <a:schemeClr val="bg1"/>
                </a:solidFill>
                <a:ea typeface="黑体" panose="02010609060101010101" pitchFamily="2" charset="-122"/>
              </a:rPr>
              <a:t>（生产资料所有制）</a:t>
            </a:r>
            <a:endParaRPr kumimoji="1" lang="zh-CN" altLang="en-US" sz="2800" b="1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sp>
        <p:nvSpPr>
          <p:cNvPr id="9" name="AutoShape 31"/>
          <p:cNvSpPr>
            <a:spLocks noChangeArrowheads="1"/>
          </p:cNvSpPr>
          <p:nvPr/>
        </p:nvSpPr>
        <p:spPr bwMode="auto">
          <a:xfrm>
            <a:off x="4138613" y="2997200"/>
            <a:ext cx="433387" cy="1655763"/>
          </a:xfrm>
          <a:prstGeom prst="downArrow">
            <a:avLst>
              <a:gd name="adj1" fmla="val 50000"/>
              <a:gd name="adj2" fmla="val 95513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800" b="1">
              <a:solidFill>
                <a:srgbClr val="00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0724" name="Text Box 28"/>
          <p:cNvSpPr txBox="1">
            <a:spLocks noChangeArrowheads="1"/>
          </p:cNvSpPr>
          <p:nvPr/>
        </p:nvSpPr>
        <p:spPr bwMode="auto">
          <a:xfrm>
            <a:off x="4500563" y="3357563"/>
            <a:ext cx="611187" cy="100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决定</a:t>
            </a:r>
            <a:endParaRPr kumimoji="1"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25" name="Text Box 22"/>
          <p:cNvSpPr txBox="1">
            <a:spLocks noChangeArrowheads="1"/>
          </p:cNvSpPr>
          <p:nvPr/>
        </p:nvSpPr>
        <p:spPr bwMode="auto">
          <a:xfrm>
            <a:off x="2627313" y="4724400"/>
            <a:ext cx="3600450" cy="5286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ea typeface="黑体" panose="02010609060101010101" pitchFamily="2" charset="-122"/>
              </a:rPr>
              <a:t>我国的分配制度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" name="Line 23"/>
          <p:cNvSpPr>
            <a:spLocks noChangeShapeType="1"/>
          </p:cNvSpPr>
          <p:nvPr/>
        </p:nvSpPr>
        <p:spPr bwMode="auto">
          <a:xfrm flipH="1">
            <a:off x="1979613" y="2782888"/>
            <a:ext cx="431800" cy="574675"/>
          </a:xfrm>
          <a:prstGeom prst="lin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539750" y="3400425"/>
            <a:ext cx="2735263" cy="52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以公有制为主体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5451475" y="3308350"/>
            <a:ext cx="3671888" cy="974725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多种所有制经济共同发展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" name="Line 24"/>
          <p:cNvSpPr>
            <a:spLocks noChangeShapeType="1"/>
          </p:cNvSpPr>
          <p:nvPr/>
        </p:nvSpPr>
        <p:spPr bwMode="auto">
          <a:xfrm>
            <a:off x="6615113" y="2627313"/>
            <a:ext cx="1008062" cy="576262"/>
          </a:xfrm>
          <a:prstGeom prst="lin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6" name="Line 32"/>
          <p:cNvSpPr>
            <a:spLocks noChangeShapeType="1"/>
          </p:cNvSpPr>
          <p:nvPr/>
        </p:nvSpPr>
        <p:spPr bwMode="auto">
          <a:xfrm>
            <a:off x="1835150" y="4005263"/>
            <a:ext cx="0" cy="1655762"/>
          </a:xfrm>
          <a:prstGeom prst="line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  <a:round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395288" y="5924550"/>
            <a:ext cx="3276600" cy="5286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以按劳分配为主体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" name="Line 25"/>
          <p:cNvSpPr>
            <a:spLocks noChangeShapeType="1"/>
          </p:cNvSpPr>
          <p:nvPr/>
        </p:nvSpPr>
        <p:spPr bwMode="auto">
          <a:xfrm flipH="1">
            <a:off x="2700338" y="5300663"/>
            <a:ext cx="863600" cy="579437"/>
          </a:xfrm>
          <a:prstGeom prst="lin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" name="Line 26"/>
          <p:cNvSpPr>
            <a:spLocks noChangeShapeType="1"/>
          </p:cNvSpPr>
          <p:nvPr/>
        </p:nvSpPr>
        <p:spPr bwMode="auto">
          <a:xfrm>
            <a:off x="5508625" y="5300663"/>
            <a:ext cx="565150" cy="649287"/>
          </a:xfrm>
          <a:prstGeom prst="line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5003800" y="5949950"/>
            <a:ext cx="3600450" cy="52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多种分配方式并存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>
            <a:off x="7219950" y="4310063"/>
            <a:ext cx="15875" cy="1570037"/>
          </a:xfrm>
          <a:prstGeom prst="line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  <a:round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1185863" y="4413250"/>
            <a:ext cx="611187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决定</a:t>
            </a:r>
            <a:endParaRPr kumimoji="1"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" name="Text Box 28"/>
          <p:cNvSpPr txBox="1">
            <a:spLocks noChangeArrowheads="1"/>
          </p:cNvSpPr>
          <p:nvPr/>
        </p:nvSpPr>
        <p:spPr bwMode="auto">
          <a:xfrm>
            <a:off x="7389813" y="4652963"/>
            <a:ext cx="611187" cy="100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决定</a:t>
            </a:r>
            <a:endParaRPr kumimoji="1"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2798763" y="669925"/>
            <a:ext cx="3429000" cy="52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我国生产力水平</a:t>
            </a:r>
            <a:endParaRPr kumimoji="1"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" name="AutoShape 30"/>
          <p:cNvSpPr>
            <a:spLocks noChangeArrowheads="1"/>
          </p:cNvSpPr>
          <p:nvPr/>
        </p:nvSpPr>
        <p:spPr bwMode="auto">
          <a:xfrm>
            <a:off x="4140200" y="1196975"/>
            <a:ext cx="360363" cy="72072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800" b="1">
              <a:solidFill>
                <a:srgbClr val="00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6" name="Text Box 28"/>
          <p:cNvSpPr txBox="1">
            <a:spLocks noChangeArrowheads="1"/>
          </p:cNvSpPr>
          <p:nvPr/>
        </p:nvSpPr>
        <p:spPr bwMode="auto">
          <a:xfrm>
            <a:off x="4500563" y="1155700"/>
            <a:ext cx="611187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决定</a:t>
            </a:r>
            <a:endParaRPr kumimoji="1"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20" grpId="0" animBg="1"/>
      <p:bldP spid="22" grpId="0"/>
      <p:bldP spid="23" grpId="0"/>
      <p:bldP spid="24" grpId="0" animBg="1"/>
      <p:bldP spid="25" grpId="0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0975" y="4763"/>
            <a:ext cx="3883025" cy="411162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</p:spPr>
        <p:txBody>
          <a:bodyPr lIns="72000" tIns="0" rIns="72000" bIns="36000"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+mj-ea"/>
                <a:ea typeface="+mj-ea"/>
              </a:rPr>
              <a:t>7.1  </a:t>
            </a:r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</a:rPr>
              <a:t>按劳分配为主体 多种分配方式并存</a:t>
            </a:r>
            <a:endParaRPr lang="zh-CN" altLang="en-US" sz="16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84213" y="787400"/>
            <a:ext cx="94329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思考：实行这一分配制度的原因？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852488" y="2017713"/>
            <a:ext cx="7777162" cy="1066800"/>
          </a:xfrm>
          <a:prstGeom prst="rect">
            <a:avLst/>
          </a:prstGeom>
          <a:noFill/>
          <a:ln w="31750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宋体" panose="02010600030101010101" pitchFamily="2" charset="-122"/>
                <a:ea typeface="黑体" panose="02010609060101010101" pitchFamily="2" charset="-122"/>
              </a:rPr>
              <a:t>根本原因：我国总体生产力水平低、发展不平衡、多层次性。</a:t>
            </a:r>
            <a:endParaRPr kumimoji="1" lang="zh-CN" altLang="en-US" sz="3200" b="1"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838200" y="3357563"/>
            <a:ext cx="7416800" cy="1066800"/>
          </a:xfrm>
          <a:prstGeom prst="rect">
            <a:avLst/>
          </a:prstGeom>
          <a:noFill/>
          <a:ln w="31750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宋体" panose="02010600030101010101" pitchFamily="2" charset="-122"/>
                <a:ea typeface="黑体" panose="02010609060101010101" pitchFamily="2" charset="-122"/>
              </a:rPr>
              <a:t>直接原因：由我国社会主义初级阶段的基本经济制度决定的。</a:t>
            </a:r>
            <a:endParaRPr kumimoji="1" lang="zh-CN" altLang="en-US" sz="3200" b="1"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0975" y="4763"/>
            <a:ext cx="3883025" cy="411162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</p:spPr>
        <p:txBody>
          <a:bodyPr lIns="72000" tIns="0" rIns="72000" bIns="36000"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+mj-ea"/>
                <a:ea typeface="+mj-ea"/>
              </a:rPr>
              <a:t>7.1  </a:t>
            </a:r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</a:rPr>
              <a:t>按劳分配为主体 多种分配方式并存</a:t>
            </a:r>
            <a:endParaRPr lang="zh-CN" altLang="en-US" sz="16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4819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-1588" y="414338"/>
            <a:ext cx="4343401" cy="698500"/>
          </a:xfrm>
        </p:spPr>
        <p:txBody>
          <a:bodyPr/>
          <a:lstStyle/>
          <a:p>
            <a:pPr algn="ctr" eaLnBrk="1" hangingPunct="1"/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（二）按劳分配为主体</a:t>
            </a:r>
            <a:endParaRPr lang="zh-CN" altLang="en-US">
              <a:solidFill>
                <a:srgbClr val="647643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50825" y="1196975"/>
            <a:ext cx="7143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647643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>
                <a:solidFill>
                  <a:srgbClr val="647643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、按劳分配的基本内容和要求</a:t>
            </a:r>
            <a:endParaRPr lang="zh-CN" altLang="en-US" sz="3200" b="1">
              <a:solidFill>
                <a:srgbClr val="647643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0" y="3786188"/>
            <a:ext cx="9144000" cy="1382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ea typeface="黑体" panose="02010609060101010101" pitchFamily="2" charset="-122"/>
              </a:rPr>
              <a:t>在</a:t>
            </a:r>
            <a:r>
              <a:rPr kumimoji="1" lang="zh-CN" altLang="en-US" sz="2800" b="1" i="1">
                <a:solidFill>
                  <a:srgbClr val="FF0000"/>
                </a:solidFill>
                <a:ea typeface="黑体" panose="02010609060101010101" pitchFamily="2" charset="-122"/>
              </a:rPr>
              <a:t>公有制经济</a:t>
            </a:r>
            <a:r>
              <a:rPr kumimoji="1" lang="zh-CN" altLang="en-US" sz="2800" b="1">
                <a:ea typeface="黑体" panose="02010609060101010101" pitchFamily="2" charset="-122"/>
              </a:rPr>
              <a:t>中，在对社会总产品作了各项必要扣除之后，以劳动者向社会提供的</a:t>
            </a:r>
            <a:r>
              <a:rPr kumimoji="1" lang="zh-CN" altLang="en-US" sz="2800" b="1" i="1">
                <a:solidFill>
                  <a:srgbClr val="FF0000"/>
                </a:solidFill>
                <a:ea typeface="黑体" panose="02010609060101010101" pitchFamily="2" charset="-122"/>
              </a:rPr>
              <a:t>劳动</a:t>
            </a:r>
            <a:r>
              <a:rPr kumimoji="1" lang="zh-CN" altLang="en-US" sz="2800" b="1">
                <a:solidFill>
                  <a:srgbClr val="FF0000"/>
                </a:solidFill>
                <a:ea typeface="黑体" panose="02010609060101010101" pitchFamily="2" charset="-122"/>
              </a:rPr>
              <a:t>（包括劳动数量和质量）</a:t>
            </a:r>
            <a:r>
              <a:rPr kumimoji="1" lang="zh-CN" altLang="en-US" sz="2800" b="1">
                <a:ea typeface="黑体" panose="02010609060101010101" pitchFamily="2" charset="-122"/>
              </a:rPr>
              <a:t>为尺度分配</a:t>
            </a:r>
            <a:r>
              <a:rPr kumimoji="1" lang="zh-CN" altLang="en-US" sz="2800" b="1" i="1">
                <a:solidFill>
                  <a:srgbClr val="FF0000"/>
                </a:solidFill>
                <a:ea typeface="黑体" panose="02010609060101010101" pitchFamily="2" charset="-122"/>
              </a:rPr>
              <a:t>个人消费品</a:t>
            </a:r>
            <a:r>
              <a:rPr kumimoji="1" lang="zh-CN" altLang="en-US" sz="2800" b="1">
                <a:ea typeface="黑体" panose="02010609060101010101" pitchFamily="2" charset="-122"/>
              </a:rPr>
              <a:t>，</a:t>
            </a:r>
            <a:r>
              <a:rPr kumimoji="1" lang="zh-CN" altLang="en-US" sz="2800" b="1" i="1">
                <a:solidFill>
                  <a:srgbClr val="FF0000"/>
                </a:solidFill>
                <a:ea typeface="黑体" panose="02010609060101010101" pitchFamily="2" charset="-122"/>
              </a:rPr>
              <a:t>多劳多得，少劳少得</a:t>
            </a:r>
            <a:r>
              <a:rPr kumimoji="1" lang="zh-CN" altLang="en-US" sz="2800" b="1">
                <a:ea typeface="黑体" panose="02010609060101010101" pitchFamily="2" charset="-122"/>
              </a:rPr>
              <a:t>。</a:t>
            </a:r>
            <a:endParaRPr kumimoji="1" lang="zh-CN" altLang="en-US" sz="2800" b="1">
              <a:ea typeface="黑体" panose="0201060906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611188" y="3041650"/>
            <a:ext cx="1871662" cy="792163"/>
            <a:chOff x="611188" y="3041653"/>
            <a:chExt cx="1871662" cy="792162"/>
          </a:xfrm>
        </p:grpSpPr>
        <p:sp>
          <p:nvSpPr>
            <p:cNvPr id="34835" name="Line 33"/>
            <p:cNvSpPr>
              <a:spLocks noChangeShapeType="1"/>
            </p:cNvSpPr>
            <p:nvPr/>
          </p:nvSpPr>
          <p:spPr bwMode="auto">
            <a:xfrm>
              <a:off x="1042988" y="3041653"/>
              <a:ext cx="504825" cy="6477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6" name="AutoShape 41"/>
            <p:cNvSpPr/>
            <p:nvPr/>
          </p:nvSpPr>
          <p:spPr bwMode="auto">
            <a:xfrm rot="5400000">
              <a:off x="1474788" y="2825753"/>
              <a:ext cx="144462" cy="1871662"/>
            </a:xfrm>
            <a:prstGeom prst="leftBrace">
              <a:avLst>
                <a:gd name="adj1" fmla="val 107967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ea typeface="黑体" panose="02010609060101010101" pitchFamily="2" charset="-122"/>
              </a:endParaRPr>
            </a:p>
          </p:txBody>
        </p:sp>
      </p:grpSp>
      <p:sp>
        <p:nvSpPr>
          <p:cNvPr id="12" name="Text Box 39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47650" y="2465388"/>
            <a:ext cx="1731963" cy="528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分配范围</a:t>
            </a:r>
            <a:endParaRPr kumimoji="1" lang="zh-CN" altLang="en-US" sz="2800" b="1" dirty="0">
              <a:solidFill>
                <a:schemeClr val="accent1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86000" y="2214563"/>
            <a:ext cx="6858000" cy="1285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国家机关、公有制事业单位、公有制企业、公有制控股的股份企业中的职工</a:t>
            </a:r>
            <a:r>
              <a:rPr lang="zh-CN" altLang="en-US" sz="2800" b="1" dirty="0">
                <a:solidFill>
                  <a:srgbClr val="FFFF00"/>
                </a:solidFill>
              </a:rPr>
              <a:t>工资、奖金、津贴</a:t>
            </a:r>
            <a:r>
              <a:rPr lang="zh-CN" altLang="en-US" sz="2800" b="1" dirty="0"/>
              <a:t>；农村集体经济中的</a:t>
            </a:r>
            <a:r>
              <a:rPr lang="zh-CN" altLang="en-US" sz="2800" b="1" dirty="0">
                <a:solidFill>
                  <a:srgbClr val="FFFF00"/>
                </a:solidFill>
              </a:rPr>
              <a:t>承包收入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14" name="AutoShape 42"/>
          <p:cNvSpPr/>
          <p:nvPr/>
        </p:nvSpPr>
        <p:spPr bwMode="auto">
          <a:xfrm rot="5508581">
            <a:off x="4644232" y="3828256"/>
            <a:ext cx="215900" cy="792163"/>
          </a:xfrm>
          <a:prstGeom prst="leftBrace">
            <a:avLst>
              <a:gd name="adj1" fmla="val 30576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15" name="Line 40"/>
          <p:cNvSpPr>
            <a:spLocks noChangeShapeType="1"/>
          </p:cNvSpPr>
          <p:nvPr/>
        </p:nvSpPr>
        <p:spPr bwMode="auto">
          <a:xfrm rot="8938457" flipV="1">
            <a:off x="4495800" y="3287713"/>
            <a:ext cx="1493838" cy="3698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Text Box 32"/>
          <p:cNvSpPr txBox="1">
            <a:spLocks noChangeArrowheads="1"/>
          </p:cNvSpPr>
          <p:nvPr/>
        </p:nvSpPr>
        <p:spPr bwMode="auto">
          <a:xfrm>
            <a:off x="5143500" y="2428875"/>
            <a:ext cx="1655763" cy="531813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分配依据</a:t>
            </a:r>
            <a:endParaRPr kumimoji="1" lang="zh-CN" altLang="en-US" sz="2800" b="1" dirty="0">
              <a:solidFill>
                <a:schemeClr val="accent1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AutoShape 36"/>
          <p:cNvSpPr/>
          <p:nvPr/>
        </p:nvSpPr>
        <p:spPr bwMode="auto">
          <a:xfrm rot="-5400000">
            <a:off x="2071688" y="4429125"/>
            <a:ext cx="146050" cy="1574800"/>
          </a:xfrm>
          <a:prstGeom prst="leftBrace">
            <a:avLst>
              <a:gd name="adj1" fmla="val 89855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18" name="Line 35"/>
          <p:cNvSpPr>
            <a:spLocks noChangeShapeType="1"/>
          </p:cNvSpPr>
          <p:nvPr/>
        </p:nvSpPr>
        <p:spPr bwMode="auto">
          <a:xfrm>
            <a:off x="2427288" y="5238750"/>
            <a:ext cx="504825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2301875" y="6167438"/>
            <a:ext cx="1655763" cy="521970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分配对象</a:t>
            </a:r>
            <a:endParaRPr kumimoji="1" lang="zh-CN" altLang="en-US" sz="2800" b="1" dirty="0">
              <a:solidFill>
                <a:schemeClr val="accent1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AutoShape 43"/>
          <p:cNvSpPr/>
          <p:nvPr/>
        </p:nvSpPr>
        <p:spPr bwMode="auto">
          <a:xfrm rot="-5392041">
            <a:off x="4899819" y="3575844"/>
            <a:ext cx="204788" cy="3168650"/>
          </a:xfrm>
          <a:prstGeom prst="leftBrace">
            <a:avLst>
              <a:gd name="adj1" fmla="val 128940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21" name="Line 38"/>
          <p:cNvSpPr>
            <a:spLocks noChangeShapeType="1"/>
          </p:cNvSpPr>
          <p:nvPr/>
        </p:nvSpPr>
        <p:spPr bwMode="auto">
          <a:xfrm>
            <a:off x="5011738" y="5276850"/>
            <a:ext cx="461962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Text Box 37"/>
          <p:cNvSpPr txBox="1">
            <a:spLocks noChangeArrowheads="1"/>
          </p:cNvSpPr>
          <p:nvPr/>
        </p:nvSpPr>
        <p:spPr bwMode="auto">
          <a:xfrm>
            <a:off x="5241925" y="6037263"/>
            <a:ext cx="1657350" cy="5286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分配结果</a:t>
            </a:r>
            <a:endParaRPr kumimoji="1" lang="zh-CN" altLang="en-US" sz="2800" b="1" dirty="0">
              <a:solidFill>
                <a:schemeClr val="accent1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41288" y="5384800"/>
            <a:ext cx="1838325" cy="101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不是所有的社会财富，也不是公共消费品。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build="allAtOnce"/>
      <p:bldP spid="12" grpId="0"/>
      <p:bldP spid="13" grpId="0" animBg="1"/>
      <p:bldP spid="13" grpId="1" animBg="1"/>
      <p:bldP spid="14" grpId="0" animBg="1"/>
      <p:bldP spid="15" grpId="0" animBg="1"/>
      <p:bldP spid="16" grpId="0"/>
      <p:bldP spid="17" grpId="0" animBg="1"/>
      <p:bldP spid="18" grpId="0" animBg="1"/>
      <p:bldP spid="19" grpId="0" bldLvl="0" animBg="1"/>
      <p:bldP spid="20" grpId="0" animBg="1"/>
      <p:bldP spid="21" grpId="0" animBg="1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0975" y="4763"/>
            <a:ext cx="3883025" cy="411162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</p:spPr>
        <p:txBody>
          <a:bodyPr lIns="72000" tIns="0" rIns="72000" bIns="36000"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+mj-ea"/>
                <a:ea typeface="+mj-ea"/>
              </a:rPr>
              <a:t>7.1  </a:t>
            </a:r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</a:rPr>
              <a:t>按劳分配为主体 多种分配方式并存</a:t>
            </a:r>
            <a:endParaRPr lang="zh-CN" altLang="en-US" sz="16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6867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763" y="549275"/>
            <a:ext cx="4343400" cy="698500"/>
          </a:xfrm>
        </p:spPr>
        <p:txBody>
          <a:bodyPr/>
          <a:lstStyle/>
          <a:p>
            <a:pPr algn="ctr" eaLnBrk="1" hangingPunct="1"/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（</a:t>
            </a:r>
            <a:r>
              <a:rPr lang="zh-CN" altLang="en-US">
                <a:latin typeface="Arial" panose="020B0604020202020204" pitchFamily="34" charset="0"/>
              </a:rPr>
              <a:t>二</a:t>
            </a:r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）按劳分配为主体</a:t>
            </a:r>
            <a:endParaRPr lang="zh-CN" altLang="en-US">
              <a:solidFill>
                <a:srgbClr val="647643"/>
              </a:solidFill>
              <a:latin typeface="Arial" panose="020B0604020202020204" pitchFamily="34" charset="0"/>
            </a:endParaRPr>
          </a:p>
        </p:txBody>
      </p:sp>
      <p:sp>
        <p:nvSpPr>
          <p:cNvPr id="36868" name="内容占位符 2"/>
          <p:cNvSpPr>
            <a:spLocks noGrp="1"/>
          </p:cNvSpPr>
          <p:nvPr>
            <p:ph idx="1"/>
          </p:nvPr>
        </p:nvSpPr>
        <p:spPr>
          <a:xfrm>
            <a:off x="468313" y="1700213"/>
            <a:ext cx="8229600" cy="1223962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黑体" panose="02010609060101010101" pitchFamily="2" charset="-122"/>
              </a:rPr>
              <a:t> 只要是按劳分配肯定是在公有制基础上进行的，但是在公有制基础上的分配是不是都是按劳分配呢？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2" charset="-122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428625" y="3429000"/>
            <a:ext cx="8229600" cy="11525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华文彩云" pitchFamily="2" charset="-122"/>
                <a:ea typeface="华文彩云" pitchFamily="2" charset="-122"/>
              </a:rPr>
              <a:t>   </a:t>
            </a:r>
            <a:r>
              <a:rPr lang="zh-CN" altLang="en-US" sz="3200" b="1" dirty="0">
                <a:latin typeface="+mn-ea"/>
                <a:ea typeface="+mn-ea"/>
              </a:rPr>
              <a:t>不一定，例如，劳动者的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福利分配</a:t>
            </a:r>
            <a:r>
              <a:rPr lang="zh-CN" altLang="en-US" sz="3200" b="1" dirty="0">
                <a:latin typeface="+mn-ea"/>
                <a:ea typeface="+mn-ea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社会保障收入</a:t>
            </a:r>
            <a:r>
              <a:rPr lang="zh-CN" altLang="en-US" sz="3200" b="1" dirty="0">
                <a:latin typeface="+mn-ea"/>
                <a:ea typeface="+mn-ea"/>
              </a:rPr>
              <a:t>就不属于按劳分配</a:t>
            </a:r>
            <a:endParaRPr lang="zh-CN" altLang="en-US" sz="3200" b="1" dirty="0">
              <a:latin typeface="+mn-ea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0975" y="4763"/>
            <a:ext cx="3883025" cy="411162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</p:spPr>
        <p:txBody>
          <a:bodyPr lIns="72000" tIns="0" rIns="72000" bIns="36000"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+mj-ea"/>
                <a:ea typeface="+mj-ea"/>
              </a:rPr>
              <a:t>7.1  </a:t>
            </a:r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</a:rPr>
              <a:t>按劳分配为主体 多种分配方式并存</a:t>
            </a:r>
            <a:endParaRPr lang="zh-CN" altLang="en-US" sz="16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8915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763" y="549275"/>
            <a:ext cx="4343400" cy="698500"/>
          </a:xfrm>
        </p:spPr>
        <p:txBody>
          <a:bodyPr/>
          <a:lstStyle/>
          <a:p>
            <a:pPr algn="ctr" eaLnBrk="1" hangingPunct="1"/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（</a:t>
            </a:r>
            <a:r>
              <a:rPr lang="zh-CN" altLang="en-US">
                <a:latin typeface="Arial" panose="020B0604020202020204" pitchFamily="34" charset="0"/>
              </a:rPr>
              <a:t>二</a:t>
            </a:r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）按劳分配为主体</a:t>
            </a:r>
            <a:endParaRPr lang="zh-CN" altLang="en-US">
              <a:solidFill>
                <a:srgbClr val="647643"/>
              </a:solidFill>
              <a:latin typeface="Arial" panose="020B0604020202020204" pitchFamily="34" charset="0"/>
            </a:endParaRPr>
          </a:p>
        </p:txBody>
      </p:sp>
      <p:sp>
        <p:nvSpPr>
          <p:cNvPr id="38916" name="Text Box 2"/>
          <p:cNvSpPr txBox="1">
            <a:spLocks noChangeArrowheads="1"/>
          </p:cNvSpPr>
          <p:nvPr/>
        </p:nvSpPr>
        <p:spPr bwMode="auto">
          <a:xfrm>
            <a:off x="665163" y="1484313"/>
            <a:ext cx="8112125" cy="914400"/>
          </a:xfrm>
          <a:prstGeom prst="rect">
            <a:avLst/>
          </a:prstGeom>
          <a:solidFill>
            <a:schemeClr val="accent1"/>
          </a:solidFill>
          <a:ln w="63500">
            <a:noFill/>
            <a:miter lim="800000"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FFFF00"/>
                </a:solidFill>
                <a:latin typeface="Times New Roman" panose="02020603050405020304" pitchFamily="18" charset="0"/>
                <a:ea typeface="华文行楷"/>
                <a:cs typeface="华文行楷"/>
              </a:rPr>
              <a:t>讨论：按需分配和平均分配是否行得通？</a:t>
            </a:r>
            <a:endParaRPr kumimoji="1" lang="zh-CN" altLang="en-US" sz="3600">
              <a:solidFill>
                <a:srgbClr val="FFFF00"/>
              </a:solidFill>
              <a:latin typeface="Times New Roman" panose="02020603050405020304" pitchFamily="18" charset="0"/>
              <a:ea typeface="华文行楷"/>
              <a:cs typeface="华文行楷"/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665163" y="2852738"/>
            <a:ext cx="3683000" cy="769937"/>
          </a:xfrm>
          <a:prstGeom prst="rect">
            <a:avLst/>
          </a:prstGeom>
          <a:solidFill>
            <a:schemeClr val="accent1"/>
          </a:solidFill>
          <a:ln w="63500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>
                <a:solidFill>
                  <a:srgbClr val="FFFF00"/>
                </a:solidFill>
                <a:latin typeface="Times New Roman" panose="02020603050405020304" pitchFamily="18" charset="0"/>
                <a:ea typeface="华文行楷"/>
                <a:cs typeface="华文行楷"/>
              </a:rPr>
              <a:t>按需分配</a:t>
            </a:r>
            <a:endParaRPr kumimoji="1" lang="zh-CN" altLang="en-US" sz="4400">
              <a:solidFill>
                <a:srgbClr val="FFFF00"/>
              </a:solidFill>
              <a:latin typeface="Times New Roman" panose="02020603050405020304" pitchFamily="18" charset="0"/>
              <a:ea typeface="华文行楷"/>
              <a:cs typeface="华文行楷"/>
            </a:endParaRPr>
          </a:p>
        </p:txBody>
      </p:sp>
      <p:sp>
        <p:nvSpPr>
          <p:cNvPr id="38918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181600" y="2852738"/>
            <a:ext cx="3595688" cy="769937"/>
          </a:xfrm>
          <a:prstGeom prst="rect">
            <a:avLst/>
          </a:prstGeom>
          <a:solidFill>
            <a:schemeClr val="accent1"/>
          </a:solidFill>
          <a:ln w="63500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>
                <a:solidFill>
                  <a:srgbClr val="FFFF00"/>
                </a:solidFill>
                <a:latin typeface="Times New Roman" panose="02020603050405020304" pitchFamily="18" charset="0"/>
                <a:ea typeface="华文行楷"/>
                <a:cs typeface="华文行楷"/>
              </a:rPr>
              <a:t>平均分配</a:t>
            </a:r>
            <a:endParaRPr kumimoji="1" lang="zh-CN" altLang="en-US" sz="4400">
              <a:solidFill>
                <a:srgbClr val="FFFF00"/>
              </a:solidFill>
              <a:latin typeface="Times New Roman" panose="02020603050405020304" pitchFamily="18" charset="0"/>
              <a:ea typeface="华文行楷"/>
              <a:cs typeface="华文行楷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733425" y="3632200"/>
            <a:ext cx="3546475" cy="2327275"/>
          </a:xfrm>
          <a:prstGeom prst="rect">
            <a:avLst/>
          </a:prstGeom>
          <a:solidFill>
            <a:schemeClr val="bg1"/>
          </a:solidFill>
          <a:ln w="88900">
            <a:solidFill>
              <a:schemeClr val="accent1"/>
            </a:solidFill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en-US" altLang="zh-CN" sz="3200" b="1">
                <a:solidFill>
                  <a:srgbClr val="FF3300"/>
                </a:solidFill>
                <a:ea typeface="楷体_GB2312" pitchFamily="49" charset="-122"/>
              </a:rPr>
              <a:t>   </a:t>
            </a:r>
            <a:r>
              <a:rPr kumimoji="1"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根据社会成员需求，对社会产品进行分配，即需要什么分配什么</a:t>
            </a:r>
            <a:endParaRPr kumimoji="1"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5238750" y="3632200"/>
            <a:ext cx="3481388" cy="2317750"/>
          </a:xfrm>
          <a:prstGeom prst="rect">
            <a:avLst/>
          </a:prstGeom>
          <a:solidFill>
            <a:schemeClr val="bg1"/>
          </a:solidFill>
          <a:ln w="88900">
            <a:solidFill>
              <a:schemeClr val="accent1"/>
            </a:solidFill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不论工作态度、工作成绩、贡献大小、效率高低等等，实行大平均，大锅饭。</a:t>
            </a:r>
            <a:endParaRPr kumimoji="1"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0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0975" y="4763"/>
            <a:ext cx="3883025" cy="411162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</p:spPr>
        <p:txBody>
          <a:bodyPr lIns="72000" tIns="0" rIns="72000" bIns="36000"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+mj-ea"/>
                <a:ea typeface="+mj-ea"/>
              </a:rPr>
              <a:t>7.1  </a:t>
            </a:r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</a:rPr>
              <a:t>按劳分配为主体 多种分配方式并存</a:t>
            </a:r>
            <a:endParaRPr lang="zh-CN" altLang="en-US" sz="16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096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317500"/>
            <a:ext cx="4343400" cy="700088"/>
          </a:xfrm>
        </p:spPr>
        <p:txBody>
          <a:bodyPr/>
          <a:lstStyle/>
          <a:p>
            <a:pPr algn="ctr" eaLnBrk="1" hangingPunct="1"/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（</a:t>
            </a:r>
            <a:r>
              <a:rPr lang="zh-CN" altLang="en-US">
                <a:latin typeface="Arial" panose="020B0604020202020204" pitchFamily="34" charset="0"/>
              </a:rPr>
              <a:t>二</a:t>
            </a:r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）按劳分配为主体</a:t>
            </a:r>
            <a:endParaRPr lang="zh-CN" altLang="en-US">
              <a:solidFill>
                <a:srgbClr val="647643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6163" y="1417638"/>
            <a:ext cx="42148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按需分配不好吗？</a:t>
            </a:r>
            <a:endParaRPr lang="zh-CN" altLang="en-US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323850" y="908050"/>
            <a:ext cx="8558213" cy="5500688"/>
            <a:chOff x="428596" y="357167"/>
            <a:chExt cx="8558256" cy="5500725"/>
          </a:xfrm>
        </p:grpSpPr>
        <p:pic>
          <p:nvPicPr>
            <p:cNvPr id="8" name="图片 7" descr="11492576_182807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86446" y="357167"/>
              <a:ext cx="3200406" cy="3000396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9" name="云形标注 8"/>
            <p:cNvSpPr/>
            <p:nvPr/>
          </p:nvSpPr>
          <p:spPr>
            <a:xfrm>
              <a:off x="428596" y="1785927"/>
              <a:ext cx="5286402" cy="4071965"/>
            </a:xfrm>
            <a:prstGeom prst="cloudCallout">
              <a:avLst>
                <a:gd name="adj1" fmla="val 52090"/>
                <a:gd name="adj2" fmla="val -4965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968" name="TextBox 3"/>
            <p:cNvSpPr txBox="1">
              <a:spLocks noChangeArrowheads="1"/>
            </p:cNvSpPr>
            <p:nvPr/>
          </p:nvSpPr>
          <p:spPr bwMode="auto">
            <a:xfrm>
              <a:off x="1071538" y="2500306"/>
              <a:ext cx="4214842" cy="22467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共产主义是一个没有人剥削人的制度，产品极大丰富，各尽所能，按需分配。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但按需分配，没有物质条件的极大丰富是不可能的。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60975" y="4763"/>
            <a:ext cx="3883025" cy="411162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</p:spPr>
        <p:txBody>
          <a:bodyPr lIns="72000" tIns="0" rIns="72000" bIns="36000"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+mj-ea"/>
                <a:ea typeface="+mj-ea"/>
              </a:rPr>
              <a:t>7.1  </a:t>
            </a:r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</a:rPr>
              <a:t>按劳分配为主体 多种分配方式并存</a:t>
            </a:r>
            <a:endParaRPr lang="zh-CN" altLang="en-US" sz="16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036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763" y="549275"/>
            <a:ext cx="4343400" cy="698500"/>
          </a:xfrm>
        </p:spPr>
        <p:txBody>
          <a:bodyPr/>
          <a:lstStyle/>
          <a:p>
            <a:pPr algn="ctr" eaLnBrk="1" hangingPunct="1"/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（</a:t>
            </a:r>
            <a:r>
              <a:rPr lang="zh-CN" altLang="en-US">
                <a:latin typeface="Arial" panose="020B0604020202020204" pitchFamily="34" charset="0"/>
              </a:rPr>
              <a:t>二</a:t>
            </a:r>
            <a:r>
              <a:rPr lang="zh-CN" altLang="en-US">
                <a:solidFill>
                  <a:srgbClr val="647643"/>
                </a:solidFill>
                <a:latin typeface="Arial" panose="020B0604020202020204" pitchFamily="34" charset="0"/>
              </a:rPr>
              <a:t>）按劳分配为主体</a:t>
            </a:r>
            <a:endParaRPr lang="zh-CN" altLang="en-US">
              <a:solidFill>
                <a:srgbClr val="647643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55650" y="1717675"/>
            <a:ext cx="35925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平均分配不好吗？</a:t>
            </a:r>
            <a:endParaRPr lang="zh-CN" altLang="en-US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38" name="Rectangle 3"/>
          <p:cNvSpPr>
            <a:spLocks noChangeArrowheads="1"/>
          </p:cNvSpPr>
          <p:nvPr/>
        </p:nvSpPr>
        <p:spPr bwMode="auto">
          <a:xfrm>
            <a:off x="423863" y="3357563"/>
            <a:ext cx="3787775" cy="27305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1958年，我国提出了“大跃进”口号 ，组织人民公社，实行平均分配制度，吃“大锅饭”。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570413" y="3536950"/>
            <a:ext cx="609600" cy="2289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40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顺口溜：</a:t>
            </a:r>
            <a:endParaRPr lang="zh-CN" altLang="en-US" sz="4000" b="1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40" name="Rectangle 5"/>
          <p:cNvSpPr>
            <a:spLocks noChangeArrowheads="1"/>
          </p:cNvSpPr>
          <p:nvPr/>
        </p:nvSpPr>
        <p:spPr bwMode="auto">
          <a:xfrm>
            <a:off x="5507038" y="2997200"/>
            <a:ext cx="3636962" cy="374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647643"/>
                </a:solidFill>
                <a:latin typeface="Times New Roman" panose="02020603050405020304" pitchFamily="18" charset="0"/>
                <a:ea typeface="华文行楷"/>
                <a:cs typeface="华文行楷"/>
              </a:rPr>
              <a:t>上工一窝蜂  干活闹哄哄  放工往前冲        苦了想干的，累了实干的，便宜了捣蛋的</a:t>
            </a:r>
            <a:endParaRPr lang="zh-CN" altLang="en-US" sz="4000" b="1">
              <a:solidFill>
                <a:srgbClr val="647643"/>
              </a:solidFill>
              <a:latin typeface="Times New Roman" panose="02020603050405020304" pitchFamily="18" charset="0"/>
              <a:ea typeface="华文行楷"/>
              <a:cs typeface="华文行楷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4791075" y="738188"/>
          <a:ext cx="3975100" cy="233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2476500" imgH="1647825" progId="">
                  <p:embed/>
                </p:oleObj>
              </mc:Choice>
              <mc:Fallback>
                <p:oleObj name="" r:id="rId3" imgW="2476500" imgH="1647825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1075" y="738188"/>
                        <a:ext cx="3975100" cy="23383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8" grpId="0" animBg="1" autoUpdateAnimBg="0"/>
      <p:bldP spid="8" grpId="0" autoUpdateAnimBg="0"/>
      <p:bldP spid="1040" grpId="0" autoUpdateAnimBg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a"/>
  <p:tag name="KSO_WM_UNIT_INDEX" val="1"/>
  <p:tag name="KSO_WM_UNIT_ID" val="custom103_7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" val="CONTENTS"/>
</p:tagLst>
</file>

<file path=ppt/tags/tag10.xml><?xml version="1.0" encoding="utf-8"?>
<p:tagLst xmlns:p="http://schemas.openxmlformats.org/presentationml/2006/main">
  <p:tag name="KSO_WM_TEMPLATE_CATEGORY" val="custom"/>
  <p:tag name="KSO_WM_TEMPLATE_INDEX" val="103"/>
  <p:tag name="KSO_WM_TAG_VERSION" val="1.0"/>
  <p:tag name="KSO_WM_SLIDE_ID" val="custom103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4*129"/>
  <p:tag name="KSO_WM_SLIDE_SIZE" val="592*286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a"/>
  <p:tag name="KSO_WM_UNIT_INDEX" val="1"/>
  <p:tag name="KSO_WM_UNIT_ID" val="custom103_2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p="http://schemas.openxmlformats.org/presentationml/2006/main">
  <p:tag name="KSO_WM_TEMPLATE_CATEGORY" val="custom"/>
  <p:tag name="KSO_WM_TEMPLATE_INDEX" val="103"/>
  <p:tag name="KSO_WM_TAG_VERSION" val="1.0"/>
  <p:tag name="KSO_WM_SLIDE_ID" val="custom103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4*129"/>
  <p:tag name="KSO_WM_SLIDE_SIZE" val="592*286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a"/>
  <p:tag name="KSO_WM_UNIT_INDEX" val="1"/>
  <p:tag name="KSO_WM_UNIT_ID" val="custom103_2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.xml><?xml version="1.0" encoding="utf-8"?>
<p:tagLst xmlns:p="http://schemas.openxmlformats.org/presentationml/2006/main">
  <p:tag name="KSO_WM_TEMPLATE_CATEGORY" val="custom"/>
  <p:tag name="KSO_WM_TEMPLATE_INDEX" val="103"/>
  <p:tag name="KSO_WM_TAG_VERSION" val="1.0"/>
  <p:tag name="KSO_WM_SLIDE_ID" val="custom103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4*129"/>
  <p:tag name="KSO_WM_SLIDE_SIZE" val="592*286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a"/>
  <p:tag name="KSO_WM_UNIT_INDEX" val="1"/>
  <p:tag name="KSO_WM_UNIT_ID" val="custom103_2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.xml><?xml version="1.0" encoding="utf-8"?>
<p:tagLst xmlns:p="http://schemas.openxmlformats.org/presentationml/2006/main">
  <p:tag name="KSO_WM_TEMPLATE_CATEGORY" val="custom"/>
  <p:tag name="KSO_WM_TEMPLATE_INDEX" val="103"/>
  <p:tag name="KSO_WM_TAG_VERSION" val="1.0"/>
  <p:tag name="KSO_WM_SLIDE_ID" val="custom103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4*129"/>
  <p:tag name="KSO_WM_SLIDE_SIZE" val="592*286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a"/>
  <p:tag name="KSO_WM_UNIT_INDEX" val="1"/>
  <p:tag name="KSO_WM_UNIT_ID" val="custom103_2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2.xml><?xml version="1.0" encoding="utf-8"?>
<p:tagLst xmlns:p="http://schemas.openxmlformats.org/presentationml/2006/main">
  <p:tag name="KSO_WM_TEMPLATE_CATEGORY" val="custom"/>
  <p:tag name="KSO_WM_TEMPLATE_INDEX" val="103"/>
  <p:tag name="KSO_WM_TAG_VERSION" val="1.0"/>
  <p:tag name="KSO_WM_SLIDE_ID" val="custom103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4*129"/>
  <p:tag name="KSO_WM_SLIDE_SIZE" val="592*286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a"/>
  <p:tag name="KSO_WM_UNIT_INDEX" val="1"/>
  <p:tag name="KSO_WM_UNIT_ID" val="custom103_2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.xml><?xml version="1.0" encoding="utf-8"?>
<p:tagLst xmlns:p="http://schemas.openxmlformats.org/presentationml/2006/main">
  <p:tag name="KSO_WM_TEMPLATE_CATEGORY" val="custom"/>
  <p:tag name="KSO_WM_TEMPLATE_INDEX" val="103"/>
  <p:tag name="KSO_WM_TAG_VERSION" val="1.0"/>
  <p:tag name="KSO_WM_SLIDE_ID" val="custom103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4*129"/>
  <p:tag name="KSO_WM_SLIDE_SIZE" val="592*286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a"/>
  <p:tag name="KSO_WM_UNIT_INDEX" val="1"/>
  <p:tag name="KSO_WM_UNIT_ID" val="custom103_2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a"/>
  <p:tag name="KSO_WM_UNIT_INDEX" val="1"/>
  <p:tag name="KSO_WM_UNIT_ID" val="custom103_2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a"/>
  <p:tag name="KSO_WM_UNIT_INDEX" val="1"/>
  <p:tag name="KSO_WM_UNIT_ID" val="custom103_2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ags/tag8.xml><?xml version="1.0" encoding="utf-8"?>
<p:tagLst xmlns:p="http://schemas.openxmlformats.org/presentationml/2006/main">
  <p:tag name="KSO_WM_TEMPLATE_CATEGORY" val="custom"/>
  <p:tag name="KSO_WM_TEMPLATE_INDEX" val="103"/>
  <p:tag name="KSO_WM_TAG_VERSION" val="1.0"/>
  <p:tag name="KSO_WM_SLIDE_ID" val="custom103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4*129"/>
  <p:tag name="KSO_WM_SLIDE_SIZE" val="592*286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03"/>
  <p:tag name="KSO_WM_UNIT_TYPE" val="l_h_f"/>
  <p:tag name="KSO_WM_UNIT_INDEX" val="1_1_1"/>
  <p:tag name="KSO_WM_UNIT_ID" val="custom103_7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DIAGRAM_GROUP_CODE" val="l1-1"/>
  <p:tag name="KSO_WM_UNIT_PRESET_TEXT_LEN" val="17"/>
</p:tagLst>
</file>

<file path=ppt/theme/theme1.xml><?xml version="1.0" encoding="utf-8"?>
<a:theme xmlns:a="http://schemas.openxmlformats.org/drawingml/2006/main" name="A000120140530A99PPBG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69D59"/>
      </a:accent1>
      <a:accent2>
        <a:srgbClr val="B4B75C"/>
      </a:accent2>
      <a:accent3>
        <a:srgbClr val="6E9671"/>
      </a:accent3>
      <a:accent4>
        <a:srgbClr val="555835"/>
      </a:accent4>
      <a:accent5>
        <a:srgbClr val="236B5F"/>
      </a:accent5>
      <a:accent6>
        <a:srgbClr val="FFC000"/>
      </a:accent6>
      <a:hlink>
        <a:srgbClr val="0070C0"/>
      </a:hlink>
      <a:folHlink>
        <a:srgbClr val="7F7F7F"/>
      </a:folHlink>
    </a:clrScheme>
    <a:fontScheme name="自定义 3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A99PPBG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869D59"/>
      </a:accent1>
      <a:accent2>
        <a:srgbClr val="B4B75C"/>
      </a:accent2>
      <a:accent3>
        <a:srgbClr val="6E9671"/>
      </a:accent3>
      <a:accent4>
        <a:srgbClr val="555835"/>
      </a:accent4>
      <a:accent5>
        <a:srgbClr val="236B5F"/>
      </a:accent5>
      <a:accent6>
        <a:srgbClr val="FFC000"/>
      </a:accent6>
      <a:hlink>
        <a:srgbClr val="0070C0"/>
      </a:hlink>
      <a:folHlink>
        <a:srgbClr val="7F7F7F"/>
      </a:folHlink>
    </a:clrScheme>
    <a:fontScheme name="自定义 3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1739</Words>
  <Application>WPS 演示</Application>
  <PresentationFormat>全屏显示(4:3)</PresentationFormat>
  <Paragraphs>223</Paragraphs>
  <Slides>13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黑体</vt:lpstr>
      <vt:lpstr>Wingdings 2</vt:lpstr>
      <vt:lpstr>Times New Roman</vt:lpstr>
      <vt:lpstr>华文彩云</vt:lpstr>
      <vt:lpstr>华文行楷</vt:lpstr>
      <vt:lpstr>楷体_GB2312</vt:lpstr>
      <vt:lpstr>隶书</vt:lpstr>
      <vt:lpstr>Arial Unicode MS</vt:lpstr>
      <vt:lpstr>Calibri</vt:lpstr>
      <vt:lpstr>新宋体</vt:lpstr>
      <vt:lpstr>A000120140530A99PPBG</vt:lpstr>
      <vt:lpstr>1_A000120140530A99PPBG</vt:lpstr>
      <vt:lpstr>3_自定义设计方案</vt:lpstr>
      <vt:lpstr>PowerPoint 演示文稿</vt:lpstr>
      <vt:lpstr>探究一:</vt:lpstr>
      <vt:lpstr>PowerPoint 演示文稿</vt:lpstr>
      <vt:lpstr>PowerPoint 演示文稿</vt:lpstr>
      <vt:lpstr>（二）按劳分配为主体</vt:lpstr>
      <vt:lpstr>（二）按劳分配为主体</vt:lpstr>
      <vt:lpstr>（二）按劳分配为主体</vt:lpstr>
      <vt:lpstr>（二）按劳分配为主体</vt:lpstr>
      <vt:lpstr>（二）按劳分配为主体</vt:lpstr>
      <vt:lpstr>PowerPoint 演示文稿</vt:lpstr>
      <vt:lpstr>（二）按劳分配为主体</vt:lpstr>
      <vt:lpstr>（二）按劳分配为主体</vt:lpstr>
      <vt:lpstr>（二）按劳分配为主体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第三单元 收入与分配 第七课 个人收入的分配</dc:title>
  <dc:creator>think</dc:creator>
  <cp:lastModifiedBy>徐蓉</cp:lastModifiedBy>
  <cp:revision>89</cp:revision>
  <dcterms:created xsi:type="dcterms:W3CDTF">2017-11-16T07:37:00Z</dcterms:created>
  <dcterms:modified xsi:type="dcterms:W3CDTF">2018-10-10T06:00:43Z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