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16" r:id="rId2"/>
    <p:sldId id="1032" r:id="rId3"/>
    <p:sldId id="1042" r:id="rId4"/>
    <p:sldId id="799" r:id="rId5"/>
    <p:sldId id="367" r:id="rId6"/>
    <p:sldId id="1038" r:id="rId7"/>
    <p:sldId id="976" r:id="rId8"/>
    <p:sldId id="1043" r:id="rId9"/>
    <p:sldId id="665" r:id="rId10"/>
    <p:sldId id="925" r:id="rId11"/>
    <p:sldId id="928" r:id="rId12"/>
    <p:sldId id="929" r:id="rId13"/>
    <p:sldId id="930" r:id="rId14"/>
    <p:sldId id="942" r:id="rId15"/>
    <p:sldId id="943" r:id="rId16"/>
    <p:sldId id="944" r:id="rId17"/>
    <p:sldId id="945" r:id="rId18"/>
    <p:sldId id="946" r:id="rId19"/>
    <p:sldId id="948" r:id="rId20"/>
    <p:sldId id="1008" r:id="rId21"/>
    <p:sldId id="1039" r:id="rId22"/>
    <p:sldId id="927" r:id="rId23"/>
    <p:sldId id="1006" r:id="rId24"/>
    <p:sldId id="865" r:id="rId25"/>
    <p:sldId id="265" r:id="rId26"/>
    <p:sldId id="1045" r:id="rId27"/>
    <p:sldId id="1046" r:id="rId28"/>
    <p:sldId id="1026" r:id="rId29"/>
    <p:sldId id="1016" r:id="rId30"/>
    <p:sldId id="1019" r:id="rId31"/>
    <p:sldId id="1005" r:id="rId32"/>
    <p:sldId id="349" r:id="rId33"/>
    <p:sldId id="350" r:id="rId34"/>
    <p:sldId id="351" r:id="rId35"/>
    <p:sldId id="1028" r:id="rId36"/>
    <p:sldId id="860" r:id="rId37"/>
    <p:sldId id="915" r:id="rId38"/>
    <p:sldId id="1021" r:id="rId39"/>
    <p:sldId id="1022" r:id="rId40"/>
    <p:sldId id="363" r:id="rId41"/>
    <p:sldId id="364" r:id="rId42"/>
    <p:sldId id="330" r:id="rId43"/>
    <p:sldId id="399" r:id="rId44"/>
    <p:sldId id="295" r:id="rId45"/>
    <p:sldId id="400" r:id="rId46"/>
    <p:sldId id="294"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020" autoAdjust="0"/>
  </p:normalViewPr>
  <p:slideViewPr>
    <p:cSldViewPr>
      <p:cViewPr varScale="1">
        <p:scale>
          <a:sx n="62" d="100"/>
          <a:sy n="62" d="100"/>
        </p:scale>
        <p:origin x="1400" y="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03015E-E5E1-4F36-96DC-E2B62CCDC23A}"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1674CAEE-54C2-4322-866F-C3819E1B7004}">
      <dgm:prSet phldrT="[文本]" custT="1"/>
      <dgm:spPr/>
      <dgm:t>
        <a:bodyPr/>
        <a:lstStyle/>
        <a:p>
          <a:r>
            <a:rPr lang="zh-CN" altLang="en-US" sz="2000" b="1" dirty="0"/>
            <a:t>教学内容</a:t>
          </a:r>
        </a:p>
      </dgm:t>
    </dgm:pt>
    <dgm:pt modelId="{558E9EFA-A94A-4051-A6D4-A008C1074722}" type="parTrans" cxnId="{3EB38248-85AA-4350-BCB7-3756F1FFFD94}">
      <dgm:prSet/>
      <dgm:spPr/>
      <dgm:t>
        <a:bodyPr/>
        <a:lstStyle/>
        <a:p>
          <a:endParaRPr lang="zh-CN" altLang="en-US" sz="3200" b="1"/>
        </a:p>
      </dgm:t>
    </dgm:pt>
    <dgm:pt modelId="{A49B2885-F377-4346-A522-BFC8DD9D7C59}" type="sibTrans" cxnId="{3EB38248-85AA-4350-BCB7-3756F1FFFD94}">
      <dgm:prSet/>
      <dgm:spPr/>
      <dgm:t>
        <a:bodyPr/>
        <a:lstStyle/>
        <a:p>
          <a:endParaRPr lang="zh-CN" altLang="en-US" sz="3200" b="1"/>
        </a:p>
      </dgm:t>
    </dgm:pt>
    <dgm:pt modelId="{30D940D7-C7CD-4D77-8B04-70D7745323B0}">
      <dgm:prSet phldrT="[文本]" custT="1"/>
      <dgm:spPr>
        <a:solidFill>
          <a:schemeClr val="accent2">
            <a:lumMod val="60000"/>
            <a:lumOff val="40000"/>
          </a:schemeClr>
        </a:solidFill>
      </dgm:spPr>
      <dgm:t>
        <a:bodyPr/>
        <a:lstStyle/>
        <a:p>
          <a:r>
            <a:rPr lang="zh-CN" altLang="en-US" sz="2000" b="1" dirty="0"/>
            <a:t>教材内容</a:t>
          </a:r>
        </a:p>
      </dgm:t>
    </dgm:pt>
    <dgm:pt modelId="{C01ACCA7-2817-44B5-9936-D718D85F22BA}" type="parTrans" cxnId="{61C08925-7B7D-4284-A03E-D1322A463E94}">
      <dgm:prSet/>
      <dgm:spPr/>
      <dgm:t>
        <a:bodyPr/>
        <a:lstStyle/>
        <a:p>
          <a:endParaRPr lang="zh-CN" altLang="en-US" sz="3200" b="1"/>
        </a:p>
      </dgm:t>
    </dgm:pt>
    <dgm:pt modelId="{5A5E036D-17CF-4B72-8C80-A7CD753F934B}" type="sibTrans" cxnId="{61C08925-7B7D-4284-A03E-D1322A463E94}">
      <dgm:prSet/>
      <dgm:spPr/>
      <dgm:t>
        <a:bodyPr/>
        <a:lstStyle/>
        <a:p>
          <a:endParaRPr lang="zh-CN" altLang="en-US" sz="3200" b="1"/>
        </a:p>
      </dgm:t>
    </dgm:pt>
    <dgm:pt modelId="{0EE12A0F-5C7C-4FE4-AD4B-CFF6B3977C0E}">
      <dgm:prSet phldrT="[文本]" custT="1"/>
      <dgm:spPr>
        <a:solidFill>
          <a:schemeClr val="accent2"/>
        </a:solidFill>
      </dgm:spPr>
      <dgm:t>
        <a:bodyPr/>
        <a:lstStyle/>
        <a:p>
          <a:r>
            <a:rPr lang="zh-CN" altLang="en-US" sz="2000" b="1" dirty="0"/>
            <a:t>课程内容</a:t>
          </a:r>
        </a:p>
      </dgm:t>
    </dgm:pt>
    <dgm:pt modelId="{C48DAA29-B2E3-46D9-93C9-C21BF578FF98}" type="parTrans" cxnId="{C731453D-1173-41B2-80FE-E89DB36F2102}">
      <dgm:prSet/>
      <dgm:spPr/>
      <dgm:t>
        <a:bodyPr/>
        <a:lstStyle/>
        <a:p>
          <a:endParaRPr lang="zh-CN" altLang="en-US" sz="3200" b="1"/>
        </a:p>
      </dgm:t>
    </dgm:pt>
    <dgm:pt modelId="{6E955475-983B-45C9-9F29-21A1538A35CE}" type="sibTrans" cxnId="{C731453D-1173-41B2-80FE-E89DB36F2102}">
      <dgm:prSet/>
      <dgm:spPr/>
      <dgm:t>
        <a:bodyPr/>
        <a:lstStyle/>
        <a:p>
          <a:endParaRPr lang="zh-CN" altLang="en-US" sz="3200" b="1"/>
        </a:p>
      </dgm:t>
    </dgm:pt>
    <dgm:pt modelId="{09E19965-79B5-478B-BA1A-93913CCF6830}" type="pres">
      <dgm:prSet presAssocID="{A403015E-E5E1-4F36-96DC-E2B62CCDC23A}" presName="Name0" presStyleCnt="0">
        <dgm:presLayoutVars>
          <dgm:chMax val="7"/>
          <dgm:resizeHandles val="exact"/>
        </dgm:presLayoutVars>
      </dgm:prSet>
      <dgm:spPr/>
    </dgm:pt>
    <dgm:pt modelId="{B5002F32-7E98-4226-BED3-DD4912C544D7}" type="pres">
      <dgm:prSet presAssocID="{A403015E-E5E1-4F36-96DC-E2B62CCDC23A}" presName="comp1" presStyleCnt="0"/>
      <dgm:spPr/>
    </dgm:pt>
    <dgm:pt modelId="{23F29CE9-645F-4619-8C74-D7F0D157AE75}" type="pres">
      <dgm:prSet presAssocID="{A403015E-E5E1-4F36-96DC-E2B62CCDC23A}" presName="circle1" presStyleLbl="node1" presStyleIdx="0" presStyleCnt="3" custScaleX="234088" custLinFactNeighborX="29129"/>
      <dgm:spPr/>
    </dgm:pt>
    <dgm:pt modelId="{D6403973-F0EC-467C-93B1-ABBFA9C1F77D}" type="pres">
      <dgm:prSet presAssocID="{A403015E-E5E1-4F36-96DC-E2B62CCDC23A}" presName="c1text" presStyleLbl="node1" presStyleIdx="0" presStyleCnt="3">
        <dgm:presLayoutVars>
          <dgm:bulletEnabled val="1"/>
        </dgm:presLayoutVars>
      </dgm:prSet>
      <dgm:spPr/>
    </dgm:pt>
    <dgm:pt modelId="{27A46976-F689-4F0F-B49D-51A2DFF68EC8}" type="pres">
      <dgm:prSet presAssocID="{A403015E-E5E1-4F36-96DC-E2B62CCDC23A}" presName="comp2" presStyleCnt="0"/>
      <dgm:spPr/>
    </dgm:pt>
    <dgm:pt modelId="{FBE63CB5-74DC-4B09-B11E-F22E49992326}" type="pres">
      <dgm:prSet presAssocID="{A403015E-E5E1-4F36-96DC-E2B62CCDC23A}" presName="circle2" presStyleLbl="node1" presStyleIdx="1" presStyleCnt="3" custScaleX="195252" custLinFactNeighborX="19458" custLinFactNeighborY="5999"/>
      <dgm:spPr/>
    </dgm:pt>
    <dgm:pt modelId="{1017CCAB-5E65-452C-BC19-8FBAFC9F493C}" type="pres">
      <dgm:prSet presAssocID="{A403015E-E5E1-4F36-96DC-E2B62CCDC23A}" presName="c2text" presStyleLbl="node1" presStyleIdx="1" presStyleCnt="3">
        <dgm:presLayoutVars>
          <dgm:bulletEnabled val="1"/>
        </dgm:presLayoutVars>
      </dgm:prSet>
      <dgm:spPr/>
    </dgm:pt>
    <dgm:pt modelId="{78721BE9-DFA0-4A8B-8F50-67A16D9E0E44}" type="pres">
      <dgm:prSet presAssocID="{A403015E-E5E1-4F36-96DC-E2B62CCDC23A}" presName="comp3" presStyleCnt="0"/>
      <dgm:spPr/>
    </dgm:pt>
    <dgm:pt modelId="{AE35810C-4914-4589-85D7-9ACF43F099D6}" type="pres">
      <dgm:prSet presAssocID="{A403015E-E5E1-4F36-96DC-E2B62CCDC23A}" presName="circle3" presStyleLbl="node1" presStyleIdx="2" presStyleCnt="3" custScaleX="198761" custLinFactNeighborX="4970"/>
      <dgm:spPr/>
    </dgm:pt>
    <dgm:pt modelId="{AAF6B0C3-458D-4FED-AEB7-EB32F72674C4}" type="pres">
      <dgm:prSet presAssocID="{A403015E-E5E1-4F36-96DC-E2B62CCDC23A}" presName="c3text" presStyleLbl="node1" presStyleIdx="2" presStyleCnt="3">
        <dgm:presLayoutVars>
          <dgm:bulletEnabled val="1"/>
        </dgm:presLayoutVars>
      </dgm:prSet>
      <dgm:spPr/>
    </dgm:pt>
  </dgm:ptLst>
  <dgm:cxnLst>
    <dgm:cxn modelId="{8342C603-D259-422A-A82F-ADDACCCF1D55}" type="presOf" srcId="{0EE12A0F-5C7C-4FE4-AD4B-CFF6B3977C0E}" destId="{AAF6B0C3-458D-4FED-AEB7-EB32F72674C4}" srcOrd="1" destOrd="0" presId="urn:microsoft.com/office/officeart/2005/8/layout/venn2"/>
    <dgm:cxn modelId="{61C08925-7B7D-4284-A03E-D1322A463E94}" srcId="{A403015E-E5E1-4F36-96DC-E2B62CCDC23A}" destId="{30D940D7-C7CD-4D77-8B04-70D7745323B0}" srcOrd="1" destOrd="0" parTransId="{C01ACCA7-2817-44B5-9936-D718D85F22BA}" sibTransId="{5A5E036D-17CF-4B72-8C80-A7CD753F934B}"/>
    <dgm:cxn modelId="{C731453D-1173-41B2-80FE-E89DB36F2102}" srcId="{A403015E-E5E1-4F36-96DC-E2B62CCDC23A}" destId="{0EE12A0F-5C7C-4FE4-AD4B-CFF6B3977C0E}" srcOrd="2" destOrd="0" parTransId="{C48DAA29-B2E3-46D9-93C9-C21BF578FF98}" sibTransId="{6E955475-983B-45C9-9F29-21A1538A35CE}"/>
    <dgm:cxn modelId="{3EB38248-85AA-4350-BCB7-3756F1FFFD94}" srcId="{A403015E-E5E1-4F36-96DC-E2B62CCDC23A}" destId="{1674CAEE-54C2-4322-866F-C3819E1B7004}" srcOrd="0" destOrd="0" parTransId="{558E9EFA-A94A-4051-A6D4-A008C1074722}" sibTransId="{A49B2885-F377-4346-A522-BFC8DD9D7C59}"/>
    <dgm:cxn modelId="{D0318A4B-8113-402D-B9E5-8D4768C28AF6}" type="presOf" srcId="{30D940D7-C7CD-4D77-8B04-70D7745323B0}" destId="{1017CCAB-5E65-452C-BC19-8FBAFC9F493C}" srcOrd="1" destOrd="0" presId="urn:microsoft.com/office/officeart/2005/8/layout/venn2"/>
    <dgm:cxn modelId="{0EEABC73-AFE8-481A-A22B-ADBD8CB34013}" type="presOf" srcId="{1674CAEE-54C2-4322-866F-C3819E1B7004}" destId="{D6403973-F0EC-467C-93B1-ABBFA9C1F77D}" srcOrd="1" destOrd="0" presId="urn:microsoft.com/office/officeart/2005/8/layout/venn2"/>
    <dgm:cxn modelId="{B149B156-B752-49C0-A86E-DC5563900EA2}" type="presOf" srcId="{1674CAEE-54C2-4322-866F-C3819E1B7004}" destId="{23F29CE9-645F-4619-8C74-D7F0D157AE75}" srcOrd="0" destOrd="0" presId="urn:microsoft.com/office/officeart/2005/8/layout/venn2"/>
    <dgm:cxn modelId="{93484CCD-3638-4707-AFCC-945D41B164BE}" type="presOf" srcId="{30D940D7-C7CD-4D77-8B04-70D7745323B0}" destId="{FBE63CB5-74DC-4B09-B11E-F22E49992326}" srcOrd="0" destOrd="0" presId="urn:microsoft.com/office/officeart/2005/8/layout/venn2"/>
    <dgm:cxn modelId="{F9AAC2D3-31EA-4E12-82B6-2797E32102D6}" type="presOf" srcId="{0EE12A0F-5C7C-4FE4-AD4B-CFF6B3977C0E}" destId="{AE35810C-4914-4589-85D7-9ACF43F099D6}" srcOrd="0" destOrd="0" presId="urn:microsoft.com/office/officeart/2005/8/layout/venn2"/>
    <dgm:cxn modelId="{BF4E5DE3-224E-4F56-9B2E-7D9B9E15F7CA}" type="presOf" srcId="{A403015E-E5E1-4F36-96DC-E2B62CCDC23A}" destId="{09E19965-79B5-478B-BA1A-93913CCF6830}" srcOrd="0" destOrd="0" presId="urn:microsoft.com/office/officeart/2005/8/layout/venn2"/>
    <dgm:cxn modelId="{614A05CA-401E-4304-9080-5B1F0EFF473A}" type="presParOf" srcId="{09E19965-79B5-478B-BA1A-93913CCF6830}" destId="{B5002F32-7E98-4226-BED3-DD4912C544D7}" srcOrd="0" destOrd="0" presId="urn:microsoft.com/office/officeart/2005/8/layout/venn2"/>
    <dgm:cxn modelId="{0E450D35-B3B1-4A2B-9EE6-06771799C47C}" type="presParOf" srcId="{B5002F32-7E98-4226-BED3-DD4912C544D7}" destId="{23F29CE9-645F-4619-8C74-D7F0D157AE75}" srcOrd="0" destOrd="0" presId="urn:microsoft.com/office/officeart/2005/8/layout/venn2"/>
    <dgm:cxn modelId="{E5DD7A63-760B-4750-95E3-2929315C23FA}" type="presParOf" srcId="{B5002F32-7E98-4226-BED3-DD4912C544D7}" destId="{D6403973-F0EC-467C-93B1-ABBFA9C1F77D}" srcOrd="1" destOrd="0" presId="urn:microsoft.com/office/officeart/2005/8/layout/venn2"/>
    <dgm:cxn modelId="{D962FCD9-A5AF-4041-8E58-039901EC4094}" type="presParOf" srcId="{09E19965-79B5-478B-BA1A-93913CCF6830}" destId="{27A46976-F689-4F0F-B49D-51A2DFF68EC8}" srcOrd="1" destOrd="0" presId="urn:microsoft.com/office/officeart/2005/8/layout/venn2"/>
    <dgm:cxn modelId="{4292E12A-5652-45A8-9F8C-938C74C01385}" type="presParOf" srcId="{27A46976-F689-4F0F-B49D-51A2DFF68EC8}" destId="{FBE63CB5-74DC-4B09-B11E-F22E49992326}" srcOrd="0" destOrd="0" presId="urn:microsoft.com/office/officeart/2005/8/layout/venn2"/>
    <dgm:cxn modelId="{B07119F1-1E01-46D4-BE35-E7F68E90E541}" type="presParOf" srcId="{27A46976-F689-4F0F-B49D-51A2DFF68EC8}" destId="{1017CCAB-5E65-452C-BC19-8FBAFC9F493C}" srcOrd="1" destOrd="0" presId="urn:microsoft.com/office/officeart/2005/8/layout/venn2"/>
    <dgm:cxn modelId="{3AE83405-D9FA-44D2-8E89-F4DF06CFB52B}" type="presParOf" srcId="{09E19965-79B5-478B-BA1A-93913CCF6830}" destId="{78721BE9-DFA0-4A8B-8F50-67A16D9E0E44}" srcOrd="2" destOrd="0" presId="urn:microsoft.com/office/officeart/2005/8/layout/venn2"/>
    <dgm:cxn modelId="{26497646-BC71-446D-A574-46CEE1CBB89C}" type="presParOf" srcId="{78721BE9-DFA0-4A8B-8F50-67A16D9E0E44}" destId="{AE35810C-4914-4589-85D7-9ACF43F099D6}" srcOrd="0" destOrd="0" presId="urn:microsoft.com/office/officeart/2005/8/layout/venn2"/>
    <dgm:cxn modelId="{5A165427-7351-40C3-9642-94D0816F95E2}" type="presParOf" srcId="{78721BE9-DFA0-4A8B-8F50-67A16D9E0E44}" destId="{AAF6B0C3-458D-4FED-AEB7-EB32F72674C4}" srcOrd="1" destOrd="0" presId="urn:microsoft.com/office/officeart/2005/8/layout/venn2"/>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D5902C-7B66-4DAA-80BE-51963490165B}" type="doc">
      <dgm:prSet loTypeId="urn:microsoft.com/office/officeart/2005/8/layout/hProcess9" loCatId="process" qsTypeId="urn:microsoft.com/office/officeart/2005/8/quickstyle/simple1" qsCatId="simple" csTypeId="urn:microsoft.com/office/officeart/2005/8/colors/accent1_2" csCatId="accent1" phldr="1"/>
      <dgm:spPr/>
    </dgm:pt>
    <dgm:pt modelId="{35BC5DE3-CB84-497E-993E-585F93CA6A40}">
      <dgm:prSet phldrT="[文本]" custT="1"/>
      <dgm:spPr>
        <a:solidFill>
          <a:schemeClr val="tx1"/>
        </a:solidFill>
      </dgm:spPr>
      <dgm:t>
        <a:bodyPr/>
        <a:lstStyle/>
        <a:p>
          <a:r>
            <a:rPr lang="zh-CN" altLang="en-US" sz="1600" b="0" dirty="0"/>
            <a:t>建立与教材内容相关</a:t>
          </a:r>
          <a:r>
            <a:rPr lang="zh-CN" altLang="en-US" sz="1800" b="0" dirty="0"/>
            <a:t>的</a:t>
          </a:r>
          <a:endParaRPr lang="en-US" altLang="zh-CN" sz="1800" b="0" dirty="0"/>
        </a:p>
        <a:p>
          <a:r>
            <a:rPr lang="zh-CN" altLang="en-US" sz="1800" b="1" dirty="0"/>
            <a:t>课程内容结构</a:t>
          </a:r>
        </a:p>
      </dgm:t>
    </dgm:pt>
    <dgm:pt modelId="{48FC0664-800F-4776-931B-04CC74BF13A5}" type="parTrans" cxnId="{9CFAA41D-BA2B-43A9-9494-FC5B613569DF}">
      <dgm:prSet/>
      <dgm:spPr/>
      <dgm:t>
        <a:bodyPr/>
        <a:lstStyle/>
        <a:p>
          <a:endParaRPr lang="zh-CN" altLang="en-US" sz="1200" b="1"/>
        </a:p>
      </dgm:t>
    </dgm:pt>
    <dgm:pt modelId="{FBD3E945-C272-4F13-A9BE-EE6FD72E5237}" type="sibTrans" cxnId="{9CFAA41D-BA2B-43A9-9494-FC5B613569DF}">
      <dgm:prSet/>
      <dgm:spPr/>
      <dgm:t>
        <a:bodyPr/>
        <a:lstStyle/>
        <a:p>
          <a:endParaRPr lang="zh-CN" altLang="en-US" sz="1200" b="1"/>
        </a:p>
      </dgm:t>
    </dgm:pt>
    <dgm:pt modelId="{3264B879-B0EE-49C5-BD52-9134ECE1EF09}">
      <dgm:prSet phldrT="[文本]" custT="1"/>
      <dgm:spPr>
        <a:solidFill>
          <a:schemeClr val="tx1"/>
        </a:solidFill>
      </dgm:spPr>
      <dgm:t>
        <a:bodyPr/>
        <a:lstStyle/>
        <a:p>
          <a:r>
            <a:rPr lang="zh-CN" altLang="en-US" sz="1800" b="0" dirty="0"/>
            <a:t>在教材分析中</a:t>
          </a:r>
          <a:endParaRPr lang="en-US" altLang="zh-CN" sz="1800" b="0" dirty="0"/>
        </a:p>
        <a:p>
          <a:r>
            <a:rPr lang="zh-CN" altLang="en-US" sz="1800" b="1" dirty="0"/>
            <a:t>明确课程内容要求</a:t>
          </a:r>
        </a:p>
      </dgm:t>
    </dgm:pt>
    <dgm:pt modelId="{0CCCEB8E-1736-4DD6-A1B4-A6898C718EF0}" type="parTrans" cxnId="{C515ADD5-FDB3-44CB-BD16-77790AAF7819}">
      <dgm:prSet/>
      <dgm:spPr/>
      <dgm:t>
        <a:bodyPr/>
        <a:lstStyle/>
        <a:p>
          <a:endParaRPr lang="zh-CN" altLang="en-US" sz="1200" b="1"/>
        </a:p>
      </dgm:t>
    </dgm:pt>
    <dgm:pt modelId="{E25EB7B0-9D52-4C23-B677-4460D2139C20}" type="sibTrans" cxnId="{C515ADD5-FDB3-44CB-BD16-77790AAF7819}">
      <dgm:prSet/>
      <dgm:spPr/>
      <dgm:t>
        <a:bodyPr/>
        <a:lstStyle/>
        <a:p>
          <a:endParaRPr lang="zh-CN" altLang="en-US" sz="1200" b="1"/>
        </a:p>
      </dgm:t>
    </dgm:pt>
    <dgm:pt modelId="{A194A0BB-39E2-4151-B0E6-4CC7AD6B43C5}">
      <dgm:prSet phldrT="[文本]" custT="1"/>
      <dgm:spPr>
        <a:solidFill>
          <a:schemeClr val="tx1"/>
        </a:solidFill>
      </dgm:spPr>
      <dgm:t>
        <a:bodyPr/>
        <a:lstStyle/>
        <a:p>
          <a:r>
            <a:rPr lang="zh-CN" altLang="en-US" sz="1600" b="0" dirty="0"/>
            <a:t>结合课程、教材内容和学情</a:t>
          </a:r>
          <a:endParaRPr lang="en-US" altLang="zh-CN" sz="1600" b="0" dirty="0"/>
        </a:p>
        <a:p>
          <a:r>
            <a:rPr lang="zh-CN" altLang="en-US" sz="1800" b="1" dirty="0"/>
            <a:t>设计教学目标</a:t>
          </a:r>
        </a:p>
      </dgm:t>
    </dgm:pt>
    <dgm:pt modelId="{838DADE8-8C32-4642-8E0C-BF7BDE29FDEC}" type="parTrans" cxnId="{5DECA93C-A2E4-450A-BBAA-EC8F4C40DF29}">
      <dgm:prSet/>
      <dgm:spPr/>
      <dgm:t>
        <a:bodyPr/>
        <a:lstStyle/>
        <a:p>
          <a:endParaRPr lang="zh-CN" altLang="en-US" sz="1200" b="1"/>
        </a:p>
      </dgm:t>
    </dgm:pt>
    <dgm:pt modelId="{87831ED8-2997-41AE-812E-A40A88CE58B0}" type="sibTrans" cxnId="{5DECA93C-A2E4-450A-BBAA-EC8F4C40DF29}">
      <dgm:prSet/>
      <dgm:spPr/>
      <dgm:t>
        <a:bodyPr/>
        <a:lstStyle/>
        <a:p>
          <a:endParaRPr lang="zh-CN" altLang="en-US" sz="1200" b="1"/>
        </a:p>
      </dgm:t>
    </dgm:pt>
    <dgm:pt modelId="{316EEB8F-A7B4-4025-AE98-F6C4684C907C}" type="pres">
      <dgm:prSet presAssocID="{E5D5902C-7B66-4DAA-80BE-51963490165B}" presName="CompostProcess" presStyleCnt="0">
        <dgm:presLayoutVars>
          <dgm:dir/>
          <dgm:resizeHandles val="exact"/>
        </dgm:presLayoutVars>
      </dgm:prSet>
      <dgm:spPr/>
    </dgm:pt>
    <dgm:pt modelId="{01C50CF2-6CA0-425D-B396-C78A52F11C5B}" type="pres">
      <dgm:prSet presAssocID="{E5D5902C-7B66-4DAA-80BE-51963490165B}" presName="arrow" presStyleLbl="bgShp" presStyleIdx="0" presStyleCnt="1" custScaleX="117647" custLinFactNeighborX="0"/>
      <dgm:spPr/>
    </dgm:pt>
    <dgm:pt modelId="{7319ABE6-CE7C-4CC7-8959-0FD020F10D40}" type="pres">
      <dgm:prSet presAssocID="{E5D5902C-7B66-4DAA-80BE-51963490165B}" presName="linearProcess" presStyleCnt="0"/>
      <dgm:spPr/>
    </dgm:pt>
    <dgm:pt modelId="{22DF41F5-5CA4-47A8-BBDC-A29FE83A5C78}" type="pres">
      <dgm:prSet presAssocID="{35BC5DE3-CB84-497E-993E-585F93CA6A40}" presName="textNode" presStyleLbl="node1" presStyleIdx="0" presStyleCnt="3">
        <dgm:presLayoutVars>
          <dgm:bulletEnabled val="1"/>
        </dgm:presLayoutVars>
      </dgm:prSet>
      <dgm:spPr/>
    </dgm:pt>
    <dgm:pt modelId="{0C15DDD2-B627-4E55-8B2B-64A2A0A4581E}" type="pres">
      <dgm:prSet presAssocID="{FBD3E945-C272-4F13-A9BE-EE6FD72E5237}" presName="sibTrans" presStyleCnt="0"/>
      <dgm:spPr/>
    </dgm:pt>
    <dgm:pt modelId="{B9931202-809C-471B-A1CE-A9F6F3C9CC90}" type="pres">
      <dgm:prSet presAssocID="{3264B879-B0EE-49C5-BD52-9134ECE1EF09}" presName="textNode" presStyleLbl="node1" presStyleIdx="1" presStyleCnt="3">
        <dgm:presLayoutVars>
          <dgm:bulletEnabled val="1"/>
        </dgm:presLayoutVars>
      </dgm:prSet>
      <dgm:spPr/>
    </dgm:pt>
    <dgm:pt modelId="{9A723B32-1439-4C56-A383-7B04FF667224}" type="pres">
      <dgm:prSet presAssocID="{E25EB7B0-9D52-4C23-B677-4460D2139C20}" presName="sibTrans" presStyleCnt="0"/>
      <dgm:spPr/>
    </dgm:pt>
    <dgm:pt modelId="{9F73AEB1-27D7-4012-B049-91AF69F7F6B3}" type="pres">
      <dgm:prSet presAssocID="{A194A0BB-39E2-4151-B0E6-4CC7AD6B43C5}" presName="textNode" presStyleLbl="node1" presStyleIdx="2" presStyleCnt="3" custScaleX="121377">
        <dgm:presLayoutVars>
          <dgm:bulletEnabled val="1"/>
        </dgm:presLayoutVars>
      </dgm:prSet>
      <dgm:spPr/>
    </dgm:pt>
  </dgm:ptLst>
  <dgm:cxnLst>
    <dgm:cxn modelId="{5EAD7012-1BD9-4B92-8A2B-FD7A35D55FEE}" type="presOf" srcId="{E5D5902C-7B66-4DAA-80BE-51963490165B}" destId="{316EEB8F-A7B4-4025-AE98-F6C4684C907C}" srcOrd="0" destOrd="0" presId="urn:microsoft.com/office/officeart/2005/8/layout/hProcess9"/>
    <dgm:cxn modelId="{9CFAA41D-BA2B-43A9-9494-FC5B613569DF}" srcId="{E5D5902C-7B66-4DAA-80BE-51963490165B}" destId="{35BC5DE3-CB84-497E-993E-585F93CA6A40}" srcOrd="0" destOrd="0" parTransId="{48FC0664-800F-4776-931B-04CC74BF13A5}" sibTransId="{FBD3E945-C272-4F13-A9BE-EE6FD72E5237}"/>
    <dgm:cxn modelId="{9A66B633-EC88-44D4-BD55-6A46C7A97FF6}" type="presOf" srcId="{3264B879-B0EE-49C5-BD52-9134ECE1EF09}" destId="{B9931202-809C-471B-A1CE-A9F6F3C9CC90}" srcOrd="0" destOrd="0" presId="urn:microsoft.com/office/officeart/2005/8/layout/hProcess9"/>
    <dgm:cxn modelId="{5DECA93C-A2E4-450A-BBAA-EC8F4C40DF29}" srcId="{E5D5902C-7B66-4DAA-80BE-51963490165B}" destId="{A194A0BB-39E2-4151-B0E6-4CC7AD6B43C5}" srcOrd="2" destOrd="0" parTransId="{838DADE8-8C32-4642-8E0C-BF7BDE29FDEC}" sibTransId="{87831ED8-2997-41AE-812E-A40A88CE58B0}"/>
    <dgm:cxn modelId="{7922CBAF-845B-4EFE-B9FE-2E95272D28A6}" type="presOf" srcId="{35BC5DE3-CB84-497E-993E-585F93CA6A40}" destId="{22DF41F5-5CA4-47A8-BBDC-A29FE83A5C78}" srcOrd="0" destOrd="0" presId="urn:microsoft.com/office/officeart/2005/8/layout/hProcess9"/>
    <dgm:cxn modelId="{C515ADD5-FDB3-44CB-BD16-77790AAF7819}" srcId="{E5D5902C-7B66-4DAA-80BE-51963490165B}" destId="{3264B879-B0EE-49C5-BD52-9134ECE1EF09}" srcOrd="1" destOrd="0" parTransId="{0CCCEB8E-1736-4DD6-A1B4-A6898C718EF0}" sibTransId="{E25EB7B0-9D52-4C23-B677-4460D2139C20}"/>
    <dgm:cxn modelId="{C82E95E7-2E9D-4524-8E16-04073A329908}" type="presOf" srcId="{A194A0BB-39E2-4151-B0E6-4CC7AD6B43C5}" destId="{9F73AEB1-27D7-4012-B049-91AF69F7F6B3}" srcOrd="0" destOrd="0" presId="urn:microsoft.com/office/officeart/2005/8/layout/hProcess9"/>
    <dgm:cxn modelId="{BB88A4AF-56FC-4452-8675-D401DEC884C7}" type="presParOf" srcId="{316EEB8F-A7B4-4025-AE98-F6C4684C907C}" destId="{01C50CF2-6CA0-425D-B396-C78A52F11C5B}" srcOrd="0" destOrd="0" presId="urn:microsoft.com/office/officeart/2005/8/layout/hProcess9"/>
    <dgm:cxn modelId="{41F84D1C-54D7-4804-9983-B4CDA0F87D86}" type="presParOf" srcId="{316EEB8F-A7B4-4025-AE98-F6C4684C907C}" destId="{7319ABE6-CE7C-4CC7-8959-0FD020F10D40}" srcOrd="1" destOrd="0" presId="urn:microsoft.com/office/officeart/2005/8/layout/hProcess9"/>
    <dgm:cxn modelId="{400AA933-D351-4574-AAC8-2E40A5EDCB62}" type="presParOf" srcId="{7319ABE6-CE7C-4CC7-8959-0FD020F10D40}" destId="{22DF41F5-5CA4-47A8-BBDC-A29FE83A5C78}" srcOrd="0" destOrd="0" presId="urn:microsoft.com/office/officeart/2005/8/layout/hProcess9"/>
    <dgm:cxn modelId="{CE77D15B-03BF-46BD-B2AD-D78BFC8E7142}" type="presParOf" srcId="{7319ABE6-CE7C-4CC7-8959-0FD020F10D40}" destId="{0C15DDD2-B627-4E55-8B2B-64A2A0A4581E}" srcOrd="1" destOrd="0" presId="urn:microsoft.com/office/officeart/2005/8/layout/hProcess9"/>
    <dgm:cxn modelId="{3EB03EED-5A76-4988-BC83-1EB3768C9C71}" type="presParOf" srcId="{7319ABE6-CE7C-4CC7-8959-0FD020F10D40}" destId="{B9931202-809C-471B-A1CE-A9F6F3C9CC90}" srcOrd="2" destOrd="0" presId="urn:microsoft.com/office/officeart/2005/8/layout/hProcess9"/>
    <dgm:cxn modelId="{A118386C-1509-4465-AA05-DAA4E588E5A8}" type="presParOf" srcId="{7319ABE6-CE7C-4CC7-8959-0FD020F10D40}" destId="{9A723B32-1439-4C56-A383-7B04FF667224}" srcOrd="3" destOrd="0" presId="urn:microsoft.com/office/officeart/2005/8/layout/hProcess9"/>
    <dgm:cxn modelId="{87C65DF1-16C0-4B3F-833E-D821762F0E8E}" type="presParOf" srcId="{7319ABE6-CE7C-4CC7-8959-0FD020F10D40}" destId="{9F73AEB1-27D7-4012-B049-91AF69F7F6B3}" srcOrd="4" destOrd="0" presId="urn:microsoft.com/office/officeart/2005/8/layout/hProcess9"/>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E5909A-9A81-45E6-B57C-19F29CE90096}"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zh-CN" altLang="en-US"/>
        </a:p>
      </dgm:t>
    </dgm:pt>
    <dgm:pt modelId="{FF2D156A-FCF6-4C84-9199-3F097990D568}">
      <dgm:prSet phldrT="[文本]" custT="1"/>
      <dgm:spPr>
        <a:solidFill>
          <a:schemeClr val="tx1"/>
        </a:solidFill>
      </dgm:spPr>
      <dgm:t>
        <a:bodyPr/>
        <a:lstStyle/>
        <a:p>
          <a:r>
            <a:rPr lang="zh-CN" altLang="en-US" sz="1800" b="0" dirty="0"/>
            <a:t>结合课程、教材内容和学情</a:t>
          </a:r>
          <a:endParaRPr lang="en-US" altLang="zh-CN" sz="1800" b="0" dirty="0"/>
        </a:p>
        <a:p>
          <a:r>
            <a:rPr lang="zh-CN" altLang="en-US" sz="2000" b="1" dirty="0"/>
            <a:t>设计教学目标</a:t>
          </a:r>
        </a:p>
      </dgm:t>
    </dgm:pt>
    <dgm:pt modelId="{EFEBD8F8-9585-4F49-BA2F-9A3385385E80}" type="parTrans" cxnId="{CF8D6E11-2C6A-4AE7-83EF-81FE6BFC9FE9}">
      <dgm:prSet/>
      <dgm:spPr/>
      <dgm:t>
        <a:bodyPr/>
        <a:lstStyle/>
        <a:p>
          <a:endParaRPr lang="zh-CN" altLang="en-US" b="1"/>
        </a:p>
      </dgm:t>
    </dgm:pt>
    <dgm:pt modelId="{5C82DED6-B431-4AF3-A502-9BF0E58A4752}" type="sibTrans" cxnId="{CF8D6E11-2C6A-4AE7-83EF-81FE6BFC9FE9}">
      <dgm:prSet/>
      <dgm:spPr/>
      <dgm:t>
        <a:bodyPr/>
        <a:lstStyle/>
        <a:p>
          <a:endParaRPr lang="zh-CN" altLang="en-US" b="1"/>
        </a:p>
      </dgm:t>
    </dgm:pt>
    <dgm:pt modelId="{36782CDF-F4E5-4F8A-8900-C8E4CECB523C}">
      <dgm:prSet phldrT="[文本]" custT="1"/>
      <dgm:spPr>
        <a:solidFill>
          <a:schemeClr val="tx1"/>
        </a:solidFill>
      </dgm:spPr>
      <dgm:t>
        <a:bodyPr/>
        <a:lstStyle/>
        <a:p>
          <a:r>
            <a:rPr lang="zh-CN" altLang="en-US" sz="1800" b="0" kern="1200" dirty="0"/>
            <a:t>结合教学目标</a:t>
          </a:r>
          <a:endParaRPr lang="en-US" altLang="zh-CN" sz="1800" b="0" kern="1200" dirty="0"/>
        </a:p>
        <a:p>
          <a:r>
            <a:rPr lang="zh-CN" altLang="en-US" sz="1800" b="0" kern="1200" dirty="0"/>
            <a:t>和教材内</a:t>
          </a:r>
          <a:r>
            <a:rPr lang="zh-CN" altLang="en-US" sz="1800" b="0" kern="1200" dirty="0">
              <a:solidFill>
                <a:prstClr val="white"/>
              </a:solidFill>
              <a:latin typeface="Calibri"/>
              <a:ea typeface="宋体" panose="02010600030101010101" pitchFamily="2" charset="-122"/>
              <a:cs typeface="+mn-cs"/>
            </a:rPr>
            <a:t>容</a:t>
          </a:r>
          <a:endParaRPr lang="en-US" altLang="zh-CN" sz="1800" b="0" kern="1200" dirty="0">
            <a:solidFill>
              <a:prstClr val="white"/>
            </a:solidFill>
            <a:latin typeface="Calibri"/>
            <a:ea typeface="宋体" panose="02010600030101010101" pitchFamily="2" charset="-122"/>
            <a:cs typeface="+mn-cs"/>
          </a:endParaRPr>
        </a:p>
        <a:p>
          <a:r>
            <a:rPr lang="zh-CN" altLang="en-US" sz="2000" b="1" kern="1200" dirty="0"/>
            <a:t>设计学习任务</a:t>
          </a:r>
        </a:p>
      </dgm:t>
    </dgm:pt>
    <dgm:pt modelId="{8F2C5115-1D5A-4DC2-8F10-F79B1B4918AA}" type="parTrans" cxnId="{AB5537DD-499A-48C4-9C52-64C93980B9CE}">
      <dgm:prSet/>
      <dgm:spPr/>
      <dgm:t>
        <a:bodyPr/>
        <a:lstStyle/>
        <a:p>
          <a:endParaRPr lang="zh-CN" altLang="en-US" b="1"/>
        </a:p>
      </dgm:t>
    </dgm:pt>
    <dgm:pt modelId="{1F7BE323-D589-4B11-88DD-2CEF8A9AB7E0}" type="sibTrans" cxnId="{AB5537DD-499A-48C4-9C52-64C93980B9CE}">
      <dgm:prSet/>
      <dgm:spPr/>
      <dgm:t>
        <a:bodyPr/>
        <a:lstStyle/>
        <a:p>
          <a:endParaRPr lang="zh-CN" altLang="en-US" b="1"/>
        </a:p>
      </dgm:t>
    </dgm:pt>
    <dgm:pt modelId="{E3C9998F-9A63-49D2-945D-9B2E4C82A966}">
      <dgm:prSet phldrT="[文本]" custT="1"/>
      <dgm:spPr>
        <a:solidFill>
          <a:schemeClr val="tx1"/>
        </a:solidFill>
      </dgm:spPr>
      <dgm:t>
        <a:bodyPr/>
        <a:lstStyle/>
        <a:p>
          <a:r>
            <a:rPr lang="zh-CN" altLang="en-US" sz="1800" b="0" dirty="0"/>
            <a:t>围绕教学目标和任务</a:t>
          </a:r>
          <a:endParaRPr lang="en-US" altLang="zh-CN" sz="1800" b="0" dirty="0"/>
        </a:p>
        <a:p>
          <a:r>
            <a:rPr lang="zh-CN" altLang="en-US" sz="2000" b="1" dirty="0"/>
            <a:t>选择教材内容</a:t>
          </a:r>
          <a:endParaRPr lang="en-US" altLang="zh-CN" sz="2000" b="1" dirty="0"/>
        </a:p>
        <a:p>
          <a:r>
            <a:rPr lang="zh-CN" altLang="en-US" sz="2000" b="1" dirty="0"/>
            <a:t>设计学习活动</a:t>
          </a:r>
        </a:p>
      </dgm:t>
    </dgm:pt>
    <dgm:pt modelId="{2BC73D38-2814-426D-92D2-1712C9622E2F}" type="parTrans" cxnId="{6B3CB8ED-1E05-4978-B1CE-0344A2A98697}">
      <dgm:prSet/>
      <dgm:spPr/>
      <dgm:t>
        <a:bodyPr/>
        <a:lstStyle/>
        <a:p>
          <a:endParaRPr lang="zh-CN" altLang="en-US" b="1"/>
        </a:p>
      </dgm:t>
    </dgm:pt>
    <dgm:pt modelId="{15C2141B-F55E-4015-997D-F2941C71F912}" type="sibTrans" cxnId="{6B3CB8ED-1E05-4978-B1CE-0344A2A98697}">
      <dgm:prSet/>
      <dgm:spPr/>
      <dgm:t>
        <a:bodyPr/>
        <a:lstStyle/>
        <a:p>
          <a:endParaRPr lang="zh-CN" altLang="en-US" b="1"/>
        </a:p>
      </dgm:t>
    </dgm:pt>
    <dgm:pt modelId="{94A486DA-D6E2-4B17-AA58-E16474B4B6D9}" type="pres">
      <dgm:prSet presAssocID="{55E5909A-9A81-45E6-B57C-19F29CE90096}" presName="Name0" presStyleCnt="0">
        <dgm:presLayoutVars>
          <dgm:dir/>
          <dgm:resizeHandles val="exact"/>
        </dgm:presLayoutVars>
      </dgm:prSet>
      <dgm:spPr/>
    </dgm:pt>
    <dgm:pt modelId="{1EFF4126-D0AA-405A-B7B4-94BF49D7324D}" type="pres">
      <dgm:prSet presAssocID="{FF2D156A-FCF6-4C84-9199-3F097990D568}" presName="composite" presStyleCnt="0"/>
      <dgm:spPr/>
    </dgm:pt>
    <dgm:pt modelId="{5F8265CD-053D-4532-AF03-AAC9059D1DE9}" type="pres">
      <dgm:prSet presAssocID="{FF2D156A-FCF6-4C84-9199-3F097990D568}" presName="imagSh" presStyleLbl="bgImgPlace1" presStyleIdx="0" presStyleCnt="3"/>
      <dgm:spPr/>
    </dgm:pt>
    <dgm:pt modelId="{7BE39289-C28A-44CF-807A-F7F8B613B884}" type="pres">
      <dgm:prSet presAssocID="{FF2D156A-FCF6-4C84-9199-3F097990D568}" presName="txNode" presStyleLbl="node1" presStyleIdx="0" presStyleCnt="3" custLinFactNeighborX="-21532" custLinFactNeighborY="-59957">
        <dgm:presLayoutVars>
          <dgm:bulletEnabled val="1"/>
        </dgm:presLayoutVars>
      </dgm:prSet>
      <dgm:spPr/>
    </dgm:pt>
    <dgm:pt modelId="{D27B872D-54F3-4470-A1B5-CB8F5F991CE0}" type="pres">
      <dgm:prSet presAssocID="{5C82DED6-B431-4AF3-A502-9BF0E58A4752}" presName="sibTrans" presStyleLbl="sibTrans2D1" presStyleIdx="0" presStyleCnt="2" custScaleX="191676" custScaleY="132208"/>
      <dgm:spPr/>
    </dgm:pt>
    <dgm:pt modelId="{17B0C6C8-934C-4120-A7EC-60242CA83506}" type="pres">
      <dgm:prSet presAssocID="{5C82DED6-B431-4AF3-A502-9BF0E58A4752}" presName="connTx" presStyleLbl="sibTrans2D1" presStyleIdx="0" presStyleCnt="2"/>
      <dgm:spPr/>
    </dgm:pt>
    <dgm:pt modelId="{448CDFCE-35D1-489F-A310-8C95B731F85B}" type="pres">
      <dgm:prSet presAssocID="{36782CDF-F4E5-4F8A-8900-C8E4CECB523C}" presName="composite" presStyleCnt="0"/>
      <dgm:spPr/>
    </dgm:pt>
    <dgm:pt modelId="{C0C01E06-49FA-4160-B259-BBB356D1E070}" type="pres">
      <dgm:prSet presAssocID="{36782CDF-F4E5-4F8A-8900-C8E4CECB523C}" presName="imagSh" presStyleLbl="bgImgPlace1" presStyleIdx="1" presStyleCnt="3"/>
      <dgm:spPr/>
    </dgm:pt>
    <dgm:pt modelId="{FD260DB0-C5D5-430E-9AF4-F34875217E70}" type="pres">
      <dgm:prSet presAssocID="{36782CDF-F4E5-4F8A-8900-C8E4CECB523C}" presName="txNode" presStyleLbl="node1" presStyleIdx="1" presStyleCnt="3" custLinFactNeighborX="-15249" custLinFactNeighborY="-61395">
        <dgm:presLayoutVars>
          <dgm:bulletEnabled val="1"/>
        </dgm:presLayoutVars>
      </dgm:prSet>
      <dgm:spPr/>
    </dgm:pt>
    <dgm:pt modelId="{E615F7F1-31C9-429B-8741-75230A7D33A9}" type="pres">
      <dgm:prSet presAssocID="{1F7BE323-D589-4B11-88DD-2CEF8A9AB7E0}" presName="sibTrans" presStyleLbl="sibTrans2D1" presStyleIdx="1" presStyleCnt="2" custScaleX="214929" custScaleY="88353" custLinFactNeighborX="-17481" custLinFactNeighborY="-15536"/>
      <dgm:spPr/>
    </dgm:pt>
    <dgm:pt modelId="{7CF83897-997C-4563-8ED3-76A8CC256F4E}" type="pres">
      <dgm:prSet presAssocID="{1F7BE323-D589-4B11-88DD-2CEF8A9AB7E0}" presName="connTx" presStyleLbl="sibTrans2D1" presStyleIdx="1" presStyleCnt="2"/>
      <dgm:spPr/>
    </dgm:pt>
    <dgm:pt modelId="{822B01DB-CC69-4513-BD5E-677AA881B84E}" type="pres">
      <dgm:prSet presAssocID="{E3C9998F-9A63-49D2-945D-9B2E4C82A966}" presName="composite" presStyleCnt="0"/>
      <dgm:spPr/>
    </dgm:pt>
    <dgm:pt modelId="{86EA22AF-0BFF-49FC-917F-4F8F06962872}" type="pres">
      <dgm:prSet presAssocID="{E3C9998F-9A63-49D2-945D-9B2E4C82A966}" presName="imagSh" presStyleLbl="bgImgPlace1" presStyleIdx="2" presStyleCnt="3"/>
      <dgm:spPr/>
    </dgm:pt>
    <dgm:pt modelId="{6893AF7A-7E05-488B-A6D8-CFC78559A9E3}" type="pres">
      <dgm:prSet presAssocID="{E3C9998F-9A63-49D2-945D-9B2E4C82A966}" presName="txNode" presStyleLbl="node1" presStyleIdx="2" presStyleCnt="3" custScaleX="126393" custLinFactNeighborX="-11244" custLinFactNeighborY="-60000">
        <dgm:presLayoutVars>
          <dgm:bulletEnabled val="1"/>
        </dgm:presLayoutVars>
      </dgm:prSet>
      <dgm:spPr/>
    </dgm:pt>
  </dgm:ptLst>
  <dgm:cxnLst>
    <dgm:cxn modelId="{CBCA5300-3053-4B85-B663-6D519ED05B70}" type="presOf" srcId="{1F7BE323-D589-4B11-88DD-2CEF8A9AB7E0}" destId="{E615F7F1-31C9-429B-8741-75230A7D33A9}" srcOrd="0" destOrd="0" presId="urn:microsoft.com/office/officeart/2005/8/layout/hProcess10"/>
    <dgm:cxn modelId="{CF8D6E11-2C6A-4AE7-83EF-81FE6BFC9FE9}" srcId="{55E5909A-9A81-45E6-B57C-19F29CE90096}" destId="{FF2D156A-FCF6-4C84-9199-3F097990D568}" srcOrd="0" destOrd="0" parTransId="{EFEBD8F8-9585-4F49-BA2F-9A3385385E80}" sibTransId="{5C82DED6-B431-4AF3-A502-9BF0E58A4752}"/>
    <dgm:cxn modelId="{0D741620-1B75-4F53-BB99-6F91DFBBC3EE}" type="presOf" srcId="{36782CDF-F4E5-4F8A-8900-C8E4CECB523C}" destId="{FD260DB0-C5D5-430E-9AF4-F34875217E70}" srcOrd="0" destOrd="0" presId="urn:microsoft.com/office/officeart/2005/8/layout/hProcess10"/>
    <dgm:cxn modelId="{A86CAF61-0C9C-4C07-8134-517BC961D861}" type="presOf" srcId="{FF2D156A-FCF6-4C84-9199-3F097990D568}" destId="{7BE39289-C28A-44CF-807A-F7F8B613B884}" srcOrd="0" destOrd="0" presId="urn:microsoft.com/office/officeart/2005/8/layout/hProcess10"/>
    <dgm:cxn modelId="{F94C266A-AF46-4638-B932-CBA6FDB67B75}" type="presOf" srcId="{1F7BE323-D589-4B11-88DD-2CEF8A9AB7E0}" destId="{7CF83897-997C-4563-8ED3-76A8CC256F4E}" srcOrd="1" destOrd="0" presId="urn:microsoft.com/office/officeart/2005/8/layout/hProcess10"/>
    <dgm:cxn modelId="{3410638C-A518-4DF7-B307-271114476958}" type="presOf" srcId="{5C82DED6-B431-4AF3-A502-9BF0E58A4752}" destId="{17B0C6C8-934C-4120-A7EC-60242CA83506}" srcOrd="1" destOrd="0" presId="urn:microsoft.com/office/officeart/2005/8/layout/hProcess10"/>
    <dgm:cxn modelId="{6E3C84AF-4ABA-4A33-A472-FB3A1D0C310C}" type="presOf" srcId="{5C82DED6-B431-4AF3-A502-9BF0E58A4752}" destId="{D27B872D-54F3-4470-A1B5-CB8F5F991CE0}" srcOrd="0" destOrd="0" presId="urn:microsoft.com/office/officeart/2005/8/layout/hProcess10"/>
    <dgm:cxn modelId="{7036B5BE-F0FB-400C-9EC8-37EA5754BC31}" type="presOf" srcId="{55E5909A-9A81-45E6-B57C-19F29CE90096}" destId="{94A486DA-D6E2-4B17-AA58-E16474B4B6D9}" srcOrd="0" destOrd="0" presId="urn:microsoft.com/office/officeart/2005/8/layout/hProcess10"/>
    <dgm:cxn modelId="{AB5537DD-499A-48C4-9C52-64C93980B9CE}" srcId="{55E5909A-9A81-45E6-B57C-19F29CE90096}" destId="{36782CDF-F4E5-4F8A-8900-C8E4CECB523C}" srcOrd="1" destOrd="0" parTransId="{8F2C5115-1D5A-4DC2-8F10-F79B1B4918AA}" sibTransId="{1F7BE323-D589-4B11-88DD-2CEF8A9AB7E0}"/>
    <dgm:cxn modelId="{6B3CB8ED-1E05-4978-B1CE-0344A2A98697}" srcId="{55E5909A-9A81-45E6-B57C-19F29CE90096}" destId="{E3C9998F-9A63-49D2-945D-9B2E4C82A966}" srcOrd="2" destOrd="0" parTransId="{2BC73D38-2814-426D-92D2-1712C9622E2F}" sibTransId="{15C2141B-F55E-4015-997D-F2941C71F912}"/>
    <dgm:cxn modelId="{30E3C8F1-F1A6-4C2F-9870-B84566D0D28D}" type="presOf" srcId="{E3C9998F-9A63-49D2-945D-9B2E4C82A966}" destId="{6893AF7A-7E05-488B-A6D8-CFC78559A9E3}" srcOrd="0" destOrd="0" presId="urn:microsoft.com/office/officeart/2005/8/layout/hProcess10"/>
    <dgm:cxn modelId="{74AAB9BC-8A7E-4292-AD73-0AC84760107D}" type="presParOf" srcId="{94A486DA-D6E2-4B17-AA58-E16474B4B6D9}" destId="{1EFF4126-D0AA-405A-B7B4-94BF49D7324D}" srcOrd="0" destOrd="0" presId="urn:microsoft.com/office/officeart/2005/8/layout/hProcess10"/>
    <dgm:cxn modelId="{E183ADF7-40E3-4C67-9DD6-A5CEA1827C4D}" type="presParOf" srcId="{1EFF4126-D0AA-405A-B7B4-94BF49D7324D}" destId="{5F8265CD-053D-4532-AF03-AAC9059D1DE9}" srcOrd="0" destOrd="0" presId="urn:microsoft.com/office/officeart/2005/8/layout/hProcess10"/>
    <dgm:cxn modelId="{32157A66-7283-4B3F-88DF-26CEC2C0DE9F}" type="presParOf" srcId="{1EFF4126-D0AA-405A-B7B4-94BF49D7324D}" destId="{7BE39289-C28A-44CF-807A-F7F8B613B884}" srcOrd="1" destOrd="0" presId="urn:microsoft.com/office/officeart/2005/8/layout/hProcess10"/>
    <dgm:cxn modelId="{99F82CF0-EE01-4650-A346-F0B941895207}" type="presParOf" srcId="{94A486DA-D6E2-4B17-AA58-E16474B4B6D9}" destId="{D27B872D-54F3-4470-A1B5-CB8F5F991CE0}" srcOrd="1" destOrd="0" presId="urn:microsoft.com/office/officeart/2005/8/layout/hProcess10"/>
    <dgm:cxn modelId="{122369AC-1736-4D22-9A7F-E1F5558D2A1A}" type="presParOf" srcId="{D27B872D-54F3-4470-A1B5-CB8F5F991CE0}" destId="{17B0C6C8-934C-4120-A7EC-60242CA83506}" srcOrd="0" destOrd="0" presId="urn:microsoft.com/office/officeart/2005/8/layout/hProcess10"/>
    <dgm:cxn modelId="{EAB93D65-6B69-44CB-ABDF-D1472A0F5813}" type="presParOf" srcId="{94A486DA-D6E2-4B17-AA58-E16474B4B6D9}" destId="{448CDFCE-35D1-489F-A310-8C95B731F85B}" srcOrd="2" destOrd="0" presId="urn:microsoft.com/office/officeart/2005/8/layout/hProcess10"/>
    <dgm:cxn modelId="{7F361F79-883E-46ED-A979-EAEE65A614D5}" type="presParOf" srcId="{448CDFCE-35D1-489F-A310-8C95B731F85B}" destId="{C0C01E06-49FA-4160-B259-BBB356D1E070}" srcOrd="0" destOrd="0" presId="urn:microsoft.com/office/officeart/2005/8/layout/hProcess10"/>
    <dgm:cxn modelId="{BC7DB0DE-1349-487A-A276-8842896E2E1A}" type="presParOf" srcId="{448CDFCE-35D1-489F-A310-8C95B731F85B}" destId="{FD260DB0-C5D5-430E-9AF4-F34875217E70}" srcOrd="1" destOrd="0" presId="urn:microsoft.com/office/officeart/2005/8/layout/hProcess10"/>
    <dgm:cxn modelId="{268C4C76-A9D3-4D1E-815F-F95D51F2CCD0}" type="presParOf" srcId="{94A486DA-D6E2-4B17-AA58-E16474B4B6D9}" destId="{E615F7F1-31C9-429B-8741-75230A7D33A9}" srcOrd="3" destOrd="0" presId="urn:microsoft.com/office/officeart/2005/8/layout/hProcess10"/>
    <dgm:cxn modelId="{92A429DB-B5E6-41BF-8EB0-E330D35D1EB6}" type="presParOf" srcId="{E615F7F1-31C9-429B-8741-75230A7D33A9}" destId="{7CF83897-997C-4563-8ED3-76A8CC256F4E}" srcOrd="0" destOrd="0" presId="urn:microsoft.com/office/officeart/2005/8/layout/hProcess10"/>
    <dgm:cxn modelId="{B36ABDFD-38B6-4702-B87F-C14AC586615E}" type="presParOf" srcId="{94A486DA-D6E2-4B17-AA58-E16474B4B6D9}" destId="{822B01DB-CC69-4513-BD5E-677AA881B84E}" srcOrd="4" destOrd="0" presId="urn:microsoft.com/office/officeart/2005/8/layout/hProcess10"/>
    <dgm:cxn modelId="{1F684D9B-AFBA-4509-B81F-A31382A6F102}" type="presParOf" srcId="{822B01DB-CC69-4513-BD5E-677AA881B84E}" destId="{86EA22AF-0BFF-49FC-917F-4F8F06962872}" srcOrd="0" destOrd="0" presId="urn:microsoft.com/office/officeart/2005/8/layout/hProcess10"/>
    <dgm:cxn modelId="{AAEEACC2-6BF9-44FA-8200-B0DD9857EDA3}" type="presParOf" srcId="{822B01DB-CC69-4513-BD5E-677AA881B84E}" destId="{6893AF7A-7E05-488B-A6D8-CFC78559A9E3}" srcOrd="1" destOrd="0" presId="urn:microsoft.com/office/officeart/2005/8/layout/hProcess10"/>
  </dgm:cxnLst>
  <dgm:bg>
    <a:solidFill>
      <a:schemeClr val="accent6">
        <a:lumMod val="20000"/>
        <a:lumOff val="80000"/>
      </a:scheme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1A64F0-4B36-4758-A50C-5519BB7A825D}"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zh-CN" altLang="en-US"/>
        </a:p>
      </dgm:t>
    </dgm:pt>
    <dgm:pt modelId="{3EB6EB8A-271D-41CD-BD8F-4BC77DF126E2}">
      <dgm:prSet custT="1"/>
      <dgm:spPr>
        <a:solidFill>
          <a:schemeClr val="bg2"/>
        </a:solidFill>
      </dgm:spPr>
      <dgm:t>
        <a:bodyPr/>
        <a:lstStyle/>
        <a:p>
          <a:pPr rtl="0"/>
          <a:r>
            <a:rPr lang="zh-CN" sz="1400" b="1" dirty="0">
              <a:solidFill>
                <a:schemeClr val="tx1"/>
              </a:solidFill>
            </a:rPr>
            <a:t>夏商西周：</a:t>
          </a:r>
          <a:endParaRPr lang="en-US" altLang="zh-CN" sz="1400" b="1" dirty="0">
            <a:solidFill>
              <a:schemeClr val="tx1"/>
            </a:solidFill>
          </a:endParaRPr>
        </a:p>
        <a:p>
          <a:pPr rtl="0"/>
          <a:endParaRPr lang="en-US" altLang="zh-CN" sz="1400" b="1" dirty="0">
            <a:solidFill>
              <a:schemeClr val="tx1"/>
            </a:solidFill>
          </a:endParaRPr>
        </a:p>
        <a:p>
          <a:pPr rtl="0"/>
          <a:r>
            <a:rPr lang="zh-CN" altLang="en-US" sz="1400" b="0" dirty="0">
              <a:solidFill>
                <a:schemeClr val="tx1"/>
              </a:solidFill>
            </a:rPr>
            <a:t>中国传统国家形成</a:t>
          </a:r>
          <a:endParaRPr lang="zh-CN" sz="1400" b="0" dirty="0">
            <a:solidFill>
              <a:schemeClr val="tx1"/>
            </a:solidFill>
          </a:endParaRPr>
        </a:p>
      </dgm:t>
    </dgm:pt>
    <dgm:pt modelId="{244D4806-16A4-4ACA-A8DC-63226C763A12}" type="parTrans" cxnId="{76B146CF-6470-421A-B0C5-9ED5D90E1E6A}">
      <dgm:prSet/>
      <dgm:spPr/>
      <dgm:t>
        <a:bodyPr/>
        <a:lstStyle/>
        <a:p>
          <a:endParaRPr lang="zh-CN" altLang="en-US"/>
        </a:p>
      </dgm:t>
    </dgm:pt>
    <dgm:pt modelId="{23B0E062-2120-4074-BAE8-8F32C1CC65F1}" type="sibTrans" cxnId="{76B146CF-6470-421A-B0C5-9ED5D90E1E6A}">
      <dgm:prSet/>
      <dgm:spPr/>
      <dgm:t>
        <a:bodyPr/>
        <a:lstStyle/>
        <a:p>
          <a:endParaRPr lang="zh-CN" altLang="en-US"/>
        </a:p>
      </dgm:t>
    </dgm:pt>
    <dgm:pt modelId="{00ACC3B1-82DC-4C98-BF66-29026C9F74E1}">
      <dgm:prSet/>
      <dgm:spPr>
        <a:solidFill>
          <a:schemeClr val="bg2"/>
        </a:solidFill>
      </dgm:spPr>
      <dgm:t>
        <a:bodyPr/>
        <a:lstStyle/>
        <a:p>
          <a:pPr rtl="0"/>
          <a:r>
            <a:rPr lang="zh-CN" b="1" dirty="0">
              <a:solidFill>
                <a:schemeClr val="tx1"/>
              </a:solidFill>
            </a:rPr>
            <a:t>春秋战国：</a:t>
          </a:r>
          <a:endParaRPr lang="en-US" altLang="zh-CN" b="1" dirty="0">
            <a:solidFill>
              <a:schemeClr val="tx1"/>
            </a:solidFill>
          </a:endParaRPr>
        </a:p>
        <a:p>
          <a:pPr rtl="0"/>
          <a:endParaRPr lang="en-US" altLang="zh-CN" b="1" dirty="0">
            <a:solidFill>
              <a:schemeClr val="tx1"/>
            </a:solidFill>
          </a:endParaRPr>
        </a:p>
        <a:p>
          <a:pPr rtl="0"/>
          <a:r>
            <a:rPr lang="zh-CN" altLang="en-US" b="0" dirty="0">
              <a:solidFill>
                <a:schemeClr val="tx1"/>
              </a:solidFill>
            </a:rPr>
            <a:t>中国传统文化形成</a:t>
          </a:r>
          <a:endParaRPr lang="zh-CN" b="0" dirty="0">
            <a:solidFill>
              <a:schemeClr val="tx1"/>
            </a:solidFill>
          </a:endParaRPr>
        </a:p>
      </dgm:t>
    </dgm:pt>
    <dgm:pt modelId="{A775FA42-AB6F-4F96-9B35-1867986D76E0}" type="parTrans" cxnId="{7D4317AD-888D-43D4-8ACA-027C5CF13553}">
      <dgm:prSet/>
      <dgm:spPr/>
      <dgm:t>
        <a:bodyPr/>
        <a:lstStyle/>
        <a:p>
          <a:endParaRPr lang="zh-CN" altLang="en-US"/>
        </a:p>
      </dgm:t>
    </dgm:pt>
    <dgm:pt modelId="{7E7DC636-F072-47C3-BF84-5E9C224EC5BA}" type="sibTrans" cxnId="{7D4317AD-888D-43D4-8ACA-027C5CF13553}">
      <dgm:prSet/>
      <dgm:spPr/>
      <dgm:t>
        <a:bodyPr/>
        <a:lstStyle/>
        <a:p>
          <a:endParaRPr lang="zh-CN" altLang="en-US"/>
        </a:p>
      </dgm:t>
    </dgm:pt>
    <dgm:pt modelId="{EF3DCE58-51E1-4BDE-AC55-10D1C20B6791}">
      <dgm:prSet/>
      <dgm:spPr>
        <a:solidFill>
          <a:schemeClr val="bg2"/>
        </a:solidFill>
      </dgm:spPr>
      <dgm:t>
        <a:bodyPr/>
        <a:lstStyle/>
        <a:p>
          <a:pPr rtl="0"/>
          <a:r>
            <a:rPr lang="zh-CN" b="1" dirty="0">
              <a:solidFill>
                <a:schemeClr val="tx1"/>
              </a:solidFill>
            </a:rPr>
            <a:t>秦汉时期：</a:t>
          </a:r>
          <a:endParaRPr lang="en-US" altLang="zh-CN" b="1" dirty="0">
            <a:solidFill>
              <a:schemeClr val="tx1"/>
            </a:solidFill>
          </a:endParaRPr>
        </a:p>
        <a:p>
          <a:pPr rtl="0"/>
          <a:endParaRPr lang="en-US" altLang="zh-CN" b="1" dirty="0">
            <a:solidFill>
              <a:schemeClr val="tx1"/>
            </a:solidFill>
          </a:endParaRPr>
        </a:p>
        <a:p>
          <a:pPr rtl="0"/>
          <a:r>
            <a:rPr lang="zh-CN" altLang="en-US" dirty="0">
              <a:solidFill>
                <a:schemeClr val="tx1"/>
              </a:solidFill>
            </a:rPr>
            <a:t>中国传统政治制度形成</a:t>
          </a:r>
          <a:endParaRPr lang="zh-CN" dirty="0">
            <a:solidFill>
              <a:schemeClr val="tx1"/>
            </a:solidFill>
          </a:endParaRPr>
        </a:p>
      </dgm:t>
    </dgm:pt>
    <dgm:pt modelId="{593FE50C-5712-4058-AB81-89C27676EC75}" type="parTrans" cxnId="{13CCCA27-2445-4999-A2BE-D2647491A767}">
      <dgm:prSet/>
      <dgm:spPr/>
      <dgm:t>
        <a:bodyPr/>
        <a:lstStyle/>
        <a:p>
          <a:endParaRPr lang="zh-CN" altLang="en-US"/>
        </a:p>
      </dgm:t>
    </dgm:pt>
    <dgm:pt modelId="{1C51905B-D6ED-4715-BC2F-493E34FD0E59}" type="sibTrans" cxnId="{13CCCA27-2445-4999-A2BE-D2647491A767}">
      <dgm:prSet/>
      <dgm:spPr/>
      <dgm:t>
        <a:bodyPr/>
        <a:lstStyle/>
        <a:p>
          <a:endParaRPr lang="zh-CN" altLang="en-US"/>
        </a:p>
      </dgm:t>
    </dgm:pt>
    <dgm:pt modelId="{D140AB44-1FBE-4C24-BC6C-48DFF348B231}" type="pres">
      <dgm:prSet presAssocID="{B51A64F0-4B36-4758-A50C-5519BB7A825D}" presName="Name0" presStyleCnt="0">
        <dgm:presLayoutVars>
          <dgm:dir/>
          <dgm:resizeHandles val="exact"/>
        </dgm:presLayoutVars>
      </dgm:prSet>
      <dgm:spPr/>
    </dgm:pt>
    <dgm:pt modelId="{9268266F-D306-4E90-A296-FD1CE552F8A6}" type="pres">
      <dgm:prSet presAssocID="{3EB6EB8A-271D-41CD-BD8F-4BC77DF126E2}" presName="node" presStyleLbl="node1" presStyleIdx="0" presStyleCnt="3" custScaleX="72828" custScaleY="87224" custLinFactNeighborX="-27604" custLinFactNeighborY="-18977">
        <dgm:presLayoutVars>
          <dgm:bulletEnabled val="1"/>
        </dgm:presLayoutVars>
      </dgm:prSet>
      <dgm:spPr/>
    </dgm:pt>
    <dgm:pt modelId="{2222363A-DE09-482F-B451-762E9AC93DC7}" type="pres">
      <dgm:prSet presAssocID="{23B0E062-2120-4074-BAE8-8F32C1CC65F1}" presName="sibTrans" presStyleLbl="sibTrans2D1" presStyleIdx="0" presStyleCnt="2" custScaleX="192927"/>
      <dgm:spPr/>
    </dgm:pt>
    <dgm:pt modelId="{CB1523D5-698F-4345-94E3-D96F82DFFF04}" type="pres">
      <dgm:prSet presAssocID="{23B0E062-2120-4074-BAE8-8F32C1CC65F1}" presName="connectorText" presStyleLbl="sibTrans2D1" presStyleIdx="0" presStyleCnt="2"/>
      <dgm:spPr/>
    </dgm:pt>
    <dgm:pt modelId="{1B393CD3-3D48-4818-86EB-14EB0B0BB253}" type="pres">
      <dgm:prSet presAssocID="{00ACC3B1-82DC-4C98-BF66-29026C9F74E1}" presName="node" presStyleLbl="node1" presStyleIdx="1" presStyleCnt="3" custLinFactNeighborX="-10308" custLinFactNeighborY="-5995">
        <dgm:presLayoutVars>
          <dgm:bulletEnabled val="1"/>
        </dgm:presLayoutVars>
      </dgm:prSet>
      <dgm:spPr/>
    </dgm:pt>
    <dgm:pt modelId="{E5E3F503-25E3-4197-AA75-72C674B2AC19}" type="pres">
      <dgm:prSet presAssocID="{7E7DC636-F072-47C3-BF84-5E9C224EC5BA}" presName="sibTrans" presStyleLbl="sibTrans2D1" presStyleIdx="1" presStyleCnt="2" custScaleX="192169"/>
      <dgm:spPr/>
    </dgm:pt>
    <dgm:pt modelId="{474CA547-5DD8-4586-AFD7-33A151ABB0C9}" type="pres">
      <dgm:prSet presAssocID="{7E7DC636-F072-47C3-BF84-5E9C224EC5BA}" presName="connectorText" presStyleLbl="sibTrans2D1" presStyleIdx="1" presStyleCnt="2"/>
      <dgm:spPr/>
    </dgm:pt>
    <dgm:pt modelId="{89196E72-5DE8-4A3D-B993-75B65477F20B}" type="pres">
      <dgm:prSet presAssocID="{EF3DCE58-51E1-4BDE-AC55-10D1C20B6791}" presName="node" presStyleLbl="node1" presStyleIdx="2" presStyleCnt="3" custLinFactNeighborX="1491" custLinFactNeighborY="-4892">
        <dgm:presLayoutVars>
          <dgm:bulletEnabled val="1"/>
        </dgm:presLayoutVars>
      </dgm:prSet>
      <dgm:spPr/>
    </dgm:pt>
  </dgm:ptLst>
  <dgm:cxnLst>
    <dgm:cxn modelId="{13CCCA27-2445-4999-A2BE-D2647491A767}" srcId="{B51A64F0-4B36-4758-A50C-5519BB7A825D}" destId="{EF3DCE58-51E1-4BDE-AC55-10D1C20B6791}" srcOrd="2" destOrd="0" parTransId="{593FE50C-5712-4058-AB81-89C27676EC75}" sibTransId="{1C51905B-D6ED-4715-BC2F-493E34FD0E59}"/>
    <dgm:cxn modelId="{3969C841-F9F7-4CC9-8731-752A01741B0F}" type="presOf" srcId="{EF3DCE58-51E1-4BDE-AC55-10D1C20B6791}" destId="{89196E72-5DE8-4A3D-B993-75B65477F20B}" srcOrd="0" destOrd="0" presId="urn:microsoft.com/office/officeart/2005/8/layout/process1"/>
    <dgm:cxn modelId="{B635BA64-274E-487D-B80F-C74766466FB4}" type="presOf" srcId="{7E7DC636-F072-47C3-BF84-5E9C224EC5BA}" destId="{474CA547-5DD8-4586-AFD7-33A151ABB0C9}" srcOrd="1" destOrd="0" presId="urn:microsoft.com/office/officeart/2005/8/layout/process1"/>
    <dgm:cxn modelId="{47FD006A-3840-410A-9844-2595D709E09C}" type="presOf" srcId="{23B0E062-2120-4074-BAE8-8F32C1CC65F1}" destId="{CB1523D5-698F-4345-94E3-D96F82DFFF04}" srcOrd="1" destOrd="0" presId="urn:microsoft.com/office/officeart/2005/8/layout/process1"/>
    <dgm:cxn modelId="{E80A2C76-1CB3-45B3-8A33-173045286D91}" type="presOf" srcId="{3EB6EB8A-271D-41CD-BD8F-4BC77DF126E2}" destId="{9268266F-D306-4E90-A296-FD1CE552F8A6}" srcOrd="0" destOrd="0" presId="urn:microsoft.com/office/officeart/2005/8/layout/process1"/>
    <dgm:cxn modelId="{851E887D-BCE9-4660-B9DE-C5B11D213D5A}" type="presOf" srcId="{B51A64F0-4B36-4758-A50C-5519BB7A825D}" destId="{D140AB44-1FBE-4C24-BC6C-48DFF348B231}" srcOrd="0" destOrd="0" presId="urn:microsoft.com/office/officeart/2005/8/layout/process1"/>
    <dgm:cxn modelId="{7D4317AD-888D-43D4-8ACA-027C5CF13553}" srcId="{B51A64F0-4B36-4758-A50C-5519BB7A825D}" destId="{00ACC3B1-82DC-4C98-BF66-29026C9F74E1}" srcOrd="1" destOrd="0" parTransId="{A775FA42-AB6F-4F96-9B35-1867986D76E0}" sibTransId="{7E7DC636-F072-47C3-BF84-5E9C224EC5BA}"/>
    <dgm:cxn modelId="{3C1308C9-325F-4727-B531-1B2F03634565}" type="presOf" srcId="{23B0E062-2120-4074-BAE8-8F32C1CC65F1}" destId="{2222363A-DE09-482F-B451-762E9AC93DC7}" srcOrd="0" destOrd="0" presId="urn:microsoft.com/office/officeart/2005/8/layout/process1"/>
    <dgm:cxn modelId="{76B146CF-6470-421A-B0C5-9ED5D90E1E6A}" srcId="{B51A64F0-4B36-4758-A50C-5519BB7A825D}" destId="{3EB6EB8A-271D-41CD-BD8F-4BC77DF126E2}" srcOrd="0" destOrd="0" parTransId="{244D4806-16A4-4ACA-A8DC-63226C763A12}" sibTransId="{23B0E062-2120-4074-BAE8-8F32C1CC65F1}"/>
    <dgm:cxn modelId="{BE192FEF-E716-4FAC-801F-775EB873BE6C}" type="presOf" srcId="{7E7DC636-F072-47C3-BF84-5E9C224EC5BA}" destId="{E5E3F503-25E3-4197-AA75-72C674B2AC19}" srcOrd="0" destOrd="0" presId="urn:microsoft.com/office/officeart/2005/8/layout/process1"/>
    <dgm:cxn modelId="{00121DF0-50F5-4D5A-AF35-26DE2D66AD6B}" type="presOf" srcId="{00ACC3B1-82DC-4C98-BF66-29026C9F74E1}" destId="{1B393CD3-3D48-4818-86EB-14EB0B0BB253}" srcOrd="0" destOrd="0" presId="urn:microsoft.com/office/officeart/2005/8/layout/process1"/>
    <dgm:cxn modelId="{67EA988D-6B0F-4582-8A22-B8E83D20A46D}" type="presParOf" srcId="{D140AB44-1FBE-4C24-BC6C-48DFF348B231}" destId="{9268266F-D306-4E90-A296-FD1CE552F8A6}" srcOrd="0" destOrd="0" presId="urn:microsoft.com/office/officeart/2005/8/layout/process1"/>
    <dgm:cxn modelId="{FB4EAE96-2913-46D6-B357-08533A0593C5}" type="presParOf" srcId="{D140AB44-1FBE-4C24-BC6C-48DFF348B231}" destId="{2222363A-DE09-482F-B451-762E9AC93DC7}" srcOrd="1" destOrd="0" presId="urn:microsoft.com/office/officeart/2005/8/layout/process1"/>
    <dgm:cxn modelId="{6EF6EC1D-4E12-4C55-B94E-F70F19D3A0D6}" type="presParOf" srcId="{2222363A-DE09-482F-B451-762E9AC93DC7}" destId="{CB1523D5-698F-4345-94E3-D96F82DFFF04}" srcOrd="0" destOrd="0" presId="urn:microsoft.com/office/officeart/2005/8/layout/process1"/>
    <dgm:cxn modelId="{5813CA8E-0F46-48B8-9FA0-76CDCE5F6710}" type="presParOf" srcId="{D140AB44-1FBE-4C24-BC6C-48DFF348B231}" destId="{1B393CD3-3D48-4818-86EB-14EB0B0BB253}" srcOrd="2" destOrd="0" presId="urn:microsoft.com/office/officeart/2005/8/layout/process1"/>
    <dgm:cxn modelId="{15041219-8471-4663-BF30-1BBAD5BF5A8B}" type="presParOf" srcId="{D140AB44-1FBE-4C24-BC6C-48DFF348B231}" destId="{E5E3F503-25E3-4197-AA75-72C674B2AC19}" srcOrd="3" destOrd="0" presId="urn:microsoft.com/office/officeart/2005/8/layout/process1"/>
    <dgm:cxn modelId="{5955C35D-7AF9-48CA-9878-6EC7FC78F999}" type="presParOf" srcId="{E5E3F503-25E3-4197-AA75-72C674B2AC19}" destId="{474CA547-5DD8-4586-AFD7-33A151ABB0C9}" srcOrd="0" destOrd="0" presId="urn:microsoft.com/office/officeart/2005/8/layout/process1"/>
    <dgm:cxn modelId="{E05CB4FC-DF00-4031-AE7D-8D0FEEFDAEC4}" type="presParOf" srcId="{D140AB44-1FBE-4C24-BC6C-48DFF348B231}" destId="{89196E72-5DE8-4A3D-B993-75B65477F20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44C2DA-C473-43C9-9197-2B9191F3FA8B}"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0B7E5B12-F0C8-40C8-AAEC-D5FEC657E986}">
      <dgm:prSet custT="1"/>
      <dgm:spPr>
        <a:solidFill>
          <a:schemeClr val="accent1"/>
        </a:solidFill>
      </dgm:spPr>
      <dgm:t>
        <a:bodyPr/>
        <a:lstStyle/>
        <a:p>
          <a:pPr rtl="0"/>
          <a:r>
            <a:rPr lang="zh-CN" altLang="en-US" sz="1400" b="1" dirty="0">
              <a:latin typeface="+mn-ea"/>
              <a:ea typeface="+mn-ea"/>
            </a:rPr>
            <a:t>铁器牛耕、</a:t>
          </a:r>
          <a:endParaRPr lang="en-US" altLang="zh-CN" sz="1400" b="1" dirty="0">
            <a:latin typeface="+mn-ea"/>
            <a:ea typeface="+mn-ea"/>
          </a:endParaRPr>
        </a:p>
        <a:p>
          <a:pPr rtl="0"/>
          <a:r>
            <a:rPr lang="zh-CN" altLang="en-US" sz="1400" b="1" dirty="0">
              <a:latin typeface="+mn-ea"/>
              <a:ea typeface="+mn-ea"/>
            </a:rPr>
            <a:t>水利灌溉工程</a:t>
          </a:r>
        </a:p>
      </dgm:t>
    </dgm:pt>
    <dgm:pt modelId="{3420F3B5-8D91-471E-9FE0-FEDBB61AC609}" type="parTrans" cxnId="{8B586F32-095B-4DA5-BCB7-0F5223BA217B}">
      <dgm:prSet/>
      <dgm:spPr/>
      <dgm:t>
        <a:bodyPr/>
        <a:lstStyle/>
        <a:p>
          <a:endParaRPr lang="zh-CN" altLang="en-US" sz="2800"/>
        </a:p>
      </dgm:t>
    </dgm:pt>
    <dgm:pt modelId="{849A5178-F363-4F5F-BF0E-FF16D7396CA4}" type="sibTrans" cxnId="{8B586F32-095B-4DA5-BCB7-0F5223BA217B}">
      <dgm:prSet/>
      <dgm:spPr/>
      <dgm:t>
        <a:bodyPr/>
        <a:lstStyle/>
        <a:p>
          <a:endParaRPr lang="zh-CN" altLang="en-US" sz="2800"/>
        </a:p>
      </dgm:t>
    </dgm:pt>
    <dgm:pt modelId="{EDF8888E-06E0-43C5-A9A5-78E87F6A6500}">
      <dgm:prSet custT="1"/>
      <dgm:spPr/>
      <dgm:t>
        <a:bodyPr/>
        <a:lstStyle/>
        <a:p>
          <a:pPr rtl="0"/>
          <a:r>
            <a:rPr lang="zh-CN" altLang="en-US" sz="1400" b="1" dirty="0">
              <a:latin typeface="+mn-ea"/>
              <a:ea typeface="+mn-ea"/>
            </a:rPr>
            <a:t>冶铁技术、</a:t>
          </a:r>
          <a:endParaRPr lang="en-US" altLang="zh-CN" sz="1400" b="1" dirty="0">
            <a:latin typeface="+mn-ea"/>
            <a:ea typeface="+mn-ea"/>
          </a:endParaRPr>
        </a:p>
        <a:p>
          <a:pPr rtl="0"/>
          <a:r>
            <a:rPr lang="zh-CN" altLang="en-US" sz="1400" b="1" dirty="0">
              <a:latin typeface="+mn-ea"/>
              <a:ea typeface="+mn-ea"/>
            </a:rPr>
            <a:t>手工业分工细</a:t>
          </a:r>
        </a:p>
      </dgm:t>
    </dgm:pt>
    <dgm:pt modelId="{E80A179A-0CD1-4125-AA74-68622020CAE0}" type="parTrans" cxnId="{72AD3635-EC4D-469E-93CD-D19058AD7F45}">
      <dgm:prSet/>
      <dgm:spPr/>
      <dgm:t>
        <a:bodyPr/>
        <a:lstStyle/>
        <a:p>
          <a:endParaRPr lang="zh-CN" altLang="en-US" sz="2800"/>
        </a:p>
      </dgm:t>
    </dgm:pt>
    <dgm:pt modelId="{57F02CFC-F7C7-450B-A041-E091EA9EB4B9}" type="sibTrans" cxnId="{72AD3635-EC4D-469E-93CD-D19058AD7F45}">
      <dgm:prSet/>
      <dgm:spPr/>
      <dgm:t>
        <a:bodyPr/>
        <a:lstStyle/>
        <a:p>
          <a:endParaRPr lang="zh-CN" altLang="en-US" sz="2800"/>
        </a:p>
      </dgm:t>
    </dgm:pt>
    <dgm:pt modelId="{CAA19F06-13D1-4D75-9F01-9FA12AD1F8E2}">
      <dgm:prSet custT="1"/>
      <dgm:spPr/>
      <dgm:t>
        <a:bodyPr/>
        <a:lstStyle/>
        <a:p>
          <a:pPr rtl="0"/>
          <a:r>
            <a:rPr lang="zh-CN" altLang="en-US" sz="1400" b="1" dirty="0"/>
            <a:t>货币流通广泛、城市发展 </a:t>
          </a:r>
        </a:p>
      </dgm:t>
    </dgm:pt>
    <dgm:pt modelId="{4541584A-EB44-42F1-B469-00FF8C3C798D}" type="parTrans" cxnId="{C39C7727-93D7-4B68-BC81-A534444FCCE1}">
      <dgm:prSet/>
      <dgm:spPr/>
      <dgm:t>
        <a:bodyPr/>
        <a:lstStyle/>
        <a:p>
          <a:endParaRPr lang="zh-CN" altLang="en-US" sz="2800"/>
        </a:p>
      </dgm:t>
    </dgm:pt>
    <dgm:pt modelId="{540D1FA1-AE64-4BCC-8965-BFD186F5E36D}" type="sibTrans" cxnId="{C39C7727-93D7-4B68-BC81-A534444FCCE1}">
      <dgm:prSet/>
      <dgm:spPr/>
      <dgm:t>
        <a:bodyPr/>
        <a:lstStyle/>
        <a:p>
          <a:endParaRPr lang="zh-CN" altLang="en-US" sz="2800"/>
        </a:p>
      </dgm:t>
    </dgm:pt>
    <dgm:pt modelId="{74A2ABD6-B96E-4D3A-B558-0EE6119AB255}" type="pres">
      <dgm:prSet presAssocID="{A844C2DA-C473-43C9-9197-2B9191F3FA8B}" presName="composite" presStyleCnt="0">
        <dgm:presLayoutVars>
          <dgm:chMax val="5"/>
          <dgm:dir/>
          <dgm:animLvl val="ctr"/>
          <dgm:resizeHandles val="exact"/>
        </dgm:presLayoutVars>
      </dgm:prSet>
      <dgm:spPr/>
    </dgm:pt>
    <dgm:pt modelId="{8E3D39FF-C0DB-4C0D-8614-6A48B074D976}" type="pres">
      <dgm:prSet presAssocID="{A844C2DA-C473-43C9-9197-2B9191F3FA8B}" presName="cycle" presStyleCnt="0"/>
      <dgm:spPr/>
    </dgm:pt>
    <dgm:pt modelId="{26CDAB00-4DA8-4973-8B7A-F970899279B6}" type="pres">
      <dgm:prSet presAssocID="{A844C2DA-C473-43C9-9197-2B9191F3FA8B}" presName="centerShape" presStyleCnt="0"/>
      <dgm:spPr/>
    </dgm:pt>
    <dgm:pt modelId="{563D2200-5910-446A-A48B-8F863E3840EB}" type="pres">
      <dgm:prSet presAssocID="{A844C2DA-C473-43C9-9197-2B9191F3FA8B}" presName="connSite" presStyleLbl="node1" presStyleIdx="0" presStyleCnt="4"/>
      <dgm:spPr/>
    </dgm:pt>
    <dgm:pt modelId="{B81093B4-5BEF-44B0-90CC-454816420D6A}" type="pres">
      <dgm:prSet presAssocID="{A844C2DA-C473-43C9-9197-2B9191F3FA8B}" presName="visible" presStyleLbl="node1" presStyleIdx="0" presStyleCnt="4" custScaleX="136344" custScaleY="109698" custLinFactNeighborX="20282" custLinFactNeighborY="-759"/>
      <dgm:spPr>
        <a:solidFill>
          <a:schemeClr val="accent1">
            <a:lumMod val="60000"/>
            <a:lumOff val="40000"/>
          </a:schemeClr>
        </a:solidFill>
      </dgm:spPr>
    </dgm:pt>
    <dgm:pt modelId="{914B25C2-946F-46F4-BFD1-C7FDFD69AF21}" type="pres">
      <dgm:prSet presAssocID="{3420F3B5-8D91-471E-9FE0-FEDBB61AC609}" presName="Name25" presStyleLbl="parChTrans1D1" presStyleIdx="0" presStyleCnt="3"/>
      <dgm:spPr/>
    </dgm:pt>
    <dgm:pt modelId="{FE057FB2-EE53-4A4F-96E6-91535313B7E8}" type="pres">
      <dgm:prSet presAssocID="{0B7E5B12-F0C8-40C8-AAEC-D5FEC657E986}" presName="node" presStyleCnt="0"/>
      <dgm:spPr/>
    </dgm:pt>
    <dgm:pt modelId="{EABA8801-670E-42C4-8B60-F5BF1DA4DF07}" type="pres">
      <dgm:prSet presAssocID="{0B7E5B12-F0C8-40C8-AAEC-D5FEC657E986}" presName="parentNode" presStyleLbl="node1" presStyleIdx="1" presStyleCnt="4" custScaleX="307069" custScaleY="139891" custLinFactX="85859" custLinFactNeighborX="100000" custLinFactNeighborY="-12097">
        <dgm:presLayoutVars>
          <dgm:chMax val="1"/>
          <dgm:bulletEnabled val="1"/>
        </dgm:presLayoutVars>
      </dgm:prSet>
      <dgm:spPr/>
    </dgm:pt>
    <dgm:pt modelId="{9809C2DD-02A5-4AC9-A13B-7C1B5CD7C182}" type="pres">
      <dgm:prSet presAssocID="{0B7E5B12-F0C8-40C8-AAEC-D5FEC657E986}" presName="childNode" presStyleLbl="revTx" presStyleIdx="0" presStyleCnt="0">
        <dgm:presLayoutVars>
          <dgm:bulletEnabled val="1"/>
        </dgm:presLayoutVars>
      </dgm:prSet>
      <dgm:spPr/>
    </dgm:pt>
    <dgm:pt modelId="{D23A9719-EFFA-4C10-987A-91479D9A9FE7}" type="pres">
      <dgm:prSet presAssocID="{E80A179A-0CD1-4125-AA74-68622020CAE0}" presName="Name25" presStyleLbl="parChTrans1D1" presStyleIdx="1" presStyleCnt="3"/>
      <dgm:spPr/>
    </dgm:pt>
    <dgm:pt modelId="{8F9AA917-143E-4BF6-8834-7E6A4F225BFC}" type="pres">
      <dgm:prSet presAssocID="{EDF8888E-06E0-43C5-A9A5-78E87F6A6500}" presName="node" presStyleCnt="0"/>
      <dgm:spPr/>
    </dgm:pt>
    <dgm:pt modelId="{AF6E4BF5-8F67-4ABB-9D5A-9E28548FF028}" type="pres">
      <dgm:prSet presAssocID="{EDF8888E-06E0-43C5-A9A5-78E87F6A6500}" presName="parentNode" presStyleLbl="node1" presStyleIdx="2" presStyleCnt="4" custScaleX="391778" custScaleY="146194" custLinFactX="128601" custLinFactNeighborX="200000" custLinFactNeighborY="7474">
        <dgm:presLayoutVars>
          <dgm:chMax val="1"/>
          <dgm:bulletEnabled val="1"/>
        </dgm:presLayoutVars>
      </dgm:prSet>
      <dgm:spPr/>
    </dgm:pt>
    <dgm:pt modelId="{3CF9B9D7-F7A1-4D39-85D6-24ED7827AB32}" type="pres">
      <dgm:prSet presAssocID="{EDF8888E-06E0-43C5-A9A5-78E87F6A6500}" presName="childNode" presStyleLbl="revTx" presStyleIdx="0" presStyleCnt="0">
        <dgm:presLayoutVars>
          <dgm:bulletEnabled val="1"/>
        </dgm:presLayoutVars>
      </dgm:prSet>
      <dgm:spPr/>
    </dgm:pt>
    <dgm:pt modelId="{51FB98E3-D316-443F-B14F-C01C55B488F2}" type="pres">
      <dgm:prSet presAssocID="{4541584A-EB44-42F1-B469-00FF8C3C798D}" presName="Name25" presStyleLbl="parChTrans1D1" presStyleIdx="2" presStyleCnt="3"/>
      <dgm:spPr/>
    </dgm:pt>
    <dgm:pt modelId="{99A69358-521C-40ED-91E9-8AAC02F46F14}" type="pres">
      <dgm:prSet presAssocID="{CAA19F06-13D1-4D75-9F01-9FA12AD1F8E2}" presName="node" presStyleCnt="0"/>
      <dgm:spPr/>
    </dgm:pt>
    <dgm:pt modelId="{16416107-791A-42E5-A09F-676815CAB6CD}" type="pres">
      <dgm:prSet presAssocID="{CAA19F06-13D1-4D75-9F01-9FA12AD1F8E2}" presName="parentNode" presStyleLbl="node1" presStyleIdx="3" presStyleCnt="4" custScaleX="338055" custScaleY="139822" custLinFactX="100000" custLinFactNeighborX="102511" custLinFactNeighborY="23428">
        <dgm:presLayoutVars>
          <dgm:chMax val="1"/>
          <dgm:bulletEnabled val="1"/>
        </dgm:presLayoutVars>
      </dgm:prSet>
      <dgm:spPr/>
    </dgm:pt>
    <dgm:pt modelId="{2F02EE51-556C-4201-A040-28FD4C30C693}" type="pres">
      <dgm:prSet presAssocID="{CAA19F06-13D1-4D75-9F01-9FA12AD1F8E2}" presName="childNode" presStyleLbl="revTx" presStyleIdx="0" presStyleCnt="0">
        <dgm:presLayoutVars>
          <dgm:bulletEnabled val="1"/>
        </dgm:presLayoutVars>
      </dgm:prSet>
      <dgm:spPr/>
    </dgm:pt>
  </dgm:ptLst>
  <dgm:cxnLst>
    <dgm:cxn modelId="{6E08190E-D4CA-42B1-B4D7-9314B78B33AF}" type="presOf" srcId="{3420F3B5-8D91-471E-9FE0-FEDBB61AC609}" destId="{914B25C2-946F-46F4-BFD1-C7FDFD69AF21}" srcOrd="0" destOrd="0" presId="urn:microsoft.com/office/officeart/2005/8/layout/radial2"/>
    <dgm:cxn modelId="{C39C7727-93D7-4B68-BC81-A534444FCCE1}" srcId="{A844C2DA-C473-43C9-9197-2B9191F3FA8B}" destId="{CAA19F06-13D1-4D75-9F01-9FA12AD1F8E2}" srcOrd="2" destOrd="0" parTransId="{4541584A-EB44-42F1-B469-00FF8C3C798D}" sibTransId="{540D1FA1-AE64-4BCC-8965-BFD186F5E36D}"/>
    <dgm:cxn modelId="{8B586F32-095B-4DA5-BCB7-0F5223BA217B}" srcId="{A844C2DA-C473-43C9-9197-2B9191F3FA8B}" destId="{0B7E5B12-F0C8-40C8-AAEC-D5FEC657E986}" srcOrd="0" destOrd="0" parTransId="{3420F3B5-8D91-471E-9FE0-FEDBB61AC609}" sibTransId="{849A5178-F363-4F5F-BF0E-FF16D7396CA4}"/>
    <dgm:cxn modelId="{72AD3635-EC4D-469E-93CD-D19058AD7F45}" srcId="{A844C2DA-C473-43C9-9197-2B9191F3FA8B}" destId="{EDF8888E-06E0-43C5-A9A5-78E87F6A6500}" srcOrd="1" destOrd="0" parTransId="{E80A179A-0CD1-4125-AA74-68622020CAE0}" sibTransId="{57F02CFC-F7C7-450B-A041-E091EA9EB4B9}"/>
    <dgm:cxn modelId="{308ECD3B-D1E8-4014-8784-AE87F7AEB5C9}" type="presOf" srcId="{EDF8888E-06E0-43C5-A9A5-78E87F6A6500}" destId="{AF6E4BF5-8F67-4ABB-9D5A-9E28548FF028}" srcOrd="0" destOrd="0" presId="urn:microsoft.com/office/officeart/2005/8/layout/radial2"/>
    <dgm:cxn modelId="{294B6096-7AE0-45AD-80C3-86FE42CF71EB}" type="presOf" srcId="{CAA19F06-13D1-4D75-9F01-9FA12AD1F8E2}" destId="{16416107-791A-42E5-A09F-676815CAB6CD}" srcOrd="0" destOrd="0" presId="urn:microsoft.com/office/officeart/2005/8/layout/radial2"/>
    <dgm:cxn modelId="{CA6FACA3-C7F6-46F8-91B4-36603C9A12A6}" type="presOf" srcId="{A844C2DA-C473-43C9-9197-2B9191F3FA8B}" destId="{74A2ABD6-B96E-4D3A-B558-0EE6119AB255}" srcOrd="0" destOrd="0" presId="urn:microsoft.com/office/officeart/2005/8/layout/radial2"/>
    <dgm:cxn modelId="{B1F48DC6-AE2C-4780-B0E3-F44965274F2F}" type="presOf" srcId="{0B7E5B12-F0C8-40C8-AAEC-D5FEC657E986}" destId="{EABA8801-670E-42C4-8B60-F5BF1DA4DF07}" srcOrd="0" destOrd="0" presId="urn:microsoft.com/office/officeart/2005/8/layout/radial2"/>
    <dgm:cxn modelId="{43095DD4-8854-406E-80FD-32FAA8CFD117}" type="presOf" srcId="{E80A179A-0CD1-4125-AA74-68622020CAE0}" destId="{D23A9719-EFFA-4C10-987A-91479D9A9FE7}" srcOrd="0" destOrd="0" presId="urn:microsoft.com/office/officeart/2005/8/layout/radial2"/>
    <dgm:cxn modelId="{874EC7F0-44F7-41D7-86F9-431D9147A2BF}" type="presOf" srcId="{4541584A-EB44-42F1-B469-00FF8C3C798D}" destId="{51FB98E3-D316-443F-B14F-C01C55B488F2}" srcOrd="0" destOrd="0" presId="urn:microsoft.com/office/officeart/2005/8/layout/radial2"/>
    <dgm:cxn modelId="{F9413790-D30D-41B0-BFFE-35E8D7734734}" type="presParOf" srcId="{74A2ABD6-B96E-4D3A-B558-0EE6119AB255}" destId="{8E3D39FF-C0DB-4C0D-8614-6A48B074D976}" srcOrd="0" destOrd="0" presId="urn:microsoft.com/office/officeart/2005/8/layout/radial2"/>
    <dgm:cxn modelId="{6EEBC958-E781-4AF9-B547-3F0D3566ACDB}" type="presParOf" srcId="{8E3D39FF-C0DB-4C0D-8614-6A48B074D976}" destId="{26CDAB00-4DA8-4973-8B7A-F970899279B6}" srcOrd="0" destOrd="0" presId="urn:microsoft.com/office/officeart/2005/8/layout/radial2"/>
    <dgm:cxn modelId="{C091F653-1AA7-4FAF-BF75-CEC8425353E6}" type="presParOf" srcId="{26CDAB00-4DA8-4973-8B7A-F970899279B6}" destId="{563D2200-5910-446A-A48B-8F863E3840EB}" srcOrd="0" destOrd="0" presId="urn:microsoft.com/office/officeart/2005/8/layout/radial2"/>
    <dgm:cxn modelId="{B4E025B4-E4C8-4392-A67B-879D93C3F04D}" type="presParOf" srcId="{26CDAB00-4DA8-4973-8B7A-F970899279B6}" destId="{B81093B4-5BEF-44B0-90CC-454816420D6A}" srcOrd="1" destOrd="0" presId="urn:microsoft.com/office/officeart/2005/8/layout/radial2"/>
    <dgm:cxn modelId="{07B8D064-012D-45E1-8241-D7FF0D8EF800}" type="presParOf" srcId="{8E3D39FF-C0DB-4C0D-8614-6A48B074D976}" destId="{914B25C2-946F-46F4-BFD1-C7FDFD69AF21}" srcOrd="1" destOrd="0" presId="urn:microsoft.com/office/officeart/2005/8/layout/radial2"/>
    <dgm:cxn modelId="{78B026DB-9E80-408A-82E3-84776BF1BBE2}" type="presParOf" srcId="{8E3D39FF-C0DB-4C0D-8614-6A48B074D976}" destId="{FE057FB2-EE53-4A4F-96E6-91535313B7E8}" srcOrd="2" destOrd="0" presId="urn:microsoft.com/office/officeart/2005/8/layout/radial2"/>
    <dgm:cxn modelId="{EE5FEC18-8E05-42AA-ABEA-FACCC72FAB1A}" type="presParOf" srcId="{FE057FB2-EE53-4A4F-96E6-91535313B7E8}" destId="{EABA8801-670E-42C4-8B60-F5BF1DA4DF07}" srcOrd="0" destOrd="0" presId="urn:microsoft.com/office/officeart/2005/8/layout/radial2"/>
    <dgm:cxn modelId="{65E59F89-10C5-44D6-AE96-CA1777F22EC3}" type="presParOf" srcId="{FE057FB2-EE53-4A4F-96E6-91535313B7E8}" destId="{9809C2DD-02A5-4AC9-A13B-7C1B5CD7C182}" srcOrd="1" destOrd="0" presId="urn:microsoft.com/office/officeart/2005/8/layout/radial2"/>
    <dgm:cxn modelId="{5E80CE2E-9DA2-47EB-85B2-698FEB4528C5}" type="presParOf" srcId="{8E3D39FF-C0DB-4C0D-8614-6A48B074D976}" destId="{D23A9719-EFFA-4C10-987A-91479D9A9FE7}" srcOrd="3" destOrd="0" presId="urn:microsoft.com/office/officeart/2005/8/layout/radial2"/>
    <dgm:cxn modelId="{EC21550C-37A2-42FA-A681-95398B20F15B}" type="presParOf" srcId="{8E3D39FF-C0DB-4C0D-8614-6A48B074D976}" destId="{8F9AA917-143E-4BF6-8834-7E6A4F225BFC}" srcOrd="4" destOrd="0" presId="urn:microsoft.com/office/officeart/2005/8/layout/radial2"/>
    <dgm:cxn modelId="{4434850F-68B2-47EC-9DF0-C630CFF5E6F8}" type="presParOf" srcId="{8F9AA917-143E-4BF6-8834-7E6A4F225BFC}" destId="{AF6E4BF5-8F67-4ABB-9D5A-9E28548FF028}" srcOrd="0" destOrd="0" presId="urn:microsoft.com/office/officeart/2005/8/layout/radial2"/>
    <dgm:cxn modelId="{A97770C5-B318-4099-8EE2-094FD25E32C5}" type="presParOf" srcId="{8F9AA917-143E-4BF6-8834-7E6A4F225BFC}" destId="{3CF9B9D7-F7A1-4D39-85D6-24ED7827AB32}" srcOrd="1" destOrd="0" presId="urn:microsoft.com/office/officeart/2005/8/layout/radial2"/>
    <dgm:cxn modelId="{C4067666-E216-4488-BA81-CD2C0CBA2D52}" type="presParOf" srcId="{8E3D39FF-C0DB-4C0D-8614-6A48B074D976}" destId="{51FB98E3-D316-443F-B14F-C01C55B488F2}" srcOrd="5" destOrd="0" presId="urn:microsoft.com/office/officeart/2005/8/layout/radial2"/>
    <dgm:cxn modelId="{2CEB6502-15E1-4135-B531-BB7BC7A62609}" type="presParOf" srcId="{8E3D39FF-C0DB-4C0D-8614-6A48B074D976}" destId="{99A69358-521C-40ED-91E9-8AAC02F46F14}" srcOrd="6" destOrd="0" presId="urn:microsoft.com/office/officeart/2005/8/layout/radial2"/>
    <dgm:cxn modelId="{BE4F4246-BA51-4E56-BC0B-A6FE18153B7F}" type="presParOf" srcId="{99A69358-521C-40ED-91E9-8AAC02F46F14}" destId="{16416107-791A-42E5-A09F-676815CAB6CD}" srcOrd="0" destOrd="0" presId="urn:microsoft.com/office/officeart/2005/8/layout/radial2"/>
    <dgm:cxn modelId="{4017CA8A-CA3C-4B61-8E56-65C9E423AB56}" type="presParOf" srcId="{99A69358-521C-40ED-91E9-8AAC02F46F14}" destId="{2F02EE51-556C-4201-A040-28FD4C30C693}"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F29CE9-645F-4619-8C74-D7F0D157AE75}">
      <dsp:nvSpPr>
        <dsp:cNvPr id="0" name=""/>
        <dsp:cNvSpPr/>
      </dsp:nvSpPr>
      <dsp:spPr>
        <a:xfrm>
          <a:off x="2052315" y="0"/>
          <a:ext cx="6068235" cy="259228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教学内容</a:t>
          </a:r>
        </a:p>
      </dsp:txBody>
      <dsp:txXfrm>
        <a:off x="4026008" y="129614"/>
        <a:ext cx="2120848" cy="388843"/>
      </dsp:txXfrm>
    </dsp:sp>
    <dsp:sp modelId="{FBE63CB5-74DC-4B09-B11E-F22E49992326}">
      <dsp:nvSpPr>
        <dsp:cNvPr id="0" name=""/>
        <dsp:cNvSpPr/>
      </dsp:nvSpPr>
      <dsp:spPr>
        <a:xfrm>
          <a:off x="2811570" y="648071"/>
          <a:ext cx="3796120" cy="1944216"/>
        </a:xfrm>
        <a:prstGeom prst="ellipse">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教材内容</a:t>
          </a:r>
        </a:p>
      </dsp:txBody>
      <dsp:txXfrm>
        <a:off x="3825134" y="769585"/>
        <a:ext cx="1768992" cy="364540"/>
      </dsp:txXfrm>
    </dsp:sp>
    <dsp:sp modelId="{AE35810C-4914-4589-85D7-9ACF43F099D6}">
      <dsp:nvSpPr>
        <dsp:cNvPr id="0" name=""/>
        <dsp:cNvSpPr/>
      </dsp:nvSpPr>
      <dsp:spPr>
        <a:xfrm>
          <a:off x="3107629" y="1296144"/>
          <a:ext cx="2576228" cy="1296144"/>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课程内容</a:t>
          </a:r>
        </a:p>
      </dsp:txBody>
      <dsp:txXfrm>
        <a:off x="3484909" y="1620179"/>
        <a:ext cx="1821668" cy="6480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C50CF2-6CA0-425D-B396-C78A52F11C5B}">
      <dsp:nvSpPr>
        <dsp:cNvPr id="0" name=""/>
        <dsp:cNvSpPr/>
      </dsp:nvSpPr>
      <dsp:spPr>
        <a:xfrm>
          <a:off x="2" y="0"/>
          <a:ext cx="8393161" cy="2175661"/>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DF41F5-5CA4-47A8-BBDC-A29FE83A5C78}">
      <dsp:nvSpPr>
        <dsp:cNvPr id="0" name=""/>
        <dsp:cNvSpPr/>
      </dsp:nvSpPr>
      <dsp:spPr>
        <a:xfrm>
          <a:off x="3041" y="652698"/>
          <a:ext cx="2379685" cy="87026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dirty="0"/>
            <a:t>建立与教材内容相关</a:t>
          </a:r>
          <a:r>
            <a:rPr lang="zh-CN" altLang="en-US" sz="1800" b="0" kern="1200" dirty="0"/>
            <a:t>的</a:t>
          </a:r>
          <a:endParaRPr lang="en-US" altLang="zh-CN" sz="1800" b="0" kern="1200" dirty="0"/>
        </a:p>
        <a:p>
          <a:pPr marL="0" lvl="0" indent="0" algn="ctr" defTabSz="711200">
            <a:lnSpc>
              <a:spcPct val="90000"/>
            </a:lnSpc>
            <a:spcBef>
              <a:spcPct val="0"/>
            </a:spcBef>
            <a:spcAft>
              <a:spcPct val="35000"/>
            </a:spcAft>
            <a:buNone/>
          </a:pPr>
          <a:r>
            <a:rPr lang="zh-CN" altLang="en-US" sz="1800" b="1" kern="1200" dirty="0"/>
            <a:t>课程内容结构</a:t>
          </a:r>
        </a:p>
      </dsp:txBody>
      <dsp:txXfrm>
        <a:off x="45524" y="695181"/>
        <a:ext cx="2294719" cy="785298"/>
      </dsp:txXfrm>
    </dsp:sp>
    <dsp:sp modelId="{B9931202-809C-471B-A1CE-A9F6F3C9CC90}">
      <dsp:nvSpPr>
        <dsp:cNvPr id="0" name=""/>
        <dsp:cNvSpPr/>
      </dsp:nvSpPr>
      <dsp:spPr>
        <a:xfrm>
          <a:off x="2752387" y="652698"/>
          <a:ext cx="2379685" cy="87026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t>在教材分析中</a:t>
          </a:r>
          <a:endParaRPr lang="en-US" altLang="zh-CN" sz="1800" b="0" kern="1200" dirty="0"/>
        </a:p>
        <a:p>
          <a:pPr marL="0" lvl="0" indent="0" algn="ctr" defTabSz="800100">
            <a:lnSpc>
              <a:spcPct val="90000"/>
            </a:lnSpc>
            <a:spcBef>
              <a:spcPct val="0"/>
            </a:spcBef>
            <a:spcAft>
              <a:spcPct val="35000"/>
            </a:spcAft>
            <a:buNone/>
          </a:pPr>
          <a:r>
            <a:rPr lang="zh-CN" altLang="en-US" sz="1800" b="1" kern="1200" dirty="0"/>
            <a:t>明确课程内容要求</a:t>
          </a:r>
        </a:p>
      </dsp:txBody>
      <dsp:txXfrm>
        <a:off x="2794870" y="695181"/>
        <a:ext cx="2294719" cy="785298"/>
      </dsp:txXfrm>
    </dsp:sp>
    <dsp:sp modelId="{9F73AEB1-27D7-4012-B049-91AF69F7F6B3}">
      <dsp:nvSpPr>
        <dsp:cNvPr id="0" name=""/>
        <dsp:cNvSpPr/>
      </dsp:nvSpPr>
      <dsp:spPr>
        <a:xfrm>
          <a:off x="5501733" y="652698"/>
          <a:ext cx="2888391" cy="870264"/>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dirty="0"/>
            <a:t>结合课程、教材内容和学情</a:t>
          </a:r>
          <a:endParaRPr lang="en-US" altLang="zh-CN" sz="1600" b="0" kern="1200" dirty="0"/>
        </a:p>
        <a:p>
          <a:pPr marL="0" lvl="0" indent="0" algn="ctr" defTabSz="711200">
            <a:lnSpc>
              <a:spcPct val="90000"/>
            </a:lnSpc>
            <a:spcBef>
              <a:spcPct val="0"/>
            </a:spcBef>
            <a:spcAft>
              <a:spcPct val="35000"/>
            </a:spcAft>
            <a:buNone/>
          </a:pPr>
          <a:r>
            <a:rPr lang="zh-CN" altLang="en-US" sz="1800" b="1" kern="1200" dirty="0"/>
            <a:t>设计教学目标</a:t>
          </a:r>
        </a:p>
      </dsp:txBody>
      <dsp:txXfrm>
        <a:off x="5544216" y="695181"/>
        <a:ext cx="2803425" cy="7852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8265CD-053D-4532-AF03-AAC9059D1DE9}">
      <dsp:nvSpPr>
        <dsp:cNvPr id="0" name=""/>
        <dsp:cNvSpPr/>
      </dsp:nvSpPr>
      <dsp:spPr>
        <a:xfrm>
          <a:off x="6088" y="0"/>
          <a:ext cx="1906740" cy="1260140"/>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E39289-C28A-44CF-807A-F7F8B613B884}">
      <dsp:nvSpPr>
        <dsp:cNvPr id="0" name=""/>
        <dsp:cNvSpPr/>
      </dsp:nvSpPr>
      <dsp:spPr>
        <a:xfrm>
          <a:off x="0" y="541"/>
          <a:ext cx="1906740" cy="1260140"/>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t>结合课程、教材内容和学情</a:t>
          </a:r>
          <a:endParaRPr lang="en-US" altLang="zh-CN" sz="1800" b="0" kern="1200" dirty="0"/>
        </a:p>
        <a:p>
          <a:pPr marL="0" lvl="0" indent="0" algn="ctr" defTabSz="800100">
            <a:lnSpc>
              <a:spcPct val="90000"/>
            </a:lnSpc>
            <a:spcBef>
              <a:spcPct val="0"/>
            </a:spcBef>
            <a:spcAft>
              <a:spcPct val="35000"/>
            </a:spcAft>
            <a:buNone/>
          </a:pPr>
          <a:r>
            <a:rPr lang="zh-CN" altLang="en-US" sz="2000" b="1" kern="1200" dirty="0"/>
            <a:t>设计教学目标</a:t>
          </a:r>
        </a:p>
      </dsp:txBody>
      <dsp:txXfrm>
        <a:off x="36908" y="37449"/>
        <a:ext cx="1832924" cy="1186324"/>
      </dsp:txXfrm>
    </dsp:sp>
    <dsp:sp modelId="{D27B872D-54F3-4470-A1B5-CB8F5F991CE0}">
      <dsp:nvSpPr>
        <dsp:cNvPr id="0" name=""/>
        <dsp:cNvSpPr/>
      </dsp:nvSpPr>
      <dsp:spPr>
        <a:xfrm>
          <a:off x="2111755" y="327205"/>
          <a:ext cx="703988" cy="6057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zh-CN" altLang="en-US" sz="2600" b="1" kern="1200"/>
        </a:p>
      </dsp:txBody>
      <dsp:txXfrm>
        <a:off x="2111755" y="448351"/>
        <a:ext cx="522270" cy="363436"/>
      </dsp:txXfrm>
    </dsp:sp>
    <dsp:sp modelId="{C0C01E06-49FA-4160-B259-BBB356D1E070}">
      <dsp:nvSpPr>
        <dsp:cNvPr id="0" name=""/>
        <dsp:cNvSpPr/>
      </dsp:nvSpPr>
      <dsp:spPr>
        <a:xfrm>
          <a:off x="2962201" y="0"/>
          <a:ext cx="1906740" cy="1260140"/>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260DB0-C5D5-430E-9AF4-F34875217E70}">
      <dsp:nvSpPr>
        <dsp:cNvPr id="0" name=""/>
        <dsp:cNvSpPr/>
      </dsp:nvSpPr>
      <dsp:spPr>
        <a:xfrm>
          <a:off x="2981842" y="0"/>
          <a:ext cx="1906740" cy="1260140"/>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t>结合教学目标</a:t>
          </a:r>
          <a:endParaRPr lang="en-US" altLang="zh-CN" sz="1800" b="0" kern="1200" dirty="0"/>
        </a:p>
        <a:p>
          <a:pPr marL="0" lvl="0" indent="0" algn="ctr" defTabSz="800100">
            <a:lnSpc>
              <a:spcPct val="90000"/>
            </a:lnSpc>
            <a:spcBef>
              <a:spcPct val="0"/>
            </a:spcBef>
            <a:spcAft>
              <a:spcPct val="35000"/>
            </a:spcAft>
            <a:buNone/>
          </a:pPr>
          <a:r>
            <a:rPr lang="zh-CN" altLang="en-US" sz="1800" b="0" kern="1200" dirty="0"/>
            <a:t>和教材内</a:t>
          </a:r>
          <a:r>
            <a:rPr lang="zh-CN" altLang="en-US" sz="1800" b="0" kern="1200" dirty="0">
              <a:solidFill>
                <a:prstClr val="white"/>
              </a:solidFill>
              <a:latin typeface="Calibri"/>
              <a:ea typeface="宋体" panose="02010600030101010101" pitchFamily="2" charset="-122"/>
              <a:cs typeface="+mn-cs"/>
            </a:rPr>
            <a:t>容</a:t>
          </a:r>
          <a:endParaRPr lang="en-US" altLang="zh-CN" sz="1800" b="0" kern="1200" dirty="0">
            <a:solidFill>
              <a:prstClr val="white"/>
            </a:solidFill>
            <a:latin typeface="Calibri"/>
            <a:ea typeface="宋体" panose="02010600030101010101" pitchFamily="2" charset="-122"/>
            <a:cs typeface="+mn-cs"/>
          </a:endParaRPr>
        </a:p>
        <a:p>
          <a:pPr marL="0" lvl="0" indent="0" algn="ctr" defTabSz="800100">
            <a:lnSpc>
              <a:spcPct val="90000"/>
            </a:lnSpc>
            <a:spcBef>
              <a:spcPct val="0"/>
            </a:spcBef>
            <a:spcAft>
              <a:spcPct val="35000"/>
            </a:spcAft>
            <a:buNone/>
          </a:pPr>
          <a:r>
            <a:rPr lang="zh-CN" altLang="en-US" sz="2000" b="1" kern="1200" dirty="0"/>
            <a:t>设计学习任务</a:t>
          </a:r>
        </a:p>
      </dsp:txBody>
      <dsp:txXfrm>
        <a:off x="3018750" y="36908"/>
        <a:ext cx="1832924" cy="1186324"/>
      </dsp:txXfrm>
    </dsp:sp>
    <dsp:sp modelId="{E615F7F1-31C9-429B-8741-75230A7D33A9}">
      <dsp:nvSpPr>
        <dsp:cNvPr id="0" name=""/>
        <dsp:cNvSpPr/>
      </dsp:nvSpPr>
      <dsp:spPr>
        <a:xfrm>
          <a:off x="4960962" y="356489"/>
          <a:ext cx="789391" cy="40480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b="1" kern="1200"/>
        </a:p>
      </dsp:txBody>
      <dsp:txXfrm>
        <a:off x="4960962" y="437449"/>
        <a:ext cx="667951" cy="242880"/>
      </dsp:txXfrm>
    </dsp:sp>
    <dsp:sp modelId="{86EA22AF-0BFF-49FC-917F-4F8F06962872}">
      <dsp:nvSpPr>
        <dsp:cNvPr id="0" name=""/>
        <dsp:cNvSpPr/>
      </dsp:nvSpPr>
      <dsp:spPr>
        <a:xfrm>
          <a:off x="5918314" y="0"/>
          <a:ext cx="1906740" cy="1260140"/>
        </a:xfrm>
        <a:prstGeom prst="roundRect">
          <a:avLst>
            <a:gd name="adj" fmla="val 1000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93AF7A-7E05-488B-A6D8-CFC78559A9E3}">
      <dsp:nvSpPr>
        <dsp:cNvPr id="0" name=""/>
        <dsp:cNvSpPr/>
      </dsp:nvSpPr>
      <dsp:spPr>
        <a:xfrm>
          <a:off x="5762697" y="0"/>
          <a:ext cx="2409986" cy="1260140"/>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t>围绕教学目标和任务</a:t>
          </a:r>
          <a:endParaRPr lang="en-US" altLang="zh-CN" sz="1800" b="0" kern="1200" dirty="0"/>
        </a:p>
        <a:p>
          <a:pPr marL="0" lvl="0" indent="0" algn="ctr" defTabSz="800100">
            <a:lnSpc>
              <a:spcPct val="90000"/>
            </a:lnSpc>
            <a:spcBef>
              <a:spcPct val="0"/>
            </a:spcBef>
            <a:spcAft>
              <a:spcPct val="35000"/>
            </a:spcAft>
            <a:buNone/>
          </a:pPr>
          <a:r>
            <a:rPr lang="zh-CN" altLang="en-US" sz="2000" b="1" kern="1200" dirty="0"/>
            <a:t>选择教材内容</a:t>
          </a:r>
          <a:endParaRPr lang="en-US" altLang="zh-CN" sz="2000" b="1" kern="1200" dirty="0"/>
        </a:p>
        <a:p>
          <a:pPr marL="0" lvl="0" indent="0" algn="ctr" defTabSz="800100">
            <a:lnSpc>
              <a:spcPct val="90000"/>
            </a:lnSpc>
            <a:spcBef>
              <a:spcPct val="0"/>
            </a:spcBef>
            <a:spcAft>
              <a:spcPct val="35000"/>
            </a:spcAft>
            <a:buNone/>
          </a:pPr>
          <a:r>
            <a:rPr lang="zh-CN" altLang="en-US" sz="2000" b="1" kern="1200" dirty="0"/>
            <a:t>设计学习活动</a:t>
          </a:r>
        </a:p>
      </dsp:txBody>
      <dsp:txXfrm>
        <a:off x="5799605" y="36908"/>
        <a:ext cx="2336170" cy="11863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68266F-D306-4E90-A296-FD1CE552F8A6}">
      <dsp:nvSpPr>
        <dsp:cNvPr id="0" name=""/>
        <dsp:cNvSpPr/>
      </dsp:nvSpPr>
      <dsp:spPr>
        <a:xfrm>
          <a:off x="0" y="0"/>
          <a:ext cx="964445" cy="1051844"/>
        </a:xfrm>
        <a:prstGeom prst="roundRect">
          <a:avLst>
            <a:gd name="adj" fmla="val 10000"/>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zh-CN" sz="1400" b="1" kern="1200" dirty="0">
              <a:solidFill>
                <a:schemeClr val="tx1"/>
              </a:solidFill>
            </a:rPr>
            <a:t>夏商西周：</a:t>
          </a:r>
          <a:endParaRPr lang="en-US" altLang="zh-CN" sz="1400" b="1" kern="1200" dirty="0">
            <a:solidFill>
              <a:schemeClr val="tx1"/>
            </a:solidFill>
          </a:endParaRPr>
        </a:p>
        <a:p>
          <a:pPr marL="0" lvl="0" indent="0" algn="ctr" defTabSz="622300" rtl="0">
            <a:lnSpc>
              <a:spcPct val="90000"/>
            </a:lnSpc>
            <a:spcBef>
              <a:spcPct val="0"/>
            </a:spcBef>
            <a:spcAft>
              <a:spcPct val="35000"/>
            </a:spcAft>
            <a:buNone/>
          </a:pPr>
          <a:endParaRPr lang="en-US" altLang="zh-CN" sz="1400" b="1" kern="1200" dirty="0">
            <a:solidFill>
              <a:schemeClr val="tx1"/>
            </a:solidFill>
          </a:endParaRPr>
        </a:p>
        <a:p>
          <a:pPr marL="0" lvl="0" indent="0" algn="ctr" defTabSz="622300" rtl="0">
            <a:lnSpc>
              <a:spcPct val="90000"/>
            </a:lnSpc>
            <a:spcBef>
              <a:spcPct val="0"/>
            </a:spcBef>
            <a:spcAft>
              <a:spcPct val="35000"/>
            </a:spcAft>
            <a:buNone/>
          </a:pPr>
          <a:r>
            <a:rPr lang="zh-CN" altLang="en-US" sz="1400" b="0" kern="1200" dirty="0">
              <a:solidFill>
                <a:schemeClr val="tx1"/>
              </a:solidFill>
            </a:rPr>
            <a:t>中国传统国家形成</a:t>
          </a:r>
          <a:endParaRPr lang="zh-CN" sz="1400" b="0" kern="1200" dirty="0">
            <a:solidFill>
              <a:schemeClr val="tx1"/>
            </a:solidFill>
          </a:endParaRPr>
        </a:p>
      </dsp:txBody>
      <dsp:txXfrm>
        <a:off x="28248" y="28248"/>
        <a:ext cx="907949" cy="995348"/>
      </dsp:txXfrm>
    </dsp:sp>
    <dsp:sp modelId="{2222363A-DE09-482F-B451-762E9AC93DC7}">
      <dsp:nvSpPr>
        <dsp:cNvPr id="0" name=""/>
        <dsp:cNvSpPr/>
      </dsp:nvSpPr>
      <dsp:spPr>
        <a:xfrm rot="160404">
          <a:off x="966056" y="396381"/>
          <a:ext cx="517348" cy="3284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966110" y="459767"/>
        <a:ext cx="418822" cy="197053"/>
      </dsp:txXfrm>
    </dsp:sp>
    <dsp:sp modelId="{1B393CD3-3D48-4818-86EB-14EB0B0BB253}">
      <dsp:nvSpPr>
        <dsp:cNvPr id="0" name=""/>
        <dsp:cNvSpPr/>
      </dsp:nvSpPr>
      <dsp:spPr>
        <a:xfrm>
          <a:off x="1469852" y="0"/>
          <a:ext cx="1324278" cy="1205911"/>
        </a:xfrm>
        <a:prstGeom prst="roundRect">
          <a:avLst>
            <a:gd name="adj" fmla="val 10000"/>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zh-CN" sz="1400" b="1" kern="1200" dirty="0">
              <a:solidFill>
                <a:schemeClr val="tx1"/>
              </a:solidFill>
            </a:rPr>
            <a:t>春秋战国：</a:t>
          </a:r>
          <a:endParaRPr lang="en-US" altLang="zh-CN" sz="1400" b="1" kern="1200" dirty="0">
            <a:solidFill>
              <a:schemeClr val="tx1"/>
            </a:solidFill>
          </a:endParaRPr>
        </a:p>
        <a:p>
          <a:pPr marL="0" lvl="0" indent="0" algn="ctr" defTabSz="622300" rtl="0">
            <a:lnSpc>
              <a:spcPct val="90000"/>
            </a:lnSpc>
            <a:spcBef>
              <a:spcPct val="0"/>
            </a:spcBef>
            <a:spcAft>
              <a:spcPct val="35000"/>
            </a:spcAft>
            <a:buNone/>
          </a:pPr>
          <a:endParaRPr lang="en-US" altLang="zh-CN" sz="1400" b="1" kern="1200" dirty="0">
            <a:solidFill>
              <a:schemeClr val="tx1"/>
            </a:solidFill>
          </a:endParaRPr>
        </a:p>
        <a:p>
          <a:pPr marL="0" lvl="0" indent="0" algn="ctr" defTabSz="622300" rtl="0">
            <a:lnSpc>
              <a:spcPct val="90000"/>
            </a:lnSpc>
            <a:spcBef>
              <a:spcPct val="0"/>
            </a:spcBef>
            <a:spcAft>
              <a:spcPct val="35000"/>
            </a:spcAft>
            <a:buNone/>
          </a:pPr>
          <a:r>
            <a:rPr lang="zh-CN" altLang="en-US" sz="1400" b="0" kern="1200" dirty="0">
              <a:solidFill>
                <a:schemeClr val="tx1"/>
              </a:solidFill>
            </a:rPr>
            <a:t>中国传统文化形成</a:t>
          </a:r>
          <a:endParaRPr lang="zh-CN" sz="1400" b="0" kern="1200" dirty="0">
            <a:solidFill>
              <a:schemeClr val="tx1"/>
            </a:solidFill>
          </a:endParaRPr>
        </a:p>
      </dsp:txBody>
      <dsp:txXfrm>
        <a:off x="1505172" y="35320"/>
        <a:ext cx="1253638" cy="1135271"/>
      </dsp:txXfrm>
    </dsp:sp>
    <dsp:sp modelId="{E5E3F503-25E3-4197-AA75-72C674B2AC19}">
      <dsp:nvSpPr>
        <dsp:cNvPr id="0" name=""/>
        <dsp:cNvSpPr/>
      </dsp:nvSpPr>
      <dsp:spPr>
        <a:xfrm>
          <a:off x="2797365" y="438745"/>
          <a:ext cx="572633" cy="3284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zh-CN" altLang="en-US" sz="1100" kern="1200"/>
        </a:p>
      </dsp:txBody>
      <dsp:txXfrm>
        <a:off x="2797365" y="504429"/>
        <a:ext cx="474107" cy="197053"/>
      </dsp:txXfrm>
    </dsp:sp>
    <dsp:sp modelId="{89196E72-5DE8-4A3D-B993-75B65477F20B}">
      <dsp:nvSpPr>
        <dsp:cNvPr id="0" name=""/>
        <dsp:cNvSpPr/>
      </dsp:nvSpPr>
      <dsp:spPr>
        <a:xfrm>
          <a:off x="3356366" y="0"/>
          <a:ext cx="1324278" cy="1205911"/>
        </a:xfrm>
        <a:prstGeom prst="roundRect">
          <a:avLst>
            <a:gd name="adj" fmla="val 10000"/>
          </a:avLst>
        </a:prstGeom>
        <a:solidFill>
          <a:schemeClr val="bg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zh-CN" sz="1400" b="1" kern="1200" dirty="0">
              <a:solidFill>
                <a:schemeClr val="tx1"/>
              </a:solidFill>
            </a:rPr>
            <a:t>秦汉时期：</a:t>
          </a:r>
          <a:endParaRPr lang="en-US" altLang="zh-CN" sz="1400" b="1" kern="1200" dirty="0">
            <a:solidFill>
              <a:schemeClr val="tx1"/>
            </a:solidFill>
          </a:endParaRPr>
        </a:p>
        <a:p>
          <a:pPr marL="0" lvl="0" indent="0" algn="ctr" defTabSz="622300" rtl="0">
            <a:lnSpc>
              <a:spcPct val="90000"/>
            </a:lnSpc>
            <a:spcBef>
              <a:spcPct val="0"/>
            </a:spcBef>
            <a:spcAft>
              <a:spcPct val="35000"/>
            </a:spcAft>
            <a:buNone/>
          </a:pPr>
          <a:endParaRPr lang="en-US" altLang="zh-CN" sz="1400" b="1" kern="1200" dirty="0">
            <a:solidFill>
              <a:schemeClr val="tx1"/>
            </a:solidFill>
          </a:endParaRPr>
        </a:p>
        <a:p>
          <a:pPr marL="0" lvl="0" indent="0" algn="ctr" defTabSz="622300" rtl="0">
            <a:lnSpc>
              <a:spcPct val="90000"/>
            </a:lnSpc>
            <a:spcBef>
              <a:spcPct val="0"/>
            </a:spcBef>
            <a:spcAft>
              <a:spcPct val="35000"/>
            </a:spcAft>
            <a:buNone/>
          </a:pPr>
          <a:r>
            <a:rPr lang="zh-CN" altLang="en-US" sz="1400" kern="1200" dirty="0">
              <a:solidFill>
                <a:schemeClr val="tx1"/>
              </a:solidFill>
            </a:rPr>
            <a:t>中国传统政治制度形成</a:t>
          </a:r>
          <a:endParaRPr lang="zh-CN" sz="1400" kern="1200" dirty="0">
            <a:solidFill>
              <a:schemeClr val="tx1"/>
            </a:solidFill>
          </a:endParaRPr>
        </a:p>
      </dsp:txBody>
      <dsp:txXfrm>
        <a:off x="3391686" y="35320"/>
        <a:ext cx="1253638" cy="11352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B98E3-D316-443F-B14F-C01C55B488F2}">
      <dsp:nvSpPr>
        <dsp:cNvPr id="0" name=""/>
        <dsp:cNvSpPr/>
      </dsp:nvSpPr>
      <dsp:spPr>
        <a:xfrm rot="1394200">
          <a:off x="557816" y="1374025"/>
          <a:ext cx="1047381" cy="47988"/>
        </a:xfrm>
        <a:custGeom>
          <a:avLst/>
          <a:gdLst/>
          <a:ahLst/>
          <a:cxnLst/>
          <a:rect l="0" t="0" r="0" b="0"/>
          <a:pathLst>
            <a:path>
              <a:moveTo>
                <a:pt x="0" y="23994"/>
              </a:moveTo>
              <a:lnTo>
                <a:pt x="1047381" y="239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3A9719-EFFA-4C10-987A-91479D9A9FE7}">
      <dsp:nvSpPr>
        <dsp:cNvPr id="0" name=""/>
        <dsp:cNvSpPr/>
      </dsp:nvSpPr>
      <dsp:spPr>
        <a:xfrm rot="69167">
          <a:off x="600235" y="1050169"/>
          <a:ext cx="607195" cy="47988"/>
        </a:xfrm>
        <a:custGeom>
          <a:avLst/>
          <a:gdLst/>
          <a:ahLst/>
          <a:cxnLst/>
          <a:rect l="0" t="0" r="0" b="0"/>
          <a:pathLst>
            <a:path>
              <a:moveTo>
                <a:pt x="0" y="23994"/>
              </a:moveTo>
              <a:lnTo>
                <a:pt x="607195" y="239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4B25C2-946F-46F4-BFD1-C7FDFD69AF21}">
      <dsp:nvSpPr>
        <dsp:cNvPr id="0" name=""/>
        <dsp:cNvSpPr/>
      </dsp:nvSpPr>
      <dsp:spPr>
        <a:xfrm rot="20160438">
          <a:off x="556090" y="695799"/>
          <a:ext cx="1023268" cy="47988"/>
        </a:xfrm>
        <a:custGeom>
          <a:avLst/>
          <a:gdLst/>
          <a:ahLst/>
          <a:cxnLst/>
          <a:rect l="0" t="0" r="0" b="0"/>
          <a:pathLst>
            <a:path>
              <a:moveTo>
                <a:pt x="0" y="23994"/>
              </a:moveTo>
              <a:lnTo>
                <a:pt x="1023268" y="239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1093B4-5BEF-44B0-90CC-454816420D6A}">
      <dsp:nvSpPr>
        <dsp:cNvPr id="0" name=""/>
        <dsp:cNvSpPr/>
      </dsp:nvSpPr>
      <dsp:spPr>
        <a:xfrm>
          <a:off x="-113556" y="583091"/>
          <a:ext cx="1174201" cy="944725"/>
        </a:xfrm>
        <a:prstGeom prst="ellipse">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A8801-670E-42C4-8B60-F5BF1DA4DF07}">
      <dsp:nvSpPr>
        <dsp:cNvPr id="0" name=""/>
        <dsp:cNvSpPr/>
      </dsp:nvSpPr>
      <dsp:spPr>
        <a:xfrm>
          <a:off x="1309282" y="-102243"/>
          <a:ext cx="1586696" cy="722849"/>
        </a:xfrm>
        <a:prstGeom prst="ellipse">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zh-CN" altLang="en-US" sz="1400" b="1" kern="1200" dirty="0">
              <a:latin typeface="+mn-ea"/>
              <a:ea typeface="+mn-ea"/>
            </a:rPr>
            <a:t>铁器牛耕、</a:t>
          </a:r>
          <a:endParaRPr lang="en-US" altLang="zh-CN" sz="1400" b="1" kern="1200" dirty="0">
            <a:latin typeface="+mn-ea"/>
            <a:ea typeface="+mn-ea"/>
          </a:endParaRPr>
        </a:p>
        <a:p>
          <a:pPr marL="0" lvl="0" indent="0" algn="ctr" defTabSz="622300" rtl="0">
            <a:lnSpc>
              <a:spcPct val="90000"/>
            </a:lnSpc>
            <a:spcBef>
              <a:spcPct val="0"/>
            </a:spcBef>
            <a:spcAft>
              <a:spcPct val="35000"/>
            </a:spcAft>
            <a:buNone/>
          </a:pPr>
          <a:r>
            <a:rPr lang="zh-CN" altLang="en-US" sz="1400" b="1" kern="1200" dirty="0">
              <a:latin typeface="+mn-ea"/>
              <a:ea typeface="+mn-ea"/>
            </a:rPr>
            <a:t>水利灌溉工程</a:t>
          </a:r>
        </a:p>
      </dsp:txBody>
      <dsp:txXfrm>
        <a:off x="1541648" y="3616"/>
        <a:ext cx="1121964" cy="511131"/>
      </dsp:txXfrm>
    </dsp:sp>
    <dsp:sp modelId="{AF6E4BF5-8F67-4ABB-9D5A-9E28548FF028}">
      <dsp:nvSpPr>
        <dsp:cNvPr id="0" name=""/>
        <dsp:cNvSpPr/>
      </dsp:nvSpPr>
      <dsp:spPr>
        <a:xfrm>
          <a:off x="1205900" y="722900"/>
          <a:ext cx="2024408" cy="75541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zh-CN" altLang="en-US" sz="1400" b="1" kern="1200" dirty="0">
              <a:latin typeface="+mn-ea"/>
              <a:ea typeface="+mn-ea"/>
            </a:rPr>
            <a:t>冶铁技术、</a:t>
          </a:r>
          <a:endParaRPr lang="en-US" altLang="zh-CN" sz="1400" b="1" kern="1200" dirty="0">
            <a:latin typeface="+mn-ea"/>
            <a:ea typeface="+mn-ea"/>
          </a:endParaRPr>
        </a:p>
        <a:p>
          <a:pPr marL="0" lvl="0" indent="0" algn="ctr" defTabSz="622300" rtl="0">
            <a:lnSpc>
              <a:spcPct val="90000"/>
            </a:lnSpc>
            <a:spcBef>
              <a:spcPct val="0"/>
            </a:spcBef>
            <a:spcAft>
              <a:spcPct val="35000"/>
            </a:spcAft>
            <a:buNone/>
          </a:pPr>
          <a:r>
            <a:rPr lang="zh-CN" altLang="en-US" sz="1400" b="1" kern="1200" dirty="0">
              <a:latin typeface="+mn-ea"/>
              <a:ea typeface="+mn-ea"/>
            </a:rPr>
            <a:t>手工业分工细</a:t>
          </a:r>
        </a:p>
      </dsp:txBody>
      <dsp:txXfrm>
        <a:off x="1502368" y="833528"/>
        <a:ext cx="1431472" cy="534162"/>
      </dsp:txXfrm>
    </dsp:sp>
    <dsp:sp modelId="{16416107-791A-42E5-A09F-676815CAB6CD}">
      <dsp:nvSpPr>
        <dsp:cNvPr id="0" name=""/>
        <dsp:cNvSpPr/>
      </dsp:nvSpPr>
      <dsp:spPr>
        <a:xfrm>
          <a:off x="1295257" y="1503552"/>
          <a:ext cx="1746808" cy="7224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zh-CN" altLang="en-US" sz="1400" b="1" kern="1200" dirty="0"/>
            <a:t>货币流通广泛、城市发展 </a:t>
          </a:r>
        </a:p>
      </dsp:txBody>
      <dsp:txXfrm>
        <a:off x="1551071" y="1609359"/>
        <a:ext cx="1235180" cy="510878"/>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EE3C4D-0133-4BE1-A4AE-84EB4ED4BD7D}" type="datetimeFigureOut">
              <a:rPr lang="zh-CN" altLang="en-US" smtClean="0"/>
              <a:t>2021/4/11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F4FB33-5495-4353-9DDF-F75FB8F7B468}" type="slidenum">
              <a:rPr lang="zh-CN" altLang="en-US" smtClean="0"/>
              <a:t>‹#›</a:t>
            </a:fld>
            <a:endParaRPr lang="zh-CN" altLang="en-US"/>
          </a:p>
        </p:txBody>
      </p:sp>
    </p:spTree>
    <p:extLst>
      <p:ext uri="{BB962C8B-B14F-4D97-AF65-F5344CB8AC3E}">
        <p14:creationId xmlns:p14="http://schemas.microsoft.com/office/powerpoint/2010/main" val="3612322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a:extLst>
              <a:ext uri="{FF2B5EF4-FFF2-40B4-BE49-F238E27FC236}">
                <a16:creationId xmlns:a16="http://schemas.microsoft.com/office/drawing/2014/main" id="{D111101F-59AF-465A-A70C-C7B4977742DF}"/>
              </a:ext>
            </a:extLst>
          </p:cNvPr>
          <p:cNvSpPr>
            <a:spLocks noGrp="1" noRot="1" noChangeAspect="1" noChangeArrowheads="1" noTextEdit="1"/>
          </p:cNvSpPr>
          <p:nvPr>
            <p:ph type="sldImg"/>
          </p:nvPr>
        </p:nvSpPr>
        <p:spPr>
          <a:ln/>
        </p:spPr>
      </p:sp>
      <p:sp>
        <p:nvSpPr>
          <p:cNvPr id="16387" name="备注占位符 2">
            <a:extLst>
              <a:ext uri="{FF2B5EF4-FFF2-40B4-BE49-F238E27FC236}">
                <a16:creationId xmlns:a16="http://schemas.microsoft.com/office/drawing/2014/main" id="{DC375A21-6C51-4264-BC2C-8FD6E75A9C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88" name="灯片编号占位符 3">
            <a:extLst>
              <a:ext uri="{FF2B5EF4-FFF2-40B4-BE49-F238E27FC236}">
                <a16:creationId xmlns:a16="http://schemas.microsoft.com/office/drawing/2014/main" id="{68F39F2B-3A83-401F-AA1B-7BB2B8E5612F}"/>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07D4009F-44B2-41BD-9F21-B3D1A1C4CCD6}" type="slidenum">
              <a:rPr lang="zh-CN" altLang="en-US"/>
              <a:pPr>
                <a:spcBef>
                  <a:spcPct val="0"/>
                </a:spcBef>
              </a:pPr>
              <a:t>10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a:extLst>
              <a:ext uri="{FF2B5EF4-FFF2-40B4-BE49-F238E27FC236}">
                <a16:creationId xmlns:a16="http://schemas.microsoft.com/office/drawing/2014/main" id="{1E08F0D6-1701-4127-A3AF-9B8AD1BB1ADC}"/>
              </a:ext>
            </a:extLst>
          </p:cNvPr>
          <p:cNvSpPr>
            <a:spLocks noGrp="1" noRot="1" noChangeAspect="1" noTextEdit="1"/>
          </p:cNvSpPr>
          <p:nvPr>
            <p:ph type="sldImg"/>
          </p:nvPr>
        </p:nvSpPr>
        <p:spPr>
          <a:ln/>
        </p:spPr>
      </p:sp>
      <p:sp>
        <p:nvSpPr>
          <p:cNvPr id="30723" name="备注占位符 2">
            <a:extLst>
              <a:ext uri="{FF2B5EF4-FFF2-40B4-BE49-F238E27FC236}">
                <a16:creationId xmlns:a16="http://schemas.microsoft.com/office/drawing/2014/main" id="{C4AFE271-E1B5-49AF-A5EE-F8C25C27F336}"/>
              </a:ext>
            </a:extLst>
          </p:cNvPr>
          <p:cNvSpPr>
            <a:spLocks noGrp="1"/>
          </p:cNvSpPr>
          <p:nvPr>
            <p:ph type="body" idx="1"/>
          </p:nvPr>
        </p:nvSpPr>
        <p:spPr>
          <a:noFill/>
        </p:spPr>
        <p:txBody>
          <a:bodyPr/>
          <a:lstStyle/>
          <a:p>
            <a:endParaRPr lang="zh-CN" altLang="en-US"/>
          </a:p>
        </p:txBody>
      </p:sp>
      <p:sp>
        <p:nvSpPr>
          <p:cNvPr id="30724" name="灯片编号占位符 3">
            <a:extLst>
              <a:ext uri="{FF2B5EF4-FFF2-40B4-BE49-F238E27FC236}">
                <a16:creationId xmlns:a16="http://schemas.microsoft.com/office/drawing/2014/main" id="{545526D7-00CF-46AD-8EB4-CDCA27C4FBA1}"/>
              </a:ext>
            </a:extLst>
          </p:cNvPr>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eaLnBrk="0" hangingPunct="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pPr>
            <a:fld id="{65516303-A91E-4FA1-A7EB-7EC99E430817}" type="slidenum">
              <a:rPr lang="zh-CN" altLang="en-US"/>
              <a:pPr eaLnBrk="1" hangingPunct="1">
                <a:spcBef>
                  <a:spcPct val="0"/>
                </a:spcBef>
              </a:pPr>
              <a:t>28</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B2BE4C29-10AF-41A7-9973-B582E5880D70}"/>
              </a:ext>
            </a:extLst>
          </p:cNvPr>
          <p:cNvSpPr>
            <a:spLocks noGrp="1" noRot="1" noChangeAspect="1" noTextEdit="1"/>
          </p:cNvSpPr>
          <p:nvPr>
            <p:ph type="sldImg"/>
          </p:nvPr>
        </p:nvSpPr>
        <p:spPr>
          <a:ln/>
        </p:spPr>
      </p:sp>
      <p:sp>
        <p:nvSpPr>
          <p:cNvPr id="29699" name="备注占位符 2">
            <a:extLst>
              <a:ext uri="{FF2B5EF4-FFF2-40B4-BE49-F238E27FC236}">
                <a16:creationId xmlns:a16="http://schemas.microsoft.com/office/drawing/2014/main" id="{CBECDB6D-FEFB-48CB-9586-6799FA5B10BF}"/>
              </a:ext>
            </a:extLst>
          </p:cNvPr>
          <p:cNvSpPr>
            <a:spLocks noGrp="1"/>
          </p:cNvSpPr>
          <p:nvPr>
            <p:ph type="body" idx="1"/>
          </p:nvPr>
        </p:nvSpPr>
        <p:spPr>
          <a:noFill/>
        </p:spPr>
        <p:txBody>
          <a:bodyPr/>
          <a:lstStyle/>
          <a:p>
            <a:endParaRPr lang="zh-CN" altLang="en-US"/>
          </a:p>
        </p:txBody>
      </p:sp>
      <p:sp>
        <p:nvSpPr>
          <p:cNvPr id="29700" name="灯片编号占位符 3">
            <a:extLst>
              <a:ext uri="{FF2B5EF4-FFF2-40B4-BE49-F238E27FC236}">
                <a16:creationId xmlns:a16="http://schemas.microsoft.com/office/drawing/2014/main" id="{420B7C29-FBD8-47BC-AB8E-1DD940BAE1C5}"/>
              </a:ext>
            </a:extLst>
          </p:cNvPr>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eaLnBrk="0" hangingPunct="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pPr>
            <a:fld id="{195B303A-779F-43B2-9297-9010A58D15A2}" type="slidenum">
              <a:rPr lang="zh-CN" altLang="en-US"/>
              <a:pPr eaLnBrk="1" hangingPunct="1">
                <a:spcBef>
                  <a:spcPct val="0"/>
                </a:spcBef>
              </a:pPr>
              <a:t>29</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p:spPr>
      </p:sp>
      <p:sp>
        <p:nvSpPr>
          <p:cNvPr id="19459" name="备注占位符 2"/>
          <p:cNvSpPr>
            <a:spLocks noGrp="1"/>
          </p:cNvSpPr>
          <p:nvPr>
            <p:ph type="body" idx="1"/>
          </p:nvPr>
        </p:nvSpPr>
        <p:spPr>
          <a:noFill/>
        </p:spPr>
        <p:txBody>
          <a:bodyPr/>
          <a:lstStyle/>
          <a:p>
            <a:endParaRPr lang="zh-CN" altLang="en-US"/>
          </a:p>
        </p:txBody>
      </p:sp>
      <p:sp>
        <p:nvSpPr>
          <p:cNvPr id="1946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itchFamily="18" charset="0"/>
                <a:ea typeface="宋体" pitchFamily="2" charset="-122"/>
              </a:defRPr>
            </a:lvl1pPr>
            <a:lvl2pPr marL="742950" indent="-285750" eaLnBrk="0" hangingPunct="0">
              <a:spcBef>
                <a:spcPct val="30000"/>
              </a:spcBef>
              <a:defRPr sz="1200">
                <a:solidFill>
                  <a:schemeClr val="tx1"/>
                </a:solidFill>
                <a:latin typeface="Times New Roman" pitchFamily="18" charset="0"/>
                <a:ea typeface="宋体" pitchFamily="2" charset="-122"/>
              </a:defRPr>
            </a:lvl2pPr>
            <a:lvl3pPr marL="1143000" indent="-228600" eaLnBrk="0" hangingPunct="0">
              <a:spcBef>
                <a:spcPct val="30000"/>
              </a:spcBef>
              <a:defRPr sz="1200">
                <a:solidFill>
                  <a:schemeClr val="tx1"/>
                </a:solidFill>
                <a:latin typeface="Times New Roman" pitchFamily="18" charset="0"/>
                <a:ea typeface="宋体" pitchFamily="2" charset="-122"/>
              </a:defRPr>
            </a:lvl3pPr>
            <a:lvl4pPr marL="1600200" indent="-228600" eaLnBrk="0" hangingPunct="0">
              <a:spcBef>
                <a:spcPct val="30000"/>
              </a:spcBef>
              <a:defRPr sz="1200">
                <a:solidFill>
                  <a:schemeClr val="tx1"/>
                </a:solidFill>
                <a:latin typeface="Times New Roman" pitchFamily="18" charset="0"/>
                <a:ea typeface="宋体" pitchFamily="2" charset="-122"/>
              </a:defRPr>
            </a:lvl4pPr>
            <a:lvl5pPr marL="2057400" indent="-228600" eaLnBrk="0" hangingPunct="0">
              <a:spcBef>
                <a:spcPct val="30000"/>
              </a:spcBef>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pPr eaLnBrk="1" hangingPunct="1">
              <a:spcBef>
                <a:spcPct val="0"/>
              </a:spcBef>
            </a:pPr>
            <a:fld id="{F919D45A-6C94-420B-BD76-5C1537147693}" type="slidenum">
              <a:rPr lang="zh-CN" altLang="en-US" smtClean="0"/>
              <a:pPr eaLnBrk="1" hangingPunct="1">
                <a:spcBef>
                  <a:spcPct val="0"/>
                </a:spcBef>
              </a:pPr>
              <a:t>39</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a:extLst>
              <a:ext uri="{FF2B5EF4-FFF2-40B4-BE49-F238E27FC236}">
                <a16:creationId xmlns:a16="http://schemas.microsoft.com/office/drawing/2014/main" id="{02071B61-5D11-4ECE-A90A-CB8D9F12539D}"/>
              </a:ext>
            </a:extLst>
          </p:cNvPr>
          <p:cNvSpPr>
            <a:spLocks noGrp="1" noRot="1" noChangeAspect="1" noChangeArrowheads="1" noTextEdit="1"/>
          </p:cNvSpPr>
          <p:nvPr>
            <p:ph type="sldImg"/>
          </p:nvPr>
        </p:nvSpPr>
        <p:spPr>
          <a:ln/>
        </p:spPr>
      </p:sp>
      <p:sp>
        <p:nvSpPr>
          <p:cNvPr id="20483" name="备注占位符 2">
            <a:extLst>
              <a:ext uri="{FF2B5EF4-FFF2-40B4-BE49-F238E27FC236}">
                <a16:creationId xmlns:a16="http://schemas.microsoft.com/office/drawing/2014/main" id="{41D09F49-D5BB-412D-B616-26AB2883A12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4" name="灯片编号占位符 3">
            <a:extLst>
              <a:ext uri="{FF2B5EF4-FFF2-40B4-BE49-F238E27FC236}">
                <a16:creationId xmlns:a16="http://schemas.microsoft.com/office/drawing/2014/main" id="{759B67F8-AE29-4C3D-83A4-1EEE9DB5B55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FB98163F-6C2A-411C-9D46-F8346CACD566}" type="slidenum">
              <a:rPr lang="zh-CN" altLang="en-US"/>
              <a:pPr>
                <a:spcBef>
                  <a:spcPct val="0"/>
                </a:spcBef>
              </a:pPr>
              <a:t>11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a:extLst>
              <a:ext uri="{FF2B5EF4-FFF2-40B4-BE49-F238E27FC236}">
                <a16:creationId xmlns:a16="http://schemas.microsoft.com/office/drawing/2014/main" id="{7CF8AA89-C892-4206-AC68-A24BD7075C28}"/>
              </a:ext>
            </a:extLst>
          </p:cNvPr>
          <p:cNvSpPr>
            <a:spLocks noGrp="1" noRot="1" noChangeAspect="1" noChangeArrowheads="1" noTextEdit="1"/>
          </p:cNvSpPr>
          <p:nvPr>
            <p:ph type="sldImg"/>
          </p:nvPr>
        </p:nvSpPr>
        <p:spPr>
          <a:ln/>
        </p:spPr>
      </p:sp>
      <p:sp>
        <p:nvSpPr>
          <p:cNvPr id="22531" name="备注占位符 2">
            <a:extLst>
              <a:ext uri="{FF2B5EF4-FFF2-40B4-BE49-F238E27FC236}">
                <a16:creationId xmlns:a16="http://schemas.microsoft.com/office/drawing/2014/main" id="{DB99FC25-DAEE-4BF0-AACF-DCF28B5FEF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32" name="灯片编号占位符 3">
            <a:extLst>
              <a:ext uri="{FF2B5EF4-FFF2-40B4-BE49-F238E27FC236}">
                <a16:creationId xmlns:a16="http://schemas.microsoft.com/office/drawing/2014/main" id="{3D09CD6F-5D74-4796-9E4B-1782413382E0}"/>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825142E5-64E8-4524-A016-E9E324F14624}" type="slidenum">
              <a:rPr lang="zh-CN" altLang="en-US"/>
              <a:pPr>
                <a:spcBef>
                  <a:spcPct val="0"/>
                </a:spcBef>
              </a:pPr>
              <a:t>12</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a:extLst>
              <a:ext uri="{FF2B5EF4-FFF2-40B4-BE49-F238E27FC236}">
                <a16:creationId xmlns:a16="http://schemas.microsoft.com/office/drawing/2014/main" id="{1E8DC946-34B0-45DA-B918-780F948AF7B6}"/>
              </a:ext>
            </a:extLst>
          </p:cNvPr>
          <p:cNvSpPr>
            <a:spLocks noGrp="1" noRot="1" noChangeAspect="1" noChangeArrowheads="1" noTextEdit="1"/>
          </p:cNvSpPr>
          <p:nvPr>
            <p:ph type="sldImg"/>
          </p:nvPr>
        </p:nvSpPr>
        <p:spPr>
          <a:ln/>
        </p:spPr>
      </p:sp>
      <p:sp>
        <p:nvSpPr>
          <p:cNvPr id="28675" name="备注占位符 2">
            <a:extLst>
              <a:ext uri="{FF2B5EF4-FFF2-40B4-BE49-F238E27FC236}">
                <a16:creationId xmlns:a16="http://schemas.microsoft.com/office/drawing/2014/main" id="{6B57EB45-6109-4864-8C9A-05C58528E16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6" name="灯片编号占位符 3">
            <a:extLst>
              <a:ext uri="{FF2B5EF4-FFF2-40B4-BE49-F238E27FC236}">
                <a16:creationId xmlns:a16="http://schemas.microsoft.com/office/drawing/2014/main" id="{8BA48B01-0D39-44EA-B0E2-634F00AFA5E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6089CDF3-6049-40F7-820D-9D35FC677BE6}" type="slidenum">
              <a:rPr lang="zh-CN" altLang="en-US"/>
              <a:pPr>
                <a:spcBef>
                  <a:spcPct val="0"/>
                </a:spcBef>
              </a:pPr>
              <a:t>17</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a:extLst>
              <a:ext uri="{FF2B5EF4-FFF2-40B4-BE49-F238E27FC236}">
                <a16:creationId xmlns:a16="http://schemas.microsoft.com/office/drawing/2014/main" id="{F7366510-485B-417A-9636-CB1B142D42B5}"/>
              </a:ext>
            </a:extLst>
          </p:cNvPr>
          <p:cNvSpPr>
            <a:spLocks noGrp="1" noRot="1" noChangeAspect="1" noChangeArrowheads="1" noTextEdit="1"/>
          </p:cNvSpPr>
          <p:nvPr>
            <p:ph type="sldImg"/>
          </p:nvPr>
        </p:nvSpPr>
        <p:spPr>
          <a:ln/>
        </p:spPr>
      </p:sp>
      <p:sp>
        <p:nvSpPr>
          <p:cNvPr id="32771" name="备注占位符 2">
            <a:extLst>
              <a:ext uri="{FF2B5EF4-FFF2-40B4-BE49-F238E27FC236}">
                <a16:creationId xmlns:a16="http://schemas.microsoft.com/office/drawing/2014/main" id="{BCE6F195-7EF8-49A1-8668-BCD9F3F38C6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72" name="灯片编号占位符 3">
            <a:extLst>
              <a:ext uri="{FF2B5EF4-FFF2-40B4-BE49-F238E27FC236}">
                <a16:creationId xmlns:a16="http://schemas.microsoft.com/office/drawing/2014/main" id="{1DC07D05-7332-491A-A03F-12F7A3650743}"/>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8580595D-2EEB-44A9-AA71-AB1F0147D381}" type="slidenum">
              <a:rPr lang="zh-CN" altLang="en-US"/>
              <a:pPr>
                <a:spcBef>
                  <a:spcPct val="0"/>
                </a:spcBef>
              </a:pPr>
              <a:t>20</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a:extLst>
              <a:ext uri="{FF2B5EF4-FFF2-40B4-BE49-F238E27FC236}">
                <a16:creationId xmlns:a16="http://schemas.microsoft.com/office/drawing/2014/main" id="{DE425AED-542B-49D7-ACCB-664BABE51555}"/>
              </a:ext>
            </a:extLst>
          </p:cNvPr>
          <p:cNvSpPr>
            <a:spLocks noGrp="1" noRot="1" noChangeAspect="1" noChangeArrowheads="1" noTextEdit="1"/>
          </p:cNvSpPr>
          <p:nvPr>
            <p:ph type="sldImg"/>
          </p:nvPr>
        </p:nvSpPr>
        <p:spPr>
          <a:ln/>
        </p:spPr>
      </p:sp>
      <p:sp>
        <p:nvSpPr>
          <p:cNvPr id="18435" name="备注占位符 2">
            <a:extLst>
              <a:ext uri="{FF2B5EF4-FFF2-40B4-BE49-F238E27FC236}">
                <a16:creationId xmlns:a16="http://schemas.microsoft.com/office/drawing/2014/main" id="{7D5A391C-7CB7-49F8-A4E6-BFDB3A7943F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36" name="灯片编号占位符 3">
            <a:extLst>
              <a:ext uri="{FF2B5EF4-FFF2-40B4-BE49-F238E27FC236}">
                <a16:creationId xmlns:a16="http://schemas.microsoft.com/office/drawing/2014/main" id="{8C56359D-6360-45BF-9D16-EC3DD544F133}"/>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8724ED52-3F3F-4A72-BC0A-A2DB630F24E4}" type="slidenum">
              <a:rPr lang="zh-CN" altLang="en-US"/>
              <a:pPr>
                <a:spcBef>
                  <a:spcPct val="0"/>
                </a:spcBef>
              </a:pPr>
              <a:t>21</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a:extLst>
              <a:ext uri="{FF2B5EF4-FFF2-40B4-BE49-F238E27FC236}">
                <a16:creationId xmlns:a16="http://schemas.microsoft.com/office/drawing/2014/main" id="{2840AE46-47D6-4047-8DE2-2E64D2BC532F}"/>
              </a:ext>
            </a:extLst>
          </p:cNvPr>
          <p:cNvSpPr>
            <a:spLocks noGrp="1" noRot="1" noChangeAspect="1" noTextEdit="1"/>
          </p:cNvSpPr>
          <p:nvPr>
            <p:ph type="sldImg"/>
          </p:nvPr>
        </p:nvSpPr>
        <p:spPr>
          <a:ln/>
        </p:spPr>
      </p:sp>
      <p:sp>
        <p:nvSpPr>
          <p:cNvPr id="30723" name="备注占位符 2">
            <a:extLst>
              <a:ext uri="{FF2B5EF4-FFF2-40B4-BE49-F238E27FC236}">
                <a16:creationId xmlns:a16="http://schemas.microsoft.com/office/drawing/2014/main" id="{35CAA117-9F6A-4A76-A96A-2E08CDB3F2D8}"/>
              </a:ext>
            </a:extLst>
          </p:cNvPr>
          <p:cNvSpPr>
            <a:spLocks noGrp="1"/>
          </p:cNvSpPr>
          <p:nvPr>
            <p:ph type="body" idx="1"/>
          </p:nvPr>
        </p:nvSpPr>
        <p:spPr>
          <a:noFill/>
        </p:spPr>
        <p:txBody>
          <a:bodyPr/>
          <a:lstStyle/>
          <a:p>
            <a:endParaRPr lang="zh-CN" altLang="en-US"/>
          </a:p>
        </p:txBody>
      </p:sp>
      <p:sp>
        <p:nvSpPr>
          <p:cNvPr id="30724" name="灯片编号占位符 3">
            <a:extLst>
              <a:ext uri="{FF2B5EF4-FFF2-40B4-BE49-F238E27FC236}">
                <a16:creationId xmlns:a16="http://schemas.microsoft.com/office/drawing/2014/main" id="{590BA6F1-5CCD-4228-86EE-D27A3FE01711}"/>
              </a:ext>
            </a:extLst>
          </p:cNvPr>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eaLnBrk="0" hangingPunct="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eaLnBrk="0" hangingPunct="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pPr>
            <a:fld id="{19C100FD-C2B2-4AD8-A2C9-875F385ADE67}" type="slidenum">
              <a:rPr lang="zh-CN" altLang="en-US"/>
              <a:pPr eaLnBrk="1" hangingPunct="1">
                <a:spcBef>
                  <a:spcPct val="0"/>
                </a:spcBef>
              </a:pPr>
              <a:t>22</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EF2DB5-6C4E-40C9-9FF9-B23E4E8205BF}" type="slidenum">
              <a:rPr lang="zh-CN" altLang="en-US" smtClean="0"/>
              <a:t>25</a:t>
            </a:fld>
            <a:endParaRPr lang="zh-CN" altLang="en-US"/>
          </a:p>
        </p:txBody>
      </p:sp>
    </p:spTree>
    <p:extLst>
      <p:ext uri="{BB962C8B-B14F-4D97-AF65-F5344CB8AC3E}">
        <p14:creationId xmlns:p14="http://schemas.microsoft.com/office/powerpoint/2010/main" val="1670167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E5056C-A43A-4CA3-B7B8-B11498E58CB7}" type="slidenum">
              <a:rPr lang="zh-CN" altLang="en-US" smtClean="0"/>
              <a:t>26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1361656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1089543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2632530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85800">
              <a:spcBef>
                <a:spcPct val="0"/>
              </a:spcBef>
              <a:spcAft>
                <a:spcPct val="0"/>
              </a:spcAft>
              <a:defRPr/>
            </a:pPr>
            <a:endParaRPr lang="zh-CN" altLang="en-US" sz="675" noProof="1"/>
          </a:p>
        </p:txBody>
      </p:sp>
      <p:sp>
        <p:nvSpPr>
          <p:cNvPr id="3" name="页脚占位符 2"/>
          <p:cNvSpPr>
            <a:spLocks noGrp="1"/>
          </p:cNvSpPr>
          <p:nvPr>
            <p:ph type="ftr" sz="quarter" idx="11"/>
          </p:nvPr>
        </p:nvSpPr>
        <p:spPr/>
        <p:txBody>
          <a:bodyPr/>
          <a:lstStyle/>
          <a:p>
            <a:pPr defTabSz="685800">
              <a:spcBef>
                <a:spcPct val="0"/>
              </a:spcBef>
              <a:spcAft>
                <a:spcPct val="0"/>
              </a:spcAft>
              <a:defRPr/>
            </a:pPr>
            <a:endParaRPr lang="zh-CN" altLang="en-US" sz="675"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t>‹#›</a:t>
            </a:fld>
            <a:endParaRPr lang="zh-CN" altLang="en-US" strike="noStrike" noProof="1">
              <a:latin typeface="Calibri" panose="020F0502020204030204" charset="0"/>
            </a:endParaRPr>
          </a:p>
        </p:txBody>
      </p:sp>
    </p:spTree>
    <p:extLst>
      <p:ext uri="{BB962C8B-B14F-4D97-AF65-F5344CB8AC3E}">
        <p14:creationId xmlns:p14="http://schemas.microsoft.com/office/powerpoint/2010/main" val="2563851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1141133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3328331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1611078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2534209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4023579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1322652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2811190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58F944-B496-4245-A0B8-1C35165E7747}" type="datetimeFigureOut">
              <a:rPr lang="zh-CN" altLang="en-US" smtClean="0"/>
              <a:t>2021/4/11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2089823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58F944-B496-4245-A0B8-1C35165E7747}" type="datetimeFigureOut">
              <a:rPr lang="zh-CN" altLang="en-US" smtClean="0"/>
              <a:t>2021/4/11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E80D26-445A-4A3A-B9A9-E0BB22FA9697}" type="slidenum">
              <a:rPr lang="zh-CN" altLang="en-US" smtClean="0"/>
              <a:t>‹#›</a:t>
            </a:fld>
            <a:endParaRPr lang="zh-CN" altLang="en-US"/>
          </a:p>
        </p:txBody>
      </p:sp>
    </p:spTree>
    <p:extLst>
      <p:ext uri="{BB962C8B-B14F-4D97-AF65-F5344CB8AC3E}">
        <p14:creationId xmlns:p14="http://schemas.microsoft.com/office/powerpoint/2010/main" val="4215886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4594"/>
            <a:ext cx="9144000" cy="695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WordArt 3"/>
          <p:cNvSpPr>
            <a:spLocks noChangeArrowheads="1" noChangeShapeType="1" noTextEdit="1"/>
          </p:cNvSpPr>
          <p:nvPr/>
        </p:nvSpPr>
        <p:spPr bwMode="auto">
          <a:xfrm>
            <a:off x="250824" y="836613"/>
            <a:ext cx="8569647" cy="1656283"/>
          </a:xfrm>
          <a:prstGeom prst="rect">
            <a:avLst/>
          </a:prstGeom>
        </p:spPr>
        <p:txBody>
          <a:bodyPr wrap="none" fromWordArt="1">
            <a:prstTxWarp prst="textChevron">
              <a:avLst>
                <a:gd name="adj" fmla="val 25000"/>
              </a:avLst>
            </a:prstTxWarp>
          </a:bodyPr>
          <a:lstStyle/>
          <a:p>
            <a:pPr algn="ctr">
              <a:defRPr/>
            </a:pPr>
            <a:r>
              <a:rPr lang="zh-CN" altLang="en-US" sz="1600" kern="10" dirty="0">
                <a:ln w="28575" cap="sq">
                  <a:solidFill>
                    <a:srgbClr val="FFFF66"/>
                  </a:solidFill>
                  <a:miter lim="800000"/>
                  <a:headEnd type="none" w="sm" len="sm"/>
                  <a:tailEnd type="none" w="sm" len="sm"/>
                </a:ln>
                <a:solidFill>
                  <a:srgbClr val="000000"/>
                </a:solidFill>
                <a:latin typeface="宋体"/>
                <a:ea typeface="宋体"/>
              </a:rPr>
              <a:t>基于课程标准分析和处理教材内容的策略</a:t>
            </a:r>
          </a:p>
        </p:txBody>
      </p:sp>
      <p:sp>
        <p:nvSpPr>
          <p:cNvPr id="2" name="TextBox 1"/>
          <p:cNvSpPr txBox="1"/>
          <p:nvPr/>
        </p:nvSpPr>
        <p:spPr>
          <a:xfrm>
            <a:off x="250824" y="5229200"/>
            <a:ext cx="8569647" cy="1015663"/>
          </a:xfrm>
          <a:prstGeom prst="rect">
            <a:avLst/>
          </a:prstGeom>
          <a:noFill/>
        </p:spPr>
        <p:txBody>
          <a:bodyPr wrap="square" rtlCol="0">
            <a:spAutoFit/>
          </a:bodyPr>
          <a:lstStyle/>
          <a:p>
            <a:r>
              <a:rPr lang="zh-CN" altLang="en-US" sz="3200" b="1" dirty="0">
                <a:solidFill>
                  <a:srgbClr val="FFFF00"/>
                </a:solidFill>
              </a:rPr>
              <a:t>        南京师大教师教育学院    姚锦祥</a:t>
            </a:r>
            <a:endParaRPr lang="en-US" altLang="zh-CN" sz="3200" b="1" dirty="0">
              <a:solidFill>
                <a:srgbClr val="FFFF00"/>
              </a:solidFill>
            </a:endParaRPr>
          </a:p>
          <a:p>
            <a:r>
              <a:rPr lang="en-US" altLang="zh-CN" sz="2800" b="1" dirty="0">
                <a:solidFill>
                  <a:srgbClr val="FFFF00"/>
                </a:solidFill>
              </a:rPr>
              <a:t>     2021</a:t>
            </a:r>
            <a:r>
              <a:rPr lang="zh-CN" altLang="en-US" sz="2800" b="1" dirty="0">
                <a:solidFill>
                  <a:srgbClr val="FFFF00"/>
                </a:solidFill>
              </a:rPr>
              <a:t>年</a:t>
            </a:r>
            <a:r>
              <a:rPr lang="en-US" altLang="zh-CN" sz="2800" b="1" dirty="0">
                <a:solidFill>
                  <a:srgbClr val="FFFF00"/>
                </a:solidFill>
              </a:rPr>
              <a:t>4</a:t>
            </a:r>
            <a:r>
              <a:rPr lang="zh-CN" altLang="en-US" sz="2800" b="1" dirty="0">
                <a:solidFill>
                  <a:srgbClr val="FFFF00"/>
                </a:solidFill>
              </a:rPr>
              <a:t>月</a:t>
            </a:r>
            <a:r>
              <a:rPr lang="en-US" altLang="zh-CN" sz="2800" b="1" dirty="0">
                <a:solidFill>
                  <a:srgbClr val="FFFF00"/>
                </a:solidFill>
              </a:rPr>
              <a:t>10</a:t>
            </a:r>
            <a:r>
              <a:rPr lang="zh-CN" altLang="en-US" sz="2800" b="1" dirty="0">
                <a:solidFill>
                  <a:srgbClr val="FFFF00"/>
                </a:solidFill>
              </a:rPr>
              <a:t>日     重庆长寿区高中骨干教师培训</a:t>
            </a:r>
          </a:p>
        </p:txBody>
      </p:sp>
    </p:spTree>
    <p:extLst>
      <p:ext uri="{BB962C8B-B14F-4D97-AF65-F5344CB8AC3E}">
        <p14:creationId xmlns:p14="http://schemas.microsoft.com/office/powerpoint/2010/main" val="2960185813"/>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a:extLst>
              <a:ext uri="{FF2B5EF4-FFF2-40B4-BE49-F238E27FC236}">
                <a16:creationId xmlns:a16="http://schemas.microsoft.com/office/drawing/2014/main" id="{42B9AC87-C27D-4B47-8CC0-647F6E9B64F4}"/>
              </a:ext>
            </a:extLst>
          </p:cNvPr>
          <p:cNvSpPr>
            <a:spLocks noGrp="1" noChangeArrowheads="1"/>
          </p:cNvSpPr>
          <p:nvPr>
            <p:ph idx="1"/>
          </p:nvPr>
        </p:nvSpPr>
        <p:spPr>
          <a:xfrm>
            <a:off x="1562284" y="2708439"/>
            <a:ext cx="7330196" cy="2736786"/>
          </a:xfrm>
          <a:solidFill>
            <a:schemeClr val="accent6">
              <a:lumMod val="20000"/>
              <a:lumOff val="80000"/>
            </a:schemeClr>
          </a:solidFill>
        </p:spPr>
        <p:txBody>
          <a:bodyPr>
            <a:normAutofit fontScale="85000" lnSpcReduction="10000"/>
          </a:bodyPr>
          <a:lstStyle/>
          <a:p>
            <a:pPr marL="0" indent="0" eaLnBrk="1" hangingPunct="1">
              <a:lnSpc>
                <a:spcPts val="2100"/>
              </a:lnSpc>
              <a:buFont typeface="Arial" panose="020B0604020202020204" pitchFamily="34" charset="0"/>
              <a:buNone/>
              <a:defRPr/>
            </a:pPr>
            <a:r>
              <a:rPr lang="en-US" altLang="zh-CN" sz="1800" b="1" dirty="0"/>
              <a:t>  1.</a:t>
            </a:r>
            <a:r>
              <a:rPr lang="zh-CN" altLang="en-US" sz="1800" b="1" dirty="0"/>
              <a:t>石器时代中国境内有代表性的文化遗存</a:t>
            </a:r>
            <a:endParaRPr lang="zh-CN" altLang="en-US" sz="1800" dirty="0"/>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r>
              <a:rPr lang="en-US" altLang="zh-CN" sz="1800" b="1" dirty="0"/>
              <a:t>  </a:t>
            </a:r>
          </a:p>
          <a:p>
            <a:pPr marL="0" indent="0" eaLnBrk="1" hangingPunct="1">
              <a:lnSpc>
                <a:spcPts val="2100"/>
              </a:lnSpc>
              <a:buFont typeface="Arial" panose="020B0604020202020204" pitchFamily="34" charset="0"/>
              <a:buNone/>
              <a:defRPr/>
            </a:pPr>
            <a:r>
              <a:rPr lang="en-US" altLang="zh-CN" sz="1800" b="1" dirty="0"/>
              <a:t>2.</a:t>
            </a:r>
            <a:r>
              <a:rPr lang="zh-CN" altLang="en-US" sz="1800" b="1" dirty="0"/>
              <a:t>中华文明起源和早期国家起源的特征</a:t>
            </a:r>
            <a:endParaRPr lang="en-US" altLang="zh-CN" sz="1800" b="1" dirty="0"/>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r>
              <a:rPr lang="en-US" altLang="zh-CN" sz="1800" b="1" dirty="0"/>
              <a:t> 3.</a:t>
            </a:r>
            <a:r>
              <a:rPr lang="zh-CN" altLang="en-US" sz="1800" b="1" dirty="0"/>
              <a:t>认识文化遗存与中华文明起源以及私有制、阶级、国家起源的关系</a:t>
            </a:r>
            <a:endParaRPr lang="en-US" altLang="zh-CN" sz="1800" b="1" dirty="0"/>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r>
              <a:rPr lang="en-US" altLang="zh-CN" sz="1800" b="1" dirty="0"/>
              <a:t>  4.</a:t>
            </a:r>
            <a:r>
              <a:rPr lang="zh-CN" altLang="en-US" sz="1800" b="1" dirty="0"/>
              <a:t>通过甲骨文、青铜铭文及其他文献记载，了解所有制、阶级和早期国家的起源特征</a:t>
            </a:r>
            <a:endParaRPr lang="en-US" altLang="zh-CN" sz="1800" b="1" dirty="0"/>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2000" b="1" dirty="0"/>
          </a:p>
        </p:txBody>
      </p:sp>
      <p:sp>
        <p:nvSpPr>
          <p:cNvPr id="15363" name="TextBox 1">
            <a:extLst>
              <a:ext uri="{FF2B5EF4-FFF2-40B4-BE49-F238E27FC236}">
                <a16:creationId xmlns:a16="http://schemas.microsoft.com/office/drawing/2014/main" id="{EAF34168-9DAD-45CC-A1D7-1E7094BF5509}"/>
              </a:ext>
            </a:extLst>
          </p:cNvPr>
          <p:cNvSpPr txBox="1">
            <a:spLocks noChangeArrowheads="1"/>
          </p:cNvSpPr>
          <p:nvPr/>
        </p:nvSpPr>
        <p:spPr bwMode="auto">
          <a:xfrm>
            <a:off x="74745" y="996447"/>
            <a:ext cx="8817735" cy="1613519"/>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400"/>
              </a:lnSpc>
              <a:spcBef>
                <a:spcPct val="0"/>
              </a:spcBef>
              <a:buFontTx/>
              <a:buNone/>
            </a:pPr>
            <a:r>
              <a:rPr lang="en-US" altLang="zh-CN" sz="1800" dirty="0">
                <a:latin typeface="Garamond" panose="02020404030301010803" pitchFamily="18" charset="0"/>
              </a:rPr>
              <a:t>1.1 </a:t>
            </a:r>
            <a:r>
              <a:rPr lang="zh-CN" altLang="en-US" sz="1800" dirty="0">
                <a:latin typeface="Garamond" panose="02020404030301010803" pitchFamily="18" charset="0"/>
              </a:rPr>
              <a:t>早期中华文明</a:t>
            </a:r>
          </a:p>
          <a:p>
            <a:pPr eaLnBrk="1" hangingPunct="1">
              <a:lnSpc>
                <a:spcPts val="2400"/>
              </a:lnSpc>
              <a:spcBef>
                <a:spcPct val="0"/>
              </a:spcBef>
              <a:buFontTx/>
              <a:buNone/>
            </a:pPr>
            <a:r>
              <a:rPr lang="zh-CN" altLang="en-US" sz="1800" dirty="0">
                <a:latin typeface="Garamond" panose="02020404030301010803" pitchFamily="18" charset="0"/>
              </a:rPr>
              <a:t>      通过了解石器时代中国境内有代表性的文化遗存，</a:t>
            </a:r>
            <a:r>
              <a:rPr lang="en-US" altLang="zh-CN" sz="1800" dirty="0">
                <a:solidFill>
                  <a:srgbClr val="FF0000"/>
                </a:solidFill>
                <a:latin typeface="Garamond" panose="02020404030301010803" pitchFamily="18" charset="0"/>
              </a:rPr>
              <a:t>1</a:t>
            </a:r>
            <a:r>
              <a:rPr lang="zh-CN" altLang="en-US" sz="1800" dirty="0">
                <a:latin typeface="Garamond" panose="02020404030301010803" pitchFamily="18" charset="0"/>
              </a:rPr>
              <a:t>认识它们与中华文明起源以及私有制、阶级、国家起源的关系；</a:t>
            </a:r>
            <a:r>
              <a:rPr lang="en-US" altLang="zh-CN" sz="1800" dirty="0">
                <a:solidFill>
                  <a:srgbClr val="FF0000"/>
                </a:solidFill>
                <a:latin typeface="Garamond" panose="02020404030301010803" pitchFamily="18" charset="0"/>
              </a:rPr>
              <a:t>3</a:t>
            </a:r>
            <a:r>
              <a:rPr lang="zh-CN" altLang="en-US" sz="1800" dirty="0">
                <a:latin typeface="Garamond" panose="02020404030301010803" pitchFamily="18" charset="0"/>
              </a:rPr>
              <a:t>通过甲骨文、青铜铭文及其他文献记载，</a:t>
            </a:r>
            <a:r>
              <a:rPr lang="en-US" altLang="zh-CN" sz="1800" dirty="0">
                <a:solidFill>
                  <a:srgbClr val="FF0000"/>
                </a:solidFill>
                <a:latin typeface="Garamond" panose="02020404030301010803" pitchFamily="18" charset="0"/>
              </a:rPr>
              <a:t>4</a:t>
            </a:r>
            <a:r>
              <a:rPr lang="zh-CN" altLang="en-US" sz="1800" dirty="0">
                <a:latin typeface="Garamond" panose="02020404030301010803" pitchFamily="18" charset="0"/>
              </a:rPr>
              <a:t>了解私有制、阶级和早期国家的起源特征。</a:t>
            </a:r>
            <a:r>
              <a:rPr lang="en-US" altLang="zh-CN" sz="1800" dirty="0">
                <a:solidFill>
                  <a:srgbClr val="FF0000"/>
                </a:solidFill>
                <a:latin typeface="Garamond" panose="02020404030301010803" pitchFamily="18" charset="0"/>
              </a:rPr>
              <a:t>2</a:t>
            </a:r>
            <a:r>
              <a:rPr lang="en-US" altLang="zh-CN" sz="1800" b="1" dirty="0">
                <a:solidFill>
                  <a:srgbClr val="FF0000"/>
                </a:solidFill>
                <a:latin typeface="Garamond" panose="02020404030301010803" pitchFamily="18" charset="0"/>
              </a:rPr>
              <a:t>                         </a:t>
            </a:r>
          </a:p>
          <a:p>
            <a:pPr eaLnBrk="1" hangingPunct="1">
              <a:lnSpc>
                <a:spcPts val="2400"/>
              </a:lnSpc>
              <a:spcBef>
                <a:spcPct val="0"/>
              </a:spcBef>
              <a:buFontTx/>
              <a:buNone/>
            </a:pPr>
            <a:r>
              <a:rPr lang="en-US" altLang="zh-CN" sz="1800" b="1" dirty="0">
                <a:solidFill>
                  <a:srgbClr val="FF0000"/>
                </a:solidFill>
                <a:latin typeface="Garamond" panose="02020404030301010803" pitchFamily="18" charset="0"/>
              </a:rPr>
              <a:t>                                 </a:t>
            </a:r>
            <a:r>
              <a:rPr lang="zh-CN" altLang="en-US" sz="1800" b="1" dirty="0">
                <a:solidFill>
                  <a:srgbClr val="FF0000"/>
                </a:solidFill>
                <a:latin typeface="Garamond" panose="02020404030301010803" pitchFamily="18" charset="0"/>
              </a:rPr>
              <a:t>早期中华文明的学习内容与学习要求分析</a:t>
            </a:r>
          </a:p>
        </p:txBody>
      </p:sp>
      <p:sp>
        <p:nvSpPr>
          <p:cNvPr id="3" name="TextBox 2">
            <a:extLst>
              <a:ext uri="{FF2B5EF4-FFF2-40B4-BE49-F238E27FC236}">
                <a16:creationId xmlns:a16="http://schemas.microsoft.com/office/drawing/2014/main" id="{304AB0FC-BC1E-4A7A-B932-E34B8430C9DD}"/>
              </a:ext>
            </a:extLst>
          </p:cNvPr>
          <p:cNvSpPr txBox="1">
            <a:spLocks noChangeArrowheads="1"/>
          </p:cNvSpPr>
          <p:nvPr/>
        </p:nvSpPr>
        <p:spPr bwMode="auto">
          <a:xfrm>
            <a:off x="871437" y="3210790"/>
            <a:ext cx="696913" cy="646113"/>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Garamond" panose="02020404030301010803" pitchFamily="18" charset="0"/>
              </a:rPr>
              <a:t>历史知识</a:t>
            </a:r>
          </a:p>
        </p:txBody>
      </p:sp>
      <p:sp>
        <p:nvSpPr>
          <p:cNvPr id="6" name="TextBox 5">
            <a:extLst>
              <a:ext uri="{FF2B5EF4-FFF2-40B4-BE49-F238E27FC236}">
                <a16:creationId xmlns:a16="http://schemas.microsoft.com/office/drawing/2014/main" id="{73795CDF-F343-4118-866B-E84F9123D63A}"/>
              </a:ext>
            </a:extLst>
          </p:cNvPr>
          <p:cNvSpPr txBox="1">
            <a:spLocks noChangeArrowheads="1"/>
          </p:cNvSpPr>
          <p:nvPr/>
        </p:nvSpPr>
        <p:spPr bwMode="auto">
          <a:xfrm>
            <a:off x="47180" y="3523663"/>
            <a:ext cx="765175" cy="1477328"/>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Garamond" panose="02020404030301010803" pitchFamily="18" charset="0"/>
              </a:rPr>
              <a:t>早期中华文明课程内容</a:t>
            </a:r>
          </a:p>
        </p:txBody>
      </p:sp>
      <p:sp>
        <p:nvSpPr>
          <p:cNvPr id="4" name="左大括号 3">
            <a:extLst>
              <a:ext uri="{FF2B5EF4-FFF2-40B4-BE49-F238E27FC236}">
                <a16:creationId xmlns:a16="http://schemas.microsoft.com/office/drawing/2014/main" id="{1748A3B9-04BA-4894-BB59-353C0F2F21D4}"/>
              </a:ext>
            </a:extLst>
          </p:cNvPr>
          <p:cNvSpPr/>
          <p:nvPr/>
        </p:nvSpPr>
        <p:spPr>
          <a:xfrm>
            <a:off x="653458" y="3191286"/>
            <a:ext cx="287024" cy="1911511"/>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8" name="左大括号 7">
            <a:extLst>
              <a:ext uri="{FF2B5EF4-FFF2-40B4-BE49-F238E27FC236}">
                <a16:creationId xmlns:a16="http://schemas.microsoft.com/office/drawing/2014/main" id="{2AC33B0A-D270-45B9-82E9-FB61975C6A5E}"/>
              </a:ext>
            </a:extLst>
          </p:cNvPr>
          <p:cNvSpPr/>
          <p:nvPr/>
        </p:nvSpPr>
        <p:spPr>
          <a:xfrm>
            <a:off x="1376363" y="2865210"/>
            <a:ext cx="298450" cy="99169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9" name="左大括号 8">
            <a:extLst>
              <a:ext uri="{FF2B5EF4-FFF2-40B4-BE49-F238E27FC236}">
                <a16:creationId xmlns:a16="http://schemas.microsoft.com/office/drawing/2014/main" id="{003CD713-54A0-4C77-B5AD-1EDE5E3EC581}"/>
              </a:ext>
            </a:extLst>
          </p:cNvPr>
          <p:cNvSpPr/>
          <p:nvPr/>
        </p:nvSpPr>
        <p:spPr>
          <a:xfrm>
            <a:off x="1365251" y="4508206"/>
            <a:ext cx="309562" cy="698934"/>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2" name="TextBox 11">
            <a:extLst>
              <a:ext uri="{FF2B5EF4-FFF2-40B4-BE49-F238E27FC236}">
                <a16:creationId xmlns:a16="http://schemas.microsoft.com/office/drawing/2014/main" id="{9774CC0E-C453-4D91-B403-D1054D192A24}"/>
              </a:ext>
            </a:extLst>
          </p:cNvPr>
          <p:cNvSpPr txBox="1">
            <a:spLocks noChangeArrowheads="1"/>
          </p:cNvSpPr>
          <p:nvPr/>
        </p:nvSpPr>
        <p:spPr bwMode="auto">
          <a:xfrm>
            <a:off x="859967" y="4542566"/>
            <a:ext cx="607093" cy="584775"/>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历史认识</a:t>
            </a:r>
          </a:p>
        </p:txBody>
      </p:sp>
      <p:sp>
        <p:nvSpPr>
          <p:cNvPr id="5" name="TextBox 4">
            <a:extLst>
              <a:ext uri="{FF2B5EF4-FFF2-40B4-BE49-F238E27FC236}">
                <a16:creationId xmlns:a16="http://schemas.microsoft.com/office/drawing/2014/main" id="{3FA306A4-08BE-4DE8-8AA3-DE32DA48FDF7}"/>
              </a:ext>
            </a:extLst>
          </p:cNvPr>
          <p:cNvSpPr txBox="1"/>
          <p:nvPr/>
        </p:nvSpPr>
        <p:spPr>
          <a:xfrm>
            <a:off x="232346" y="5646737"/>
            <a:ext cx="8732142" cy="923330"/>
          </a:xfrm>
          <a:prstGeom prst="rect">
            <a:avLst/>
          </a:prstGeom>
          <a:solidFill>
            <a:schemeClr val="bg2"/>
          </a:solidFill>
        </p:spPr>
        <p:txBody>
          <a:bodyPr wrap="square">
            <a:spAutoFit/>
          </a:bodyPr>
          <a:lstStyle/>
          <a:p>
            <a:pPr eaLnBrk="1" hangingPunct="1">
              <a:defRPr/>
            </a:pPr>
            <a:r>
              <a:rPr lang="en-US" altLang="zh-CN" dirty="0">
                <a:latin typeface="楷体" panose="02010609060101010101" pitchFamily="49" charset="-122"/>
                <a:ea typeface="楷体" panose="02010609060101010101" pitchFamily="49" charset="-122"/>
                <a:cs typeface="+mn-ea"/>
                <a:sym typeface="+mn-ea"/>
              </a:rPr>
              <a:t>   </a:t>
            </a:r>
            <a:r>
              <a:rPr lang="en-US" altLang="zh-CN" dirty="0" err="1">
                <a:latin typeface="楷体" panose="02010609060101010101" pitchFamily="49" charset="-122"/>
                <a:ea typeface="楷体" panose="02010609060101010101" pitchFamily="49" charset="-122"/>
                <a:cs typeface="+mn-ea"/>
                <a:sym typeface="+mn-ea"/>
              </a:rPr>
              <a:t>国家是文明社会的概括</a:t>
            </a:r>
            <a:r>
              <a:rPr lang="en-US" altLang="zh-CN" dirty="0">
                <a:latin typeface="楷体" panose="02010609060101010101" pitchFamily="49" charset="-122"/>
                <a:ea typeface="楷体" panose="02010609060101010101" pitchFamily="49" charset="-122"/>
                <a:cs typeface="+mn-ea"/>
                <a:sym typeface="+mn-ea"/>
              </a:rPr>
              <a:t>……</a:t>
            </a:r>
            <a:r>
              <a:rPr lang="en-US" altLang="zh-CN" dirty="0" err="1">
                <a:latin typeface="楷体" panose="02010609060101010101" pitchFamily="49" charset="-122"/>
                <a:ea typeface="楷体" panose="02010609060101010101" pitchFamily="49" charset="-122"/>
                <a:cs typeface="+mn-ea"/>
                <a:sym typeface="+mn-ea"/>
              </a:rPr>
              <a:t>国家形成的标志为：一是阶级的存在，二是凌驾于社会之上的公共权力的设立</a:t>
            </a:r>
            <a:r>
              <a:rPr lang="en-US" altLang="zh-CN" dirty="0">
                <a:latin typeface="楷体" panose="02010609060101010101" pitchFamily="49" charset="-122"/>
                <a:ea typeface="楷体" panose="02010609060101010101" pitchFamily="49" charset="-122"/>
                <a:cs typeface="+mn-ea"/>
                <a:sym typeface="+mn-ea"/>
              </a:rPr>
              <a:t>。                </a:t>
            </a:r>
          </a:p>
          <a:p>
            <a:pPr eaLnBrk="1" hangingPunct="1">
              <a:defRPr/>
            </a:pPr>
            <a:r>
              <a:rPr lang="en-US" altLang="zh-CN" dirty="0">
                <a:latin typeface="楷体" panose="02010609060101010101" pitchFamily="49" charset="-122"/>
                <a:ea typeface="楷体" panose="02010609060101010101" pitchFamily="49" charset="-122"/>
                <a:cs typeface="+mn-ea"/>
                <a:sym typeface="+mn-ea"/>
              </a:rPr>
              <a:t>                               ——</a:t>
            </a:r>
            <a:r>
              <a:rPr lang="en-US" altLang="zh-CN" dirty="0" err="1">
                <a:latin typeface="楷体" panose="02010609060101010101" pitchFamily="49" charset="-122"/>
                <a:ea typeface="楷体" panose="02010609060101010101" pitchFamily="49" charset="-122"/>
                <a:cs typeface="+mn-ea"/>
                <a:sym typeface="+mn-ea"/>
              </a:rPr>
              <a:t>恩格斯《家庭、私有制和国家的起源</a:t>
            </a:r>
            <a:r>
              <a:rPr lang="en-US" altLang="zh-CN" dirty="0">
                <a:latin typeface="楷体" panose="02010609060101010101" pitchFamily="49" charset="-122"/>
                <a:ea typeface="楷体" panose="02010609060101010101" pitchFamily="49" charset="-122"/>
                <a:cs typeface="+mn-ea"/>
                <a:sym typeface="+mn-ea"/>
              </a:rPr>
              <a:t>》</a:t>
            </a:r>
            <a:endParaRPr lang="zh-CN" altLang="en-US" dirty="0">
              <a:latin typeface="楷体" panose="02010609060101010101" pitchFamily="49" charset="-122"/>
              <a:ea typeface="楷体" panose="02010609060101010101" pitchFamily="49" charset="-122"/>
            </a:endParaRPr>
          </a:p>
        </p:txBody>
      </p:sp>
      <p:sp>
        <p:nvSpPr>
          <p:cNvPr id="13" name="Rectangle 2">
            <a:extLst>
              <a:ext uri="{FF2B5EF4-FFF2-40B4-BE49-F238E27FC236}">
                <a16:creationId xmlns:a16="http://schemas.microsoft.com/office/drawing/2014/main" id="{054465C3-CFB2-495C-B8FD-46FE7C454C55}"/>
              </a:ext>
            </a:extLst>
          </p:cNvPr>
          <p:cNvSpPr txBox="1">
            <a:spLocks noRot="1" noChangeArrowheads="1"/>
          </p:cNvSpPr>
          <p:nvPr/>
        </p:nvSpPr>
        <p:spPr>
          <a:xfrm>
            <a:off x="74745" y="98999"/>
            <a:ext cx="8817735" cy="897448"/>
          </a:xfrm>
          <a:prstGeom prst="rect">
            <a:avLst/>
          </a:prstGeom>
          <a:solidFill>
            <a:schemeClr val="accent6">
              <a:lumMod val="40000"/>
              <a:lumOff val="60000"/>
            </a:schemeClr>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2300"/>
              </a:lnSpc>
            </a:pPr>
            <a:endParaRPr lang="en-US" altLang="zh-CN" sz="2800" i="1" dirty="0">
              <a:solidFill>
                <a:srgbClr val="FF0000"/>
              </a:solidFill>
              <a:latin typeface="+mn-ea"/>
              <a:ea typeface="+mn-ea"/>
            </a:endParaRPr>
          </a:p>
          <a:p>
            <a:pPr algn="l">
              <a:lnSpc>
                <a:spcPts val="2300"/>
              </a:lnSpc>
            </a:pPr>
            <a:r>
              <a:rPr lang="en-US" altLang="zh-CN" sz="2800" i="1" dirty="0">
                <a:solidFill>
                  <a:srgbClr val="FF0000"/>
                </a:solidFill>
                <a:latin typeface="+mn-ea"/>
                <a:ea typeface="+mn-ea"/>
              </a:rPr>
              <a:t>2.</a:t>
            </a:r>
            <a:r>
              <a:rPr lang="zh-CN" altLang="en-US" sz="2800" i="1" dirty="0">
                <a:solidFill>
                  <a:srgbClr val="FF0000"/>
                </a:solidFill>
                <a:latin typeface="+mn-ea"/>
                <a:ea typeface="+mn-ea"/>
              </a:rPr>
              <a:t>建立与教材内容相关的课程内容的认知结构</a:t>
            </a:r>
            <a:endParaRPr lang="en-US" altLang="zh-CN" sz="4000" b="1" dirty="0">
              <a:solidFill>
                <a:srgbClr val="FF0000"/>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xEl>
                                              <p:pRg st="2" end="2"/>
                                            </p:txEl>
                                          </p:spTgt>
                                        </p:tgtEl>
                                        <p:attrNameLst>
                                          <p:attrName>style.visibility</p:attrName>
                                        </p:attrNameLst>
                                      </p:cBhvr>
                                      <p:to>
                                        <p:strVal val="visible"/>
                                      </p:to>
                                    </p:set>
                                    <p:anim calcmode="lin" valueType="num">
                                      <p:cBhvr additive="base">
                                        <p:cTn id="13"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5539">
                                            <p:txEl>
                                              <p:pRg st="3" end="3"/>
                                            </p:txEl>
                                          </p:spTgt>
                                        </p:tgtEl>
                                        <p:attrNameLst>
                                          <p:attrName>style.visibility</p:attrName>
                                        </p:attrNameLst>
                                      </p:cBhvr>
                                      <p:to>
                                        <p:strVal val="visible"/>
                                      </p:to>
                                    </p:set>
                                    <p:anim calcmode="lin" valueType="num">
                                      <p:cBhvr additive="base">
                                        <p:cTn id="19"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5539">
                                            <p:txEl>
                                              <p:pRg st="5" end="5"/>
                                            </p:txEl>
                                          </p:spTgt>
                                        </p:tgtEl>
                                        <p:attrNameLst>
                                          <p:attrName>style.visibility</p:attrName>
                                        </p:attrNameLst>
                                      </p:cBhvr>
                                      <p:to>
                                        <p:strVal val="visible"/>
                                      </p:to>
                                    </p:set>
                                    <p:anim calcmode="lin" valueType="num">
                                      <p:cBhvr additive="base">
                                        <p:cTn id="25" dur="500" fill="hold"/>
                                        <p:tgtEl>
                                          <p:spTgt spid="6553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55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5539">
                                            <p:txEl>
                                              <p:pRg st="7" end="7"/>
                                            </p:txEl>
                                          </p:spTgt>
                                        </p:tgtEl>
                                        <p:attrNameLst>
                                          <p:attrName>style.visibility</p:attrName>
                                        </p:attrNameLst>
                                      </p:cBhvr>
                                      <p:to>
                                        <p:strVal val="visible"/>
                                      </p:to>
                                    </p:set>
                                    <p:anim calcmode="lin" valueType="num">
                                      <p:cBhvr additive="base">
                                        <p:cTn id="31" dur="500" fill="hold"/>
                                        <p:tgtEl>
                                          <p:spTgt spid="65539">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55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0"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P spid="3" grpId="0" animBg="1"/>
      <p:bldP spid="6" grpId="0" animBg="1"/>
      <p:bldP spid="4" grpId="0" animBg="1"/>
      <p:bldP spid="8" grpId="0" animBg="1"/>
      <p:bldP spid="9" grpId="0" animBg="1"/>
      <p:bldP spid="1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1649E56C-6875-442A-972A-10A8AEFD48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677" t="50000" r="3178" b="3084"/>
          <a:stretch>
            <a:fillRect/>
          </a:stretch>
        </p:blipFill>
        <p:spPr bwMode="auto">
          <a:xfrm>
            <a:off x="5632450" y="3014362"/>
            <a:ext cx="3335338" cy="2519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extBox 1">
            <a:extLst>
              <a:ext uri="{FF2B5EF4-FFF2-40B4-BE49-F238E27FC236}">
                <a16:creationId xmlns:a16="http://schemas.microsoft.com/office/drawing/2014/main" id="{F20DB1A6-B311-4639-A639-4DE35B5C2CCA}"/>
              </a:ext>
            </a:extLst>
          </p:cNvPr>
          <p:cNvSpPr txBox="1">
            <a:spLocks noChangeArrowheads="1"/>
          </p:cNvSpPr>
          <p:nvPr/>
        </p:nvSpPr>
        <p:spPr bwMode="auto">
          <a:xfrm>
            <a:off x="2417763" y="1146175"/>
            <a:ext cx="6115050" cy="831850"/>
          </a:xfrm>
          <a:prstGeom prst="rect">
            <a:avLst/>
          </a:prstGeom>
          <a:solidFill>
            <a:schemeClr val="bg2"/>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zh-CN" sz="1600" dirty="0">
                <a:latin typeface="楷体" panose="02010609060101010101" pitchFamily="49" charset="-122"/>
                <a:ea typeface="楷体" panose="02010609060101010101" pitchFamily="49" charset="-122"/>
              </a:rPr>
              <a:t>1965 年 5 月 1 日，中国地质科学院的研究人员在云南省元谋县上那蚌村的一个小山坡上，挖掘到两颗古人类门齿化石。这种形状的牙齿</a:t>
            </a:r>
            <a:r>
              <a:rPr lang="zh-CN" altLang="en-US" sz="1600" dirty="0">
                <a:latin typeface="楷体" panose="02010609060101010101" pitchFamily="49" charset="-122"/>
                <a:ea typeface="楷体" panose="02010609060101010101" pitchFamily="49" charset="-122"/>
              </a:rPr>
              <a:t>，在人类学中被称为铲形门齿。</a:t>
            </a:r>
          </a:p>
        </p:txBody>
      </p:sp>
      <p:pic>
        <p:nvPicPr>
          <p:cNvPr id="19460" name="image6.jpeg">
            <a:extLst>
              <a:ext uri="{FF2B5EF4-FFF2-40B4-BE49-F238E27FC236}">
                <a16:creationId xmlns:a16="http://schemas.microsoft.com/office/drawing/2014/main" id="{E1E50B27-D458-49D7-9A3D-370327BD96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469" y="1195387"/>
            <a:ext cx="8715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Box 2">
            <a:extLst>
              <a:ext uri="{FF2B5EF4-FFF2-40B4-BE49-F238E27FC236}">
                <a16:creationId xmlns:a16="http://schemas.microsoft.com/office/drawing/2014/main" id="{05E87999-9D75-4923-9EB1-E0A924B3AAFA}"/>
              </a:ext>
            </a:extLst>
          </p:cNvPr>
          <p:cNvSpPr txBox="1">
            <a:spLocks noChangeArrowheads="1"/>
          </p:cNvSpPr>
          <p:nvPr/>
        </p:nvSpPr>
        <p:spPr bwMode="auto">
          <a:xfrm>
            <a:off x="22225" y="115888"/>
            <a:ext cx="3902075" cy="830262"/>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400" b="1">
                <a:latin typeface="Garamond" panose="02020404030301010803" pitchFamily="18" charset="0"/>
              </a:rPr>
              <a:t>第</a:t>
            </a:r>
            <a:r>
              <a:rPr lang="en-US" altLang="zh-CN" sz="2400" b="1">
                <a:latin typeface="Garamond" panose="02020404030301010803" pitchFamily="18" charset="0"/>
              </a:rPr>
              <a:t>1</a:t>
            </a:r>
            <a:r>
              <a:rPr lang="zh-CN" altLang="en-US" sz="2400" b="1">
                <a:latin typeface="Garamond" panose="02020404030301010803" pitchFamily="18" charset="0"/>
              </a:rPr>
              <a:t>课</a:t>
            </a:r>
            <a:endParaRPr lang="en-US" altLang="zh-CN" sz="2400" b="1">
              <a:latin typeface="Garamond" panose="02020404030301010803" pitchFamily="18" charset="0"/>
            </a:endParaRPr>
          </a:p>
          <a:p>
            <a:pPr eaLnBrk="1" hangingPunct="1">
              <a:spcBef>
                <a:spcPct val="0"/>
              </a:spcBef>
              <a:buFontTx/>
              <a:buNone/>
            </a:pPr>
            <a:r>
              <a:rPr lang="zh-CN" altLang="en-US" sz="2400" b="1">
                <a:latin typeface="Garamond" panose="02020404030301010803" pitchFamily="18" charset="0"/>
              </a:rPr>
              <a:t>中华文明的起源与早期国家</a:t>
            </a:r>
          </a:p>
        </p:txBody>
      </p:sp>
      <p:sp>
        <p:nvSpPr>
          <p:cNvPr id="19462" name="TextBox 3">
            <a:extLst>
              <a:ext uri="{FF2B5EF4-FFF2-40B4-BE49-F238E27FC236}">
                <a16:creationId xmlns:a16="http://schemas.microsoft.com/office/drawing/2014/main" id="{6C6A6151-A3B1-4D01-BF63-4AF402154118}"/>
              </a:ext>
            </a:extLst>
          </p:cNvPr>
          <p:cNvSpPr txBox="1">
            <a:spLocks noChangeArrowheads="1"/>
          </p:cNvSpPr>
          <p:nvPr/>
        </p:nvSpPr>
        <p:spPr bwMode="auto">
          <a:xfrm>
            <a:off x="572691" y="1978025"/>
            <a:ext cx="1722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400" dirty="0">
                <a:latin typeface="Garamond" panose="02020404030301010803" pitchFamily="18" charset="0"/>
              </a:rPr>
              <a:t> </a:t>
            </a:r>
            <a:r>
              <a:rPr lang="zh-CN" altLang="zh-CN" sz="1400" dirty="0">
                <a:latin typeface="楷体" panose="02010609060101010101" pitchFamily="49" charset="-122"/>
                <a:ea typeface="楷体" panose="02010609060101010101" pitchFamily="49" charset="-122"/>
              </a:rPr>
              <a:t>▲</a:t>
            </a:r>
            <a:r>
              <a:rPr lang="zh-CN" altLang="en-US" sz="1400" dirty="0">
                <a:latin typeface="Garamond" panose="02020404030301010803" pitchFamily="18" charset="0"/>
              </a:rPr>
              <a:t>元谋人门齿化石</a:t>
            </a:r>
          </a:p>
        </p:txBody>
      </p:sp>
      <p:sp>
        <p:nvSpPr>
          <p:cNvPr id="19463" name="TextBox 4">
            <a:extLst>
              <a:ext uri="{FF2B5EF4-FFF2-40B4-BE49-F238E27FC236}">
                <a16:creationId xmlns:a16="http://schemas.microsoft.com/office/drawing/2014/main" id="{D8084870-03AD-467A-A89F-68AD7A16E36E}"/>
              </a:ext>
            </a:extLst>
          </p:cNvPr>
          <p:cNvSpPr txBox="1">
            <a:spLocks noChangeArrowheads="1"/>
          </p:cNvSpPr>
          <p:nvPr/>
        </p:nvSpPr>
        <p:spPr bwMode="auto">
          <a:xfrm>
            <a:off x="89694" y="2479675"/>
            <a:ext cx="5027613" cy="3232150"/>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2400" b="1" dirty="0">
                <a:solidFill>
                  <a:srgbClr val="FF0000"/>
                </a:solidFill>
                <a:latin typeface="Garamond" panose="02020404030301010803" pitchFamily="18" charset="0"/>
              </a:rPr>
              <a:t>石器时代的古人类和文化遗存</a:t>
            </a:r>
            <a:endParaRPr lang="en-US" altLang="zh-CN" sz="2400" b="1" dirty="0">
              <a:solidFill>
                <a:srgbClr val="FF0000"/>
              </a:solidFill>
              <a:latin typeface="Garamond" panose="02020404030301010803" pitchFamily="18" charset="0"/>
            </a:endParaRPr>
          </a:p>
          <a:p>
            <a:pPr eaLnBrk="1" hangingPunct="1">
              <a:spcBef>
                <a:spcPct val="0"/>
              </a:spcBef>
              <a:buFontTx/>
              <a:buNone/>
            </a:pPr>
            <a:endParaRPr lang="en-US" altLang="zh-CN" sz="2000" b="1" dirty="0">
              <a:solidFill>
                <a:srgbClr val="FF0000"/>
              </a:solidFill>
              <a:latin typeface="Garamond" panose="02020404030301010803" pitchFamily="18" charset="0"/>
            </a:endParaRPr>
          </a:p>
          <a:p>
            <a:pPr eaLnBrk="1" hangingPunct="1">
              <a:lnSpc>
                <a:spcPts val="2400"/>
              </a:lnSpc>
              <a:spcBef>
                <a:spcPct val="0"/>
              </a:spcBef>
              <a:buFontTx/>
              <a:buNone/>
            </a:pPr>
            <a:r>
              <a:rPr lang="zh-CN" altLang="en-US" sz="1800" dirty="0">
                <a:latin typeface="Garamond" panose="02020404030301010803" pitchFamily="18" charset="0"/>
              </a:rPr>
              <a:t>      </a:t>
            </a:r>
            <a:r>
              <a:rPr lang="zh-CN" altLang="en-US" sz="1800" b="1" dirty="0">
                <a:latin typeface="Garamond" panose="02020404030301010803" pitchFamily="18" charset="0"/>
              </a:rPr>
              <a:t>考古发现，</a:t>
            </a:r>
            <a:r>
              <a:rPr lang="zh-CN" altLang="zh-CN" sz="1800" dirty="0">
                <a:latin typeface="Garamond" panose="02020404030301010803" pitchFamily="18" charset="0"/>
              </a:rPr>
              <a:t>人类最早使用的工具是石器</a:t>
            </a:r>
            <a:r>
              <a:rPr lang="zh-CN" altLang="en-US" sz="1800" dirty="0">
                <a:latin typeface="Garamond" panose="02020404030301010803" pitchFamily="18" charset="0"/>
              </a:rPr>
              <a:t>。原始社会因石器制作技术的不同而分为</a:t>
            </a:r>
            <a:r>
              <a:rPr lang="zh-CN" altLang="zh-CN" sz="1800" dirty="0">
                <a:latin typeface="Garamond" panose="02020404030301010803" pitchFamily="18" charset="0"/>
              </a:rPr>
              <a:t>旧石器</a:t>
            </a:r>
            <a:r>
              <a:rPr lang="zh-CN" altLang="en-US" sz="1800" dirty="0">
                <a:latin typeface="Garamond" panose="02020404030301010803" pitchFamily="18" charset="0"/>
              </a:rPr>
              <a:t>时代</a:t>
            </a:r>
            <a:r>
              <a:rPr lang="zh-CN" altLang="zh-CN" sz="1800" dirty="0">
                <a:latin typeface="Garamond" panose="02020404030301010803" pitchFamily="18" charset="0"/>
              </a:rPr>
              <a:t>和新石器时代。旧石器时代是指以打制方法制作石器的</a:t>
            </a:r>
            <a:r>
              <a:rPr lang="zh-CN" altLang="en-US" sz="1800" dirty="0">
                <a:latin typeface="Garamond" panose="02020404030301010803" pitchFamily="18" charset="0"/>
              </a:rPr>
              <a:t>时代</a:t>
            </a:r>
            <a:r>
              <a:rPr lang="zh-CN" altLang="zh-CN" sz="1800" dirty="0">
                <a:latin typeface="Garamond" panose="02020404030301010803" pitchFamily="18" charset="0"/>
              </a:rPr>
              <a:t>。</a:t>
            </a:r>
            <a:r>
              <a:rPr lang="zh-CN" altLang="en-US" sz="1800" b="1" dirty="0">
                <a:latin typeface="Garamond" panose="02020404030301010803" pitchFamily="18" charset="0"/>
              </a:rPr>
              <a:t>中国</a:t>
            </a:r>
            <a:r>
              <a:rPr lang="zh-CN" altLang="zh-CN" sz="1800" b="1" dirty="0">
                <a:latin typeface="Garamond" panose="02020404030301010803" pitchFamily="18" charset="0"/>
              </a:rPr>
              <a:t>已发现的旧石器时代人类化石点遗址有数百处，</a:t>
            </a:r>
            <a:r>
              <a:rPr lang="zh-CN" altLang="zh-CN" sz="1800" dirty="0">
                <a:latin typeface="Garamond" panose="02020404030301010803" pitchFamily="18" charset="0"/>
              </a:rPr>
              <a:t>代表性的有距今约170 万年的元谋人和距今约70 万</a:t>
            </a:r>
            <a:r>
              <a:rPr lang="zh-CN" altLang="en-US" sz="1800" dirty="0">
                <a:latin typeface="Garamond" panose="02020404030301010803" pitchFamily="18" charset="0"/>
              </a:rPr>
              <a:t>至</a:t>
            </a:r>
            <a:r>
              <a:rPr lang="zh-CN" altLang="zh-CN" sz="1800" dirty="0">
                <a:latin typeface="Garamond" panose="02020404030301010803" pitchFamily="18" charset="0"/>
              </a:rPr>
              <a:t>20 万年的北京人。他们从事渔猎和采集，过着群居生活。元谋人、北京人已经学会用火。</a:t>
            </a:r>
            <a:endParaRPr lang="zh-CN" altLang="en-US" sz="1800" dirty="0">
              <a:latin typeface="Garamond" panose="02020404030301010803" pitchFamily="18" charset="0"/>
            </a:endParaRPr>
          </a:p>
        </p:txBody>
      </p:sp>
      <p:sp>
        <p:nvSpPr>
          <p:cNvPr id="19464" name="TextBox 6">
            <a:extLst>
              <a:ext uri="{FF2B5EF4-FFF2-40B4-BE49-F238E27FC236}">
                <a16:creationId xmlns:a16="http://schemas.microsoft.com/office/drawing/2014/main" id="{6AE069FE-754B-4414-90DE-0C8268790AEF}"/>
              </a:ext>
            </a:extLst>
          </p:cNvPr>
          <p:cNvSpPr txBox="1">
            <a:spLocks noChangeArrowheads="1"/>
          </p:cNvSpPr>
          <p:nvPr/>
        </p:nvSpPr>
        <p:spPr bwMode="auto">
          <a:xfrm>
            <a:off x="5029200" y="5757863"/>
            <a:ext cx="3924300" cy="9842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a:latin typeface="楷体" panose="02010609060101010101" pitchFamily="49" charset="-122"/>
                <a:ea typeface="楷体" panose="02010609060101010101" pitchFamily="49" charset="-122"/>
              </a:rPr>
              <a:t>   思考点</a:t>
            </a:r>
            <a:endParaRPr lang="en-US" altLang="zh-CN" sz="1600" b="1">
              <a:latin typeface="楷体" panose="02010609060101010101" pitchFamily="49" charset="-122"/>
              <a:ea typeface="楷体" panose="02010609060101010101" pitchFamily="49" charset="-122"/>
            </a:endParaRPr>
          </a:p>
          <a:p>
            <a:pPr eaLnBrk="1" hangingPunct="1">
              <a:spcBef>
                <a:spcPct val="0"/>
              </a:spcBef>
              <a:buFontTx/>
              <a:buNone/>
            </a:pPr>
            <a:r>
              <a:rPr lang="zh-CN" altLang="en-US" sz="1400">
                <a:latin typeface="楷体" panose="02010609060101010101" pitchFamily="49" charset="-122"/>
                <a:ea typeface="楷体" panose="02010609060101010101" pitchFamily="49" charset="-122"/>
              </a:rPr>
              <a:t>    中国</a:t>
            </a:r>
            <a:r>
              <a:rPr lang="zh-CN" altLang="zh-CN" sz="1400">
                <a:latin typeface="楷体" panose="02010609060101010101" pitchFamily="49" charset="-122"/>
                <a:ea typeface="楷体" panose="02010609060101010101" pitchFamily="49" charset="-122"/>
              </a:rPr>
              <a:t>是远古人类的重要</a:t>
            </a:r>
            <a:r>
              <a:rPr lang="zh-CN" altLang="en-US" sz="1400">
                <a:latin typeface="楷体" panose="02010609060101010101" pitchFamily="49" charset="-122"/>
                <a:ea typeface="楷体" panose="02010609060101010101" pitchFamily="49" charset="-122"/>
              </a:rPr>
              <a:t>起源地</a:t>
            </a:r>
            <a:r>
              <a:rPr lang="zh-CN" altLang="zh-CN" sz="1400">
                <a:latin typeface="楷体" panose="02010609060101010101" pitchFamily="49" charset="-122"/>
                <a:ea typeface="楷体" panose="02010609060101010101" pitchFamily="49" charset="-122"/>
              </a:rPr>
              <a:t>。观察《中国旧石器时代重要人类遗址分布图》，</a:t>
            </a:r>
            <a:r>
              <a:rPr lang="zh-CN" altLang="en-US" sz="1400">
                <a:latin typeface="楷体" panose="02010609060101010101" pitchFamily="49" charset="-122"/>
                <a:ea typeface="楷体" panose="02010609060101010101" pitchFamily="49" charset="-122"/>
              </a:rPr>
              <a:t>你能指出中国早期</a:t>
            </a:r>
            <a:r>
              <a:rPr lang="zh-CN" altLang="zh-CN" sz="1400">
                <a:latin typeface="楷体" panose="02010609060101010101" pitchFamily="49" charset="-122"/>
                <a:ea typeface="楷体" panose="02010609060101010101" pitchFamily="49" charset="-122"/>
              </a:rPr>
              <a:t>人类分布的基本特点</a:t>
            </a:r>
            <a:r>
              <a:rPr lang="zh-CN" altLang="en-US" sz="1400">
                <a:latin typeface="楷体" panose="02010609060101010101" pitchFamily="49" charset="-122"/>
                <a:ea typeface="楷体" panose="02010609060101010101" pitchFamily="49" charset="-122"/>
              </a:rPr>
              <a:t>吗？</a:t>
            </a:r>
            <a:endParaRPr lang="zh-CN" altLang="zh-CN" sz="1400">
              <a:latin typeface="楷体" panose="02010609060101010101" pitchFamily="49" charset="-122"/>
              <a:ea typeface="楷体" panose="02010609060101010101" pitchFamily="49" charset="-122"/>
            </a:endParaRPr>
          </a:p>
        </p:txBody>
      </p:sp>
      <p:sp>
        <p:nvSpPr>
          <p:cNvPr id="19465" name="TextBox 7">
            <a:extLst>
              <a:ext uri="{FF2B5EF4-FFF2-40B4-BE49-F238E27FC236}">
                <a16:creationId xmlns:a16="http://schemas.microsoft.com/office/drawing/2014/main" id="{8DAF4E49-A53E-4D97-91E1-5E554EE3DA4B}"/>
              </a:ext>
            </a:extLst>
          </p:cNvPr>
          <p:cNvSpPr txBox="1">
            <a:spLocks noChangeArrowheads="1"/>
          </p:cNvSpPr>
          <p:nvPr/>
        </p:nvSpPr>
        <p:spPr bwMode="auto">
          <a:xfrm>
            <a:off x="149224" y="5791200"/>
            <a:ext cx="4779963" cy="70788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000" dirty="0">
                <a:latin typeface="楷体" panose="02010609060101010101" pitchFamily="49" charset="-122"/>
                <a:ea typeface="楷体" panose="02010609060101010101" pitchFamily="49" charset="-122"/>
              </a:rPr>
              <a:t>   </a:t>
            </a:r>
            <a:r>
              <a:rPr lang="zh-CN" altLang="en-US" sz="1800" b="1" dirty="0">
                <a:latin typeface="楷体" panose="02010609060101010101" pitchFamily="49" charset="-122"/>
                <a:ea typeface="楷体" panose="02010609060101010101" pitchFamily="49" charset="-122"/>
              </a:rPr>
              <a:t>学习聚焦</a:t>
            </a:r>
            <a:endParaRPr lang="en-US" altLang="zh-CN" sz="1800" b="1"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2000" dirty="0">
                <a:latin typeface="楷体" panose="02010609060101010101" pitchFamily="49" charset="-122"/>
                <a:ea typeface="楷体" panose="02010609060101010101" pitchFamily="49" charset="-122"/>
              </a:rPr>
              <a:t>  </a:t>
            </a:r>
            <a:r>
              <a:rPr lang="zh-CN" altLang="en-US" sz="1600" dirty="0">
                <a:latin typeface="楷体" panose="02010609060101010101" pitchFamily="49" charset="-122"/>
                <a:ea typeface="楷体" panose="02010609060101010101" pitchFamily="49" charset="-122"/>
              </a:rPr>
              <a:t>石器时代人类先后以打制和磨制的石器作为工具。</a:t>
            </a:r>
            <a:endParaRPr lang="zh-CN" altLang="en-US" sz="2000" dirty="0">
              <a:latin typeface="楷体" panose="02010609060101010101" pitchFamily="49" charset="-122"/>
              <a:ea typeface="楷体" panose="02010609060101010101" pitchFamily="49" charset="-122"/>
            </a:endParaRPr>
          </a:p>
        </p:txBody>
      </p:sp>
      <p:pic>
        <p:nvPicPr>
          <p:cNvPr id="19466" name="image7.png">
            <a:extLst>
              <a:ext uri="{FF2B5EF4-FFF2-40B4-BE49-F238E27FC236}">
                <a16:creationId xmlns:a16="http://schemas.microsoft.com/office/drawing/2014/main" id="{09EB343F-78F6-4EFE-8F16-067641645F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859463"/>
            <a:ext cx="239713"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image8.png">
            <a:extLst>
              <a:ext uri="{FF2B5EF4-FFF2-40B4-BE49-F238E27FC236}">
                <a16:creationId xmlns:a16="http://schemas.microsoft.com/office/drawing/2014/main" id="{4DBDE6C2-5A59-4216-9980-6FD2D9C13491}"/>
              </a:ext>
            </a:extLst>
          </p:cNvPr>
          <p:cNvSpPr>
            <a:spLocks noChangeAspect="1" noChangeArrowheads="1"/>
          </p:cNvSpPr>
          <p:nvPr/>
        </p:nvSpPr>
        <p:spPr bwMode="auto">
          <a:xfrm>
            <a:off x="4635500" y="5721350"/>
            <a:ext cx="2936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2400">
              <a:latin typeface="Garamond" panose="02020404030301010803" pitchFamily="18" charset="0"/>
            </a:endParaRPr>
          </a:p>
        </p:txBody>
      </p:sp>
      <p:sp>
        <p:nvSpPr>
          <p:cNvPr id="19468" name="TextBox 1">
            <a:extLst>
              <a:ext uri="{FF2B5EF4-FFF2-40B4-BE49-F238E27FC236}">
                <a16:creationId xmlns:a16="http://schemas.microsoft.com/office/drawing/2014/main" id="{AE2A495A-0FA4-4D92-9E8C-B85E5048E119}"/>
              </a:ext>
            </a:extLst>
          </p:cNvPr>
          <p:cNvSpPr txBox="1">
            <a:spLocks noChangeArrowheads="1"/>
          </p:cNvSpPr>
          <p:nvPr/>
        </p:nvSpPr>
        <p:spPr bwMode="auto">
          <a:xfrm>
            <a:off x="5632450" y="5480050"/>
            <a:ext cx="28590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200">
                <a:latin typeface="楷体" panose="02010609060101010101" pitchFamily="49" charset="-122"/>
                <a:ea typeface="楷体" panose="02010609060101010101" pitchFamily="49" charset="-122"/>
              </a:rPr>
              <a:t>▲</a:t>
            </a:r>
            <a:r>
              <a:rPr lang="zh-CN" altLang="en-US" sz="1200">
                <a:latin typeface="Garamond" panose="02020404030301010803" pitchFamily="18" charset="0"/>
              </a:rPr>
              <a:t>中国旧石器时代重要人类遗址分布图</a:t>
            </a:r>
          </a:p>
        </p:txBody>
      </p:sp>
      <p:sp>
        <p:nvSpPr>
          <p:cNvPr id="2" name="椭圆形标注 1">
            <a:extLst>
              <a:ext uri="{FF2B5EF4-FFF2-40B4-BE49-F238E27FC236}">
                <a16:creationId xmlns:a16="http://schemas.microsoft.com/office/drawing/2014/main" id="{ED2BC664-D9BF-4154-B22B-F3BEF0593725}"/>
              </a:ext>
            </a:extLst>
          </p:cNvPr>
          <p:cNvSpPr/>
          <p:nvPr/>
        </p:nvSpPr>
        <p:spPr>
          <a:xfrm>
            <a:off x="5508625" y="115888"/>
            <a:ext cx="2663825" cy="576262"/>
          </a:xfrm>
          <a:prstGeom prst="wedgeEllipseCallout">
            <a:avLst>
              <a:gd name="adj1" fmla="val -63206"/>
              <a:gd name="adj2" fmla="val 1124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400" b="1" dirty="0"/>
              <a:t>以元谋人的考古发现为课文导入</a:t>
            </a:r>
          </a:p>
        </p:txBody>
      </p:sp>
      <p:sp>
        <p:nvSpPr>
          <p:cNvPr id="14" name="椭圆形标注 13">
            <a:extLst>
              <a:ext uri="{FF2B5EF4-FFF2-40B4-BE49-F238E27FC236}">
                <a16:creationId xmlns:a16="http://schemas.microsoft.com/office/drawing/2014/main" id="{C8308E98-E316-49B1-904D-01D74FED6A3F}"/>
              </a:ext>
            </a:extLst>
          </p:cNvPr>
          <p:cNvSpPr/>
          <p:nvPr/>
        </p:nvSpPr>
        <p:spPr>
          <a:xfrm>
            <a:off x="4500563" y="1916113"/>
            <a:ext cx="2879725" cy="936625"/>
          </a:xfrm>
          <a:prstGeom prst="wedgeEllipseCallout">
            <a:avLst>
              <a:gd name="adj1" fmla="val -46559"/>
              <a:gd name="adj2" fmla="val 9459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200" b="1" dirty="0"/>
              <a:t>旧石器时代的文化遗存</a:t>
            </a:r>
            <a:endParaRPr lang="en-US" altLang="zh-CN" sz="1200" b="1" dirty="0"/>
          </a:p>
          <a:p>
            <a:pPr eaLnBrk="1" hangingPunct="1">
              <a:defRPr/>
            </a:pPr>
            <a:r>
              <a:rPr lang="zh-CN" altLang="en-US" sz="1200" dirty="0"/>
              <a:t>古人类：元谋人与北京人</a:t>
            </a:r>
            <a:endParaRPr lang="en-US" altLang="zh-CN" sz="1200" dirty="0"/>
          </a:p>
          <a:p>
            <a:pPr eaLnBrk="1" hangingPunct="1">
              <a:defRPr/>
            </a:pPr>
            <a:r>
              <a:rPr lang="zh-CN" altLang="en-US" sz="1200" dirty="0"/>
              <a:t>文化遗存：打制石器，用火</a:t>
            </a:r>
          </a:p>
        </p:txBody>
      </p:sp>
      <p:pic>
        <p:nvPicPr>
          <p:cNvPr id="19471" name="image8.png">
            <a:extLst>
              <a:ext uri="{FF2B5EF4-FFF2-40B4-BE49-F238E27FC236}">
                <a16:creationId xmlns:a16="http://schemas.microsoft.com/office/drawing/2014/main" id="{5437FED4-87BE-439D-AD05-ED7699C5A6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5821363"/>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a:extLst>
              <a:ext uri="{FF2B5EF4-FFF2-40B4-BE49-F238E27FC236}">
                <a16:creationId xmlns:a16="http://schemas.microsoft.com/office/drawing/2014/main" id="{0F2942A1-F002-4486-AACE-12B2358FA6D8}"/>
              </a:ext>
            </a:extLst>
          </p:cNvPr>
          <p:cNvSpPr txBox="1">
            <a:spLocks noChangeArrowheads="1"/>
          </p:cNvSpPr>
          <p:nvPr/>
        </p:nvSpPr>
        <p:spPr bwMode="auto">
          <a:xfrm>
            <a:off x="55564" y="257175"/>
            <a:ext cx="6959600" cy="2585323"/>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800" dirty="0">
                <a:latin typeface="+mn-ea"/>
              </a:rPr>
              <a:t>   </a:t>
            </a:r>
            <a:r>
              <a:rPr lang="zh-CN" altLang="zh-CN" sz="1800" dirty="0">
                <a:latin typeface="+mn-ea"/>
              </a:rPr>
              <a:t>距今约1万年，</a:t>
            </a:r>
            <a:r>
              <a:rPr lang="zh-CN" altLang="en-US" sz="1800" dirty="0">
                <a:latin typeface="+mn-ea"/>
              </a:rPr>
              <a:t>中国</a:t>
            </a:r>
            <a:r>
              <a:rPr lang="zh-CN" altLang="zh-CN" sz="1800" dirty="0">
                <a:latin typeface="+mn-ea"/>
              </a:rPr>
              <a:t>进入新石器时代。新石器时代是指以打磨结合</a:t>
            </a:r>
            <a:r>
              <a:rPr lang="zh-CN" altLang="en-US" sz="1800" dirty="0">
                <a:latin typeface="+mn-ea"/>
              </a:rPr>
              <a:t>的</a:t>
            </a:r>
            <a:r>
              <a:rPr lang="zh-CN" altLang="zh-CN" sz="1800" dirty="0">
                <a:latin typeface="+mn-ea"/>
              </a:rPr>
              <a:t>方法制作石器的时代。</a:t>
            </a:r>
            <a:r>
              <a:rPr lang="zh-CN" altLang="en-US" sz="1800" dirty="0">
                <a:latin typeface="+mn-ea"/>
              </a:rPr>
              <a:t>当时</a:t>
            </a:r>
            <a:r>
              <a:rPr lang="zh-CN" altLang="zh-CN" sz="1800" dirty="0">
                <a:latin typeface="+mn-ea"/>
              </a:rPr>
              <a:t>人们已经大量使用陶器，开始从事原始农业，饲养家畜，修建村落，生活逐渐稳定。</a:t>
            </a:r>
            <a:r>
              <a:rPr lang="zh-CN" altLang="en-US" sz="1800" dirty="0">
                <a:latin typeface="+mn-ea"/>
              </a:rPr>
              <a:t>目前，</a:t>
            </a:r>
            <a:r>
              <a:rPr lang="zh-CN" altLang="zh-CN" sz="1800" b="1" dirty="0">
                <a:latin typeface="+mn-ea"/>
              </a:rPr>
              <a:t>我国已发现的新石器时代文化遗存有1万多处，</a:t>
            </a:r>
            <a:r>
              <a:rPr lang="zh-CN" altLang="en-US" sz="1800" dirty="0">
                <a:latin typeface="+mn-ea"/>
              </a:rPr>
              <a:t>且</a:t>
            </a:r>
            <a:r>
              <a:rPr lang="zh-CN" altLang="zh-CN" sz="1800" dirty="0">
                <a:latin typeface="+mn-ea"/>
              </a:rPr>
              <a:t>分布广泛，</a:t>
            </a:r>
            <a:r>
              <a:rPr lang="zh-CN" altLang="en-US" sz="1800" dirty="0">
                <a:latin typeface="+mn-ea"/>
              </a:rPr>
              <a:t>奠定了</a:t>
            </a:r>
            <a:r>
              <a:rPr lang="zh-CN" altLang="zh-CN" sz="1800" dirty="0">
                <a:latin typeface="+mn-ea"/>
              </a:rPr>
              <a:t>多元一体</a:t>
            </a:r>
            <a:r>
              <a:rPr lang="zh-CN" altLang="en-US" sz="1800" dirty="0">
                <a:latin typeface="+mn-ea"/>
              </a:rPr>
              <a:t>的发展基础。</a:t>
            </a:r>
            <a:endParaRPr lang="en-US" altLang="zh-CN" sz="1800" dirty="0">
              <a:latin typeface="+mn-ea"/>
            </a:endParaRPr>
          </a:p>
          <a:p>
            <a:pPr eaLnBrk="1" hangingPunct="1">
              <a:spcBef>
                <a:spcPct val="0"/>
              </a:spcBef>
              <a:buFontTx/>
              <a:buNone/>
            </a:pPr>
            <a:r>
              <a:rPr lang="en-US" altLang="zh-CN" sz="1800" dirty="0">
                <a:latin typeface="+mn-ea"/>
              </a:rPr>
              <a:t>   </a:t>
            </a:r>
            <a:r>
              <a:rPr lang="zh-CN" altLang="en-US" sz="1800" dirty="0">
                <a:latin typeface="+mn-ea"/>
              </a:rPr>
              <a:t>距今</a:t>
            </a:r>
            <a:r>
              <a:rPr lang="zh-CN" altLang="zh-CN" sz="1800" dirty="0">
                <a:latin typeface="+mn-ea"/>
              </a:rPr>
              <a:t>约7000—5000 年，黄河中游地区进入仰韶文化时期，它的</a:t>
            </a:r>
            <a:r>
              <a:rPr lang="zh-CN" altLang="en-US" sz="1800" dirty="0">
                <a:latin typeface="+mn-ea"/>
              </a:rPr>
              <a:t>典型器物是</a:t>
            </a:r>
            <a:r>
              <a:rPr lang="zh-CN" altLang="zh-CN" sz="1800" dirty="0">
                <a:latin typeface="+mn-ea"/>
              </a:rPr>
              <a:t>彩绘陶器，以粟为主要栽培作物。大致同一时期， 黄河下游分布着大汶口文化，长江下游有河姆渡文化。河姆渡文化的居民种植水稻，并且掌握了养蚕缫丝技术。</a:t>
            </a:r>
            <a:endParaRPr lang="zh-CN" altLang="en-US" sz="1800" dirty="0">
              <a:latin typeface="+mn-ea"/>
            </a:endParaRPr>
          </a:p>
        </p:txBody>
      </p:sp>
      <p:sp>
        <p:nvSpPr>
          <p:cNvPr id="21507" name="image54.png">
            <a:extLst>
              <a:ext uri="{FF2B5EF4-FFF2-40B4-BE49-F238E27FC236}">
                <a16:creationId xmlns:a16="http://schemas.microsoft.com/office/drawing/2014/main" id="{6DC260B2-1C31-4A02-92EE-C5B269E1E2E2}"/>
              </a:ext>
            </a:extLst>
          </p:cNvPr>
          <p:cNvSpPr>
            <a:spLocks noChangeAspect="1" noChangeArrowheads="1"/>
          </p:cNvSpPr>
          <p:nvPr/>
        </p:nvSpPr>
        <p:spPr bwMode="auto">
          <a:xfrm>
            <a:off x="231775" y="3379788"/>
            <a:ext cx="3184525"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2400">
              <a:latin typeface="Garamond" panose="02020404030301010803" pitchFamily="18" charset="0"/>
            </a:endParaRPr>
          </a:p>
        </p:txBody>
      </p:sp>
      <p:sp>
        <p:nvSpPr>
          <p:cNvPr id="21508" name="TextBox 2">
            <a:extLst>
              <a:ext uri="{FF2B5EF4-FFF2-40B4-BE49-F238E27FC236}">
                <a16:creationId xmlns:a16="http://schemas.microsoft.com/office/drawing/2014/main" id="{75C8B030-1096-4CA4-803F-559C0D46F537}"/>
              </a:ext>
            </a:extLst>
          </p:cNvPr>
          <p:cNvSpPr txBox="1">
            <a:spLocks noChangeArrowheads="1"/>
          </p:cNvSpPr>
          <p:nvPr/>
        </p:nvSpPr>
        <p:spPr bwMode="auto">
          <a:xfrm>
            <a:off x="175981" y="4873124"/>
            <a:ext cx="4440614" cy="16004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800" dirty="0">
                <a:latin typeface="宋体" panose="02010600030101010101" pitchFamily="2" charset="-122"/>
                <a:ea typeface="宋体" panose="02010600030101010101" pitchFamily="2" charset="-122"/>
              </a:rPr>
              <a:t>▲ 陕西临潼姜寨聚落遗址复原图</a:t>
            </a:r>
            <a:endParaRPr lang="en-US" altLang="zh-CN" sz="1800" dirty="0">
              <a:latin typeface="宋体" panose="02010600030101010101" pitchFamily="2" charset="-122"/>
              <a:ea typeface="宋体" panose="02010600030101010101" pitchFamily="2" charset="-122"/>
            </a:endParaRPr>
          </a:p>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zh-CN" sz="1600" dirty="0">
                <a:latin typeface="楷体" panose="02010609060101010101" pitchFamily="49" charset="-122"/>
                <a:ea typeface="楷体" panose="02010609060101010101" pitchFamily="49" charset="-122"/>
              </a:rPr>
              <a:t>姜寨聚落遗址是由5个大家族组成的一个氏族公社。它有氏族公共墓地，但各个墓葬的随葬品不多，也差别不大，反映了尚未贫富分化的母系氏族公社状况。姜寨聚落是仰韶文化聚落形态的典型代表。</a:t>
            </a:r>
            <a:endParaRPr lang="zh-CN" altLang="en-US" sz="1600" dirty="0">
              <a:latin typeface="楷体" panose="02010609060101010101" pitchFamily="49" charset="-122"/>
              <a:ea typeface="楷体" panose="02010609060101010101" pitchFamily="49" charset="-122"/>
            </a:endParaRPr>
          </a:p>
        </p:txBody>
      </p:sp>
      <p:sp>
        <p:nvSpPr>
          <p:cNvPr id="21509" name="Picture 2">
            <a:extLst>
              <a:ext uri="{FF2B5EF4-FFF2-40B4-BE49-F238E27FC236}">
                <a16:creationId xmlns:a16="http://schemas.microsoft.com/office/drawing/2014/main" id="{6B579F4F-1669-4EA6-9CB8-F13EE80F6837}"/>
              </a:ext>
            </a:extLst>
          </p:cNvPr>
          <p:cNvSpPr>
            <a:spLocks noChangeAspect="1" noChangeArrowheads="1"/>
          </p:cNvSpPr>
          <p:nvPr/>
        </p:nvSpPr>
        <p:spPr bwMode="auto">
          <a:xfrm>
            <a:off x="6370638" y="3381375"/>
            <a:ext cx="2592387" cy="185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2400">
              <a:latin typeface="Garamond" panose="02020404030301010803" pitchFamily="18" charset="0"/>
            </a:endParaRPr>
          </a:p>
        </p:txBody>
      </p:sp>
      <p:sp>
        <p:nvSpPr>
          <p:cNvPr id="2" name="圆角矩形标注 1">
            <a:extLst>
              <a:ext uri="{FF2B5EF4-FFF2-40B4-BE49-F238E27FC236}">
                <a16:creationId xmlns:a16="http://schemas.microsoft.com/office/drawing/2014/main" id="{6892C23A-8037-4C3D-881D-B39C02106CB4}"/>
              </a:ext>
            </a:extLst>
          </p:cNvPr>
          <p:cNvSpPr/>
          <p:nvPr/>
        </p:nvSpPr>
        <p:spPr>
          <a:xfrm>
            <a:off x="5231333" y="2629655"/>
            <a:ext cx="3112909" cy="599545"/>
          </a:xfrm>
          <a:prstGeom prst="wedgeRoundRectCallout">
            <a:avLst>
              <a:gd name="adj1" fmla="val -69817"/>
              <a:gd name="adj2" fmla="val 19475"/>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400" b="1" dirty="0">
                <a:solidFill>
                  <a:schemeClr val="tx1"/>
                </a:solidFill>
              </a:rPr>
              <a:t>文化遗存与文明起源的关系：</a:t>
            </a:r>
            <a:endParaRPr lang="en-US" altLang="zh-CN" sz="1400" b="1" dirty="0">
              <a:solidFill>
                <a:schemeClr val="tx1"/>
              </a:solidFill>
            </a:endParaRPr>
          </a:p>
          <a:p>
            <a:pPr eaLnBrk="1" hangingPunct="1">
              <a:defRPr/>
            </a:pPr>
            <a:r>
              <a:rPr lang="zh-CN" altLang="en-US" sz="1400" b="1" dirty="0">
                <a:solidFill>
                  <a:schemeClr val="tx1"/>
                </a:solidFill>
              </a:rPr>
              <a:t>姜寨聚落遗址提供了仰韶文化的证据</a:t>
            </a:r>
          </a:p>
        </p:txBody>
      </p:sp>
      <p:sp>
        <p:nvSpPr>
          <p:cNvPr id="4" name="TextBox 3">
            <a:extLst>
              <a:ext uri="{FF2B5EF4-FFF2-40B4-BE49-F238E27FC236}">
                <a16:creationId xmlns:a16="http://schemas.microsoft.com/office/drawing/2014/main" id="{24C7A2F8-A623-4AF4-9B2C-A9AB7980F902}"/>
              </a:ext>
            </a:extLst>
          </p:cNvPr>
          <p:cNvSpPr txBox="1">
            <a:spLocks noChangeArrowheads="1"/>
          </p:cNvSpPr>
          <p:nvPr/>
        </p:nvSpPr>
        <p:spPr bwMode="auto">
          <a:xfrm>
            <a:off x="7302716" y="343760"/>
            <a:ext cx="1825625" cy="1877437"/>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新石器时代中期</a:t>
            </a:r>
            <a:endParaRPr lang="en-US" altLang="zh-CN" sz="1600" b="1" dirty="0">
              <a:latin typeface="Garamond" panose="02020404030301010803" pitchFamily="18" charset="0"/>
            </a:endParaRPr>
          </a:p>
          <a:p>
            <a:pPr eaLnBrk="1" hangingPunct="1">
              <a:spcBef>
                <a:spcPct val="0"/>
              </a:spcBef>
              <a:buFontTx/>
              <a:buNone/>
            </a:pPr>
            <a:r>
              <a:rPr lang="zh-CN" altLang="en-US" sz="1600" b="1" dirty="0">
                <a:latin typeface="Garamond" panose="02020404030301010803" pitchFamily="18" charset="0"/>
              </a:rPr>
              <a:t>文化遗存代表：</a:t>
            </a:r>
            <a:endParaRPr lang="en-US" altLang="zh-CN" sz="1600" b="1"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仰韶文化（黄河中游，半坡，彩绘，种植粟）</a:t>
            </a:r>
            <a:endParaRPr lang="en-US" altLang="zh-CN" sz="1400"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大汶口文化（黄河下游）</a:t>
            </a:r>
            <a:endParaRPr lang="en-US" altLang="zh-CN" sz="1400"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长江下游：</a:t>
            </a:r>
            <a:endParaRPr lang="en-US" altLang="zh-CN" sz="1400"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河姆渡文化</a:t>
            </a:r>
            <a:endParaRPr lang="zh-CN" altLang="en-US" sz="2000" dirty="0">
              <a:latin typeface="Garamond" panose="02020404030301010803" pitchFamily="18" charset="0"/>
            </a:endParaRPr>
          </a:p>
        </p:txBody>
      </p:sp>
      <p:sp>
        <p:nvSpPr>
          <p:cNvPr id="5" name="右大括号 4">
            <a:extLst>
              <a:ext uri="{FF2B5EF4-FFF2-40B4-BE49-F238E27FC236}">
                <a16:creationId xmlns:a16="http://schemas.microsoft.com/office/drawing/2014/main" id="{6B99D484-BC3E-4FC9-913C-FEEE7BCFE324}"/>
              </a:ext>
            </a:extLst>
          </p:cNvPr>
          <p:cNvSpPr/>
          <p:nvPr/>
        </p:nvSpPr>
        <p:spPr>
          <a:xfrm>
            <a:off x="7015164" y="216078"/>
            <a:ext cx="203200" cy="2132802"/>
          </a:xfrm>
          <a:prstGeom prst="rightBrace">
            <a:avLst>
              <a:gd name="adj1" fmla="val 8333"/>
              <a:gd name="adj2" fmla="val 50660"/>
            </a:avLst>
          </a:prstGeom>
        </p:spPr>
        <p:style>
          <a:lnRef idx="3">
            <a:schemeClr val="accent6"/>
          </a:lnRef>
          <a:fillRef idx="0">
            <a:schemeClr val="accent6"/>
          </a:fillRef>
          <a:effectRef idx="2">
            <a:schemeClr val="accent6"/>
          </a:effectRef>
          <a:fontRef idx="minor">
            <a:schemeClr val="tx1"/>
          </a:fontRef>
        </p:style>
        <p:txBody>
          <a:bodyPr anchor="ctr"/>
          <a:lstStyle/>
          <a:p>
            <a:pPr algn="ctr" eaLnBrk="1" hangingPunct="1">
              <a:defRPr/>
            </a:pPr>
            <a:endParaRPr lang="zh-CN" altLang="en-US"/>
          </a:p>
        </p:txBody>
      </p:sp>
      <p:pic>
        <p:nvPicPr>
          <p:cNvPr id="21515" name="Picture 11">
            <a:extLst>
              <a:ext uri="{FF2B5EF4-FFF2-40B4-BE49-F238E27FC236}">
                <a16:creationId xmlns:a16="http://schemas.microsoft.com/office/drawing/2014/main" id="{CBB7AC6C-58C7-4EA7-AD16-5607F9C800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026" y="2842498"/>
            <a:ext cx="4425998" cy="1993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a:extLst>
              <a:ext uri="{FF2B5EF4-FFF2-40B4-BE49-F238E27FC236}">
                <a16:creationId xmlns:a16="http://schemas.microsoft.com/office/drawing/2014/main" id="{9D989A34-9D45-4EA2-910C-C66C8AEBF5D5}"/>
              </a:ext>
            </a:extLst>
          </p:cNvPr>
          <p:cNvPicPr>
            <a:picLocks noChangeAspect="1"/>
          </p:cNvPicPr>
          <p:nvPr/>
        </p:nvPicPr>
        <p:blipFill>
          <a:blip r:embed="rId4"/>
          <a:stretch>
            <a:fillRect/>
          </a:stretch>
        </p:blipFill>
        <p:spPr>
          <a:xfrm>
            <a:off x="4609692" y="3166340"/>
            <a:ext cx="4409470" cy="35735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a:extLst>
              <a:ext uri="{FF2B5EF4-FFF2-40B4-BE49-F238E27FC236}">
                <a16:creationId xmlns:a16="http://schemas.microsoft.com/office/drawing/2014/main" id="{AAF1A507-B086-41F8-953A-3C3C17A7A934}"/>
              </a:ext>
            </a:extLst>
          </p:cNvPr>
          <p:cNvSpPr txBox="1">
            <a:spLocks noChangeArrowheads="1"/>
          </p:cNvSpPr>
          <p:nvPr/>
        </p:nvSpPr>
        <p:spPr bwMode="auto">
          <a:xfrm>
            <a:off x="169863" y="188913"/>
            <a:ext cx="8712200"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600"/>
              </a:lnSpc>
              <a:spcBef>
                <a:spcPct val="0"/>
              </a:spcBef>
              <a:buFontTx/>
              <a:buNone/>
            </a:pPr>
            <a:r>
              <a:rPr lang="en-US" altLang="zh-CN" sz="1800">
                <a:latin typeface="Garamond" panose="02020404030301010803" pitchFamily="18" charset="0"/>
              </a:rPr>
              <a:t>    </a:t>
            </a:r>
            <a:r>
              <a:rPr lang="zh-CN" altLang="en-US" sz="1800">
                <a:latin typeface="Garamond" panose="02020404030301010803" pitchFamily="18" charset="0"/>
              </a:rPr>
              <a:t>  </a:t>
            </a:r>
            <a:r>
              <a:rPr lang="zh-CN" altLang="zh-CN" sz="1800">
                <a:latin typeface="Garamond" panose="02020404030301010803" pitchFamily="18" charset="0"/>
              </a:rPr>
              <a:t>距今约5000 年的新石器时代晚期，大汶口文化和仰韶文化被龙山文化所代替。龙山文化的代表器物是黑陶，胎壁薄如蛋壳，被称为“蛋壳陶”。同时，在北方辽河上游有红山文化，长江下游有良渚文化。它们都出土了精美的玉器，并且出现较大规模的祭坛和神庙。</a:t>
            </a:r>
            <a:endParaRPr lang="zh-CN" altLang="en-US" sz="1800">
              <a:latin typeface="Garamond" panose="02020404030301010803" pitchFamily="18" charset="0"/>
            </a:endParaRPr>
          </a:p>
        </p:txBody>
      </p:sp>
      <p:pic>
        <p:nvPicPr>
          <p:cNvPr id="23555" name="image55.jpeg">
            <a:extLst>
              <a:ext uri="{FF2B5EF4-FFF2-40B4-BE49-F238E27FC236}">
                <a16:creationId xmlns:a16="http://schemas.microsoft.com/office/drawing/2014/main" id="{E4B3D544-E8AC-4129-B61F-D7EB77136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362075"/>
            <a:ext cx="213995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image57.jpeg">
            <a:extLst>
              <a:ext uri="{FF2B5EF4-FFF2-40B4-BE49-F238E27FC236}">
                <a16:creationId xmlns:a16="http://schemas.microsoft.com/office/drawing/2014/main" id="{45C60F2E-E5A7-46BE-8D2D-96DD6D1C60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63" y="1597025"/>
            <a:ext cx="2344737"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矩形 2">
            <a:extLst>
              <a:ext uri="{FF2B5EF4-FFF2-40B4-BE49-F238E27FC236}">
                <a16:creationId xmlns:a16="http://schemas.microsoft.com/office/drawing/2014/main" id="{EA885EBE-FB99-41C4-A853-B2FAC0827753}"/>
              </a:ext>
            </a:extLst>
          </p:cNvPr>
          <p:cNvSpPr>
            <a:spLocks noChangeArrowheads="1"/>
          </p:cNvSpPr>
          <p:nvPr/>
        </p:nvSpPr>
        <p:spPr bwMode="auto">
          <a:xfrm>
            <a:off x="4581525" y="2714625"/>
            <a:ext cx="23764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200">
                <a:latin typeface="Garamond" panose="02020404030301010803" pitchFamily="18" charset="0"/>
              </a:rPr>
              <a:t>▲ 良渚古城城墙分布范围示意图</a:t>
            </a:r>
            <a:endParaRPr lang="zh-CN" altLang="en-US" sz="1200">
              <a:latin typeface="Garamond" panose="02020404030301010803" pitchFamily="18" charset="0"/>
            </a:endParaRPr>
          </a:p>
        </p:txBody>
      </p:sp>
      <p:sp>
        <p:nvSpPr>
          <p:cNvPr id="23558" name="TextBox 5">
            <a:extLst>
              <a:ext uri="{FF2B5EF4-FFF2-40B4-BE49-F238E27FC236}">
                <a16:creationId xmlns:a16="http://schemas.microsoft.com/office/drawing/2014/main" id="{5CD0BD88-998F-4918-98A8-246EAFAA4CDD}"/>
              </a:ext>
            </a:extLst>
          </p:cNvPr>
          <p:cNvSpPr txBox="1">
            <a:spLocks noChangeArrowheads="1"/>
          </p:cNvSpPr>
          <p:nvPr/>
        </p:nvSpPr>
        <p:spPr bwMode="auto">
          <a:xfrm>
            <a:off x="169863" y="2868613"/>
            <a:ext cx="2509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200" dirty="0">
                <a:latin typeface="Garamond" panose="02020404030301010803" pitchFamily="18" charset="0"/>
              </a:rPr>
              <a:t> ▲红山文化牛河梁遗址的祭坛、</a:t>
            </a:r>
            <a:endParaRPr lang="en-US" altLang="zh-CN" sz="1200" dirty="0">
              <a:latin typeface="Garamond" panose="02020404030301010803" pitchFamily="18" charset="0"/>
            </a:endParaRPr>
          </a:p>
          <a:p>
            <a:pPr eaLnBrk="1" hangingPunct="1">
              <a:spcBef>
                <a:spcPct val="0"/>
              </a:spcBef>
              <a:buFontTx/>
              <a:buNone/>
            </a:pPr>
            <a:r>
              <a:rPr lang="zh-CN" altLang="zh-CN" sz="1200" dirty="0">
                <a:latin typeface="Garamond" panose="02020404030301010803" pitchFamily="18" charset="0"/>
              </a:rPr>
              <a:t>积石冢和女神庙</a:t>
            </a:r>
            <a:endParaRPr lang="zh-CN" altLang="en-US" sz="1200" dirty="0">
              <a:latin typeface="Garamond" panose="02020404030301010803" pitchFamily="18" charset="0"/>
            </a:endParaRPr>
          </a:p>
        </p:txBody>
      </p:sp>
      <p:sp>
        <p:nvSpPr>
          <p:cNvPr id="23559" name="TextBox 6">
            <a:extLst>
              <a:ext uri="{FF2B5EF4-FFF2-40B4-BE49-F238E27FC236}">
                <a16:creationId xmlns:a16="http://schemas.microsoft.com/office/drawing/2014/main" id="{4F99D855-7D99-4197-8F6D-4B00AD42B3D5}"/>
              </a:ext>
            </a:extLst>
          </p:cNvPr>
          <p:cNvSpPr txBox="1">
            <a:spLocks noChangeArrowheads="1"/>
          </p:cNvSpPr>
          <p:nvPr/>
        </p:nvSpPr>
        <p:spPr bwMode="auto">
          <a:xfrm>
            <a:off x="169863" y="3436938"/>
            <a:ext cx="8364537"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500"/>
              </a:lnSpc>
              <a:spcBef>
                <a:spcPct val="0"/>
              </a:spcBef>
              <a:buFontTx/>
              <a:buNone/>
            </a:pPr>
            <a:r>
              <a:rPr lang="en-US" altLang="zh-CN" sz="1800" dirty="0">
                <a:latin typeface="Garamond" panose="02020404030301010803" pitchFamily="18" charset="0"/>
              </a:rPr>
              <a:t>      </a:t>
            </a:r>
            <a:r>
              <a:rPr lang="zh-CN" altLang="zh-CN" sz="1800" dirty="0">
                <a:latin typeface="Garamond" panose="02020404030301010803" pitchFamily="18" charset="0"/>
              </a:rPr>
              <a:t>中国原始社会经历了</a:t>
            </a:r>
            <a:r>
              <a:rPr lang="zh-CN" altLang="en-US" sz="1800" dirty="0">
                <a:latin typeface="Garamond" panose="02020404030301010803" pitchFamily="18" charset="0"/>
              </a:rPr>
              <a:t>约</a:t>
            </a:r>
            <a:r>
              <a:rPr lang="en-US" altLang="zh-CN" sz="1800" dirty="0">
                <a:latin typeface="Garamond" panose="02020404030301010803" pitchFamily="18" charset="0"/>
              </a:rPr>
              <a:t>200</a:t>
            </a:r>
            <a:r>
              <a:rPr lang="zh-CN" altLang="zh-CN" sz="1800" dirty="0">
                <a:latin typeface="Garamond" panose="02020404030301010803" pitchFamily="18" charset="0"/>
              </a:rPr>
              <a:t>万年的历史。原始社会组织分为原始人群、母系氏族社会和父系氏族社会</a:t>
            </a:r>
            <a:r>
              <a:rPr lang="zh-CN" altLang="en-US" sz="1800" dirty="0">
                <a:latin typeface="Garamond" panose="02020404030301010803" pitchFamily="18" charset="0"/>
              </a:rPr>
              <a:t>三</a:t>
            </a:r>
            <a:r>
              <a:rPr lang="zh-CN" altLang="zh-CN" sz="1800" dirty="0">
                <a:latin typeface="Garamond" panose="02020404030301010803" pitchFamily="18" charset="0"/>
              </a:rPr>
              <a:t>个阶段。旧石器时代晚期的母系氏族社会，生产力十分低下，氏族成员共同劳动，成果共享。新石器时代晚期的父系氏族社会，社会贫富分化与不平等开始出现，氏族间的联系趋于紧密，形成较大的部落甚至部落联盟。</a:t>
            </a:r>
            <a:r>
              <a:rPr lang="zh-CN" altLang="en-US" sz="1800" dirty="0">
                <a:latin typeface="Garamond" panose="02020404030301010803" pitchFamily="18" charset="0"/>
              </a:rPr>
              <a:t>大汶口文化和良渚文化等考古发现</a:t>
            </a:r>
            <a:r>
              <a:rPr lang="zh-CN" altLang="zh-CN" sz="1800" dirty="0">
                <a:latin typeface="Garamond" panose="02020404030301010803" pitchFamily="18" charset="0"/>
              </a:rPr>
              <a:t>，这时私有制已经产生，阶级分化日益明显，部落中出现了权贵阶层。他们通过战争不断扩大财富和权力。人类即将迈入</a:t>
            </a:r>
            <a:r>
              <a:rPr lang="zh-CN" altLang="en-US" sz="1800" dirty="0">
                <a:latin typeface="Garamond" panose="02020404030301010803" pitchFamily="18" charset="0"/>
              </a:rPr>
              <a:t>阶级社会</a:t>
            </a:r>
            <a:r>
              <a:rPr lang="zh-CN" altLang="zh-CN" sz="1800" dirty="0">
                <a:latin typeface="Garamond" panose="02020404030301010803" pitchFamily="18" charset="0"/>
              </a:rPr>
              <a:t>的门槛。</a:t>
            </a:r>
            <a:endParaRPr lang="zh-CN" altLang="en-US" sz="1800" dirty="0">
              <a:latin typeface="Garamond" panose="02020404030301010803" pitchFamily="18" charset="0"/>
            </a:endParaRPr>
          </a:p>
        </p:txBody>
      </p:sp>
      <p:sp>
        <p:nvSpPr>
          <p:cNvPr id="8" name="圆角矩形标注 7">
            <a:extLst>
              <a:ext uri="{FF2B5EF4-FFF2-40B4-BE49-F238E27FC236}">
                <a16:creationId xmlns:a16="http://schemas.microsoft.com/office/drawing/2014/main" id="{2349B884-B65C-4D96-9A48-E732391CC294}"/>
              </a:ext>
            </a:extLst>
          </p:cNvPr>
          <p:cNvSpPr/>
          <p:nvPr/>
        </p:nvSpPr>
        <p:spPr>
          <a:xfrm>
            <a:off x="7092950" y="1720850"/>
            <a:ext cx="1943100" cy="1128713"/>
          </a:xfrm>
          <a:prstGeom prst="wedgeRoundRectCallout">
            <a:avLst>
              <a:gd name="adj1" fmla="val 8182"/>
              <a:gd name="adj2" fmla="val -88198"/>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400" b="1" dirty="0">
                <a:solidFill>
                  <a:schemeClr val="tx1"/>
                </a:solidFill>
              </a:rPr>
              <a:t>新石器时代晚期代表：</a:t>
            </a:r>
            <a:endParaRPr lang="en-US" altLang="zh-CN" sz="1400" b="1" dirty="0">
              <a:solidFill>
                <a:schemeClr val="tx1"/>
              </a:solidFill>
            </a:endParaRPr>
          </a:p>
          <a:p>
            <a:pPr eaLnBrk="1" hangingPunct="1">
              <a:defRPr/>
            </a:pPr>
            <a:r>
              <a:rPr lang="zh-CN" altLang="en-US" sz="1400" b="1" dirty="0">
                <a:solidFill>
                  <a:schemeClr val="tx1"/>
                </a:solidFill>
              </a:rPr>
              <a:t>辽河流域：红山文化</a:t>
            </a:r>
            <a:endParaRPr lang="en-US" altLang="zh-CN" sz="1400" b="1" dirty="0">
              <a:solidFill>
                <a:schemeClr val="tx1"/>
              </a:solidFill>
            </a:endParaRPr>
          </a:p>
          <a:p>
            <a:pPr eaLnBrk="1" hangingPunct="1">
              <a:defRPr/>
            </a:pPr>
            <a:r>
              <a:rPr lang="zh-CN" altLang="en-US" sz="1400" b="1" dirty="0">
                <a:solidFill>
                  <a:schemeClr val="tx1"/>
                </a:solidFill>
              </a:rPr>
              <a:t>黄河流域：龙山文化</a:t>
            </a:r>
            <a:endParaRPr lang="en-US" altLang="zh-CN" sz="1400" b="1" dirty="0">
              <a:solidFill>
                <a:schemeClr val="tx1"/>
              </a:solidFill>
            </a:endParaRPr>
          </a:p>
          <a:p>
            <a:pPr eaLnBrk="1" hangingPunct="1">
              <a:defRPr/>
            </a:pPr>
            <a:r>
              <a:rPr lang="zh-CN" altLang="en-US" sz="1400" b="1" dirty="0">
                <a:solidFill>
                  <a:schemeClr val="tx1"/>
                </a:solidFill>
              </a:rPr>
              <a:t>长江流域：良渚文化</a:t>
            </a:r>
          </a:p>
        </p:txBody>
      </p:sp>
      <p:sp>
        <p:nvSpPr>
          <p:cNvPr id="2" name="矩形标注 1">
            <a:extLst>
              <a:ext uri="{FF2B5EF4-FFF2-40B4-BE49-F238E27FC236}">
                <a16:creationId xmlns:a16="http://schemas.microsoft.com/office/drawing/2014/main" id="{084BD4A6-35FA-43BF-B232-7C1D71CD1823}"/>
              </a:ext>
            </a:extLst>
          </p:cNvPr>
          <p:cNvSpPr/>
          <p:nvPr/>
        </p:nvSpPr>
        <p:spPr>
          <a:xfrm>
            <a:off x="755576" y="5949950"/>
            <a:ext cx="7704212" cy="719138"/>
          </a:xfrm>
          <a:prstGeom prst="wedgeRectCallout">
            <a:avLst>
              <a:gd name="adj1" fmla="val 6144"/>
              <a:gd name="adj2" fmla="val -10925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600" b="1" dirty="0">
                <a:solidFill>
                  <a:schemeClr val="tx1"/>
                </a:solidFill>
              </a:rPr>
              <a:t>文明起源阶段的特征</a:t>
            </a:r>
            <a:endParaRPr lang="en-US" altLang="zh-CN" sz="1600" b="1" dirty="0">
              <a:solidFill>
                <a:schemeClr val="tx1"/>
              </a:solidFill>
            </a:endParaRPr>
          </a:p>
          <a:p>
            <a:pPr eaLnBrk="1" hangingPunct="1">
              <a:defRPr/>
            </a:pPr>
            <a:r>
              <a:rPr lang="zh-CN" altLang="en-US" sz="1600" b="1" dirty="0">
                <a:solidFill>
                  <a:schemeClr val="tx1"/>
                </a:solidFill>
              </a:rPr>
              <a:t>旧石器时代：母系氏族社会，氏族成员共同劳动，成果分享</a:t>
            </a:r>
            <a:endParaRPr lang="en-US" altLang="zh-CN" sz="1600" b="1" dirty="0">
              <a:solidFill>
                <a:schemeClr val="tx1"/>
              </a:solidFill>
            </a:endParaRPr>
          </a:p>
          <a:p>
            <a:pPr eaLnBrk="1" hangingPunct="1">
              <a:defRPr/>
            </a:pPr>
            <a:r>
              <a:rPr lang="zh-CN" altLang="en-US" sz="1600" b="1" dirty="0">
                <a:solidFill>
                  <a:schemeClr val="tx1"/>
                </a:solidFill>
              </a:rPr>
              <a:t>新石器时代晚期：父系氏族社会，社会贫富分化，私有制产生，阶级分化</a:t>
            </a:r>
          </a:p>
        </p:txBody>
      </p:sp>
      <p:sp>
        <p:nvSpPr>
          <p:cNvPr id="11" name="圆角矩形标注 10">
            <a:extLst>
              <a:ext uri="{FF2B5EF4-FFF2-40B4-BE49-F238E27FC236}">
                <a16:creationId xmlns:a16="http://schemas.microsoft.com/office/drawing/2014/main" id="{B7782A2C-F0DF-47EB-BF9C-7FB7926DAE76}"/>
              </a:ext>
            </a:extLst>
          </p:cNvPr>
          <p:cNvSpPr/>
          <p:nvPr/>
        </p:nvSpPr>
        <p:spPr>
          <a:xfrm>
            <a:off x="2778125" y="2350293"/>
            <a:ext cx="1668463" cy="728663"/>
          </a:xfrm>
          <a:prstGeom prst="wedgeRoundRectCallout">
            <a:avLst>
              <a:gd name="adj1" fmla="val -7025"/>
              <a:gd name="adj2" fmla="val -96371"/>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400" b="1" dirty="0">
                <a:solidFill>
                  <a:schemeClr val="tx1"/>
                </a:solidFill>
              </a:rPr>
              <a:t>教材为什么要展示这两幅图，教学中可以怎样用？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a:extLst>
              <a:ext uri="{FF2B5EF4-FFF2-40B4-BE49-F238E27FC236}">
                <a16:creationId xmlns:a16="http://schemas.microsoft.com/office/drawing/2014/main" id="{C5452790-76E5-487B-8C4D-4309536E00A3}"/>
              </a:ext>
            </a:extLst>
          </p:cNvPr>
          <p:cNvSpPr>
            <a:spLocks noGrp="1"/>
          </p:cNvSpPr>
          <p:nvPr>
            <p:ph idx="1"/>
          </p:nvPr>
        </p:nvSpPr>
        <p:spPr>
          <a:xfrm>
            <a:off x="-266700" y="188913"/>
            <a:ext cx="7056438" cy="4105275"/>
          </a:xfrm>
        </p:spPr>
        <p:txBody>
          <a:bodyPr/>
          <a:lstStyle/>
          <a:p>
            <a:pPr eaLnBrk="1" hangingPunct="1">
              <a:lnSpc>
                <a:spcPts val="2600"/>
              </a:lnSpc>
            </a:pPr>
            <a:r>
              <a:rPr lang="zh-CN" altLang="zh-CN" sz="2400" b="1" dirty="0">
                <a:solidFill>
                  <a:srgbClr val="FF0000"/>
                </a:solidFill>
              </a:rPr>
              <a:t>从部落到国家</a:t>
            </a:r>
            <a:endParaRPr lang="en-US" altLang="zh-CN" sz="2400" b="1" dirty="0">
              <a:solidFill>
                <a:srgbClr val="FF0000"/>
              </a:solidFill>
            </a:endParaRPr>
          </a:p>
          <a:p>
            <a:pPr eaLnBrk="1" hangingPunct="1">
              <a:lnSpc>
                <a:spcPts val="2600"/>
              </a:lnSpc>
            </a:pPr>
            <a:r>
              <a:rPr lang="en-US" altLang="zh-CN" sz="2000" dirty="0"/>
              <a:t>      </a:t>
            </a:r>
            <a:r>
              <a:rPr lang="zh-CN" altLang="zh-CN" sz="2000" b="1" dirty="0"/>
              <a:t>古史相传</a:t>
            </a:r>
            <a:r>
              <a:rPr lang="zh-CN" altLang="zh-CN" sz="2000" dirty="0"/>
              <a:t>，中国历史从三皇五帝开始。三皇时代较早，名称众说不一，</a:t>
            </a:r>
            <a:r>
              <a:rPr lang="zh-CN" altLang="zh-CN" sz="2000" b="1" dirty="0"/>
              <a:t>神话色彩浓重</a:t>
            </a:r>
            <a:r>
              <a:rPr lang="zh-CN" altLang="zh-CN" sz="2000" dirty="0"/>
              <a:t>。五帝的事迹较为具体。</a:t>
            </a:r>
            <a:r>
              <a:rPr lang="zh-CN" altLang="en-US" sz="2000" dirty="0"/>
              <a:t>传说中</a:t>
            </a:r>
            <a:r>
              <a:rPr lang="zh-CN" altLang="zh-CN" sz="2000" dirty="0"/>
              <a:t>居于五帝之首的黄帝，是黄河中上游一带的部落首领。他联合另一部落首领炎帝，形成炎黄部落联盟，被后世</a:t>
            </a:r>
            <a:r>
              <a:rPr lang="zh-CN" altLang="en-US" sz="2000" dirty="0"/>
              <a:t>共</a:t>
            </a:r>
            <a:r>
              <a:rPr lang="zh-CN" altLang="zh-CN" sz="2000" dirty="0"/>
              <a:t>尊为华夏始祖。五帝中最后两位尧、舜，</a:t>
            </a:r>
            <a:r>
              <a:rPr lang="zh-CN" altLang="zh-CN" sz="2000" b="1" dirty="0"/>
              <a:t>可能是</a:t>
            </a:r>
            <a:r>
              <a:rPr lang="zh-CN" altLang="zh-CN" sz="2000" dirty="0"/>
              <a:t>中原地区的部落联盟首领。尧年老时，根据推举和</a:t>
            </a:r>
            <a:r>
              <a:rPr lang="zh-CN" altLang="en-US" sz="2000" dirty="0"/>
              <a:t>他对舜的考察</a:t>
            </a:r>
            <a:r>
              <a:rPr lang="zh-CN" altLang="zh-CN" sz="2000" dirty="0"/>
              <a:t>，由舜继承其位。这种做法称为“禅让”。</a:t>
            </a:r>
            <a:r>
              <a:rPr lang="zh-CN" altLang="en-US" sz="2000" b="1" dirty="0"/>
              <a:t>考古学证明</a:t>
            </a:r>
            <a:r>
              <a:rPr lang="zh-CN" altLang="en-US" sz="2000" dirty="0"/>
              <a:t>，大约相当于五帝后期的龙山文化时代，中国土地上邦国林立，史称“万邦”时代。有些邦国都城规模较大，如陶寺遗址中有宫殿建筑、天文建筑以及各种礼器，阶级阶层分化也比较明显，</a:t>
            </a:r>
            <a:r>
              <a:rPr lang="zh-CN" altLang="en-US" sz="2000" b="1" dirty="0"/>
              <a:t>有专家认为其具备了国家的初始形态</a:t>
            </a:r>
            <a:r>
              <a:rPr lang="zh-CN" altLang="en-US" sz="2000" dirty="0"/>
              <a:t>。</a:t>
            </a:r>
            <a:endParaRPr lang="en-US" altLang="zh-CN" sz="2000" dirty="0"/>
          </a:p>
        </p:txBody>
      </p:sp>
      <p:sp>
        <p:nvSpPr>
          <p:cNvPr id="24579" name="Rectangle 9">
            <a:extLst>
              <a:ext uri="{FF2B5EF4-FFF2-40B4-BE49-F238E27FC236}">
                <a16:creationId xmlns:a16="http://schemas.microsoft.com/office/drawing/2014/main" id="{16D5A0D0-5B63-4965-8176-B417A417773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2400">
              <a:latin typeface="Garamond" panose="02020404030301010803" pitchFamily="18" charset="0"/>
            </a:endParaRPr>
          </a:p>
        </p:txBody>
      </p:sp>
      <p:grpSp>
        <p:nvGrpSpPr>
          <p:cNvPr id="24580" name="Group 5">
            <a:extLst>
              <a:ext uri="{FF2B5EF4-FFF2-40B4-BE49-F238E27FC236}">
                <a16:creationId xmlns:a16="http://schemas.microsoft.com/office/drawing/2014/main" id="{DA944B84-94E0-4A5E-BE03-8BDE19B997F0}"/>
              </a:ext>
            </a:extLst>
          </p:cNvPr>
          <p:cNvGrpSpPr>
            <a:grpSpLocks/>
          </p:cNvGrpSpPr>
          <p:nvPr/>
        </p:nvGrpSpPr>
        <p:grpSpPr bwMode="auto">
          <a:xfrm>
            <a:off x="6694119" y="613582"/>
            <a:ext cx="2268537" cy="1367477"/>
            <a:chOff x="0" y="-485"/>
            <a:chExt cx="6682" cy="3702"/>
          </a:xfrm>
        </p:grpSpPr>
        <p:pic>
          <p:nvPicPr>
            <p:cNvPr id="24584" name="Picture 8">
              <a:extLst>
                <a:ext uri="{FF2B5EF4-FFF2-40B4-BE49-F238E27FC236}">
                  <a16:creationId xmlns:a16="http://schemas.microsoft.com/office/drawing/2014/main" id="{287E7F29-E55D-44CF-9199-44DD7C86A1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5"/>
              <a:ext cx="6682" cy="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7">
              <a:extLst>
                <a:ext uri="{FF2B5EF4-FFF2-40B4-BE49-F238E27FC236}">
                  <a16:creationId xmlns:a16="http://schemas.microsoft.com/office/drawing/2014/main" id="{D9B17D5F-CCE3-46D9-842A-A06D54BAE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4" y="20"/>
              <a:ext cx="2266" cy="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Freeform 6">
              <a:extLst>
                <a:ext uri="{FF2B5EF4-FFF2-40B4-BE49-F238E27FC236}">
                  <a16:creationId xmlns:a16="http://schemas.microsoft.com/office/drawing/2014/main" id="{FD0F7FEA-1713-47CA-B1CB-BB8F7C013219}"/>
                </a:ext>
              </a:extLst>
            </p:cNvPr>
            <p:cNvSpPr>
              <a:spLocks/>
            </p:cNvSpPr>
            <p:nvPr/>
          </p:nvSpPr>
          <p:spPr bwMode="auto">
            <a:xfrm>
              <a:off x="3834" y="20"/>
              <a:ext cx="2266" cy="2154"/>
            </a:xfrm>
            <a:custGeom>
              <a:avLst/>
              <a:gdLst>
                <a:gd name="T0" fmla="*/ 1210 w 2266"/>
                <a:gd name="T1" fmla="*/ 2172 h 2154"/>
                <a:gd name="T2" fmla="*/ 1361 w 2266"/>
                <a:gd name="T3" fmla="*/ 2152 h 2154"/>
                <a:gd name="T4" fmla="*/ 1504 w 2266"/>
                <a:gd name="T5" fmla="*/ 2115 h 2154"/>
                <a:gd name="T6" fmla="*/ 1640 w 2266"/>
                <a:gd name="T7" fmla="*/ 2060 h 2154"/>
                <a:gd name="T8" fmla="*/ 1766 w 2266"/>
                <a:gd name="T9" fmla="*/ 1990 h 2154"/>
                <a:gd name="T10" fmla="*/ 1880 w 2266"/>
                <a:gd name="T11" fmla="*/ 1906 h 2154"/>
                <a:gd name="T12" fmla="*/ 1983 w 2266"/>
                <a:gd name="T13" fmla="*/ 1808 h 2154"/>
                <a:gd name="T14" fmla="*/ 2072 w 2266"/>
                <a:gd name="T15" fmla="*/ 1699 h 2154"/>
                <a:gd name="T16" fmla="*/ 2145 w 2266"/>
                <a:gd name="T17" fmla="*/ 1580 h 2154"/>
                <a:gd name="T18" fmla="*/ 2202 w 2266"/>
                <a:gd name="T19" fmla="*/ 1451 h 2154"/>
                <a:gd name="T20" fmla="*/ 2242 w 2266"/>
                <a:gd name="T21" fmla="*/ 1314 h 2154"/>
                <a:gd name="T22" fmla="*/ 2262 w 2266"/>
                <a:gd name="T23" fmla="*/ 1171 h 2154"/>
                <a:gd name="T24" fmla="*/ 2262 w 2266"/>
                <a:gd name="T25" fmla="*/ 1023 h 2154"/>
                <a:gd name="T26" fmla="*/ 2242 w 2266"/>
                <a:gd name="T27" fmla="*/ 880 h 2154"/>
                <a:gd name="T28" fmla="*/ 2202 w 2266"/>
                <a:gd name="T29" fmla="*/ 743 h 2154"/>
                <a:gd name="T30" fmla="*/ 2145 w 2266"/>
                <a:gd name="T31" fmla="*/ 614 h 2154"/>
                <a:gd name="T32" fmla="*/ 2072 w 2266"/>
                <a:gd name="T33" fmla="*/ 495 h 2154"/>
                <a:gd name="T34" fmla="*/ 1983 w 2266"/>
                <a:gd name="T35" fmla="*/ 386 h 2154"/>
                <a:gd name="T36" fmla="*/ 1880 w 2266"/>
                <a:gd name="T37" fmla="*/ 288 h 2154"/>
                <a:gd name="T38" fmla="*/ 1766 w 2266"/>
                <a:gd name="T39" fmla="*/ 204 h 2154"/>
                <a:gd name="T40" fmla="*/ 1640 w 2266"/>
                <a:gd name="T41" fmla="*/ 134 h 2154"/>
                <a:gd name="T42" fmla="*/ 1504 w 2266"/>
                <a:gd name="T43" fmla="*/ 79 h 2154"/>
                <a:gd name="T44" fmla="*/ 1361 w 2266"/>
                <a:gd name="T45" fmla="*/ 42 h 2154"/>
                <a:gd name="T46" fmla="*/ 1210 w 2266"/>
                <a:gd name="T47" fmla="*/ 22 h 2154"/>
                <a:gd name="T48" fmla="*/ 1055 w 2266"/>
                <a:gd name="T49" fmla="*/ 22 h 2154"/>
                <a:gd name="T50" fmla="*/ 904 w 2266"/>
                <a:gd name="T51" fmla="*/ 42 h 2154"/>
                <a:gd name="T52" fmla="*/ 760 w 2266"/>
                <a:gd name="T53" fmla="*/ 79 h 2154"/>
                <a:gd name="T54" fmla="*/ 625 w 2266"/>
                <a:gd name="T55" fmla="*/ 134 h 2154"/>
                <a:gd name="T56" fmla="*/ 499 w 2266"/>
                <a:gd name="T57" fmla="*/ 204 h 2154"/>
                <a:gd name="T58" fmla="*/ 384 w 2266"/>
                <a:gd name="T59" fmla="*/ 288 h 2154"/>
                <a:gd name="T60" fmla="*/ 282 w 2266"/>
                <a:gd name="T61" fmla="*/ 386 h 2154"/>
                <a:gd name="T62" fmla="*/ 193 w 2266"/>
                <a:gd name="T63" fmla="*/ 495 h 2154"/>
                <a:gd name="T64" fmla="*/ 119 w 2266"/>
                <a:gd name="T65" fmla="*/ 614 h 2154"/>
                <a:gd name="T66" fmla="*/ 62 w 2266"/>
                <a:gd name="T67" fmla="*/ 743 h 2154"/>
                <a:gd name="T68" fmla="*/ 23 w 2266"/>
                <a:gd name="T69" fmla="*/ 880 h 2154"/>
                <a:gd name="T70" fmla="*/ 2 w 2266"/>
                <a:gd name="T71" fmla="*/ 1023 h 2154"/>
                <a:gd name="T72" fmla="*/ 2 w 2266"/>
                <a:gd name="T73" fmla="*/ 1171 h 2154"/>
                <a:gd name="T74" fmla="*/ 23 w 2266"/>
                <a:gd name="T75" fmla="*/ 1314 h 2154"/>
                <a:gd name="T76" fmla="*/ 62 w 2266"/>
                <a:gd name="T77" fmla="*/ 1451 h 2154"/>
                <a:gd name="T78" fmla="*/ 119 w 2266"/>
                <a:gd name="T79" fmla="*/ 1580 h 2154"/>
                <a:gd name="T80" fmla="*/ 193 w 2266"/>
                <a:gd name="T81" fmla="*/ 1699 h 2154"/>
                <a:gd name="T82" fmla="*/ 282 w 2266"/>
                <a:gd name="T83" fmla="*/ 1808 h 2154"/>
                <a:gd name="T84" fmla="*/ 384 w 2266"/>
                <a:gd name="T85" fmla="*/ 1906 h 2154"/>
                <a:gd name="T86" fmla="*/ 499 w 2266"/>
                <a:gd name="T87" fmla="*/ 1990 h 2154"/>
                <a:gd name="T88" fmla="*/ 625 w 2266"/>
                <a:gd name="T89" fmla="*/ 2060 h 2154"/>
                <a:gd name="T90" fmla="*/ 760 w 2266"/>
                <a:gd name="T91" fmla="*/ 2115 h 2154"/>
                <a:gd name="T92" fmla="*/ 904 w 2266"/>
                <a:gd name="T93" fmla="*/ 2152 h 2154"/>
                <a:gd name="T94" fmla="*/ 1055 w 2266"/>
                <a:gd name="T95" fmla="*/ 2172 h 21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66" h="2154">
                  <a:moveTo>
                    <a:pt x="1132" y="2154"/>
                  </a:moveTo>
                  <a:lnTo>
                    <a:pt x="1210" y="2152"/>
                  </a:lnTo>
                  <a:lnTo>
                    <a:pt x="1286" y="2144"/>
                  </a:lnTo>
                  <a:lnTo>
                    <a:pt x="1361" y="2132"/>
                  </a:lnTo>
                  <a:lnTo>
                    <a:pt x="1433" y="2116"/>
                  </a:lnTo>
                  <a:lnTo>
                    <a:pt x="1504" y="2095"/>
                  </a:lnTo>
                  <a:lnTo>
                    <a:pt x="1573" y="2069"/>
                  </a:lnTo>
                  <a:lnTo>
                    <a:pt x="1640" y="2040"/>
                  </a:lnTo>
                  <a:lnTo>
                    <a:pt x="1704" y="2007"/>
                  </a:lnTo>
                  <a:lnTo>
                    <a:pt x="1766" y="1970"/>
                  </a:lnTo>
                  <a:lnTo>
                    <a:pt x="1824" y="1930"/>
                  </a:lnTo>
                  <a:lnTo>
                    <a:pt x="1880" y="1886"/>
                  </a:lnTo>
                  <a:lnTo>
                    <a:pt x="1933" y="1839"/>
                  </a:lnTo>
                  <a:lnTo>
                    <a:pt x="1983" y="1788"/>
                  </a:lnTo>
                  <a:lnTo>
                    <a:pt x="2029" y="1735"/>
                  </a:lnTo>
                  <a:lnTo>
                    <a:pt x="2072" y="1679"/>
                  </a:lnTo>
                  <a:lnTo>
                    <a:pt x="2110" y="1621"/>
                  </a:lnTo>
                  <a:lnTo>
                    <a:pt x="2145" y="1560"/>
                  </a:lnTo>
                  <a:lnTo>
                    <a:pt x="2176" y="1496"/>
                  </a:lnTo>
                  <a:lnTo>
                    <a:pt x="2202" y="1431"/>
                  </a:lnTo>
                  <a:lnTo>
                    <a:pt x="2225" y="1363"/>
                  </a:lnTo>
                  <a:lnTo>
                    <a:pt x="2242" y="1294"/>
                  </a:lnTo>
                  <a:lnTo>
                    <a:pt x="2255" y="1223"/>
                  </a:lnTo>
                  <a:lnTo>
                    <a:pt x="2262" y="1151"/>
                  </a:lnTo>
                  <a:lnTo>
                    <a:pt x="2265" y="1077"/>
                  </a:lnTo>
                  <a:lnTo>
                    <a:pt x="2262" y="1003"/>
                  </a:lnTo>
                  <a:lnTo>
                    <a:pt x="2255" y="931"/>
                  </a:lnTo>
                  <a:lnTo>
                    <a:pt x="2242" y="860"/>
                  </a:lnTo>
                  <a:lnTo>
                    <a:pt x="2225" y="791"/>
                  </a:lnTo>
                  <a:lnTo>
                    <a:pt x="2202" y="723"/>
                  </a:lnTo>
                  <a:lnTo>
                    <a:pt x="2176" y="658"/>
                  </a:lnTo>
                  <a:lnTo>
                    <a:pt x="2145" y="594"/>
                  </a:lnTo>
                  <a:lnTo>
                    <a:pt x="2110" y="533"/>
                  </a:lnTo>
                  <a:lnTo>
                    <a:pt x="2072" y="475"/>
                  </a:lnTo>
                  <a:lnTo>
                    <a:pt x="2029" y="419"/>
                  </a:lnTo>
                  <a:lnTo>
                    <a:pt x="1983" y="366"/>
                  </a:lnTo>
                  <a:lnTo>
                    <a:pt x="1933" y="315"/>
                  </a:lnTo>
                  <a:lnTo>
                    <a:pt x="1880" y="268"/>
                  </a:lnTo>
                  <a:lnTo>
                    <a:pt x="1824" y="224"/>
                  </a:lnTo>
                  <a:lnTo>
                    <a:pt x="1766" y="184"/>
                  </a:lnTo>
                  <a:lnTo>
                    <a:pt x="1704" y="147"/>
                  </a:lnTo>
                  <a:lnTo>
                    <a:pt x="1640" y="114"/>
                  </a:lnTo>
                  <a:lnTo>
                    <a:pt x="1573" y="85"/>
                  </a:lnTo>
                  <a:lnTo>
                    <a:pt x="1504" y="59"/>
                  </a:lnTo>
                  <a:lnTo>
                    <a:pt x="1433" y="38"/>
                  </a:lnTo>
                  <a:lnTo>
                    <a:pt x="1361" y="22"/>
                  </a:lnTo>
                  <a:lnTo>
                    <a:pt x="1286" y="10"/>
                  </a:lnTo>
                  <a:lnTo>
                    <a:pt x="1210" y="2"/>
                  </a:lnTo>
                  <a:lnTo>
                    <a:pt x="1132" y="0"/>
                  </a:lnTo>
                  <a:lnTo>
                    <a:pt x="1055" y="2"/>
                  </a:lnTo>
                  <a:lnTo>
                    <a:pt x="979" y="10"/>
                  </a:lnTo>
                  <a:lnTo>
                    <a:pt x="904" y="22"/>
                  </a:lnTo>
                  <a:lnTo>
                    <a:pt x="831" y="38"/>
                  </a:lnTo>
                  <a:lnTo>
                    <a:pt x="760" y="59"/>
                  </a:lnTo>
                  <a:lnTo>
                    <a:pt x="691" y="85"/>
                  </a:lnTo>
                  <a:lnTo>
                    <a:pt x="625" y="114"/>
                  </a:lnTo>
                  <a:lnTo>
                    <a:pt x="561" y="147"/>
                  </a:lnTo>
                  <a:lnTo>
                    <a:pt x="499" y="184"/>
                  </a:lnTo>
                  <a:lnTo>
                    <a:pt x="440" y="224"/>
                  </a:lnTo>
                  <a:lnTo>
                    <a:pt x="384" y="268"/>
                  </a:lnTo>
                  <a:lnTo>
                    <a:pt x="331" y="315"/>
                  </a:lnTo>
                  <a:lnTo>
                    <a:pt x="282" y="366"/>
                  </a:lnTo>
                  <a:lnTo>
                    <a:pt x="236" y="419"/>
                  </a:lnTo>
                  <a:lnTo>
                    <a:pt x="193" y="475"/>
                  </a:lnTo>
                  <a:lnTo>
                    <a:pt x="154" y="533"/>
                  </a:lnTo>
                  <a:lnTo>
                    <a:pt x="119" y="594"/>
                  </a:lnTo>
                  <a:lnTo>
                    <a:pt x="89" y="658"/>
                  </a:lnTo>
                  <a:lnTo>
                    <a:pt x="62" y="723"/>
                  </a:lnTo>
                  <a:lnTo>
                    <a:pt x="40" y="791"/>
                  </a:lnTo>
                  <a:lnTo>
                    <a:pt x="23" y="860"/>
                  </a:lnTo>
                  <a:lnTo>
                    <a:pt x="10" y="931"/>
                  </a:lnTo>
                  <a:lnTo>
                    <a:pt x="2" y="1003"/>
                  </a:lnTo>
                  <a:lnTo>
                    <a:pt x="0" y="1077"/>
                  </a:lnTo>
                  <a:lnTo>
                    <a:pt x="2" y="1151"/>
                  </a:lnTo>
                  <a:lnTo>
                    <a:pt x="10" y="1223"/>
                  </a:lnTo>
                  <a:lnTo>
                    <a:pt x="23" y="1294"/>
                  </a:lnTo>
                  <a:lnTo>
                    <a:pt x="40" y="1363"/>
                  </a:lnTo>
                  <a:lnTo>
                    <a:pt x="62" y="1431"/>
                  </a:lnTo>
                  <a:lnTo>
                    <a:pt x="89" y="1496"/>
                  </a:lnTo>
                  <a:lnTo>
                    <a:pt x="119" y="1560"/>
                  </a:lnTo>
                  <a:lnTo>
                    <a:pt x="154" y="1621"/>
                  </a:lnTo>
                  <a:lnTo>
                    <a:pt x="193" y="1679"/>
                  </a:lnTo>
                  <a:lnTo>
                    <a:pt x="236" y="1735"/>
                  </a:lnTo>
                  <a:lnTo>
                    <a:pt x="282" y="1788"/>
                  </a:lnTo>
                  <a:lnTo>
                    <a:pt x="331" y="1839"/>
                  </a:lnTo>
                  <a:lnTo>
                    <a:pt x="384" y="1886"/>
                  </a:lnTo>
                  <a:lnTo>
                    <a:pt x="440" y="1930"/>
                  </a:lnTo>
                  <a:lnTo>
                    <a:pt x="499" y="1970"/>
                  </a:lnTo>
                  <a:lnTo>
                    <a:pt x="561" y="2007"/>
                  </a:lnTo>
                  <a:lnTo>
                    <a:pt x="625" y="2040"/>
                  </a:lnTo>
                  <a:lnTo>
                    <a:pt x="691" y="2069"/>
                  </a:lnTo>
                  <a:lnTo>
                    <a:pt x="760" y="2095"/>
                  </a:lnTo>
                  <a:lnTo>
                    <a:pt x="831" y="2116"/>
                  </a:lnTo>
                  <a:lnTo>
                    <a:pt x="904" y="2132"/>
                  </a:lnTo>
                  <a:lnTo>
                    <a:pt x="979" y="2144"/>
                  </a:lnTo>
                  <a:lnTo>
                    <a:pt x="1055" y="2152"/>
                  </a:lnTo>
                  <a:lnTo>
                    <a:pt x="1132" y="2154"/>
                  </a:lnTo>
                  <a:close/>
                </a:path>
              </a:pathLst>
            </a:custGeom>
            <a:noFill/>
            <a:ln w="25400">
              <a:solidFill>
                <a:srgbClr val="C06468"/>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4581" name="TextBox 4">
            <a:extLst>
              <a:ext uri="{FF2B5EF4-FFF2-40B4-BE49-F238E27FC236}">
                <a16:creationId xmlns:a16="http://schemas.microsoft.com/office/drawing/2014/main" id="{FD2D49D6-1F53-4F50-AD39-E57920A82D96}"/>
              </a:ext>
            </a:extLst>
          </p:cNvPr>
          <p:cNvSpPr txBox="1">
            <a:spLocks noChangeArrowheads="1"/>
          </p:cNvSpPr>
          <p:nvPr/>
        </p:nvSpPr>
        <p:spPr bwMode="auto">
          <a:xfrm>
            <a:off x="6622681" y="2119390"/>
            <a:ext cx="2411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400" dirty="0">
                <a:latin typeface="Garamond" panose="02020404030301010803" pitchFamily="18" charset="0"/>
              </a:rPr>
              <a:t>▲ 山西襄汾的陶寺遗址</a:t>
            </a:r>
            <a:endParaRPr lang="en-US" altLang="zh-CN" sz="1400" dirty="0">
              <a:latin typeface="Garamond" panose="02020404030301010803" pitchFamily="18" charset="0"/>
            </a:endParaRPr>
          </a:p>
          <a:p>
            <a:pPr eaLnBrk="1" hangingPunct="1">
              <a:spcBef>
                <a:spcPct val="0"/>
              </a:spcBef>
              <a:buFontTx/>
              <a:buNone/>
            </a:pPr>
            <a:r>
              <a:rPr lang="zh-CN" altLang="zh-CN" sz="1400" dirty="0">
                <a:latin typeface="Garamond" panose="02020404030301010803" pitchFamily="18" charset="0"/>
              </a:rPr>
              <a:t>及2001 号大墓出土时全景</a:t>
            </a:r>
            <a:endParaRPr lang="zh-CN" altLang="en-US" sz="1400" dirty="0">
              <a:latin typeface="Garamond" panose="02020404030301010803" pitchFamily="18" charset="0"/>
            </a:endParaRPr>
          </a:p>
        </p:txBody>
      </p:sp>
      <p:sp>
        <p:nvSpPr>
          <p:cNvPr id="24582" name="TextBox 5">
            <a:extLst>
              <a:ext uri="{FF2B5EF4-FFF2-40B4-BE49-F238E27FC236}">
                <a16:creationId xmlns:a16="http://schemas.microsoft.com/office/drawing/2014/main" id="{6F7BB5D3-5122-41F9-AF2C-4A525086345A}"/>
              </a:ext>
            </a:extLst>
          </p:cNvPr>
          <p:cNvSpPr txBox="1">
            <a:spLocks noChangeArrowheads="1"/>
          </p:cNvSpPr>
          <p:nvPr/>
        </p:nvSpPr>
        <p:spPr bwMode="auto">
          <a:xfrm>
            <a:off x="339420" y="4720806"/>
            <a:ext cx="8465160" cy="16927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800" b="1" dirty="0">
                <a:latin typeface="Garamond" panose="02020404030301010803" pitchFamily="18" charset="0"/>
              </a:rPr>
              <a:t>史料阅读</a:t>
            </a:r>
            <a:endParaRPr lang="en-US" altLang="zh-CN" sz="1800" b="1" dirty="0">
              <a:latin typeface="Garamond" panose="02020404030301010803" pitchFamily="18" charset="0"/>
            </a:endParaRPr>
          </a:p>
          <a:p>
            <a:pPr eaLnBrk="1" hangingPunct="1">
              <a:spcBef>
                <a:spcPct val="0"/>
              </a:spcBef>
              <a:buFontTx/>
              <a:buNone/>
            </a:pPr>
            <a:r>
              <a:rPr lang="en-US" altLang="zh-CN" sz="1800" dirty="0">
                <a:latin typeface="楷体" panose="02010609060101010101" pitchFamily="49" charset="-122"/>
                <a:ea typeface="楷体" panose="02010609060101010101" pitchFamily="49" charset="-122"/>
              </a:rPr>
              <a:t>    </a:t>
            </a:r>
            <a:r>
              <a:rPr lang="zh-CN" altLang="zh-CN" sz="1600" dirty="0">
                <a:latin typeface="楷体" panose="02010609060101010101" pitchFamily="49" charset="-122"/>
                <a:ea typeface="楷体" panose="02010609060101010101" pitchFamily="49" charset="-122"/>
              </a:rPr>
              <a:t>上古之世，人民少而禽兽众，人民不胜禽兽虫蛇，有圣人作，构木为巢以避群害，而民悦之，使王天下，号之曰有巢氏。民食果蓏（luǒ）蜯（bàng）蛤，腥臊恶臭而伤害腹胃，民多疾病，有圣人作，钻燧取火以化腥臊，而民说之，使王天下，号之曰燧人氏。中古之世，天下大水，而鲧、禹决渎。近古之世，桀、纣暴乱，而汤、武征伐。</a:t>
            </a:r>
            <a:r>
              <a:rPr lang="en-US" altLang="zh-CN" sz="1600" dirty="0">
                <a:latin typeface="楷体" panose="02010609060101010101" pitchFamily="49" charset="-122"/>
                <a:ea typeface="楷体" panose="02010609060101010101" pitchFamily="49" charset="-122"/>
              </a:rPr>
              <a:t>             </a:t>
            </a:r>
          </a:p>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zh-CN" sz="1800" dirty="0">
                <a:latin typeface="Garamond" panose="02020404030301010803" pitchFamily="18" charset="0"/>
              </a:rPr>
              <a:t>——《韩非子·五蠹》</a:t>
            </a:r>
            <a:endParaRPr lang="zh-CN" altLang="en-US" sz="1800" dirty="0">
              <a:latin typeface="Garamond" panose="02020404030301010803" pitchFamily="18" charset="0"/>
            </a:endParaRPr>
          </a:p>
        </p:txBody>
      </p:sp>
      <p:sp>
        <p:nvSpPr>
          <p:cNvPr id="12" name="圆角矩形标注 11">
            <a:extLst>
              <a:ext uri="{FF2B5EF4-FFF2-40B4-BE49-F238E27FC236}">
                <a16:creationId xmlns:a16="http://schemas.microsoft.com/office/drawing/2014/main" id="{0C498459-3069-422A-9B54-2BDA1D9417BE}"/>
              </a:ext>
            </a:extLst>
          </p:cNvPr>
          <p:cNvSpPr/>
          <p:nvPr/>
        </p:nvSpPr>
        <p:spPr>
          <a:xfrm>
            <a:off x="6615538" y="3428872"/>
            <a:ext cx="2521319" cy="1127185"/>
          </a:xfrm>
          <a:prstGeom prst="wedgeRoundRectCallout">
            <a:avLst>
              <a:gd name="adj1" fmla="val -30738"/>
              <a:gd name="adj2" fmla="val -112626"/>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400" b="1" dirty="0">
                <a:solidFill>
                  <a:schemeClr val="tx1"/>
                </a:solidFill>
                <a:latin typeface="+mn-ea"/>
              </a:rPr>
              <a:t>部落社会时期（传说时代）：</a:t>
            </a:r>
            <a:endParaRPr lang="en-US" altLang="zh-CN" sz="1400" b="1" dirty="0">
              <a:solidFill>
                <a:schemeClr val="tx1"/>
              </a:solidFill>
              <a:latin typeface="+mn-ea"/>
            </a:endParaRPr>
          </a:p>
          <a:p>
            <a:pPr eaLnBrk="1" hangingPunct="1">
              <a:defRPr/>
            </a:pPr>
            <a:r>
              <a:rPr lang="zh-CN" altLang="en-US" sz="1400" b="1" dirty="0">
                <a:solidFill>
                  <a:schemeClr val="tx1"/>
                </a:solidFill>
                <a:latin typeface="+mn-ea"/>
              </a:rPr>
              <a:t>炎黄联盟，尧舜禹的禅让</a:t>
            </a:r>
            <a:endParaRPr lang="en-US" altLang="zh-CN" sz="1400" b="1" dirty="0">
              <a:solidFill>
                <a:schemeClr val="tx1"/>
              </a:solidFill>
              <a:latin typeface="+mn-ea"/>
            </a:endParaRPr>
          </a:p>
          <a:p>
            <a:pPr eaLnBrk="1" hangingPunct="1">
              <a:defRPr/>
            </a:pPr>
            <a:r>
              <a:rPr lang="zh-CN" altLang="en-US" sz="1400" b="1" dirty="0">
                <a:solidFill>
                  <a:schemeClr val="tx1"/>
                </a:solidFill>
                <a:latin typeface="+mn-ea"/>
              </a:rPr>
              <a:t>陶寺宫殿遗址具备了国家的初始形态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a:extLst>
              <a:ext uri="{FF2B5EF4-FFF2-40B4-BE49-F238E27FC236}">
                <a16:creationId xmlns:a16="http://schemas.microsoft.com/office/drawing/2014/main" id="{D94628A1-90DA-4F66-9F32-B8BB525BD130}"/>
              </a:ext>
            </a:extLst>
          </p:cNvPr>
          <p:cNvSpPr>
            <a:spLocks noGrp="1"/>
          </p:cNvSpPr>
          <p:nvPr>
            <p:ph idx="1"/>
          </p:nvPr>
        </p:nvSpPr>
        <p:spPr>
          <a:xfrm>
            <a:off x="-180975" y="217488"/>
            <a:ext cx="6462713" cy="4219575"/>
          </a:xfrm>
        </p:spPr>
        <p:txBody>
          <a:bodyPr rtlCol="0">
            <a:normAutofit fontScale="92500"/>
          </a:bodyPr>
          <a:lstStyle/>
          <a:p>
            <a:pPr eaLnBrk="1" fontAlgn="auto" hangingPunct="1">
              <a:lnSpc>
                <a:spcPts val="2500"/>
              </a:lnSpc>
              <a:spcAft>
                <a:spcPts val="0"/>
              </a:spcAft>
              <a:defRPr/>
            </a:pPr>
            <a:r>
              <a:rPr lang="en-US" altLang="zh-CN" sz="2000" dirty="0"/>
              <a:t>       </a:t>
            </a:r>
            <a:r>
              <a:rPr lang="zh-CN" altLang="zh-CN" sz="2000" dirty="0"/>
              <a:t>夏部落的禹因治水有功，接受舜的禅让，成为联盟首领。约公元前2070 年，禹建立了我国最早的奴隶制国家夏朝。禹死后，其子启继位，世袭制代替了禅让制。夏王是最高的统治者，称为“后”。中央设有主管行政、军事、司法和宗教的机构与职官。夏朝社会仍然是聚族而居。除对夏</a:t>
            </a:r>
            <a:r>
              <a:rPr lang="zh-CN" altLang="en-US" sz="2000" dirty="0"/>
              <a:t>部族</a:t>
            </a:r>
            <a:r>
              <a:rPr lang="zh-CN" altLang="zh-CN" sz="2000" dirty="0"/>
              <a:t>生活的地区</a:t>
            </a:r>
            <a:r>
              <a:rPr lang="zh-CN" altLang="en-US" sz="2000" dirty="0"/>
              <a:t>实行</a:t>
            </a:r>
            <a:r>
              <a:rPr lang="zh-CN" altLang="zh-CN" sz="2000" dirty="0"/>
              <a:t>直接统治外，夏朝对其他地方主要通过控制一些部族实行间接统治。考古学家在河南偃师发现的</a:t>
            </a:r>
            <a:r>
              <a:rPr lang="zh-CN" altLang="zh-CN" sz="2000" b="1" dirty="0"/>
              <a:t>二里头遗址，很有可能是夏文化的遗存。</a:t>
            </a:r>
            <a:endParaRPr lang="en-US" altLang="zh-CN" sz="2000" b="1" dirty="0"/>
          </a:p>
          <a:p>
            <a:pPr eaLnBrk="1" fontAlgn="auto" hangingPunct="1">
              <a:lnSpc>
                <a:spcPts val="2500"/>
              </a:lnSpc>
              <a:spcAft>
                <a:spcPts val="0"/>
              </a:spcAft>
              <a:defRPr/>
            </a:pPr>
            <a:r>
              <a:rPr lang="en-US" altLang="zh-CN" sz="2000" dirty="0"/>
              <a:t>        </a:t>
            </a:r>
            <a:r>
              <a:rPr lang="zh-CN" altLang="en-US" sz="2000" dirty="0"/>
              <a:t>夏朝最后一个王夏桀，暴虐无道，百姓不断反抗夏朝的统治。约公元前</a:t>
            </a:r>
            <a:r>
              <a:rPr lang="en-US" altLang="zh-CN" sz="2000" dirty="0"/>
              <a:t>1600</a:t>
            </a:r>
            <a:r>
              <a:rPr lang="zh-CN" altLang="en-US" sz="2000" dirty="0"/>
              <a:t>年，商部族在首领汤的率领下，发兵讨桀，大败夏兵，把桀放逐到南方，夏朝灭亡。</a:t>
            </a:r>
            <a:endParaRPr lang="en-US" altLang="zh-CN" sz="2000" dirty="0"/>
          </a:p>
        </p:txBody>
      </p:sp>
      <p:sp>
        <p:nvSpPr>
          <p:cNvPr id="25603" name="TextBox 3">
            <a:extLst>
              <a:ext uri="{FF2B5EF4-FFF2-40B4-BE49-F238E27FC236}">
                <a16:creationId xmlns:a16="http://schemas.microsoft.com/office/drawing/2014/main" id="{353127A6-21C4-4FCB-BA65-B47FAD6ED00A}"/>
              </a:ext>
            </a:extLst>
          </p:cNvPr>
          <p:cNvSpPr txBox="1">
            <a:spLocks noChangeArrowheads="1"/>
          </p:cNvSpPr>
          <p:nvPr/>
        </p:nvSpPr>
        <p:spPr bwMode="auto">
          <a:xfrm>
            <a:off x="4520407" y="4464050"/>
            <a:ext cx="4354512" cy="22463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2400" dirty="0">
                <a:latin typeface="楷体" panose="02010609060101010101" pitchFamily="49" charset="-122"/>
                <a:ea typeface="楷体" panose="02010609060101010101" pitchFamily="49" charset="-122"/>
              </a:rPr>
              <a:t> </a:t>
            </a:r>
            <a:r>
              <a:rPr lang="en-US" altLang="zh-CN" sz="2000" dirty="0" err="1">
                <a:latin typeface="楷体" panose="02010609060101010101" pitchFamily="49" charset="-122"/>
                <a:ea typeface="楷体" panose="02010609060101010101" pitchFamily="49" charset="-122"/>
              </a:rPr>
              <a:t>学思之窗</a:t>
            </a:r>
            <a:r>
              <a:rPr lang="en-US" altLang="zh-CN" sz="1600" dirty="0">
                <a:latin typeface="楷体" panose="02010609060101010101" pitchFamily="49" charset="-122"/>
                <a:ea typeface="楷体" panose="02010609060101010101" pitchFamily="49" charset="-122"/>
              </a:rPr>
              <a:t> </a:t>
            </a:r>
          </a:p>
          <a:p>
            <a:pPr eaLnBrk="1" hangingPunct="1">
              <a:spcBef>
                <a:spcPct val="0"/>
              </a:spcBef>
              <a:buFontTx/>
              <a:buNone/>
            </a:pPr>
            <a:r>
              <a:rPr lang="en-US" altLang="zh-CN" sz="1800" dirty="0">
                <a:latin typeface="楷体" panose="02010609060101010101" pitchFamily="49" charset="-122"/>
                <a:ea typeface="楷体" panose="02010609060101010101" pitchFamily="49" charset="-122"/>
              </a:rPr>
              <a:t>  </a:t>
            </a:r>
            <a:r>
              <a:rPr lang="zh-CN" altLang="zh-CN" sz="1600" dirty="0">
                <a:latin typeface="楷体" panose="02010609060101010101" pitchFamily="49" charset="-122"/>
                <a:ea typeface="楷体" panose="02010609060101010101" pitchFamily="49" charset="-122"/>
              </a:rPr>
              <a:t>关于启的继位，古书中有不同记载。《史记·夏本纪》写道：“益（禹晚年培养的接班人）让帝禹之子启。”《战国策·燕策一》记载：“启与支党攻益，而夺之天下，是禹名传天下于益，其实令启自取之。”</a:t>
            </a:r>
            <a:endParaRPr lang="en-US" altLang="zh-CN" sz="1600" dirty="0">
              <a:latin typeface="楷体" panose="02010609060101010101" pitchFamily="49" charset="-122"/>
              <a:ea typeface="楷体" panose="02010609060101010101" pitchFamily="49" charset="-122"/>
            </a:endParaRPr>
          </a:p>
          <a:p>
            <a:pPr eaLnBrk="1" hangingPunct="1">
              <a:spcBef>
                <a:spcPct val="0"/>
              </a:spcBef>
              <a:buFontTx/>
              <a:buNone/>
            </a:pPr>
            <a:endParaRPr lang="en-US" altLang="zh-CN" sz="1600"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1800" dirty="0">
                <a:solidFill>
                  <a:srgbClr val="FF0000"/>
                </a:solidFill>
                <a:latin typeface="Garamond" panose="02020404030301010803" pitchFamily="18" charset="0"/>
              </a:rPr>
              <a:t>    </a:t>
            </a:r>
            <a:r>
              <a:rPr lang="zh-CN" altLang="zh-CN" sz="1600" b="1" dirty="0">
                <a:solidFill>
                  <a:srgbClr val="FF0000"/>
                </a:solidFill>
                <a:latin typeface="Garamond" panose="02020404030301010803" pitchFamily="18" charset="0"/>
              </a:rPr>
              <a:t>关于启的继位，为什么会出现上述不同说法？</a:t>
            </a:r>
            <a:endParaRPr lang="zh-CN" altLang="en-US" sz="1600" b="1" dirty="0">
              <a:solidFill>
                <a:srgbClr val="FF0000"/>
              </a:solidFill>
              <a:latin typeface="楷体" panose="02010609060101010101" pitchFamily="49" charset="-122"/>
              <a:ea typeface="楷体" panose="02010609060101010101" pitchFamily="49" charset="-122"/>
            </a:endParaRPr>
          </a:p>
        </p:txBody>
      </p:sp>
      <p:sp>
        <p:nvSpPr>
          <p:cNvPr id="25604" name="TextBox 8">
            <a:extLst>
              <a:ext uri="{FF2B5EF4-FFF2-40B4-BE49-F238E27FC236}">
                <a16:creationId xmlns:a16="http://schemas.microsoft.com/office/drawing/2014/main" id="{76D9EE94-FF83-4533-8E80-D1F64064C203}"/>
              </a:ext>
            </a:extLst>
          </p:cNvPr>
          <p:cNvSpPr txBox="1">
            <a:spLocks noChangeArrowheads="1"/>
          </p:cNvSpPr>
          <p:nvPr/>
        </p:nvSpPr>
        <p:spPr bwMode="auto">
          <a:xfrm>
            <a:off x="250825" y="4464050"/>
            <a:ext cx="4048125" cy="21542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a:latin typeface="楷体" panose="02010609060101010101" pitchFamily="49" charset="-122"/>
                <a:ea typeface="楷体" panose="02010609060101010101" pitchFamily="49" charset="-122"/>
              </a:rPr>
              <a:t>历史纵横</a:t>
            </a:r>
            <a:endParaRPr lang="en-US" altLang="zh-CN" sz="1800">
              <a:latin typeface="楷体" panose="02010609060101010101" pitchFamily="49" charset="-122"/>
              <a:ea typeface="楷体" panose="02010609060101010101" pitchFamily="49" charset="-122"/>
            </a:endParaRPr>
          </a:p>
          <a:p>
            <a:pPr eaLnBrk="1" hangingPunct="1">
              <a:spcBef>
                <a:spcPct val="0"/>
              </a:spcBef>
              <a:buFontTx/>
              <a:buNone/>
            </a:pPr>
            <a:r>
              <a:rPr lang="zh-CN" altLang="en-US" sz="1800">
                <a:latin typeface="楷体" panose="02010609060101010101" pitchFamily="49" charset="-122"/>
                <a:ea typeface="楷体" panose="02010609060101010101" pitchFamily="49" charset="-122"/>
              </a:rPr>
              <a:t>         夏商时期的历法</a:t>
            </a:r>
            <a:endParaRPr lang="en-US" altLang="zh-CN" sz="1800">
              <a:latin typeface="楷体" panose="02010609060101010101" pitchFamily="49" charset="-122"/>
              <a:ea typeface="楷体" panose="02010609060101010101" pitchFamily="49" charset="-122"/>
            </a:endParaRPr>
          </a:p>
          <a:p>
            <a:pPr eaLnBrk="1" hangingPunct="1">
              <a:spcBef>
                <a:spcPct val="0"/>
              </a:spcBef>
              <a:buFontTx/>
              <a:buNone/>
            </a:pPr>
            <a:r>
              <a:rPr lang="zh-CN" altLang="en-US" sz="1800">
                <a:latin typeface="楷体" panose="02010609060101010101" pitchFamily="49" charset="-122"/>
                <a:ea typeface="楷体" panose="02010609060101010101" pitchFamily="49" charset="-122"/>
              </a:rPr>
              <a:t>   </a:t>
            </a:r>
            <a:r>
              <a:rPr lang="zh-CN" altLang="en-US" sz="1600">
                <a:latin typeface="楷体" panose="02010609060101010101" pitchFamily="49" charset="-122"/>
                <a:ea typeface="楷体" panose="02010609060101010101" pitchFamily="49" charset="-122"/>
              </a:rPr>
              <a:t>夏商时期，人们对天文、星象有一定的认识。夏朝历法</a:t>
            </a: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夏小正</a:t>
            </a: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，载有一年中各个月份的物候、天象、气象和农事等内容。到商朝，夏历改进为殷历，。干支纪日法是商朝历法的最大成就，是世界上延续至今的最长的纪日方法。</a:t>
            </a:r>
          </a:p>
        </p:txBody>
      </p:sp>
      <p:sp>
        <p:nvSpPr>
          <p:cNvPr id="25605" name="TextBox 3">
            <a:extLst>
              <a:ext uri="{FF2B5EF4-FFF2-40B4-BE49-F238E27FC236}">
                <a16:creationId xmlns:a16="http://schemas.microsoft.com/office/drawing/2014/main" id="{217ABD6C-D234-409E-B390-07E04A2DC855}"/>
              </a:ext>
            </a:extLst>
          </p:cNvPr>
          <p:cNvSpPr txBox="1">
            <a:spLocks noChangeArrowheads="1"/>
          </p:cNvSpPr>
          <p:nvPr/>
        </p:nvSpPr>
        <p:spPr bwMode="auto">
          <a:xfrm>
            <a:off x="6523038" y="328613"/>
            <a:ext cx="2513012" cy="11064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dirty="0">
                <a:latin typeface="Garamond" panose="02020404030301010803" pitchFamily="18" charset="0"/>
              </a:rPr>
              <a:t>        </a:t>
            </a:r>
            <a:r>
              <a:rPr lang="zh-CN" altLang="en-US" sz="1800" b="1" dirty="0">
                <a:latin typeface="Garamond" panose="02020404030301010803" pitchFamily="18" charset="0"/>
              </a:rPr>
              <a:t>学习聚焦</a:t>
            </a:r>
            <a:endParaRPr lang="en-US" altLang="zh-CN" sz="1800" b="1" dirty="0">
              <a:latin typeface="Garamond" panose="02020404030301010803" pitchFamily="18" charset="0"/>
            </a:endParaRPr>
          </a:p>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en-US" sz="1600" dirty="0">
                <a:latin typeface="楷体" panose="02010609060101010101" pitchFamily="49" charset="-122"/>
                <a:ea typeface="楷体" panose="02010609060101010101" pitchFamily="49" charset="-122"/>
              </a:rPr>
              <a:t>禹建立了中国最早的奴隶制国家。启继位，世袭制代替了禅让制。</a:t>
            </a:r>
          </a:p>
        </p:txBody>
      </p:sp>
      <p:pic>
        <p:nvPicPr>
          <p:cNvPr id="25606" name="image63.png">
            <a:extLst>
              <a:ext uri="{FF2B5EF4-FFF2-40B4-BE49-F238E27FC236}">
                <a16:creationId xmlns:a16="http://schemas.microsoft.com/office/drawing/2014/main" id="{A40C8EAA-273D-4F98-8FB1-F5D146F3D3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3038" y="336550"/>
            <a:ext cx="1444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0C9C732F-2F6A-413B-855C-6E468F21EB07}"/>
              </a:ext>
            </a:extLst>
          </p:cNvPr>
          <p:cNvSpPr txBox="1">
            <a:spLocks noChangeArrowheads="1"/>
          </p:cNvSpPr>
          <p:nvPr/>
        </p:nvSpPr>
        <p:spPr bwMode="auto">
          <a:xfrm>
            <a:off x="6751375" y="1663907"/>
            <a:ext cx="2070220" cy="2585323"/>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400" b="1" dirty="0">
                <a:latin typeface="Garamond" panose="02020404030301010803" pitchFamily="18" charset="0"/>
              </a:rPr>
              <a:t>夏朝的建立与灭亡</a:t>
            </a:r>
            <a:endParaRPr lang="en-US" altLang="zh-CN" sz="1400" b="1"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 教材采用怎样的方式叙述夏朝的兴亡？</a:t>
            </a:r>
            <a:endParaRPr lang="en-US" altLang="zh-CN" sz="1400"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a:p>
            <a:pPr eaLnBrk="1" hangingPunct="1">
              <a:spcBef>
                <a:spcPct val="0"/>
              </a:spcBef>
              <a:buFontTx/>
              <a:buNone/>
            </a:pPr>
            <a:r>
              <a:rPr lang="zh-CN" altLang="en-US" sz="1800" b="1" dirty="0">
                <a:latin typeface="Garamond" panose="02020404030301010803" pitchFamily="18" charset="0"/>
              </a:rPr>
              <a:t>叙述方式：</a:t>
            </a:r>
            <a:endParaRPr lang="en-US" altLang="zh-CN" sz="1800" b="1" dirty="0">
              <a:latin typeface="Garamond" panose="02020404030301010803" pitchFamily="18" charset="0"/>
            </a:endParaRPr>
          </a:p>
          <a:p>
            <a:pPr eaLnBrk="1" hangingPunct="1">
              <a:spcBef>
                <a:spcPct val="0"/>
              </a:spcBef>
              <a:buFontTx/>
              <a:buNone/>
            </a:pPr>
            <a:endParaRPr lang="en-US" altLang="zh-CN" sz="1800" b="1"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考古资料、传世文献</a:t>
            </a:r>
            <a:endParaRPr lang="en-US" altLang="zh-CN" sz="1400"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p:txBody>
      </p:sp>
      <p:sp>
        <p:nvSpPr>
          <p:cNvPr id="8" name="右大括号 7">
            <a:extLst>
              <a:ext uri="{FF2B5EF4-FFF2-40B4-BE49-F238E27FC236}">
                <a16:creationId xmlns:a16="http://schemas.microsoft.com/office/drawing/2014/main" id="{5DB575F8-BDC9-4004-AD9F-02FC30DE8F45}"/>
              </a:ext>
            </a:extLst>
          </p:cNvPr>
          <p:cNvSpPr/>
          <p:nvPr/>
        </p:nvSpPr>
        <p:spPr>
          <a:xfrm>
            <a:off x="6084168" y="301626"/>
            <a:ext cx="695182" cy="3630835"/>
          </a:xfrm>
          <a:prstGeom prst="rightBrace">
            <a:avLst>
              <a:gd name="adj1" fmla="val 8333"/>
              <a:gd name="adj2" fmla="val 49551"/>
            </a:avLst>
          </a:prstGeom>
        </p:spPr>
        <p:style>
          <a:lnRef idx="3">
            <a:schemeClr val="accent6"/>
          </a:lnRef>
          <a:fillRef idx="0">
            <a:schemeClr val="accent6"/>
          </a:fillRef>
          <a:effectRef idx="2">
            <a:schemeClr val="accent6"/>
          </a:effectRef>
          <a:fontRef idx="minor">
            <a:schemeClr val="tx1"/>
          </a:fontRef>
        </p:style>
        <p:txBody>
          <a:bodyPr anchor="ctr"/>
          <a:lstStyle/>
          <a:p>
            <a:pPr algn="ctr" eaLnBrk="1" hangingPunct="1">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a:extLst>
              <a:ext uri="{FF2B5EF4-FFF2-40B4-BE49-F238E27FC236}">
                <a16:creationId xmlns:a16="http://schemas.microsoft.com/office/drawing/2014/main" id="{21DFAF2B-9421-4CC8-B4E2-3062B8FE0B76}"/>
              </a:ext>
            </a:extLst>
          </p:cNvPr>
          <p:cNvSpPr>
            <a:spLocks noGrp="1"/>
          </p:cNvSpPr>
          <p:nvPr>
            <p:ph idx="1"/>
          </p:nvPr>
        </p:nvSpPr>
        <p:spPr>
          <a:xfrm>
            <a:off x="107950" y="188913"/>
            <a:ext cx="6696075" cy="5327650"/>
          </a:xfrm>
        </p:spPr>
        <p:txBody>
          <a:bodyPr rtlCol="0">
            <a:normAutofit fontScale="77500" lnSpcReduction="20000"/>
          </a:bodyPr>
          <a:lstStyle/>
          <a:p>
            <a:pPr eaLnBrk="1" fontAlgn="auto" hangingPunct="1">
              <a:lnSpc>
                <a:spcPts val="2500"/>
              </a:lnSpc>
              <a:spcAft>
                <a:spcPts val="0"/>
              </a:spcAft>
              <a:defRPr/>
            </a:pPr>
            <a:r>
              <a:rPr lang="zh-CN" altLang="zh-CN" sz="3100" b="1" dirty="0">
                <a:solidFill>
                  <a:srgbClr val="FF0000"/>
                </a:solidFill>
                <a:latin typeface="+mn-ea"/>
              </a:rPr>
              <a:t>商和西周</a:t>
            </a:r>
          </a:p>
          <a:p>
            <a:pPr eaLnBrk="1" fontAlgn="auto" hangingPunct="1">
              <a:lnSpc>
                <a:spcPts val="2500"/>
              </a:lnSpc>
              <a:spcAft>
                <a:spcPts val="0"/>
              </a:spcAft>
              <a:defRPr/>
            </a:pPr>
            <a:r>
              <a:rPr lang="en-US" altLang="zh-CN" sz="2000" dirty="0">
                <a:latin typeface="+mn-ea"/>
              </a:rPr>
              <a:t>   </a:t>
            </a:r>
            <a:r>
              <a:rPr lang="zh-CN" altLang="zh-CN" sz="2000" dirty="0">
                <a:latin typeface="+mn-ea"/>
              </a:rPr>
              <a:t>汤</a:t>
            </a:r>
            <a:r>
              <a:rPr lang="zh-CN" altLang="en-US" sz="2000" dirty="0">
                <a:latin typeface="+mn-ea"/>
              </a:rPr>
              <a:t>灭夏后</a:t>
            </a:r>
            <a:r>
              <a:rPr lang="zh-CN" altLang="zh-CN" sz="2000" dirty="0">
                <a:latin typeface="+mn-ea"/>
              </a:rPr>
              <a:t>建立商朝。史书中</a:t>
            </a:r>
            <a:r>
              <a:rPr lang="zh-CN" altLang="zh-CN" sz="2000" b="1" dirty="0">
                <a:latin typeface="+mn-ea"/>
              </a:rPr>
              <a:t>有关商朝的记载，得到了考古发掘的验证</a:t>
            </a:r>
            <a:r>
              <a:rPr lang="zh-CN" altLang="zh-CN" sz="2000" dirty="0">
                <a:latin typeface="+mn-ea"/>
              </a:rPr>
              <a:t>。据载，商朝的都城多次迁移，后来定于殷，所以</a:t>
            </a:r>
            <a:r>
              <a:rPr lang="zh-CN" altLang="en-US" sz="2000" dirty="0">
                <a:latin typeface="+mn-ea"/>
              </a:rPr>
              <a:t>商朝</a:t>
            </a:r>
            <a:r>
              <a:rPr lang="zh-CN" altLang="zh-CN" sz="2000" dirty="0">
                <a:latin typeface="+mn-ea"/>
              </a:rPr>
              <a:t>也称殷朝。考古学家在河南安阳一带发现殷墟遗址，</a:t>
            </a:r>
            <a:r>
              <a:rPr lang="zh-CN" altLang="en-US" sz="2000" dirty="0">
                <a:latin typeface="+mn-ea"/>
              </a:rPr>
              <a:t>在</a:t>
            </a:r>
            <a:r>
              <a:rPr lang="zh-CN" altLang="zh-CN" sz="2000" dirty="0">
                <a:latin typeface="+mn-ea"/>
              </a:rPr>
              <a:t>遗址出土</a:t>
            </a:r>
            <a:r>
              <a:rPr lang="zh-CN" altLang="en-US" sz="2000" dirty="0">
                <a:latin typeface="+mn-ea"/>
              </a:rPr>
              <a:t>的</a:t>
            </a:r>
            <a:r>
              <a:rPr lang="zh-CN" altLang="zh-CN" sz="2000" dirty="0">
                <a:latin typeface="+mn-ea"/>
              </a:rPr>
              <a:t>大批龟甲、兽骨</a:t>
            </a:r>
            <a:r>
              <a:rPr lang="zh-CN" altLang="en-US" sz="2000" dirty="0">
                <a:latin typeface="+mn-ea"/>
              </a:rPr>
              <a:t>上</a:t>
            </a:r>
            <a:r>
              <a:rPr lang="zh-CN" altLang="zh-CN" sz="2000" dirty="0">
                <a:latin typeface="+mn-ea"/>
              </a:rPr>
              <a:t>刻有文字</a:t>
            </a:r>
            <a:r>
              <a:rPr lang="zh-CN" altLang="en-US" sz="2000" dirty="0">
                <a:latin typeface="+mn-ea"/>
              </a:rPr>
              <a:t>。</a:t>
            </a:r>
            <a:r>
              <a:rPr lang="zh-CN" altLang="zh-CN" sz="2000" dirty="0">
                <a:latin typeface="+mn-ea"/>
              </a:rPr>
              <a:t>这些文字被称为“甲骨文”，</a:t>
            </a:r>
            <a:r>
              <a:rPr lang="zh-CN" altLang="en-US" sz="2000" dirty="0">
                <a:latin typeface="+mn-ea"/>
              </a:rPr>
              <a:t>主要</a:t>
            </a:r>
            <a:r>
              <a:rPr lang="zh-CN" altLang="zh-CN" sz="2000" dirty="0">
                <a:latin typeface="+mn-ea"/>
              </a:rPr>
              <a:t>是商人刻写的占卜记录。</a:t>
            </a:r>
            <a:r>
              <a:rPr lang="zh-CN" altLang="zh-CN" sz="2000" b="1" dirty="0">
                <a:latin typeface="+mn-ea"/>
              </a:rPr>
              <a:t>甲骨文是一种成熟的文字</a:t>
            </a:r>
            <a:r>
              <a:rPr lang="zh-CN" altLang="zh-CN" sz="2000" dirty="0">
                <a:latin typeface="+mn-ea"/>
              </a:rPr>
              <a:t>，</a:t>
            </a:r>
            <a:r>
              <a:rPr lang="zh-CN" altLang="en-US" sz="2000" dirty="0">
                <a:latin typeface="+mn-ea"/>
              </a:rPr>
              <a:t>经历了</a:t>
            </a:r>
            <a:r>
              <a:rPr lang="zh-CN" altLang="zh-CN" sz="2000" dirty="0">
                <a:latin typeface="+mn-ea"/>
              </a:rPr>
              <a:t>很长时间的发展演变。殷墟还出土了许多青铜器，造型雄奇，纹饰华丽。</a:t>
            </a:r>
            <a:endParaRPr lang="en-US" altLang="zh-CN" sz="2000" dirty="0">
              <a:latin typeface="+mn-ea"/>
            </a:endParaRPr>
          </a:p>
          <a:p>
            <a:pPr eaLnBrk="1" fontAlgn="auto" hangingPunct="1">
              <a:lnSpc>
                <a:spcPts val="2500"/>
              </a:lnSpc>
              <a:spcAft>
                <a:spcPts val="0"/>
              </a:spcAft>
              <a:defRPr/>
            </a:pPr>
            <a:r>
              <a:rPr lang="en-US" altLang="zh-CN" sz="2000" dirty="0">
                <a:latin typeface="+mn-ea"/>
              </a:rPr>
              <a:t>   </a:t>
            </a:r>
            <a:r>
              <a:rPr lang="zh-CN" altLang="zh-CN" sz="2000" dirty="0">
                <a:latin typeface="+mn-ea"/>
              </a:rPr>
              <a:t>商朝国家机构更加完善。商王是最高统治者，商王之下设有尹及各类事务官。商朝的国家管理</a:t>
            </a:r>
            <a:r>
              <a:rPr lang="zh-CN" altLang="en-US" sz="2000" dirty="0">
                <a:latin typeface="+mn-ea"/>
              </a:rPr>
              <a:t>实行</a:t>
            </a:r>
            <a:r>
              <a:rPr lang="zh-CN" altLang="zh-CN" sz="2000" dirty="0">
                <a:latin typeface="+mn-ea"/>
              </a:rPr>
              <a:t>内外服制。内服指商王直接控制的王畿地区，外服指商王间接控制的方国和</a:t>
            </a:r>
            <a:r>
              <a:rPr lang="zh-CN" altLang="en-US" sz="2000" dirty="0">
                <a:latin typeface="+mn-ea"/>
              </a:rPr>
              <a:t>部族</a:t>
            </a:r>
            <a:r>
              <a:rPr lang="zh-CN" altLang="zh-CN" sz="2000" dirty="0">
                <a:latin typeface="+mn-ea"/>
              </a:rPr>
              <a:t>。商朝的政治势力与文化影响</a:t>
            </a:r>
            <a:r>
              <a:rPr lang="zh-CN" altLang="en-US" sz="2000" dirty="0">
                <a:latin typeface="+mn-ea"/>
              </a:rPr>
              <a:t>，</a:t>
            </a:r>
            <a:r>
              <a:rPr lang="zh-CN" altLang="zh-CN" sz="2000" dirty="0">
                <a:latin typeface="+mn-ea"/>
              </a:rPr>
              <a:t>东到大海， 西及陇山，南跨江汉，北至燕山。</a:t>
            </a:r>
            <a:endParaRPr lang="en-US" altLang="zh-CN" sz="2000" dirty="0">
              <a:latin typeface="+mn-ea"/>
            </a:endParaRPr>
          </a:p>
          <a:p>
            <a:pPr eaLnBrk="1" fontAlgn="auto" hangingPunct="1">
              <a:lnSpc>
                <a:spcPts val="2500"/>
              </a:lnSpc>
              <a:spcAft>
                <a:spcPts val="0"/>
              </a:spcAft>
              <a:defRPr/>
            </a:pPr>
            <a:r>
              <a:rPr lang="en-US" altLang="zh-CN" sz="2000" dirty="0">
                <a:latin typeface="+mn-ea"/>
              </a:rPr>
              <a:t>   </a:t>
            </a:r>
            <a:r>
              <a:rPr lang="zh-CN" altLang="en-US" sz="2000" dirty="0">
                <a:latin typeface="+mn-ea"/>
              </a:rPr>
              <a:t>商朝晚期，社会矛盾尖锐，最后一个王纣，修建许多宫殿苑囿，终日饮酒作乐，生活腐朽，还作炮烙之刑残害臣民，引起共愤。</a:t>
            </a:r>
            <a:r>
              <a:rPr lang="en-US" altLang="zh-CN" sz="2000" dirty="0">
                <a:latin typeface="+mn-ea"/>
              </a:rPr>
              <a:t> </a:t>
            </a:r>
            <a:r>
              <a:rPr lang="zh-CN" altLang="zh-CN" sz="2000" dirty="0">
                <a:latin typeface="+mn-ea"/>
              </a:rPr>
              <a:t>公元前1046 年，周</a:t>
            </a:r>
            <a:r>
              <a:rPr lang="zh-CN" altLang="en-US" sz="2000" dirty="0">
                <a:latin typeface="+mn-ea"/>
              </a:rPr>
              <a:t>部</a:t>
            </a:r>
            <a:r>
              <a:rPr lang="zh-CN" altLang="zh-CN" sz="2000" dirty="0">
                <a:latin typeface="+mn-ea"/>
              </a:rPr>
              <a:t>族</a:t>
            </a:r>
            <a:r>
              <a:rPr lang="zh-CN" altLang="en-US" sz="2000" dirty="0">
                <a:latin typeface="+mn-ea"/>
              </a:rPr>
              <a:t>的</a:t>
            </a:r>
            <a:r>
              <a:rPr lang="zh-CN" altLang="zh-CN" sz="2000" dirty="0">
                <a:latin typeface="+mn-ea"/>
              </a:rPr>
              <a:t>首领周武王</a:t>
            </a:r>
            <a:r>
              <a:rPr lang="zh-CN" altLang="en-US" sz="2000" dirty="0">
                <a:latin typeface="+mn-ea"/>
              </a:rPr>
              <a:t>，</a:t>
            </a:r>
            <a:r>
              <a:rPr lang="zh-CN" altLang="zh-CN" sz="2000" dirty="0">
                <a:latin typeface="+mn-ea"/>
              </a:rPr>
              <a:t>率众伐</a:t>
            </a:r>
            <a:r>
              <a:rPr lang="zh-CN" altLang="en-US" sz="2000" dirty="0">
                <a:latin typeface="+mn-ea"/>
              </a:rPr>
              <a:t>纣，双方在商都南郊牧野展开激战。纣王临时凑集的奴隶阵前倒戈，引导周军攻进商都，纣王自焚而死，商朝灭亡。周武王建立周朝，都城在镐京，</a:t>
            </a:r>
            <a:r>
              <a:rPr lang="zh-CN" altLang="zh-CN" sz="2000" dirty="0">
                <a:latin typeface="+mn-ea"/>
              </a:rPr>
              <a:t>史称西周。</a:t>
            </a:r>
            <a:endParaRPr lang="zh-CN" altLang="en-US" sz="2000" dirty="0">
              <a:latin typeface="+mn-ea"/>
            </a:endParaRPr>
          </a:p>
        </p:txBody>
      </p:sp>
      <p:sp>
        <p:nvSpPr>
          <p:cNvPr id="26627" name="TextBox 1">
            <a:extLst>
              <a:ext uri="{FF2B5EF4-FFF2-40B4-BE49-F238E27FC236}">
                <a16:creationId xmlns:a16="http://schemas.microsoft.com/office/drawing/2014/main" id="{C57FB216-D932-4771-B308-4294F252FAE8}"/>
              </a:ext>
            </a:extLst>
          </p:cNvPr>
          <p:cNvSpPr txBox="1">
            <a:spLocks noChangeArrowheads="1"/>
          </p:cNvSpPr>
          <p:nvPr/>
        </p:nvSpPr>
        <p:spPr bwMode="auto">
          <a:xfrm>
            <a:off x="697013" y="5537654"/>
            <a:ext cx="6107011" cy="104644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2400" b="1" dirty="0" err="1">
                <a:latin typeface="楷体" panose="02010609060101010101" pitchFamily="49" charset="-122"/>
                <a:ea typeface="楷体" panose="02010609060101010101" pitchFamily="49" charset="-122"/>
              </a:rPr>
              <a:t>学习聚焦</a:t>
            </a:r>
            <a:r>
              <a:rPr lang="en-US" altLang="zh-CN" sz="2000" dirty="0">
                <a:latin typeface="楷体" panose="02010609060101010101" pitchFamily="49" charset="-122"/>
                <a:ea typeface="楷体" panose="02010609060101010101" pitchFamily="49" charset="-122"/>
              </a:rPr>
              <a:t>     </a:t>
            </a:r>
          </a:p>
          <a:p>
            <a:pPr eaLnBrk="1" hangingPunct="1">
              <a:spcBef>
                <a:spcPct val="0"/>
              </a:spcBef>
              <a:buFontTx/>
              <a:buNone/>
            </a:pPr>
            <a:r>
              <a:rPr lang="en-US" altLang="zh-CN" sz="2000" dirty="0">
                <a:latin typeface="楷体" panose="02010609060101010101" pitchFamily="49" charset="-122"/>
                <a:ea typeface="楷体" panose="02010609060101010101" pitchFamily="49" charset="-122"/>
              </a:rPr>
              <a:t>  </a:t>
            </a:r>
            <a:r>
              <a:rPr lang="zh-CN" altLang="zh-CN" sz="1800" dirty="0">
                <a:latin typeface="楷体" panose="02010609060101010101" pitchFamily="49" charset="-122"/>
                <a:ea typeface="楷体" panose="02010609060101010101" pitchFamily="49" charset="-122"/>
              </a:rPr>
              <a:t>甲骨文证实了文献中关于商朝的部分历史记载。大量的青铜铭文，反映了西周贵族的各种活动。</a:t>
            </a:r>
            <a:endParaRPr lang="zh-CN" altLang="en-US" sz="1800" dirty="0">
              <a:latin typeface="楷体" panose="02010609060101010101" pitchFamily="49" charset="-122"/>
              <a:ea typeface="楷体" panose="02010609060101010101" pitchFamily="49" charset="-122"/>
            </a:endParaRPr>
          </a:p>
        </p:txBody>
      </p:sp>
      <p:sp>
        <p:nvSpPr>
          <p:cNvPr id="6" name="右大括号 5">
            <a:extLst>
              <a:ext uri="{FF2B5EF4-FFF2-40B4-BE49-F238E27FC236}">
                <a16:creationId xmlns:a16="http://schemas.microsoft.com/office/drawing/2014/main" id="{12EC42C7-45C8-463E-ACE0-E6127963D7AE}"/>
              </a:ext>
            </a:extLst>
          </p:cNvPr>
          <p:cNvSpPr/>
          <p:nvPr/>
        </p:nvSpPr>
        <p:spPr>
          <a:xfrm>
            <a:off x="6804025" y="836712"/>
            <a:ext cx="388938" cy="4392513"/>
          </a:xfrm>
          <a:prstGeom prst="rightBrace">
            <a:avLst>
              <a:gd name="adj1" fmla="val 8333"/>
              <a:gd name="adj2" fmla="val 49551"/>
            </a:avLst>
          </a:prstGeom>
        </p:spPr>
        <p:style>
          <a:lnRef idx="3">
            <a:schemeClr val="accent6"/>
          </a:lnRef>
          <a:fillRef idx="0">
            <a:schemeClr val="accent6"/>
          </a:fillRef>
          <a:effectRef idx="2">
            <a:schemeClr val="accent6"/>
          </a:effectRef>
          <a:fontRef idx="minor">
            <a:schemeClr val="tx1"/>
          </a:fontRef>
        </p:style>
        <p:txBody>
          <a:bodyPr anchor="ctr"/>
          <a:lstStyle/>
          <a:p>
            <a:pPr algn="ctr" eaLnBrk="1" hangingPunct="1">
              <a:defRPr/>
            </a:pPr>
            <a:endParaRPr lang="zh-CN" altLang="en-US"/>
          </a:p>
        </p:txBody>
      </p:sp>
      <p:sp>
        <p:nvSpPr>
          <p:cNvPr id="7" name="TextBox 6">
            <a:extLst>
              <a:ext uri="{FF2B5EF4-FFF2-40B4-BE49-F238E27FC236}">
                <a16:creationId xmlns:a16="http://schemas.microsoft.com/office/drawing/2014/main" id="{FB149FE7-667E-4CFB-B987-A508E6880821}"/>
              </a:ext>
            </a:extLst>
          </p:cNvPr>
          <p:cNvSpPr txBox="1">
            <a:spLocks noChangeArrowheads="1"/>
          </p:cNvSpPr>
          <p:nvPr/>
        </p:nvSpPr>
        <p:spPr bwMode="auto">
          <a:xfrm>
            <a:off x="7156932" y="1700213"/>
            <a:ext cx="1924050" cy="2676525"/>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400" b="1" dirty="0">
                <a:latin typeface="Garamond" panose="02020404030301010803" pitchFamily="18" charset="0"/>
              </a:rPr>
              <a:t>商朝的建立</a:t>
            </a: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与甲骨文</a:t>
            </a:r>
            <a:endParaRPr lang="en-US" altLang="zh-CN" sz="1400" b="1"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甲骨文证实了文献中关于商朝的记载</a:t>
            </a:r>
            <a:endParaRPr lang="en-US" altLang="zh-CN" sz="1400"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商朝的统治</a:t>
            </a: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与内外服管理制度</a:t>
            </a: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商朝的灭亡</a:t>
            </a: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与西周的建立</a:t>
            </a:r>
            <a:endParaRPr lang="en-US" altLang="zh-CN" sz="1400" b="1" dirty="0">
              <a:latin typeface="Garamond" panose="02020404030301010803" pitchFamily="18" charset="0"/>
            </a:endParaRPr>
          </a:p>
        </p:txBody>
      </p:sp>
      <p:sp>
        <p:nvSpPr>
          <p:cNvPr id="26630" name="Picture 10">
            <a:extLst>
              <a:ext uri="{FF2B5EF4-FFF2-40B4-BE49-F238E27FC236}">
                <a16:creationId xmlns:a16="http://schemas.microsoft.com/office/drawing/2014/main" id="{50CC1580-3899-4B88-8265-7D458091EEC1}"/>
              </a:ext>
            </a:extLst>
          </p:cNvPr>
          <p:cNvSpPr>
            <a:spLocks noChangeAspect="1" noChangeArrowheads="1"/>
          </p:cNvSpPr>
          <p:nvPr/>
        </p:nvSpPr>
        <p:spPr bwMode="auto">
          <a:xfrm>
            <a:off x="6985000" y="5151438"/>
            <a:ext cx="1427163" cy="1049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zh-CN" altLang="en-US" sz="2400">
              <a:latin typeface="Garamond" panose="020204040303010108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a:extLst>
              <a:ext uri="{FF2B5EF4-FFF2-40B4-BE49-F238E27FC236}">
                <a16:creationId xmlns:a16="http://schemas.microsoft.com/office/drawing/2014/main" id="{FDCF47D8-AB56-4761-ABBD-1B0D5EB1FE31}"/>
              </a:ext>
            </a:extLst>
          </p:cNvPr>
          <p:cNvSpPr>
            <a:spLocks noGrp="1"/>
          </p:cNvSpPr>
          <p:nvPr>
            <p:ph idx="1"/>
          </p:nvPr>
        </p:nvSpPr>
        <p:spPr>
          <a:xfrm>
            <a:off x="-105436" y="317500"/>
            <a:ext cx="7488238" cy="2952750"/>
          </a:xfrm>
        </p:spPr>
        <p:txBody>
          <a:bodyPr rtlCol="0">
            <a:normAutofit fontScale="92500"/>
          </a:bodyPr>
          <a:lstStyle/>
          <a:p>
            <a:pPr eaLnBrk="1" fontAlgn="auto" hangingPunct="1">
              <a:lnSpc>
                <a:spcPts val="2600"/>
              </a:lnSpc>
              <a:spcAft>
                <a:spcPts val="0"/>
              </a:spcAft>
              <a:defRPr/>
            </a:pPr>
            <a:r>
              <a:rPr lang="en-US" altLang="zh-CN" sz="2000" dirty="0">
                <a:latin typeface="+mn-ea"/>
              </a:rPr>
              <a:t>   </a:t>
            </a:r>
            <a:r>
              <a:rPr lang="zh-CN" altLang="zh-CN" sz="2000" dirty="0">
                <a:latin typeface="+mn-ea"/>
              </a:rPr>
              <a:t>西周实行分封制与宗法制，史称“封建亲戚，以蕃屏周”</a:t>
            </a:r>
            <a:r>
              <a:rPr lang="zh-CN" altLang="en-US" sz="2000" dirty="0">
                <a:latin typeface="+mn-ea"/>
              </a:rPr>
              <a:t>，形成了“天子</a:t>
            </a:r>
            <a:r>
              <a:rPr lang="en-US" altLang="zh-CN" sz="2000" dirty="0">
                <a:latin typeface="+mn-ea"/>
              </a:rPr>
              <a:t>—</a:t>
            </a:r>
            <a:r>
              <a:rPr lang="zh-CN" altLang="en-US" sz="2000" dirty="0">
                <a:latin typeface="+mn-ea"/>
              </a:rPr>
              <a:t>诸侯</a:t>
            </a:r>
            <a:r>
              <a:rPr lang="en-US" altLang="zh-CN" sz="2000" dirty="0">
                <a:latin typeface="+mn-ea"/>
              </a:rPr>
              <a:t>—</a:t>
            </a:r>
            <a:r>
              <a:rPr lang="zh-CN" altLang="en-US" sz="2000" dirty="0">
                <a:latin typeface="+mn-ea"/>
              </a:rPr>
              <a:t>卿大夫</a:t>
            </a:r>
            <a:r>
              <a:rPr lang="en-US" altLang="zh-CN" sz="2000" dirty="0">
                <a:latin typeface="+mn-ea"/>
              </a:rPr>
              <a:t>—</a:t>
            </a:r>
            <a:r>
              <a:rPr lang="zh-CN" altLang="en-US" sz="2000" dirty="0">
                <a:latin typeface="+mn-ea"/>
              </a:rPr>
              <a:t>士”金字塔型的等级结构，加强了周天子对地方的政治统治。宗法制与分封制相互补充，解决了统治阶级内部在权力和财产分配方面的冲突与矛盾。</a:t>
            </a:r>
            <a:endParaRPr lang="en-US" altLang="zh-CN" sz="2000" dirty="0">
              <a:latin typeface="+mn-ea"/>
            </a:endParaRPr>
          </a:p>
          <a:p>
            <a:pPr eaLnBrk="1" fontAlgn="auto" hangingPunct="1">
              <a:lnSpc>
                <a:spcPts val="2600"/>
              </a:lnSpc>
              <a:spcAft>
                <a:spcPts val="0"/>
              </a:spcAft>
              <a:defRPr/>
            </a:pPr>
            <a:r>
              <a:rPr lang="en-US" altLang="zh-CN" sz="2000" dirty="0">
                <a:latin typeface="+mn-ea"/>
              </a:rPr>
              <a:t>   </a:t>
            </a:r>
            <a:r>
              <a:rPr lang="zh-CN" altLang="zh-CN" sz="2000" dirty="0">
                <a:latin typeface="+mn-ea"/>
              </a:rPr>
              <a:t>公元前841 年，周厉王贪财好利，为政暴虐，引发了“国人暴动”。周厉王出逃，</a:t>
            </a:r>
            <a:r>
              <a:rPr lang="zh-CN" altLang="en-US" sz="2000" dirty="0">
                <a:latin typeface="+mn-ea"/>
              </a:rPr>
              <a:t>大臣召公、周公共同执政，史称“共和行政”。</a:t>
            </a:r>
            <a:r>
              <a:rPr lang="zh-CN" altLang="zh-CN" sz="2000" dirty="0">
                <a:latin typeface="+mn-ea"/>
              </a:rPr>
              <a:t>公元前771 年，西北游牧民族犬戎乘西周王室内乱，攻破镐京，杀死周幽王，西周灭亡</a:t>
            </a:r>
            <a:r>
              <a:rPr lang="zh-CN" altLang="en-US" sz="2000" dirty="0">
                <a:latin typeface="+mn-ea"/>
              </a:rPr>
              <a:t>。公元前</a:t>
            </a:r>
            <a:r>
              <a:rPr lang="en-US" altLang="zh-CN" sz="2000" dirty="0">
                <a:latin typeface="+mn-ea"/>
              </a:rPr>
              <a:t>770</a:t>
            </a:r>
            <a:r>
              <a:rPr lang="zh-CN" altLang="en-US" sz="2000" dirty="0">
                <a:latin typeface="+mn-ea"/>
              </a:rPr>
              <a:t>年，周平王东迁洛邑。</a:t>
            </a:r>
            <a:endParaRPr lang="en-US" altLang="zh-CN" sz="2000" dirty="0">
              <a:latin typeface="+mn-ea"/>
            </a:endParaRPr>
          </a:p>
        </p:txBody>
      </p:sp>
      <p:sp>
        <p:nvSpPr>
          <p:cNvPr id="27651" name="TextBox 1">
            <a:extLst>
              <a:ext uri="{FF2B5EF4-FFF2-40B4-BE49-F238E27FC236}">
                <a16:creationId xmlns:a16="http://schemas.microsoft.com/office/drawing/2014/main" id="{C1506B2B-4F25-4FCF-9DE9-AF39FCDC429A}"/>
              </a:ext>
            </a:extLst>
          </p:cNvPr>
          <p:cNvSpPr txBox="1">
            <a:spLocks noChangeArrowheads="1"/>
          </p:cNvSpPr>
          <p:nvPr/>
        </p:nvSpPr>
        <p:spPr bwMode="auto">
          <a:xfrm>
            <a:off x="3997987" y="4750593"/>
            <a:ext cx="4751387" cy="9540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400" b="1" dirty="0">
                <a:latin typeface="Garamond" panose="02020404030301010803" pitchFamily="18" charset="0"/>
              </a:rPr>
              <a:t>▲</a:t>
            </a:r>
            <a:r>
              <a:rPr lang="zh-CN" altLang="en-US" sz="1400" b="1" dirty="0">
                <a:latin typeface="Garamond" panose="02020404030301010803" pitchFamily="18" charset="0"/>
              </a:rPr>
              <a:t>何尊及铭文中的“中国”</a:t>
            </a:r>
            <a:endParaRPr lang="en-US" altLang="zh-CN" sz="1400" b="1" dirty="0">
              <a:latin typeface="Garamond" panose="02020404030301010803" pitchFamily="18" charset="0"/>
            </a:endParaRPr>
          </a:p>
          <a:p>
            <a:pPr eaLnBrk="1" hangingPunct="1">
              <a:spcBef>
                <a:spcPct val="0"/>
              </a:spcBef>
              <a:buFontTx/>
              <a:buNone/>
            </a:pPr>
            <a:r>
              <a:rPr lang="en-US" altLang="zh-CN" sz="1400" dirty="0">
                <a:latin typeface="Garamond" panose="02020404030301010803" pitchFamily="18" charset="0"/>
              </a:rPr>
              <a:t>     </a:t>
            </a:r>
            <a:r>
              <a:rPr lang="zh-CN" altLang="en-US" sz="1400" dirty="0">
                <a:latin typeface="楷体" panose="02010609060101010101" pitchFamily="49" charset="-122"/>
                <a:ea typeface="楷体" panose="02010609060101010101" pitchFamily="49" charset="-122"/>
              </a:rPr>
              <a:t>何尊是西周早期周武王时期的青铜器，内底铸铭文</a:t>
            </a:r>
            <a:r>
              <a:rPr lang="en-US" altLang="zh-CN" sz="1400" dirty="0">
                <a:latin typeface="楷体" panose="02010609060101010101" pitchFamily="49" charset="-122"/>
                <a:ea typeface="楷体" panose="02010609060101010101" pitchFamily="49" charset="-122"/>
              </a:rPr>
              <a:t>12</a:t>
            </a:r>
            <a:r>
              <a:rPr lang="zh-CN" altLang="en-US" sz="1400" dirty="0">
                <a:latin typeface="楷体" panose="02010609060101010101" pitchFamily="49" charset="-122"/>
                <a:ea typeface="楷体" panose="02010609060101010101" pitchFamily="49" charset="-122"/>
              </a:rPr>
              <a:t>行</a:t>
            </a:r>
            <a:r>
              <a:rPr lang="en-US" altLang="zh-CN" sz="1400" dirty="0">
                <a:latin typeface="楷体" panose="02010609060101010101" pitchFamily="49" charset="-122"/>
                <a:ea typeface="楷体" panose="02010609060101010101" pitchFamily="49" charset="-122"/>
              </a:rPr>
              <a:t>122</a:t>
            </a:r>
            <a:r>
              <a:rPr lang="zh-CN" altLang="en-US" sz="1400" dirty="0">
                <a:latin typeface="楷体" panose="02010609060101010101" pitchFamily="49" charset="-122"/>
                <a:ea typeface="楷体" panose="02010609060101010101" pitchFamily="49" charset="-122"/>
              </a:rPr>
              <a:t>字，提到周武王灭商后决定建都于天下的中心，“宅兹中国”。这是目前所见“中国”一词最早的实物见证。</a:t>
            </a:r>
          </a:p>
        </p:txBody>
      </p:sp>
      <p:sp>
        <p:nvSpPr>
          <p:cNvPr id="27652" name="TextBox 2">
            <a:extLst>
              <a:ext uri="{FF2B5EF4-FFF2-40B4-BE49-F238E27FC236}">
                <a16:creationId xmlns:a16="http://schemas.microsoft.com/office/drawing/2014/main" id="{AABB2A9C-1BD3-4FB0-B2BF-E7C70B9EB504}"/>
              </a:ext>
            </a:extLst>
          </p:cNvPr>
          <p:cNvSpPr txBox="1">
            <a:spLocks noChangeArrowheads="1"/>
          </p:cNvSpPr>
          <p:nvPr/>
        </p:nvSpPr>
        <p:spPr bwMode="auto">
          <a:xfrm>
            <a:off x="395288" y="6232525"/>
            <a:ext cx="2192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400">
                <a:latin typeface="Garamond" panose="02020404030301010803" pitchFamily="18" charset="0"/>
              </a:rPr>
              <a:t>▲</a:t>
            </a:r>
            <a:r>
              <a:rPr lang="zh-CN" altLang="en-US" sz="1400" b="1">
                <a:latin typeface="Garamond" panose="02020404030301010803" pitchFamily="18" charset="0"/>
              </a:rPr>
              <a:t>西周分封示意图</a:t>
            </a:r>
          </a:p>
        </p:txBody>
      </p:sp>
      <p:sp>
        <p:nvSpPr>
          <p:cNvPr id="8" name="右大括号 7">
            <a:extLst>
              <a:ext uri="{FF2B5EF4-FFF2-40B4-BE49-F238E27FC236}">
                <a16:creationId xmlns:a16="http://schemas.microsoft.com/office/drawing/2014/main" id="{B9FDA3EB-8AF7-43FD-B573-F2B528D56FEA}"/>
              </a:ext>
            </a:extLst>
          </p:cNvPr>
          <p:cNvSpPr/>
          <p:nvPr/>
        </p:nvSpPr>
        <p:spPr>
          <a:xfrm>
            <a:off x="7277100" y="333375"/>
            <a:ext cx="231775" cy="2452688"/>
          </a:xfrm>
          <a:prstGeom prst="rightBrace">
            <a:avLst>
              <a:gd name="adj1" fmla="val 8333"/>
              <a:gd name="adj2" fmla="val 49551"/>
            </a:avLst>
          </a:prstGeom>
        </p:spPr>
        <p:style>
          <a:lnRef idx="3">
            <a:schemeClr val="accent6"/>
          </a:lnRef>
          <a:fillRef idx="0">
            <a:schemeClr val="accent6"/>
          </a:fillRef>
          <a:effectRef idx="2">
            <a:schemeClr val="accent6"/>
          </a:effectRef>
          <a:fontRef idx="minor">
            <a:schemeClr val="tx1"/>
          </a:fontRef>
        </p:style>
        <p:txBody>
          <a:bodyPr anchor="ctr"/>
          <a:lstStyle/>
          <a:p>
            <a:pPr algn="ctr" eaLnBrk="1" hangingPunct="1">
              <a:defRPr/>
            </a:pPr>
            <a:endParaRPr lang="zh-CN" altLang="en-US"/>
          </a:p>
        </p:txBody>
      </p:sp>
      <p:sp>
        <p:nvSpPr>
          <p:cNvPr id="9" name="TextBox 8">
            <a:extLst>
              <a:ext uri="{FF2B5EF4-FFF2-40B4-BE49-F238E27FC236}">
                <a16:creationId xmlns:a16="http://schemas.microsoft.com/office/drawing/2014/main" id="{9A89293C-FD90-465F-A859-882AD51EDE57}"/>
              </a:ext>
            </a:extLst>
          </p:cNvPr>
          <p:cNvSpPr txBox="1">
            <a:spLocks noChangeArrowheads="1"/>
          </p:cNvSpPr>
          <p:nvPr/>
        </p:nvSpPr>
        <p:spPr bwMode="auto">
          <a:xfrm>
            <a:off x="7519060" y="509765"/>
            <a:ext cx="1445427" cy="1815882"/>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400" b="1" dirty="0">
                <a:latin typeface="Garamond" panose="02020404030301010803" pitchFamily="18" charset="0"/>
              </a:rPr>
              <a:t>西周的统治</a:t>
            </a:r>
            <a:endParaRPr lang="en-US" altLang="zh-CN" sz="1400" b="1" dirty="0">
              <a:latin typeface="Garamond" panose="02020404030301010803" pitchFamily="18" charset="0"/>
            </a:endParaRPr>
          </a:p>
          <a:p>
            <a:pPr eaLnBrk="1" hangingPunct="1">
              <a:spcBef>
                <a:spcPct val="0"/>
              </a:spcBef>
              <a:buFontTx/>
              <a:buNone/>
            </a:pPr>
            <a:r>
              <a:rPr lang="zh-CN" altLang="en-US" sz="1400" dirty="0">
                <a:latin typeface="Garamond" panose="02020404030301010803" pitchFamily="18" charset="0"/>
              </a:rPr>
              <a:t>分封制与宗法制</a:t>
            </a:r>
            <a:endParaRPr lang="en-US" altLang="zh-CN" sz="1400"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西周的灭亡</a:t>
            </a:r>
            <a:endParaRPr lang="en-US" altLang="zh-CN" sz="1400" b="1"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a:p>
            <a:pPr eaLnBrk="1" hangingPunct="1">
              <a:spcBef>
                <a:spcPct val="0"/>
              </a:spcBef>
              <a:buFontTx/>
              <a:buNone/>
            </a:pPr>
            <a:endParaRPr lang="en-US" altLang="zh-CN" sz="1400" dirty="0">
              <a:latin typeface="Garamond" panose="02020404030301010803" pitchFamily="18" charset="0"/>
            </a:endParaRPr>
          </a:p>
        </p:txBody>
      </p:sp>
      <p:pic>
        <p:nvPicPr>
          <p:cNvPr id="27655" name="Picture 10" descr="https://res.cngoldres.com/upload/2014/0925/b91a731cb6a8d0600304b29e0ae60385.jpg">
            <a:extLst>
              <a:ext uri="{FF2B5EF4-FFF2-40B4-BE49-F238E27FC236}">
                <a16:creationId xmlns:a16="http://schemas.microsoft.com/office/drawing/2014/main" id="{C1980C42-C6AE-4C3F-8971-A5D8328AD56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1201" r="12074"/>
          <a:stretch>
            <a:fillRect/>
          </a:stretch>
        </p:blipFill>
        <p:spPr bwMode="auto">
          <a:xfrm>
            <a:off x="4086236" y="3236118"/>
            <a:ext cx="1157287"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12" descr="https://res.cngoldres.com/upload/2014/0917/4a2ed33fa406cdded90b15c8b67d398a.jpg?">
            <a:extLst>
              <a:ext uri="{FF2B5EF4-FFF2-40B4-BE49-F238E27FC236}">
                <a16:creationId xmlns:a16="http://schemas.microsoft.com/office/drawing/2014/main" id="{08C0E6C6-76E8-414B-8A35-47CC2075F9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799" y="3288506"/>
            <a:ext cx="1428750"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2" descr="G:\2018年核心素养新课程\备课\地图  图片\新教材地图【刘胜军整理】\02《中外历史纲要》上 P6.png">
            <a:extLst>
              <a:ext uri="{FF2B5EF4-FFF2-40B4-BE49-F238E27FC236}">
                <a16:creationId xmlns:a16="http://schemas.microsoft.com/office/drawing/2014/main" id="{C0F9400C-F92A-4BAF-80C5-4CA4176EA9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6078"/>
          <a:stretch>
            <a:fillRect/>
          </a:stretch>
        </p:blipFill>
        <p:spPr bwMode="auto">
          <a:xfrm>
            <a:off x="58738" y="3068638"/>
            <a:ext cx="3775075"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思想气泡: 云 2">
            <a:extLst>
              <a:ext uri="{FF2B5EF4-FFF2-40B4-BE49-F238E27FC236}">
                <a16:creationId xmlns:a16="http://schemas.microsoft.com/office/drawing/2014/main" id="{BB16D940-9F0B-43D4-804A-06F0A39A87F3}"/>
              </a:ext>
            </a:extLst>
          </p:cNvPr>
          <p:cNvSpPr/>
          <p:nvPr/>
        </p:nvSpPr>
        <p:spPr>
          <a:xfrm>
            <a:off x="7392987" y="3144659"/>
            <a:ext cx="1638960" cy="1487487"/>
          </a:xfrm>
          <a:prstGeom prst="cloudCallout">
            <a:avLst>
              <a:gd name="adj1" fmla="val -61375"/>
              <a:gd name="adj2" fmla="val 27444"/>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青铜铭文证实了文献中西周的记载</a:t>
            </a:r>
          </a:p>
        </p:txBody>
      </p:sp>
      <p:sp>
        <p:nvSpPr>
          <p:cNvPr id="12" name="TextBox 8">
            <a:extLst>
              <a:ext uri="{FF2B5EF4-FFF2-40B4-BE49-F238E27FC236}">
                <a16:creationId xmlns:a16="http://schemas.microsoft.com/office/drawing/2014/main" id="{9BA60833-CD7D-4799-9AFB-CA7AAFADAB2B}"/>
              </a:ext>
            </a:extLst>
          </p:cNvPr>
          <p:cNvSpPr txBox="1">
            <a:spLocks noChangeArrowheads="1"/>
          </p:cNvSpPr>
          <p:nvPr/>
        </p:nvSpPr>
        <p:spPr bwMode="auto">
          <a:xfrm>
            <a:off x="3833813" y="5823128"/>
            <a:ext cx="5198134" cy="923330"/>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mn-ea"/>
              </a:rPr>
              <a:t>商和西周     </a:t>
            </a:r>
            <a:endParaRPr lang="en-US" altLang="zh-CN" sz="1800" b="1" dirty="0">
              <a:latin typeface="+mn-ea"/>
            </a:endParaRPr>
          </a:p>
          <a:p>
            <a:pPr eaLnBrk="1" hangingPunct="1">
              <a:spcBef>
                <a:spcPct val="0"/>
              </a:spcBef>
              <a:buFontTx/>
              <a:buNone/>
            </a:pPr>
            <a:r>
              <a:rPr lang="zh-CN" altLang="en-US" sz="1800" b="1" dirty="0">
                <a:latin typeface="+mn-ea"/>
              </a:rPr>
              <a:t>叙述方式    </a:t>
            </a:r>
            <a:r>
              <a:rPr lang="zh-CN" altLang="en-US" sz="1800" dirty="0">
                <a:latin typeface="+mn-ea"/>
              </a:rPr>
              <a:t>考古资料、甲骨文、青铜铭文，</a:t>
            </a:r>
            <a:endParaRPr lang="en-US" altLang="zh-CN" sz="1800" dirty="0">
              <a:latin typeface="+mn-ea"/>
            </a:endParaRPr>
          </a:p>
          <a:p>
            <a:pPr eaLnBrk="1" hangingPunct="1">
              <a:spcBef>
                <a:spcPct val="0"/>
              </a:spcBef>
              <a:buFontTx/>
              <a:buNone/>
            </a:pPr>
            <a:r>
              <a:rPr lang="en-US" altLang="zh-CN" sz="1800" dirty="0">
                <a:latin typeface="+mn-ea"/>
              </a:rPr>
              <a:t>      </a:t>
            </a:r>
            <a:r>
              <a:rPr lang="zh-CN" altLang="en-US" sz="1800" b="1" dirty="0">
                <a:latin typeface="+mn-ea"/>
              </a:rPr>
              <a:t>不同性质史料的互证</a:t>
            </a:r>
            <a:endParaRPr lang="en-US" altLang="zh-CN" sz="18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a:extLst>
              <a:ext uri="{FF2B5EF4-FFF2-40B4-BE49-F238E27FC236}">
                <a16:creationId xmlns:a16="http://schemas.microsoft.com/office/drawing/2014/main" id="{97EAA64B-BBB9-4CDF-A3D8-58FD37842990}"/>
              </a:ext>
            </a:extLst>
          </p:cNvPr>
          <p:cNvSpPr>
            <a:spLocks noGrp="1"/>
          </p:cNvSpPr>
          <p:nvPr>
            <p:ph idx="1"/>
          </p:nvPr>
        </p:nvSpPr>
        <p:spPr>
          <a:xfrm>
            <a:off x="-50800" y="2060575"/>
            <a:ext cx="8820150" cy="2303463"/>
          </a:xfrm>
        </p:spPr>
        <p:txBody>
          <a:bodyPr/>
          <a:lstStyle/>
          <a:p>
            <a:pPr eaLnBrk="1" hangingPunct="1">
              <a:lnSpc>
                <a:spcPts val="2500"/>
              </a:lnSpc>
            </a:pPr>
            <a:r>
              <a:rPr lang="en-US" altLang="zh-CN" sz="2000" dirty="0"/>
              <a:t>      </a:t>
            </a:r>
            <a:r>
              <a:rPr lang="zh-CN" altLang="zh-CN" sz="2000" dirty="0"/>
              <a:t>商和西周是我国奴隶制社会经济发展并走向繁荣的时期。农业是主要生产部门，农业生产中主要使用木、石、骨、蚌等材质的工具，青铜农具极少。</a:t>
            </a:r>
            <a:r>
              <a:rPr lang="zh-CN" altLang="en-US" sz="2000" dirty="0"/>
              <a:t>商和西周的土地是奴隶主土地国有制。周天子名义上占有全国的土地和臣民，土地不能随意买卖。历史文献中所说的</a:t>
            </a:r>
            <a:r>
              <a:rPr lang="zh-CN" altLang="zh-CN" sz="2000" dirty="0"/>
              <a:t>井田制是</a:t>
            </a:r>
            <a:r>
              <a:rPr lang="zh-CN" altLang="en-US" sz="2000" dirty="0"/>
              <a:t>土地经营的基本方式，因土地整治规则，</a:t>
            </a:r>
            <a:r>
              <a:rPr lang="zh-CN" altLang="zh-CN" sz="2000" dirty="0"/>
              <a:t>有沟渠灌溉</a:t>
            </a:r>
            <a:r>
              <a:rPr lang="zh-CN" altLang="en-US" sz="2000" dirty="0"/>
              <a:t>、道路疆界划分，形似“井”字而得名。</a:t>
            </a:r>
            <a:r>
              <a:rPr lang="zh-CN" altLang="zh-CN" sz="2000" dirty="0"/>
              <a:t>青铜铸造是手工业生产中的主要部门，青铜器种类繁多，劳动人民创造了灿烂的青铜文化。</a:t>
            </a:r>
            <a:endParaRPr lang="zh-CN" altLang="en-US" sz="2000" dirty="0"/>
          </a:p>
        </p:txBody>
      </p:sp>
      <p:sp>
        <p:nvSpPr>
          <p:cNvPr id="29699" name="TextBox 3">
            <a:extLst>
              <a:ext uri="{FF2B5EF4-FFF2-40B4-BE49-F238E27FC236}">
                <a16:creationId xmlns:a16="http://schemas.microsoft.com/office/drawing/2014/main" id="{BAF3B192-33D7-49CD-B46D-7EA6A37CA687}"/>
              </a:ext>
            </a:extLst>
          </p:cNvPr>
          <p:cNvSpPr txBox="1">
            <a:spLocks noChangeArrowheads="1"/>
          </p:cNvSpPr>
          <p:nvPr/>
        </p:nvSpPr>
        <p:spPr bwMode="auto">
          <a:xfrm>
            <a:off x="201613" y="115888"/>
            <a:ext cx="8402637" cy="18161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600" dirty="0">
                <a:latin typeface="Garamond" panose="02020404030301010803" pitchFamily="18" charset="0"/>
              </a:rPr>
              <a:t>历史纵横   	</a:t>
            </a:r>
          </a:p>
          <a:p>
            <a:pPr eaLnBrk="1" hangingPunct="1">
              <a:spcBef>
                <a:spcPct val="0"/>
              </a:spcBef>
              <a:buFontTx/>
              <a:buNone/>
            </a:pPr>
            <a:r>
              <a:rPr lang="en-US" altLang="zh-CN" sz="1600" dirty="0">
                <a:latin typeface="Garamond" panose="02020404030301010803" pitchFamily="18" charset="0"/>
              </a:rPr>
              <a:t>                                             </a:t>
            </a:r>
            <a:r>
              <a:rPr lang="zh-CN" altLang="zh-CN" sz="1600" dirty="0">
                <a:latin typeface="Garamond" panose="02020404030301010803" pitchFamily="18" charset="0"/>
              </a:rPr>
              <a:t>宗法制</a:t>
            </a:r>
          </a:p>
          <a:p>
            <a:pPr eaLnBrk="1" hangingPunct="1">
              <a:spcBef>
                <a:spcPct val="0"/>
              </a:spcBef>
              <a:buFontTx/>
              <a:buNone/>
            </a:pPr>
            <a:r>
              <a:rPr lang="en-US" altLang="zh-CN" sz="1600" dirty="0">
                <a:latin typeface="Garamond" panose="02020404030301010803" pitchFamily="18" charset="0"/>
              </a:rPr>
              <a:t>   </a:t>
            </a:r>
            <a:r>
              <a:rPr lang="zh-CN" altLang="zh-CN" sz="1600" dirty="0">
                <a:latin typeface="楷体" panose="02010609060101010101" pitchFamily="49" charset="-122"/>
                <a:ea typeface="楷体" panose="02010609060101010101" pitchFamily="49" charset="-122"/>
              </a:rPr>
              <a:t>宗法制是</a:t>
            </a:r>
            <a:r>
              <a:rPr lang="zh-CN" altLang="en-US" sz="1600" dirty="0">
                <a:latin typeface="楷体" panose="02010609060101010101" pitchFamily="49" charset="-122"/>
                <a:ea typeface="楷体" panose="02010609060101010101" pitchFamily="49" charset="-122"/>
              </a:rPr>
              <a:t>以</a:t>
            </a:r>
            <a:r>
              <a:rPr lang="zh-CN" altLang="zh-CN" sz="1600" dirty="0">
                <a:latin typeface="楷体" panose="02010609060101010101" pitchFamily="49" charset="-122"/>
                <a:ea typeface="楷体" panose="02010609060101010101" pitchFamily="49" charset="-122"/>
              </a:rPr>
              <a:t>血缘</a:t>
            </a:r>
            <a:r>
              <a:rPr lang="zh-CN" altLang="en-US" sz="1600" dirty="0">
                <a:latin typeface="楷体" panose="02010609060101010101" pitchFamily="49" charset="-122"/>
                <a:ea typeface="楷体" panose="02010609060101010101" pitchFamily="49" charset="-122"/>
              </a:rPr>
              <a:t>亲疏与嫡庶来确定继承关系和名分的制度，实行</a:t>
            </a:r>
            <a:r>
              <a:rPr lang="zh-CN" altLang="zh-CN" sz="1600" dirty="0">
                <a:latin typeface="楷体" panose="02010609060101010101" pitchFamily="49" charset="-122"/>
                <a:ea typeface="楷体" panose="02010609060101010101" pitchFamily="49" charset="-122"/>
              </a:rPr>
              <a:t>嫡长子继承制</a:t>
            </a:r>
            <a:r>
              <a:rPr lang="zh-CN" altLang="en-US" sz="1600" dirty="0">
                <a:latin typeface="楷体" panose="02010609060101010101" pitchFamily="49" charset="-122"/>
                <a:ea typeface="楷体" panose="02010609060101010101" pitchFamily="49" charset="-122"/>
              </a:rPr>
              <a:t>。在姬姓宗亲内，</a:t>
            </a:r>
            <a:r>
              <a:rPr lang="zh-CN" altLang="zh-CN" sz="1600" dirty="0">
                <a:latin typeface="楷体" panose="02010609060101010101" pitchFamily="49" charset="-122"/>
                <a:ea typeface="楷体" panose="02010609060101010101" pitchFamily="49" charset="-122"/>
              </a:rPr>
              <a:t>周王是大宗，诸侯是小宗。</a:t>
            </a:r>
            <a:r>
              <a:rPr lang="zh-CN" altLang="en-US" sz="1600" dirty="0">
                <a:latin typeface="楷体" panose="02010609060101010101" pitchFamily="49" charset="-122"/>
                <a:ea typeface="楷体" panose="02010609060101010101" pitchFamily="49" charset="-122"/>
              </a:rPr>
              <a:t>在</a:t>
            </a:r>
            <a:r>
              <a:rPr lang="zh-CN" altLang="zh-CN" sz="1600" dirty="0">
                <a:latin typeface="楷体" panose="02010609060101010101" pitchFamily="49" charset="-122"/>
                <a:ea typeface="楷体" panose="02010609060101010101" pitchFamily="49" charset="-122"/>
              </a:rPr>
              <a:t>诸侯国内，诸侯是大宗，卿大夫是小宗。以此类推，层层区别</a:t>
            </a:r>
            <a:r>
              <a:rPr lang="zh-CN" altLang="en-US" sz="1600" dirty="0">
                <a:latin typeface="楷体" panose="02010609060101010101" pitchFamily="49" charset="-122"/>
                <a:ea typeface="楷体" panose="02010609060101010101" pitchFamily="49" charset="-122"/>
              </a:rPr>
              <a:t>。西周时期，分封制与宗法制的结合，形成政权与族权的结合。</a:t>
            </a:r>
            <a:r>
              <a:rPr lang="zh-CN" altLang="zh-CN" sz="1600" dirty="0">
                <a:latin typeface="楷体" panose="02010609060101010101" pitchFamily="49" charset="-122"/>
                <a:ea typeface="楷体" panose="02010609060101010101" pitchFamily="49" charset="-122"/>
              </a:rPr>
              <a:t>《左传·桓公二年》记载：“天子建国，诸侯立家，卿置侧室，大夫有贰宗，士有隶子弟，庶人工商各有分亲，皆有等衰（cuī）。”</a:t>
            </a:r>
            <a:endParaRPr lang="zh-CN" altLang="en-US" sz="1600" dirty="0">
              <a:latin typeface="楷体" panose="02010609060101010101" pitchFamily="49" charset="-122"/>
              <a:ea typeface="楷体" panose="02010609060101010101" pitchFamily="49" charset="-122"/>
            </a:endParaRPr>
          </a:p>
        </p:txBody>
      </p:sp>
      <p:sp>
        <p:nvSpPr>
          <p:cNvPr id="29700" name="TextBox 4">
            <a:extLst>
              <a:ext uri="{FF2B5EF4-FFF2-40B4-BE49-F238E27FC236}">
                <a16:creationId xmlns:a16="http://schemas.microsoft.com/office/drawing/2014/main" id="{3E3753DD-8738-4BCB-8F55-851C331C90F4}"/>
              </a:ext>
            </a:extLst>
          </p:cNvPr>
          <p:cNvSpPr txBox="1">
            <a:spLocks noChangeArrowheads="1"/>
          </p:cNvSpPr>
          <p:nvPr/>
        </p:nvSpPr>
        <p:spPr bwMode="auto">
          <a:xfrm>
            <a:off x="107950" y="5027613"/>
            <a:ext cx="4922838" cy="166211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800">
                <a:latin typeface="Garamond" panose="02020404030301010803" pitchFamily="18" charset="0"/>
              </a:rPr>
              <a:t>历史纵横   	</a:t>
            </a:r>
          </a:p>
          <a:p>
            <a:pPr eaLnBrk="1" hangingPunct="1">
              <a:spcBef>
                <a:spcPct val="0"/>
              </a:spcBef>
              <a:buFontTx/>
              <a:buNone/>
            </a:pPr>
            <a:r>
              <a:rPr lang="zh-CN" altLang="zh-CN" sz="1800">
                <a:latin typeface="Garamond" panose="02020404030301010803" pitchFamily="18" charset="0"/>
              </a:rPr>
              <a:t> </a:t>
            </a:r>
            <a:r>
              <a:rPr lang="en-US" altLang="zh-CN" sz="1800">
                <a:latin typeface="Garamond" panose="02020404030301010803" pitchFamily="18" charset="0"/>
              </a:rPr>
              <a:t>                  </a:t>
            </a:r>
            <a:r>
              <a:rPr lang="zh-CN" altLang="zh-CN" sz="1800">
                <a:latin typeface="Garamond" panose="02020404030301010803" pitchFamily="18" charset="0"/>
              </a:rPr>
              <a:t>商周</a:t>
            </a:r>
            <a:r>
              <a:rPr lang="zh-CN" altLang="en-US" sz="1800">
                <a:latin typeface="Garamond" panose="02020404030301010803" pitchFamily="18" charset="0"/>
              </a:rPr>
              <a:t>时期的</a:t>
            </a:r>
            <a:r>
              <a:rPr lang="zh-CN" altLang="zh-CN" sz="1800">
                <a:latin typeface="Garamond" panose="02020404030301010803" pitchFamily="18" charset="0"/>
              </a:rPr>
              <a:t>奴隶</a:t>
            </a:r>
            <a:r>
              <a:rPr lang="zh-CN" altLang="en-US" sz="1800">
                <a:latin typeface="Garamond" panose="02020404030301010803" pitchFamily="18" charset="0"/>
              </a:rPr>
              <a:t>买卖</a:t>
            </a:r>
            <a:endParaRPr lang="zh-CN" altLang="zh-CN" sz="1800">
              <a:latin typeface="Garamond" panose="02020404030301010803" pitchFamily="18" charset="0"/>
            </a:endParaRPr>
          </a:p>
          <a:p>
            <a:pPr eaLnBrk="1" hangingPunct="1">
              <a:spcBef>
                <a:spcPct val="0"/>
              </a:spcBef>
              <a:buFontTx/>
              <a:buNone/>
            </a:pPr>
            <a:r>
              <a:rPr lang="en-US" altLang="zh-CN" sz="1800">
                <a:latin typeface="Garamond" panose="02020404030301010803" pitchFamily="18" charset="0"/>
              </a:rPr>
              <a:t>   </a:t>
            </a:r>
            <a:r>
              <a:rPr lang="zh-CN" altLang="zh-CN" sz="1600">
                <a:latin typeface="楷体" panose="02010609060101010101" pitchFamily="49" charset="-122"/>
                <a:ea typeface="楷体" panose="02010609060101010101" pitchFamily="49" charset="-122"/>
              </a:rPr>
              <a:t>据《周礼·地官·质人》记载，商周奴隶制国家设有专门掌管奴隶和牲畜买卖的官吏，可见当时奴隶买卖的普遍。曶</a:t>
            </a:r>
            <a:r>
              <a:rPr lang="zh-CN" altLang="en-US" sz="1600">
                <a:latin typeface="楷体" panose="02010609060101010101" pitchFamily="49" charset="-122"/>
                <a:ea typeface="楷体" panose="02010609060101010101" pitchFamily="49" charset="-122"/>
              </a:rPr>
              <a:t>（</a:t>
            </a:r>
            <a:r>
              <a:rPr lang="en-US" altLang="zh-CN" sz="1600">
                <a:latin typeface="楷体" panose="02010609060101010101" pitchFamily="49" charset="-122"/>
                <a:ea typeface="楷体" panose="02010609060101010101" pitchFamily="49" charset="-122"/>
              </a:rPr>
              <a:t>hu</a:t>
            </a:r>
            <a:r>
              <a:rPr lang="zh-CN" altLang="en-US" sz="1600">
                <a:latin typeface="楷体" panose="02010609060101010101" pitchFamily="49" charset="-122"/>
                <a:ea typeface="楷体" panose="02010609060101010101" pitchFamily="49" charset="-122"/>
              </a:rPr>
              <a:t>）</a:t>
            </a:r>
            <a:r>
              <a:rPr lang="zh-CN" altLang="zh-CN" sz="1600">
                <a:latin typeface="楷体" panose="02010609060101010101" pitchFamily="49" charset="-122"/>
                <a:ea typeface="楷体" panose="02010609060101010101" pitchFamily="49" charset="-122"/>
              </a:rPr>
              <a:t>鼎铭文记载了有关奴隶买卖的价格，5 名奴隶的身价相当于一匹马</a:t>
            </a:r>
            <a:r>
              <a:rPr lang="zh-CN" altLang="en-US" sz="1600">
                <a:latin typeface="楷体" panose="02010609060101010101" pitchFamily="49" charset="-122"/>
                <a:ea typeface="楷体" panose="02010609060101010101" pitchFamily="49" charset="-122"/>
              </a:rPr>
              <a:t>加</a:t>
            </a:r>
            <a:r>
              <a:rPr lang="zh-CN" altLang="zh-CN" sz="1600">
                <a:latin typeface="楷体" panose="02010609060101010101" pitchFamily="49" charset="-122"/>
                <a:ea typeface="楷体" panose="02010609060101010101" pitchFamily="49" charset="-122"/>
              </a:rPr>
              <a:t>一束丝。</a:t>
            </a:r>
            <a:endParaRPr lang="zh-CN" altLang="en-US" sz="1600">
              <a:latin typeface="楷体" panose="02010609060101010101" pitchFamily="49" charset="-122"/>
              <a:ea typeface="楷体" panose="02010609060101010101" pitchFamily="49" charset="-122"/>
            </a:endParaRPr>
          </a:p>
        </p:txBody>
      </p:sp>
      <p:sp>
        <p:nvSpPr>
          <p:cNvPr id="29701" name="TextBox 5">
            <a:extLst>
              <a:ext uri="{FF2B5EF4-FFF2-40B4-BE49-F238E27FC236}">
                <a16:creationId xmlns:a16="http://schemas.microsoft.com/office/drawing/2014/main" id="{B4CCDBA2-6FAC-4919-B598-B19267865FC3}"/>
              </a:ext>
            </a:extLst>
          </p:cNvPr>
          <p:cNvSpPr txBox="1">
            <a:spLocks noChangeArrowheads="1"/>
          </p:cNvSpPr>
          <p:nvPr/>
        </p:nvSpPr>
        <p:spPr bwMode="auto">
          <a:xfrm>
            <a:off x="5580113" y="5289282"/>
            <a:ext cx="3024138" cy="138499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dirty="0">
                <a:latin typeface="Garamond" panose="02020404030301010803" pitchFamily="18" charset="0"/>
              </a:rPr>
              <a:t>史料阅读</a:t>
            </a:r>
            <a:endParaRPr lang="en-US" altLang="zh-CN" sz="1800" dirty="0">
              <a:latin typeface="Garamond" panose="02020404030301010803" pitchFamily="18" charset="0"/>
            </a:endParaRPr>
          </a:p>
          <a:p>
            <a:pPr eaLnBrk="1" hangingPunct="1">
              <a:spcBef>
                <a:spcPct val="0"/>
              </a:spcBef>
              <a:buFontTx/>
              <a:buNone/>
            </a:pPr>
            <a:r>
              <a:rPr lang="en-US" altLang="zh-CN" sz="1800" dirty="0">
                <a:latin typeface="Garamond" panose="02020404030301010803" pitchFamily="18" charset="0"/>
              </a:rPr>
              <a:t>   </a:t>
            </a:r>
            <a:r>
              <a:rPr lang="zh-CN" altLang="en-US" sz="1600" dirty="0">
                <a:latin typeface="楷体" panose="02010609060101010101" pitchFamily="49" charset="-122"/>
                <a:ea typeface="楷体" panose="02010609060101010101" pitchFamily="49" charset="-122"/>
              </a:rPr>
              <a:t>方里而井，井九百亩，井中有公田。八家皆私百亩，同养公田。</a:t>
            </a:r>
            <a:endParaRPr lang="en-US" altLang="zh-CN" sz="1600"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en-US" sz="1600" dirty="0">
                <a:latin typeface="楷体" panose="02010609060101010101" pitchFamily="49" charset="-122"/>
                <a:ea typeface="楷体" panose="02010609060101010101" pitchFamily="49" charset="-122"/>
              </a:rPr>
              <a:t>孟子</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滕文公上</a:t>
            </a:r>
            <a:r>
              <a:rPr lang="en-US" altLang="zh-CN" sz="1600" dirty="0">
                <a:latin typeface="楷体" panose="02010609060101010101" pitchFamily="49" charset="-122"/>
                <a:ea typeface="楷体" panose="02010609060101010101" pitchFamily="49" charset="-122"/>
              </a:rPr>
              <a:t>》</a:t>
            </a:r>
            <a:endParaRPr lang="zh-CN" altLang="en-US" sz="1800" dirty="0">
              <a:latin typeface="Garamond" panose="02020404030301010803" pitchFamily="18" charset="0"/>
            </a:endParaRPr>
          </a:p>
        </p:txBody>
      </p:sp>
      <p:sp>
        <p:nvSpPr>
          <p:cNvPr id="6" name="圆角矩形标注 5">
            <a:extLst>
              <a:ext uri="{FF2B5EF4-FFF2-40B4-BE49-F238E27FC236}">
                <a16:creationId xmlns:a16="http://schemas.microsoft.com/office/drawing/2014/main" id="{C731CA69-59E5-4394-8B33-C34BF53D45D3}"/>
              </a:ext>
            </a:extLst>
          </p:cNvPr>
          <p:cNvSpPr/>
          <p:nvPr/>
        </p:nvSpPr>
        <p:spPr>
          <a:xfrm>
            <a:off x="5724525" y="4160838"/>
            <a:ext cx="2286000" cy="936625"/>
          </a:xfrm>
          <a:prstGeom prst="wedgeRoundRectCallout">
            <a:avLst>
              <a:gd name="adj1" fmla="val -86831"/>
              <a:gd name="adj2" fmla="val -50613"/>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1400" b="1" dirty="0">
                <a:solidFill>
                  <a:schemeClr val="tx1"/>
                </a:solidFill>
              </a:rPr>
              <a:t>商周时期的奴隶制经济</a:t>
            </a:r>
            <a:endParaRPr lang="en-US" altLang="zh-CN" sz="1400" b="1" dirty="0">
              <a:solidFill>
                <a:schemeClr val="tx1"/>
              </a:solidFill>
            </a:endParaRPr>
          </a:p>
          <a:p>
            <a:pPr eaLnBrk="1" hangingPunct="1">
              <a:defRPr/>
            </a:pPr>
            <a:endParaRPr lang="en-US" altLang="zh-CN" sz="1400" b="1" dirty="0">
              <a:solidFill>
                <a:schemeClr val="tx1"/>
              </a:solidFill>
            </a:endParaRPr>
          </a:p>
          <a:p>
            <a:pPr eaLnBrk="1" hangingPunct="1">
              <a:defRPr/>
            </a:pPr>
            <a:r>
              <a:rPr lang="zh-CN" altLang="en-US" sz="1400" b="1" dirty="0">
                <a:solidFill>
                  <a:schemeClr val="tx1"/>
                </a:solidFill>
              </a:rPr>
              <a:t>青铜文化</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6FD50FA-8D93-44F1-B283-97268DE146CA}"/>
              </a:ext>
            </a:extLst>
          </p:cNvPr>
          <p:cNvSpPr>
            <a:spLocks noGrp="1"/>
          </p:cNvSpPr>
          <p:nvPr>
            <p:ph idx="1"/>
          </p:nvPr>
        </p:nvSpPr>
        <p:spPr>
          <a:xfrm>
            <a:off x="85725" y="981075"/>
            <a:ext cx="8950771" cy="5688013"/>
          </a:xfrm>
          <a:solidFill>
            <a:schemeClr val="bg2"/>
          </a:solidFill>
        </p:spPr>
        <p:txBody>
          <a:bodyPr rtlCol="0">
            <a:normAutofit/>
          </a:bodyPr>
          <a:lstStyle/>
          <a:p>
            <a:pPr eaLnBrk="1" fontAlgn="auto" hangingPunct="1">
              <a:spcAft>
                <a:spcPts val="0"/>
              </a:spcAft>
              <a:defRPr/>
            </a:pPr>
            <a:r>
              <a:rPr lang="zh-CN" altLang="en-US" sz="2000" b="1" dirty="0">
                <a:solidFill>
                  <a:srgbClr val="FF0000"/>
                </a:solidFill>
              </a:rPr>
              <a:t>问题探究</a:t>
            </a:r>
            <a:endParaRPr lang="en-US" altLang="zh-CN" sz="2000" b="1" dirty="0">
              <a:solidFill>
                <a:srgbClr val="FF0000"/>
              </a:solidFill>
            </a:endParaRPr>
          </a:p>
          <a:p>
            <a:pPr eaLnBrk="1" fontAlgn="auto" hangingPunct="1">
              <a:spcAft>
                <a:spcPts val="0"/>
              </a:spcAft>
              <a:defRPr/>
            </a:pPr>
            <a:r>
              <a:rPr lang="en-US" altLang="zh-CN" sz="1800" dirty="0">
                <a:latin typeface="楷体" panose="02010609060101010101" pitchFamily="49" charset="-122"/>
                <a:ea typeface="楷体" panose="02010609060101010101" pitchFamily="49" charset="-122"/>
              </a:rPr>
              <a:t>   </a:t>
            </a:r>
            <a:r>
              <a:rPr lang="zh-CN" altLang="zh-CN" sz="1800" dirty="0">
                <a:latin typeface="楷体" panose="02010609060101010101" pitchFamily="49" charset="-122"/>
                <a:ea typeface="楷体" panose="02010609060101010101" pitchFamily="49" charset="-122"/>
              </a:rPr>
              <a:t>人无于水监，当于民监。</a:t>
            </a:r>
            <a:r>
              <a:rPr lang="en-US" altLang="zh-CN" sz="1800" dirty="0">
                <a:latin typeface="楷体" panose="02010609060101010101" pitchFamily="49" charset="-122"/>
                <a:ea typeface="楷体" panose="02010609060101010101" pitchFamily="49" charset="-122"/>
              </a:rPr>
              <a:t>         </a:t>
            </a:r>
            <a:r>
              <a:rPr lang="zh-CN" altLang="zh-CN" sz="1800" dirty="0">
                <a:latin typeface="楷体" panose="02010609060101010101" pitchFamily="49" charset="-122"/>
                <a:ea typeface="楷体" panose="02010609060101010101" pitchFamily="49" charset="-122"/>
              </a:rPr>
              <a:t>——《尚书·酒诰》</a:t>
            </a:r>
            <a:endParaRPr lang="en-US" altLang="zh-CN" sz="1800" dirty="0">
              <a:latin typeface="楷体" panose="02010609060101010101" pitchFamily="49" charset="-122"/>
              <a:ea typeface="楷体" panose="02010609060101010101" pitchFamily="49" charset="-122"/>
            </a:endParaRPr>
          </a:p>
          <a:p>
            <a:pPr eaLnBrk="1" fontAlgn="auto" hangingPunct="1">
              <a:spcAft>
                <a:spcPts val="0"/>
              </a:spcAft>
              <a:defRPr/>
            </a:pPr>
            <a:r>
              <a:rPr lang="zh-CN" altLang="en-US" sz="1800" dirty="0">
                <a:latin typeface="楷体" panose="02010609060101010101" pitchFamily="49" charset="-122"/>
                <a:ea typeface="楷体" panose="02010609060101010101" pitchFamily="49" charset="-122"/>
              </a:rPr>
              <a:t>   惟王子子孙孙永保民。</a:t>
            </a:r>
            <a:r>
              <a:rPr lang="en-US" altLang="zh-CN" sz="1800" dirty="0">
                <a:latin typeface="楷体" panose="02010609060101010101" pitchFamily="49" charset="-122"/>
                <a:ea typeface="楷体" panose="02010609060101010101" pitchFamily="49" charset="-122"/>
              </a:rPr>
              <a:t>           ——《</a:t>
            </a:r>
            <a:r>
              <a:rPr lang="zh-CN" altLang="en-US" sz="1800" dirty="0">
                <a:latin typeface="楷体" panose="02010609060101010101" pitchFamily="49" charset="-122"/>
                <a:ea typeface="楷体" panose="02010609060101010101" pitchFamily="49" charset="-122"/>
              </a:rPr>
              <a:t>尚书</a:t>
            </a:r>
            <a:r>
              <a:rPr lang="en-US" altLang="zh-CN" sz="1800" dirty="0">
                <a:latin typeface="楷体" panose="02010609060101010101" pitchFamily="49" charset="-122"/>
                <a:ea typeface="楷体" panose="02010609060101010101" pitchFamily="49" charset="-122"/>
              </a:rPr>
              <a:t>·</a:t>
            </a:r>
            <a:r>
              <a:rPr lang="zh-CN" altLang="en-US" sz="1800" dirty="0">
                <a:latin typeface="楷体" panose="02010609060101010101" pitchFamily="49" charset="-122"/>
                <a:ea typeface="楷体" panose="02010609060101010101" pitchFamily="49" charset="-122"/>
              </a:rPr>
              <a:t>梓材</a:t>
            </a:r>
            <a:r>
              <a:rPr lang="en-US" altLang="zh-CN" sz="1800" dirty="0">
                <a:latin typeface="楷体" panose="02010609060101010101" pitchFamily="49" charset="-122"/>
                <a:ea typeface="楷体" panose="02010609060101010101" pitchFamily="49" charset="-122"/>
              </a:rPr>
              <a:t>》</a:t>
            </a:r>
          </a:p>
          <a:p>
            <a:pPr eaLnBrk="1" fontAlgn="auto" hangingPunct="1">
              <a:spcAft>
                <a:spcPts val="0"/>
              </a:spcAft>
              <a:defRPr/>
            </a:pPr>
            <a:r>
              <a:rPr lang="en-US" altLang="zh-CN" sz="1800" dirty="0">
                <a:latin typeface="楷体" panose="02010609060101010101" pitchFamily="49" charset="-122"/>
                <a:ea typeface="楷体" panose="02010609060101010101" pitchFamily="49" charset="-122"/>
              </a:rPr>
              <a:t>    </a:t>
            </a:r>
            <a:r>
              <a:rPr lang="zh-CN" altLang="en-US" sz="1800" dirty="0">
                <a:latin typeface="+mn-ea"/>
              </a:rPr>
              <a:t>上述材料反映了怎样的思想观念？有什么历史意义？</a:t>
            </a:r>
            <a:endParaRPr lang="en-US" altLang="zh-CN" sz="1800" dirty="0">
              <a:latin typeface="+mn-ea"/>
            </a:endParaRPr>
          </a:p>
          <a:p>
            <a:pPr eaLnBrk="1" fontAlgn="auto" hangingPunct="1">
              <a:spcAft>
                <a:spcPts val="0"/>
              </a:spcAft>
              <a:defRPr/>
            </a:pPr>
            <a:endParaRPr lang="en-US" altLang="zh-CN" sz="1800" dirty="0">
              <a:latin typeface="+mn-ea"/>
            </a:endParaRPr>
          </a:p>
          <a:p>
            <a:pPr eaLnBrk="1" fontAlgn="auto" hangingPunct="1">
              <a:spcAft>
                <a:spcPts val="0"/>
              </a:spcAft>
              <a:defRPr/>
            </a:pPr>
            <a:r>
              <a:rPr lang="zh-CN" altLang="en-US" sz="2000" b="1" dirty="0">
                <a:solidFill>
                  <a:srgbClr val="FF0000"/>
                </a:solidFill>
              </a:rPr>
              <a:t>学习拓展</a:t>
            </a:r>
            <a:endParaRPr lang="en-US" altLang="zh-CN" sz="2000" b="1" dirty="0">
              <a:solidFill>
                <a:srgbClr val="FF0000"/>
              </a:solidFill>
            </a:endParaRPr>
          </a:p>
          <a:p>
            <a:pPr eaLnBrk="1" fontAlgn="auto" hangingPunct="1">
              <a:spcAft>
                <a:spcPts val="0"/>
              </a:spcAft>
              <a:defRPr/>
            </a:pPr>
            <a:r>
              <a:rPr lang="en-US" altLang="zh-CN" sz="2000" dirty="0"/>
              <a:t>     </a:t>
            </a:r>
            <a:r>
              <a:rPr lang="zh-CN" altLang="zh-CN" sz="1800" dirty="0">
                <a:latin typeface="楷体" panose="02010609060101010101" pitchFamily="49" charset="-122"/>
                <a:ea typeface="楷体" panose="02010609060101010101" pitchFamily="49" charset="-122"/>
              </a:rPr>
              <a:t>我国著名考古学家苏秉琦在《关于重建中国史前史的思考》中说：“相对于世界其它几大历史文化系统而言，中国文化是自我一系的；中国古代文化又是多源的；它的发展不是一条线贯彻始终，而是多条线互有交错的网络系统，但又有主有次。各大文化区系既相对稳定，又不是封闭的……中国文明之所以独具特色、丰富多彩、连绵不断，中华民族之所以能够形成一个统一的多民族国家并在数千年来始终屹立在世界的东方，都与中国文化的传统、中国文明的多源性有密切关系。”</a:t>
            </a:r>
            <a:endParaRPr lang="en-US" altLang="zh-CN" sz="1800" dirty="0">
              <a:latin typeface="楷体" panose="02010609060101010101" pitchFamily="49" charset="-122"/>
              <a:ea typeface="楷体" panose="02010609060101010101" pitchFamily="49" charset="-122"/>
            </a:endParaRPr>
          </a:p>
          <a:p>
            <a:pPr eaLnBrk="1" fontAlgn="auto" hangingPunct="1">
              <a:spcAft>
                <a:spcPts val="0"/>
              </a:spcAft>
              <a:defRPr/>
            </a:pPr>
            <a:r>
              <a:rPr lang="en-US" altLang="zh-CN" sz="1800" dirty="0"/>
              <a:t>       </a:t>
            </a:r>
            <a:r>
              <a:rPr lang="zh-CN" altLang="zh-CN" sz="1800" dirty="0"/>
              <a:t>阅读这段话，查阅相关史前文化遗址的考古资料，考察其分布特点，就中华文明起源的多源性与统一性问题谈谈自己的认识。</a:t>
            </a:r>
            <a:endParaRPr lang="zh-CN" altLang="en-US" sz="1800" dirty="0"/>
          </a:p>
        </p:txBody>
      </p:sp>
      <p:sp>
        <p:nvSpPr>
          <p:cNvPr id="4" name="TextBox 1">
            <a:extLst>
              <a:ext uri="{FF2B5EF4-FFF2-40B4-BE49-F238E27FC236}">
                <a16:creationId xmlns:a16="http://schemas.microsoft.com/office/drawing/2014/main" id="{B1D7DB5B-F12F-49BB-828E-5CC35C3C2FC7}"/>
              </a:ext>
            </a:extLst>
          </p:cNvPr>
          <p:cNvSpPr txBox="1">
            <a:spLocks noChangeArrowheads="1"/>
          </p:cNvSpPr>
          <p:nvPr/>
        </p:nvSpPr>
        <p:spPr bwMode="auto">
          <a:xfrm>
            <a:off x="92075" y="198438"/>
            <a:ext cx="1916113" cy="461962"/>
          </a:xfrm>
          <a:prstGeom prst="rect">
            <a:avLst/>
          </a:prstGeom>
          <a:solidFill>
            <a:schemeClr val="accent6">
              <a:lumMod val="60000"/>
              <a:lumOff val="40000"/>
            </a:schemeClr>
          </a:solidFill>
          <a:ln>
            <a:noFill/>
          </a:ln>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2400" b="1" dirty="0">
                <a:latin typeface="Garamond" pitchFamily="18" charset="0"/>
              </a:rPr>
              <a:t>探究与拓展</a:t>
            </a:r>
          </a:p>
        </p:txBody>
      </p:sp>
      <p:sp>
        <p:nvSpPr>
          <p:cNvPr id="2" name="椭圆形标注 1">
            <a:extLst>
              <a:ext uri="{FF2B5EF4-FFF2-40B4-BE49-F238E27FC236}">
                <a16:creationId xmlns:a16="http://schemas.microsoft.com/office/drawing/2014/main" id="{B3C9C37D-4602-46C4-A584-2A46601BE936}"/>
              </a:ext>
            </a:extLst>
          </p:cNvPr>
          <p:cNvSpPr/>
          <p:nvPr/>
        </p:nvSpPr>
        <p:spPr>
          <a:xfrm>
            <a:off x="7164388" y="1196975"/>
            <a:ext cx="1655762" cy="1152525"/>
          </a:xfrm>
          <a:prstGeom prst="wedgeEllipseCallout">
            <a:avLst>
              <a:gd name="adj1" fmla="val -107047"/>
              <a:gd name="adj2" fmla="val 3672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800" dirty="0">
                <a:solidFill>
                  <a:schemeClr val="tx1"/>
                </a:solidFill>
              </a:rPr>
              <a:t>民本思想</a:t>
            </a:r>
          </a:p>
        </p:txBody>
      </p:sp>
      <p:sp>
        <p:nvSpPr>
          <p:cNvPr id="7" name="椭圆形标注 6">
            <a:extLst>
              <a:ext uri="{FF2B5EF4-FFF2-40B4-BE49-F238E27FC236}">
                <a16:creationId xmlns:a16="http://schemas.microsoft.com/office/drawing/2014/main" id="{14509EA2-87BD-4729-9A9F-1EF4215B2B5A}"/>
              </a:ext>
            </a:extLst>
          </p:cNvPr>
          <p:cNvSpPr/>
          <p:nvPr/>
        </p:nvSpPr>
        <p:spPr>
          <a:xfrm>
            <a:off x="6300788" y="5516563"/>
            <a:ext cx="2232025" cy="1152525"/>
          </a:xfrm>
          <a:prstGeom prst="wedgeEllipseCallout">
            <a:avLst>
              <a:gd name="adj1" fmla="val -67554"/>
              <a:gd name="adj2" fmla="val -4892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600" dirty="0">
                <a:solidFill>
                  <a:schemeClr val="tx1"/>
                </a:solidFill>
              </a:rPr>
              <a:t>依据文化遗存阐述我国文明起源的特点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3616" y="180173"/>
            <a:ext cx="8496944" cy="1224136"/>
          </a:xfrm>
          <a:solidFill>
            <a:schemeClr val="accent6">
              <a:lumMod val="40000"/>
              <a:lumOff val="60000"/>
            </a:schemeClr>
          </a:solidFill>
        </p:spPr>
        <p:txBody>
          <a:bodyPr>
            <a:normAutofit/>
          </a:bodyPr>
          <a:lstStyle/>
          <a:p>
            <a:pPr algn="l"/>
            <a:r>
              <a:rPr lang="zh-CN" altLang="en-US" b="1" i="1" dirty="0">
                <a:solidFill>
                  <a:srgbClr val="FF0000"/>
                </a:solidFill>
              </a:rPr>
              <a:t>讨论的主要内容</a:t>
            </a:r>
          </a:p>
        </p:txBody>
      </p:sp>
      <p:sp>
        <p:nvSpPr>
          <p:cNvPr id="3" name="内容占位符 2"/>
          <p:cNvSpPr>
            <a:spLocks noGrp="1"/>
          </p:cNvSpPr>
          <p:nvPr>
            <p:ph idx="1"/>
          </p:nvPr>
        </p:nvSpPr>
        <p:spPr>
          <a:xfrm>
            <a:off x="367904" y="1484784"/>
            <a:ext cx="8496944" cy="5256584"/>
          </a:xfrm>
          <a:solidFill>
            <a:schemeClr val="accent6">
              <a:lumMod val="20000"/>
              <a:lumOff val="80000"/>
            </a:schemeClr>
          </a:solidFill>
        </p:spPr>
        <p:txBody>
          <a:bodyPr>
            <a:normAutofit/>
          </a:bodyPr>
          <a:lstStyle/>
          <a:p>
            <a:endParaRPr lang="en-US" altLang="zh-CN" sz="2800" b="1" dirty="0">
              <a:latin typeface="+mn-ea"/>
            </a:endParaRPr>
          </a:p>
          <a:p>
            <a:r>
              <a:rPr lang="zh-CN" altLang="en-US" sz="2800" b="1" i="1" dirty="0">
                <a:latin typeface="+mn-ea"/>
              </a:rPr>
              <a:t>一、基于课程标准分析教材内容的意义</a:t>
            </a:r>
            <a:endParaRPr lang="en-US" altLang="zh-CN" sz="2800" b="1" i="1" dirty="0">
              <a:latin typeface="+mn-ea"/>
            </a:endParaRPr>
          </a:p>
          <a:p>
            <a:endParaRPr lang="en-US" altLang="zh-CN" sz="2800" b="1" i="1" dirty="0">
              <a:latin typeface="+mn-ea"/>
            </a:endParaRPr>
          </a:p>
          <a:p>
            <a:r>
              <a:rPr lang="zh-CN" altLang="en-US" sz="2800" b="1" i="1" dirty="0">
                <a:latin typeface="+mn-ea"/>
              </a:rPr>
              <a:t>二、从课程标准出发分析与处理教材内容的思路</a:t>
            </a:r>
            <a:endParaRPr lang="en-US" altLang="zh-CN" sz="2800" b="1" i="1" dirty="0">
              <a:latin typeface="+mn-ea"/>
            </a:endParaRPr>
          </a:p>
          <a:p>
            <a:endParaRPr lang="en-US" altLang="zh-CN" sz="2800" b="1" i="1" dirty="0">
              <a:latin typeface="+mn-ea"/>
            </a:endParaRPr>
          </a:p>
          <a:p>
            <a:r>
              <a:rPr lang="zh-CN" altLang="en-US" sz="2800" b="1" i="1" dirty="0">
                <a:latin typeface="+mn-ea"/>
              </a:rPr>
              <a:t>三、课程内容核心概念的分析与教材重点的选择</a:t>
            </a:r>
            <a:r>
              <a:rPr lang="en-US" altLang="zh-CN" sz="2800" b="1" dirty="0">
                <a:latin typeface="+mn-ea"/>
              </a:rPr>
              <a:t> </a:t>
            </a:r>
          </a:p>
          <a:p>
            <a:endParaRPr lang="en-US" altLang="zh-CN" sz="2800" b="1" dirty="0">
              <a:latin typeface="+mn-ea"/>
            </a:endParaRPr>
          </a:p>
        </p:txBody>
      </p:sp>
      <p:pic>
        <p:nvPicPr>
          <p:cNvPr id="4" name="图片 3">
            <a:extLst>
              <a:ext uri="{FF2B5EF4-FFF2-40B4-BE49-F238E27FC236}">
                <a16:creationId xmlns:a16="http://schemas.microsoft.com/office/drawing/2014/main" id="{0D5F1F8B-198B-48BF-B66D-5E8D736633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0192" y="176023"/>
            <a:ext cx="1424443" cy="1424443"/>
          </a:xfrm>
          <a:prstGeom prst="rect">
            <a:avLst/>
          </a:prstGeom>
        </p:spPr>
      </p:pic>
    </p:spTree>
    <p:extLst>
      <p:ext uri="{BB962C8B-B14F-4D97-AF65-F5344CB8AC3E}">
        <p14:creationId xmlns:p14="http://schemas.microsoft.com/office/powerpoint/2010/main" val="1887366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a:extLst>
              <a:ext uri="{FF2B5EF4-FFF2-40B4-BE49-F238E27FC236}">
                <a16:creationId xmlns:a16="http://schemas.microsoft.com/office/drawing/2014/main" id="{7083FCA4-B47A-4CD2-8B00-892609D1F61A}"/>
              </a:ext>
            </a:extLst>
          </p:cNvPr>
          <p:cNvSpPr>
            <a:spLocks noGrp="1" noChangeArrowheads="1"/>
          </p:cNvSpPr>
          <p:nvPr>
            <p:ph idx="1"/>
          </p:nvPr>
        </p:nvSpPr>
        <p:spPr>
          <a:xfrm>
            <a:off x="1606651" y="2151167"/>
            <a:ext cx="7359754" cy="4158153"/>
          </a:xfrm>
          <a:solidFill>
            <a:schemeClr val="accent6">
              <a:lumMod val="20000"/>
              <a:lumOff val="80000"/>
            </a:schemeClr>
          </a:solidFill>
        </p:spPr>
        <p:txBody>
          <a:bodyPr>
            <a:noAutofit/>
          </a:bodyPr>
          <a:lstStyle/>
          <a:p>
            <a:pPr marL="0" indent="0" eaLnBrk="1" hangingPunct="1">
              <a:lnSpc>
                <a:spcPts val="2100"/>
              </a:lnSpc>
              <a:buFont typeface="Arial" panose="020B0604020202020204" pitchFamily="34" charset="0"/>
              <a:buNone/>
              <a:defRPr/>
            </a:pPr>
            <a:r>
              <a:rPr lang="en-US" altLang="zh-CN" sz="1800" b="1" dirty="0"/>
              <a:t>1.</a:t>
            </a:r>
            <a:r>
              <a:rPr lang="zh-CN" altLang="en-US" sz="1800" b="1" dirty="0"/>
              <a:t>石器时代中国境内有代表性的文化遗存</a:t>
            </a:r>
            <a:endParaRPr lang="zh-CN" altLang="en-US" sz="1800" dirty="0"/>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旧石器时代的遗存：制造打制石器，使用天然火，过采集和渔猎的群居生活</a:t>
            </a:r>
            <a:endParaRPr lang="en-US" altLang="zh-CN" sz="1600" dirty="0">
              <a:latin typeface="楷体" pitchFamily="49" charset="-122"/>
              <a:ea typeface="楷体" pitchFamily="49" charset="-122"/>
            </a:endParaRPr>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新石器时代的遗存：制造陶器和磨制石器，种植农作物、饲养家畜，定居生活</a:t>
            </a:r>
          </a:p>
          <a:p>
            <a:pPr marL="0" indent="0" eaLnBrk="1" hangingPunct="1">
              <a:lnSpc>
                <a:spcPts val="2100"/>
              </a:lnSpc>
              <a:buFont typeface="Arial" panose="020B0604020202020204" pitchFamily="34" charset="0"/>
              <a:buNone/>
              <a:defRPr/>
            </a:pPr>
            <a:r>
              <a:rPr lang="en-US" altLang="zh-CN" sz="1800" b="1" dirty="0"/>
              <a:t>2.</a:t>
            </a:r>
            <a:r>
              <a:rPr lang="zh-CN" altLang="en-US" sz="1800" b="1" dirty="0"/>
              <a:t>私有制、阶级和早期国家的起源特征</a:t>
            </a:r>
            <a:endParaRPr lang="en-US" altLang="zh-CN" sz="1800" b="1" dirty="0"/>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中华文明起源特征：从旧石器时代走向新石器时代，中华文明多元一体</a:t>
            </a:r>
            <a:endParaRPr lang="en-US" altLang="zh-CN" sz="1600" dirty="0">
              <a:latin typeface="楷体" pitchFamily="49" charset="-122"/>
              <a:ea typeface="楷体" pitchFamily="49" charset="-122"/>
            </a:endParaRPr>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早期国家特征：国家以地方管理为主，以血缘关系为纽带，家国一体，敬天保民</a:t>
            </a:r>
            <a:endParaRPr lang="en-US" altLang="zh-CN" sz="1600" dirty="0">
              <a:latin typeface="楷体" pitchFamily="49" charset="-122"/>
              <a:ea typeface="楷体" pitchFamily="49" charset="-122"/>
            </a:endParaRPr>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r>
              <a:rPr lang="en-US" altLang="zh-CN" sz="1800" b="1" dirty="0"/>
              <a:t>3.</a:t>
            </a:r>
            <a:r>
              <a:rPr lang="zh-CN" altLang="en-US" sz="1800" b="1" dirty="0"/>
              <a:t>文化遗存与中华文明起源以及国家起源的关系</a:t>
            </a:r>
            <a:endParaRPr lang="en-US" altLang="zh-CN" sz="1800" b="1" dirty="0"/>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文化遗存为中华文明的起源提供了证据，推测</a:t>
            </a:r>
            <a:endParaRPr lang="en-US" altLang="zh-CN" sz="1600" dirty="0">
              <a:latin typeface="楷体" pitchFamily="49" charset="-122"/>
              <a:ea typeface="楷体" pitchFamily="49" charset="-122"/>
            </a:endParaRPr>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文化遗存是了解私有制、阶级和国家起源的依据之一，推测</a:t>
            </a:r>
            <a:endParaRPr lang="en-US" altLang="zh-CN" sz="2000" b="1" dirty="0"/>
          </a:p>
          <a:p>
            <a:pPr marL="0" indent="0" eaLnBrk="1" hangingPunct="1">
              <a:lnSpc>
                <a:spcPts val="2100"/>
              </a:lnSpc>
              <a:buFont typeface="Arial" panose="020B0604020202020204" pitchFamily="34" charset="0"/>
              <a:buNone/>
              <a:defRPr/>
            </a:pPr>
            <a:r>
              <a:rPr lang="en-US" altLang="zh-CN" sz="1800" b="1" dirty="0"/>
              <a:t>4.</a:t>
            </a:r>
            <a:r>
              <a:rPr lang="zh-CN" altLang="en-US" sz="1800" b="1" dirty="0"/>
              <a:t>甲骨文、青铜铭文及其他文献记载的早期国家特征</a:t>
            </a:r>
            <a:endParaRPr lang="en-US" altLang="zh-CN" sz="1800" b="1" dirty="0"/>
          </a:p>
          <a:p>
            <a:pPr marL="0" indent="0" eaLnBrk="1" hangingPunct="1">
              <a:lnSpc>
                <a:spcPts val="2100"/>
              </a:lnSpc>
              <a:buFont typeface="Arial" panose="020B0604020202020204" pitchFamily="34" charset="0"/>
              <a:buNone/>
              <a:defRPr/>
            </a:pPr>
            <a:r>
              <a:rPr lang="zh-CN" altLang="en-US" sz="1600" dirty="0">
                <a:latin typeface="楷体" pitchFamily="49" charset="-122"/>
                <a:ea typeface="楷体" pitchFamily="49" charset="-122"/>
              </a:rPr>
              <a:t>甲骨文、青铜铭文及其他文献是了解早期国家特征的依据之一，多重证据法</a:t>
            </a:r>
            <a:endParaRPr lang="en-US" altLang="zh-CN" sz="1600" dirty="0">
              <a:latin typeface="楷体" pitchFamily="49" charset="-122"/>
              <a:ea typeface="楷体" pitchFamily="49" charset="-122"/>
            </a:endParaRPr>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2000" b="1" dirty="0"/>
          </a:p>
        </p:txBody>
      </p:sp>
      <p:sp>
        <p:nvSpPr>
          <p:cNvPr id="31747" name="TextBox 1">
            <a:extLst>
              <a:ext uri="{FF2B5EF4-FFF2-40B4-BE49-F238E27FC236}">
                <a16:creationId xmlns:a16="http://schemas.microsoft.com/office/drawing/2014/main" id="{710CA0B9-BF5E-43BA-BBC8-9119FA803818}"/>
              </a:ext>
            </a:extLst>
          </p:cNvPr>
          <p:cNvSpPr txBox="1">
            <a:spLocks noChangeArrowheads="1"/>
          </p:cNvSpPr>
          <p:nvPr/>
        </p:nvSpPr>
        <p:spPr bwMode="auto">
          <a:xfrm>
            <a:off x="21295" y="432740"/>
            <a:ext cx="8968664" cy="1593193"/>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400"/>
              </a:lnSpc>
              <a:spcBef>
                <a:spcPct val="0"/>
              </a:spcBef>
              <a:buFontTx/>
              <a:buNone/>
            </a:pPr>
            <a:r>
              <a:rPr lang="en-US" altLang="zh-CN" sz="1800" dirty="0">
                <a:latin typeface="+mn-ea"/>
              </a:rPr>
              <a:t>1.1 </a:t>
            </a:r>
            <a:r>
              <a:rPr lang="zh-CN" altLang="en-US" sz="1800" dirty="0">
                <a:latin typeface="+mn-ea"/>
              </a:rPr>
              <a:t>早期中华文明：   </a:t>
            </a:r>
            <a:endParaRPr lang="en-US" altLang="zh-CN" sz="1800" dirty="0">
              <a:latin typeface="+mn-ea"/>
            </a:endParaRPr>
          </a:p>
          <a:p>
            <a:pPr eaLnBrk="1" hangingPunct="1">
              <a:lnSpc>
                <a:spcPts val="2400"/>
              </a:lnSpc>
              <a:spcBef>
                <a:spcPct val="0"/>
              </a:spcBef>
              <a:buFontTx/>
              <a:buNone/>
            </a:pPr>
            <a:r>
              <a:rPr lang="zh-CN" altLang="en-US" sz="1800" dirty="0">
                <a:latin typeface="+mn-ea"/>
              </a:rPr>
              <a:t>通过了解石器时代中国境内有代表性的文化遗存，</a:t>
            </a:r>
            <a:r>
              <a:rPr lang="en-US" altLang="zh-CN" sz="1800" dirty="0">
                <a:solidFill>
                  <a:srgbClr val="FF0000"/>
                </a:solidFill>
                <a:latin typeface="+mn-ea"/>
              </a:rPr>
              <a:t>1</a:t>
            </a:r>
            <a:r>
              <a:rPr lang="zh-CN" altLang="en-US" sz="1800" dirty="0">
                <a:latin typeface="+mn-ea"/>
              </a:rPr>
              <a:t>认识它们与中华文明起源以及私有制、阶级、国家起源的关系；</a:t>
            </a:r>
            <a:r>
              <a:rPr lang="en-US" altLang="zh-CN" sz="1800" dirty="0">
                <a:solidFill>
                  <a:srgbClr val="FF0000"/>
                </a:solidFill>
                <a:latin typeface="+mn-ea"/>
              </a:rPr>
              <a:t>3</a:t>
            </a:r>
            <a:r>
              <a:rPr lang="zh-CN" altLang="en-US" sz="1800" dirty="0">
                <a:latin typeface="+mn-ea"/>
              </a:rPr>
              <a:t>通过甲骨文、青铜铭文及其他文献记载</a:t>
            </a:r>
            <a:r>
              <a:rPr lang="en-US" altLang="zh-CN" sz="2000" dirty="0">
                <a:solidFill>
                  <a:srgbClr val="FF0000"/>
                </a:solidFill>
                <a:latin typeface="+mn-ea"/>
              </a:rPr>
              <a:t>4</a:t>
            </a:r>
            <a:r>
              <a:rPr lang="zh-CN" altLang="en-US" sz="1800" dirty="0">
                <a:latin typeface="+mn-ea"/>
              </a:rPr>
              <a:t>，了解私有制、阶级和早期国家的起源特征。</a:t>
            </a:r>
            <a:r>
              <a:rPr lang="en-US" altLang="zh-CN" sz="1800" dirty="0">
                <a:solidFill>
                  <a:srgbClr val="FF0000"/>
                </a:solidFill>
                <a:latin typeface="+mn-ea"/>
              </a:rPr>
              <a:t>2</a:t>
            </a:r>
            <a:r>
              <a:rPr lang="en-US" altLang="zh-CN" sz="1800" b="1" dirty="0">
                <a:solidFill>
                  <a:srgbClr val="FF0000"/>
                </a:solidFill>
                <a:latin typeface="+mn-ea"/>
              </a:rPr>
              <a:t>          </a:t>
            </a:r>
          </a:p>
          <a:p>
            <a:pPr eaLnBrk="1" hangingPunct="1">
              <a:lnSpc>
                <a:spcPts val="2400"/>
              </a:lnSpc>
              <a:spcBef>
                <a:spcPct val="0"/>
              </a:spcBef>
              <a:buFontTx/>
              <a:buNone/>
            </a:pPr>
            <a:r>
              <a:rPr lang="zh-CN" altLang="en-US" sz="1800" b="1" dirty="0">
                <a:solidFill>
                  <a:srgbClr val="FF0000"/>
                </a:solidFill>
                <a:latin typeface="+mn-ea"/>
              </a:rPr>
              <a:t>                          早期中华文明的学习内容与学习要求分析</a:t>
            </a:r>
          </a:p>
        </p:txBody>
      </p:sp>
      <p:sp>
        <p:nvSpPr>
          <p:cNvPr id="3" name="TextBox 2">
            <a:extLst>
              <a:ext uri="{FF2B5EF4-FFF2-40B4-BE49-F238E27FC236}">
                <a16:creationId xmlns:a16="http://schemas.microsoft.com/office/drawing/2014/main" id="{66876313-3092-4682-89DC-249DF2217916}"/>
              </a:ext>
            </a:extLst>
          </p:cNvPr>
          <p:cNvSpPr txBox="1">
            <a:spLocks noChangeArrowheads="1"/>
          </p:cNvSpPr>
          <p:nvPr/>
        </p:nvSpPr>
        <p:spPr bwMode="auto">
          <a:xfrm>
            <a:off x="872876" y="2782887"/>
            <a:ext cx="696913" cy="646113"/>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Garamond" panose="02020404030301010803" pitchFamily="18" charset="0"/>
              </a:rPr>
              <a:t>历史知识</a:t>
            </a:r>
          </a:p>
        </p:txBody>
      </p:sp>
      <p:sp>
        <p:nvSpPr>
          <p:cNvPr id="6" name="TextBox 5">
            <a:extLst>
              <a:ext uri="{FF2B5EF4-FFF2-40B4-BE49-F238E27FC236}">
                <a16:creationId xmlns:a16="http://schemas.microsoft.com/office/drawing/2014/main" id="{17F28416-0888-4DDF-A027-02473F01C65B}"/>
              </a:ext>
            </a:extLst>
          </p:cNvPr>
          <p:cNvSpPr txBox="1">
            <a:spLocks noChangeArrowheads="1"/>
          </p:cNvSpPr>
          <p:nvPr/>
        </p:nvSpPr>
        <p:spPr bwMode="auto">
          <a:xfrm>
            <a:off x="43529" y="3429000"/>
            <a:ext cx="765175" cy="1631950"/>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000" b="1" dirty="0">
                <a:latin typeface="Garamond" panose="02020404030301010803" pitchFamily="18" charset="0"/>
              </a:rPr>
              <a:t>早期中华文明课程内容</a:t>
            </a:r>
          </a:p>
        </p:txBody>
      </p:sp>
      <p:sp>
        <p:nvSpPr>
          <p:cNvPr id="4" name="左大括号 3">
            <a:extLst>
              <a:ext uri="{FF2B5EF4-FFF2-40B4-BE49-F238E27FC236}">
                <a16:creationId xmlns:a16="http://schemas.microsoft.com/office/drawing/2014/main" id="{5BC8CA93-CDB2-4A21-B4A7-ABE56E4FB9E6}"/>
              </a:ext>
            </a:extLst>
          </p:cNvPr>
          <p:cNvSpPr/>
          <p:nvPr/>
        </p:nvSpPr>
        <p:spPr>
          <a:xfrm>
            <a:off x="724382" y="3208915"/>
            <a:ext cx="240130" cy="1962424"/>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8" name="左大括号 7">
            <a:extLst>
              <a:ext uri="{FF2B5EF4-FFF2-40B4-BE49-F238E27FC236}">
                <a16:creationId xmlns:a16="http://schemas.microsoft.com/office/drawing/2014/main" id="{49AC195B-D446-4F3F-A21C-6A29DF6BC364}"/>
              </a:ext>
            </a:extLst>
          </p:cNvPr>
          <p:cNvSpPr/>
          <p:nvPr/>
        </p:nvSpPr>
        <p:spPr>
          <a:xfrm>
            <a:off x="1478153" y="2143202"/>
            <a:ext cx="167212" cy="186699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9" name="左大括号 8">
            <a:extLst>
              <a:ext uri="{FF2B5EF4-FFF2-40B4-BE49-F238E27FC236}">
                <a16:creationId xmlns:a16="http://schemas.microsoft.com/office/drawing/2014/main" id="{C961C209-ECB7-4396-B8BE-F8F87F5180AF}"/>
              </a:ext>
            </a:extLst>
          </p:cNvPr>
          <p:cNvSpPr/>
          <p:nvPr/>
        </p:nvSpPr>
        <p:spPr>
          <a:xfrm>
            <a:off x="1409937" y="4521987"/>
            <a:ext cx="387350" cy="148431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31753" name="Rectangle 2">
            <a:extLst>
              <a:ext uri="{FF2B5EF4-FFF2-40B4-BE49-F238E27FC236}">
                <a16:creationId xmlns:a16="http://schemas.microsoft.com/office/drawing/2014/main" id="{38518516-7B9A-42C0-8F5E-A74350500247}"/>
              </a:ext>
            </a:extLst>
          </p:cNvPr>
          <p:cNvSpPr txBox="1">
            <a:spLocks noRot="1" noChangeArrowheads="1"/>
          </p:cNvSpPr>
          <p:nvPr/>
        </p:nvSpPr>
        <p:spPr bwMode="auto">
          <a:xfrm>
            <a:off x="60567" y="78560"/>
            <a:ext cx="8848951" cy="371795"/>
          </a:xfrm>
          <a:prstGeom prst="rect">
            <a:avLst/>
          </a:prstGeom>
          <a:solidFill>
            <a:schemeClr val="accent6">
              <a:lumMod val="20000"/>
              <a:lumOff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zh-CN" altLang="en-US" sz="2800" b="1">
                <a:solidFill>
                  <a:srgbClr val="FF0000"/>
                </a:solidFill>
              </a:rPr>
              <a:t>课程内容的结构分析</a:t>
            </a:r>
            <a:endParaRPr lang="zh-CN" altLang="en-US" sz="2800" b="1" dirty="0">
              <a:solidFill>
                <a:srgbClr val="FF0000"/>
              </a:solidFill>
            </a:endParaRPr>
          </a:p>
        </p:txBody>
      </p:sp>
      <p:sp>
        <p:nvSpPr>
          <p:cNvPr id="12" name="TextBox 11">
            <a:extLst>
              <a:ext uri="{FF2B5EF4-FFF2-40B4-BE49-F238E27FC236}">
                <a16:creationId xmlns:a16="http://schemas.microsoft.com/office/drawing/2014/main" id="{6ED2E804-F46F-4858-9885-67AD3404CCF1}"/>
              </a:ext>
            </a:extLst>
          </p:cNvPr>
          <p:cNvSpPr txBox="1">
            <a:spLocks noChangeArrowheads="1"/>
          </p:cNvSpPr>
          <p:nvPr/>
        </p:nvSpPr>
        <p:spPr bwMode="auto">
          <a:xfrm>
            <a:off x="859221" y="4848173"/>
            <a:ext cx="696913" cy="646331"/>
          </a:xfrm>
          <a:prstGeom prst="rect">
            <a:avLst/>
          </a:prstGeom>
          <a:solidFill>
            <a:schemeClr val="accent6">
              <a:lumMod val="20000"/>
              <a:lumOff val="8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Garamond" panose="02020404030301010803" pitchFamily="18" charset="0"/>
              </a:rPr>
              <a:t>历史认识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xEl>
                                              <p:pRg st="1" end="1"/>
                                            </p:txEl>
                                          </p:spTgt>
                                        </p:tgtEl>
                                        <p:attrNameLst>
                                          <p:attrName>style.visibility</p:attrName>
                                        </p:attrNameLst>
                                      </p:cBhvr>
                                      <p:to>
                                        <p:strVal val="visible"/>
                                      </p:to>
                                    </p:set>
                                    <p:anim calcmode="lin" valueType="num">
                                      <p:cBhvr additive="base">
                                        <p:cTn id="13"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5539">
                                            <p:txEl>
                                              <p:pRg st="2" end="2"/>
                                            </p:txEl>
                                          </p:spTgt>
                                        </p:tgtEl>
                                        <p:attrNameLst>
                                          <p:attrName>style.visibility</p:attrName>
                                        </p:attrNameLst>
                                      </p:cBhvr>
                                      <p:to>
                                        <p:strVal val="visible"/>
                                      </p:to>
                                    </p:set>
                                    <p:anim calcmode="lin" valueType="num">
                                      <p:cBhvr additive="base">
                                        <p:cTn id="19"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5539">
                                            <p:txEl>
                                              <p:pRg st="3" end="3"/>
                                            </p:txEl>
                                          </p:spTgt>
                                        </p:tgtEl>
                                        <p:attrNameLst>
                                          <p:attrName>style.visibility</p:attrName>
                                        </p:attrNameLst>
                                      </p:cBhvr>
                                      <p:to>
                                        <p:strVal val="visible"/>
                                      </p:to>
                                    </p:set>
                                    <p:anim calcmode="lin" valueType="num">
                                      <p:cBhvr additive="base">
                                        <p:cTn id="25"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5539">
                                            <p:txEl>
                                              <p:pRg st="4" end="4"/>
                                            </p:txEl>
                                          </p:spTgt>
                                        </p:tgtEl>
                                        <p:attrNameLst>
                                          <p:attrName>style.visibility</p:attrName>
                                        </p:attrNameLst>
                                      </p:cBhvr>
                                      <p:to>
                                        <p:strVal val="visible"/>
                                      </p:to>
                                    </p:set>
                                    <p:anim calcmode="lin" valueType="num">
                                      <p:cBhvr additive="base">
                                        <p:cTn id="31" dur="500" fill="hold"/>
                                        <p:tgtEl>
                                          <p:spTgt spid="6553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55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5539">
                                            <p:txEl>
                                              <p:pRg st="5" end="5"/>
                                            </p:txEl>
                                          </p:spTgt>
                                        </p:tgtEl>
                                        <p:attrNameLst>
                                          <p:attrName>style.visibility</p:attrName>
                                        </p:attrNameLst>
                                      </p:cBhvr>
                                      <p:to>
                                        <p:strVal val="visible"/>
                                      </p:to>
                                    </p:set>
                                    <p:anim calcmode="lin" valueType="num">
                                      <p:cBhvr additive="base">
                                        <p:cTn id="37" dur="500" fill="hold"/>
                                        <p:tgtEl>
                                          <p:spTgt spid="6553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55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5539">
                                            <p:txEl>
                                              <p:pRg st="7" end="7"/>
                                            </p:txEl>
                                          </p:spTgt>
                                        </p:tgtEl>
                                        <p:attrNameLst>
                                          <p:attrName>style.visibility</p:attrName>
                                        </p:attrNameLst>
                                      </p:cBhvr>
                                      <p:to>
                                        <p:strVal val="visible"/>
                                      </p:to>
                                    </p:set>
                                    <p:anim calcmode="lin" valueType="num">
                                      <p:cBhvr additive="base">
                                        <p:cTn id="43" dur="500" fill="hold"/>
                                        <p:tgtEl>
                                          <p:spTgt spid="65539">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55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5539">
                                            <p:txEl>
                                              <p:pRg st="8" end="8"/>
                                            </p:txEl>
                                          </p:spTgt>
                                        </p:tgtEl>
                                        <p:attrNameLst>
                                          <p:attrName>style.visibility</p:attrName>
                                        </p:attrNameLst>
                                      </p:cBhvr>
                                      <p:to>
                                        <p:strVal val="visible"/>
                                      </p:to>
                                    </p:set>
                                    <p:anim calcmode="lin" valueType="num">
                                      <p:cBhvr additive="base">
                                        <p:cTn id="49" dur="500" fill="hold"/>
                                        <p:tgtEl>
                                          <p:spTgt spid="65539">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553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5539">
                                            <p:txEl>
                                              <p:pRg st="9" end="9"/>
                                            </p:txEl>
                                          </p:spTgt>
                                        </p:tgtEl>
                                        <p:attrNameLst>
                                          <p:attrName>style.visibility</p:attrName>
                                        </p:attrNameLst>
                                      </p:cBhvr>
                                      <p:to>
                                        <p:strVal val="visible"/>
                                      </p:to>
                                    </p:set>
                                    <p:anim calcmode="lin" valueType="num">
                                      <p:cBhvr additive="base">
                                        <p:cTn id="55" dur="500" fill="hold"/>
                                        <p:tgtEl>
                                          <p:spTgt spid="65539">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553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5539">
                                            <p:txEl>
                                              <p:pRg st="10" end="10"/>
                                            </p:txEl>
                                          </p:spTgt>
                                        </p:tgtEl>
                                        <p:attrNameLst>
                                          <p:attrName>style.visibility</p:attrName>
                                        </p:attrNameLst>
                                      </p:cBhvr>
                                      <p:to>
                                        <p:strVal val="visible"/>
                                      </p:to>
                                    </p:set>
                                    <p:anim calcmode="lin" valueType="num">
                                      <p:cBhvr additive="base">
                                        <p:cTn id="61" dur="500" fill="hold"/>
                                        <p:tgtEl>
                                          <p:spTgt spid="65539">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55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5539">
                                            <p:txEl>
                                              <p:pRg st="11" end="11"/>
                                            </p:txEl>
                                          </p:spTgt>
                                        </p:tgtEl>
                                        <p:attrNameLst>
                                          <p:attrName>style.visibility</p:attrName>
                                        </p:attrNameLst>
                                      </p:cBhvr>
                                      <p:to>
                                        <p:strVal val="visible"/>
                                      </p:to>
                                    </p:set>
                                    <p:anim calcmode="lin" valueType="num">
                                      <p:cBhvr additive="base">
                                        <p:cTn id="67" dur="500" fill="hold"/>
                                        <p:tgtEl>
                                          <p:spTgt spid="65539">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553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childTnLst>
                                </p:cTn>
                              </p:par>
                              <p:par>
                                <p:cTn id="77" presetID="10" presetClass="entr" presetSubtype="0" fill="hold" grpId="0"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fade">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P spid="3" grpId="0" animBg="1"/>
      <p:bldP spid="6" grpId="0" animBg="1"/>
      <p:bldP spid="4" grpId="0" animBg="1"/>
      <p:bldP spid="8" grpId="0" animBg="1"/>
      <p:bldP spid="9"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Box 2">
            <a:extLst>
              <a:ext uri="{FF2B5EF4-FFF2-40B4-BE49-F238E27FC236}">
                <a16:creationId xmlns:a16="http://schemas.microsoft.com/office/drawing/2014/main" id="{9FA5FE34-8033-417E-99DA-F84F88B92B33}"/>
              </a:ext>
            </a:extLst>
          </p:cNvPr>
          <p:cNvSpPr txBox="1">
            <a:spLocks noChangeArrowheads="1"/>
          </p:cNvSpPr>
          <p:nvPr/>
        </p:nvSpPr>
        <p:spPr bwMode="auto">
          <a:xfrm>
            <a:off x="90488" y="1393824"/>
            <a:ext cx="3513136" cy="3039999"/>
          </a:xfrm>
          <a:prstGeom prst="rect">
            <a:avLst/>
          </a:prstGeom>
          <a:solidFill>
            <a:schemeClr val="bg2"/>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lnSpc>
                <a:spcPts val="2100"/>
              </a:lnSpc>
              <a:spcBef>
                <a:spcPct val="0"/>
              </a:spcBef>
              <a:buFontTx/>
              <a:buNone/>
              <a:defRPr/>
            </a:pPr>
            <a:r>
              <a:rPr lang="zh-CN" altLang="en-US" sz="1600" b="1" dirty="0">
                <a:latin typeface="Garamond" pitchFamily="18" charset="0"/>
              </a:rPr>
              <a:t>第一单元   从中华文明起源到秦汉大一统多民族封建国家的建立与巩固</a:t>
            </a:r>
            <a:endParaRPr lang="en-US" altLang="zh-CN" sz="1600" b="1" dirty="0">
              <a:latin typeface="Garamond" pitchFamily="18" charset="0"/>
            </a:endParaRPr>
          </a:p>
          <a:p>
            <a:pPr eaLnBrk="1" hangingPunct="1">
              <a:lnSpc>
                <a:spcPts val="2100"/>
              </a:lnSpc>
              <a:spcBef>
                <a:spcPct val="0"/>
              </a:spcBef>
              <a:buFontTx/>
              <a:buNone/>
              <a:defRPr/>
            </a:pPr>
            <a:endParaRPr lang="en-US" altLang="zh-CN" sz="1600" b="1" dirty="0">
              <a:latin typeface="Garamond" pitchFamily="18" charset="0"/>
            </a:endParaRPr>
          </a:p>
          <a:p>
            <a:pPr eaLnBrk="1" hangingPunct="1">
              <a:lnSpc>
                <a:spcPts val="2100"/>
              </a:lnSpc>
              <a:spcBef>
                <a:spcPct val="0"/>
              </a:spcBef>
              <a:buFontTx/>
              <a:buNone/>
              <a:defRPr/>
            </a:pPr>
            <a:r>
              <a:rPr lang="zh-CN" altLang="zh-CN" sz="1600" b="1" dirty="0">
                <a:latin typeface="Garamond" pitchFamily="18" charset="0"/>
              </a:rPr>
              <a:t>第1 课</a:t>
            </a:r>
            <a:r>
              <a:rPr lang="en-US" altLang="zh-CN" sz="1600" b="1" dirty="0">
                <a:latin typeface="Garamond" pitchFamily="18" charset="0"/>
              </a:rPr>
              <a:t>   </a:t>
            </a:r>
            <a:r>
              <a:rPr lang="zh-CN" altLang="zh-CN" sz="1600" b="1" dirty="0">
                <a:latin typeface="Garamond" pitchFamily="18" charset="0"/>
              </a:rPr>
              <a:t>中华文明的起源与早期国家</a:t>
            </a:r>
            <a:endParaRPr lang="en-US" altLang="zh-CN" sz="1600" b="1" dirty="0">
              <a:latin typeface="Garamond" pitchFamily="18" charset="0"/>
            </a:endParaRPr>
          </a:p>
          <a:p>
            <a:pPr eaLnBrk="1" hangingPunct="1">
              <a:lnSpc>
                <a:spcPts val="2100"/>
              </a:lnSpc>
              <a:spcBef>
                <a:spcPct val="0"/>
              </a:spcBef>
              <a:buFontTx/>
              <a:buNone/>
              <a:defRPr/>
            </a:pPr>
            <a:r>
              <a:rPr lang="zh-CN" altLang="en-US" sz="1400" dirty="0">
                <a:latin typeface="Garamond" pitchFamily="18" charset="0"/>
              </a:rPr>
              <a:t>石器时代的古人类和文化遗存</a:t>
            </a:r>
            <a:endParaRPr lang="en-US" altLang="zh-CN" sz="1400" dirty="0">
              <a:latin typeface="Garamond" pitchFamily="18" charset="0"/>
            </a:endParaRPr>
          </a:p>
          <a:p>
            <a:pPr eaLnBrk="1" hangingPunct="1">
              <a:lnSpc>
                <a:spcPts val="2100"/>
              </a:lnSpc>
              <a:spcBef>
                <a:spcPct val="0"/>
              </a:spcBef>
              <a:buFontTx/>
              <a:buNone/>
              <a:defRPr/>
            </a:pPr>
            <a:r>
              <a:rPr lang="zh-CN" altLang="en-US" sz="1400" dirty="0">
                <a:latin typeface="Garamond" pitchFamily="18" charset="0"/>
              </a:rPr>
              <a:t>从部落到国家</a:t>
            </a:r>
            <a:endParaRPr lang="en-US" altLang="zh-CN" sz="1400" dirty="0">
              <a:latin typeface="Garamond" pitchFamily="18" charset="0"/>
            </a:endParaRPr>
          </a:p>
          <a:p>
            <a:pPr eaLnBrk="1" hangingPunct="1">
              <a:lnSpc>
                <a:spcPts val="2100"/>
              </a:lnSpc>
              <a:spcBef>
                <a:spcPct val="0"/>
              </a:spcBef>
              <a:buFontTx/>
              <a:buNone/>
              <a:defRPr/>
            </a:pPr>
            <a:r>
              <a:rPr lang="zh-CN" altLang="en-US" sz="1400" dirty="0">
                <a:latin typeface="Garamond" pitchFamily="18" charset="0"/>
              </a:rPr>
              <a:t>商和西周</a:t>
            </a:r>
            <a:endParaRPr lang="en-US" altLang="zh-CN" sz="1400" dirty="0">
              <a:latin typeface="Garamond" pitchFamily="18" charset="0"/>
            </a:endParaRPr>
          </a:p>
          <a:p>
            <a:pPr eaLnBrk="1" hangingPunct="1">
              <a:lnSpc>
                <a:spcPts val="2100"/>
              </a:lnSpc>
              <a:spcBef>
                <a:spcPct val="0"/>
              </a:spcBef>
              <a:buFontTx/>
              <a:buNone/>
              <a:defRPr/>
            </a:pPr>
            <a:r>
              <a:rPr lang="zh-CN" altLang="zh-CN" sz="1600" b="1" dirty="0">
                <a:latin typeface="Garamond" pitchFamily="18" charset="0"/>
              </a:rPr>
              <a:t>第2 课</a:t>
            </a:r>
            <a:r>
              <a:rPr lang="en-US" altLang="zh-CN" sz="1600" b="1" dirty="0">
                <a:latin typeface="Garamond" pitchFamily="18" charset="0"/>
              </a:rPr>
              <a:t>  </a:t>
            </a:r>
            <a:r>
              <a:rPr lang="zh-CN" altLang="zh-CN" sz="1600" b="1" dirty="0">
                <a:latin typeface="Garamond" pitchFamily="18" charset="0"/>
              </a:rPr>
              <a:t>诸侯纷争与变法运动</a:t>
            </a:r>
            <a:endParaRPr lang="en-US" altLang="zh-CN" sz="1600" b="1" dirty="0">
              <a:latin typeface="Garamond" pitchFamily="18" charset="0"/>
            </a:endParaRPr>
          </a:p>
          <a:p>
            <a:pPr eaLnBrk="1" hangingPunct="1">
              <a:lnSpc>
                <a:spcPts val="2100"/>
              </a:lnSpc>
              <a:spcBef>
                <a:spcPct val="0"/>
              </a:spcBef>
              <a:buFontTx/>
              <a:buNone/>
              <a:defRPr/>
            </a:pPr>
            <a:r>
              <a:rPr lang="zh-CN" altLang="zh-CN" sz="1600" b="1" dirty="0">
                <a:latin typeface="Garamond" pitchFamily="18" charset="0"/>
              </a:rPr>
              <a:t>第3 课</a:t>
            </a:r>
            <a:r>
              <a:rPr lang="en-US" altLang="zh-CN" sz="1600" b="1" dirty="0">
                <a:latin typeface="Garamond" pitchFamily="18" charset="0"/>
              </a:rPr>
              <a:t>  </a:t>
            </a:r>
            <a:r>
              <a:rPr lang="zh-CN" altLang="en-US" sz="1600" b="1" dirty="0">
                <a:latin typeface="Garamond" pitchFamily="18" charset="0"/>
              </a:rPr>
              <a:t>秦</a:t>
            </a:r>
            <a:r>
              <a:rPr lang="zh-CN" altLang="zh-CN" sz="1600" b="1" dirty="0">
                <a:latin typeface="Garamond" pitchFamily="18" charset="0"/>
              </a:rPr>
              <a:t>统一多民族封建国家的建立</a:t>
            </a:r>
            <a:endParaRPr lang="en-US" altLang="zh-CN" sz="1600" b="1" dirty="0">
              <a:latin typeface="Garamond" pitchFamily="18" charset="0"/>
            </a:endParaRPr>
          </a:p>
          <a:p>
            <a:pPr eaLnBrk="1" hangingPunct="1">
              <a:lnSpc>
                <a:spcPts val="2100"/>
              </a:lnSpc>
              <a:spcBef>
                <a:spcPct val="0"/>
              </a:spcBef>
              <a:buFontTx/>
              <a:buNone/>
              <a:defRPr/>
            </a:pPr>
            <a:r>
              <a:rPr lang="zh-CN" altLang="zh-CN" sz="1600" b="1" dirty="0">
                <a:latin typeface="Garamond" pitchFamily="18" charset="0"/>
              </a:rPr>
              <a:t>第4 课</a:t>
            </a:r>
            <a:r>
              <a:rPr lang="en-US" altLang="zh-CN" sz="1600" b="1" dirty="0">
                <a:latin typeface="Garamond" pitchFamily="18" charset="0"/>
              </a:rPr>
              <a:t>  </a:t>
            </a:r>
            <a:r>
              <a:rPr lang="zh-CN" altLang="zh-CN" sz="1600" b="1" dirty="0">
                <a:latin typeface="Garamond" pitchFamily="18" charset="0"/>
              </a:rPr>
              <a:t>西汉与东汉——</a:t>
            </a:r>
            <a:r>
              <a:rPr lang="zh-CN" altLang="en-US" sz="1600" b="1" dirty="0">
                <a:latin typeface="Garamond" pitchFamily="18" charset="0"/>
              </a:rPr>
              <a:t>统一多民族封建国家</a:t>
            </a:r>
            <a:r>
              <a:rPr lang="zh-CN" altLang="zh-CN" sz="1600" b="1" dirty="0">
                <a:latin typeface="Garamond" pitchFamily="18" charset="0"/>
              </a:rPr>
              <a:t>的巩固</a:t>
            </a:r>
            <a:endParaRPr lang="zh-CN" altLang="en-US" sz="1600" b="1" dirty="0">
              <a:latin typeface="Garamond" pitchFamily="18" charset="0"/>
            </a:endParaRPr>
          </a:p>
        </p:txBody>
      </p:sp>
      <p:sp>
        <p:nvSpPr>
          <p:cNvPr id="17411" name="Rectangle 2">
            <a:extLst>
              <a:ext uri="{FF2B5EF4-FFF2-40B4-BE49-F238E27FC236}">
                <a16:creationId xmlns:a16="http://schemas.microsoft.com/office/drawing/2014/main" id="{30AEC316-08B3-4AB0-AF4E-06441A2480A4}"/>
              </a:ext>
            </a:extLst>
          </p:cNvPr>
          <p:cNvSpPr txBox="1">
            <a:spLocks noRot="1" noChangeArrowheads="1"/>
          </p:cNvSpPr>
          <p:nvPr/>
        </p:nvSpPr>
        <p:spPr bwMode="auto">
          <a:xfrm>
            <a:off x="0" y="36513"/>
            <a:ext cx="8964613" cy="395287"/>
          </a:xfrm>
          <a:prstGeom prst="rect">
            <a:avLst/>
          </a:prstGeom>
          <a:solidFill>
            <a:schemeClr val="accent6">
              <a:lumMod val="40000"/>
              <a:lumOff val="6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000" b="1" dirty="0">
                <a:solidFill>
                  <a:srgbClr val="FF0000"/>
                </a:solidFill>
              </a:rPr>
              <a:t>从单元导言和目录中认识课文内容与其他内容的关系及其学习的主题与价值</a:t>
            </a:r>
          </a:p>
        </p:txBody>
      </p:sp>
      <p:sp>
        <p:nvSpPr>
          <p:cNvPr id="6149" name="TextBox 2">
            <a:extLst>
              <a:ext uri="{FF2B5EF4-FFF2-40B4-BE49-F238E27FC236}">
                <a16:creationId xmlns:a16="http://schemas.microsoft.com/office/drawing/2014/main" id="{444E6358-30F5-44C0-8CD5-BE893FBF2133}"/>
              </a:ext>
            </a:extLst>
          </p:cNvPr>
          <p:cNvSpPr txBox="1">
            <a:spLocks noChangeArrowheads="1"/>
          </p:cNvSpPr>
          <p:nvPr/>
        </p:nvSpPr>
        <p:spPr bwMode="auto">
          <a:xfrm>
            <a:off x="57150" y="476250"/>
            <a:ext cx="8907463" cy="867545"/>
          </a:xfrm>
          <a:prstGeom prst="rect">
            <a:avLst/>
          </a:prstGeom>
          <a:solidFill>
            <a:schemeClr val="accent6">
              <a:lumMod val="20000"/>
              <a:lumOff val="80000"/>
            </a:schemeClr>
          </a:solidFill>
          <a:ln>
            <a:noFill/>
          </a:ln>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ts val="2100"/>
              </a:lnSpc>
              <a:spcBef>
                <a:spcPct val="0"/>
              </a:spcBef>
              <a:buFontTx/>
              <a:buNone/>
              <a:defRPr/>
            </a:pPr>
            <a:r>
              <a:rPr lang="en-US" altLang="zh-CN" sz="1600" dirty="0">
                <a:latin typeface="+mn-ea"/>
              </a:rPr>
              <a:t>1.1 </a:t>
            </a:r>
            <a:r>
              <a:rPr lang="zh-CN" altLang="en-US" sz="1600" dirty="0">
                <a:latin typeface="+mn-ea"/>
              </a:rPr>
              <a:t>早期中华文明：</a:t>
            </a:r>
            <a:r>
              <a:rPr lang="zh-CN" altLang="en-US" sz="1400" dirty="0">
                <a:latin typeface="+mn-ea"/>
              </a:rPr>
              <a:t>通过了解石器时代中国境内有代表性的文化遗存，</a:t>
            </a:r>
            <a:r>
              <a:rPr lang="en-US" altLang="zh-CN" sz="1400" dirty="0">
                <a:solidFill>
                  <a:srgbClr val="FF0000"/>
                </a:solidFill>
                <a:latin typeface="+mn-ea"/>
              </a:rPr>
              <a:t>1</a:t>
            </a:r>
            <a:r>
              <a:rPr lang="zh-CN" altLang="en-US" sz="1400" dirty="0">
                <a:latin typeface="+mn-ea"/>
              </a:rPr>
              <a:t>认识它们与中华文明起源以及私有制、阶级、国家起源的关系；</a:t>
            </a:r>
            <a:r>
              <a:rPr lang="en-US" altLang="zh-CN" sz="1400" dirty="0">
                <a:solidFill>
                  <a:srgbClr val="FF0000"/>
                </a:solidFill>
                <a:latin typeface="+mn-ea"/>
              </a:rPr>
              <a:t>2</a:t>
            </a:r>
            <a:r>
              <a:rPr lang="zh-CN" altLang="en-US" sz="1400" dirty="0">
                <a:latin typeface="+mn-ea"/>
              </a:rPr>
              <a:t>通过甲骨文、青铜铭文及其他文献记载，</a:t>
            </a:r>
            <a:r>
              <a:rPr lang="en-US" altLang="zh-CN" sz="1400" dirty="0">
                <a:solidFill>
                  <a:srgbClr val="FF0000"/>
                </a:solidFill>
                <a:latin typeface="+mn-ea"/>
              </a:rPr>
              <a:t>3</a:t>
            </a:r>
            <a:r>
              <a:rPr lang="zh-CN" altLang="en-US" sz="1400" dirty="0">
                <a:latin typeface="+mn-ea"/>
              </a:rPr>
              <a:t>了解私有制、阶级和早期国家的起源特征。</a:t>
            </a:r>
            <a:endParaRPr lang="en-US" altLang="zh-CN" sz="1400" dirty="0">
              <a:latin typeface="+mn-ea"/>
            </a:endParaRPr>
          </a:p>
          <a:p>
            <a:pPr eaLnBrk="1" hangingPunct="1">
              <a:lnSpc>
                <a:spcPts val="2100"/>
              </a:lnSpc>
              <a:spcBef>
                <a:spcPct val="0"/>
              </a:spcBef>
              <a:buFontTx/>
              <a:buNone/>
              <a:defRPr/>
            </a:pPr>
            <a:r>
              <a:rPr lang="en-US" altLang="zh-CN" sz="1400" dirty="0">
                <a:latin typeface="+mn-ea"/>
              </a:rPr>
              <a:t>       </a:t>
            </a:r>
            <a:r>
              <a:rPr lang="zh-CN" altLang="en-US" sz="1600" b="1" dirty="0">
                <a:latin typeface="+mn-ea"/>
              </a:rPr>
              <a:t>重要概念：文化遗存；中华文明；早期国家</a:t>
            </a:r>
            <a:endParaRPr lang="zh-CN" altLang="en-US" sz="1400" b="1" dirty="0">
              <a:latin typeface="+mn-ea"/>
            </a:endParaRPr>
          </a:p>
        </p:txBody>
      </p:sp>
      <p:sp>
        <p:nvSpPr>
          <p:cNvPr id="6" name="TextBox 1">
            <a:extLst>
              <a:ext uri="{FF2B5EF4-FFF2-40B4-BE49-F238E27FC236}">
                <a16:creationId xmlns:a16="http://schemas.microsoft.com/office/drawing/2014/main" id="{C838030F-4712-4A67-8B02-7DA95617C8BA}"/>
              </a:ext>
            </a:extLst>
          </p:cNvPr>
          <p:cNvSpPr txBox="1">
            <a:spLocks noChangeArrowheads="1"/>
          </p:cNvSpPr>
          <p:nvPr/>
        </p:nvSpPr>
        <p:spPr bwMode="auto">
          <a:xfrm>
            <a:off x="695325" y="4654550"/>
            <a:ext cx="2763838" cy="831850"/>
          </a:xfrm>
          <a:prstGeom prst="rect">
            <a:avLst/>
          </a:prstGeom>
          <a:solidFill>
            <a:schemeClr val="accent6">
              <a:lumMod val="40000"/>
              <a:lumOff val="6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600" b="1" dirty="0">
                <a:latin typeface="Garamond" panose="02020404030301010803" pitchFamily="18" charset="0"/>
              </a:rPr>
              <a:t>                             </a:t>
            </a:r>
            <a:r>
              <a:rPr lang="zh-CN" altLang="en-US" sz="1600" dirty="0">
                <a:latin typeface="Garamond" panose="02020404030301010803" pitchFamily="18" charset="0"/>
              </a:rPr>
              <a:t>旧石器时代</a:t>
            </a:r>
            <a:endParaRPr lang="en-US" altLang="zh-CN" sz="1600" dirty="0">
              <a:latin typeface="Garamond" panose="02020404030301010803" pitchFamily="18" charset="0"/>
            </a:endParaRPr>
          </a:p>
          <a:p>
            <a:pPr eaLnBrk="1" hangingPunct="1">
              <a:spcBef>
                <a:spcPct val="0"/>
              </a:spcBef>
              <a:buFontTx/>
              <a:buNone/>
            </a:pPr>
            <a:r>
              <a:rPr lang="zh-CN" altLang="en-US" sz="1600" b="1" dirty="0">
                <a:latin typeface="Garamond" panose="02020404030301010803" pitchFamily="18" charset="0"/>
              </a:rPr>
              <a:t> 中华文明起源</a:t>
            </a:r>
            <a:endParaRPr lang="en-US" altLang="zh-CN" sz="1600" b="1" dirty="0">
              <a:latin typeface="Garamond" panose="02020404030301010803" pitchFamily="18" charset="0"/>
            </a:endParaRPr>
          </a:p>
          <a:p>
            <a:pPr eaLnBrk="1" hangingPunct="1">
              <a:spcBef>
                <a:spcPct val="0"/>
              </a:spcBef>
              <a:buFontTx/>
              <a:buNone/>
            </a:pPr>
            <a:r>
              <a:rPr lang="en-US" altLang="zh-CN" sz="1600" b="1" dirty="0">
                <a:latin typeface="Garamond" panose="02020404030301010803" pitchFamily="18" charset="0"/>
              </a:rPr>
              <a:t>                             </a:t>
            </a:r>
            <a:r>
              <a:rPr lang="zh-CN" altLang="en-US" sz="1600" dirty="0">
                <a:latin typeface="Garamond" panose="02020404030301010803" pitchFamily="18" charset="0"/>
              </a:rPr>
              <a:t>新石器时代</a:t>
            </a:r>
            <a:endParaRPr lang="en-US" altLang="zh-CN" sz="1600" dirty="0">
              <a:latin typeface="Garamond" panose="02020404030301010803" pitchFamily="18" charset="0"/>
            </a:endParaRPr>
          </a:p>
        </p:txBody>
      </p:sp>
      <p:sp>
        <p:nvSpPr>
          <p:cNvPr id="17" name="TextBox 1">
            <a:extLst>
              <a:ext uri="{FF2B5EF4-FFF2-40B4-BE49-F238E27FC236}">
                <a16:creationId xmlns:a16="http://schemas.microsoft.com/office/drawing/2014/main" id="{4F2713A8-DBBB-4F81-9FDC-9EF679A124F4}"/>
              </a:ext>
            </a:extLst>
          </p:cNvPr>
          <p:cNvSpPr txBox="1">
            <a:spLocks noChangeArrowheads="1"/>
          </p:cNvSpPr>
          <p:nvPr/>
        </p:nvSpPr>
        <p:spPr bwMode="auto">
          <a:xfrm>
            <a:off x="707232" y="6107019"/>
            <a:ext cx="2738636" cy="584775"/>
          </a:xfrm>
          <a:prstGeom prst="rect">
            <a:avLst/>
          </a:prstGeom>
          <a:solidFill>
            <a:schemeClr val="accent6">
              <a:lumMod val="40000"/>
              <a:lumOff val="6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早期中华文明形成：</a:t>
            </a:r>
            <a:endParaRPr lang="en-US" altLang="zh-CN" sz="1600" b="1" dirty="0">
              <a:latin typeface="Garamond" panose="02020404030301010803" pitchFamily="18" charset="0"/>
            </a:endParaRPr>
          </a:p>
          <a:p>
            <a:pPr eaLnBrk="1" hangingPunct="1">
              <a:spcBef>
                <a:spcPct val="0"/>
              </a:spcBef>
              <a:buFontTx/>
              <a:buNone/>
            </a:pPr>
            <a:r>
              <a:rPr lang="zh-CN" altLang="en-US" sz="1600" b="1" dirty="0">
                <a:latin typeface="Garamond" panose="02020404030301010803" pitchFamily="18" charset="0"/>
              </a:rPr>
              <a:t>夏       商       西周</a:t>
            </a:r>
            <a:endParaRPr lang="en-US" altLang="zh-CN" sz="1600" b="1" dirty="0">
              <a:latin typeface="Garamond" panose="02020404030301010803" pitchFamily="18" charset="0"/>
            </a:endParaRPr>
          </a:p>
        </p:txBody>
      </p:sp>
      <p:sp>
        <p:nvSpPr>
          <p:cNvPr id="13" name="左大括号 12">
            <a:extLst>
              <a:ext uri="{FF2B5EF4-FFF2-40B4-BE49-F238E27FC236}">
                <a16:creationId xmlns:a16="http://schemas.microsoft.com/office/drawing/2014/main" id="{F68AEDCF-1180-4FC3-A6BB-AC48BA50311C}"/>
              </a:ext>
            </a:extLst>
          </p:cNvPr>
          <p:cNvSpPr/>
          <p:nvPr/>
        </p:nvSpPr>
        <p:spPr>
          <a:xfrm>
            <a:off x="2124075" y="4730750"/>
            <a:ext cx="131763" cy="57626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cxnSp>
        <p:nvCxnSpPr>
          <p:cNvPr id="21" name="直接箭头连接符 20">
            <a:extLst>
              <a:ext uri="{FF2B5EF4-FFF2-40B4-BE49-F238E27FC236}">
                <a16:creationId xmlns:a16="http://schemas.microsoft.com/office/drawing/2014/main" id="{E720AC6D-35FD-46C8-8926-DFEA33C2E73A}"/>
              </a:ext>
            </a:extLst>
          </p:cNvPr>
          <p:cNvCxnSpPr/>
          <p:nvPr/>
        </p:nvCxnSpPr>
        <p:spPr>
          <a:xfrm>
            <a:off x="2749550" y="4924425"/>
            <a:ext cx="0" cy="21907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6" name="左大括号 25">
            <a:extLst>
              <a:ext uri="{FF2B5EF4-FFF2-40B4-BE49-F238E27FC236}">
                <a16:creationId xmlns:a16="http://schemas.microsoft.com/office/drawing/2014/main" id="{3D1B57F5-0AED-4A6A-890F-F4762879AB8A}"/>
              </a:ext>
            </a:extLst>
          </p:cNvPr>
          <p:cNvSpPr/>
          <p:nvPr/>
        </p:nvSpPr>
        <p:spPr>
          <a:xfrm>
            <a:off x="550863" y="5013325"/>
            <a:ext cx="144462" cy="1435100"/>
          </a:xfrm>
          <a:prstGeom prst="leftBrace">
            <a:avLst/>
          </a:prstGeom>
        </p:spPr>
        <p:style>
          <a:lnRef idx="3">
            <a:schemeClr val="accent6"/>
          </a:lnRef>
          <a:fillRef idx="0">
            <a:schemeClr val="accent6"/>
          </a:fillRef>
          <a:effectRef idx="2">
            <a:schemeClr val="accent6"/>
          </a:effectRef>
          <a:fontRef idx="minor">
            <a:schemeClr val="tx1"/>
          </a:fontRef>
        </p:style>
        <p:txBody>
          <a:bodyPr anchor="ctr"/>
          <a:lstStyle/>
          <a:p>
            <a:pPr algn="ctr" eaLnBrk="1" hangingPunct="1">
              <a:defRPr/>
            </a:pPr>
            <a:endParaRPr lang="zh-CN" altLang="en-US"/>
          </a:p>
        </p:txBody>
      </p:sp>
      <p:sp>
        <p:nvSpPr>
          <p:cNvPr id="27" name="TextBox 26">
            <a:extLst>
              <a:ext uri="{FF2B5EF4-FFF2-40B4-BE49-F238E27FC236}">
                <a16:creationId xmlns:a16="http://schemas.microsoft.com/office/drawing/2014/main" id="{5AF8DD50-1937-42D9-A76C-4FB6F5B27D48}"/>
              </a:ext>
            </a:extLst>
          </p:cNvPr>
          <p:cNvSpPr txBox="1">
            <a:spLocks noChangeArrowheads="1"/>
          </p:cNvSpPr>
          <p:nvPr/>
        </p:nvSpPr>
        <p:spPr bwMode="auto">
          <a:xfrm>
            <a:off x="-47625" y="5424042"/>
            <a:ext cx="633413" cy="831850"/>
          </a:xfrm>
          <a:prstGeom prst="rect">
            <a:avLst/>
          </a:prstGeom>
          <a:solidFill>
            <a:schemeClr val="accent6">
              <a:lumMod val="40000"/>
              <a:lumOff val="6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solidFill>
                  <a:srgbClr val="FF0000"/>
                </a:solidFill>
                <a:latin typeface="Garamond" panose="02020404030301010803" pitchFamily="18" charset="0"/>
              </a:rPr>
              <a:t>早期中华文明</a:t>
            </a:r>
          </a:p>
        </p:txBody>
      </p:sp>
      <p:cxnSp>
        <p:nvCxnSpPr>
          <p:cNvPr id="6144" name="直接箭头连接符 6143">
            <a:extLst>
              <a:ext uri="{FF2B5EF4-FFF2-40B4-BE49-F238E27FC236}">
                <a16:creationId xmlns:a16="http://schemas.microsoft.com/office/drawing/2014/main" id="{A3C65B5C-80E5-4517-AC70-5F7BDB34CBBD}"/>
              </a:ext>
            </a:extLst>
          </p:cNvPr>
          <p:cNvCxnSpPr>
            <a:cxnSpLocks/>
          </p:cNvCxnSpPr>
          <p:nvPr/>
        </p:nvCxnSpPr>
        <p:spPr>
          <a:xfrm>
            <a:off x="1331640" y="5486400"/>
            <a:ext cx="0" cy="5348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7422" name="TextBox 1">
            <a:extLst>
              <a:ext uri="{FF2B5EF4-FFF2-40B4-BE49-F238E27FC236}">
                <a16:creationId xmlns:a16="http://schemas.microsoft.com/office/drawing/2014/main" id="{C62ABD01-3D34-408B-BC09-0609E4C44266}"/>
              </a:ext>
            </a:extLst>
          </p:cNvPr>
          <p:cNvSpPr txBox="1">
            <a:spLocks noChangeArrowheads="1"/>
          </p:cNvSpPr>
          <p:nvPr/>
        </p:nvSpPr>
        <p:spPr bwMode="auto">
          <a:xfrm>
            <a:off x="3851920" y="1409213"/>
            <a:ext cx="5112693" cy="3385542"/>
          </a:xfrm>
          <a:prstGeom prst="rect">
            <a:avLst/>
          </a:prstGeom>
          <a:solidFill>
            <a:schemeClr val="bg2"/>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400" b="1" dirty="0">
                <a:latin typeface="Garamond" panose="02020404030301010803" pitchFamily="18" charset="0"/>
              </a:rPr>
              <a:t> </a:t>
            </a:r>
            <a:r>
              <a:rPr lang="zh-CN" altLang="en-US" sz="1600" b="1" dirty="0">
                <a:latin typeface="Garamond" panose="02020404030301010803" pitchFamily="18" charset="0"/>
              </a:rPr>
              <a:t>第一单元   从中华文明起源到秦汉大一统多民族封建国家的建立与巩固</a:t>
            </a:r>
            <a:endParaRPr lang="en-US" altLang="zh-CN" sz="1600" b="1" dirty="0">
              <a:latin typeface="Garamond" panose="02020404030301010803" pitchFamily="18" charset="0"/>
            </a:endParaRPr>
          </a:p>
          <a:p>
            <a:pPr eaLnBrk="1" hangingPunct="1">
              <a:spcBef>
                <a:spcPct val="0"/>
              </a:spcBef>
              <a:buFontTx/>
              <a:buNone/>
            </a:pPr>
            <a:r>
              <a:rPr lang="en-US" altLang="zh-CN" sz="1400" dirty="0">
                <a:latin typeface="+mn-ea"/>
              </a:rPr>
              <a:t>   </a:t>
            </a:r>
            <a:r>
              <a:rPr lang="zh-CN" altLang="zh-CN" sz="1400" dirty="0">
                <a:latin typeface="+mn-ea"/>
              </a:rPr>
              <a:t>中国是远古人类起源的重要地区，中华文明是人类最古老的文明之一。中华文明多元一体，源远流长，生生不息，展现出自身道路的特点与风格。中国原始文化星罗棋布，多姿多彩，先后经历了旧石器时代与新石器时代。夏、商、西周是中华文明诞生和早期国家的形成时期，也是奴隶制社会的形成</a:t>
            </a:r>
            <a:r>
              <a:rPr lang="zh-CN" altLang="en-US" sz="1400" dirty="0">
                <a:latin typeface="+mn-ea"/>
              </a:rPr>
              <a:t>、发展</a:t>
            </a:r>
            <a:r>
              <a:rPr lang="zh-CN" altLang="zh-CN" sz="1400" dirty="0">
                <a:latin typeface="+mn-ea"/>
              </a:rPr>
              <a:t>与繁荣时期。春秋战国是政治、经济、社会、文化大变动的时期</a:t>
            </a:r>
            <a:r>
              <a:rPr lang="zh-CN" altLang="en-US" sz="1400" dirty="0">
                <a:latin typeface="+mn-ea"/>
              </a:rPr>
              <a:t>，</a:t>
            </a:r>
            <a:r>
              <a:rPr lang="zh-CN" altLang="zh-CN" sz="1400" dirty="0">
                <a:latin typeface="+mn-ea"/>
              </a:rPr>
              <a:t>百家争鸣是这一变动的思想反映。秦汉是中国统一多民族封建国家的形成时期，奠定了大一统中央集权国家治理的基本模式。</a:t>
            </a:r>
            <a:endParaRPr lang="en-US" altLang="zh-CN" sz="1400" dirty="0">
              <a:latin typeface="+mn-ea"/>
            </a:endParaRPr>
          </a:p>
          <a:p>
            <a:pPr eaLnBrk="1" hangingPunct="1">
              <a:spcBef>
                <a:spcPct val="0"/>
              </a:spcBef>
              <a:buFontTx/>
              <a:buNone/>
            </a:pPr>
            <a:r>
              <a:rPr lang="en-US" altLang="zh-CN" sz="1400" dirty="0">
                <a:latin typeface="+mn-ea"/>
              </a:rPr>
              <a:t>    </a:t>
            </a:r>
            <a:r>
              <a:rPr lang="zh-CN" altLang="en-US" sz="1400" dirty="0">
                <a:latin typeface="+mn-ea"/>
              </a:rPr>
              <a:t>通过本单元的学习，了解</a:t>
            </a:r>
            <a:r>
              <a:rPr lang="zh-CN" altLang="zh-CN" sz="1400" dirty="0">
                <a:latin typeface="+mn-ea"/>
              </a:rPr>
              <a:t>中华文明</a:t>
            </a:r>
            <a:r>
              <a:rPr lang="zh-CN" altLang="en-US" sz="1400" dirty="0">
                <a:latin typeface="+mn-ea"/>
              </a:rPr>
              <a:t>的</a:t>
            </a:r>
            <a:r>
              <a:rPr lang="zh-CN" altLang="zh-CN" sz="1400" dirty="0">
                <a:latin typeface="+mn-ea"/>
              </a:rPr>
              <a:t>起源</a:t>
            </a:r>
            <a:r>
              <a:rPr lang="zh-CN" altLang="en-US" sz="1400" dirty="0">
                <a:latin typeface="+mn-ea"/>
              </a:rPr>
              <a:t>情况以及早期国家的特征；</a:t>
            </a:r>
            <a:r>
              <a:rPr lang="zh-CN" altLang="zh-CN" sz="1400" dirty="0">
                <a:latin typeface="+mn-ea"/>
              </a:rPr>
              <a:t>理解战国时期变法运动的必然性；了解老子、孔子学说</a:t>
            </a:r>
            <a:r>
              <a:rPr lang="zh-CN" altLang="en-US" sz="1400" dirty="0">
                <a:latin typeface="+mn-ea"/>
              </a:rPr>
              <a:t>与</a:t>
            </a:r>
            <a:r>
              <a:rPr lang="zh-CN" altLang="zh-CN" sz="1400" dirty="0">
                <a:latin typeface="+mn-ea"/>
              </a:rPr>
              <a:t>“百家争鸣”的局面及其意义。</a:t>
            </a:r>
            <a:r>
              <a:rPr lang="zh-CN" altLang="en-US" sz="1400" dirty="0">
                <a:latin typeface="+mn-ea"/>
              </a:rPr>
              <a:t>认识秦汉时</a:t>
            </a:r>
            <a:r>
              <a:rPr lang="zh-CN" altLang="zh-CN" sz="1400" dirty="0">
                <a:latin typeface="+mn-ea"/>
              </a:rPr>
              <a:t>家的建立</a:t>
            </a:r>
            <a:r>
              <a:rPr lang="zh-CN" altLang="en-US" sz="1400" dirty="0">
                <a:latin typeface="+mn-ea"/>
              </a:rPr>
              <a:t>、</a:t>
            </a:r>
            <a:r>
              <a:rPr lang="zh-CN" altLang="zh-CN" sz="1400" dirty="0">
                <a:latin typeface="+mn-ea"/>
              </a:rPr>
              <a:t>巩固在中国历史上的意义</a:t>
            </a:r>
            <a:r>
              <a:rPr lang="zh-CN" altLang="en-US" sz="1400" dirty="0">
                <a:latin typeface="+mn-ea"/>
              </a:rPr>
              <a:t>以及</a:t>
            </a:r>
            <a:r>
              <a:rPr lang="zh-CN" altLang="zh-CN" sz="1400" dirty="0">
                <a:latin typeface="+mn-ea"/>
              </a:rPr>
              <a:t>秦朝崩溃和两汉衰亡的原因。</a:t>
            </a:r>
            <a:endParaRPr lang="zh-CN" altLang="en-US" sz="1400" dirty="0">
              <a:latin typeface="+mn-ea"/>
            </a:endParaRPr>
          </a:p>
        </p:txBody>
      </p:sp>
      <p:sp>
        <p:nvSpPr>
          <p:cNvPr id="47" name="TextBox 1">
            <a:extLst>
              <a:ext uri="{FF2B5EF4-FFF2-40B4-BE49-F238E27FC236}">
                <a16:creationId xmlns:a16="http://schemas.microsoft.com/office/drawing/2014/main" id="{59239AB2-D094-4A36-BC0D-97832B6754CF}"/>
              </a:ext>
            </a:extLst>
          </p:cNvPr>
          <p:cNvSpPr txBox="1">
            <a:spLocks noChangeArrowheads="1"/>
          </p:cNvSpPr>
          <p:nvPr/>
        </p:nvSpPr>
        <p:spPr bwMode="auto">
          <a:xfrm>
            <a:off x="3555404" y="4860173"/>
            <a:ext cx="5383454" cy="1812925"/>
          </a:xfrm>
          <a:prstGeom prst="rect">
            <a:avLst/>
          </a:prstGeom>
          <a:solidFill>
            <a:schemeClr val="accent6">
              <a:lumMod val="20000"/>
              <a:lumOff val="8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早期中华文明 </a:t>
            </a:r>
            <a:r>
              <a:rPr lang="en-US" altLang="zh-CN" sz="1400" b="1" dirty="0">
                <a:latin typeface="Garamond" panose="02020404030301010803" pitchFamily="18" charset="0"/>
              </a:rPr>
              <a:t>——</a:t>
            </a:r>
            <a:r>
              <a:rPr lang="zh-CN" altLang="en-US" sz="1400" b="1" dirty="0">
                <a:latin typeface="Garamond" panose="02020404030301010803" pitchFamily="18" charset="0"/>
              </a:rPr>
              <a:t>夏、商、西周，</a:t>
            </a:r>
            <a:endParaRPr lang="en-US" altLang="zh-CN" sz="1400" b="1" dirty="0">
              <a:latin typeface="Garamond" panose="02020404030301010803" pitchFamily="18" charset="0"/>
            </a:endParaRPr>
          </a:p>
          <a:p>
            <a:pPr eaLnBrk="1" hangingPunct="1">
              <a:spcBef>
                <a:spcPct val="0"/>
              </a:spcBef>
              <a:buFontTx/>
              <a:buNone/>
            </a:pPr>
            <a:r>
              <a:rPr lang="en-US" altLang="zh-CN" sz="1400" b="1" dirty="0">
                <a:latin typeface="Garamond" panose="02020404030301010803" pitchFamily="18" charset="0"/>
              </a:rPr>
              <a:t>                                        </a:t>
            </a:r>
            <a:r>
              <a:rPr lang="zh-CN" altLang="en-US" sz="1400" b="1" dirty="0">
                <a:latin typeface="Garamond" panose="02020404030301010803" pitchFamily="18" charset="0"/>
              </a:rPr>
              <a:t>主要特征：早期国家的形成</a:t>
            </a:r>
            <a:endParaRPr lang="en-US" altLang="zh-CN" sz="1400" b="1" dirty="0">
              <a:latin typeface="Garamond" panose="02020404030301010803" pitchFamily="18" charset="0"/>
            </a:endParaRPr>
          </a:p>
          <a:p>
            <a:pPr eaLnBrk="1" hangingPunct="1">
              <a:spcBef>
                <a:spcPct val="0"/>
              </a:spcBef>
              <a:buFontTx/>
              <a:buNone/>
            </a:pPr>
            <a:r>
              <a:rPr lang="zh-CN" altLang="en-US" sz="1400" b="1" dirty="0">
                <a:latin typeface="Garamond" panose="02020404030301010803" pitchFamily="18" charset="0"/>
              </a:rPr>
              <a:t>   </a:t>
            </a:r>
            <a:endParaRPr lang="en-US" altLang="zh-CN" sz="1400" b="1" dirty="0">
              <a:latin typeface="Garamond" panose="02020404030301010803" pitchFamily="18" charset="0"/>
            </a:endParaRPr>
          </a:p>
          <a:p>
            <a:pPr eaLnBrk="1" hangingPunct="1">
              <a:spcBef>
                <a:spcPct val="0"/>
              </a:spcBef>
              <a:buFontTx/>
              <a:buNone/>
            </a:pPr>
            <a:endParaRPr lang="en-US" altLang="zh-CN" sz="1400" b="1" dirty="0">
              <a:latin typeface="Garamond" panose="02020404030301010803" pitchFamily="18" charset="0"/>
            </a:endParaRPr>
          </a:p>
          <a:p>
            <a:pPr eaLnBrk="1" hangingPunct="1">
              <a:spcBef>
                <a:spcPct val="0"/>
              </a:spcBef>
              <a:buFontTx/>
              <a:buNone/>
            </a:pPr>
            <a:r>
              <a:rPr lang="zh-CN" altLang="en-US" sz="1400" b="1">
                <a:latin typeface="Garamond" panose="02020404030301010803" pitchFamily="18" charset="0"/>
              </a:rPr>
              <a:t>传统思想和制度文明</a:t>
            </a:r>
            <a:r>
              <a:rPr lang="en-US" altLang="zh-CN" sz="1400" b="1">
                <a:latin typeface="Garamond" panose="02020404030301010803" pitchFamily="18" charset="0"/>
              </a:rPr>
              <a:t>——</a:t>
            </a:r>
            <a:r>
              <a:rPr lang="zh-CN" altLang="en-US" sz="1400" b="1" dirty="0">
                <a:latin typeface="Garamond" panose="02020404030301010803" pitchFamily="18" charset="0"/>
              </a:rPr>
              <a:t>春秋战国</a:t>
            </a:r>
            <a:r>
              <a:rPr lang="en-US" altLang="zh-CN" sz="1400" b="1" dirty="0">
                <a:latin typeface="Garamond" panose="02020404030301010803" pitchFamily="18" charset="0"/>
              </a:rPr>
              <a:t> </a:t>
            </a:r>
            <a:r>
              <a:rPr lang="zh-CN" altLang="en-US" sz="1400" b="1" dirty="0">
                <a:latin typeface="Garamond" panose="02020404030301010803" pitchFamily="18" charset="0"/>
              </a:rPr>
              <a:t>、秦、汉  </a:t>
            </a:r>
            <a:endParaRPr lang="en-US" altLang="zh-CN" sz="1400" b="1" dirty="0">
              <a:latin typeface="Garamond" panose="02020404030301010803" pitchFamily="18" charset="0"/>
            </a:endParaRPr>
          </a:p>
          <a:p>
            <a:pPr eaLnBrk="1" hangingPunct="1">
              <a:spcBef>
                <a:spcPct val="0"/>
              </a:spcBef>
              <a:buFontTx/>
              <a:buNone/>
            </a:pPr>
            <a:r>
              <a:rPr lang="en-US" altLang="zh-CN" sz="1400" b="1" dirty="0">
                <a:latin typeface="Garamond" panose="02020404030301010803" pitchFamily="18" charset="0"/>
              </a:rPr>
              <a:t>                                       </a:t>
            </a:r>
            <a:r>
              <a:rPr lang="zh-CN" altLang="en-US" sz="1400" b="1" dirty="0">
                <a:latin typeface="Garamond" panose="02020404030301010803" pitchFamily="18" charset="0"/>
              </a:rPr>
              <a:t>主要特征：儒家思想、中央集权制度</a:t>
            </a:r>
            <a:endParaRPr lang="en-US" altLang="zh-CN" sz="1400" b="1" dirty="0">
              <a:latin typeface="Garamond" panose="02020404030301010803" pitchFamily="18" charset="0"/>
            </a:endParaRPr>
          </a:p>
          <a:p>
            <a:pPr eaLnBrk="1" hangingPunct="1">
              <a:spcBef>
                <a:spcPct val="0"/>
              </a:spcBef>
              <a:buFontTx/>
              <a:buNone/>
            </a:pPr>
            <a:r>
              <a:rPr lang="en-US" altLang="zh-CN" sz="1400" b="1" dirty="0">
                <a:latin typeface="Garamond" panose="02020404030301010803" pitchFamily="18" charset="0"/>
              </a:rPr>
              <a:t>                            </a:t>
            </a:r>
            <a:endParaRPr lang="en-US" altLang="zh-CN" sz="1400" dirty="0">
              <a:latin typeface="Garamond" panose="02020404030301010803" pitchFamily="18" charset="0"/>
            </a:endParaRPr>
          </a:p>
        </p:txBody>
      </p:sp>
      <p:cxnSp>
        <p:nvCxnSpPr>
          <p:cNvPr id="48" name="直接箭头连接符 47">
            <a:extLst>
              <a:ext uri="{FF2B5EF4-FFF2-40B4-BE49-F238E27FC236}">
                <a16:creationId xmlns:a16="http://schemas.microsoft.com/office/drawing/2014/main" id="{DC72105F-89CD-48A0-AA44-430732133872}"/>
              </a:ext>
            </a:extLst>
          </p:cNvPr>
          <p:cNvCxnSpPr/>
          <p:nvPr/>
        </p:nvCxnSpPr>
        <p:spPr>
          <a:xfrm>
            <a:off x="4211960" y="5326062"/>
            <a:ext cx="0" cy="53498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8" name="直接箭头连接符 17">
            <a:extLst>
              <a:ext uri="{FF2B5EF4-FFF2-40B4-BE49-F238E27FC236}">
                <a16:creationId xmlns:a16="http://schemas.microsoft.com/office/drawing/2014/main" id="{1789C4E9-09F5-4C06-93F2-BA9D9E303C1F}"/>
              </a:ext>
            </a:extLst>
          </p:cNvPr>
          <p:cNvCxnSpPr>
            <a:cxnSpLocks/>
          </p:cNvCxnSpPr>
          <p:nvPr/>
        </p:nvCxnSpPr>
        <p:spPr>
          <a:xfrm>
            <a:off x="971600" y="6525344"/>
            <a:ext cx="28803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直接箭头连接符 22">
            <a:extLst>
              <a:ext uri="{FF2B5EF4-FFF2-40B4-BE49-F238E27FC236}">
                <a16:creationId xmlns:a16="http://schemas.microsoft.com/office/drawing/2014/main" id="{985F74F9-30C6-49C2-9B48-ECFBDF918647}"/>
              </a:ext>
            </a:extLst>
          </p:cNvPr>
          <p:cNvCxnSpPr>
            <a:cxnSpLocks/>
          </p:cNvCxnSpPr>
          <p:nvPr/>
        </p:nvCxnSpPr>
        <p:spPr>
          <a:xfrm>
            <a:off x="1619672" y="6525344"/>
            <a:ext cx="28803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9">
                                            <p:bg/>
                                          </p:spTgt>
                                        </p:tgtEl>
                                        <p:attrNameLst>
                                          <p:attrName>style.visibility</p:attrName>
                                        </p:attrNameLst>
                                      </p:cBhvr>
                                      <p:to>
                                        <p:strVal val="visible"/>
                                      </p:to>
                                    </p:set>
                                    <p:anim calcmode="lin" valueType="num">
                                      <p:cBhvr additive="base">
                                        <p:cTn id="7" dur="500" fill="hold"/>
                                        <p:tgtEl>
                                          <p:spTgt spid="614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149">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9">
                                            <p:txEl>
                                              <p:pRg st="0" end="0"/>
                                            </p:txEl>
                                          </p:spTgt>
                                        </p:tgtEl>
                                        <p:attrNameLst>
                                          <p:attrName>style.visibility</p:attrName>
                                        </p:attrNameLst>
                                      </p:cBhvr>
                                      <p:to>
                                        <p:strVal val="visible"/>
                                      </p:to>
                                    </p:set>
                                    <p:anim calcmode="lin" valueType="num">
                                      <p:cBhvr additive="base">
                                        <p:cTn id="13" dur="500" fill="hold"/>
                                        <p:tgtEl>
                                          <p:spTgt spid="614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9">
                                            <p:txEl>
                                              <p:pRg st="1" end="1"/>
                                            </p:txEl>
                                          </p:spTgt>
                                        </p:tgtEl>
                                        <p:attrNameLst>
                                          <p:attrName>style.visibility</p:attrName>
                                        </p:attrNameLst>
                                      </p:cBhvr>
                                      <p:to>
                                        <p:strVal val="visible"/>
                                      </p:to>
                                    </p:set>
                                    <p:anim calcmode="lin" valueType="num">
                                      <p:cBhvr additive="base">
                                        <p:cTn id="19" dur="500" fill="hold"/>
                                        <p:tgtEl>
                                          <p:spTgt spid="614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292"/>
                                        </p:tgtEl>
                                        <p:attrNameLst>
                                          <p:attrName>style.visibility</p:attrName>
                                        </p:attrNameLst>
                                      </p:cBhvr>
                                      <p:to>
                                        <p:strVal val="visible"/>
                                      </p:to>
                                    </p:set>
                                    <p:animEffect transition="in" filter="fade">
                                      <p:cBhvr>
                                        <p:cTn id="25" dur="500"/>
                                        <p:tgtEl>
                                          <p:spTgt spid="1229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422"/>
                                        </p:tgtEl>
                                        <p:attrNameLst>
                                          <p:attrName>style.visibility</p:attrName>
                                        </p:attrNameLst>
                                      </p:cBhvr>
                                      <p:to>
                                        <p:strVal val="visible"/>
                                      </p:to>
                                    </p:set>
                                    <p:animEffect transition="in" filter="fade">
                                      <p:cBhvr>
                                        <p:cTn id="30" dur="500"/>
                                        <p:tgtEl>
                                          <p:spTgt spid="174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6144"/>
                                        </p:tgtEl>
                                        <p:attrNameLst>
                                          <p:attrName>style.visibility</p:attrName>
                                        </p:attrNameLst>
                                      </p:cBhvr>
                                      <p:to>
                                        <p:strVal val="visible"/>
                                      </p:to>
                                    </p:set>
                                    <p:anim calcmode="lin" valueType="num">
                                      <p:cBhvr additive="base">
                                        <p:cTn id="56" dur="500" fill="hold"/>
                                        <p:tgtEl>
                                          <p:spTgt spid="6144"/>
                                        </p:tgtEl>
                                        <p:attrNameLst>
                                          <p:attrName>ppt_x</p:attrName>
                                        </p:attrNameLst>
                                      </p:cBhvr>
                                      <p:tavLst>
                                        <p:tav tm="0">
                                          <p:val>
                                            <p:strVal val="#ppt_x"/>
                                          </p:val>
                                        </p:tav>
                                        <p:tav tm="100000">
                                          <p:val>
                                            <p:strVal val="#ppt_x"/>
                                          </p:val>
                                        </p:tav>
                                      </p:tavLst>
                                    </p:anim>
                                    <p:anim calcmode="lin" valueType="num">
                                      <p:cBhvr additive="base">
                                        <p:cTn id="57" dur="500" fill="hold"/>
                                        <p:tgtEl>
                                          <p:spTgt spid="614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1000"/>
                                        <p:tgtEl>
                                          <p:spTgt spid="48"/>
                                        </p:tgtEl>
                                      </p:cBhvr>
                                    </p:animEffect>
                                    <p:anim calcmode="lin" valueType="num">
                                      <p:cBhvr>
                                        <p:cTn id="82" dur="1000" fill="hold"/>
                                        <p:tgtEl>
                                          <p:spTgt spid="48"/>
                                        </p:tgtEl>
                                        <p:attrNameLst>
                                          <p:attrName>ppt_x</p:attrName>
                                        </p:attrNameLst>
                                      </p:cBhvr>
                                      <p:tavLst>
                                        <p:tav tm="0">
                                          <p:val>
                                            <p:strVal val="#ppt_x"/>
                                          </p:val>
                                        </p:tav>
                                        <p:tav tm="100000">
                                          <p:val>
                                            <p:strVal val="#ppt_x"/>
                                          </p:val>
                                        </p:tav>
                                      </p:tavLst>
                                    </p:anim>
                                    <p:anim calcmode="lin" valueType="num">
                                      <p:cBhvr>
                                        <p:cTn id="8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18"/>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6149" grpId="0" uiExpand="1" build="p" animBg="1"/>
      <p:bldP spid="6" grpId="0" animBg="1"/>
      <p:bldP spid="17" grpId="0" animBg="1"/>
      <p:bldP spid="13" grpId="0" animBg="1"/>
      <p:bldP spid="26" grpId="0" animBg="1"/>
      <p:bldP spid="27" grpId="0" animBg="1"/>
      <p:bldP spid="17422" grpId="0" animBg="1"/>
      <p:bldP spid="4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Box 2">
            <a:extLst>
              <a:ext uri="{FF2B5EF4-FFF2-40B4-BE49-F238E27FC236}">
                <a16:creationId xmlns:a16="http://schemas.microsoft.com/office/drawing/2014/main" id="{B5EFA471-D333-43D2-A494-2783853C3F0D}"/>
              </a:ext>
            </a:extLst>
          </p:cNvPr>
          <p:cNvSpPr txBox="1">
            <a:spLocks noChangeArrowheads="1"/>
          </p:cNvSpPr>
          <p:nvPr/>
        </p:nvSpPr>
        <p:spPr bwMode="auto">
          <a:xfrm>
            <a:off x="413412" y="669819"/>
            <a:ext cx="8546468" cy="2954655"/>
          </a:xfrm>
          <a:prstGeom prst="rect">
            <a:avLst/>
          </a:prstGeom>
          <a:solidFill>
            <a:schemeClr val="accent6">
              <a:lumMod val="20000"/>
              <a:lumOff val="80000"/>
            </a:schemeClr>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2400" b="1" dirty="0">
                <a:latin typeface="+mn-ea"/>
              </a:rPr>
              <a:t>           第一单元</a:t>
            </a:r>
            <a:endParaRPr lang="en-US" altLang="zh-CN" sz="1800" b="1" dirty="0">
              <a:latin typeface="+mn-ea"/>
            </a:endParaRPr>
          </a:p>
          <a:p>
            <a:pPr eaLnBrk="1" hangingPunct="1">
              <a:spcBef>
                <a:spcPct val="0"/>
              </a:spcBef>
              <a:buFontTx/>
              <a:buNone/>
              <a:defRPr/>
            </a:pPr>
            <a:r>
              <a:rPr lang="zh-CN" altLang="en-US" sz="1800" b="1" dirty="0">
                <a:latin typeface="+mn-ea"/>
              </a:rPr>
              <a:t>从中华文明起源到秦汉大一统多民族封建国家的建立与巩固</a:t>
            </a:r>
            <a:endParaRPr lang="en-US" altLang="zh-CN" sz="1800" b="1" dirty="0">
              <a:latin typeface="+mn-ea"/>
            </a:endParaRPr>
          </a:p>
          <a:p>
            <a:pPr eaLnBrk="1" hangingPunct="1">
              <a:spcBef>
                <a:spcPct val="0"/>
              </a:spcBef>
              <a:buFontTx/>
              <a:buNone/>
              <a:defRPr/>
            </a:pPr>
            <a:endParaRPr lang="en-US" altLang="zh-CN" sz="1800" b="1" dirty="0">
              <a:latin typeface="+mn-ea"/>
            </a:endParaRPr>
          </a:p>
          <a:p>
            <a:pPr eaLnBrk="1" hangingPunct="1">
              <a:spcBef>
                <a:spcPct val="0"/>
              </a:spcBef>
              <a:buFontTx/>
              <a:buNone/>
              <a:defRPr/>
            </a:pPr>
            <a:r>
              <a:rPr lang="zh-CN" altLang="zh-CN" sz="1800" b="1" dirty="0">
                <a:latin typeface="+mn-ea"/>
              </a:rPr>
              <a:t>第1 课</a:t>
            </a:r>
            <a:r>
              <a:rPr lang="en-US" altLang="zh-CN" sz="1800" b="1" dirty="0">
                <a:latin typeface="+mn-ea"/>
              </a:rPr>
              <a:t>  </a:t>
            </a:r>
            <a:r>
              <a:rPr lang="zh-CN" altLang="zh-CN" sz="1800" b="1" dirty="0">
                <a:latin typeface="+mn-ea"/>
              </a:rPr>
              <a:t>中华文明的起源与早期国家</a:t>
            </a:r>
            <a:endParaRPr lang="en-US" altLang="zh-CN" sz="1800" b="1" dirty="0">
              <a:latin typeface="+mn-ea"/>
            </a:endParaRPr>
          </a:p>
          <a:p>
            <a:pPr eaLnBrk="1" hangingPunct="1">
              <a:spcBef>
                <a:spcPct val="0"/>
              </a:spcBef>
              <a:buFontTx/>
              <a:buNone/>
              <a:defRPr/>
            </a:pPr>
            <a:endParaRPr lang="en-US" altLang="zh-CN" sz="1800" b="1" dirty="0">
              <a:latin typeface="+mn-ea"/>
            </a:endParaRPr>
          </a:p>
          <a:p>
            <a:pPr eaLnBrk="1" hangingPunct="1">
              <a:spcBef>
                <a:spcPct val="0"/>
              </a:spcBef>
              <a:buFontTx/>
              <a:buNone/>
              <a:defRPr/>
            </a:pPr>
            <a:r>
              <a:rPr lang="zh-CN" altLang="zh-CN" sz="1800" b="1" dirty="0">
                <a:latin typeface="+mn-ea"/>
              </a:rPr>
              <a:t>第2 课</a:t>
            </a:r>
            <a:r>
              <a:rPr lang="en-US" altLang="zh-CN" sz="1800" b="1" dirty="0">
                <a:latin typeface="+mn-ea"/>
              </a:rPr>
              <a:t>  </a:t>
            </a:r>
            <a:r>
              <a:rPr lang="zh-CN" altLang="zh-CN" sz="1800" b="1" dirty="0">
                <a:latin typeface="+mn-ea"/>
              </a:rPr>
              <a:t>诸侯纷争与变法运动</a:t>
            </a:r>
            <a:endParaRPr lang="en-US" altLang="zh-CN" sz="1800" b="1" dirty="0">
              <a:latin typeface="+mn-ea"/>
            </a:endParaRPr>
          </a:p>
          <a:p>
            <a:pPr eaLnBrk="1" hangingPunct="1">
              <a:spcBef>
                <a:spcPct val="0"/>
              </a:spcBef>
              <a:buFontTx/>
              <a:buNone/>
              <a:defRPr/>
            </a:pPr>
            <a:endParaRPr lang="en-US" altLang="zh-CN" sz="1800" b="1" dirty="0">
              <a:latin typeface="+mn-ea"/>
            </a:endParaRPr>
          </a:p>
          <a:p>
            <a:pPr eaLnBrk="1" hangingPunct="1">
              <a:spcBef>
                <a:spcPct val="0"/>
              </a:spcBef>
              <a:buFontTx/>
              <a:buNone/>
              <a:defRPr/>
            </a:pPr>
            <a:r>
              <a:rPr lang="zh-CN" altLang="zh-CN" sz="1800" b="1" dirty="0">
                <a:latin typeface="+mn-ea"/>
              </a:rPr>
              <a:t>第3 课</a:t>
            </a:r>
            <a:r>
              <a:rPr lang="en-US" altLang="zh-CN" sz="1800" b="1" dirty="0">
                <a:latin typeface="+mn-ea"/>
              </a:rPr>
              <a:t>  </a:t>
            </a:r>
            <a:r>
              <a:rPr lang="zh-CN" altLang="en-US" sz="1800" b="1" dirty="0">
                <a:latin typeface="+mn-ea"/>
              </a:rPr>
              <a:t>秦</a:t>
            </a:r>
            <a:r>
              <a:rPr lang="zh-CN" altLang="zh-CN" sz="1800" b="1" dirty="0">
                <a:latin typeface="+mn-ea"/>
              </a:rPr>
              <a:t>统一多民族封建国家的建立</a:t>
            </a:r>
            <a:endParaRPr lang="en-US" altLang="zh-CN" sz="1800" b="1" dirty="0">
              <a:latin typeface="+mn-ea"/>
            </a:endParaRPr>
          </a:p>
          <a:p>
            <a:pPr eaLnBrk="1" hangingPunct="1">
              <a:spcBef>
                <a:spcPct val="0"/>
              </a:spcBef>
              <a:buFontTx/>
              <a:buNone/>
              <a:defRPr/>
            </a:pPr>
            <a:endParaRPr lang="en-US" altLang="zh-CN" sz="1800" b="1" dirty="0">
              <a:latin typeface="+mn-ea"/>
            </a:endParaRPr>
          </a:p>
          <a:p>
            <a:pPr eaLnBrk="1" hangingPunct="1">
              <a:spcBef>
                <a:spcPct val="0"/>
              </a:spcBef>
              <a:buFontTx/>
              <a:buNone/>
              <a:defRPr/>
            </a:pPr>
            <a:r>
              <a:rPr lang="zh-CN" altLang="zh-CN" sz="1800" b="1" dirty="0">
                <a:latin typeface="+mn-ea"/>
              </a:rPr>
              <a:t>第4 课</a:t>
            </a:r>
            <a:r>
              <a:rPr lang="en-US" altLang="zh-CN" sz="1800" b="1" dirty="0">
                <a:latin typeface="+mn-ea"/>
              </a:rPr>
              <a:t> </a:t>
            </a:r>
            <a:r>
              <a:rPr lang="zh-CN" altLang="zh-CN" sz="1800" b="1" dirty="0">
                <a:latin typeface="+mn-ea"/>
              </a:rPr>
              <a:t>西汉与东汉——</a:t>
            </a:r>
            <a:r>
              <a:rPr lang="zh-CN" altLang="en-US" sz="1800" b="1" dirty="0">
                <a:latin typeface="+mn-ea"/>
              </a:rPr>
              <a:t>统一多民族封建国家</a:t>
            </a:r>
            <a:r>
              <a:rPr lang="zh-CN" altLang="zh-CN" sz="1800" b="1" dirty="0">
                <a:latin typeface="+mn-ea"/>
              </a:rPr>
              <a:t>的巩固</a:t>
            </a:r>
            <a:endParaRPr lang="zh-CN" altLang="en-US" sz="1800" b="1" dirty="0">
              <a:latin typeface="+mn-ea"/>
            </a:endParaRPr>
          </a:p>
        </p:txBody>
      </p:sp>
      <p:sp>
        <p:nvSpPr>
          <p:cNvPr id="13315" name="Rectangle 2">
            <a:extLst>
              <a:ext uri="{FF2B5EF4-FFF2-40B4-BE49-F238E27FC236}">
                <a16:creationId xmlns:a16="http://schemas.microsoft.com/office/drawing/2014/main" id="{BA5F757C-E256-4DFB-A5A1-A8283BCC4428}"/>
              </a:ext>
            </a:extLst>
          </p:cNvPr>
          <p:cNvSpPr txBox="1">
            <a:spLocks noRot="1" noChangeArrowheads="1"/>
          </p:cNvSpPr>
          <p:nvPr/>
        </p:nvSpPr>
        <p:spPr bwMode="auto">
          <a:xfrm>
            <a:off x="367506" y="16193"/>
            <a:ext cx="8623350" cy="599441"/>
          </a:xfrm>
          <a:prstGeom prst="rect">
            <a:avLst/>
          </a:prstGeom>
          <a:solidFill>
            <a:schemeClr val="accent6">
              <a:lumMod val="40000"/>
              <a:lumOff val="60000"/>
            </a:schemeClr>
          </a:solidFill>
          <a:ln>
            <a:noFill/>
          </a:ln>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400" b="1" dirty="0">
                <a:solidFill>
                  <a:srgbClr val="FF0000"/>
                </a:solidFill>
              </a:rPr>
              <a:t>     第一单元  教材内容主题分析</a:t>
            </a:r>
          </a:p>
        </p:txBody>
      </p:sp>
      <p:sp>
        <p:nvSpPr>
          <p:cNvPr id="6" name="TextBox 1">
            <a:extLst>
              <a:ext uri="{FF2B5EF4-FFF2-40B4-BE49-F238E27FC236}">
                <a16:creationId xmlns:a16="http://schemas.microsoft.com/office/drawing/2014/main" id="{6ED28E23-DDA8-4CBD-B8DD-073FF52E5717}"/>
              </a:ext>
            </a:extLst>
          </p:cNvPr>
          <p:cNvSpPr txBox="1">
            <a:spLocks noChangeArrowheads="1"/>
          </p:cNvSpPr>
          <p:nvPr/>
        </p:nvSpPr>
        <p:spPr bwMode="auto">
          <a:xfrm>
            <a:off x="518667" y="3927990"/>
            <a:ext cx="2763838" cy="1600438"/>
          </a:xfrm>
          <a:prstGeom prst="rect">
            <a:avLst/>
          </a:prstGeom>
          <a:solidFill>
            <a:schemeClr val="accent6">
              <a:lumMod val="20000"/>
              <a:lumOff val="80000"/>
            </a:schemeClr>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zh-CN" sz="1600" b="1" dirty="0">
                <a:latin typeface="Garamond" panose="02020404030301010803" pitchFamily="18" charset="0"/>
              </a:rPr>
              <a:t>                             </a:t>
            </a:r>
            <a:r>
              <a:rPr lang="zh-CN" altLang="en-US" sz="1600" dirty="0">
                <a:latin typeface="Garamond" panose="02020404030301010803" pitchFamily="18" charset="0"/>
              </a:rPr>
              <a:t>旧石器时代</a:t>
            </a:r>
            <a:endParaRPr lang="en-US" altLang="zh-CN" sz="1600" dirty="0">
              <a:latin typeface="Garamond" panose="02020404030301010803" pitchFamily="18" charset="0"/>
            </a:endParaRPr>
          </a:p>
          <a:p>
            <a:pPr eaLnBrk="1" hangingPunct="1">
              <a:spcBef>
                <a:spcPct val="0"/>
              </a:spcBef>
              <a:buFontTx/>
              <a:buNone/>
            </a:pPr>
            <a:r>
              <a:rPr lang="zh-CN" altLang="en-US" sz="1600" b="1" dirty="0">
                <a:latin typeface="Garamond" panose="02020404030301010803" pitchFamily="18" charset="0"/>
              </a:rPr>
              <a:t> 中华文明起源</a:t>
            </a:r>
            <a:endParaRPr lang="en-US" altLang="zh-CN" sz="1600" b="1" dirty="0">
              <a:latin typeface="Garamond" panose="02020404030301010803" pitchFamily="18" charset="0"/>
            </a:endParaRPr>
          </a:p>
          <a:p>
            <a:pPr eaLnBrk="1" hangingPunct="1">
              <a:spcBef>
                <a:spcPct val="0"/>
              </a:spcBef>
              <a:buFontTx/>
              <a:buNone/>
            </a:pPr>
            <a:r>
              <a:rPr lang="en-US" altLang="zh-CN" sz="1600" b="1" dirty="0">
                <a:latin typeface="Garamond" panose="02020404030301010803" pitchFamily="18" charset="0"/>
              </a:rPr>
              <a:t>                             </a:t>
            </a:r>
            <a:r>
              <a:rPr lang="zh-CN" altLang="en-US" sz="1600" dirty="0">
                <a:latin typeface="Garamond" panose="02020404030301010803" pitchFamily="18" charset="0"/>
              </a:rPr>
              <a:t>新石器时代</a:t>
            </a:r>
            <a:endParaRPr lang="en-US" altLang="zh-CN" sz="1600" dirty="0">
              <a:latin typeface="Garamond" panose="02020404030301010803" pitchFamily="18" charset="0"/>
            </a:endParaRPr>
          </a:p>
          <a:p>
            <a:pPr eaLnBrk="1" hangingPunct="1">
              <a:spcBef>
                <a:spcPct val="0"/>
              </a:spcBef>
              <a:buFontTx/>
              <a:buNone/>
            </a:pPr>
            <a:endParaRPr lang="en-US" altLang="zh-CN" sz="1800" dirty="0">
              <a:latin typeface="Garamond" panose="02020404030301010803" pitchFamily="18" charset="0"/>
            </a:endParaRPr>
          </a:p>
          <a:p>
            <a:pPr eaLnBrk="1" hangingPunct="1">
              <a:spcBef>
                <a:spcPct val="0"/>
              </a:spcBef>
              <a:buFontTx/>
              <a:buNone/>
            </a:pPr>
            <a:endParaRPr lang="en-US" altLang="zh-CN" sz="1600" dirty="0">
              <a:latin typeface="Garamond" panose="02020404030301010803" pitchFamily="18" charset="0"/>
            </a:endParaRPr>
          </a:p>
          <a:p>
            <a:pPr eaLnBrk="1" hangingPunct="1">
              <a:spcBef>
                <a:spcPct val="0"/>
              </a:spcBef>
              <a:buFontTx/>
              <a:buNone/>
            </a:pPr>
            <a:endParaRPr lang="en-US" altLang="zh-CN" sz="1600" dirty="0">
              <a:latin typeface="Garamond" panose="02020404030301010803" pitchFamily="18" charset="0"/>
            </a:endParaRPr>
          </a:p>
        </p:txBody>
      </p:sp>
      <p:sp>
        <p:nvSpPr>
          <p:cNvPr id="17" name="TextBox 1">
            <a:extLst>
              <a:ext uri="{FF2B5EF4-FFF2-40B4-BE49-F238E27FC236}">
                <a16:creationId xmlns:a16="http://schemas.microsoft.com/office/drawing/2014/main" id="{86DDE84F-8322-4E59-9905-8755F9F94A88}"/>
              </a:ext>
            </a:extLst>
          </p:cNvPr>
          <p:cNvSpPr txBox="1">
            <a:spLocks noChangeArrowheads="1"/>
          </p:cNvSpPr>
          <p:nvPr/>
        </p:nvSpPr>
        <p:spPr bwMode="auto">
          <a:xfrm>
            <a:off x="572204" y="5494447"/>
            <a:ext cx="2740025" cy="584775"/>
          </a:xfrm>
          <a:prstGeom prst="rect">
            <a:avLst/>
          </a:prstGeom>
          <a:solidFill>
            <a:schemeClr val="accent6">
              <a:lumMod val="20000"/>
              <a:lumOff val="80000"/>
            </a:schemeClr>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早期国家：夏       商       西周</a:t>
            </a: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p:txBody>
      </p:sp>
      <p:sp>
        <p:nvSpPr>
          <p:cNvPr id="13" name="左大括号 12">
            <a:extLst>
              <a:ext uri="{FF2B5EF4-FFF2-40B4-BE49-F238E27FC236}">
                <a16:creationId xmlns:a16="http://schemas.microsoft.com/office/drawing/2014/main" id="{165760E1-57E1-499A-9AC0-40C106D68957}"/>
              </a:ext>
            </a:extLst>
          </p:cNvPr>
          <p:cNvSpPr/>
          <p:nvPr/>
        </p:nvSpPr>
        <p:spPr>
          <a:xfrm>
            <a:off x="1914845" y="4092017"/>
            <a:ext cx="131763" cy="576263"/>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cxnSp>
        <p:nvCxnSpPr>
          <p:cNvPr id="24" name="直接箭头连接符 23">
            <a:extLst>
              <a:ext uri="{FF2B5EF4-FFF2-40B4-BE49-F238E27FC236}">
                <a16:creationId xmlns:a16="http://schemas.microsoft.com/office/drawing/2014/main" id="{64608ED9-23DB-4FCB-8C25-50D97F59E5E3}"/>
              </a:ext>
            </a:extLst>
          </p:cNvPr>
          <p:cNvCxnSpPr/>
          <p:nvPr/>
        </p:nvCxnSpPr>
        <p:spPr>
          <a:xfrm>
            <a:off x="1914845" y="5648657"/>
            <a:ext cx="261937"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0" name="直接箭头连接符 29">
            <a:extLst>
              <a:ext uri="{FF2B5EF4-FFF2-40B4-BE49-F238E27FC236}">
                <a16:creationId xmlns:a16="http://schemas.microsoft.com/office/drawing/2014/main" id="{5921F11E-E7C3-4640-BF4D-90C423767E25}"/>
              </a:ext>
            </a:extLst>
          </p:cNvPr>
          <p:cNvCxnSpPr/>
          <p:nvPr/>
        </p:nvCxnSpPr>
        <p:spPr>
          <a:xfrm>
            <a:off x="2497931" y="5708569"/>
            <a:ext cx="261938"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6" name="左大括号 25">
            <a:extLst>
              <a:ext uri="{FF2B5EF4-FFF2-40B4-BE49-F238E27FC236}">
                <a16:creationId xmlns:a16="http://schemas.microsoft.com/office/drawing/2014/main" id="{6D70FF1B-CC68-42C5-B037-E99AA93EB535}"/>
              </a:ext>
            </a:extLst>
          </p:cNvPr>
          <p:cNvSpPr/>
          <p:nvPr/>
        </p:nvSpPr>
        <p:spPr>
          <a:xfrm>
            <a:off x="443037" y="4313553"/>
            <a:ext cx="45906" cy="1600437"/>
          </a:xfrm>
          <a:prstGeom prst="leftBrace">
            <a:avLst/>
          </a:prstGeom>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zh-CN" altLang="en-US" dirty="0"/>
          </a:p>
        </p:txBody>
      </p:sp>
      <p:sp>
        <p:nvSpPr>
          <p:cNvPr id="27" name="TextBox 26">
            <a:extLst>
              <a:ext uri="{FF2B5EF4-FFF2-40B4-BE49-F238E27FC236}">
                <a16:creationId xmlns:a16="http://schemas.microsoft.com/office/drawing/2014/main" id="{16038D8A-61F9-44F3-9225-7DC1B66795FC}"/>
              </a:ext>
            </a:extLst>
          </p:cNvPr>
          <p:cNvSpPr txBox="1">
            <a:spLocks noChangeArrowheads="1"/>
          </p:cNvSpPr>
          <p:nvPr/>
        </p:nvSpPr>
        <p:spPr bwMode="auto">
          <a:xfrm>
            <a:off x="-82162" y="4590950"/>
            <a:ext cx="633413" cy="831850"/>
          </a:xfrm>
          <a:prstGeom prst="rect">
            <a:avLst/>
          </a:prstGeom>
          <a:solidFill>
            <a:schemeClr val="accent6">
              <a:lumMod val="40000"/>
              <a:lumOff val="6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solidFill>
                  <a:srgbClr val="FF0000"/>
                </a:solidFill>
                <a:latin typeface="Garamond" panose="02020404030301010803" pitchFamily="18" charset="0"/>
              </a:rPr>
              <a:t>早期中华文明</a:t>
            </a:r>
          </a:p>
        </p:txBody>
      </p:sp>
      <p:cxnSp>
        <p:nvCxnSpPr>
          <p:cNvPr id="6144" name="直接箭头连接符 6143">
            <a:extLst>
              <a:ext uri="{FF2B5EF4-FFF2-40B4-BE49-F238E27FC236}">
                <a16:creationId xmlns:a16="http://schemas.microsoft.com/office/drawing/2014/main" id="{A0F794FB-340A-49FC-85D1-D4EF896014C3}"/>
              </a:ext>
            </a:extLst>
          </p:cNvPr>
          <p:cNvCxnSpPr/>
          <p:nvPr/>
        </p:nvCxnSpPr>
        <p:spPr>
          <a:xfrm>
            <a:off x="1403648" y="4628654"/>
            <a:ext cx="0" cy="71913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47" name="TextBox 1">
            <a:extLst>
              <a:ext uri="{FF2B5EF4-FFF2-40B4-BE49-F238E27FC236}">
                <a16:creationId xmlns:a16="http://schemas.microsoft.com/office/drawing/2014/main" id="{E75CFFE2-0B33-40C6-A9E7-7BC8ABF4A70D}"/>
              </a:ext>
            </a:extLst>
          </p:cNvPr>
          <p:cNvSpPr txBox="1">
            <a:spLocks noChangeArrowheads="1"/>
          </p:cNvSpPr>
          <p:nvPr/>
        </p:nvSpPr>
        <p:spPr bwMode="auto">
          <a:xfrm>
            <a:off x="3699010" y="5048756"/>
            <a:ext cx="5260870" cy="1077218"/>
          </a:xfrm>
          <a:prstGeom prst="rect">
            <a:avLst/>
          </a:prstGeom>
          <a:solidFill>
            <a:schemeClr val="accent6">
              <a:lumMod val="20000"/>
              <a:lumOff val="8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精神文明的产生</a:t>
            </a:r>
            <a:r>
              <a:rPr lang="en-US" altLang="zh-CN" sz="1600" b="1" dirty="0">
                <a:latin typeface="Garamond" panose="02020404030301010803" pitchFamily="18" charset="0"/>
              </a:rPr>
              <a:t>——</a:t>
            </a:r>
            <a:r>
              <a:rPr lang="zh-CN" altLang="en-US" sz="1600" b="1" dirty="0">
                <a:latin typeface="Garamond" panose="02020404030301010803" pitchFamily="18" charset="0"/>
              </a:rPr>
              <a:t>春秋战国时期      传统思想文化</a:t>
            </a: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a:p>
            <a:pPr eaLnBrk="1" hangingPunct="1">
              <a:spcBef>
                <a:spcPct val="0"/>
              </a:spcBef>
              <a:buFontTx/>
              <a:buNone/>
            </a:pPr>
            <a:r>
              <a:rPr lang="en-US" altLang="zh-CN" sz="1600" b="1" dirty="0">
                <a:latin typeface="Garamond" panose="02020404030301010803" pitchFamily="18" charset="0"/>
              </a:rPr>
              <a:t>         </a:t>
            </a:r>
            <a:endParaRPr lang="en-US" altLang="zh-CN" sz="1600" dirty="0">
              <a:latin typeface="Garamond" panose="02020404030301010803" pitchFamily="18" charset="0"/>
            </a:endParaRPr>
          </a:p>
        </p:txBody>
      </p:sp>
      <p:cxnSp>
        <p:nvCxnSpPr>
          <p:cNvPr id="48" name="直接箭头连接符 47">
            <a:extLst>
              <a:ext uri="{FF2B5EF4-FFF2-40B4-BE49-F238E27FC236}">
                <a16:creationId xmlns:a16="http://schemas.microsoft.com/office/drawing/2014/main" id="{F930802D-E4F1-48AB-B4CC-AE0D609290F9}"/>
              </a:ext>
            </a:extLst>
          </p:cNvPr>
          <p:cNvCxnSpPr/>
          <p:nvPr/>
        </p:nvCxnSpPr>
        <p:spPr>
          <a:xfrm>
            <a:off x="6156176" y="4460715"/>
            <a:ext cx="0" cy="5349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8" name="TextBox 1">
            <a:extLst>
              <a:ext uri="{FF2B5EF4-FFF2-40B4-BE49-F238E27FC236}">
                <a16:creationId xmlns:a16="http://schemas.microsoft.com/office/drawing/2014/main" id="{9F03D25E-DCD1-447C-A8C2-A81AD3A8E76A}"/>
              </a:ext>
            </a:extLst>
          </p:cNvPr>
          <p:cNvSpPr txBox="1">
            <a:spLocks noChangeArrowheads="1"/>
          </p:cNvSpPr>
          <p:nvPr/>
        </p:nvSpPr>
        <p:spPr bwMode="auto">
          <a:xfrm>
            <a:off x="3779913" y="4011780"/>
            <a:ext cx="5185819" cy="1077218"/>
          </a:xfrm>
          <a:prstGeom prst="rect">
            <a:avLst/>
          </a:prstGeom>
          <a:solidFill>
            <a:schemeClr val="accent6">
              <a:lumMod val="20000"/>
              <a:lumOff val="8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早期中华文明 </a:t>
            </a:r>
            <a:r>
              <a:rPr lang="en-US" altLang="zh-CN" sz="1600" b="1" dirty="0">
                <a:latin typeface="Garamond" panose="02020404030301010803" pitchFamily="18" charset="0"/>
              </a:rPr>
              <a:t>——</a:t>
            </a:r>
            <a:r>
              <a:rPr lang="zh-CN" altLang="en-US" sz="1600" b="1" dirty="0">
                <a:latin typeface="Garamond" panose="02020404030301010803" pitchFamily="18" charset="0"/>
              </a:rPr>
              <a:t>夏、商、西周        早期国家的形成   </a:t>
            </a: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a:p>
            <a:pPr eaLnBrk="1" hangingPunct="1">
              <a:spcBef>
                <a:spcPct val="0"/>
              </a:spcBef>
              <a:buFontTx/>
              <a:buNone/>
            </a:pPr>
            <a:endParaRPr lang="en-US" altLang="zh-CN" sz="1600" b="1" dirty="0">
              <a:latin typeface="Garamond" panose="02020404030301010803" pitchFamily="18" charset="0"/>
            </a:endParaRPr>
          </a:p>
        </p:txBody>
      </p:sp>
      <p:sp>
        <p:nvSpPr>
          <p:cNvPr id="19" name="TextBox 1">
            <a:extLst>
              <a:ext uri="{FF2B5EF4-FFF2-40B4-BE49-F238E27FC236}">
                <a16:creationId xmlns:a16="http://schemas.microsoft.com/office/drawing/2014/main" id="{2926D293-BBFF-440A-92DB-C83CD98A2CD7}"/>
              </a:ext>
            </a:extLst>
          </p:cNvPr>
          <p:cNvSpPr txBox="1">
            <a:spLocks noChangeArrowheads="1"/>
          </p:cNvSpPr>
          <p:nvPr/>
        </p:nvSpPr>
        <p:spPr bwMode="auto">
          <a:xfrm>
            <a:off x="3704120" y="5831106"/>
            <a:ext cx="5286736" cy="33855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latin typeface="Garamond" panose="02020404030301010803" pitchFamily="18" charset="0"/>
              </a:rPr>
              <a:t>制度文明的产生</a:t>
            </a:r>
            <a:r>
              <a:rPr lang="en-US" altLang="zh-CN" sz="1600" b="1" dirty="0">
                <a:latin typeface="Garamond" panose="02020404030301010803" pitchFamily="18" charset="0"/>
              </a:rPr>
              <a:t>——</a:t>
            </a:r>
            <a:r>
              <a:rPr lang="zh-CN" altLang="en-US" sz="1600" b="1" dirty="0">
                <a:latin typeface="Garamond" panose="02020404030301010803" pitchFamily="18" charset="0"/>
              </a:rPr>
              <a:t>秦汉时期      大一统，</a:t>
            </a:r>
            <a:r>
              <a:rPr lang="en-US" altLang="zh-CN" sz="1600" b="1" dirty="0">
                <a:latin typeface="Garamond" panose="02020404030301010803" pitchFamily="18" charset="0"/>
              </a:rPr>
              <a:t> </a:t>
            </a:r>
            <a:r>
              <a:rPr lang="zh-CN" altLang="en-US" sz="1600" b="1" dirty="0">
                <a:latin typeface="Garamond" panose="02020404030301010803" pitchFamily="18" charset="0"/>
              </a:rPr>
              <a:t>中央集权制度</a:t>
            </a:r>
            <a:r>
              <a:rPr lang="en-US" altLang="zh-CN" sz="1600" b="1" dirty="0">
                <a:latin typeface="Garamond" panose="02020404030301010803" pitchFamily="18" charset="0"/>
              </a:rPr>
              <a:t>                           </a:t>
            </a:r>
            <a:endParaRPr lang="en-US" altLang="zh-CN" sz="1600" dirty="0">
              <a:latin typeface="Garamond" panose="02020404030301010803" pitchFamily="18" charset="0"/>
            </a:endParaRPr>
          </a:p>
        </p:txBody>
      </p:sp>
      <p:cxnSp>
        <p:nvCxnSpPr>
          <p:cNvPr id="22" name="直接箭头连接符 21">
            <a:extLst>
              <a:ext uri="{FF2B5EF4-FFF2-40B4-BE49-F238E27FC236}">
                <a16:creationId xmlns:a16="http://schemas.microsoft.com/office/drawing/2014/main" id="{D41A7CC0-502A-46B2-B84E-8B21C1984019}"/>
              </a:ext>
            </a:extLst>
          </p:cNvPr>
          <p:cNvCxnSpPr/>
          <p:nvPr/>
        </p:nvCxnSpPr>
        <p:spPr>
          <a:xfrm>
            <a:off x="6300191" y="4361160"/>
            <a:ext cx="0" cy="5349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3" name="左大括号 22">
            <a:extLst>
              <a:ext uri="{FF2B5EF4-FFF2-40B4-BE49-F238E27FC236}">
                <a16:creationId xmlns:a16="http://schemas.microsoft.com/office/drawing/2014/main" id="{7900C1D8-524E-4C59-810F-A89B1EDA2221}"/>
              </a:ext>
            </a:extLst>
          </p:cNvPr>
          <p:cNvSpPr/>
          <p:nvPr/>
        </p:nvSpPr>
        <p:spPr>
          <a:xfrm>
            <a:off x="3653991" y="4099772"/>
            <a:ext cx="163977" cy="2016835"/>
          </a:xfrm>
          <a:prstGeom prst="leftBrace">
            <a:avLst/>
          </a:prstGeom>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zh-CN" altLang="en-US"/>
          </a:p>
        </p:txBody>
      </p:sp>
      <p:cxnSp>
        <p:nvCxnSpPr>
          <p:cNvPr id="28" name="直接箭头连接符 27">
            <a:extLst>
              <a:ext uri="{FF2B5EF4-FFF2-40B4-BE49-F238E27FC236}">
                <a16:creationId xmlns:a16="http://schemas.microsoft.com/office/drawing/2014/main" id="{A3790A80-261B-46B7-9827-00F5910036C1}"/>
              </a:ext>
            </a:extLst>
          </p:cNvPr>
          <p:cNvCxnSpPr>
            <a:cxnSpLocks/>
          </p:cNvCxnSpPr>
          <p:nvPr/>
        </p:nvCxnSpPr>
        <p:spPr>
          <a:xfrm>
            <a:off x="2759869" y="4152938"/>
            <a:ext cx="0" cy="30777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9" name="直接箭头连接符 28">
            <a:extLst>
              <a:ext uri="{FF2B5EF4-FFF2-40B4-BE49-F238E27FC236}">
                <a16:creationId xmlns:a16="http://schemas.microsoft.com/office/drawing/2014/main" id="{19C8CD9A-DDB8-4890-AC6A-D46A1B2EC583}"/>
              </a:ext>
            </a:extLst>
          </p:cNvPr>
          <p:cNvCxnSpPr>
            <a:cxnSpLocks/>
            <a:endCxn id="19" idx="0"/>
          </p:cNvCxnSpPr>
          <p:nvPr/>
        </p:nvCxnSpPr>
        <p:spPr>
          <a:xfrm>
            <a:off x="6334763" y="5423800"/>
            <a:ext cx="12725" cy="407306"/>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31" name="TextBox 26">
            <a:extLst>
              <a:ext uri="{FF2B5EF4-FFF2-40B4-BE49-F238E27FC236}">
                <a16:creationId xmlns:a16="http://schemas.microsoft.com/office/drawing/2014/main" id="{9EE908C3-1441-48C2-8EFD-11755D062564}"/>
              </a:ext>
            </a:extLst>
          </p:cNvPr>
          <p:cNvSpPr txBox="1">
            <a:spLocks noChangeArrowheads="1"/>
          </p:cNvSpPr>
          <p:nvPr/>
        </p:nvSpPr>
        <p:spPr bwMode="auto">
          <a:xfrm>
            <a:off x="3154831" y="4738469"/>
            <a:ext cx="633413" cy="830997"/>
          </a:xfrm>
          <a:prstGeom prst="rect">
            <a:avLst/>
          </a:prstGeom>
          <a:solidFill>
            <a:schemeClr val="accent6">
              <a:lumMod val="40000"/>
              <a:lumOff val="6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solidFill>
                  <a:srgbClr val="FF0000"/>
                </a:solidFill>
                <a:latin typeface="Garamond" panose="02020404030301010803" pitchFamily="18" charset="0"/>
              </a:rPr>
              <a:t>中华文明</a:t>
            </a:r>
            <a:endParaRPr lang="en-US" altLang="zh-CN" sz="1600" b="1" dirty="0">
              <a:solidFill>
                <a:srgbClr val="FF0000"/>
              </a:solidFill>
              <a:latin typeface="Garamond" panose="02020404030301010803" pitchFamily="18" charset="0"/>
            </a:endParaRPr>
          </a:p>
          <a:p>
            <a:pPr eaLnBrk="1" hangingPunct="1">
              <a:spcBef>
                <a:spcPct val="0"/>
              </a:spcBef>
              <a:buFontTx/>
              <a:buNone/>
            </a:pPr>
            <a:r>
              <a:rPr lang="zh-CN" altLang="en-US" sz="1600" b="1" dirty="0">
                <a:solidFill>
                  <a:srgbClr val="FF0000"/>
                </a:solidFill>
                <a:latin typeface="Garamond" panose="02020404030301010803" pitchFamily="18" charset="0"/>
              </a:rPr>
              <a:t>形成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500"/>
                                        <p:tgtEl>
                                          <p:spTgt spid="12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144"/>
                                        </p:tgtEl>
                                        <p:attrNameLst>
                                          <p:attrName>style.visibility</p:attrName>
                                        </p:attrNameLst>
                                      </p:cBhvr>
                                      <p:to>
                                        <p:strVal val="visible"/>
                                      </p:to>
                                    </p:set>
                                    <p:anim calcmode="lin" valueType="num">
                                      <p:cBhvr additive="base">
                                        <p:cTn id="49" dur="500" fill="hold"/>
                                        <p:tgtEl>
                                          <p:spTgt spid="6144"/>
                                        </p:tgtEl>
                                        <p:attrNameLst>
                                          <p:attrName>ppt_x</p:attrName>
                                        </p:attrNameLst>
                                      </p:cBhvr>
                                      <p:tavLst>
                                        <p:tav tm="0">
                                          <p:val>
                                            <p:strVal val="#ppt_x"/>
                                          </p:val>
                                        </p:tav>
                                        <p:tav tm="100000">
                                          <p:val>
                                            <p:strVal val="#ppt_x"/>
                                          </p:val>
                                        </p:tav>
                                      </p:tavLst>
                                    </p:anim>
                                    <p:anim calcmode="lin" valueType="num">
                                      <p:cBhvr additive="base">
                                        <p:cTn id="50" dur="500" fill="hold"/>
                                        <p:tgtEl>
                                          <p:spTgt spid="614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000"/>
                                        <p:tgtEl>
                                          <p:spTgt spid="48"/>
                                        </p:tgtEl>
                                      </p:cBhvr>
                                    </p:animEffect>
                                    <p:anim calcmode="lin" valueType="num">
                                      <p:cBhvr>
                                        <p:cTn id="80" dur="1000" fill="hold"/>
                                        <p:tgtEl>
                                          <p:spTgt spid="48"/>
                                        </p:tgtEl>
                                        <p:attrNameLst>
                                          <p:attrName>ppt_x</p:attrName>
                                        </p:attrNameLst>
                                      </p:cBhvr>
                                      <p:tavLst>
                                        <p:tav tm="0">
                                          <p:val>
                                            <p:strVal val="#ppt_x"/>
                                          </p:val>
                                        </p:tav>
                                        <p:tav tm="100000">
                                          <p:val>
                                            <p:strVal val="#ppt_x"/>
                                          </p:val>
                                        </p:tav>
                                      </p:tavLst>
                                    </p:anim>
                                    <p:anim calcmode="lin" valueType="num">
                                      <p:cBhvr>
                                        <p:cTn id="8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1000"/>
                                        <p:tgtEl>
                                          <p:spTgt spid="23"/>
                                        </p:tgtEl>
                                      </p:cBhvr>
                                    </p:animEffect>
                                    <p:anim calcmode="lin" valueType="num">
                                      <p:cBhvr>
                                        <p:cTn id="99" dur="1000" fill="hold"/>
                                        <p:tgtEl>
                                          <p:spTgt spid="23"/>
                                        </p:tgtEl>
                                        <p:attrNameLst>
                                          <p:attrName>ppt_x</p:attrName>
                                        </p:attrNameLst>
                                      </p:cBhvr>
                                      <p:tavLst>
                                        <p:tav tm="0">
                                          <p:val>
                                            <p:strVal val="#ppt_x"/>
                                          </p:val>
                                        </p:tav>
                                        <p:tav tm="100000">
                                          <p:val>
                                            <p:strVal val="#ppt_x"/>
                                          </p:val>
                                        </p:tav>
                                      </p:tavLst>
                                    </p:anim>
                                    <p:anim calcmode="lin" valueType="num">
                                      <p:cBhvr>
                                        <p:cTn id="10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1000"/>
                                        <p:tgtEl>
                                          <p:spTgt spid="31"/>
                                        </p:tgtEl>
                                      </p:cBhvr>
                                    </p:animEffect>
                                    <p:anim calcmode="lin" valueType="num">
                                      <p:cBhvr>
                                        <p:cTn id="113" dur="1000" fill="hold"/>
                                        <p:tgtEl>
                                          <p:spTgt spid="31"/>
                                        </p:tgtEl>
                                        <p:attrNameLst>
                                          <p:attrName>ppt_x</p:attrName>
                                        </p:attrNameLst>
                                      </p:cBhvr>
                                      <p:tavLst>
                                        <p:tav tm="0">
                                          <p:val>
                                            <p:strVal val="#ppt_x"/>
                                          </p:val>
                                        </p:tav>
                                        <p:tav tm="100000">
                                          <p:val>
                                            <p:strVal val="#ppt_x"/>
                                          </p:val>
                                        </p:tav>
                                      </p:tavLst>
                                    </p:anim>
                                    <p:anim calcmode="lin" valueType="num">
                                      <p:cBhvr>
                                        <p:cTn id="1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6" grpId="0" animBg="1"/>
      <p:bldP spid="17" grpId="0" animBg="1"/>
      <p:bldP spid="13" grpId="0" animBg="1"/>
      <p:bldP spid="26" grpId="0" animBg="1"/>
      <p:bldP spid="27" grpId="0" animBg="1"/>
      <p:bldP spid="47" grpId="0" animBg="1"/>
      <p:bldP spid="18" grpId="0" animBg="1"/>
      <p:bldP spid="19" grpId="0" animBg="1"/>
      <p:bldP spid="23"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7E3CBF9-A235-4F29-9B5D-45557E94935A}"/>
              </a:ext>
            </a:extLst>
          </p:cNvPr>
          <p:cNvSpPr>
            <a:spLocks noGrp="1"/>
          </p:cNvSpPr>
          <p:nvPr>
            <p:ph idx="1"/>
          </p:nvPr>
        </p:nvSpPr>
        <p:spPr>
          <a:xfrm>
            <a:off x="107504" y="846986"/>
            <a:ext cx="3672408" cy="5832648"/>
          </a:xfrm>
          <a:solidFill>
            <a:schemeClr val="accent6">
              <a:lumMod val="20000"/>
              <a:lumOff val="80000"/>
            </a:schemeClr>
          </a:solidFill>
        </p:spPr>
        <p:txBody>
          <a:bodyPr>
            <a:noAutofit/>
          </a:bodyPr>
          <a:lstStyle/>
          <a:p>
            <a:pPr marL="0" indent="0">
              <a:lnSpc>
                <a:spcPts val="2600"/>
              </a:lnSpc>
              <a:buNone/>
              <a:defRPr/>
            </a:pPr>
            <a:r>
              <a:rPr lang="zh-CN" altLang="en-US" sz="1600" dirty="0">
                <a:latin typeface="+mn-ea"/>
              </a:rPr>
              <a:t> 学情</a:t>
            </a:r>
            <a:endParaRPr lang="en-US" altLang="zh-CN" sz="1600" dirty="0">
              <a:latin typeface="+mn-ea"/>
            </a:endParaRPr>
          </a:p>
          <a:p>
            <a:pPr marL="0" indent="0">
              <a:lnSpc>
                <a:spcPts val="2600"/>
              </a:lnSpc>
              <a:buNone/>
              <a:defRPr/>
            </a:pPr>
            <a:r>
              <a:rPr lang="zh-CN" altLang="en-US" sz="1600" dirty="0">
                <a:latin typeface="+mn-ea"/>
              </a:rPr>
              <a:t>初中课程标准（</a:t>
            </a:r>
            <a:r>
              <a:rPr lang="en-US" altLang="zh-CN" sz="1600" dirty="0">
                <a:latin typeface="+mn-ea"/>
              </a:rPr>
              <a:t>2011</a:t>
            </a:r>
            <a:r>
              <a:rPr lang="zh-CN" altLang="en-US" sz="1600" dirty="0">
                <a:latin typeface="+mn-ea"/>
              </a:rPr>
              <a:t>年版）</a:t>
            </a:r>
            <a:endParaRPr lang="en-US" altLang="zh-CN" sz="1600" dirty="0">
              <a:latin typeface="+mn-ea"/>
            </a:endParaRPr>
          </a:p>
          <a:p>
            <a:pPr marL="0" indent="0">
              <a:lnSpc>
                <a:spcPts val="2600"/>
              </a:lnSpc>
              <a:buNone/>
              <a:defRPr/>
            </a:pPr>
            <a:r>
              <a:rPr lang="zh-CN" altLang="en-US" sz="1600" dirty="0">
                <a:latin typeface="+mn-ea"/>
              </a:rPr>
              <a:t> </a:t>
            </a:r>
            <a:r>
              <a:rPr lang="en-US" altLang="zh-CN" sz="1400" dirty="0">
                <a:latin typeface="+mn-ea"/>
              </a:rPr>
              <a:t>1.</a:t>
            </a:r>
            <a:r>
              <a:rPr lang="zh-CN" altLang="en-US" sz="1400" dirty="0">
                <a:latin typeface="+mn-ea"/>
              </a:rPr>
              <a:t>史前时期</a:t>
            </a:r>
          </a:p>
          <a:p>
            <a:pPr marL="0" indent="0">
              <a:lnSpc>
                <a:spcPts val="2600"/>
              </a:lnSpc>
              <a:buNone/>
              <a:defRPr/>
            </a:pPr>
            <a:r>
              <a:rPr lang="zh-CN" altLang="en-US" sz="1400" dirty="0">
                <a:latin typeface="+mn-ea"/>
              </a:rPr>
              <a:t>●知道北京人的特征，了解北京人发现的意义。知道化石是研究人类起源的主要证据。</a:t>
            </a:r>
          </a:p>
          <a:p>
            <a:pPr marL="0" indent="0">
              <a:lnSpc>
                <a:spcPts val="2600"/>
              </a:lnSpc>
              <a:buNone/>
              <a:defRPr/>
            </a:pPr>
            <a:r>
              <a:rPr lang="zh-CN" altLang="en-US" sz="1400" dirty="0">
                <a:latin typeface="+mn-ea"/>
              </a:rPr>
              <a:t>●了解半坡居民、河姆渡居民的生活和原始农业的产生。知道考古发现是了解史前社会历史的重要依据。</a:t>
            </a:r>
          </a:p>
          <a:p>
            <a:pPr marL="0" indent="0">
              <a:lnSpc>
                <a:spcPts val="2600"/>
              </a:lnSpc>
              <a:buNone/>
              <a:defRPr/>
            </a:pPr>
            <a:r>
              <a:rPr lang="zh-CN" altLang="en-US" sz="1400" dirty="0">
                <a:latin typeface="+mn-ea"/>
              </a:rPr>
              <a:t>●知道炎帝、黄帝的传说故事，了解传说与神话中的历史信息。</a:t>
            </a:r>
          </a:p>
          <a:p>
            <a:pPr marL="0" indent="0">
              <a:lnSpc>
                <a:spcPts val="2600"/>
              </a:lnSpc>
              <a:buNone/>
              <a:defRPr/>
            </a:pPr>
            <a:r>
              <a:rPr lang="en-US" altLang="zh-CN" sz="1400" dirty="0">
                <a:latin typeface="+mn-ea"/>
              </a:rPr>
              <a:t>2.</a:t>
            </a:r>
            <a:r>
              <a:rPr lang="zh-CN" altLang="en-US" sz="1400" dirty="0">
                <a:latin typeface="+mn-ea"/>
              </a:rPr>
              <a:t>夏商周时期</a:t>
            </a:r>
          </a:p>
          <a:p>
            <a:pPr marL="0" indent="0">
              <a:lnSpc>
                <a:spcPts val="2600"/>
              </a:lnSpc>
              <a:buNone/>
              <a:defRPr/>
            </a:pPr>
            <a:r>
              <a:rPr lang="zh-CN" altLang="en-US" sz="1400" dirty="0">
                <a:latin typeface="+mn-ea"/>
              </a:rPr>
              <a:t>●知道夏朝的建立标志着国家的产生，知道夏、商、周三代的更替，了解西周的分封制及其作用。</a:t>
            </a:r>
          </a:p>
          <a:p>
            <a:pPr marL="0" indent="0">
              <a:lnSpc>
                <a:spcPts val="2600"/>
              </a:lnSpc>
              <a:buNone/>
              <a:defRPr/>
            </a:pPr>
            <a:r>
              <a:rPr lang="zh-CN" altLang="en-US" sz="1400" dirty="0">
                <a:latin typeface="+mn-ea"/>
              </a:rPr>
              <a:t>●了解青铜工艺的成就，知道甲骨文是已知最早的汉字。</a:t>
            </a:r>
          </a:p>
          <a:p>
            <a:pPr marL="0" indent="0">
              <a:lnSpc>
                <a:spcPts val="2600"/>
              </a:lnSpc>
              <a:buFont typeface="Arial" panose="020B0604020202020204" pitchFamily="34" charset="0"/>
              <a:buNone/>
              <a:defRPr/>
            </a:pPr>
            <a:r>
              <a:rPr lang="en-US" altLang="zh-CN" sz="1600" dirty="0">
                <a:latin typeface="+mn-ea"/>
              </a:rPr>
              <a:t> </a:t>
            </a:r>
            <a:endParaRPr lang="zh-CN" altLang="en-US" sz="1600" dirty="0">
              <a:latin typeface="+mn-ea"/>
            </a:endParaRPr>
          </a:p>
        </p:txBody>
      </p:sp>
      <p:sp>
        <p:nvSpPr>
          <p:cNvPr id="4" name="内容占位符 2">
            <a:extLst>
              <a:ext uri="{FF2B5EF4-FFF2-40B4-BE49-F238E27FC236}">
                <a16:creationId xmlns:a16="http://schemas.microsoft.com/office/drawing/2014/main" id="{872977F7-E95A-4B23-9FAD-4A1C78B41E7C}"/>
              </a:ext>
            </a:extLst>
          </p:cNvPr>
          <p:cNvSpPr txBox="1">
            <a:spLocks/>
          </p:cNvSpPr>
          <p:nvPr/>
        </p:nvSpPr>
        <p:spPr>
          <a:xfrm>
            <a:off x="3995936" y="816707"/>
            <a:ext cx="4968677" cy="5832648"/>
          </a:xfrm>
          <a:prstGeom prst="rect">
            <a:avLst/>
          </a:prstGeom>
          <a:solidFill>
            <a:schemeClr val="accent6">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None/>
            </a:pPr>
            <a:r>
              <a:rPr lang="en-US" altLang="zh-CN" sz="1800" dirty="0">
                <a:latin typeface="+mn-ea"/>
              </a:rPr>
              <a:t> </a:t>
            </a:r>
            <a:r>
              <a:rPr lang="zh-CN" altLang="en-US" sz="1800" dirty="0">
                <a:latin typeface="+mn-ea"/>
              </a:rPr>
              <a:t>教学目标</a:t>
            </a:r>
            <a:endParaRPr lang="en-US" altLang="zh-CN" sz="1800" dirty="0">
              <a:latin typeface="+mn-ea"/>
            </a:endParaRPr>
          </a:p>
          <a:p>
            <a:pPr>
              <a:lnSpc>
                <a:spcPct val="150000"/>
              </a:lnSpc>
              <a:spcBef>
                <a:spcPct val="0"/>
              </a:spcBef>
              <a:buNone/>
            </a:pPr>
            <a:endParaRPr lang="en-US" altLang="zh-CN" sz="1800" dirty="0">
              <a:latin typeface="+mn-ea"/>
            </a:endParaRPr>
          </a:p>
          <a:p>
            <a:pPr>
              <a:lnSpc>
                <a:spcPct val="150000"/>
              </a:lnSpc>
              <a:spcBef>
                <a:spcPct val="0"/>
              </a:spcBef>
              <a:buNone/>
            </a:pPr>
            <a:r>
              <a:rPr lang="en-US" altLang="zh-CN" sz="1800" dirty="0">
                <a:latin typeface="+mn-ea"/>
              </a:rPr>
              <a:t>1.</a:t>
            </a:r>
            <a:r>
              <a:rPr lang="zh-CN" altLang="en-US" sz="1800" dirty="0">
                <a:latin typeface="+mn-ea"/>
              </a:rPr>
              <a:t>按时序与大致位置说出新旧石器时代我国代表性的文化遗存，并能据此推断中华文明起源的特点；</a:t>
            </a:r>
            <a:endParaRPr lang="en-US" altLang="zh-CN" sz="1800" dirty="0">
              <a:latin typeface="+mn-ea"/>
            </a:endParaRPr>
          </a:p>
          <a:p>
            <a:pPr>
              <a:lnSpc>
                <a:spcPct val="150000"/>
              </a:lnSpc>
              <a:spcBef>
                <a:spcPct val="0"/>
              </a:spcBef>
              <a:buNone/>
            </a:pPr>
            <a:r>
              <a:rPr lang="zh-CN" altLang="en-US" sz="1800" dirty="0">
                <a:latin typeface="+mn-ea"/>
              </a:rPr>
              <a:t> </a:t>
            </a:r>
            <a:r>
              <a:rPr lang="en-US" altLang="zh-CN" sz="1800" dirty="0">
                <a:latin typeface="+mn-ea"/>
              </a:rPr>
              <a:t>2.</a:t>
            </a:r>
            <a:r>
              <a:rPr lang="zh-CN" altLang="en-US" sz="1800" dirty="0">
                <a:latin typeface="+mn-ea"/>
              </a:rPr>
              <a:t>知道夏、商、西周早期国家的更替过程，能用考古发现、青铜铭文和文献史料相结合的方法推测私有制、阶级和早期国家起源的特征。</a:t>
            </a:r>
          </a:p>
          <a:p>
            <a:pPr>
              <a:lnSpc>
                <a:spcPct val="150000"/>
              </a:lnSpc>
              <a:spcBef>
                <a:spcPct val="0"/>
              </a:spcBef>
              <a:buNone/>
            </a:pPr>
            <a:r>
              <a:rPr lang="en-US" altLang="zh-CN" sz="1800" dirty="0">
                <a:latin typeface="+mn-ea"/>
              </a:rPr>
              <a:t>3.</a:t>
            </a:r>
            <a:r>
              <a:rPr lang="zh-CN" altLang="en-US" sz="1800" dirty="0">
                <a:latin typeface="+mn-ea"/>
              </a:rPr>
              <a:t>感受早期中华文明起源多元一体的格局，以及家国同构、地方管理的早期国家的特征</a:t>
            </a:r>
            <a:endParaRPr lang="en-US" altLang="zh-CN" sz="1800" dirty="0">
              <a:latin typeface="+mn-ea"/>
            </a:endParaRPr>
          </a:p>
        </p:txBody>
      </p:sp>
      <p:sp>
        <p:nvSpPr>
          <p:cNvPr id="7" name="Rectangle 2">
            <a:extLst>
              <a:ext uri="{FF2B5EF4-FFF2-40B4-BE49-F238E27FC236}">
                <a16:creationId xmlns:a16="http://schemas.microsoft.com/office/drawing/2014/main" id="{6AA89E9B-8E05-4E32-BFAD-4E31C1F18129}"/>
              </a:ext>
            </a:extLst>
          </p:cNvPr>
          <p:cNvSpPr txBox="1">
            <a:spLocks noRot="1" noChangeArrowheads="1"/>
          </p:cNvSpPr>
          <p:nvPr/>
        </p:nvSpPr>
        <p:spPr bwMode="auto">
          <a:xfrm>
            <a:off x="0" y="36513"/>
            <a:ext cx="8964613" cy="780194"/>
          </a:xfrm>
          <a:prstGeom prst="rect">
            <a:avLst/>
          </a:prstGeom>
          <a:solidFill>
            <a:schemeClr val="accent6">
              <a:lumMod val="40000"/>
              <a:lumOff val="6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000" b="1" dirty="0">
                <a:solidFill>
                  <a:srgbClr val="FF0000"/>
                </a:solidFill>
              </a:rPr>
              <a:t>结合课程、教材内容和学情，</a:t>
            </a:r>
            <a:endParaRPr lang="en-US" altLang="zh-CN" sz="2000" b="1" dirty="0">
              <a:solidFill>
                <a:srgbClr val="FF0000"/>
              </a:solidFill>
            </a:endParaRPr>
          </a:p>
          <a:p>
            <a:pPr eaLnBrk="1" hangingPunct="1">
              <a:spcBef>
                <a:spcPct val="0"/>
              </a:spcBef>
              <a:buFontTx/>
              <a:buNone/>
            </a:pPr>
            <a:r>
              <a:rPr lang="en-US" altLang="zh-CN" sz="2000" b="1" dirty="0">
                <a:solidFill>
                  <a:srgbClr val="FF0000"/>
                </a:solidFill>
              </a:rPr>
              <a:t>                                         </a:t>
            </a:r>
            <a:r>
              <a:rPr lang="zh-CN" altLang="en-US" sz="2800" b="1" dirty="0">
                <a:solidFill>
                  <a:srgbClr val="FF0000"/>
                </a:solidFill>
              </a:rPr>
              <a:t>设计本课的教学目标</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bg/>
                                          </p:spTgt>
                                        </p:tgtEl>
                                        <p:attrNameLst>
                                          <p:attrName>style.visibility</p:attrName>
                                        </p:attrNameLst>
                                      </p:cBhvr>
                                      <p:to>
                                        <p:strVal val="visible"/>
                                      </p:to>
                                    </p:set>
                                    <p:anim calcmode="lin" valueType="num">
                                      <p:cBhvr additive="base">
                                        <p:cTn id="6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0" end="0"/>
                                            </p:txEl>
                                          </p:spTgt>
                                        </p:tgtEl>
                                        <p:attrNameLst>
                                          <p:attrName>style.visibility</p:attrName>
                                        </p:attrNameLst>
                                      </p:cBhvr>
                                      <p:to>
                                        <p:strVal val="visible"/>
                                      </p:to>
                                    </p:set>
                                    <p:anim calcmode="lin" valueType="num">
                                      <p:cBhvr additive="base">
                                        <p:cTn id="7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
                                            <p:txEl>
                                              <p:pRg st="2" end="2"/>
                                            </p:txEl>
                                          </p:spTgt>
                                        </p:tgtEl>
                                        <p:attrNameLst>
                                          <p:attrName>style.visibility</p:attrName>
                                        </p:attrNameLst>
                                      </p:cBhvr>
                                      <p:to>
                                        <p:strVal val="visible"/>
                                      </p:to>
                                    </p:set>
                                    <p:anim calcmode="lin" valueType="num">
                                      <p:cBhvr additive="base">
                                        <p:cTn id="7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
                                            <p:txEl>
                                              <p:pRg st="3" end="3"/>
                                            </p:txEl>
                                          </p:spTgt>
                                        </p:tgtEl>
                                        <p:attrNameLst>
                                          <p:attrName>style.visibility</p:attrName>
                                        </p:attrNameLst>
                                      </p:cBhvr>
                                      <p:to>
                                        <p:strVal val="visible"/>
                                      </p:to>
                                    </p:set>
                                    <p:anim calcmode="lin" valueType="num">
                                      <p:cBhvr additive="base">
                                        <p:cTn id="8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
                                            <p:txEl>
                                              <p:pRg st="4" end="4"/>
                                            </p:txEl>
                                          </p:spTgt>
                                        </p:tgtEl>
                                        <p:attrNameLst>
                                          <p:attrName>style.visibility</p:attrName>
                                        </p:attrNameLst>
                                      </p:cBhvr>
                                      <p:to>
                                        <p:strVal val="visible"/>
                                      </p:to>
                                    </p:set>
                                    <p:anim calcmode="lin" valueType="num">
                                      <p:cBhvr additive="base">
                                        <p:cTn id="9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a:extLst>
              <a:ext uri="{FF2B5EF4-FFF2-40B4-BE49-F238E27FC236}">
                <a16:creationId xmlns:a16="http://schemas.microsoft.com/office/drawing/2014/main" id="{7C02D240-E925-41E3-9A38-0FA668A53D46}"/>
              </a:ext>
            </a:extLst>
          </p:cNvPr>
          <p:cNvSpPr>
            <a:spLocks noGrp="1"/>
          </p:cNvSpPr>
          <p:nvPr>
            <p:ph type="title"/>
          </p:nvPr>
        </p:nvSpPr>
        <p:spPr>
          <a:xfrm>
            <a:off x="142931" y="0"/>
            <a:ext cx="8860982" cy="692697"/>
          </a:xfrm>
          <a:solidFill>
            <a:schemeClr val="accent6">
              <a:lumMod val="60000"/>
              <a:lumOff val="40000"/>
            </a:schemeClr>
          </a:solidFill>
        </p:spPr>
        <p:txBody>
          <a:bodyPr>
            <a:noAutofit/>
          </a:bodyPr>
          <a:lstStyle/>
          <a:p>
            <a:br>
              <a:rPr lang="en-US" altLang="zh-CN" sz="2400" b="1" dirty="0">
                <a:solidFill>
                  <a:srgbClr val="FF0000"/>
                </a:solidFill>
                <a:latin typeface="Times New Roman" panose="02020603050405020304" pitchFamily="18" charset="0"/>
              </a:rPr>
            </a:br>
            <a:r>
              <a:rPr lang="zh-CN" altLang="en-US" sz="2400" b="1" dirty="0">
                <a:solidFill>
                  <a:srgbClr val="FF0000"/>
                </a:solidFill>
                <a:latin typeface="Times New Roman" panose="02020603050405020304" pitchFamily="18" charset="0"/>
              </a:rPr>
              <a:t>根据目标确定教学任务与活动（目标</a:t>
            </a:r>
            <a:r>
              <a:rPr lang="en-US" altLang="zh-CN" sz="2400" b="1" dirty="0">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任务</a:t>
            </a:r>
            <a:r>
              <a:rPr lang="en-US" altLang="zh-CN" sz="2400" b="1" dirty="0">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活动）</a:t>
            </a:r>
            <a:br>
              <a:rPr lang="en-US" altLang="zh-CN" sz="2400" b="1" dirty="0">
                <a:solidFill>
                  <a:srgbClr val="FF0000"/>
                </a:solidFill>
                <a:latin typeface="Times New Roman" panose="02020603050405020304" pitchFamily="18" charset="0"/>
              </a:rPr>
            </a:br>
            <a:r>
              <a:rPr lang="en-US" altLang="zh-CN" sz="2400" b="1" dirty="0">
                <a:latin typeface="宋体" panose="02010600030101010101" pitchFamily="2" charset="-122"/>
              </a:rPr>
              <a:t>《</a:t>
            </a:r>
            <a:r>
              <a:rPr lang="zh-CN" altLang="en-US" sz="2400" b="1" dirty="0">
                <a:latin typeface="宋体" panose="02010600030101010101" pitchFamily="2" charset="-122"/>
              </a:rPr>
              <a:t>中华文明起源</a:t>
            </a:r>
            <a:r>
              <a:rPr lang="en-US" altLang="zh-CN" sz="2400" b="1" dirty="0">
                <a:latin typeface="宋体" panose="02010600030101010101" pitchFamily="2" charset="-122"/>
              </a:rPr>
              <a:t>》</a:t>
            </a:r>
            <a:br>
              <a:rPr lang="en-US" altLang="zh-CN" sz="2400" b="1" dirty="0">
                <a:solidFill>
                  <a:srgbClr val="FF0000"/>
                </a:solidFill>
                <a:latin typeface="Times New Roman" panose="02020603050405020304" pitchFamily="18" charset="0"/>
              </a:rPr>
            </a:br>
            <a:endParaRPr lang="zh-CN" altLang="en-US" sz="2400" b="1" dirty="0">
              <a:solidFill>
                <a:srgbClr val="FF0000"/>
              </a:solidFill>
            </a:endParaRPr>
          </a:p>
        </p:txBody>
      </p:sp>
      <p:sp>
        <p:nvSpPr>
          <p:cNvPr id="48131" name="内容占位符 2">
            <a:extLst>
              <a:ext uri="{FF2B5EF4-FFF2-40B4-BE49-F238E27FC236}">
                <a16:creationId xmlns:a16="http://schemas.microsoft.com/office/drawing/2014/main" id="{D9B6F0E9-DA25-415E-9F96-173594E6D070}"/>
              </a:ext>
            </a:extLst>
          </p:cNvPr>
          <p:cNvSpPr>
            <a:spLocks noGrp="1"/>
          </p:cNvSpPr>
          <p:nvPr>
            <p:ph idx="1"/>
          </p:nvPr>
        </p:nvSpPr>
        <p:spPr>
          <a:xfrm>
            <a:off x="3398761" y="692697"/>
            <a:ext cx="2346477" cy="5544615"/>
          </a:xfrm>
          <a:solidFill>
            <a:schemeClr val="accent6">
              <a:lumMod val="40000"/>
              <a:lumOff val="60000"/>
            </a:schemeClr>
          </a:solidFill>
        </p:spPr>
        <p:txBody>
          <a:bodyPr>
            <a:noAutofit/>
          </a:bodyPr>
          <a:lstStyle/>
          <a:p>
            <a:pPr marL="0" indent="0">
              <a:lnSpc>
                <a:spcPts val="2000"/>
              </a:lnSpc>
              <a:buNone/>
            </a:pPr>
            <a:r>
              <a:rPr lang="zh-CN" altLang="en-US" sz="1500" dirty="0">
                <a:latin typeface="+mn-ea"/>
              </a:rPr>
              <a:t>设计教学任务：</a:t>
            </a:r>
            <a:endParaRPr lang="en-US" altLang="zh-CN" sz="1500" dirty="0">
              <a:latin typeface="+mn-ea"/>
            </a:endParaRPr>
          </a:p>
          <a:p>
            <a:pPr marL="0" indent="0">
              <a:lnSpc>
                <a:spcPts val="2000"/>
              </a:lnSpc>
              <a:buNone/>
            </a:pPr>
            <a:endParaRPr lang="en-US" altLang="zh-CN" sz="1500" dirty="0">
              <a:latin typeface="+mn-ea"/>
            </a:endParaRPr>
          </a:p>
          <a:p>
            <a:pPr marL="0" indent="0">
              <a:lnSpc>
                <a:spcPts val="2000"/>
              </a:lnSpc>
              <a:buNone/>
            </a:pPr>
            <a:endParaRPr lang="en-US" altLang="zh-CN" sz="1500" dirty="0">
              <a:latin typeface="+mn-ea"/>
            </a:endParaRPr>
          </a:p>
          <a:p>
            <a:pPr marL="0" indent="0">
              <a:lnSpc>
                <a:spcPts val="2000"/>
              </a:lnSpc>
              <a:buNone/>
            </a:pPr>
            <a:r>
              <a:rPr lang="en-US" altLang="zh-CN" sz="1500" dirty="0">
                <a:latin typeface="+mn-ea"/>
              </a:rPr>
              <a:t>1.</a:t>
            </a:r>
            <a:r>
              <a:rPr lang="zh-CN" altLang="en-US" sz="1500" dirty="0">
                <a:latin typeface="+mn-ea"/>
              </a:rPr>
              <a:t>从石器时代我国代表性文化遗存推断中华文明起源的特点</a:t>
            </a:r>
            <a:endParaRPr lang="en-US" altLang="zh-CN" sz="1500" dirty="0">
              <a:latin typeface="+mn-ea"/>
            </a:endParaRPr>
          </a:p>
          <a:p>
            <a:pPr>
              <a:lnSpc>
                <a:spcPts val="2000"/>
              </a:lnSpc>
            </a:pPr>
            <a:endParaRPr lang="en-US" altLang="zh-CN" sz="1500" dirty="0">
              <a:latin typeface="+mn-ea"/>
            </a:endParaRPr>
          </a:p>
          <a:p>
            <a:pPr>
              <a:lnSpc>
                <a:spcPts val="2000"/>
              </a:lnSpc>
            </a:pPr>
            <a:endParaRPr lang="en-US" altLang="zh-CN" sz="1500" dirty="0">
              <a:latin typeface="+mn-ea"/>
            </a:endParaRPr>
          </a:p>
          <a:p>
            <a:pPr>
              <a:lnSpc>
                <a:spcPts val="2000"/>
              </a:lnSpc>
            </a:pPr>
            <a:endParaRPr lang="en-US" altLang="zh-CN" sz="1500" dirty="0">
              <a:latin typeface="+mn-ea"/>
            </a:endParaRPr>
          </a:p>
          <a:p>
            <a:pPr marL="0" indent="0">
              <a:lnSpc>
                <a:spcPts val="2000"/>
              </a:lnSpc>
              <a:buNone/>
            </a:pPr>
            <a:r>
              <a:rPr lang="en-US" altLang="zh-CN" sz="1500" dirty="0">
                <a:latin typeface="+mn-ea"/>
              </a:rPr>
              <a:t>2.</a:t>
            </a:r>
            <a:r>
              <a:rPr lang="zh-CN" altLang="en-US" sz="1500" dirty="0">
                <a:latin typeface="+mn-ea"/>
              </a:rPr>
              <a:t>运用考古发现、青铜铭文和文献史料说明我国早期国家起源的特征</a:t>
            </a:r>
            <a:endParaRPr lang="en-US" altLang="zh-CN" sz="1500" dirty="0">
              <a:latin typeface="+mn-ea"/>
            </a:endParaRPr>
          </a:p>
          <a:p>
            <a:pPr marL="0" indent="0">
              <a:lnSpc>
                <a:spcPts val="2000"/>
              </a:lnSpc>
              <a:buNone/>
            </a:pPr>
            <a:endParaRPr lang="en-US" altLang="zh-CN" sz="1500" dirty="0">
              <a:latin typeface="+mn-ea"/>
            </a:endParaRPr>
          </a:p>
          <a:p>
            <a:pPr marL="0" indent="0">
              <a:lnSpc>
                <a:spcPts val="2000"/>
              </a:lnSpc>
              <a:buNone/>
            </a:pPr>
            <a:endParaRPr lang="en-US" altLang="zh-CN" sz="1500" dirty="0">
              <a:latin typeface="+mn-ea"/>
            </a:endParaRPr>
          </a:p>
          <a:p>
            <a:pPr marL="0" indent="0">
              <a:lnSpc>
                <a:spcPts val="2000"/>
              </a:lnSpc>
              <a:buNone/>
            </a:pPr>
            <a:endParaRPr lang="en-US" altLang="zh-CN" sz="1500" dirty="0">
              <a:latin typeface="+mn-ea"/>
            </a:endParaRPr>
          </a:p>
          <a:p>
            <a:pPr marL="0" indent="0">
              <a:lnSpc>
                <a:spcPts val="2000"/>
              </a:lnSpc>
              <a:buNone/>
            </a:pPr>
            <a:r>
              <a:rPr lang="en-US" altLang="zh-CN" sz="1500" dirty="0">
                <a:latin typeface="+mn-ea"/>
              </a:rPr>
              <a:t>3.</a:t>
            </a:r>
            <a:r>
              <a:rPr lang="zh-CN" altLang="en-US" sz="1500" dirty="0">
                <a:latin typeface="+mn-ea"/>
              </a:rPr>
              <a:t>学习运用多种史料证据说明中华文明起源的方法</a:t>
            </a:r>
            <a:endParaRPr lang="en-US" altLang="zh-CN" sz="1500" dirty="0">
              <a:latin typeface="+mn-ea"/>
            </a:endParaRPr>
          </a:p>
          <a:p>
            <a:pPr>
              <a:lnSpc>
                <a:spcPts val="2000"/>
              </a:lnSpc>
            </a:pPr>
            <a:endParaRPr lang="zh-CN" altLang="en-US" sz="750" dirty="0">
              <a:latin typeface="+mn-ea"/>
            </a:endParaRPr>
          </a:p>
        </p:txBody>
      </p:sp>
      <p:sp>
        <p:nvSpPr>
          <p:cNvPr id="5" name="内容占位符 2">
            <a:extLst>
              <a:ext uri="{FF2B5EF4-FFF2-40B4-BE49-F238E27FC236}">
                <a16:creationId xmlns:a16="http://schemas.microsoft.com/office/drawing/2014/main" id="{E14DB209-CD51-450B-A029-7BE4F3E5F0C7}"/>
              </a:ext>
            </a:extLst>
          </p:cNvPr>
          <p:cNvSpPr txBox="1">
            <a:spLocks/>
          </p:cNvSpPr>
          <p:nvPr/>
        </p:nvSpPr>
        <p:spPr>
          <a:xfrm>
            <a:off x="133191" y="692697"/>
            <a:ext cx="3132756" cy="5544615"/>
          </a:xfrm>
          <a:prstGeom prst="rect">
            <a:avLst/>
          </a:prstGeom>
          <a:solidFill>
            <a:schemeClr val="accent6">
              <a:lumMod val="20000"/>
              <a:lumOff val="80000"/>
            </a:schemeClr>
          </a:solidFill>
        </p:spPr>
        <p:txBody>
          <a:bodyPr vert="horz" lIns="68589" tIns="34294" rIns="68589" bIns="34294" rtlCol="0">
            <a:normAutofit lnSpcReduction="10000"/>
          </a:bodyPr>
          <a:lst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0"/>
              </a:spcBef>
              <a:buFontTx/>
              <a:buNone/>
            </a:pPr>
            <a:r>
              <a:rPr lang="zh-CN" altLang="en-US" sz="1800" b="1" dirty="0">
                <a:latin typeface="宋体" panose="02010600030101010101" pitchFamily="2" charset="-122"/>
                <a:ea typeface="宋体" panose="02010600030101010101" pitchFamily="2" charset="-122"/>
              </a:rPr>
              <a:t>教学目标</a:t>
            </a:r>
            <a:endParaRPr lang="en-US" altLang="zh-CN" sz="1800" b="1" dirty="0">
              <a:latin typeface="宋体" panose="02010600030101010101" pitchFamily="2" charset="-122"/>
              <a:ea typeface="宋体" panose="02010600030101010101" pitchFamily="2" charset="-122"/>
            </a:endParaRPr>
          </a:p>
          <a:p>
            <a:pPr>
              <a:lnSpc>
                <a:spcPct val="150000"/>
              </a:lnSpc>
              <a:spcBef>
                <a:spcPct val="0"/>
              </a:spcBef>
              <a:buFontTx/>
              <a:buNone/>
            </a:pPr>
            <a:endParaRPr lang="en-US" altLang="zh-CN" sz="1800" b="1" dirty="0">
              <a:latin typeface="宋体" panose="02010600030101010101" pitchFamily="2" charset="-122"/>
              <a:ea typeface="宋体" panose="02010600030101010101" pitchFamily="2" charset="-122"/>
            </a:endParaRPr>
          </a:p>
          <a:p>
            <a:pPr>
              <a:lnSpc>
                <a:spcPct val="150000"/>
              </a:lnSpc>
              <a:spcBef>
                <a:spcPct val="0"/>
              </a:spcBef>
              <a:buFontTx/>
              <a:buNone/>
            </a:pPr>
            <a:r>
              <a:rPr lang="en-US" altLang="zh-CN" sz="1500" b="1" dirty="0">
                <a:latin typeface="宋体" panose="02010600030101010101" pitchFamily="2" charset="-122"/>
                <a:ea typeface="宋体" panose="02010600030101010101" pitchFamily="2" charset="-122"/>
              </a:rPr>
              <a:t>1.</a:t>
            </a:r>
            <a:r>
              <a:rPr lang="zh-CN" altLang="en-US" sz="1500" b="1" dirty="0">
                <a:latin typeface="宋体" panose="02010600030101010101" pitchFamily="2" charset="-122"/>
                <a:ea typeface="宋体" panose="02010600030101010101" pitchFamily="2" charset="-122"/>
              </a:rPr>
              <a:t>按时序与大致位置说出新旧石器时代我国代表性的文化遗存，并能据此推断中华文明起源的特点；</a:t>
            </a:r>
            <a:endParaRPr lang="en-US" altLang="zh-CN" sz="1500" b="1" dirty="0">
              <a:latin typeface="宋体" panose="02010600030101010101" pitchFamily="2" charset="-122"/>
              <a:ea typeface="宋体" panose="02010600030101010101" pitchFamily="2" charset="-122"/>
            </a:endParaRPr>
          </a:p>
          <a:p>
            <a:pPr>
              <a:lnSpc>
                <a:spcPct val="150000"/>
              </a:lnSpc>
              <a:spcBef>
                <a:spcPct val="0"/>
              </a:spcBef>
              <a:buFontTx/>
              <a:buNone/>
            </a:pPr>
            <a:endParaRPr lang="zh-CN" altLang="en-US" sz="1500" b="1" dirty="0">
              <a:latin typeface="宋体" panose="02010600030101010101" pitchFamily="2" charset="-122"/>
              <a:ea typeface="宋体" panose="02010600030101010101" pitchFamily="2" charset="-122"/>
            </a:endParaRPr>
          </a:p>
          <a:p>
            <a:pPr>
              <a:lnSpc>
                <a:spcPct val="150000"/>
              </a:lnSpc>
              <a:spcBef>
                <a:spcPct val="0"/>
              </a:spcBef>
              <a:buFontTx/>
              <a:buNone/>
            </a:pPr>
            <a:r>
              <a:rPr lang="zh-CN" altLang="en-US" sz="1500" b="1" dirty="0">
                <a:latin typeface="宋体" panose="02010600030101010101" pitchFamily="2" charset="-122"/>
                <a:ea typeface="宋体" panose="02010600030101010101" pitchFamily="2" charset="-122"/>
              </a:rPr>
              <a:t> </a:t>
            </a:r>
            <a:r>
              <a:rPr lang="en-US" altLang="zh-CN" sz="1500" b="1" dirty="0">
                <a:latin typeface="宋体" panose="02010600030101010101" pitchFamily="2" charset="-122"/>
                <a:ea typeface="宋体" panose="02010600030101010101" pitchFamily="2" charset="-122"/>
              </a:rPr>
              <a:t>2.</a:t>
            </a:r>
            <a:r>
              <a:rPr lang="zh-CN" altLang="en-US" sz="1500" b="1" dirty="0">
                <a:latin typeface="宋体" panose="02010600030101010101" pitchFamily="2" charset="-122"/>
                <a:ea typeface="宋体" panose="02010600030101010101" pitchFamily="2" charset="-122"/>
              </a:rPr>
              <a:t>知道夏、商、西周早期国家的更替过程，能用考古发现、青铜铭文和文献史料相结合的方法推测私有制、阶级和早期国家起源的特征。</a:t>
            </a:r>
            <a:endParaRPr lang="en-US" altLang="zh-CN" sz="1500" b="1" dirty="0">
              <a:latin typeface="宋体" panose="02010600030101010101" pitchFamily="2" charset="-122"/>
              <a:ea typeface="宋体" panose="02010600030101010101" pitchFamily="2" charset="-122"/>
            </a:endParaRPr>
          </a:p>
          <a:p>
            <a:pPr>
              <a:lnSpc>
                <a:spcPct val="150000"/>
              </a:lnSpc>
              <a:spcBef>
                <a:spcPct val="0"/>
              </a:spcBef>
              <a:buFontTx/>
              <a:buNone/>
            </a:pPr>
            <a:endParaRPr lang="zh-CN" altLang="en-US" sz="1500" b="1" dirty="0">
              <a:latin typeface="宋体" panose="02010600030101010101" pitchFamily="2" charset="-122"/>
              <a:ea typeface="宋体" panose="02010600030101010101" pitchFamily="2" charset="-122"/>
            </a:endParaRPr>
          </a:p>
          <a:p>
            <a:pPr>
              <a:lnSpc>
                <a:spcPct val="150000"/>
              </a:lnSpc>
              <a:spcBef>
                <a:spcPct val="0"/>
              </a:spcBef>
              <a:buFontTx/>
              <a:buNone/>
            </a:pPr>
            <a:r>
              <a:rPr lang="en-US" altLang="zh-CN" sz="1500" b="1" dirty="0">
                <a:latin typeface="宋体" panose="02010600030101010101" pitchFamily="2" charset="-122"/>
                <a:ea typeface="宋体" panose="02010600030101010101" pitchFamily="2" charset="-122"/>
              </a:rPr>
              <a:t>3.</a:t>
            </a:r>
            <a:r>
              <a:rPr lang="zh-CN" altLang="en-US" sz="1500" b="1" dirty="0">
                <a:latin typeface="宋体" panose="02010600030101010101" pitchFamily="2" charset="-122"/>
                <a:ea typeface="宋体" panose="02010600030101010101" pitchFamily="2" charset="-122"/>
              </a:rPr>
              <a:t>感受早期中华文明起源多元一体的格局，以及从私有制和阶级关系的产生再到国家形成的早期国家的特征。</a:t>
            </a:r>
          </a:p>
          <a:p>
            <a:endParaRPr lang="zh-CN" altLang="en-US" sz="825" dirty="0">
              <a:latin typeface="宋体" panose="02010600030101010101" pitchFamily="2" charset="-122"/>
              <a:ea typeface="宋体" panose="02010600030101010101" pitchFamily="2" charset="-122"/>
            </a:endParaRPr>
          </a:p>
        </p:txBody>
      </p:sp>
      <p:sp>
        <p:nvSpPr>
          <p:cNvPr id="6" name="内容占位符 2">
            <a:extLst>
              <a:ext uri="{FF2B5EF4-FFF2-40B4-BE49-F238E27FC236}">
                <a16:creationId xmlns:a16="http://schemas.microsoft.com/office/drawing/2014/main" id="{783F8EAF-2717-444E-B19C-0CF060E9B7C0}"/>
              </a:ext>
            </a:extLst>
          </p:cNvPr>
          <p:cNvSpPr txBox="1">
            <a:spLocks/>
          </p:cNvSpPr>
          <p:nvPr/>
        </p:nvSpPr>
        <p:spPr>
          <a:xfrm>
            <a:off x="5871157" y="692697"/>
            <a:ext cx="3132756" cy="5529016"/>
          </a:xfrm>
          <a:prstGeom prst="rect">
            <a:avLst/>
          </a:prstGeom>
          <a:solidFill>
            <a:schemeClr val="accent6">
              <a:lumMod val="20000"/>
              <a:lumOff val="80000"/>
            </a:schemeClr>
          </a:solidFill>
        </p:spPr>
        <p:txBody>
          <a:bodyPr vert="horz" lIns="68589" tIns="34294" rIns="68589" bIns="34294" rtlCol="0">
            <a:noAutofit/>
          </a:bodyPr>
          <a:lst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buNone/>
            </a:pPr>
            <a:r>
              <a:rPr lang="zh-CN" altLang="en-US" sz="2000" dirty="0">
                <a:latin typeface="宋体" panose="02010600030101010101" pitchFamily="2" charset="-122"/>
                <a:ea typeface="宋体" panose="02010600030101010101" pitchFamily="2" charset="-122"/>
              </a:rPr>
              <a:t>设计教学活动：</a:t>
            </a:r>
            <a:endParaRPr lang="en-US" altLang="zh-CN" sz="2000" dirty="0">
              <a:latin typeface="宋体" panose="02010600030101010101" pitchFamily="2" charset="-122"/>
              <a:ea typeface="宋体" panose="02010600030101010101" pitchFamily="2" charset="-122"/>
            </a:endParaRPr>
          </a:p>
          <a:p>
            <a:pPr>
              <a:lnSpc>
                <a:spcPts val="2000"/>
              </a:lnSpc>
            </a:pPr>
            <a:endParaRPr lang="en-US" altLang="zh-CN" sz="1800" dirty="0">
              <a:latin typeface="宋体" panose="02010600030101010101" pitchFamily="2" charset="-122"/>
              <a:ea typeface="宋体" panose="02010600030101010101" pitchFamily="2" charset="-122"/>
            </a:endParaRPr>
          </a:p>
          <a:p>
            <a:pPr marL="0" indent="0">
              <a:lnSpc>
                <a:spcPts val="2000"/>
              </a:lnSpc>
              <a:buNone/>
            </a:pPr>
            <a:r>
              <a:rPr lang="zh-CN" altLang="en-US" sz="1400" b="1" dirty="0">
                <a:latin typeface="宋体" panose="02010600030101010101" pitchFamily="2" charset="-122"/>
                <a:ea typeface="宋体" panose="02010600030101010101" pitchFamily="2" charset="-122"/>
              </a:rPr>
              <a:t>活动</a:t>
            </a:r>
            <a:r>
              <a:rPr lang="en-US" altLang="zh-CN" sz="1400" b="1" dirty="0">
                <a:latin typeface="宋体" panose="02010600030101010101" pitchFamily="2" charset="-122"/>
                <a:ea typeface="宋体" panose="02010600030101010101" pitchFamily="2" charset="-122"/>
              </a:rPr>
              <a:t>1</a:t>
            </a:r>
            <a:r>
              <a:rPr lang="en-US" altLang="zh-CN" sz="1400" dirty="0">
                <a:latin typeface="宋体" panose="02010600030101010101" pitchFamily="2" charset="-122"/>
                <a:ea typeface="宋体" panose="02010600030101010101" pitchFamily="2" charset="-122"/>
              </a:rPr>
              <a:t>:</a:t>
            </a:r>
            <a:r>
              <a:rPr lang="zh-CN" altLang="en-US" sz="1400" dirty="0">
                <a:latin typeface="宋体" panose="02010600030101010101" pitchFamily="2" charset="-122"/>
                <a:ea typeface="宋体" panose="02010600030101010101" pitchFamily="2" charset="-122"/>
              </a:rPr>
              <a:t>用教材中我国境内古人类遗址分布图，推测中华文明起源的特点</a:t>
            </a:r>
            <a:endParaRPr lang="en-US" altLang="zh-CN" sz="1400" dirty="0">
              <a:latin typeface="宋体" panose="02010600030101010101" pitchFamily="2" charset="-122"/>
              <a:ea typeface="宋体" panose="02010600030101010101" pitchFamily="2" charset="-122"/>
            </a:endParaRPr>
          </a:p>
          <a:p>
            <a:pPr marL="0" indent="0">
              <a:lnSpc>
                <a:spcPts val="2000"/>
              </a:lnSpc>
              <a:buNone/>
            </a:pPr>
            <a:r>
              <a:rPr lang="zh-CN" altLang="en-US" sz="1400" b="1" dirty="0">
                <a:latin typeface="宋体" panose="02010600030101010101" pitchFamily="2" charset="-122"/>
                <a:ea typeface="宋体" panose="02010600030101010101" pitchFamily="2" charset="-122"/>
              </a:rPr>
              <a:t>活动</a:t>
            </a:r>
            <a:r>
              <a:rPr lang="en-US" altLang="zh-CN" sz="1400" b="1" dirty="0">
                <a:latin typeface="宋体" panose="02010600030101010101" pitchFamily="2" charset="-122"/>
                <a:ea typeface="宋体" panose="02010600030101010101" pitchFamily="2" charset="-122"/>
              </a:rPr>
              <a:t>2:</a:t>
            </a:r>
            <a:r>
              <a:rPr lang="zh-CN" altLang="en-US" sz="1400" dirty="0">
                <a:latin typeface="宋体" panose="02010600030101010101" pitchFamily="2" charset="-122"/>
                <a:ea typeface="宋体" panose="02010600030101010101" pitchFamily="2" charset="-122"/>
              </a:rPr>
              <a:t>运用不同时期的墓葬遗存，推测中华文明起源的特点</a:t>
            </a:r>
            <a:endParaRPr lang="en-US" altLang="zh-CN" sz="1400" dirty="0">
              <a:latin typeface="宋体" panose="02010600030101010101" pitchFamily="2" charset="-122"/>
              <a:ea typeface="宋体" panose="02010600030101010101" pitchFamily="2" charset="-122"/>
            </a:endParaRPr>
          </a:p>
          <a:p>
            <a:pPr>
              <a:lnSpc>
                <a:spcPts val="2000"/>
              </a:lnSpc>
            </a:pPr>
            <a:endParaRPr lang="zh-CN" altLang="zh-CN" sz="1600" dirty="0">
              <a:latin typeface="宋体" panose="02010600030101010101" pitchFamily="2" charset="-122"/>
              <a:ea typeface="宋体" panose="02010600030101010101" pitchFamily="2" charset="-122"/>
            </a:endParaRPr>
          </a:p>
          <a:p>
            <a:pPr marL="0" indent="0">
              <a:lnSpc>
                <a:spcPts val="2000"/>
              </a:lnSpc>
              <a:buNone/>
            </a:pPr>
            <a:r>
              <a:rPr lang="zh-CN" altLang="en-US" sz="1600" b="1" dirty="0">
                <a:latin typeface="宋体" panose="02010600030101010101" pitchFamily="2" charset="-122"/>
                <a:ea typeface="宋体" panose="02010600030101010101" pitchFamily="2" charset="-122"/>
              </a:rPr>
              <a:t>活动</a:t>
            </a:r>
            <a:r>
              <a:rPr lang="en-US" altLang="zh-CN" sz="1600" b="1" dirty="0">
                <a:latin typeface="宋体" panose="02010600030101010101" pitchFamily="2" charset="-122"/>
                <a:ea typeface="宋体" panose="02010600030101010101" pitchFamily="2" charset="-122"/>
              </a:rPr>
              <a:t>3:</a:t>
            </a:r>
            <a:endParaRPr lang="en-US" altLang="zh-CN" sz="1600" dirty="0">
              <a:latin typeface="宋体" panose="02010600030101010101" pitchFamily="2" charset="-122"/>
              <a:ea typeface="宋体" panose="02010600030101010101" pitchFamily="2" charset="-122"/>
            </a:endParaRPr>
          </a:p>
          <a:p>
            <a:pPr marL="0" indent="0">
              <a:lnSpc>
                <a:spcPts val="2000"/>
              </a:lnSpc>
              <a:buNone/>
            </a:pPr>
            <a:r>
              <a:rPr lang="zh-CN" altLang="en-US" sz="1600" b="1" dirty="0">
                <a:latin typeface="宋体" panose="02010600030101010101" pitchFamily="2" charset="-122"/>
                <a:ea typeface="宋体" panose="02010600030101010101" pitchFamily="2" charset="-122"/>
              </a:rPr>
              <a:t>活动</a:t>
            </a:r>
            <a:r>
              <a:rPr lang="en-US" altLang="zh-CN" sz="1600" b="1" dirty="0">
                <a:latin typeface="宋体" panose="02010600030101010101" pitchFamily="2" charset="-122"/>
                <a:ea typeface="宋体" panose="02010600030101010101" pitchFamily="2" charset="-122"/>
              </a:rPr>
              <a:t>4:</a:t>
            </a:r>
            <a:endParaRPr lang="en-US" altLang="zh-CN" sz="1600" dirty="0">
              <a:latin typeface="宋体" panose="02010600030101010101" pitchFamily="2" charset="-122"/>
              <a:ea typeface="宋体" panose="02010600030101010101" pitchFamily="2" charset="-122"/>
            </a:endParaRPr>
          </a:p>
          <a:p>
            <a:pPr marL="0" indent="0">
              <a:lnSpc>
                <a:spcPts val="2000"/>
              </a:lnSpc>
              <a:buNone/>
            </a:pPr>
            <a:endParaRPr lang="en-US" altLang="zh-CN" sz="1600" dirty="0">
              <a:latin typeface="宋体" panose="02010600030101010101" pitchFamily="2" charset="-122"/>
              <a:ea typeface="宋体" panose="02010600030101010101" pitchFamily="2" charset="-122"/>
            </a:endParaRPr>
          </a:p>
          <a:p>
            <a:pPr marL="0" indent="0">
              <a:lnSpc>
                <a:spcPts val="2000"/>
              </a:lnSpc>
              <a:buNone/>
            </a:pPr>
            <a:endParaRPr lang="en-US" altLang="zh-CN" sz="1600" dirty="0">
              <a:latin typeface="宋体" panose="02010600030101010101" pitchFamily="2" charset="-122"/>
              <a:ea typeface="宋体" panose="02010600030101010101" pitchFamily="2" charset="-122"/>
            </a:endParaRPr>
          </a:p>
          <a:p>
            <a:pPr marL="0" indent="0">
              <a:lnSpc>
                <a:spcPts val="2000"/>
              </a:lnSpc>
              <a:buNone/>
            </a:pPr>
            <a:r>
              <a:rPr lang="zh-CN" altLang="en-US" sz="1600" b="1" dirty="0">
                <a:latin typeface="宋体" panose="02010600030101010101" pitchFamily="2" charset="-122"/>
                <a:ea typeface="宋体" panose="02010600030101010101" pitchFamily="2" charset="-122"/>
              </a:rPr>
              <a:t>活动</a:t>
            </a:r>
            <a:r>
              <a:rPr lang="en-US" altLang="zh-CN" sz="1600" b="1" dirty="0">
                <a:latin typeface="宋体" panose="02010600030101010101" pitchFamily="2" charset="-122"/>
                <a:ea typeface="宋体" panose="02010600030101010101" pitchFamily="2" charset="-122"/>
              </a:rPr>
              <a:t>5.</a:t>
            </a:r>
            <a:endParaRPr lang="zh-CN" altLang="en-US" sz="16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131">
                                            <p:bg/>
                                          </p:spTgt>
                                        </p:tgtEl>
                                        <p:attrNameLst>
                                          <p:attrName>style.visibility</p:attrName>
                                        </p:attrNameLst>
                                      </p:cBhvr>
                                      <p:to>
                                        <p:strVal val="visible"/>
                                      </p:to>
                                    </p:set>
                                    <p:animEffect transition="in" filter="fade">
                                      <p:cBhvr>
                                        <p:cTn id="7" dur="1000"/>
                                        <p:tgtEl>
                                          <p:spTgt spid="48131">
                                            <p:bg/>
                                          </p:spTgt>
                                        </p:tgtEl>
                                      </p:cBhvr>
                                    </p:animEffect>
                                    <p:anim calcmode="lin" valueType="num">
                                      <p:cBhvr>
                                        <p:cTn id="8" dur="1000" fill="hold"/>
                                        <p:tgtEl>
                                          <p:spTgt spid="48131">
                                            <p:bg/>
                                          </p:spTgt>
                                        </p:tgtEl>
                                        <p:attrNameLst>
                                          <p:attrName>ppt_x</p:attrName>
                                        </p:attrNameLst>
                                      </p:cBhvr>
                                      <p:tavLst>
                                        <p:tav tm="0">
                                          <p:val>
                                            <p:strVal val="#ppt_x"/>
                                          </p:val>
                                        </p:tav>
                                        <p:tav tm="100000">
                                          <p:val>
                                            <p:strVal val="#ppt_x"/>
                                          </p:val>
                                        </p:tav>
                                      </p:tavLst>
                                    </p:anim>
                                    <p:anim calcmode="lin" valueType="num">
                                      <p:cBhvr>
                                        <p:cTn id="9" dur="1000" fill="hold"/>
                                        <p:tgtEl>
                                          <p:spTgt spid="4813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8131">
                                            <p:txEl>
                                              <p:pRg st="0" end="0"/>
                                            </p:txEl>
                                          </p:spTgt>
                                        </p:tgtEl>
                                        <p:attrNameLst>
                                          <p:attrName>style.visibility</p:attrName>
                                        </p:attrNameLst>
                                      </p:cBhvr>
                                      <p:to>
                                        <p:strVal val="visible"/>
                                      </p:to>
                                    </p:set>
                                    <p:animEffect transition="in" filter="fade">
                                      <p:cBhvr>
                                        <p:cTn id="14" dur="1000"/>
                                        <p:tgtEl>
                                          <p:spTgt spid="48131">
                                            <p:txEl>
                                              <p:pRg st="0" end="0"/>
                                            </p:txEl>
                                          </p:spTgt>
                                        </p:tgtEl>
                                      </p:cBhvr>
                                    </p:animEffect>
                                    <p:anim calcmode="lin" valueType="num">
                                      <p:cBhvr>
                                        <p:cTn id="15" dur="10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813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8131">
                                            <p:txEl>
                                              <p:pRg st="3" end="3"/>
                                            </p:txEl>
                                          </p:spTgt>
                                        </p:tgtEl>
                                        <p:attrNameLst>
                                          <p:attrName>style.visibility</p:attrName>
                                        </p:attrNameLst>
                                      </p:cBhvr>
                                      <p:to>
                                        <p:strVal val="visible"/>
                                      </p:to>
                                    </p:set>
                                    <p:animEffect transition="in" filter="fade">
                                      <p:cBhvr>
                                        <p:cTn id="21" dur="1000"/>
                                        <p:tgtEl>
                                          <p:spTgt spid="48131">
                                            <p:txEl>
                                              <p:pRg st="3" end="3"/>
                                            </p:txEl>
                                          </p:spTgt>
                                        </p:tgtEl>
                                      </p:cBhvr>
                                    </p:animEffect>
                                    <p:anim calcmode="lin" valueType="num">
                                      <p:cBhvr>
                                        <p:cTn id="22" dur="10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813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8131">
                                            <p:txEl>
                                              <p:pRg st="7" end="7"/>
                                            </p:txEl>
                                          </p:spTgt>
                                        </p:tgtEl>
                                        <p:attrNameLst>
                                          <p:attrName>style.visibility</p:attrName>
                                        </p:attrNameLst>
                                      </p:cBhvr>
                                      <p:to>
                                        <p:strVal val="visible"/>
                                      </p:to>
                                    </p:set>
                                    <p:animEffect transition="in" filter="fade">
                                      <p:cBhvr>
                                        <p:cTn id="28" dur="1000"/>
                                        <p:tgtEl>
                                          <p:spTgt spid="48131">
                                            <p:txEl>
                                              <p:pRg st="7" end="7"/>
                                            </p:txEl>
                                          </p:spTgt>
                                        </p:tgtEl>
                                      </p:cBhvr>
                                    </p:animEffect>
                                    <p:anim calcmode="lin" valueType="num">
                                      <p:cBhvr>
                                        <p:cTn id="29" dur="1000" fill="hold"/>
                                        <p:tgtEl>
                                          <p:spTgt spid="4813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4813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8131">
                                            <p:txEl>
                                              <p:pRg st="11" end="11"/>
                                            </p:txEl>
                                          </p:spTgt>
                                        </p:tgtEl>
                                        <p:attrNameLst>
                                          <p:attrName>style.visibility</p:attrName>
                                        </p:attrNameLst>
                                      </p:cBhvr>
                                      <p:to>
                                        <p:strVal val="visible"/>
                                      </p:to>
                                    </p:set>
                                    <p:animEffect transition="in" filter="fade">
                                      <p:cBhvr>
                                        <p:cTn id="35" dur="1000"/>
                                        <p:tgtEl>
                                          <p:spTgt spid="48131">
                                            <p:txEl>
                                              <p:pRg st="11" end="11"/>
                                            </p:txEl>
                                          </p:spTgt>
                                        </p:tgtEl>
                                      </p:cBhvr>
                                    </p:animEffect>
                                    <p:anim calcmode="lin" valueType="num">
                                      <p:cBhvr>
                                        <p:cTn id="36" dur="1000" fill="hold"/>
                                        <p:tgtEl>
                                          <p:spTgt spid="48131">
                                            <p:txEl>
                                              <p:pRg st="11" end="11"/>
                                            </p:txEl>
                                          </p:spTgt>
                                        </p:tgtEl>
                                        <p:attrNameLst>
                                          <p:attrName>ppt_x</p:attrName>
                                        </p:attrNameLst>
                                      </p:cBhvr>
                                      <p:tavLst>
                                        <p:tav tm="0">
                                          <p:val>
                                            <p:strVal val="#ppt_x"/>
                                          </p:val>
                                        </p:tav>
                                        <p:tav tm="100000">
                                          <p:val>
                                            <p:strVal val="#ppt_x"/>
                                          </p:val>
                                        </p:tav>
                                      </p:tavLst>
                                    </p:anim>
                                    <p:anim calcmode="lin" valueType="num">
                                      <p:cBhvr>
                                        <p:cTn id="37" dur="1000" fill="hold"/>
                                        <p:tgtEl>
                                          <p:spTgt spid="48131">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
                                            <p:bg/>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animBg="1"/>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646" y="163765"/>
            <a:ext cx="8675826" cy="481863"/>
          </a:xfrm>
          <a:prstGeom prst="rect">
            <a:avLst/>
          </a:prstGeom>
          <a:solidFill>
            <a:schemeClr val="accent6">
              <a:lumMod val="40000"/>
              <a:lumOff val="60000"/>
            </a:schemeClr>
          </a:solidFill>
        </p:spPr>
        <p:txBody>
          <a:bodyPr wrap="square">
            <a:spAutoFit/>
          </a:bodyPr>
          <a:lstStyle/>
          <a:p>
            <a:pPr algn="just">
              <a:lnSpc>
                <a:spcPct val="150000"/>
              </a:lnSpc>
            </a:pPr>
            <a:r>
              <a:rPr lang="zh-CN" altLang="en-US" sz="20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例：活动</a:t>
            </a:r>
            <a:r>
              <a:rPr lang="en-US" altLang="zh-CN" sz="20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000" b="1"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通过地图创设情境，探讨中华文明起源的特征</a:t>
            </a:r>
            <a:endParaRPr lang="zh-CN" altLang="zh-CN" b="1"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50500" y="1124743"/>
            <a:ext cx="4245324" cy="3306787"/>
          </a:xfrm>
          <a:prstGeom prst="rect">
            <a:avLst/>
          </a:prstGeom>
        </p:spPr>
      </p:pic>
      <p:sp>
        <p:nvSpPr>
          <p:cNvPr id="6" name="矩形 5">
            <a:extLst>
              <a:ext uri="{FF2B5EF4-FFF2-40B4-BE49-F238E27FC236}">
                <a16:creationId xmlns:a16="http://schemas.microsoft.com/office/drawing/2014/main" id="{C51BB269-141F-42EE-A82D-4FD455E0C053}"/>
              </a:ext>
            </a:extLst>
          </p:cNvPr>
          <p:cNvSpPr/>
          <p:nvPr/>
        </p:nvSpPr>
        <p:spPr>
          <a:xfrm>
            <a:off x="157120" y="5165611"/>
            <a:ext cx="8431558" cy="1415772"/>
          </a:xfrm>
          <a:prstGeom prst="rect">
            <a:avLst/>
          </a:prstGeom>
          <a:solidFill>
            <a:schemeClr val="accent6">
              <a:lumMod val="20000"/>
              <a:lumOff val="80000"/>
            </a:schemeClr>
          </a:solidFill>
        </p:spPr>
        <p:txBody>
          <a:bodyPr wrap="square">
            <a:spAutoFit/>
          </a:bodyPr>
          <a:lstStyle/>
          <a:p>
            <a:r>
              <a:rPr lang="zh-CN" altLang="en-US" kern="100" dirty="0">
                <a:latin typeface="黑体" panose="02010609060101010101" pitchFamily="49" charset="-122"/>
                <a:ea typeface="黑体" panose="02010609060101010101" pitchFamily="49" charset="-122"/>
                <a:cs typeface="宋体" panose="02010600030101010101" pitchFamily="2" charset="-122"/>
              </a:rPr>
              <a:t>探究</a:t>
            </a:r>
            <a:endParaRPr lang="en-US" altLang="zh-CN" kern="100" dirty="0">
              <a:latin typeface="黑体" panose="02010609060101010101" pitchFamily="49" charset="-122"/>
              <a:ea typeface="黑体" panose="02010609060101010101" pitchFamily="49" charset="-122"/>
              <a:cs typeface="宋体" panose="02010600030101010101" pitchFamily="2" charset="-122"/>
            </a:endParaRPr>
          </a:p>
          <a:p>
            <a:r>
              <a:rPr lang="en-US" altLang="zh-CN" kern="100" dirty="0">
                <a:latin typeface="黑体" panose="02010609060101010101" pitchFamily="49" charset="-122"/>
                <a:ea typeface="黑体" panose="02010609060101010101" pitchFamily="49" charset="-122"/>
                <a:cs typeface="宋体" panose="02010600030101010101" pitchFamily="2" charset="-122"/>
              </a:rPr>
              <a:t>1.</a:t>
            </a:r>
            <a:r>
              <a:rPr lang="zh-CN" altLang="en-US" kern="100" dirty="0">
                <a:latin typeface="黑体" panose="02010609060101010101" pitchFamily="49" charset="-122"/>
                <a:ea typeface="黑体" panose="02010609060101010101" pitchFamily="49" charset="-122"/>
                <a:cs typeface="宋体" panose="02010600030101010101" pitchFamily="2" charset="-122"/>
              </a:rPr>
              <a:t>旧石器时代人类遗址</a:t>
            </a:r>
            <a:r>
              <a:rPr lang="zh-CN" altLang="zh-CN" kern="100" dirty="0">
                <a:latin typeface="黑体" panose="02010609060101010101" pitchFamily="49" charset="-122"/>
                <a:ea typeface="黑体" panose="02010609060101010101" pitchFamily="49" charset="-122"/>
                <a:cs typeface="宋体" panose="02010600030101010101" pitchFamily="2" charset="-122"/>
              </a:rPr>
              <a:t>分布</a:t>
            </a:r>
            <a:r>
              <a:rPr lang="zh-CN" altLang="en-US" kern="100" dirty="0">
                <a:latin typeface="黑体" panose="02010609060101010101" pitchFamily="49" charset="-122"/>
                <a:ea typeface="黑体" panose="02010609060101010101" pitchFamily="49" charset="-122"/>
                <a:cs typeface="宋体" panose="02010600030101010101" pitchFamily="2" charset="-122"/>
              </a:rPr>
              <a:t>呈现怎样的</a:t>
            </a:r>
            <a:r>
              <a:rPr lang="zh-CN" altLang="zh-CN" kern="100" dirty="0">
                <a:latin typeface="黑体" panose="02010609060101010101" pitchFamily="49" charset="-122"/>
                <a:ea typeface="黑体" panose="02010609060101010101" pitchFamily="49" charset="-122"/>
                <a:cs typeface="宋体" panose="02010600030101010101" pitchFamily="2" charset="-122"/>
              </a:rPr>
              <a:t>基本特</a:t>
            </a:r>
            <a:r>
              <a:rPr lang="zh-CN" altLang="en-US" kern="100" dirty="0">
                <a:latin typeface="黑体" panose="02010609060101010101" pitchFamily="49" charset="-122"/>
                <a:ea typeface="黑体" panose="02010609060101010101" pitchFamily="49" charset="-122"/>
                <a:cs typeface="宋体" panose="02010600030101010101" pitchFamily="2" charset="-122"/>
              </a:rPr>
              <a:t>征</a:t>
            </a:r>
            <a:r>
              <a:rPr lang="zh-CN" altLang="zh-CN" kern="100" dirty="0">
                <a:latin typeface="黑体" panose="02010609060101010101" pitchFamily="49" charset="-122"/>
                <a:ea typeface="黑体" panose="02010609060101010101" pitchFamily="49" charset="-122"/>
                <a:cs typeface="宋体" panose="02010600030101010101" pitchFamily="2" charset="-122"/>
              </a:rPr>
              <a:t>？</a:t>
            </a:r>
            <a:endParaRPr lang="en-US" altLang="zh-CN" kern="100" dirty="0">
              <a:latin typeface="黑体" panose="02010609060101010101" pitchFamily="49" charset="-122"/>
              <a:ea typeface="黑体" panose="02010609060101010101" pitchFamily="49" charset="-122"/>
              <a:cs typeface="宋体" panose="02010600030101010101" pitchFamily="2" charset="-122"/>
            </a:endParaRPr>
          </a:p>
          <a:p>
            <a:r>
              <a:rPr lang="en-US" altLang="zh-CN" sz="1600" dirty="0">
                <a:latin typeface="宋体" panose="02010600030101010101" pitchFamily="2" charset="-122"/>
                <a:ea typeface="宋体" panose="02010600030101010101" pitchFamily="2" charset="-122"/>
              </a:rPr>
              <a:t>  </a:t>
            </a:r>
            <a:r>
              <a:rPr lang="zh-CN" altLang="en-US" sz="1600" dirty="0">
                <a:latin typeface="宋体" panose="02010600030101010101" pitchFamily="2" charset="-122"/>
                <a:ea typeface="宋体" panose="02010600030101010101" pitchFamily="2" charset="-122"/>
              </a:rPr>
              <a:t>多源、多样、多元，以长江、黄河、珠江一带为多。一百多处，</a:t>
            </a:r>
            <a:endParaRPr lang="en-US" altLang="zh-CN" sz="1600" dirty="0">
              <a:latin typeface="宋体" panose="02010600030101010101" pitchFamily="2" charset="-122"/>
              <a:ea typeface="宋体" panose="02010600030101010101" pitchFamily="2" charset="-122"/>
            </a:endParaRPr>
          </a:p>
          <a:p>
            <a:r>
              <a:rPr lang="en-US" altLang="zh-CN" kern="100" dirty="0">
                <a:latin typeface="黑体" panose="02010609060101010101" pitchFamily="49" charset="-122"/>
                <a:ea typeface="黑体" panose="02010609060101010101" pitchFamily="49" charset="-122"/>
                <a:cs typeface="宋体" panose="02010600030101010101" pitchFamily="2" charset="-122"/>
              </a:rPr>
              <a:t>2.</a:t>
            </a:r>
            <a:r>
              <a:rPr lang="zh-CN" altLang="en-US" kern="100" dirty="0">
                <a:latin typeface="黑体" panose="02010609060101010101" pitchFamily="49" charset="-122"/>
                <a:ea typeface="黑体" panose="02010609060101010101" pitchFamily="49" charset="-122"/>
                <a:cs typeface="宋体" panose="02010600030101010101" pitchFamily="2" charset="-122"/>
              </a:rPr>
              <a:t>新石器时代人类遗址分布有怎样的</a:t>
            </a:r>
            <a:r>
              <a:rPr lang="zh-CN" altLang="en-US" sz="1600" dirty="0">
                <a:latin typeface="宋体" panose="02010600030101010101" pitchFamily="2" charset="-122"/>
                <a:ea typeface="宋体" panose="02010600030101010101" pitchFamily="2" charset="-122"/>
              </a:rPr>
              <a:t>不同</a:t>
            </a:r>
            <a:r>
              <a:rPr lang="zh-CN" altLang="en-US" kern="100" dirty="0">
                <a:latin typeface="黑体" panose="02010609060101010101" pitchFamily="49" charset="-122"/>
                <a:ea typeface="黑体" panose="02010609060101010101" pitchFamily="49" charset="-122"/>
                <a:cs typeface="宋体" panose="02010600030101010101" pitchFamily="2" charset="-122"/>
              </a:rPr>
              <a:t>？</a:t>
            </a:r>
            <a:endParaRPr lang="en-US" altLang="zh-CN" kern="100" dirty="0">
              <a:latin typeface="黑体" panose="02010609060101010101" pitchFamily="49" charset="-122"/>
              <a:ea typeface="黑体" panose="02010609060101010101" pitchFamily="49" charset="-122"/>
              <a:cs typeface="宋体" panose="02010600030101010101" pitchFamily="2" charset="-122"/>
            </a:endParaRPr>
          </a:p>
          <a:p>
            <a:r>
              <a:rPr lang="zh-CN" altLang="en-US" sz="1600" dirty="0">
                <a:latin typeface="宋体" panose="02010600030101010101" pitchFamily="2" charset="-122"/>
                <a:ea typeface="宋体" panose="02010600030101010101" pitchFamily="2" charset="-122"/>
              </a:rPr>
              <a:t>分布广泛、多元一体、中原核心，一万多处。</a:t>
            </a:r>
          </a:p>
        </p:txBody>
      </p:sp>
      <p:pic>
        <p:nvPicPr>
          <p:cNvPr id="7" name="图片 6">
            <a:extLst>
              <a:ext uri="{FF2B5EF4-FFF2-40B4-BE49-F238E27FC236}">
                <a16:creationId xmlns:a16="http://schemas.microsoft.com/office/drawing/2014/main" id="{79AFECD5-20EB-4B6D-9A30-1EAFD1AB4B09}"/>
              </a:ext>
            </a:extLst>
          </p:cNvPr>
          <p:cNvPicPr>
            <a:picLocks noChangeAspect="1"/>
          </p:cNvPicPr>
          <p:nvPr/>
        </p:nvPicPr>
        <p:blipFill>
          <a:blip r:embed="rId4"/>
          <a:stretch>
            <a:fillRect/>
          </a:stretch>
        </p:blipFill>
        <p:spPr>
          <a:xfrm>
            <a:off x="4372899" y="1379709"/>
            <a:ext cx="4380632" cy="3550136"/>
          </a:xfrm>
          <a:prstGeom prst="rect">
            <a:avLst/>
          </a:prstGeom>
        </p:spPr>
      </p:pic>
    </p:spTree>
    <p:extLst>
      <p:ext uri="{BB962C8B-B14F-4D97-AF65-F5344CB8AC3E}">
        <p14:creationId xmlns:p14="http://schemas.microsoft.com/office/powerpoint/2010/main" val="110369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anim calcmode="lin" valueType="num">
                                      <p:cBhvr additive="base">
                                        <p:cTn id="19"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0"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 calcmode="lin" valueType="num">
                                      <p:cBhvr additive="base">
                                        <p:cTn id="3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 calcmode="lin" valueType="num">
                                      <p:cBhvr additive="base">
                                        <p:cTn id="3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additive="base">
                                        <p:cTn id="4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 calcmode="lin" valueType="num">
                                      <p:cBhvr additive="base">
                                        <p:cTn id="4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53879" y="935832"/>
            <a:ext cx="2338864" cy="646331"/>
          </a:xfrm>
          <a:prstGeom prst="rect">
            <a:avLst/>
          </a:prstGeom>
          <a:noFill/>
        </p:spPr>
        <p:txBody>
          <a:bodyPr wrap="square" rtlCol="0">
            <a:spAutoFit/>
          </a:bodyPr>
          <a:lstStyle/>
          <a:p>
            <a:r>
              <a:rPr lang="zh-CN" altLang="en-US" b="1">
                <a:solidFill>
                  <a:schemeClr val="bg1"/>
                </a:solidFill>
                <a:latin typeface="华文中宋" panose="02010600040101010101" charset="-122"/>
                <a:ea typeface="华文中宋" panose="02010600040101010101" charset="-122"/>
              </a:rPr>
              <a:t>男女分工有何变化？</a:t>
            </a:r>
          </a:p>
          <a:p>
            <a:r>
              <a:rPr lang="zh-CN" altLang="en-US" b="1">
                <a:solidFill>
                  <a:schemeClr val="bg1"/>
                </a:solidFill>
                <a:latin typeface="华文中宋" panose="02010600040101010101" charset="-122"/>
                <a:ea typeface="华文中宋" panose="02010600040101010101" charset="-122"/>
              </a:rPr>
              <a:t>变化的原因是什么？</a:t>
            </a:r>
          </a:p>
        </p:txBody>
      </p:sp>
      <p:grpSp>
        <p:nvGrpSpPr>
          <p:cNvPr id="17" name="组合 16">
            <a:extLst>
              <a:ext uri="{FF2B5EF4-FFF2-40B4-BE49-F238E27FC236}">
                <a16:creationId xmlns:a16="http://schemas.microsoft.com/office/drawing/2014/main" id="{17444CCF-3D18-4EF4-ABFE-F9F998776081}"/>
              </a:ext>
            </a:extLst>
          </p:cNvPr>
          <p:cNvGrpSpPr/>
          <p:nvPr/>
        </p:nvGrpSpPr>
        <p:grpSpPr>
          <a:xfrm>
            <a:off x="129171" y="3544866"/>
            <a:ext cx="8676132" cy="2186141"/>
            <a:chOff x="476" y="3496294"/>
            <a:chExt cx="9298722" cy="2479511"/>
          </a:xfrm>
        </p:grpSpPr>
        <p:sp>
          <p:nvSpPr>
            <p:cNvPr id="89" name="矩形 49"/>
            <p:cNvSpPr>
              <a:spLocks noChangeArrowheads="1"/>
            </p:cNvSpPr>
            <p:nvPr/>
          </p:nvSpPr>
          <p:spPr bwMode="auto">
            <a:xfrm>
              <a:off x="476" y="4261084"/>
              <a:ext cx="9298722" cy="288131"/>
            </a:xfrm>
            <a:prstGeom prst="rect">
              <a:avLst/>
            </a:prstGeom>
            <a:solidFill>
              <a:srgbClr val="760303"/>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ea typeface="微软雅黑" panose="020B0503020204020204" charset="-122"/>
                <a:sym typeface="宋体" panose="02010600030101010101" pitchFamily="2" charset="-122"/>
              </a:endParaRPr>
            </a:p>
          </p:txBody>
        </p:sp>
        <p:sp>
          <p:nvSpPr>
            <p:cNvPr id="13" name="文本框 12"/>
            <p:cNvSpPr txBox="1"/>
            <p:nvPr/>
          </p:nvSpPr>
          <p:spPr>
            <a:xfrm>
              <a:off x="736435" y="3496294"/>
              <a:ext cx="1380350" cy="399981"/>
            </a:xfrm>
            <a:prstGeom prst="rect">
              <a:avLst/>
            </a:prstGeom>
            <a:solidFill>
              <a:schemeClr val="accent6">
                <a:lumMod val="40000"/>
                <a:lumOff val="60000"/>
              </a:schemeClr>
            </a:solidFill>
          </p:spPr>
          <p:txBody>
            <a:bodyPr wrap="square" rtlCol="0">
              <a:spAutoFit/>
            </a:bodyPr>
            <a:lstStyle/>
            <a:p>
              <a:r>
                <a:rPr lang="zh-CN" altLang="en-US" sz="1999" dirty="0">
                  <a:latin typeface="黑体" panose="02010609060101010101" charset="-122"/>
                  <a:ea typeface="黑体" panose="02010609060101010101" charset="-122"/>
                </a:rPr>
                <a:t>原始群落</a:t>
              </a:r>
            </a:p>
          </p:txBody>
        </p:sp>
        <p:sp>
          <p:nvSpPr>
            <p:cNvPr id="15" name="文本框 14"/>
            <p:cNvSpPr txBox="1"/>
            <p:nvPr/>
          </p:nvSpPr>
          <p:spPr>
            <a:xfrm>
              <a:off x="6869797" y="3527141"/>
              <a:ext cx="2067136" cy="400431"/>
            </a:xfrm>
            <a:prstGeom prst="rect">
              <a:avLst/>
            </a:prstGeom>
            <a:solidFill>
              <a:schemeClr val="accent6">
                <a:lumMod val="40000"/>
                <a:lumOff val="60000"/>
              </a:schemeClr>
            </a:solidFill>
          </p:spPr>
          <p:txBody>
            <a:bodyPr wrap="square" rtlCol="0">
              <a:spAutoFit/>
            </a:bodyPr>
            <a:lstStyle/>
            <a:p>
              <a:pPr algn="ctr"/>
              <a:r>
                <a:rPr lang="zh-CN" altLang="en-US" sz="2002" dirty="0">
                  <a:latin typeface="黑体" panose="02010609060101010101" charset="-122"/>
                  <a:ea typeface="黑体" panose="02010609060101010101" charset="-122"/>
                </a:rPr>
                <a:t>父系氏族</a:t>
              </a:r>
            </a:p>
          </p:txBody>
        </p:sp>
        <p:sp>
          <p:nvSpPr>
            <p:cNvPr id="3" name="文本框 2"/>
            <p:cNvSpPr txBox="1"/>
            <p:nvPr/>
          </p:nvSpPr>
          <p:spPr>
            <a:xfrm>
              <a:off x="3948522" y="3503019"/>
              <a:ext cx="1402630" cy="400431"/>
            </a:xfrm>
            <a:prstGeom prst="rect">
              <a:avLst/>
            </a:prstGeom>
            <a:solidFill>
              <a:schemeClr val="accent6">
                <a:lumMod val="40000"/>
                <a:lumOff val="60000"/>
              </a:schemeClr>
            </a:solidFill>
            <a:ln>
              <a:noFill/>
            </a:ln>
          </p:spPr>
          <p:txBody>
            <a:bodyPr wrap="square" rtlCol="0">
              <a:spAutoFit/>
            </a:bodyPr>
            <a:lstStyle/>
            <a:p>
              <a:pPr algn="ctr"/>
              <a:r>
                <a:rPr lang="zh-CN" altLang="en-US" sz="2002">
                  <a:latin typeface="黑体" panose="02010609060101010101" charset="-122"/>
                  <a:ea typeface="黑体" panose="02010609060101010101" charset="-122"/>
                </a:rPr>
                <a:t>母系氏族</a:t>
              </a:r>
            </a:p>
          </p:txBody>
        </p:sp>
        <p:grpSp>
          <p:nvGrpSpPr>
            <p:cNvPr id="4" name="组合 3">
              <a:extLst>
                <a:ext uri="{FF2B5EF4-FFF2-40B4-BE49-F238E27FC236}">
                  <a16:creationId xmlns:a16="http://schemas.microsoft.com/office/drawing/2014/main" id="{E2870ABC-419B-4135-8593-03F439E10BCC}"/>
                </a:ext>
              </a:extLst>
            </p:cNvPr>
            <p:cNvGrpSpPr/>
            <p:nvPr/>
          </p:nvGrpSpPr>
          <p:grpSpPr>
            <a:xfrm>
              <a:off x="119697" y="3923405"/>
              <a:ext cx="8666314" cy="2052400"/>
              <a:chOff x="239395" y="3004470"/>
              <a:chExt cx="8943352" cy="2501360"/>
            </a:xfrm>
          </p:grpSpPr>
          <p:grpSp>
            <p:nvGrpSpPr>
              <p:cNvPr id="95" name="Group 43"/>
              <p:cNvGrpSpPr/>
              <p:nvPr/>
            </p:nvGrpSpPr>
            <p:grpSpPr bwMode="auto">
              <a:xfrm>
                <a:off x="239395" y="3422020"/>
                <a:ext cx="8904605" cy="369476"/>
                <a:chOff x="-144816" y="4690"/>
                <a:chExt cx="8314681" cy="369848"/>
              </a:xfrm>
              <a:solidFill>
                <a:schemeClr val="accent6">
                  <a:lumMod val="40000"/>
                  <a:lumOff val="60000"/>
                </a:schemeClr>
              </a:solidFill>
            </p:grpSpPr>
            <p:sp>
              <p:nvSpPr>
                <p:cNvPr id="96" name="矩形 43"/>
                <p:cNvSpPr>
                  <a:spLocks noChangeArrowheads="1"/>
                </p:cNvSpPr>
                <p:nvPr/>
              </p:nvSpPr>
              <p:spPr bwMode="auto">
                <a:xfrm>
                  <a:off x="-144816" y="35041"/>
                  <a:ext cx="1344769" cy="339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170</a:t>
                  </a:r>
                  <a:r>
                    <a:rPr lang="zh-CN" altLang="en-US" sz="1100" dirty="0">
                      <a:latin typeface="微软雅黑" panose="020B0503020204020204" charset="-122"/>
                      <a:ea typeface="微软雅黑" panose="020B0503020204020204" charset="-122"/>
                      <a:sym typeface="微软雅黑" panose="020B0503020204020204" charset="-122"/>
                    </a:rPr>
                    <a:t>万年</a:t>
                  </a:r>
                </a:p>
              </p:txBody>
            </p:sp>
            <p:sp>
              <p:nvSpPr>
                <p:cNvPr id="97" name="矩形 44"/>
                <p:cNvSpPr>
                  <a:spLocks noChangeArrowheads="1"/>
                </p:cNvSpPr>
                <p:nvPr/>
              </p:nvSpPr>
              <p:spPr bwMode="auto">
                <a:xfrm>
                  <a:off x="1472998" y="12794"/>
                  <a:ext cx="1643162"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70—20</a:t>
                  </a:r>
                  <a:r>
                    <a:rPr lang="zh-CN" altLang="en-US" sz="1100" dirty="0">
                      <a:latin typeface="微软雅黑" panose="020B0503020204020204" charset="-122"/>
                      <a:ea typeface="微软雅黑" panose="020B0503020204020204" charset="-122"/>
                      <a:sym typeface="微软雅黑" panose="020B0503020204020204" charset="-122"/>
                    </a:rPr>
                    <a:t>万年</a:t>
                  </a:r>
                </a:p>
              </p:txBody>
            </p:sp>
            <p:sp>
              <p:nvSpPr>
                <p:cNvPr id="99" name="矩形 46"/>
                <p:cNvSpPr>
                  <a:spLocks noChangeArrowheads="1"/>
                </p:cNvSpPr>
                <p:nvPr/>
              </p:nvSpPr>
              <p:spPr bwMode="auto">
                <a:xfrm>
                  <a:off x="3421372" y="4690"/>
                  <a:ext cx="1862991"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7000—5000</a:t>
                  </a:r>
                  <a:r>
                    <a:rPr lang="zh-CN" altLang="en-US" sz="1100" dirty="0">
                      <a:latin typeface="微软雅黑" panose="020B0503020204020204" charset="-122"/>
                      <a:ea typeface="微软雅黑" panose="020B0503020204020204" charset="-122"/>
                      <a:sym typeface="微软雅黑" panose="020B0503020204020204" charset="-122"/>
                    </a:rPr>
                    <a:t>年</a:t>
                  </a:r>
                </a:p>
              </p:txBody>
            </p:sp>
            <p:sp>
              <p:nvSpPr>
                <p:cNvPr id="100" name="矩形 47"/>
                <p:cNvSpPr>
                  <a:spLocks noChangeArrowheads="1"/>
                </p:cNvSpPr>
                <p:nvPr/>
              </p:nvSpPr>
              <p:spPr bwMode="auto">
                <a:xfrm>
                  <a:off x="6490017" y="12949"/>
                  <a:ext cx="1679848"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5000</a:t>
                  </a:r>
                  <a:r>
                    <a:rPr lang="zh-CN" altLang="en-US" sz="1100" dirty="0">
                      <a:latin typeface="微软雅黑" panose="020B0503020204020204" charset="-122"/>
                      <a:ea typeface="微软雅黑" panose="020B0503020204020204" charset="-122"/>
                      <a:sym typeface="微软雅黑" panose="020B0503020204020204" charset="-122"/>
                    </a:rPr>
                    <a:t>年</a:t>
                  </a:r>
                </a:p>
              </p:txBody>
            </p:sp>
          </p:grpSp>
          <p:sp>
            <p:nvSpPr>
              <p:cNvPr id="12" name="文本框 11"/>
              <p:cNvSpPr txBox="1"/>
              <p:nvPr/>
            </p:nvSpPr>
            <p:spPr>
              <a:xfrm>
                <a:off x="368788" y="3004470"/>
                <a:ext cx="8813959" cy="375103"/>
              </a:xfrm>
              <a:prstGeom prst="rect">
                <a:avLst/>
              </a:prstGeom>
              <a:noFill/>
            </p:spPr>
            <p:txBody>
              <a:bodyPr wrap="square" rtlCol="0">
                <a:spAutoFit/>
              </a:bodyPr>
              <a:lstStyle/>
              <a:p>
                <a:r>
                  <a:rPr lang="en-US" altLang="zh-CN" sz="1400" b="1" dirty="0">
                    <a:latin typeface="华文中宋" panose="02010600040101010101" charset="-122"/>
                    <a:ea typeface="华文中宋" panose="02010600040101010101" charset="-122"/>
                    <a:cs typeface="华文中宋" panose="02010600040101010101" charset="-122"/>
                  </a:rPr>
                  <a:t>     </a:t>
                </a:r>
                <a:r>
                  <a:rPr lang="zh-CN" altLang="en-US" sz="1400" b="1" dirty="0">
                    <a:latin typeface="华文中宋" panose="02010600040101010101" charset="-122"/>
                    <a:ea typeface="华文中宋" panose="02010600040101010101" charset="-122"/>
                    <a:cs typeface="华文中宋" panose="02010600040101010101" charset="-122"/>
                  </a:rPr>
                  <a:t>渔猎、采集                        渔猎、农业、畜牧业           农业、畜牧业、手工业 </a:t>
                </a:r>
                <a:r>
                  <a:rPr lang="zh-CN" altLang="en-US" sz="1400" dirty="0">
                    <a:latin typeface="黑体" panose="02010609060101010101" charset="-122"/>
                    <a:ea typeface="黑体" panose="02010609060101010101" charset="-122"/>
                    <a:cs typeface="黑体" panose="02010609060101010101" charset="-122"/>
                  </a:rPr>
                  <a:t>    </a:t>
                </a:r>
              </a:p>
            </p:txBody>
          </p:sp>
          <p:sp>
            <p:nvSpPr>
              <p:cNvPr id="5" name="文本框 4"/>
              <p:cNvSpPr txBox="1"/>
              <p:nvPr/>
            </p:nvSpPr>
            <p:spPr>
              <a:xfrm>
                <a:off x="464661" y="4406901"/>
                <a:ext cx="989965" cy="4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2000">
                    <a:solidFill>
                      <a:srgbClr val="000000"/>
                    </a:solidFill>
                    <a:latin typeface="書體坊顏體㊣" panose="02010600030101010101" pitchFamily="2" charset="-122"/>
                    <a:ea typeface="書體坊顏體㊣" panose="02010600030101010101" pitchFamily="2" charset="-122"/>
                  </a:defRPr>
                </a:lvl1pPr>
              </a:lstStyle>
              <a:p>
                <a:r>
                  <a:rPr lang="zh-CN" altLang="en-US" sz="1400" b="1" dirty="0">
                    <a:latin typeface="华文中宋" panose="02010600040101010101" charset="-122"/>
                    <a:ea typeface="华文中宋" panose="02010600040101010101" charset="-122"/>
                  </a:rPr>
                  <a:t>元谋人</a:t>
                </a:r>
              </a:p>
            </p:txBody>
          </p:sp>
          <p:sp>
            <p:nvSpPr>
              <p:cNvPr id="6" name="文本框 5"/>
              <p:cNvSpPr txBox="1"/>
              <p:nvPr/>
            </p:nvSpPr>
            <p:spPr>
              <a:xfrm>
                <a:off x="2254568" y="4475005"/>
                <a:ext cx="1047750" cy="4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2000">
                    <a:solidFill>
                      <a:srgbClr val="000000"/>
                    </a:solidFill>
                    <a:latin typeface="書體坊顏體㊣" panose="02010600030101010101" pitchFamily="2" charset="-122"/>
                    <a:ea typeface="書體坊顏體㊣" panose="02010600030101010101" pitchFamily="2" charset="-122"/>
                  </a:defRPr>
                </a:lvl1pPr>
              </a:lstStyle>
              <a:p>
                <a:r>
                  <a:rPr lang="zh-CN" altLang="en-US" sz="1400" b="1" dirty="0">
                    <a:latin typeface="华文中宋" panose="02010600040101010101" charset="-122"/>
                    <a:ea typeface="华文中宋" panose="02010600040101010101" charset="-122"/>
                  </a:rPr>
                  <a:t>北京人</a:t>
                </a:r>
              </a:p>
            </p:txBody>
          </p:sp>
          <p:sp>
            <p:nvSpPr>
              <p:cNvPr id="16" name="文本框 15"/>
              <p:cNvSpPr txBox="1"/>
              <p:nvPr/>
            </p:nvSpPr>
            <p:spPr>
              <a:xfrm>
                <a:off x="789622" y="3857625"/>
                <a:ext cx="2397443" cy="441995"/>
              </a:xfrm>
              <a:prstGeom prst="rect">
                <a:avLst/>
              </a:prstGeom>
              <a:solidFill>
                <a:schemeClr val="accent6">
                  <a:lumMod val="40000"/>
                  <a:lumOff val="60000"/>
                </a:schemeClr>
              </a:solidFill>
              <a:ln>
                <a:noFill/>
              </a:ln>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600" dirty="0">
                    <a:solidFill>
                      <a:schemeClr val="tx1"/>
                    </a:solidFill>
                    <a:latin typeface="华文中宋" panose="02010600040101010101" charset="-122"/>
                    <a:ea typeface="华文中宋" panose="02010600040101010101" charset="-122"/>
                  </a:rPr>
                  <a:t>旧石器</a:t>
                </a:r>
                <a:r>
                  <a:rPr lang="zh-CN" altLang="en-US" sz="1600" dirty="0">
                    <a:solidFill>
                      <a:schemeClr val="tx1"/>
                    </a:solidFill>
                    <a:latin typeface="华文中宋" panose="02010600040101010101" charset="-122"/>
                    <a:ea typeface="华文中宋" panose="02010600040101010101" charset="-122"/>
                    <a:sym typeface="+mn-ea"/>
                  </a:rPr>
                  <a:t>（打制石器）</a:t>
                </a:r>
              </a:p>
            </p:txBody>
          </p:sp>
          <p:sp>
            <p:nvSpPr>
              <p:cNvPr id="20" name="文本框 19"/>
              <p:cNvSpPr txBox="1"/>
              <p:nvPr/>
            </p:nvSpPr>
            <p:spPr>
              <a:xfrm>
                <a:off x="4436270" y="3802857"/>
                <a:ext cx="3270409" cy="441995"/>
              </a:xfrm>
              <a:prstGeom prst="rect">
                <a:avLst/>
              </a:prstGeom>
              <a:solidFill>
                <a:schemeClr val="accent6">
                  <a:lumMod val="40000"/>
                  <a:lumOff val="60000"/>
                </a:schemeClr>
              </a:solidFill>
              <a:ln>
                <a:noFill/>
              </a:ln>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600" dirty="0">
                    <a:solidFill>
                      <a:schemeClr val="tx1"/>
                    </a:solidFill>
                    <a:latin typeface="华文中宋" panose="02010600040101010101" charset="-122"/>
                    <a:ea typeface="华文中宋" panose="02010600040101010101" charset="-122"/>
                  </a:rPr>
                  <a:t>新石器（打磨结合制作石器）</a:t>
                </a:r>
              </a:p>
            </p:txBody>
          </p:sp>
          <p:sp>
            <p:nvSpPr>
              <p:cNvPr id="81" name="文本框 80"/>
              <p:cNvSpPr txBox="1"/>
              <p:nvPr/>
            </p:nvSpPr>
            <p:spPr>
              <a:xfrm>
                <a:off x="4058603" y="4474845"/>
                <a:ext cx="2624614" cy="10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400" b="1" dirty="0">
                    <a:latin typeface="华文中宋" panose="02010600040101010101" charset="-122"/>
                    <a:ea typeface="华文中宋" panose="02010600040101010101" charset="-122"/>
                    <a:cs typeface="华文中宋" panose="02010600040101010101" charset="-122"/>
                  </a:rPr>
                  <a:t>黄河流域：</a:t>
                </a:r>
                <a:r>
                  <a:rPr lang="zh-CN" altLang="en-US" sz="1400" b="1" dirty="0">
                    <a:solidFill>
                      <a:schemeClr val="tx1"/>
                    </a:solidFill>
                    <a:latin typeface="华文中宋" panose="02010600040101010101" charset="-122"/>
                    <a:ea typeface="华文中宋" panose="02010600040101010101" charset="-122"/>
                    <a:cs typeface="华文中宋" panose="02010600040101010101" charset="-122"/>
                  </a:rPr>
                  <a:t>仰韶文化</a:t>
                </a:r>
                <a:r>
                  <a:rPr lang="zh-CN" altLang="en-US" sz="1400" b="1" dirty="0">
                    <a:latin typeface="华文中宋" panose="02010600040101010101" charset="-122"/>
                    <a:ea typeface="华文中宋" panose="02010600040101010101" charset="-122"/>
                    <a:cs typeface="华文中宋" panose="02010600040101010101" charset="-122"/>
                  </a:rPr>
                  <a:t>   </a:t>
                </a:r>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               大汶口文化</a:t>
                </a:r>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长江流域：河姆渡文化</a:t>
                </a:r>
              </a:p>
            </p:txBody>
          </p:sp>
          <p:sp>
            <p:nvSpPr>
              <p:cNvPr id="111" name="文本框 110"/>
              <p:cNvSpPr txBox="1"/>
              <p:nvPr/>
            </p:nvSpPr>
            <p:spPr>
              <a:xfrm>
                <a:off x="6566535" y="4150996"/>
                <a:ext cx="2487454" cy="134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400" b="1" dirty="0">
                    <a:latin typeface="华文中宋" panose="02010600040101010101" charset="-122"/>
                    <a:ea typeface="华文中宋" panose="02010600040101010101" charset="-122"/>
                    <a:cs typeface="华文中宋" panose="02010600040101010101" charset="-122"/>
                    <a:sym typeface="+mn-ea"/>
                  </a:rPr>
                  <a:t>辽 河 上游：红山文化</a:t>
                </a:r>
                <a:endParaRPr lang="zh-CN" altLang="en-US"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黄河中下</a:t>
                </a:r>
                <a:r>
                  <a:rPr lang="zh-CN" altLang="en-US" sz="1400" b="1" dirty="0">
                    <a:latin typeface="华文中宋" panose="02010600040101010101" charset="-122"/>
                    <a:ea typeface="华文中宋" panose="02010600040101010101" charset="-122"/>
                    <a:cs typeface="华文中宋" panose="02010600040101010101" charset="-122"/>
                    <a:sym typeface="+mn-ea"/>
                  </a:rPr>
                  <a:t>游</a:t>
                </a:r>
                <a:r>
                  <a:rPr lang="zh-CN" altLang="en-US" sz="1400" b="1" dirty="0">
                    <a:latin typeface="华文中宋" panose="02010600040101010101" charset="-122"/>
                    <a:ea typeface="华文中宋" panose="02010600040101010101" charset="-122"/>
                    <a:cs typeface="华文中宋" panose="02010600040101010101" charset="-122"/>
                  </a:rPr>
                  <a:t>：龙山文化</a:t>
                </a:r>
              </a:p>
              <a:p>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长 江下游：良渚文化</a:t>
                </a:r>
              </a:p>
            </p:txBody>
          </p:sp>
        </p:grpSp>
      </p:grpSp>
      <p:sp>
        <p:nvSpPr>
          <p:cNvPr id="2" name="文本框 1"/>
          <p:cNvSpPr txBox="1"/>
          <p:nvPr/>
        </p:nvSpPr>
        <p:spPr>
          <a:xfrm>
            <a:off x="205615" y="57669"/>
            <a:ext cx="7947919" cy="461665"/>
          </a:xfrm>
          <a:prstGeom prst="rect">
            <a:avLst/>
          </a:prstGeom>
          <a:solidFill>
            <a:schemeClr val="accent6">
              <a:lumMod val="60000"/>
              <a:lumOff val="40000"/>
            </a:schemeClr>
          </a:solidFill>
        </p:spPr>
        <p:txBody>
          <a:bodyPr wrap="square" rtlCol="0">
            <a:spAutoFit/>
          </a:bodyPr>
          <a:lstStyle/>
          <a:p>
            <a:r>
              <a:rPr lang="zh-CN" altLang="en-US" sz="2400" b="1" dirty="0"/>
              <a:t>活动</a:t>
            </a:r>
            <a:r>
              <a:rPr lang="en-US" altLang="zh-CN" sz="2400" b="1" dirty="0"/>
              <a:t>2——</a:t>
            </a:r>
            <a:r>
              <a:rPr lang="zh-CN" altLang="en-US" sz="2400" b="1" dirty="0"/>
              <a:t>运用不同时期墓葬遗存推测中华文明起源的特征</a:t>
            </a:r>
          </a:p>
        </p:txBody>
      </p:sp>
      <p:pic>
        <p:nvPicPr>
          <p:cNvPr id="26" name="Picture 11">
            <a:extLst>
              <a:ext uri="{FF2B5EF4-FFF2-40B4-BE49-F238E27FC236}">
                <a16:creationId xmlns:a16="http://schemas.microsoft.com/office/drawing/2014/main" id="{09E831D3-5AF9-40AB-A615-1D20D3BFDB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02" y="1192474"/>
            <a:ext cx="3993950" cy="1798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image57.jpeg">
            <a:extLst>
              <a:ext uri="{FF2B5EF4-FFF2-40B4-BE49-F238E27FC236}">
                <a16:creationId xmlns:a16="http://schemas.microsoft.com/office/drawing/2014/main" id="{02A4F4AF-64C9-47D7-A3A9-0CA8A7DA45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845" y="1203929"/>
            <a:ext cx="3315433" cy="177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5">
            <a:extLst>
              <a:ext uri="{FF2B5EF4-FFF2-40B4-BE49-F238E27FC236}">
                <a16:creationId xmlns:a16="http://schemas.microsoft.com/office/drawing/2014/main" id="{02BF1C9F-D358-4B6A-9DA9-9B15E834BD8A}"/>
              </a:ext>
            </a:extLst>
          </p:cNvPr>
          <p:cNvSpPr txBox="1">
            <a:spLocks noChangeArrowheads="1"/>
          </p:cNvSpPr>
          <p:nvPr/>
        </p:nvSpPr>
        <p:spPr bwMode="auto">
          <a:xfrm>
            <a:off x="4780157" y="3029163"/>
            <a:ext cx="4154797" cy="307777"/>
          </a:xfrm>
          <a:prstGeom prst="rect">
            <a:avLst/>
          </a:prstGeom>
          <a:solidFill>
            <a:schemeClr val="bg2"/>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400" b="1" dirty="0">
                <a:latin typeface="Garamond" panose="02020404030301010803" pitchFamily="18" charset="0"/>
              </a:rPr>
              <a:t> ▲红山文化牛河梁遗址的祭坛、积石冢和女神庙</a:t>
            </a:r>
            <a:endParaRPr lang="zh-CN" altLang="en-US" sz="1400" b="1" dirty="0">
              <a:latin typeface="Garamond" panose="02020404030301010803" pitchFamily="18" charset="0"/>
            </a:endParaRPr>
          </a:p>
        </p:txBody>
      </p:sp>
      <p:sp>
        <p:nvSpPr>
          <p:cNvPr id="29" name="TextBox 2">
            <a:extLst>
              <a:ext uri="{FF2B5EF4-FFF2-40B4-BE49-F238E27FC236}">
                <a16:creationId xmlns:a16="http://schemas.microsoft.com/office/drawing/2014/main" id="{5CDB51DA-7BFB-4CE8-84B1-AD749AE3EE01}"/>
              </a:ext>
            </a:extLst>
          </p:cNvPr>
          <p:cNvSpPr txBox="1">
            <a:spLocks noChangeArrowheads="1"/>
          </p:cNvSpPr>
          <p:nvPr/>
        </p:nvSpPr>
        <p:spPr bwMode="auto">
          <a:xfrm>
            <a:off x="129171" y="2990319"/>
            <a:ext cx="3993950" cy="33855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600" b="1" dirty="0">
                <a:latin typeface="宋体" panose="02010600030101010101" pitchFamily="2" charset="-122"/>
                <a:ea typeface="宋体" panose="02010600030101010101" pitchFamily="2" charset="-122"/>
              </a:rPr>
              <a:t>▲ 陕西临潼姜寨聚落遗址复原图</a:t>
            </a:r>
            <a:r>
              <a:rPr lang="en-US" altLang="zh-CN" sz="1400" b="1" dirty="0">
                <a:latin typeface="楷体" panose="02010609060101010101" pitchFamily="49" charset="-122"/>
                <a:ea typeface="楷体" panose="02010609060101010101" pitchFamily="49" charset="-122"/>
              </a:rPr>
              <a:t>   </a:t>
            </a:r>
            <a:endParaRPr lang="zh-CN" altLang="en-US" sz="1400" b="1" dirty="0">
              <a:latin typeface="楷体" panose="02010609060101010101" pitchFamily="49" charset="-122"/>
              <a:ea typeface="楷体" panose="02010609060101010101" pitchFamily="49" charset="-122"/>
            </a:endParaRPr>
          </a:p>
        </p:txBody>
      </p:sp>
      <p:sp>
        <p:nvSpPr>
          <p:cNvPr id="18" name="文本框 17">
            <a:extLst>
              <a:ext uri="{FF2B5EF4-FFF2-40B4-BE49-F238E27FC236}">
                <a16:creationId xmlns:a16="http://schemas.microsoft.com/office/drawing/2014/main" id="{1024F51F-B614-4C18-ADC7-0D65AF09261E}"/>
              </a:ext>
            </a:extLst>
          </p:cNvPr>
          <p:cNvSpPr txBox="1"/>
          <p:nvPr/>
        </p:nvSpPr>
        <p:spPr>
          <a:xfrm>
            <a:off x="357400" y="5791897"/>
            <a:ext cx="7720429" cy="369332"/>
          </a:xfrm>
          <a:prstGeom prst="rect">
            <a:avLst/>
          </a:prstGeom>
          <a:solidFill>
            <a:schemeClr val="accent6">
              <a:lumMod val="20000"/>
              <a:lumOff val="80000"/>
            </a:schemeClr>
          </a:solidFill>
        </p:spPr>
        <p:txBody>
          <a:bodyPr wrap="square" rtlCol="0">
            <a:spAutoFit/>
          </a:bodyPr>
          <a:lstStyle/>
          <a:p>
            <a:r>
              <a:rPr lang="en-US" altLang="zh-CN" dirty="0"/>
              <a:t>1.</a:t>
            </a:r>
            <a:r>
              <a:rPr lang="zh-CN" altLang="en-US" dirty="0"/>
              <a:t>制作我国石器时代年代轴，标出不同时期的文化特征</a:t>
            </a:r>
          </a:p>
        </p:txBody>
      </p:sp>
      <p:sp>
        <p:nvSpPr>
          <p:cNvPr id="33" name="文本框 32">
            <a:extLst>
              <a:ext uri="{FF2B5EF4-FFF2-40B4-BE49-F238E27FC236}">
                <a16:creationId xmlns:a16="http://schemas.microsoft.com/office/drawing/2014/main" id="{79A08C0A-EB82-48DD-8666-6F5F515E27F7}"/>
              </a:ext>
            </a:extLst>
          </p:cNvPr>
          <p:cNvSpPr txBox="1"/>
          <p:nvPr/>
        </p:nvSpPr>
        <p:spPr>
          <a:xfrm>
            <a:off x="256854" y="863029"/>
            <a:ext cx="7896680" cy="369332"/>
          </a:xfrm>
          <a:prstGeom prst="rect">
            <a:avLst/>
          </a:prstGeom>
          <a:solidFill>
            <a:schemeClr val="accent6">
              <a:lumMod val="20000"/>
              <a:lumOff val="80000"/>
            </a:schemeClr>
          </a:solidFill>
        </p:spPr>
        <p:txBody>
          <a:bodyPr wrap="square" rtlCol="0">
            <a:spAutoFit/>
          </a:bodyPr>
          <a:lstStyle/>
          <a:p>
            <a:r>
              <a:rPr lang="en-US" altLang="zh-CN" dirty="0"/>
              <a:t>2.</a:t>
            </a:r>
            <a:r>
              <a:rPr lang="zh-CN" altLang="en-US" dirty="0"/>
              <a:t>结合教材表述，针对姜寨聚落遗址与牛河梁遗址的不同文化进行讨论</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25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10"/>
                                        <p:tgtEl>
                                          <p:spTgt spid="2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childTnLst>
                          </p:cTn>
                        </p:par>
                        <p:par>
                          <p:cTn id="36" fill="hold">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33">
                                            <p:bg/>
                                          </p:spTgt>
                                        </p:tgtEl>
                                        <p:attrNameLst>
                                          <p:attrName>style.visibility</p:attrName>
                                        </p:attrNameLst>
                                      </p:cBhvr>
                                      <p:to>
                                        <p:strVal val="visible"/>
                                      </p:to>
                                    </p:set>
                                    <p:animEffect transition="in" filter="barn(inVertical)">
                                      <p:cBhvr>
                                        <p:cTn id="39" dur="10"/>
                                        <p:tgtEl>
                                          <p:spTgt spid="33">
                                            <p:bg/>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33">
                                            <p:txEl>
                                              <p:pRg st="0" end="0"/>
                                            </p:txEl>
                                          </p:spTgt>
                                        </p:tgtEl>
                                        <p:attrNameLst>
                                          <p:attrName>style.visibility</p:attrName>
                                        </p:attrNameLst>
                                      </p:cBhvr>
                                      <p:to>
                                        <p:strVal val="visible"/>
                                      </p:to>
                                    </p:set>
                                    <p:animEffect transition="in" filter="barn(inVertical)">
                                      <p:cBhvr>
                                        <p:cTn id="44" dur="1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18" grpId="0" animBg="1"/>
      <p:bldP spid="3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5BA9EF4-D2C9-4D9C-B34B-9C89C044931A}"/>
              </a:ext>
            </a:extLst>
          </p:cNvPr>
          <p:cNvSpPr txBox="1"/>
          <p:nvPr/>
        </p:nvSpPr>
        <p:spPr>
          <a:xfrm>
            <a:off x="205615" y="57669"/>
            <a:ext cx="7947919" cy="461665"/>
          </a:xfrm>
          <a:prstGeom prst="rect">
            <a:avLst/>
          </a:prstGeom>
          <a:solidFill>
            <a:schemeClr val="accent6">
              <a:lumMod val="60000"/>
              <a:lumOff val="40000"/>
            </a:schemeClr>
          </a:solidFill>
        </p:spPr>
        <p:txBody>
          <a:bodyPr wrap="square" rtlCol="0">
            <a:spAutoFit/>
          </a:bodyPr>
          <a:lstStyle/>
          <a:p>
            <a:r>
              <a:rPr lang="zh-CN" altLang="en-US" sz="2400" b="1" dirty="0"/>
              <a:t>活动</a:t>
            </a:r>
            <a:r>
              <a:rPr lang="en-US" altLang="zh-CN" sz="2400" b="1" dirty="0"/>
              <a:t>2——</a:t>
            </a:r>
            <a:r>
              <a:rPr lang="zh-CN" altLang="en-US" sz="2400" b="1" dirty="0"/>
              <a:t>运用不同时期墓葬遗存推测中华文明起源的特征</a:t>
            </a:r>
          </a:p>
        </p:txBody>
      </p:sp>
      <p:sp>
        <p:nvSpPr>
          <p:cNvPr id="3" name="文本框 2">
            <a:extLst>
              <a:ext uri="{FF2B5EF4-FFF2-40B4-BE49-F238E27FC236}">
                <a16:creationId xmlns:a16="http://schemas.microsoft.com/office/drawing/2014/main" id="{8750DBC1-2B29-44E7-8985-84938278152B}"/>
              </a:ext>
            </a:extLst>
          </p:cNvPr>
          <p:cNvSpPr txBox="1"/>
          <p:nvPr/>
        </p:nvSpPr>
        <p:spPr>
          <a:xfrm>
            <a:off x="256854" y="739249"/>
            <a:ext cx="7896680" cy="369332"/>
          </a:xfrm>
          <a:prstGeom prst="rect">
            <a:avLst/>
          </a:prstGeom>
          <a:solidFill>
            <a:schemeClr val="accent6">
              <a:lumMod val="20000"/>
              <a:lumOff val="80000"/>
            </a:schemeClr>
          </a:solidFill>
        </p:spPr>
        <p:txBody>
          <a:bodyPr wrap="square" rtlCol="0">
            <a:spAutoFit/>
          </a:bodyPr>
          <a:lstStyle/>
          <a:p>
            <a:r>
              <a:rPr lang="en-US" altLang="zh-CN" dirty="0"/>
              <a:t>2.</a:t>
            </a:r>
            <a:r>
              <a:rPr lang="zh-CN" altLang="en-US" dirty="0"/>
              <a:t>结合教材表述，针对姜寨聚落遗址与牛河梁遗址的不同文化进行讨论</a:t>
            </a:r>
          </a:p>
        </p:txBody>
      </p:sp>
      <p:grpSp>
        <p:nvGrpSpPr>
          <p:cNvPr id="4" name="组合 3">
            <a:extLst>
              <a:ext uri="{FF2B5EF4-FFF2-40B4-BE49-F238E27FC236}">
                <a16:creationId xmlns:a16="http://schemas.microsoft.com/office/drawing/2014/main" id="{903ED156-1F87-4896-AB92-5269CAC6DAC3}"/>
              </a:ext>
            </a:extLst>
          </p:cNvPr>
          <p:cNvGrpSpPr/>
          <p:nvPr/>
        </p:nvGrpSpPr>
        <p:grpSpPr>
          <a:xfrm>
            <a:off x="204876" y="3555430"/>
            <a:ext cx="8675525" cy="2204831"/>
            <a:chOff x="476" y="3496294"/>
            <a:chExt cx="9298722" cy="2479511"/>
          </a:xfrm>
        </p:grpSpPr>
        <p:sp>
          <p:nvSpPr>
            <p:cNvPr id="5" name="矩形 49">
              <a:extLst>
                <a:ext uri="{FF2B5EF4-FFF2-40B4-BE49-F238E27FC236}">
                  <a16:creationId xmlns:a16="http://schemas.microsoft.com/office/drawing/2014/main" id="{AA5BCE0A-CE7A-46A0-AE16-D9A9F20D4E82}"/>
                </a:ext>
              </a:extLst>
            </p:cNvPr>
            <p:cNvSpPr>
              <a:spLocks noChangeArrowheads="1"/>
            </p:cNvSpPr>
            <p:nvPr/>
          </p:nvSpPr>
          <p:spPr bwMode="auto">
            <a:xfrm>
              <a:off x="476" y="4261084"/>
              <a:ext cx="9298722" cy="288131"/>
            </a:xfrm>
            <a:prstGeom prst="rect">
              <a:avLst/>
            </a:prstGeom>
            <a:solidFill>
              <a:srgbClr val="760303"/>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ea typeface="微软雅黑" panose="020B0503020204020204" charset="-122"/>
                <a:sym typeface="宋体" panose="02010600030101010101" pitchFamily="2" charset="-122"/>
              </a:endParaRPr>
            </a:p>
          </p:txBody>
        </p:sp>
        <p:sp>
          <p:nvSpPr>
            <p:cNvPr id="6" name="文本框 5">
              <a:extLst>
                <a:ext uri="{FF2B5EF4-FFF2-40B4-BE49-F238E27FC236}">
                  <a16:creationId xmlns:a16="http://schemas.microsoft.com/office/drawing/2014/main" id="{FC6A4080-6AE7-42AC-BC04-6313776716FD}"/>
                </a:ext>
              </a:extLst>
            </p:cNvPr>
            <p:cNvSpPr txBox="1"/>
            <p:nvPr/>
          </p:nvSpPr>
          <p:spPr>
            <a:xfrm>
              <a:off x="736435" y="3496294"/>
              <a:ext cx="1380350" cy="399981"/>
            </a:xfrm>
            <a:prstGeom prst="rect">
              <a:avLst/>
            </a:prstGeom>
            <a:solidFill>
              <a:schemeClr val="accent6">
                <a:lumMod val="40000"/>
                <a:lumOff val="60000"/>
              </a:schemeClr>
            </a:solidFill>
          </p:spPr>
          <p:txBody>
            <a:bodyPr wrap="square" rtlCol="0">
              <a:spAutoFit/>
            </a:bodyPr>
            <a:lstStyle/>
            <a:p>
              <a:r>
                <a:rPr lang="zh-CN" altLang="en-US" sz="1999" dirty="0">
                  <a:latin typeface="黑体" panose="02010609060101010101" charset="-122"/>
                  <a:ea typeface="黑体" panose="02010609060101010101" charset="-122"/>
                </a:rPr>
                <a:t>原始群落</a:t>
              </a:r>
            </a:p>
          </p:txBody>
        </p:sp>
        <p:sp>
          <p:nvSpPr>
            <p:cNvPr id="7" name="文本框 6">
              <a:extLst>
                <a:ext uri="{FF2B5EF4-FFF2-40B4-BE49-F238E27FC236}">
                  <a16:creationId xmlns:a16="http://schemas.microsoft.com/office/drawing/2014/main" id="{A4FBB689-EC43-49F4-95DE-97D9240057EA}"/>
                </a:ext>
              </a:extLst>
            </p:cNvPr>
            <p:cNvSpPr txBox="1"/>
            <p:nvPr/>
          </p:nvSpPr>
          <p:spPr>
            <a:xfrm>
              <a:off x="6869797" y="3527141"/>
              <a:ext cx="2067136" cy="400431"/>
            </a:xfrm>
            <a:prstGeom prst="rect">
              <a:avLst/>
            </a:prstGeom>
            <a:solidFill>
              <a:schemeClr val="accent6">
                <a:lumMod val="40000"/>
                <a:lumOff val="60000"/>
              </a:schemeClr>
            </a:solidFill>
          </p:spPr>
          <p:txBody>
            <a:bodyPr wrap="square" rtlCol="0">
              <a:spAutoFit/>
            </a:bodyPr>
            <a:lstStyle/>
            <a:p>
              <a:pPr algn="ctr"/>
              <a:r>
                <a:rPr lang="zh-CN" altLang="en-US" sz="2002" dirty="0">
                  <a:latin typeface="黑体" panose="02010609060101010101" charset="-122"/>
                  <a:ea typeface="黑体" panose="02010609060101010101" charset="-122"/>
                </a:rPr>
                <a:t>父系氏族</a:t>
              </a:r>
            </a:p>
          </p:txBody>
        </p:sp>
        <p:sp>
          <p:nvSpPr>
            <p:cNvPr id="8" name="文本框 7">
              <a:extLst>
                <a:ext uri="{FF2B5EF4-FFF2-40B4-BE49-F238E27FC236}">
                  <a16:creationId xmlns:a16="http://schemas.microsoft.com/office/drawing/2014/main" id="{3A8AF7EA-693F-499E-9862-D84849625B5B}"/>
                </a:ext>
              </a:extLst>
            </p:cNvPr>
            <p:cNvSpPr txBox="1"/>
            <p:nvPr/>
          </p:nvSpPr>
          <p:spPr>
            <a:xfrm>
              <a:off x="3948522" y="3503019"/>
              <a:ext cx="1402630" cy="400431"/>
            </a:xfrm>
            <a:prstGeom prst="rect">
              <a:avLst/>
            </a:prstGeom>
            <a:solidFill>
              <a:schemeClr val="accent6">
                <a:lumMod val="40000"/>
                <a:lumOff val="60000"/>
              </a:schemeClr>
            </a:solidFill>
            <a:ln>
              <a:noFill/>
            </a:ln>
          </p:spPr>
          <p:txBody>
            <a:bodyPr wrap="square" rtlCol="0">
              <a:spAutoFit/>
            </a:bodyPr>
            <a:lstStyle/>
            <a:p>
              <a:pPr algn="ctr"/>
              <a:r>
                <a:rPr lang="zh-CN" altLang="en-US" sz="2002">
                  <a:latin typeface="黑体" panose="02010609060101010101" charset="-122"/>
                  <a:ea typeface="黑体" panose="02010609060101010101" charset="-122"/>
                </a:rPr>
                <a:t>母系氏族</a:t>
              </a:r>
            </a:p>
          </p:txBody>
        </p:sp>
        <p:grpSp>
          <p:nvGrpSpPr>
            <p:cNvPr id="9" name="组合 8">
              <a:extLst>
                <a:ext uri="{FF2B5EF4-FFF2-40B4-BE49-F238E27FC236}">
                  <a16:creationId xmlns:a16="http://schemas.microsoft.com/office/drawing/2014/main" id="{9BA99B01-34EC-4FEB-9E9F-949DF62DF519}"/>
                </a:ext>
              </a:extLst>
            </p:cNvPr>
            <p:cNvGrpSpPr/>
            <p:nvPr/>
          </p:nvGrpSpPr>
          <p:grpSpPr>
            <a:xfrm>
              <a:off x="119697" y="3923405"/>
              <a:ext cx="8666314" cy="2052400"/>
              <a:chOff x="239395" y="3004470"/>
              <a:chExt cx="8943352" cy="2501360"/>
            </a:xfrm>
          </p:grpSpPr>
          <p:grpSp>
            <p:nvGrpSpPr>
              <p:cNvPr id="10" name="Group 43">
                <a:extLst>
                  <a:ext uri="{FF2B5EF4-FFF2-40B4-BE49-F238E27FC236}">
                    <a16:creationId xmlns:a16="http://schemas.microsoft.com/office/drawing/2014/main" id="{BA376A3B-8121-424E-BBC5-3BB5639FCFA2}"/>
                  </a:ext>
                </a:extLst>
              </p:cNvPr>
              <p:cNvGrpSpPr/>
              <p:nvPr/>
            </p:nvGrpSpPr>
            <p:grpSpPr bwMode="auto">
              <a:xfrm>
                <a:off x="239395" y="3422020"/>
                <a:ext cx="8904605" cy="369476"/>
                <a:chOff x="-144816" y="4690"/>
                <a:chExt cx="8314681" cy="369848"/>
              </a:xfrm>
              <a:solidFill>
                <a:schemeClr val="accent6">
                  <a:lumMod val="40000"/>
                  <a:lumOff val="60000"/>
                </a:schemeClr>
              </a:solidFill>
            </p:grpSpPr>
            <p:sp>
              <p:nvSpPr>
                <p:cNvPr id="18" name="矩形 43">
                  <a:extLst>
                    <a:ext uri="{FF2B5EF4-FFF2-40B4-BE49-F238E27FC236}">
                      <a16:creationId xmlns:a16="http://schemas.microsoft.com/office/drawing/2014/main" id="{0B0BC197-8A65-45CD-9981-4732E121990B}"/>
                    </a:ext>
                  </a:extLst>
                </p:cNvPr>
                <p:cNvSpPr>
                  <a:spLocks noChangeArrowheads="1"/>
                </p:cNvSpPr>
                <p:nvPr/>
              </p:nvSpPr>
              <p:spPr bwMode="auto">
                <a:xfrm>
                  <a:off x="-144816" y="35041"/>
                  <a:ext cx="1344769" cy="339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170</a:t>
                  </a:r>
                  <a:r>
                    <a:rPr lang="zh-CN" altLang="en-US" sz="1100" dirty="0">
                      <a:latin typeface="微软雅黑" panose="020B0503020204020204" charset="-122"/>
                      <a:ea typeface="微软雅黑" panose="020B0503020204020204" charset="-122"/>
                      <a:sym typeface="微软雅黑" panose="020B0503020204020204" charset="-122"/>
                    </a:rPr>
                    <a:t>万年</a:t>
                  </a:r>
                </a:p>
              </p:txBody>
            </p:sp>
            <p:sp>
              <p:nvSpPr>
                <p:cNvPr id="19" name="矩形 44">
                  <a:extLst>
                    <a:ext uri="{FF2B5EF4-FFF2-40B4-BE49-F238E27FC236}">
                      <a16:creationId xmlns:a16="http://schemas.microsoft.com/office/drawing/2014/main" id="{FC5C85D5-23B9-4869-ABB9-0146544696B4}"/>
                    </a:ext>
                  </a:extLst>
                </p:cNvPr>
                <p:cNvSpPr>
                  <a:spLocks noChangeArrowheads="1"/>
                </p:cNvSpPr>
                <p:nvPr/>
              </p:nvSpPr>
              <p:spPr bwMode="auto">
                <a:xfrm>
                  <a:off x="1472998" y="12794"/>
                  <a:ext cx="1643162"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70—20</a:t>
                  </a:r>
                  <a:r>
                    <a:rPr lang="zh-CN" altLang="en-US" sz="1100" dirty="0">
                      <a:latin typeface="微软雅黑" panose="020B0503020204020204" charset="-122"/>
                      <a:ea typeface="微软雅黑" panose="020B0503020204020204" charset="-122"/>
                      <a:sym typeface="微软雅黑" panose="020B0503020204020204" charset="-122"/>
                    </a:rPr>
                    <a:t>万年</a:t>
                  </a:r>
                </a:p>
              </p:txBody>
            </p:sp>
            <p:sp>
              <p:nvSpPr>
                <p:cNvPr id="20" name="矩形 46">
                  <a:extLst>
                    <a:ext uri="{FF2B5EF4-FFF2-40B4-BE49-F238E27FC236}">
                      <a16:creationId xmlns:a16="http://schemas.microsoft.com/office/drawing/2014/main" id="{A98E60E1-BBD8-483E-B5AC-7C0CB6E42919}"/>
                    </a:ext>
                  </a:extLst>
                </p:cNvPr>
                <p:cNvSpPr>
                  <a:spLocks noChangeArrowheads="1"/>
                </p:cNvSpPr>
                <p:nvPr/>
              </p:nvSpPr>
              <p:spPr bwMode="auto">
                <a:xfrm>
                  <a:off x="3421372" y="4690"/>
                  <a:ext cx="1862991"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7000—5000</a:t>
                  </a:r>
                  <a:r>
                    <a:rPr lang="zh-CN" altLang="en-US" sz="1100" dirty="0">
                      <a:latin typeface="微软雅黑" panose="020B0503020204020204" charset="-122"/>
                      <a:ea typeface="微软雅黑" panose="020B0503020204020204" charset="-122"/>
                      <a:sym typeface="微软雅黑" panose="020B0503020204020204" charset="-122"/>
                    </a:rPr>
                    <a:t>年</a:t>
                  </a:r>
                </a:p>
              </p:txBody>
            </p:sp>
            <p:sp>
              <p:nvSpPr>
                <p:cNvPr id="21" name="矩形 47">
                  <a:extLst>
                    <a:ext uri="{FF2B5EF4-FFF2-40B4-BE49-F238E27FC236}">
                      <a16:creationId xmlns:a16="http://schemas.microsoft.com/office/drawing/2014/main" id="{49B52E30-E40D-4376-882A-6CC680A2514C}"/>
                    </a:ext>
                  </a:extLst>
                </p:cNvPr>
                <p:cNvSpPr>
                  <a:spLocks noChangeArrowheads="1"/>
                </p:cNvSpPr>
                <p:nvPr/>
              </p:nvSpPr>
              <p:spPr bwMode="auto">
                <a:xfrm>
                  <a:off x="6490017" y="12949"/>
                  <a:ext cx="1679848" cy="3394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100" dirty="0">
                      <a:latin typeface="微软雅黑" panose="020B0503020204020204" charset="-122"/>
                      <a:ea typeface="微软雅黑" panose="020B0503020204020204" charset="-122"/>
                      <a:sym typeface="微软雅黑" panose="020B0503020204020204" charset="-122"/>
                    </a:rPr>
                    <a:t>距今约</a:t>
                  </a:r>
                  <a:r>
                    <a:rPr lang="en-US" altLang="zh-CN" sz="1100" dirty="0">
                      <a:latin typeface="微软雅黑" panose="020B0503020204020204" charset="-122"/>
                      <a:ea typeface="微软雅黑" panose="020B0503020204020204" charset="-122"/>
                      <a:sym typeface="微软雅黑" panose="020B0503020204020204" charset="-122"/>
                    </a:rPr>
                    <a:t>5000</a:t>
                  </a:r>
                  <a:r>
                    <a:rPr lang="zh-CN" altLang="en-US" sz="1100" dirty="0">
                      <a:latin typeface="微软雅黑" panose="020B0503020204020204" charset="-122"/>
                      <a:ea typeface="微软雅黑" panose="020B0503020204020204" charset="-122"/>
                      <a:sym typeface="微软雅黑" panose="020B0503020204020204" charset="-122"/>
                    </a:rPr>
                    <a:t>年</a:t>
                  </a:r>
                </a:p>
              </p:txBody>
            </p:sp>
          </p:grpSp>
          <p:sp>
            <p:nvSpPr>
              <p:cNvPr id="11" name="文本框 10">
                <a:extLst>
                  <a:ext uri="{FF2B5EF4-FFF2-40B4-BE49-F238E27FC236}">
                    <a16:creationId xmlns:a16="http://schemas.microsoft.com/office/drawing/2014/main" id="{BB54B80E-3CC3-4E48-8D48-9B991B43B082}"/>
                  </a:ext>
                </a:extLst>
              </p:cNvPr>
              <p:cNvSpPr txBox="1"/>
              <p:nvPr/>
            </p:nvSpPr>
            <p:spPr>
              <a:xfrm>
                <a:off x="368788" y="3004470"/>
                <a:ext cx="8813959" cy="375103"/>
              </a:xfrm>
              <a:prstGeom prst="rect">
                <a:avLst/>
              </a:prstGeom>
              <a:noFill/>
            </p:spPr>
            <p:txBody>
              <a:bodyPr wrap="square" rtlCol="0">
                <a:spAutoFit/>
              </a:bodyPr>
              <a:lstStyle/>
              <a:p>
                <a:r>
                  <a:rPr lang="en-US" altLang="zh-CN" sz="1400" b="1" dirty="0">
                    <a:latin typeface="华文中宋" panose="02010600040101010101" charset="-122"/>
                    <a:ea typeface="华文中宋" panose="02010600040101010101" charset="-122"/>
                    <a:cs typeface="华文中宋" panose="02010600040101010101" charset="-122"/>
                  </a:rPr>
                  <a:t>     </a:t>
                </a:r>
                <a:r>
                  <a:rPr lang="zh-CN" altLang="en-US" sz="1400" b="1" dirty="0">
                    <a:latin typeface="华文中宋" panose="02010600040101010101" charset="-122"/>
                    <a:ea typeface="华文中宋" panose="02010600040101010101" charset="-122"/>
                    <a:cs typeface="华文中宋" panose="02010600040101010101" charset="-122"/>
                  </a:rPr>
                  <a:t>渔猎、采集                        渔猎、农业、畜牧业           农业、畜牧业、手工业 </a:t>
                </a:r>
                <a:r>
                  <a:rPr lang="zh-CN" altLang="en-US" sz="1400" dirty="0">
                    <a:latin typeface="黑体" panose="02010609060101010101" charset="-122"/>
                    <a:ea typeface="黑体" panose="02010609060101010101" charset="-122"/>
                    <a:cs typeface="黑体" panose="02010609060101010101" charset="-122"/>
                  </a:rPr>
                  <a:t>    </a:t>
                </a:r>
              </a:p>
            </p:txBody>
          </p:sp>
          <p:sp>
            <p:nvSpPr>
              <p:cNvPr id="12" name="文本框 11">
                <a:extLst>
                  <a:ext uri="{FF2B5EF4-FFF2-40B4-BE49-F238E27FC236}">
                    <a16:creationId xmlns:a16="http://schemas.microsoft.com/office/drawing/2014/main" id="{48633396-CE15-4C46-B102-DB90D8314F67}"/>
                  </a:ext>
                </a:extLst>
              </p:cNvPr>
              <p:cNvSpPr txBox="1"/>
              <p:nvPr/>
            </p:nvSpPr>
            <p:spPr>
              <a:xfrm>
                <a:off x="464661" y="4406901"/>
                <a:ext cx="989965" cy="4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2000">
                    <a:solidFill>
                      <a:srgbClr val="000000"/>
                    </a:solidFill>
                    <a:latin typeface="書體坊顏體㊣" panose="02010600030101010101" pitchFamily="2" charset="-122"/>
                    <a:ea typeface="書體坊顏體㊣" panose="02010600030101010101" pitchFamily="2" charset="-122"/>
                  </a:defRPr>
                </a:lvl1pPr>
              </a:lstStyle>
              <a:p>
                <a:r>
                  <a:rPr lang="zh-CN" altLang="en-US" sz="1400" b="1" dirty="0">
                    <a:latin typeface="华文中宋" panose="02010600040101010101" charset="-122"/>
                    <a:ea typeface="华文中宋" panose="02010600040101010101" charset="-122"/>
                  </a:rPr>
                  <a:t>元谋人</a:t>
                </a:r>
              </a:p>
            </p:txBody>
          </p:sp>
          <p:sp>
            <p:nvSpPr>
              <p:cNvPr id="13" name="文本框 12">
                <a:extLst>
                  <a:ext uri="{FF2B5EF4-FFF2-40B4-BE49-F238E27FC236}">
                    <a16:creationId xmlns:a16="http://schemas.microsoft.com/office/drawing/2014/main" id="{96A259E2-BCBF-4001-A59D-141A15C79E67}"/>
                  </a:ext>
                </a:extLst>
              </p:cNvPr>
              <p:cNvSpPr txBox="1"/>
              <p:nvPr/>
            </p:nvSpPr>
            <p:spPr>
              <a:xfrm>
                <a:off x="2254568" y="4475005"/>
                <a:ext cx="1047750" cy="4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2000">
                    <a:solidFill>
                      <a:srgbClr val="000000"/>
                    </a:solidFill>
                    <a:latin typeface="書體坊顏體㊣" panose="02010600030101010101" pitchFamily="2" charset="-122"/>
                    <a:ea typeface="書體坊顏體㊣" panose="02010600030101010101" pitchFamily="2" charset="-122"/>
                  </a:defRPr>
                </a:lvl1pPr>
              </a:lstStyle>
              <a:p>
                <a:r>
                  <a:rPr lang="zh-CN" altLang="en-US" sz="1400" b="1" dirty="0">
                    <a:latin typeface="华文中宋" panose="02010600040101010101" charset="-122"/>
                    <a:ea typeface="华文中宋" panose="02010600040101010101" charset="-122"/>
                  </a:rPr>
                  <a:t>北京人</a:t>
                </a:r>
              </a:p>
            </p:txBody>
          </p:sp>
          <p:sp>
            <p:nvSpPr>
              <p:cNvPr id="14" name="文本框 13">
                <a:extLst>
                  <a:ext uri="{FF2B5EF4-FFF2-40B4-BE49-F238E27FC236}">
                    <a16:creationId xmlns:a16="http://schemas.microsoft.com/office/drawing/2014/main" id="{CF91E9BC-AD34-4806-A13D-2407D58015D2}"/>
                  </a:ext>
                </a:extLst>
              </p:cNvPr>
              <p:cNvSpPr txBox="1"/>
              <p:nvPr/>
            </p:nvSpPr>
            <p:spPr>
              <a:xfrm>
                <a:off x="789622" y="3857625"/>
                <a:ext cx="2397443" cy="441995"/>
              </a:xfrm>
              <a:prstGeom prst="rect">
                <a:avLst/>
              </a:prstGeom>
              <a:solidFill>
                <a:schemeClr val="accent6">
                  <a:lumMod val="40000"/>
                  <a:lumOff val="60000"/>
                </a:schemeClr>
              </a:solidFill>
              <a:ln>
                <a:noFill/>
              </a:ln>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600" dirty="0">
                    <a:solidFill>
                      <a:schemeClr val="tx1"/>
                    </a:solidFill>
                    <a:latin typeface="华文中宋" panose="02010600040101010101" charset="-122"/>
                    <a:ea typeface="华文中宋" panose="02010600040101010101" charset="-122"/>
                  </a:rPr>
                  <a:t>旧石器</a:t>
                </a:r>
                <a:r>
                  <a:rPr lang="zh-CN" altLang="en-US" sz="1600" dirty="0">
                    <a:solidFill>
                      <a:schemeClr val="tx1"/>
                    </a:solidFill>
                    <a:latin typeface="华文中宋" panose="02010600040101010101" charset="-122"/>
                    <a:ea typeface="华文中宋" panose="02010600040101010101" charset="-122"/>
                    <a:sym typeface="+mn-ea"/>
                  </a:rPr>
                  <a:t>（打制石器）</a:t>
                </a:r>
              </a:p>
            </p:txBody>
          </p:sp>
          <p:sp>
            <p:nvSpPr>
              <p:cNvPr id="15" name="文本框 14">
                <a:extLst>
                  <a:ext uri="{FF2B5EF4-FFF2-40B4-BE49-F238E27FC236}">
                    <a16:creationId xmlns:a16="http://schemas.microsoft.com/office/drawing/2014/main" id="{7BEE369A-E989-44F1-8B01-254F4AB843E2}"/>
                  </a:ext>
                </a:extLst>
              </p:cNvPr>
              <p:cNvSpPr txBox="1"/>
              <p:nvPr/>
            </p:nvSpPr>
            <p:spPr>
              <a:xfrm>
                <a:off x="4436270" y="3802857"/>
                <a:ext cx="3270409" cy="441995"/>
              </a:xfrm>
              <a:prstGeom prst="rect">
                <a:avLst/>
              </a:prstGeom>
              <a:solidFill>
                <a:schemeClr val="accent6">
                  <a:lumMod val="40000"/>
                  <a:lumOff val="60000"/>
                </a:schemeClr>
              </a:solidFill>
              <a:ln>
                <a:noFill/>
              </a:ln>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600" dirty="0">
                    <a:solidFill>
                      <a:schemeClr val="tx1"/>
                    </a:solidFill>
                    <a:latin typeface="华文中宋" panose="02010600040101010101" charset="-122"/>
                    <a:ea typeface="华文中宋" panose="02010600040101010101" charset="-122"/>
                  </a:rPr>
                  <a:t>新石器（打磨结合制作石器）</a:t>
                </a:r>
              </a:p>
            </p:txBody>
          </p:sp>
          <p:sp>
            <p:nvSpPr>
              <p:cNvPr id="16" name="文本框 15">
                <a:extLst>
                  <a:ext uri="{FF2B5EF4-FFF2-40B4-BE49-F238E27FC236}">
                    <a16:creationId xmlns:a16="http://schemas.microsoft.com/office/drawing/2014/main" id="{F0B52F6A-8340-4120-8501-D073773C38A0}"/>
                  </a:ext>
                </a:extLst>
              </p:cNvPr>
              <p:cNvSpPr txBox="1"/>
              <p:nvPr/>
            </p:nvSpPr>
            <p:spPr>
              <a:xfrm>
                <a:off x="4058603" y="4474845"/>
                <a:ext cx="2624614" cy="10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400" b="1" dirty="0">
                    <a:latin typeface="华文中宋" panose="02010600040101010101" charset="-122"/>
                    <a:ea typeface="华文中宋" panose="02010600040101010101" charset="-122"/>
                    <a:cs typeface="华文中宋" panose="02010600040101010101" charset="-122"/>
                  </a:rPr>
                  <a:t>黄河流域：</a:t>
                </a:r>
                <a:r>
                  <a:rPr lang="zh-CN" altLang="en-US" sz="1400" b="1" dirty="0">
                    <a:solidFill>
                      <a:schemeClr val="tx1"/>
                    </a:solidFill>
                    <a:latin typeface="华文中宋" panose="02010600040101010101" charset="-122"/>
                    <a:ea typeface="华文中宋" panose="02010600040101010101" charset="-122"/>
                    <a:cs typeface="华文中宋" panose="02010600040101010101" charset="-122"/>
                  </a:rPr>
                  <a:t>仰韶文化</a:t>
                </a:r>
                <a:r>
                  <a:rPr lang="zh-CN" altLang="en-US" sz="1400" b="1" dirty="0">
                    <a:latin typeface="华文中宋" panose="02010600040101010101" charset="-122"/>
                    <a:ea typeface="华文中宋" panose="02010600040101010101" charset="-122"/>
                    <a:cs typeface="华文中宋" panose="02010600040101010101" charset="-122"/>
                  </a:rPr>
                  <a:t>   </a:t>
                </a:r>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               大汶口文化</a:t>
                </a:r>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长江流域：河姆渡文化</a:t>
                </a:r>
              </a:p>
            </p:txBody>
          </p:sp>
          <p:sp>
            <p:nvSpPr>
              <p:cNvPr id="17" name="文本框 16">
                <a:extLst>
                  <a:ext uri="{FF2B5EF4-FFF2-40B4-BE49-F238E27FC236}">
                    <a16:creationId xmlns:a16="http://schemas.microsoft.com/office/drawing/2014/main" id="{C0A503AC-5E2E-4134-B160-34FBB62D14A7}"/>
                  </a:ext>
                </a:extLst>
              </p:cNvPr>
              <p:cNvSpPr txBox="1"/>
              <p:nvPr/>
            </p:nvSpPr>
            <p:spPr>
              <a:xfrm>
                <a:off x="6566535" y="4150996"/>
                <a:ext cx="2487454" cy="134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865">
                    <a:solidFill>
                      <a:srgbClr val="000000"/>
                    </a:solidFill>
                    <a:latin typeface="微软雅黑" panose="020B0503020204020204" charset="-122"/>
                    <a:ea typeface="微软雅黑" panose="020B0503020204020204" charset="-122"/>
                  </a:defRPr>
                </a:lvl1pPr>
              </a:lstStyle>
              <a:p>
                <a:r>
                  <a:rPr lang="zh-CN" altLang="en-US" sz="1400" b="1" dirty="0">
                    <a:latin typeface="华文中宋" panose="02010600040101010101" charset="-122"/>
                    <a:ea typeface="华文中宋" panose="02010600040101010101" charset="-122"/>
                    <a:cs typeface="华文中宋" panose="02010600040101010101" charset="-122"/>
                    <a:sym typeface="+mn-ea"/>
                  </a:rPr>
                  <a:t>辽 河 上游：红山文化</a:t>
                </a:r>
                <a:endParaRPr lang="zh-CN" altLang="en-US"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黄河中下</a:t>
                </a:r>
                <a:r>
                  <a:rPr lang="zh-CN" altLang="en-US" sz="1400" b="1" dirty="0">
                    <a:latin typeface="华文中宋" panose="02010600040101010101" charset="-122"/>
                    <a:ea typeface="华文中宋" panose="02010600040101010101" charset="-122"/>
                    <a:cs typeface="华文中宋" panose="02010600040101010101" charset="-122"/>
                    <a:sym typeface="+mn-ea"/>
                  </a:rPr>
                  <a:t>游</a:t>
                </a:r>
                <a:r>
                  <a:rPr lang="zh-CN" altLang="en-US" sz="1400" b="1" dirty="0">
                    <a:latin typeface="华文中宋" panose="02010600040101010101" charset="-122"/>
                    <a:ea typeface="华文中宋" panose="02010600040101010101" charset="-122"/>
                    <a:cs typeface="华文中宋" panose="02010600040101010101" charset="-122"/>
                  </a:rPr>
                  <a:t>：龙山文化</a:t>
                </a:r>
              </a:p>
              <a:p>
                <a:endParaRPr lang="en-US" altLang="zh-CN" sz="1400" b="1" dirty="0">
                  <a:latin typeface="华文中宋" panose="02010600040101010101" charset="-122"/>
                  <a:ea typeface="华文中宋" panose="02010600040101010101" charset="-122"/>
                  <a:cs typeface="华文中宋" panose="02010600040101010101" charset="-122"/>
                </a:endParaRPr>
              </a:p>
              <a:p>
                <a:r>
                  <a:rPr lang="zh-CN" altLang="en-US" sz="1400" b="1" dirty="0">
                    <a:latin typeface="华文中宋" panose="02010600040101010101" charset="-122"/>
                    <a:ea typeface="华文中宋" panose="02010600040101010101" charset="-122"/>
                    <a:cs typeface="华文中宋" panose="02010600040101010101" charset="-122"/>
                  </a:rPr>
                  <a:t>长 江下游：良渚文化</a:t>
                </a:r>
              </a:p>
            </p:txBody>
          </p:sp>
        </p:grpSp>
      </p:grpSp>
      <p:pic>
        <p:nvPicPr>
          <p:cNvPr id="22" name="Picture 11">
            <a:extLst>
              <a:ext uri="{FF2B5EF4-FFF2-40B4-BE49-F238E27FC236}">
                <a16:creationId xmlns:a16="http://schemas.microsoft.com/office/drawing/2014/main" id="{9B4499BE-F022-4E2E-858D-04CE79249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07" y="1210882"/>
            <a:ext cx="3993950" cy="1798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image57.jpeg">
            <a:extLst>
              <a:ext uri="{FF2B5EF4-FFF2-40B4-BE49-F238E27FC236}">
                <a16:creationId xmlns:a16="http://schemas.microsoft.com/office/drawing/2014/main" id="{938073DC-353C-46F3-91CC-3CA9B36922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6550" y="1222337"/>
            <a:ext cx="3315433" cy="177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5">
            <a:extLst>
              <a:ext uri="{FF2B5EF4-FFF2-40B4-BE49-F238E27FC236}">
                <a16:creationId xmlns:a16="http://schemas.microsoft.com/office/drawing/2014/main" id="{7C9C6D6C-C8F4-4C5E-BCD4-5AE33E5EFDF4}"/>
              </a:ext>
            </a:extLst>
          </p:cNvPr>
          <p:cNvSpPr txBox="1">
            <a:spLocks noChangeArrowheads="1"/>
          </p:cNvSpPr>
          <p:nvPr/>
        </p:nvSpPr>
        <p:spPr bwMode="auto">
          <a:xfrm>
            <a:off x="4855862" y="3047571"/>
            <a:ext cx="4154797" cy="307777"/>
          </a:xfrm>
          <a:prstGeom prst="rect">
            <a:avLst/>
          </a:prstGeom>
          <a:solidFill>
            <a:schemeClr val="bg2"/>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400" b="1" dirty="0">
                <a:latin typeface="Garamond" panose="02020404030301010803" pitchFamily="18" charset="0"/>
              </a:rPr>
              <a:t> ▲红山文化牛河梁遗址的祭坛、积石冢和女神庙</a:t>
            </a:r>
            <a:endParaRPr lang="zh-CN" altLang="en-US" sz="1400" b="1" dirty="0">
              <a:latin typeface="Garamond" panose="02020404030301010803" pitchFamily="18" charset="0"/>
            </a:endParaRPr>
          </a:p>
        </p:txBody>
      </p:sp>
      <p:sp>
        <p:nvSpPr>
          <p:cNvPr id="25" name="TextBox 2">
            <a:extLst>
              <a:ext uri="{FF2B5EF4-FFF2-40B4-BE49-F238E27FC236}">
                <a16:creationId xmlns:a16="http://schemas.microsoft.com/office/drawing/2014/main" id="{C1FEFF57-8A21-441B-A33D-6C8AA8267EAC}"/>
              </a:ext>
            </a:extLst>
          </p:cNvPr>
          <p:cNvSpPr txBox="1">
            <a:spLocks noChangeArrowheads="1"/>
          </p:cNvSpPr>
          <p:nvPr/>
        </p:nvSpPr>
        <p:spPr bwMode="auto">
          <a:xfrm>
            <a:off x="204876" y="3008727"/>
            <a:ext cx="3993950" cy="33855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zh-CN" sz="1600" b="1" dirty="0">
                <a:latin typeface="宋体" panose="02010600030101010101" pitchFamily="2" charset="-122"/>
                <a:ea typeface="宋体" panose="02010600030101010101" pitchFamily="2" charset="-122"/>
              </a:rPr>
              <a:t>▲ 陕西临潼姜寨聚落遗址复原图</a:t>
            </a:r>
            <a:r>
              <a:rPr lang="en-US" altLang="zh-CN" sz="1400" b="1" dirty="0">
                <a:latin typeface="楷体" panose="02010609060101010101" pitchFamily="49" charset="-122"/>
                <a:ea typeface="楷体" panose="02010609060101010101" pitchFamily="49" charset="-122"/>
              </a:rPr>
              <a:t>   </a:t>
            </a:r>
            <a:endParaRPr lang="zh-CN" altLang="en-US" sz="1400" b="1" dirty="0">
              <a:latin typeface="楷体" panose="02010609060101010101" pitchFamily="49" charset="-122"/>
              <a:ea typeface="楷体" panose="02010609060101010101" pitchFamily="49" charset="-122"/>
            </a:endParaRPr>
          </a:p>
        </p:txBody>
      </p:sp>
      <p:sp>
        <p:nvSpPr>
          <p:cNvPr id="26" name="文本框 25">
            <a:extLst>
              <a:ext uri="{FF2B5EF4-FFF2-40B4-BE49-F238E27FC236}">
                <a16:creationId xmlns:a16="http://schemas.microsoft.com/office/drawing/2014/main" id="{55E23333-824B-42AA-B595-2C6B8466B3F7}"/>
              </a:ext>
            </a:extLst>
          </p:cNvPr>
          <p:cNvSpPr txBox="1"/>
          <p:nvPr/>
        </p:nvSpPr>
        <p:spPr>
          <a:xfrm>
            <a:off x="519765" y="6036494"/>
            <a:ext cx="7720429" cy="369332"/>
          </a:xfrm>
          <a:prstGeom prst="rect">
            <a:avLst/>
          </a:prstGeom>
          <a:solidFill>
            <a:schemeClr val="accent6">
              <a:lumMod val="20000"/>
              <a:lumOff val="80000"/>
            </a:schemeClr>
          </a:solidFill>
        </p:spPr>
        <p:txBody>
          <a:bodyPr wrap="square" rtlCol="0">
            <a:spAutoFit/>
          </a:bodyPr>
          <a:lstStyle/>
          <a:p>
            <a:r>
              <a:rPr lang="en-US" altLang="zh-CN" dirty="0"/>
              <a:t>1.</a:t>
            </a:r>
            <a:r>
              <a:rPr lang="zh-CN" altLang="en-US" dirty="0"/>
              <a:t>制作我国石器时代年代轴，标出不同时期的文化特征</a:t>
            </a:r>
          </a:p>
        </p:txBody>
      </p:sp>
    </p:spTree>
    <p:extLst>
      <p:ext uri="{BB962C8B-B14F-4D97-AF65-F5344CB8AC3E}">
        <p14:creationId xmlns:p14="http://schemas.microsoft.com/office/powerpoint/2010/main" val="283957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5"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Box 2">
            <a:extLst>
              <a:ext uri="{FF2B5EF4-FFF2-40B4-BE49-F238E27FC236}">
                <a16:creationId xmlns:a16="http://schemas.microsoft.com/office/drawing/2014/main" id="{125AAC16-5A2E-4228-ADD7-591AB85D0AAD}"/>
              </a:ext>
            </a:extLst>
          </p:cNvPr>
          <p:cNvSpPr txBox="1">
            <a:spLocks noChangeArrowheads="1"/>
          </p:cNvSpPr>
          <p:nvPr/>
        </p:nvSpPr>
        <p:spPr bwMode="auto">
          <a:xfrm>
            <a:off x="90488" y="1521524"/>
            <a:ext cx="8907463" cy="2595582"/>
          </a:xfrm>
          <a:prstGeom prst="rect">
            <a:avLst/>
          </a:prstGeom>
          <a:solidFill>
            <a:schemeClr val="bg2"/>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lnSpc>
                <a:spcPts val="2200"/>
              </a:lnSpc>
              <a:spcBef>
                <a:spcPct val="0"/>
              </a:spcBef>
              <a:buFontTx/>
              <a:buNone/>
              <a:defRPr/>
            </a:pPr>
            <a:r>
              <a:rPr lang="zh-CN" altLang="en-US" sz="1800" b="1" dirty="0">
                <a:solidFill>
                  <a:srgbClr val="FF0000"/>
                </a:solidFill>
                <a:latin typeface="+mn-ea"/>
                <a:ea typeface="+mn-ea"/>
              </a:rPr>
              <a:t>第一单元  </a:t>
            </a:r>
            <a:r>
              <a:rPr lang="zh-CN" altLang="en-US" sz="1600" b="1" dirty="0">
                <a:latin typeface="+mn-ea"/>
                <a:ea typeface="+mn-ea"/>
              </a:rPr>
              <a:t>从中华文明起源到秦汉大一统多民族封建国家的建立与巩固</a:t>
            </a:r>
            <a:endParaRPr lang="en-US" altLang="zh-CN" sz="1600" b="1" dirty="0">
              <a:latin typeface="+mn-ea"/>
              <a:ea typeface="+mn-ea"/>
            </a:endParaRPr>
          </a:p>
          <a:p>
            <a:pPr eaLnBrk="1" hangingPunct="1">
              <a:lnSpc>
                <a:spcPts val="2200"/>
              </a:lnSpc>
              <a:spcBef>
                <a:spcPct val="0"/>
              </a:spcBef>
              <a:buFontTx/>
              <a:buNone/>
              <a:defRPr/>
            </a:pPr>
            <a:r>
              <a:rPr lang="zh-CN" altLang="zh-CN" sz="1600" b="1" dirty="0">
                <a:latin typeface="+mn-ea"/>
                <a:ea typeface="+mn-ea"/>
              </a:rPr>
              <a:t>第1 课</a:t>
            </a:r>
            <a:r>
              <a:rPr lang="en-US" altLang="zh-CN" sz="1600" b="1" dirty="0">
                <a:latin typeface="+mn-ea"/>
                <a:ea typeface="+mn-ea"/>
              </a:rPr>
              <a:t>  </a:t>
            </a:r>
            <a:r>
              <a:rPr lang="zh-CN" altLang="zh-CN" sz="1600" b="1" dirty="0">
                <a:latin typeface="+mn-ea"/>
                <a:ea typeface="+mn-ea"/>
              </a:rPr>
              <a:t>中华文明的起源与早期国家</a:t>
            </a:r>
            <a:endParaRPr lang="en-US" altLang="zh-CN" sz="1600" b="1" dirty="0">
              <a:latin typeface="+mn-ea"/>
              <a:ea typeface="+mn-ea"/>
            </a:endParaRPr>
          </a:p>
          <a:p>
            <a:pPr eaLnBrk="1" hangingPunct="1">
              <a:lnSpc>
                <a:spcPts val="2200"/>
              </a:lnSpc>
              <a:spcBef>
                <a:spcPct val="0"/>
              </a:spcBef>
              <a:buFontTx/>
              <a:buNone/>
              <a:defRPr/>
            </a:pPr>
            <a:r>
              <a:rPr lang="zh-CN" altLang="zh-CN" sz="1600" b="1" dirty="0">
                <a:latin typeface="+mn-ea"/>
                <a:ea typeface="+mn-ea"/>
              </a:rPr>
              <a:t>第2 课</a:t>
            </a:r>
            <a:r>
              <a:rPr lang="en-US" altLang="zh-CN" sz="1600" b="1" dirty="0">
                <a:latin typeface="+mn-ea"/>
                <a:ea typeface="+mn-ea"/>
              </a:rPr>
              <a:t>  </a:t>
            </a:r>
            <a:r>
              <a:rPr lang="zh-CN" altLang="zh-CN" sz="1600" b="1" dirty="0">
                <a:latin typeface="+mn-ea"/>
                <a:ea typeface="+mn-ea"/>
              </a:rPr>
              <a:t>诸侯纷争与变法运动</a:t>
            </a:r>
            <a:endParaRPr lang="en-US" altLang="zh-CN" sz="1600" b="1" dirty="0">
              <a:latin typeface="+mn-ea"/>
              <a:ea typeface="+mn-ea"/>
            </a:endParaRPr>
          </a:p>
          <a:p>
            <a:pPr eaLnBrk="1" hangingPunct="1">
              <a:lnSpc>
                <a:spcPts val="2200"/>
              </a:lnSpc>
              <a:spcBef>
                <a:spcPct val="0"/>
              </a:spcBef>
              <a:buFontTx/>
              <a:buNone/>
              <a:defRPr/>
            </a:pPr>
            <a:r>
              <a:rPr lang="zh-CN" altLang="en-US" sz="1600" b="1" dirty="0">
                <a:solidFill>
                  <a:srgbClr val="FF0000"/>
                </a:solidFill>
                <a:latin typeface="+mn-ea"/>
                <a:ea typeface="+mn-ea"/>
              </a:rPr>
              <a:t>列国纷争与华夏认同</a:t>
            </a:r>
            <a:endParaRPr lang="en-US" altLang="zh-CN" sz="1600" b="1" dirty="0">
              <a:solidFill>
                <a:srgbClr val="FF0000"/>
              </a:solidFill>
              <a:latin typeface="+mn-ea"/>
              <a:ea typeface="+mn-ea"/>
            </a:endParaRPr>
          </a:p>
          <a:p>
            <a:pPr eaLnBrk="1" hangingPunct="1">
              <a:lnSpc>
                <a:spcPts val="2200"/>
              </a:lnSpc>
              <a:spcBef>
                <a:spcPct val="0"/>
              </a:spcBef>
              <a:buFontTx/>
              <a:buNone/>
              <a:defRPr/>
            </a:pPr>
            <a:r>
              <a:rPr lang="zh-CN" altLang="en-US" sz="1600" b="1" dirty="0">
                <a:solidFill>
                  <a:srgbClr val="FF0000"/>
                </a:solidFill>
                <a:latin typeface="+mn-ea"/>
                <a:ea typeface="+mn-ea"/>
              </a:rPr>
              <a:t>经济发展与变法运动</a:t>
            </a:r>
            <a:endParaRPr lang="en-US" altLang="zh-CN" sz="1600" b="1" dirty="0">
              <a:solidFill>
                <a:srgbClr val="FF0000"/>
              </a:solidFill>
              <a:latin typeface="+mn-ea"/>
              <a:ea typeface="+mn-ea"/>
            </a:endParaRPr>
          </a:p>
          <a:p>
            <a:pPr eaLnBrk="1" hangingPunct="1">
              <a:lnSpc>
                <a:spcPts val="2200"/>
              </a:lnSpc>
              <a:spcBef>
                <a:spcPct val="0"/>
              </a:spcBef>
              <a:buFontTx/>
              <a:buNone/>
              <a:defRPr/>
            </a:pPr>
            <a:r>
              <a:rPr lang="zh-CN" altLang="en-US" sz="1600" b="1" dirty="0">
                <a:solidFill>
                  <a:srgbClr val="FF0000"/>
                </a:solidFill>
                <a:latin typeface="+mn-ea"/>
                <a:ea typeface="+mn-ea"/>
              </a:rPr>
              <a:t>孔子与老子</a:t>
            </a:r>
            <a:endParaRPr lang="en-US" altLang="zh-CN" sz="1600" b="1" dirty="0">
              <a:solidFill>
                <a:srgbClr val="FF0000"/>
              </a:solidFill>
              <a:latin typeface="+mn-ea"/>
              <a:ea typeface="+mn-ea"/>
            </a:endParaRPr>
          </a:p>
          <a:p>
            <a:pPr eaLnBrk="1" hangingPunct="1">
              <a:lnSpc>
                <a:spcPts val="2200"/>
              </a:lnSpc>
              <a:spcBef>
                <a:spcPct val="0"/>
              </a:spcBef>
              <a:buFontTx/>
              <a:buNone/>
              <a:defRPr/>
            </a:pPr>
            <a:r>
              <a:rPr lang="zh-CN" altLang="en-US" sz="1600" b="1" dirty="0">
                <a:solidFill>
                  <a:srgbClr val="FF0000"/>
                </a:solidFill>
                <a:latin typeface="+mn-ea"/>
                <a:ea typeface="+mn-ea"/>
              </a:rPr>
              <a:t>百家争鸣</a:t>
            </a:r>
            <a:endParaRPr lang="en-US" altLang="zh-CN" sz="1600" b="1" dirty="0">
              <a:latin typeface="+mn-ea"/>
              <a:ea typeface="+mn-ea"/>
            </a:endParaRPr>
          </a:p>
          <a:p>
            <a:pPr eaLnBrk="1" hangingPunct="1">
              <a:lnSpc>
                <a:spcPts val="2200"/>
              </a:lnSpc>
              <a:spcBef>
                <a:spcPct val="0"/>
              </a:spcBef>
              <a:buFontTx/>
              <a:buNone/>
              <a:defRPr/>
            </a:pPr>
            <a:r>
              <a:rPr lang="zh-CN" altLang="zh-CN" sz="1600" b="1" dirty="0">
                <a:latin typeface="+mn-ea"/>
                <a:ea typeface="+mn-ea"/>
              </a:rPr>
              <a:t>第3 课</a:t>
            </a:r>
            <a:r>
              <a:rPr lang="en-US" altLang="zh-CN" sz="1600" b="1" dirty="0">
                <a:latin typeface="+mn-ea"/>
                <a:ea typeface="+mn-ea"/>
              </a:rPr>
              <a:t> </a:t>
            </a:r>
            <a:r>
              <a:rPr lang="zh-CN" altLang="en-US" sz="1600" b="1" dirty="0">
                <a:latin typeface="+mn-ea"/>
                <a:ea typeface="+mn-ea"/>
              </a:rPr>
              <a:t>秦</a:t>
            </a:r>
            <a:r>
              <a:rPr lang="zh-CN" altLang="zh-CN" sz="1600" b="1" dirty="0">
                <a:latin typeface="+mn-ea"/>
                <a:ea typeface="+mn-ea"/>
              </a:rPr>
              <a:t>统一多民族封建国家建立</a:t>
            </a:r>
            <a:endParaRPr lang="en-US" altLang="zh-CN" sz="1600" b="1" dirty="0">
              <a:latin typeface="+mn-ea"/>
              <a:ea typeface="+mn-ea"/>
            </a:endParaRPr>
          </a:p>
          <a:p>
            <a:pPr eaLnBrk="1" hangingPunct="1">
              <a:lnSpc>
                <a:spcPts val="2200"/>
              </a:lnSpc>
              <a:spcBef>
                <a:spcPct val="0"/>
              </a:spcBef>
              <a:buFontTx/>
              <a:buNone/>
              <a:defRPr/>
            </a:pPr>
            <a:r>
              <a:rPr lang="zh-CN" altLang="zh-CN" sz="1600" b="1" dirty="0">
                <a:latin typeface="+mn-ea"/>
                <a:ea typeface="+mn-ea"/>
              </a:rPr>
              <a:t>第4 课</a:t>
            </a:r>
            <a:r>
              <a:rPr lang="en-US" altLang="zh-CN" sz="1600" b="1" dirty="0">
                <a:latin typeface="+mn-ea"/>
                <a:ea typeface="+mn-ea"/>
              </a:rPr>
              <a:t> </a:t>
            </a:r>
            <a:r>
              <a:rPr lang="zh-CN" altLang="zh-CN" sz="1600" b="1" dirty="0">
                <a:latin typeface="+mn-ea"/>
                <a:ea typeface="+mn-ea"/>
              </a:rPr>
              <a:t>西汉与东汉——</a:t>
            </a:r>
            <a:r>
              <a:rPr lang="zh-CN" altLang="en-US" sz="1600" b="1" dirty="0">
                <a:latin typeface="+mn-ea"/>
                <a:ea typeface="+mn-ea"/>
              </a:rPr>
              <a:t>统一多民族封建国家</a:t>
            </a:r>
            <a:r>
              <a:rPr lang="zh-CN" altLang="zh-CN" sz="1600" b="1" dirty="0">
                <a:latin typeface="+mn-ea"/>
                <a:ea typeface="+mn-ea"/>
              </a:rPr>
              <a:t>的巩固</a:t>
            </a:r>
            <a:endParaRPr lang="zh-CN" altLang="en-US" sz="1600" b="1" dirty="0">
              <a:latin typeface="+mn-ea"/>
              <a:ea typeface="+mn-ea"/>
            </a:endParaRPr>
          </a:p>
        </p:txBody>
      </p:sp>
      <p:sp>
        <p:nvSpPr>
          <p:cNvPr id="5123" name="Rectangle 2">
            <a:extLst>
              <a:ext uri="{FF2B5EF4-FFF2-40B4-BE49-F238E27FC236}">
                <a16:creationId xmlns:a16="http://schemas.microsoft.com/office/drawing/2014/main" id="{4446928D-C3D0-4AF1-921B-104030BBF072}"/>
              </a:ext>
            </a:extLst>
          </p:cNvPr>
          <p:cNvSpPr txBox="1">
            <a:spLocks noRot="1" noChangeArrowheads="1"/>
          </p:cNvSpPr>
          <p:nvPr/>
        </p:nvSpPr>
        <p:spPr bwMode="auto">
          <a:xfrm>
            <a:off x="90488" y="0"/>
            <a:ext cx="8935243" cy="636395"/>
          </a:xfrm>
          <a:prstGeom prst="rect">
            <a:avLst/>
          </a:prstGeom>
          <a:solidFill>
            <a:schemeClr val="accent6">
              <a:lumMod val="40000"/>
              <a:lumOff val="60000"/>
            </a:schemeClr>
          </a:solidFill>
          <a:ln>
            <a:noFill/>
          </a:ln>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endParaRPr lang="en-US" altLang="zh-CN" sz="2400" b="1" dirty="0">
              <a:latin typeface="+mn-ea"/>
            </a:endParaRPr>
          </a:p>
          <a:p>
            <a:pPr eaLnBrk="1" hangingPunct="1">
              <a:spcBef>
                <a:spcPct val="0"/>
              </a:spcBef>
              <a:buNone/>
            </a:pPr>
            <a:r>
              <a:rPr lang="zh-CN" altLang="en-US" sz="2400" b="1" dirty="0">
                <a:latin typeface="+mn-ea"/>
              </a:rPr>
              <a:t>三、课程内容的核心概念与教材的重点内容</a:t>
            </a:r>
            <a:r>
              <a:rPr lang="en-US" altLang="zh-CN" sz="2400" b="1" dirty="0">
                <a:latin typeface="+mn-ea"/>
              </a:rPr>
              <a:t> </a:t>
            </a:r>
          </a:p>
          <a:p>
            <a:pPr eaLnBrk="1" hangingPunct="1">
              <a:spcBef>
                <a:spcPct val="0"/>
              </a:spcBef>
              <a:buFontTx/>
              <a:buNone/>
            </a:pPr>
            <a:r>
              <a:rPr lang="zh-CN" altLang="en-US" sz="2400" dirty="0">
                <a:solidFill>
                  <a:srgbClr val="FF0000"/>
                </a:solidFill>
              </a:rPr>
              <a:t>          </a:t>
            </a:r>
          </a:p>
        </p:txBody>
      </p:sp>
      <p:sp>
        <p:nvSpPr>
          <p:cNvPr id="6149" name="TextBox 2">
            <a:extLst>
              <a:ext uri="{FF2B5EF4-FFF2-40B4-BE49-F238E27FC236}">
                <a16:creationId xmlns:a16="http://schemas.microsoft.com/office/drawing/2014/main" id="{635EC71B-E28F-41CB-A276-BFDE89B2DCF1}"/>
              </a:ext>
            </a:extLst>
          </p:cNvPr>
          <p:cNvSpPr txBox="1">
            <a:spLocks noChangeArrowheads="1"/>
          </p:cNvSpPr>
          <p:nvPr/>
        </p:nvSpPr>
        <p:spPr bwMode="auto">
          <a:xfrm>
            <a:off x="104377" y="632444"/>
            <a:ext cx="8907463" cy="879475"/>
          </a:xfrm>
          <a:prstGeom prst="rect">
            <a:avLst/>
          </a:prstGeom>
          <a:solidFill>
            <a:schemeClr val="bg2"/>
          </a:solidFill>
          <a:ln>
            <a:noFill/>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Font typeface="Arial" charset="0"/>
              <a:buNone/>
              <a:defRPr/>
            </a:pPr>
            <a:r>
              <a:rPr lang="en-US" altLang="zh-CN" sz="1600" b="1" dirty="0">
                <a:latin typeface="+mn-ea"/>
                <a:ea typeface="+mn-ea"/>
              </a:rPr>
              <a:t>1.2 </a:t>
            </a:r>
            <a:r>
              <a:rPr lang="zh-CN" altLang="zh-CN" sz="1600" b="1" dirty="0">
                <a:latin typeface="+mn-ea"/>
                <a:ea typeface="+mn-ea"/>
              </a:rPr>
              <a:t>春秋战国时期的政治、社会及思想变动</a:t>
            </a:r>
            <a:endParaRPr lang="zh-CN" altLang="zh-CN" sz="1600" dirty="0">
              <a:latin typeface="+mn-ea"/>
              <a:ea typeface="+mn-ea"/>
            </a:endParaRPr>
          </a:p>
          <a:p>
            <a:pPr>
              <a:buFont typeface="Arial" charset="0"/>
              <a:buNone/>
              <a:defRPr/>
            </a:pPr>
            <a:r>
              <a:rPr lang="en-US" altLang="zh-CN" sz="1600" dirty="0">
                <a:latin typeface="+mn-ea"/>
                <a:ea typeface="+mn-ea"/>
              </a:rPr>
              <a:t>   </a:t>
            </a:r>
            <a:r>
              <a:rPr lang="zh-CN" altLang="zh-CN" sz="1600" dirty="0">
                <a:latin typeface="+mn-ea"/>
                <a:ea typeface="+mn-ea"/>
              </a:rPr>
              <a:t>通过春秋战国时期的经济发展和政治变动，理解战国时期变法运动的必然性；了解老子、孔子学说；通过孟子、荀子、庄子等了解“百家争鸣”的局面及其意义。</a:t>
            </a:r>
            <a:endParaRPr lang="zh-CN" altLang="en-US" sz="1400" b="1" dirty="0">
              <a:latin typeface="+mn-ea"/>
              <a:ea typeface="+mn-ea"/>
            </a:endParaRPr>
          </a:p>
        </p:txBody>
      </p:sp>
      <p:sp>
        <p:nvSpPr>
          <p:cNvPr id="6" name="TextBox 1">
            <a:extLst>
              <a:ext uri="{FF2B5EF4-FFF2-40B4-BE49-F238E27FC236}">
                <a16:creationId xmlns:a16="http://schemas.microsoft.com/office/drawing/2014/main" id="{77297306-7B19-41E6-B0F5-2A612F3114A2}"/>
              </a:ext>
            </a:extLst>
          </p:cNvPr>
          <p:cNvSpPr txBox="1">
            <a:spLocks noChangeArrowheads="1"/>
          </p:cNvSpPr>
          <p:nvPr/>
        </p:nvSpPr>
        <p:spPr bwMode="auto">
          <a:xfrm>
            <a:off x="660400" y="4208463"/>
            <a:ext cx="2278063" cy="8001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1600" dirty="0">
                <a:latin typeface="Garamond" pitchFamily="18" charset="0"/>
              </a:rPr>
              <a:t>                          </a:t>
            </a:r>
            <a:r>
              <a:rPr lang="zh-CN" altLang="en-US" sz="1400" dirty="0">
                <a:latin typeface="Garamond" pitchFamily="18" charset="0"/>
              </a:rPr>
              <a:t>经济发展</a:t>
            </a:r>
            <a:endParaRPr lang="en-US" altLang="zh-CN" sz="1400" dirty="0">
              <a:latin typeface="Garamond" pitchFamily="18" charset="0"/>
            </a:endParaRPr>
          </a:p>
          <a:p>
            <a:pPr eaLnBrk="1" hangingPunct="1">
              <a:spcBef>
                <a:spcPct val="0"/>
              </a:spcBef>
              <a:buFontTx/>
              <a:buNone/>
              <a:defRPr/>
            </a:pPr>
            <a:r>
              <a:rPr lang="zh-CN" altLang="en-US" sz="1400" dirty="0">
                <a:latin typeface="Garamond" pitchFamily="18" charset="0"/>
              </a:rPr>
              <a:t>变法运动</a:t>
            </a:r>
            <a:r>
              <a:rPr lang="en-US" altLang="zh-CN" sz="1400" dirty="0">
                <a:latin typeface="Garamond" pitchFamily="18" charset="0"/>
              </a:rPr>
              <a:t> </a:t>
            </a:r>
            <a:endParaRPr lang="en-US" altLang="zh-CN" sz="1400" dirty="0">
              <a:latin typeface="+mn-ea"/>
              <a:ea typeface="+mn-ea"/>
            </a:endParaRPr>
          </a:p>
          <a:p>
            <a:pPr eaLnBrk="1" hangingPunct="1">
              <a:spcBef>
                <a:spcPct val="0"/>
              </a:spcBef>
              <a:buFont typeface="Arial" pitchFamily="34" charset="0"/>
              <a:buNone/>
              <a:defRPr/>
            </a:pPr>
            <a:r>
              <a:rPr lang="zh-CN" altLang="en-US" sz="1400" dirty="0">
                <a:latin typeface="Garamond" pitchFamily="18" charset="0"/>
              </a:rPr>
              <a:t>                              政治变动</a:t>
            </a:r>
            <a:r>
              <a:rPr lang="en-US" altLang="zh-CN" sz="1600" dirty="0">
                <a:latin typeface="Garamond" pitchFamily="18" charset="0"/>
              </a:rPr>
              <a:t>                          </a:t>
            </a:r>
          </a:p>
        </p:txBody>
      </p:sp>
      <p:cxnSp>
        <p:nvCxnSpPr>
          <p:cNvPr id="21" name="直接箭头连接符 20">
            <a:extLst>
              <a:ext uri="{FF2B5EF4-FFF2-40B4-BE49-F238E27FC236}">
                <a16:creationId xmlns:a16="http://schemas.microsoft.com/office/drawing/2014/main" id="{A7C33CAE-1EB8-4A96-91B7-83B36AC952B8}"/>
              </a:ext>
            </a:extLst>
          </p:cNvPr>
          <p:cNvCxnSpPr/>
          <p:nvPr/>
        </p:nvCxnSpPr>
        <p:spPr>
          <a:xfrm flipH="1">
            <a:off x="1436688" y="4443413"/>
            <a:ext cx="560387" cy="1651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6" name="左大括号 25">
            <a:extLst>
              <a:ext uri="{FF2B5EF4-FFF2-40B4-BE49-F238E27FC236}">
                <a16:creationId xmlns:a16="http://schemas.microsoft.com/office/drawing/2014/main" id="{5FBF8D4A-3DD3-4EB6-B653-EC4E43508756}"/>
              </a:ext>
            </a:extLst>
          </p:cNvPr>
          <p:cNvSpPr/>
          <p:nvPr/>
        </p:nvSpPr>
        <p:spPr>
          <a:xfrm>
            <a:off x="484188" y="4560888"/>
            <a:ext cx="144462" cy="1435100"/>
          </a:xfrm>
          <a:prstGeom prst="leftBrace">
            <a:avLst/>
          </a:prstGeom>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zh-CN" altLang="en-US"/>
          </a:p>
        </p:txBody>
      </p:sp>
      <p:sp>
        <p:nvSpPr>
          <p:cNvPr id="27" name="TextBox 26">
            <a:extLst>
              <a:ext uri="{FF2B5EF4-FFF2-40B4-BE49-F238E27FC236}">
                <a16:creationId xmlns:a16="http://schemas.microsoft.com/office/drawing/2014/main" id="{A14AE808-3D19-4D24-A697-E79F03A3ABFB}"/>
              </a:ext>
            </a:extLst>
          </p:cNvPr>
          <p:cNvSpPr txBox="1">
            <a:spLocks noChangeArrowheads="1"/>
          </p:cNvSpPr>
          <p:nvPr/>
        </p:nvSpPr>
        <p:spPr bwMode="auto">
          <a:xfrm>
            <a:off x="-32634" y="4807693"/>
            <a:ext cx="633412" cy="1076325"/>
          </a:xfrm>
          <a:prstGeom prst="rect">
            <a:avLst/>
          </a:prstGeom>
          <a:solidFill>
            <a:schemeClr val="bg2"/>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600" b="1" dirty="0">
                <a:solidFill>
                  <a:srgbClr val="FF0000"/>
                </a:solidFill>
                <a:latin typeface="Garamond" panose="02020404030301010803" pitchFamily="18" charset="0"/>
              </a:rPr>
              <a:t>动荡</a:t>
            </a:r>
            <a:endParaRPr lang="en-US" altLang="zh-CN" sz="1600" b="1" dirty="0">
              <a:solidFill>
                <a:srgbClr val="FF0000"/>
              </a:solidFill>
              <a:latin typeface="Garamond" panose="02020404030301010803" pitchFamily="18" charset="0"/>
            </a:endParaRPr>
          </a:p>
          <a:p>
            <a:pPr eaLnBrk="1" hangingPunct="1">
              <a:spcBef>
                <a:spcPct val="0"/>
              </a:spcBef>
              <a:buFontTx/>
              <a:buNone/>
            </a:pPr>
            <a:r>
              <a:rPr lang="zh-CN" altLang="en-US" sz="1600" b="1" dirty="0">
                <a:solidFill>
                  <a:srgbClr val="FF0000"/>
                </a:solidFill>
                <a:latin typeface="Garamond" panose="02020404030301010803" pitchFamily="18" charset="0"/>
              </a:rPr>
              <a:t>变迁</a:t>
            </a:r>
            <a:endParaRPr lang="en-US" altLang="zh-CN" sz="1600" b="1" dirty="0">
              <a:solidFill>
                <a:srgbClr val="FF0000"/>
              </a:solidFill>
              <a:latin typeface="Garamond" panose="02020404030301010803" pitchFamily="18" charset="0"/>
            </a:endParaRPr>
          </a:p>
          <a:p>
            <a:pPr eaLnBrk="1" hangingPunct="1">
              <a:spcBef>
                <a:spcPct val="0"/>
              </a:spcBef>
              <a:buFontTx/>
              <a:buNone/>
            </a:pPr>
            <a:r>
              <a:rPr lang="zh-CN" altLang="en-US" sz="1600" b="1" dirty="0">
                <a:solidFill>
                  <a:srgbClr val="FF0000"/>
                </a:solidFill>
                <a:latin typeface="Garamond" panose="02020404030301010803" pitchFamily="18" charset="0"/>
              </a:rPr>
              <a:t>的</a:t>
            </a:r>
            <a:endParaRPr lang="en-US" altLang="zh-CN" sz="1600" b="1" dirty="0">
              <a:solidFill>
                <a:srgbClr val="FF0000"/>
              </a:solidFill>
              <a:latin typeface="Garamond" panose="02020404030301010803" pitchFamily="18" charset="0"/>
            </a:endParaRPr>
          </a:p>
          <a:p>
            <a:pPr eaLnBrk="1" hangingPunct="1">
              <a:spcBef>
                <a:spcPct val="0"/>
              </a:spcBef>
              <a:buFontTx/>
              <a:buNone/>
            </a:pPr>
            <a:r>
              <a:rPr lang="zh-CN" altLang="en-US" sz="1600" b="1" dirty="0">
                <a:solidFill>
                  <a:srgbClr val="FF0000"/>
                </a:solidFill>
                <a:latin typeface="Garamond" panose="02020404030301010803" pitchFamily="18" charset="0"/>
              </a:rPr>
              <a:t>社会</a:t>
            </a:r>
          </a:p>
        </p:txBody>
      </p:sp>
      <p:graphicFrame>
        <p:nvGraphicFramePr>
          <p:cNvPr id="19" name="图示 18">
            <a:extLst>
              <a:ext uri="{FF2B5EF4-FFF2-40B4-BE49-F238E27FC236}">
                <a16:creationId xmlns:a16="http://schemas.microsoft.com/office/drawing/2014/main" id="{869F076C-E53E-4FBF-801A-5FECEEF132C6}"/>
              </a:ext>
            </a:extLst>
          </p:cNvPr>
          <p:cNvGraphicFramePr/>
          <p:nvPr/>
        </p:nvGraphicFramePr>
        <p:xfrm>
          <a:off x="4283968" y="5132849"/>
          <a:ext cx="4680645" cy="12445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5" name="直接箭头连接符 24">
            <a:extLst>
              <a:ext uri="{FF2B5EF4-FFF2-40B4-BE49-F238E27FC236}">
                <a16:creationId xmlns:a16="http://schemas.microsoft.com/office/drawing/2014/main" id="{2FCF40FA-0866-42B3-B899-700A1BAC40E4}"/>
              </a:ext>
            </a:extLst>
          </p:cNvPr>
          <p:cNvCxnSpPr/>
          <p:nvPr/>
        </p:nvCxnSpPr>
        <p:spPr>
          <a:xfrm flipH="1" flipV="1">
            <a:off x="1506538" y="4608513"/>
            <a:ext cx="528637" cy="14922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9" name="TextBox 1">
            <a:extLst>
              <a:ext uri="{FF2B5EF4-FFF2-40B4-BE49-F238E27FC236}">
                <a16:creationId xmlns:a16="http://schemas.microsoft.com/office/drawing/2014/main" id="{8799FBB5-775C-4B85-875A-769D23C2C992}"/>
              </a:ext>
            </a:extLst>
          </p:cNvPr>
          <p:cNvSpPr txBox="1">
            <a:spLocks noChangeArrowheads="1"/>
          </p:cNvSpPr>
          <p:nvPr/>
        </p:nvSpPr>
        <p:spPr bwMode="auto">
          <a:xfrm>
            <a:off x="658813" y="5605463"/>
            <a:ext cx="954087"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en-US" altLang="zh-CN" sz="1400" b="1" dirty="0">
                <a:latin typeface="+mn-ea"/>
                <a:ea typeface="+mn-ea"/>
              </a:rPr>
              <a:t>                        </a:t>
            </a:r>
            <a:r>
              <a:rPr lang="zh-CN" altLang="en-US" sz="1400" b="1" dirty="0">
                <a:latin typeface="+mn-ea"/>
                <a:ea typeface="+mn-ea"/>
              </a:rPr>
              <a:t> </a:t>
            </a:r>
            <a:endParaRPr lang="en-US" altLang="zh-CN" sz="1400" b="1" dirty="0">
              <a:latin typeface="+mn-ea"/>
              <a:ea typeface="+mn-ea"/>
            </a:endParaRPr>
          </a:p>
          <a:p>
            <a:pPr eaLnBrk="1" hangingPunct="1">
              <a:spcBef>
                <a:spcPct val="0"/>
              </a:spcBef>
              <a:buFont typeface="Arial" pitchFamily="34" charset="0"/>
              <a:buNone/>
              <a:defRPr/>
            </a:pPr>
            <a:r>
              <a:rPr lang="zh-CN" altLang="en-US" sz="1400" b="1" dirty="0">
                <a:latin typeface="+mn-ea"/>
                <a:ea typeface="+mn-ea"/>
              </a:rPr>
              <a:t>思想变动</a:t>
            </a:r>
            <a:endParaRPr lang="en-US" altLang="zh-CN" sz="1400" dirty="0">
              <a:latin typeface="+mn-ea"/>
              <a:ea typeface="+mn-ea"/>
            </a:endParaRPr>
          </a:p>
          <a:p>
            <a:pPr eaLnBrk="1" hangingPunct="1">
              <a:spcBef>
                <a:spcPct val="0"/>
              </a:spcBef>
              <a:buFontTx/>
              <a:buNone/>
              <a:defRPr/>
            </a:pPr>
            <a:endParaRPr lang="en-US" altLang="zh-CN" sz="1400" dirty="0">
              <a:latin typeface="+mn-ea"/>
              <a:ea typeface="+mn-ea"/>
            </a:endParaRPr>
          </a:p>
        </p:txBody>
      </p:sp>
      <p:sp>
        <p:nvSpPr>
          <p:cNvPr id="31" name="左大括号 30">
            <a:extLst>
              <a:ext uri="{FF2B5EF4-FFF2-40B4-BE49-F238E27FC236}">
                <a16:creationId xmlns:a16="http://schemas.microsoft.com/office/drawing/2014/main" id="{BD0E4FAB-B0C0-4238-849E-3E0A94C1BDC4}"/>
              </a:ext>
            </a:extLst>
          </p:cNvPr>
          <p:cNvSpPr/>
          <p:nvPr/>
        </p:nvSpPr>
        <p:spPr>
          <a:xfrm>
            <a:off x="1492250" y="5526088"/>
            <a:ext cx="242888" cy="739775"/>
          </a:xfrm>
          <a:prstGeom prst="leftBrace">
            <a:avLst/>
          </a:prstGeom>
        </p:spPr>
        <p:style>
          <a:lnRef idx="3">
            <a:schemeClr val="accent6"/>
          </a:lnRef>
          <a:fillRef idx="0">
            <a:schemeClr val="accent6"/>
          </a:fillRef>
          <a:effectRef idx="2">
            <a:schemeClr val="accent6"/>
          </a:effectRef>
          <a:fontRef idx="minor">
            <a:schemeClr val="tx1"/>
          </a:fontRef>
        </p:style>
        <p:txBody>
          <a:bodyPr anchor="ctr"/>
          <a:lstStyle/>
          <a:p>
            <a:pPr algn="ctr">
              <a:defRPr/>
            </a:pPr>
            <a:endParaRPr lang="zh-CN" altLang="en-US"/>
          </a:p>
        </p:txBody>
      </p:sp>
      <p:cxnSp>
        <p:nvCxnSpPr>
          <p:cNvPr id="20" name="直接箭头连接符 19">
            <a:extLst>
              <a:ext uri="{FF2B5EF4-FFF2-40B4-BE49-F238E27FC236}">
                <a16:creationId xmlns:a16="http://schemas.microsoft.com/office/drawing/2014/main" id="{71293632-6DF4-496E-80F3-D08D6EA5AE6D}"/>
              </a:ext>
            </a:extLst>
          </p:cNvPr>
          <p:cNvCxnSpPr/>
          <p:nvPr/>
        </p:nvCxnSpPr>
        <p:spPr>
          <a:xfrm>
            <a:off x="1120775" y="4746625"/>
            <a:ext cx="0" cy="27622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3" name="TextBox 1">
            <a:extLst>
              <a:ext uri="{FF2B5EF4-FFF2-40B4-BE49-F238E27FC236}">
                <a16:creationId xmlns:a16="http://schemas.microsoft.com/office/drawing/2014/main" id="{FC9AEB77-7103-46E4-83C1-24E7C41A8E1D}"/>
              </a:ext>
            </a:extLst>
          </p:cNvPr>
          <p:cNvSpPr txBox="1">
            <a:spLocks noChangeArrowheads="1"/>
          </p:cNvSpPr>
          <p:nvPr/>
        </p:nvSpPr>
        <p:spPr bwMode="auto">
          <a:xfrm>
            <a:off x="1725613" y="5549900"/>
            <a:ext cx="1270000" cy="739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1400" dirty="0">
                <a:latin typeface="+mn-ea"/>
                <a:ea typeface="+mn-ea"/>
              </a:rPr>
              <a:t>孔子与老子</a:t>
            </a:r>
            <a:endParaRPr lang="en-US" altLang="zh-CN" sz="1400" dirty="0">
              <a:latin typeface="+mn-ea"/>
              <a:ea typeface="+mn-ea"/>
            </a:endParaRPr>
          </a:p>
          <a:p>
            <a:pPr eaLnBrk="1" hangingPunct="1">
              <a:spcBef>
                <a:spcPct val="0"/>
              </a:spcBef>
              <a:buFont typeface="Arial" pitchFamily="34" charset="0"/>
              <a:buNone/>
              <a:defRPr/>
            </a:pPr>
            <a:endParaRPr lang="en-US" altLang="zh-CN" sz="1400" dirty="0">
              <a:latin typeface="+mn-ea"/>
              <a:ea typeface="+mn-ea"/>
            </a:endParaRPr>
          </a:p>
          <a:p>
            <a:pPr eaLnBrk="1" hangingPunct="1">
              <a:spcBef>
                <a:spcPct val="0"/>
              </a:spcBef>
              <a:buFont typeface="Arial" pitchFamily="34" charset="0"/>
              <a:buNone/>
              <a:defRPr/>
            </a:pPr>
            <a:r>
              <a:rPr lang="zh-CN" altLang="en-US" sz="1400" dirty="0">
                <a:latin typeface="+mn-ea"/>
                <a:ea typeface="+mn-ea"/>
              </a:rPr>
              <a:t>百家争鸣</a:t>
            </a:r>
            <a:endParaRPr lang="en-US" altLang="zh-CN" sz="1400" dirty="0">
              <a:latin typeface="+mn-ea"/>
              <a:ea typeface="+mn-ea"/>
            </a:endParaRPr>
          </a:p>
        </p:txBody>
      </p:sp>
      <p:sp>
        <p:nvSpPr>
          <p:cNvPr id="16" name="矩形 15">
            <a:extLst>
              <a:ext uri="{FF2B5EF4-FFF2-40B4-BE49-F238E27FC236}">
                <a16:creationId xmlns:a16="http://schemas.microsoft.com/office/drawing/2014/main" id="{6177AF64-F654-429C-AD2C-826DF6A3858F}"/>
              </a:ext>
            </a:extLst>
          </p:cNvPr>
          <p:cNvSpPr/>
          <p:nvPr/>
        </p:nvSpPr>
        <p:spPr>
          <a:xfrm>
            <a:off x="723083" y="5022850"/>
            <a:ext cx="1011815" cy="338554"/>
          </a:xfrm>
          <a:prstGeom prst="rect">
            <a:avLst/>
          </a:prstGeom>
          <a:noFill/>
        </p:spPr>
        <p:txBody>
          <a:bodyPr wrap="none">
            <a:spAutoFit/>
          </a:bodyPr>
          <a:lstStyle/>
          <a:p>
            <a:pPr algn="ctr">
              <a:defRPr/>
            </a:pPr>
            <a:r>
              <a:rPr lang="zh-CN" altLang="en-US" sz="1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社会变动</a:t>
            </a:r>
          </a:p>
        </p:txBody>
      </p:sp>
      <p:cxnSp>
        <p:nvCxnSpPr>
          <p:cNvPr id="32" name="直接箭头连接符 31">
            <a:extLst>
              <a:ext uri="{FF2B5EF4-FFF2-40B4-BE49-F238E27FC236}">
                <a16:creationId xmlns:a16="http://schemas.microsoft.com/office/drawing/2014/main" id="{E511226C-70B9-4A2C-A252-7A8276DFEDBF}"/>
              </a:ext>
            </a:extLst>
          </p:cNvPr>
          <p:cNvCxnSpPr/>
          <p:nvPr/>
        </p:nvCxnSpPr>
        <p:spPr>
          <a:xfrm flipV="1">
            <a:off x="1136650" y="5360988"/>
            <a:ext cx="0" cy="3937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8" name="矩形 37">
            <a:extLst>
              <a:ext uri="{FF2B5EF4-FFF2-40B4-BE49-F238E27FC236}">
                <a16:creationId xmlns:a16="http://schemas.microsoft.com/office/drawing/2014/main" id="{C06C2ED4-FD6E-4E54-818B-ABDC28ED1ECB}"/>
              </a:ext>
            </a:extLst>
          </p:cNvPr>
          <p:cNvSpPr/>
          <p:nvPr/>
        </p:nvSpPr>
        <p:spPr>
          <a:xfrm>
            <a:off x="3347864" y="5189964"/>
            <a:ext cx="761495" cy="830997"/>
          </a:xfrm>
          <a:prstGeom prst="rect">
            <a:avLst/>
          </a:prstGeom>
          <a:solidFill>
            <a:srgbClr val="FFC000"/>
          </a:solidFill>
        </p:spPr>
        <p:txBody>
          <a:bodyPr>
            <a:spAutoFit/>
          </a:bodyPr>
          <a:lstStyle/>
          <a:p>
            <a:pPr algn="ctr">
              <a:defRPr/>
            </a:pPr>
            <a:r>
              <a:rPr lang="zh-CN" altLang="en-US" sz="1600" b="1" dirty="0">
                <a:ln w="10541" cmpd="sng">
                  <a:solidFill>
                    <a:srgbClr val="7D7D7D">
                      <a:tint val="100000"/>
                      <a:shade val="100000"/>
                      <a:satMod val="110000"/>
                    </a:srgbClr>
                  </a:solidFill>
                  <a:prstDash val="solid"/>
                </a:ln>
                <a:solidFill>
                  <a:srgbClr val="FF0000"/>
                </a:solidFill>
              </a:rPr>
              <a:t>中华文明形成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500"/>
                                        <p:tgtEl>
                                          <p:spTgt spid="12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42" presetClass="entr" presetSubtype="0"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nodeType="click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6" grpId="0" animBg="1"/>
      <p:bldP spid="26" grpId="0" animBg="1"/>
      <p:bldP spid="27" grpId="0" animBg="1"/>
      <p:bldGraphic spid="19" grpId="0">
        <p:bldAsOne/>
      </p:bldGraphic>
      <p:bldP spid="29" grpId="0" animBg="1"/>
      <p:bldP spid="31"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a:extLst>
              <a:ext uri="{FF2B5EF4-FFF2-40B4-BE49-F238E27FC236}">
                <a16:creationId xmlns:a16="http://schemas.microsoft.com/office/drawing/2014/main" id="{BF1BB141-F7A7-409F-86D4-5F498958EF87}"/>
              </a:ext>
            </a:extLst>
          </p:cNvPr>
          <p:cNvSpPr>
            <a:spLocks noGrp="1" noChangeArrowheads="1"/>
          </p:cNvSpPr>
          <p:nvPr>
            <p:ph idx="1"/>
          </p:nvPr>
        </p:nvSpPr>
        <p:spPr>
          <a:xfrm>
            <a:off x="1488631" y="1414585"/>
            <a:ext cx="4445290" cy="4081215"/>
          </a:xfrm>
          <a:solidFill>
            <a:schemeClr val="bg2"/>
          </a:solidFill>
        </p:spPr>
        <p:txBody>
          <a:bodyPr>
            <a:normAutofit fontScale="92500"/>
          </a:bodyPr>
          <a:lstStyle/>
          <a:p>
            <a:pPr marL="0" indent="0" eaLnBrk="1" hangingPunct="1">
              <a:lnSpc>
                <a:spcPts val="2100"/>
              </a:lnSpc>
              <a:buFont typeface="Arial" panose="020B0604020202020204" pitchFamily="34" charset="0"/>
              <a:buNone/>
              <a:defRPr/>
            </a:pPr>
            <a:r>
              <a:rPr lang="zh-CN" altLang="en-US" sz="1800" b="1" dirty="0">
                <a:solidFill>
                  <a:srgbClr val="FF0000"/>
                </a:solidFill>
              </a:rPr>
              <a:t>变法运动的必然性</a:t>
            </a:r>
            <a:r>
              <a:rPr lang="zh-CN" altLang="en-US" sz="1800" dirty="0"/>
              <a:t>（主要原因）</a:t>
            </a:r>
            <a:endParaRPr lang="en-US" altLang="zh-CN" sz="1800" dirty="0"/>
          </a:p>
          <a:p>
            <a:pPr marL="0" indent="0" eaLnBrk="1" hangingPunct="1">
              <a:lnSpc>
                <a:spcPts val="2100"/>
              </a:lnSpc>
              <a:buFont typeface="Arial" panose="020B0604020202020204" pitchFamily="34" charset="0"/>
              <a:buNone/>
              <a:defRPr/>
            </a:pPr>
            <a:r>
              <a:rPr lang="zh-CN" altLang="en-US" sz="1600" dirty="0">
                <a:latin typeface="+mn-ea"/>
              </a:rPr>
              <a:t>经济发展：农业、手工业和商业的发展</a:t>
            </a:r>
            <a:endParaRPr lang="en-US" altLang="zh-CN" sz="1600" dirty="0">
              <a:latin typeface="+mn-ea"/>
            </a:endParaRPr>
          </a:p>
          <a:p>
            <a:pPr marL="0" indent="0" eaLnBrk="1" hangingPunct="1">
              <a:lnSpc>
                <a:spcPts val="2100"/>
              </a:lnSpc>
              <a:buFont typeface="Arial" panose="020B0604020202020204" pitchFamily="34" charset="0"/>
              <a:buNone/>
              <a:defRPr/>
            </a:pPr>
            <a:r>
              <a:rPr lang="zh-CN" altLang="en-US" sz="1600" dirty="0">
                <a:solidFill>
                  <a:srgbClr val="FF0000"/>
                </a:solidFill>
                <a:latin typeface="+mn-ea"/>
              </a:rPr>
              <a:t>政治变动</a:t>
            </a:r>
            <a:r>
              <a:rPr lang="zh-CN" altLang="en-US" sz="1600" dirty="0">
                <a:latin typeface="+mn-ea"/>
              </a:rPr>
              <a:t>：王室衰微，诸侯争霸，分封制与宗法制相结合的统治秩序瓦解</a:t>
            </a:r>
            <a:endParaRPr lang="en-US" altLang="zh-CN" sz="1600" dirty="0">
              <a:latin typeface="+mn-ea"/>
            </a:endParaRPr>
          </a:p>
          <a:p>
            <a:pPr marL="0" indent="0" eaLnBrk="1" hangingPunct="1">
              <a:lnSpc>
                <a:spcPts val="2100"/>
              </a:lnSpc>
              <a:buFont typeface="Arial" panose="020B0604020202020204" pitchFamily="34" charset="0"/>
              <a:buNone/>
              <a:defRPr/>
            </a:pPr>
            <a:r>
              <a:rPr lang="zh-CN" altLang="en-US" sz="1600" b="1" dirty="0">
                <a:latin typeface="+mn-ea"/>
              </a:rPr>
              <a:t>变法的措施：</a:t>
            </a:r>
            <a:r>
              <a:rPr lang="zh-CN" altLang="en-US" sz="1600" dirty="0">
                <a:latin typeface="+mn-ea"/>
              </a:rPr>
              <a:t>政治、经济、军事</a:t>
            </a:r>
            <a:endParaRPr lang="en-US" altLang="zh-CN" sz="1600" dirty="0">
              <a:latin typeface="+mn-ea"/>
            </a:endParaRPr>
          </a:p>
          <a:p>
            <a:pPr marL="0" indent="0" eaLnBrk="1" hangingPunct="1">
              <a:lnSpc>
                <a:spcPts val="2100"/>
              </a:lnSpc>
              <a:buFont typeface="Arial" panose="020B0604020202020204" pitchFamily="34" charset="0"/>
              <a:buNone/>
              <a:defRPr/>
            </a:pPr>
            <a:endParaRPr lang="en-US" altLang="zh-CN" sz="1600" b="1" dirty="0">
              <a:latin typeface="+mn-ea"/>
            </a:endParaRPr>
          </a:p>
          <a:p>
            <a:pPr marL="0" indent="0" eaLnBrk="1" hangingPunct="1">
              <a:lnSpc>
                <a:spcPts val="2100"/>
              </a:lnSpc>
              <a:buFont typeface="Arial" panose="020B0604020202020204" pitchFamily="34" charset="0"/>
              <a:buNone/>
              <a:defRPr/>
            </a:pPr>
            <a:r>
              <a:rPr lang="en-US" altLang="zh-CN" sz="1800" b="1" dirty="0"/>
              <a:t> </a:t>
            </a:r>
            <a:r>
              <a:rPr lang="zh-CN" altLang="en-US" sz="1600" b="1" dirty="0">
                <a:solidFill>
                  <a:srgbClr val="FF0000"/>
                </a:solidFill>
                <a:latin typeface="+mn-ea"/>
              </a:rPr>
              <a:t>春秋时期老子、孔子的学说</a:t>
            </a:r>
            <a:endParaRPr lang="en-US" altLang="zh-CN" sz="1600" dirty="0">
              <a:solidFill>
                <a:srgbClr val="FF0000"/>
              </a:solidFill>
              <a:latin typeface="+mn-ea"/>
            </a:endParaRPr>
          </a:p>
          <a:p>
            <a:pPr marL="0" indent="0" eaLnBrk="1" hangingPunct="1">
              <a:lnSpc>
                <a:spcPts val="2100"/>
              </a:lnSpc>
              <a:buFont typeface="Arial" panose="020B0604020202020204" pitchFamily="34" charset="0"/>
              <a:buNone/>
              <a:defRPr/>
            </a:pPr>
            <a:r>
              <a:rPr lang="zh-CN" altLang="en-US" sz="1600" dirty="0">
                <a:latin typeface="+mn-ea"/>
              </a:rPr>
              <a:t>孔子的儒家学说</a:t>
            </a:r>
            <a:endParaRPr lang="en-US" altLang="zh-CN" sz="1600" dirty="0">
              <a:latin typeface="+mn-ea"/>
            </a:endParaRPr>
          </a:p>
          <a:p>
            <a:pPr marL="0" indent="0" eaLnBrk="1" hangingPunct="1">
              <a:lnSpc>
                <a:spcPts val="2100"/>
              </a:lnSpc>
              <a:buFont typeface="Arial" panose="020B0604020202020204" pitchFamily="34" charset="0"/>
              <a:buNone/>
              <a:defRPr/>
            </a:pPr>
            <a:r>
              <a:rPr lang="zh-CN" altLang="en-US" sz="1600" dirty="0">
                <a:latin typeface="+mn-ea"/>
              </a:rPr>
              <a:t>老子的道家学说</a:t>
            </a:r>
            <a:r>
              <a:rPr lang="en-US" altLang="zh-CN" sz="1600" b="1" dirty="0">
                <a:latin typeface="+mn-ea"/>
              </a:rPr>
              <a:t>   </a:t>
            </a:r>
          </a:p>
          <a:p>
            <a:pPr marL="0" indent="0" eaLnBrk="1" hangingPunct="1">
              <a:lnSpc>
                <a:spcPts val="2100"/>
              </a:lnSpc>
              <a:buFont typeface="Arial" panose="020B0604020202020204" pitchFamily="34" charset="0"/>
              <a:buNone/>
              <a:defRPr/>
            </a:pPr>
            <a:r>
              <a:rPr lang="zh-CN" altLang="en-US" sz="1600" b="1" dirty="0">
                <a:solidFill>
                  <a:srgbClr val="FF0000"/>
                </a:solidFill>
                <a:latin typeface="+mn-ea"/>
              </a:rPr>
              <a:t>战国时期的百家争鸣</a:t>
            </a:r>
            <a:endParaRPr lang="en-US" altLang="zh-CN" sz="1600" b="1" dirty="0">
              <a:solidFill>
                <a:srgbClr val="FF0000"/>
              </a:solidFill>
              <a:latin typeface="+mn-ea"/>
            </a:endParaRPr>
          </a:p>
          <a:p>
            <a:pPr marL="0" indent="0" eaLnBrk="1" hangingPunct="1">
              <a:lnSpc>
                <a:spcPts val="2100"/>
              </a:lnSpc>
              <a:buFont typeface="Arial" panose="020B0604020202020204" pitchFamily="34" charset="0"/>
              <a:buNone/>
              <a:defRPr/>
            </a:pPr>
            <a:r>
              <a:rPr lang="zh-CN" altLang="en-US" sz="1600" dirty="0">
                <a:latin typeface="+mn-ea"/>
              </a:rPr>
              <a:t>原因：社会变动与士阶层的形成</a:t>
            </a:r>
            <a:endParaRPr lang="en-US" altLang="zh-CN" sz="1600" dirty="0">
              <a:latin typeface="+mn-ea"/>
            </a:endParaRPr>
          </a:p>
          <a:p>
            <a:pPr marL="0" indent="0" eaLnBrk="1" hangingPunct="1">
              <a:lnSpc>
                <a:spcPts val="2100"/>
              </a:lnSpc>
              <a:buFont typeface="Arial" panose="020B0604020202020204" pitchFamily="34" charset="0"/>
              <a:buNone/>
              <a:defRPr/>
            </a:pPr>
            <a:r>
              <a:rPr lang="zh-CN" altLang="en-US" sz="1600" dirty="0">
                <a:latin typeface="+mn-ea"/>
              </a:rPr>
              <a:t>表现：孟子、荀子、庄子的主张</a:t>
            </a:r>
            <a:endParaRPr lang="en-US" altLang="zh-CN" sz="1600" dirty="0">
              <a:latin typeface="+mn-ea"/>
            </a:endParaRPr>
          </a:p>
          <a:p>
            <a:pPr marL="0" indent="0" eaLnBrk="1" hangingPunct="1">
              <a:lnSpc>
                <a:spcPts val="2100"/>
              </a:lnSpc>
              <a:buFont typeface="Arial" panose="020B0604020202020204" pitchFamily="34" charset="0"/>
              <a:buNone/>
              <a:defRPr/>
            </a:pPr>
            <a:r>
              <a:rPr lang="zh-CN" altLang="en-US" sz="1600" dirty="0">
                <a:latin typeface="+mn-ea"/>
              </a:rPr>
              <a:t>意义：重建社会的主张，思想解放</a:t>
            </a:r>
            <a:endParaRPr lang="en-US" altLang="zh-CN" sz="1600" dirty="0">
              <a:latin typeface="+mn-ea"/>
            </a:endParaRPr>
          </a:p>
          <a:p>
            <a:pPr marL="0" indent="0" eaLnBrk="1" hangingPunct="1">
              <a:lnSpc>
                <a:spcPts val="2100"/>
              </a:lnSpc>
              <a:buFont typeface="Arial" panose="020B0604020202020204" pitchFamily="34" charset="0"/>
              <a:buNone/>
              <a:defRPr/>
            </a:pPr>
            <a:endParaRPr lang="en-US" altLang="zh-CN" sz="1600" dirty="0">
              <a:latin typeface="+mn-ea"/>
            </a:endParaRPr>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endParaRPr lang="en-US" altLang="zh-CN" sz="1800" b="1" dirty="0"/>
          </a:p>
          <a:p>
            <a:pPr marL="0" indent="0" eaLnBrk="1" hangingPunct="1">
              <a:lnSpc>
                <a:spcPts val="2100"/>
              </a:lnSpc>
              <a:buFont typeface="Arial" panose="020B0604020202020204" pitchFamily="34" charset="0"/>
              <a:buNone/>
              <a:defRPr/>
            </a:pPr>
            <a:endParaRPr lang="en-US" altLang="zh-CN" sz="1800" b="1" dirty="0"/>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1600" dirty="0">
              <a:latin typeface="楷体" pitchFamily="49" charset="-122"/>
              <a:ea typeface="楷体" pitchFamily="49" charset="-122"/>
            </a:endParaRPr>
          </a:p>
          <a:p>
            <a:pPr eaLnBrk="1" hangingPunct="1">
              <a:lnSpc>
                <a:spcPts val="2100"/>
              </a:lnSpc>
              <a:defRPr/>
            </a:pPr>
            <a:endParaRPr lang="en-US" altLang="zh-CN" sz="2000" b="1" dirty="0"/>
          </a:p>
        </p:txBody>
      </p:sp>
      <p:sp>
        <p:nvSpPr>
          <p:cNvPr id="4099" name="TextBox 1">
            <a:extLst>
              <a:ext uri="{FF2B5EF4-FFF2-40B4-BE49-F238E27FC236}">
                <a16:creationId xmlns:a16="http://schemas.microsoft.com/office/drawing/2014/main" id="{ED885CA3-C401-4DFD-90B6-4546A3CAF993}"/>
              </a:ext>
            </a:extLst>
          </p:cNvPr>
          <p:cNvSpPr txBox="1">
            <a:spLocks noChangeArrowheads="1"/>
          </p:cNvSpPr>
          <p:nvPr/>
        </p:nvSpPr>
        <p:spPr bwMode="auto">
          <a:xfrm>
            <a:off x="145981" y="17696"/>
            <a:ext cx="8890515" cy="1305742"/>
          </a:xfrm>
          <a:prstGeom prst="rect">
            <a:avLst/>
          </a:prstGeom>
          <a:solidFill>
            <a:schemeClr val="bg2"/>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ts val="2400"/>
              </a:lnSpc>
              <a:spcBef>
                <a:spcPct val="0"/>
              </a:spcBef>
              <a:buFontTx/>
              <a:buNone/>
            </a:pPr>
            <a:r>
              <a:rPr lang="zh-CN" altLang="en-US" sz="2400" dirty="0">
                <a:solidFill>
                  <a:srgbClr val="FF0000"/>
                </a:solidFill>
                <a:latin typeface="Garamond" panose="02020404030301010803" pitchFamily="18" charset="0"/>
              </a:rPr>
              <a:t>课程内容核心概念分析</a:t>
            </a:r>
            <a:endParaRPr lang="en-US" altLang="zh-CN" sz="2400" dirty="0">
              <a:solidFill>
                <a:srgbClr val="FF0000"/>
              </a:solidFill>
              <a:latin typeface="Garamond" panose="02020404030301010803" pitchFamily="18" charset="0"/>
            </a:endParaRPr>
          </a:p>
          <a:p>
            <a:pPr eaLnBrk="1" hangingPunct="1">
              <a:lnSpc>
                <a:spcPts val="2400"/>
              </a:lnSpc>
              <a:spcBef>
                <a:spcPct val="0"/>
              </a:spcBef>
              <a:buFontTx/>
              <a:buNone/>
            </a:pPr>
            <a:r>
              <a:rPr lang="en-US" altLang="zh-CN" sz="1800" dirty="0">
                <a:latin typeface="Garamond" panose="02020404030301010803" pitchFamily="18" charset="0"/>
              </a:rPr>
              <a:t>1.2 </a:t>
            </a:r>
            <a:r>
              <a:rPr lang="zh-CN" altLang="en-US" sz="1800" dirty="0">
                <a:latin typeface="Garamond" panose="02020404030301010803" pitchFamily="18" charset="0"/>
              </a:rPr>
              <a:t>春秋战国时期的政治、社会及思想变动</a:t>
            </a:r>
          </a:p>
          <a:p>
            <a:pPr eaLnBrk="1" hangingPunct="1">
              <a:lnSpc>
                <a:spcPts val="2400"/>
              </a:lnSpc>
              <a:spcBef>
                <a:spcPct val="0"/>
              </a:spcBef>
              <a:buFontTx/>
              <a:buNone/>
            </a:pPr>
            <a:r>
              <a:rPr lang="zh-CN" altLang="en-US" sz="1800" dirty="0">
                <a:latin typeface="Garamond" panose="02020404030301010803" pitchFamily="18" charset="0"/>
              </a:rPr>
              <a:t>通过春秋战国时期的经济发展和政治变动，理解战国时期变法运动的必然性；了解老子、孔子学说；通过孟子、荀子、庄子等了解“百家争鸣”的局面及其意义。</a:t>
            </a:r>
            <a:r>
              <a:rPr lang="en-US" altLang="zh-CN" sz="1800" b="1" dirty="0">
                <a:solidFill>
                  <a:srgbClr val="FF0000"/>
                </a:solidFill>
                <a:latin typeface="Garamond" panose="02020404030301010803" pitchFamily="18" charset="0"/>
              </a:rPr>
              <a:t>                                 </a:t>
            </a:r>
            <a:endParaRPr lang="zh-CN" altLang="en-US" sz="1800" b="1" dirty="0">
              <a:solidFill>
                <a:srgbClr val="FF0000"/>
              </a:solidFill>
              <a:latin typeface="Garamond" panose="02020404030301010803" pitchFamily="18" charset="0"/>
            </a:endParaRPr>
          </a:p>
        </p:txBody>
      </p:sp>
      <p:sp>
        <p:nvSpPr>
          <p:cNvPr id="3" name="TextBox 2">
            <a:extLst>
              <a:ext uri="{FF2B5EF4-FFF2-40B4-BE49-F238E27FC236}">
                <a16:creationId xmlns:a16="http://schemas.microsoft.com/office/drawing/2014/main" id="{D56CD4A7-F2DA-4C5F-A2C9-4B5D186DEE11}"/>
              </a:ext>
            </a:extLst>
          </p:cNvPr>
          <p:cNvSpPr txBox="1">
            <a:spLocks noChangeArrowheads="1"/>
          </p:cNvSpPr>
          <p:nvPr/>
        </p:nvSpPr>
        <p:spPr bwMode="auto">
          <a:xfrm>
            <a:off x="711938" y="2000837"/>
            <a:ext cx="696913" cy="646112"/>
          </a:xfrm>
          <a:prstGeom prst="rect">
            <a:avLst/>
          </a:prstGeom>
          <a:solidFill>
            <a:schemeClr val="bg2"/>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a:solidFill>
                  <a:srgbClr val="FF0000"/>
                </a:solidFill>
                <a:latin typeface="Garamond" panose="02020404030301010803" pitchFamily="18" charset="0"/>
              </a:rPr>
              <a:t>社会变动</a:t>
            </a:r>
          </a:p>
        </p:txBody>
      </p:sp>
      <p:sp>
        <p:nvSpPr>
          <p:cNvPr id="6" name="TextBox 5">
            <a:extLst>
              <a:ext uri="{FF2B5EF4-FFF2-40B4-BE49-F238E27FC236}">
                <a16:creationId xmlns:a16="http://schemas.microsoft.com/office/drawing/2014/main" id="{54FE5C99-A9B4-4A2F-B385-AFE79C78BE57}"/>
              </a:ext>
            </a:extLst>
          </p:cNvPr>
          <p:cNvSpPr txBox="1">
            <a:spLocks noChangeArrowheads="1"/>
          </p:cNvSpPr>
          <p:nvPr/>
        </p:nvSpPr>
        <p:spPr bwMode="auto">
          <a:xfrm>
            <a:off x="-42473" y="2651734"/>
            <a:ext cx="688975" cy="2030412"/>
          </a:xfrm>
          <a:prstGeom prst="rect">
            <a:avLst/>
          </a:prstGeom>
          <a:solidFill>
            <a:schemeClr val="bg2"/>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solidFill>
                  <a:srgbClr val="FF0000"/>
                </a:solidFill>
                <a:latin typeface="Garamond" panose="02020404030301010803" pitchFamily="18" charset="0"/>
              </a:rPr>
              <a:t>春秋战国政治、社会及</a:t>
            </a:r>
            <a:endParaRPr lang="en-US" altLang="zh-CN" sz="1800" b="1" dirty="0">
              <a:solidFill>
                <a:srgbClr val="FF0000"/>
              </a:solidFill>
              <a:latin typeface="Garamond" panose="02020404030301010803" pitchFamily="18" charset="0"/>
            </a:endParaRPr>
          </a:p>
          <a:p>
            <a:pPr eaLnBrk="1" hangingPunct="1">
              <a:spcBef>
                <a:spcPct val="0"/>
              </a:spcBef>
              <a:buFontTx/>
              <a:buNone/>
            </a:pPr>
            <a:r>
              <a:rPr lang="zh-CN" altLang="en-US" sz="1800" b="1" dirty="0">
                <a:solidFill>
                  <a:srgbClr val="FF0000"/>
                </a:solidFill>
                <a:latin typeface="Garamond" panose="02020404030301010803" pitchFamily="18" charset="0"/>
              </a:rPr>
              <a:t>思想变动</a:t>
            </a:r>
          </a:p>
        </p:txBody>
      </p:sp>
      <p:sp>
        <p:nvSpPr>
          <p:cNvPr id="4" name="左大括号 3">
            <a:extLst>
              <a:ext uri="{FF2B5EF4-FFF2-40B4-BE49-F238E27FC236}">
                <a16:creationId xmlns:a16="http://schemas.microsoft.com/office/drawing/2014/main" id="{94B730F4-37E5-48AF-AF70-866CFA545821}"/>
              </a:ext>
            </a:extLst>
          </p:cNvPr>
          <p:cNvSpPr/>
          <p:nvPr/>
        </p:nvSpPr>
        <p:spPr>
          <a:xfrm>
            <a:off x="492515" y="2659134"/>
            <a:ext cx="307975" cy="179863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8" name="左大括号 7">
            <a:extLst>
              <a:ext uri="{FF2B5EF4-FFF2-40B4-BE49-F238E27FC236}">
                <a16:creationId xmlns:a16="http://schemas.microsoft.com/office/drawing/2014/main" id="{4DA20161-31AE-4B90-AB80-B55215007B6E}"/>
              </a:ext>
            </a:extLst>
          </p:cNvPr>
          <p:cNvSpPr/>
          <p:nvPr/>
        </p:nvSpPr>
        <p:spPr>
          <a:xfrm>
            <a:off x="1382714" y="1591222"/>
            <a:ext cx="105917" cy="1234412"/>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p>
        </p:txBody>
      </p:sp>
      <p:sp>
        <p:nvSpPr>
          <p:cNvPr id="9" name="左大括号 8">
            <a:extLst>
              <a:ext uri="{FF2B5EF4-FFF2-40B4-BE49-F238E27FC236}">
                <a16:creationId xmlns:a16="http://schemas.microsoft.com/office/drawing/2014/main" id="{F8440BF1-8E96-41E0-A5F6-656CA91C9BD8}"/>
              </a:ext>
            </a:extLst>
          </p:cNvPr>
          <p:cNvSpPr/>
          <p:nvPr/>
        </p:nvSpPr>
        <p:spPr>
          <a:xfrm>
            <a:off x="1349459" y="3352907"/>
            <a:ext cx="261543" cy="2030777"/>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105" name="Rectangle 2">
            <a:extLst>
              <a:ext uri="{FF2B5EF4-FFF2-40B4-BE49-F238E27FC236}">
                <a16:creationId xmlns:a16="http://schemas.microsoft.com/office/drawing/2014/main" id="{E54CAA51-670E-4A7D-9F55-CDF5004B15A5}"/>
              </a:ext>
            </a:extLst>
          </p:cNvPr>
          <p:cNvSpPr txBox="1">
            <a:spLocks noRot="1" noChangeArrowheads="1"/>
          </p:cNvSpPr>
          <p:nvPr/>
        </p:nvSpPr>
        <p:spPr bwMode="auto">
          <a:xfrm>
            <a:off x="145981" y="5462348"/>
            <a:ext cx="8998019" cy="1293428"/>
          </a:xfrm>
          <a:prstGeom prst="rect">
            <a:avLst/>
          </a:prstGeom>
          <a:solidFill>
            <a:schemeClr val="bg2"/>
          </a:solidFill>
          <a:ln>
            <a:noFill/>
          </a:ln>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2000" i="1" dirty="0">
                <a:solidFill>
                  <a:srgbClr val="FF0000"/>
                </a:solidFill>
                <a:latin typeface="+mn-ea"/>
              </a:rPr>
              <a:t>这一专题提出了哪些</a:t>
            </a:r>
            <a:endParaRPr lang="en-US" altLang="zh-CN" sz="2000" i="1" dirty="0">
              <a:solidFill>
                <a:srgbClr val="FF0000"/>
              </a:solidFill>
              <a:latin typeface="+mn-ea"/>
            </a:endParaRPr>
          </a:p>
          <a:p>
            <a:pPr eaLnBrk="1" hangingPunct="1">
              <a:spcBef>
                <a:spcPct val="0"/>
              </a:spcBef>
              <a:buFontTx/>
              <a:buNone/>
            </a:pPr>
            <a:r>
              <a:rPr lang="en-US" altLang="zh-CN" sz="2000" i="1" dirty="0">
                <a:solidFill>
                  <a:srgbClr val="FF0000"/>
                </a:solidFill>
                <a:latin typeface="+mn-ea"/>
              </a:rPr>
              <a:t>        </a:t>
            </a:r>
            <a:r>
              <a:rPr lang="zh-CN" altLang="en-US" sz="2000" i="1" dirty="0">
                <a:latin typeface="+mn-ea"/>
              </a:rPr>
              <a:t>必备知识：</a:t>
            </a:r>
            <a:endParaRPr lang="en-US" altLang="zh-CN" sz="2000" i="1" dirty="0">
              <a:latin typeface="+mn-ea"/>
            </a:endParaRPr>
          </a:p>
          <a:p>
            <a:pPr eaLnBrk="1" hangingPunct="1">
              <a:spcBef>
                <a:spcPct val="0"/>
              </a:spcBef>
              <a:buFontTx/>
              <a:buNone/>
            </a:pPr>
            <a:r>
              <a:rPr lang="zh-CN" altLang="en-US" sz="2000" i="1" dirty="0">
                <a:latin typeface="+mn-ea"/>
              </a:rPr>
              <a:t>        关键能力：</a:t>
            </a:r>
            <a:endParaRPr lang="en-US" altLang="zh-CN" sz="2000" i="1" dirty="0">
              <a:latin typeface="+mn-ea"/>
            </a:endParaRPr>
          </a:p>
          <a:p>
            <a:pPr eaLnBrk="1" hangingPunct="1">
              <a:spcBef>
                <a:spcPct val="0"/>
              </a:spcBef>
              <a:buFontTx/>
              <a:buNone/>
            </a:pPr>
            <a:r>
              <a:rPr lang="en-US" altLang="zh-CN" sz="2000" i="1" dirty="0">
                <a:latin typeface="+mn-ea"/>
              </a:rPr>
              <a:t>        </a:t>
            </a:r>
            <a:r>
              <a:rPr lang="zh-CN" altLang="en-US" sz="2000" i="1" dirty="0">
                <a:latin typeface="+mn-ea"/>
              </a:rPr>
              <a:t>核心价值：</a:t>
            </a:r>
          </a:p>
        </p:txBody>
      </p:sp>
      <p:sp>
        <p:nvSpPr>
          <p:cNvPr id="12" name="TextBox 11">
            <a:extLst>
              <a:ext uri="{FF2B5EF4-FFF2-40B4-BE49-F238E27FC236}">
                <a16:creationId xmlns:a16="http://schemas.microsoft.com/office/drawing/2014/main" id="{3E8A24EA-04AA-471A-98CD-49965672E8B3}"/>
              </a:ext>
            </a:extLst>
          </p:cNvPr>
          <p:cNvSpPr txBox="1">
            <a:spLocks noChangeArrowheads="1"/>
          </p:cNvSpPr>
          <p:nvPr/>
        </p:nvSpPr>
        <p:spPr bwMode="auto">
          <a:xfrm>
            <a:off x="780296" y="4024785"/>
            <a:ext cx="696913" cy="647700"/>
          </a:xfrm>
          <a:prstGeom prst="rect">
            <a:avLst/>
          </a:prstGeom>
          <a:solidFill>
            <a:schemeClr val="bg2"/>
          </a:solid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solidFill>
                  <a:srgbClr val="FF0000"/>
                </a:solidFill>
                <a:latin typeface="Garamond" panose="02020404030301010803" pitchFamily="18" charset="0"/>
              </a:rPr>
              <a:t>思想变动</a:t>
            </a:r>
          </a:p>
        </p:txBody>
      </p:sp>
      <p:graphicFrame>
        <p:nvGraphicFramePr>
          <p:cNvPr id="5" name="图示 4">
            <a:extLst>
              <a:ext uri="{FF2B5EF4-FFF2-40B4-BE49-F238E27FC236}">
                <a16:creationId xmlns:a16="http://schemas.microsoft.com/office/drawing/2014/main" id="{481C8243-0CE7-4F00-AB64-D0DCDF950A64}"/>
              </a:ext>
            </a:extLst>
          </p:cNvPr>
          <p:cNvGraphicFramePr/>
          <p:nvPr>
            <p:extLst>
              <p:ext uri="{D42A27DB-BD31-4B8C-83A1-F6EECF244321}">
                <p14:modId xmlns:p14="http://schemas.microsoft.com/office/powerpoint/2010/main" val="4068249778"/>
              </p:ext>
            </p:extLst>
          </p:nvPr>
        </p:nvGraphicFramePr>
        <p:xfrm>
          <a:off x="5970838" y="1591221"/>
          <a:ext cx="3230309" cy="2123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6">
            <a:extLst>
              <a:ext uri="{FF2B5EF4-FFF2-40B4-BE49-F238E27FC236}">
                <a16:creationId xmlns:a16="http://schemas.microsoft.com/office/drawing/2014/main" id="{6765E34B-E586-45DF-BB67-121E37790E23}"/>
              </a:ext>
            </a:extLst>
          </p:cNvPr>
          <p:cNvSpPr/>
          <p:nvPr/>
        </p:nvSpPr>
        <p:spPr>
          <a:xfrm>
            <a:off x="6073094" y="2323893"/>
            <a:ext cx="715966" cy="584775"/>
          </a:xfrm>
          <a:prstGeom prst="rect">
            <a:avLst/>
          </a:prstGeom>
          <a:solidFill>
            <a:schemeClr val="bg2"/>
          </a:solid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zh-CN" altLang="en-US"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经济发展</a:t>
            </a:r>
          </a:p>
        </p:txBody>
      </p:sp>
      <p:sp>
        <p:nvSpPr>
          <p:cNvPr id="17" name="TextBox 16">
            <a:extLst>
              <a:ext uri="{FF2B5EF4-FFF2-40B4-BE49-F238E27FC236}">
                <a16:creationId xmlns:a16="http://schemas.microsoft.com/office/drawing/2014/main" id="{6F7CF43F-9C1F-4897-89E0-BE689EB4F4B7}"/>
              </a:ext>
            </a:extLst>
          </p:cNvPr>
          <p:cNvSpPr txBox="1">
            <a:spLocks noChangeArrowheads="1"/>
          </p:cNvSpPr>
          <p:nvPr/>
        </p:nvSpPr>
        <p:spPr bwMode="auto">
          <a:xfrm>
            <a:off x="7126287" y="3894733"/>
            <a:ext cx="2074860" cy="1846659"/>
          </a:xfrm>
          <a:prstGeom prst="rect">
            <a:avLst/>
          </a:prstGeom>
          <a:solidFill>
            <a:schemeClr val="accent1">
              <a:lumMod val="60000"/>
              <a:lumOff val="40000"/>
            </a:schemeClr>
          </a:solidFill>
          <a:ln>
            <a:noFill/>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CN" altLang="en-US" sz="1800" b="1" dirty="0">
                <a:latin typeface="Garamond" panose="02020404030301010803" pitchFamily="18" charset="0"/>
              </a:rPr>
              <a:t>春秋战国政治</a:t>
            </a:r>
            <a:endParaRPr lang="en-US" altLang="zh-CN" sz="1800" b="1" dirty="0">
              <a:latin typeface="Garamond" panose="02020404030301010803" pitchFamily="18" charset="0"/>
            </a:endParaRPr>
          </a:p>
          <a:p>
            <a:pPr eaLnBrk="1" hangingPunct="1">
              <a:spcBef>
                <a:spcPct val="0"/>
              </a:spcBef>
              <a:buFontTx/>
              <a:buNone/>
            </a:pPr>
            <a:endParaRPr lang="en-US" altLang="zh-CN" sz="1600" dirty="0">
              <a:latin typeface="Garamond" panose="02020404030301010803" pitchFamily="18" charset="0"/>
            </a:endParaRPr>
          </a:p>
          <a:p>
            <a:pPr eaLnBrk="1" hangingPunct="1">
              <a:spcBef>
                <a:spcPct val="0"/>
              </a:spcBef>
              <a:buFontTx/>
              <a:buNone/>
            </a:pPr>
            <a:r>
              <a:rPr lang="zh-CN" altLang="en-US" sz="1600" dirty="0">
                <a:latin typeface="Garamond" panose="02020404030301010803" pitchFamily="18" charset="0"/>
              </a:rPr>
              <a:t>官僚政治（中央集权）</a:t>
            </a:r>
            <a:endParaRPr lang="en-US" altLang="zh-CN" sz="1600" dirty="0">
              <a:latin typeface="Garamond" panose="02020404030301010803" pitchFamily="18" charset="0"/>
            </a:endParaRPr>
          </a:p>
          <a:p>
            <a:pPr eaLnBrk="1" hangingPunct="1">
              <a:spcBef>
                <a:spcPct val="0"/>
              </a:spcBef>
              <a:buFontTx/>
              <a:buNone/>
            </a:pPr>
            <a:endParaRPr lang="en-US" altLang="zh-CN" sz="1600" dirty="0">
              <a:latin typeface="Garamond" panose="02020404030301010803" pitchFamily="18" charset="0"/>
            </a:endParaRPr>
          </a:p>
          <a:p>
            <a:pPr eaLnBrk="1" hangingPunct="1">
              <a:spcBef>
                <a:spcPct val="0"/>
              </a:spcBef>
              <a:buFontTx/>
              <a:buNone/>
            </a:pPr>
            <a:r>
              <a:rPr lang="zh-CN" altLang="en-US" sz="1600" dirty="0">
                <a:latin typeface="Garamond" panose="02020404030301010803" pitchFamily="18" charset="0"/>
              </a:rPr>
              <a:t>诸侯争霸</a:t>
            </a:r>
            <a:endParaRPr lang="en-US" altLang="zh-CN" sz="1600" dirty="0">
              <a:latin typeface="Garamond" panose="02020404030301010803" pitchFamily="18" charset="0"/>
            </a:endParaRPr>
          </a:p>
          <a:p>
            <a:pPr eaLnBrk="1" hangingPunct="1">
              <a:spcBef>
                <a:spcPct val="0"/>
              </a:spcBef>
              <a:buFontTx/>
              <a:buNone/>
            </a:pPr>
            <a:endParaRPr lang="en-US" altLang="zh-CN" sz="1600" dirty="0">
              <a:latin typeface="Garamond" panose="02020404030301010803" pitchFamily="18" charset="0"/>
            </a:endParaRPr>
          </a:p>
          <a:p>
            <a:pPr eaLnBrk="1" hangingPunct="1">
              <a:spcBef>
                <a:spcPct val="0"/>
              </a:spcBef>
              <a:buFontTx/>
              <a:buNone/>
            </a:pPr>
            <a:r>
              <a:rPr lang="zh-CN" altLang="en-US" sz="1600" dirty="0">
                <a:latin typeface="Garamond" panose="02020404030301010803" pitchFamily="18" charset="0"/>
              </a:rPr>
              <a:t>上下失序</a:t>
            </a:r>
          </a:p>
        </p:txBody>
      </p:sp>
      <p:sp>
        <p:nvSpPr>
          <p:cNvPr id="21" name="TextBox 20">
            <a:extLst>
              <a:ext uri="{FF2B5EF4-FFF2-40B4-BE49-F238E27FC236}">
                <a16:creationId xmlns:a16="http://schemas.microsoft.com/office/drawing/2014/main" id="{17731544-71E3-41D2-B95C-3C5F8CEC04DE}"/>
              </a:ext>
            </a:extLst>
          </p:cNvPr>
          <p:cNvSpPr txBox="1">
            <a:spLocks noChangeArrowheads="1"/>
          </p:cNvSpPr>
          <p:nvPr/>
        </p:nvSpPr>
        <p:spPr bwMode="auto">
          <a:xfrm>
            <a:off x="4721175" y="3867075"/>
            <a:ext cx="2084387" cy="1846659"/>
          </a:xfrm>
          <a:prstGeom prst="rect">
            <a:avLst/>
          </a:prstGeom>
          <a:solidFill>
            <a:schemeClr val="accent5">
              <a:lumMod val="40000"/>
              <a:lumOff val="60000"/>
            </a:schemeClr>
          </a:solidFill>
          <a:ln>
            <a:noFill/>
          </a:ln>
        </p:spPr>
        <p:txBody>
          <a:bodyPr>
            <a:spAutoFit/>
          </a:bodyPr>
          <a:lstStyle>
            <a:lvl1pPr eaLnBrk="0" hangingPunct="0">
              <a:defRPr sz="2400">
                <a:solidFill>
                  <a:schemeClr val="tx1"/>
                </a:solidFill>
                <a:latin typeface="Garamond" pitchFamily="18" charset="0"/>
                <a:ea typeface="宋体" pitchFamily="2" charset="-122"/>
              </a:defRPr>
            </a:lvl1pPr>
            <a:lvl2pPr marL="742950" indent="-285750" eaLnBrk="0" hangingPunct="0">
              <a:defRPr sz="2400">
                <a:solidFill>
                  <a:schemeClr val="tx1"/>
                </a:solidFill>
                <a:latin typeface="Garamond" pitchFamily="18" charset="0"/>
                <a:ea typeface="宋体" pitchFamily="2" charset="-122"/>
              </a:defRPr>
            </a:lvl2pPr>
            <a:lvl3pPr marL="1143000" indent="-228600" eaLnBrk="0" hangingPunct="0">
              <a:defRPr sz="2400">
                <a:solidFill>
                  <a:schemeClr val="tx1"/>
                </a:solidFill>
                <a:latin typeface="Garamond" pitchFamily="18" charset="0"/>
                <a:ea typeface="宋体" pitchFamily="2" charset="-122"/>
              </a:defRPr>
            </a:lvl3pPr>
            <a:lvl4pPr marL="1600200" indent="-228600" eaLnBrk="0" hangingPunct="0">
              <a:defRPr sz="2400">
                <a:solidFill>
                  <a:schemeClr val="tx1"/>
                </a:solidFill>
                <a:latin typeface="Garamond" pitchFamily="18" charset="0"/>
                <a:ea typeface="宋体" pitchFamily="2" charset="-122"/>
              </a:defRPr>
            </a:lvl4pPr>
            <a:lvl5pPr marL="2057400" indent="-228600" eaLnBrk="0" hangingPunct="0">
              <a:defRPr sz="2400">
                <a:solidFill>
                  <a:schemeClr val="tx1"/>
                </a:solidFill>
                <a:latin typeface="Garamond"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Garamond"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Garamond"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Garamond"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Garamond" pitchFamily="18" charset="0"/>
                <a:ea typeface="宋体" pitchFamily="2" charset="-122"/>
              </a:defRPr>
            </a:lvl9pPr>
          </a:lstStyle>
          <a:p>
            <a:pPr eaLnBrk="1" hangingPunct="1">
              <a:defRPr/>
            </a:pPr>
            <a:r>
              <a:rPr lang="zh-CN" altLang="en-US" sz="1800" b="1" dirty="0">
                <a:latin typeface="+mn-ea"/>
                <a:ea typeface="+mn-ea"/>
              </a:rPr>
              <a:t>西周政治</a:t>
            </a:r>
            <a:endParaRPr lang="en-US" altLang="zh-CN" sz="1800" b="1" dirty="0">
              <a:latin typeface="+mn-ea"/>
              <a:ea typeface="+mn-ea"/>
            </a:endParaRPr>
          </a:p>
          <a:p>
            <a:pPr eaLnBrk="1" hangingPunct="1">
              <a:defRPr/>
            </a:pPr>
            <a:endParaRPr lang="en-US" altLang="zh-CN" sz="1600" dirty="0">
              <a:latin typeface="+mn-ea"/>
              <a:ea typeface="+mn-ea"/>
            </a:endParaRPr>
          </a:p>
          <a:p>
            <a:pPr eaLnBrk="1" hangingPunct="1">
              <a:defRPr/>
            </a:pPr>
            <a:r>
              <a:rPr lang="zh-CN" altLang="en-US" sz="1600" dirty="0">
                <a:latin typeface="+mn-ea"/>
                <a:ea typeface="+mn-ea"/>
              </a:rPr>
              <a:t>贵族政治（地方管理）</a:t>
            </a:r>
            <a:endParaRPr lang="en-US" altLang="zh-CN" sz="1600" dirty="0">
              <a:latin typeface="+mn-ea"/>
              <a:ea typeface="+mn-ea"/>
            </a:endParaRPr>
          </a:p>
          <a:p>
            <a:pPr eaLnBrk="1" hangingPunct="1">
              <a:defRPr/>
            </a:pPr>
            <a:endParaRPr lang="en-US" altLang="zh-CN" sz="1600" dirty="0">
              <a:latin typeface="+mn-ea"/>
              <a:ea typeface="+mn-ea"/>
            </a:endParaRPr>
          </a:p>
          <a:p>
            <a:pPr eaLnBrk="1" hangingPunct="1">
              <a:defRPr/>
            </a:pPr>
            <a:r>
              <a:rPr lang="zh-CN" altLang="en-US" sz="1600" dirty="0">
                <a:latin typeface="+mn-ea"/>
                <a:ea typeface="+mn-ea"/>
              </a:rPr>
              <a:t>周王一统天下</a:t>
            </a:r>
            <a:endParaRPr lang="en-US" altLang="zh-CN" sz="1600" dirty="0">
              <a:latin typeface="+mn-ea"/>
              <a:ea typeface="+mn-ea"/>
            </a:endParaRPr>
          </a:p>
          <a:p>
            <a:pPr eaLnBrk="1" hangingPunct="1">
              <a:defRPr/>
            </a:pPr>
            <a:endParaRPr lang="en-US" altLang="zh-CN" sz="1600" dirty="0">
              <a:latin typeface="+mn-ea"/>
              <a:ea typeface="+mn-ea"/>
            </a:endParaRPr>
          </a:p>
          <a:p>
            <a:pPr eaLnBrk="1" hangingPunct="1">
              <a:defRPr/>
            </a:pPr>
            <a:r>
              <a:rPr lang="zh-CN" altLang="en-US" sz="1600" dirty="0">
                <a:latin typeface="+mn-ea"/>
                <a:ea typeface="+mn-ea"/>
              </a:rPr>
              <a:t>尊卑有序，等级森严</a:t>
            </a:r>
          </a:p>
        </p:txBody>
      </p:sp>
      <p:cxnSp>
        <p:nvCxnSpPr>
          <p:cNvPr id="18" name="直接箭头连接符 17">
            <a:extLst>
              <a:ext uri="{FF2B5EF4-FFF2-40B4-BE49-F238E27FC236}">
                <a16:creationId xmlns:a16="http://schemas.microsoft.com/office/drawing/2014/main" id="{AA49A6BE-A464-4D85-8973-0271F23952E9}"/>
              </a:ext>
            </a:extLst>
          </p:cNvPr>
          <p:cNvCxnSpPr/>
          <p:nvPr/>
        </p:nvCxnSpPr>
        <p:spPr>
          <a:xfrm flipV="1">
            <a:off x="6789060" y="4595116"/>
            <a:ext cx="436563" cy="1905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4" name="直接箭头连接符 23">
            <a:extLst>
              <a:ext uri="{FF2B5EF4-FFF2-40B4-BE49-F238E27FC236}">
                <a16:creationId xmlns:a16="http://schemas.microsoft.com/office/drawing/2014/main" id="{090DAE9D-1D42-42EE-903A-4C4F2E21C68C}"/>
              </a:ext>
            </a:extLst>
          </p:cNvPr>
          <p:cNvCxnSpPr/>
          <p:nvPr/>
        </p:nvCxnSpPr>
        <p:spPr>
          <a:xfrm flipV="1">
            <a:off x="6810556" y="5039805"/>
            <a:ext cx="436563" cy="174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 name="直接箭头连接符 24">
            <a:extLst>
              <a:ext uri="{FF2B5EF4-FFF2-40B4-BE49-F238E27FC236}">
                <a16:creationId xmlns:a16="http://schemas.microsoft.com/office/drawing/2014/main" id="{FA91815E-5C18-4F08-AADD-0E58D50AAD65}"/>
              </a:ext>
            </a:extLst>
          </p:cNvPr>
          <p:cNvCxnSpPr/>
          <p:nvPr/>
        </p:nvCxnSpPr>
        <p:spPr>
          <a:xfrm flipV="1">
            <a:off x="6789059" y="5516562"/>
            <a:ext cx="436563" cy="1746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 name="箭头: 下 1">
            <a:extLst>
              <a:ext uri="{FF2B5EF4-FFF2-40B4-BE49-F238E27FC236}">
                <a16:creationId xmlns:a16="http://schemas.microsoft.com/office/drawing/2014/main" id="{B948A8E3-EFED-463A-8EF4-4968A44E555B}"/>
              </a:ext>
            </a:extLst>
          </p:cNvPr>
          <p:cNvSpPr/>
          <p:nvPr/>
        </p:nvSpPr>
        <p:spPr>
          <a:xfrm flipH="1">
            <a:off x="988749" y="2725613"/>
            <a:ext cx="45719" cy="11414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par>
                                <p:cTn id="31" presetID="16" presetClass="entr" presetSubtype="21"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par>
                                <p:cTn id="34" presetID="16" presetClass="entr" presetSubtype="21"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inVertical)">
                                      <p:cBhvr>
                                        <p:cTn id="36" dur="500"/>
                                        <p:tgtEl>
                                          <p:spTgt spid="2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5539">
                                            <p:bg/>
                                          </p:spTgt>
                                        </p:tgtEl>
                                        <p:attrNameLst>
                                          <p:attrName>style.visibility</p:attrName>
                                        </p:attrNameLst>
                                      </p:cBhvr>
                                      <p:to>
                                        <p:strVal val="visible"/>
                                      </p:to>
                                    </p:set>
                                    <p:animEffect transition="in" filter="fade">
                                      <p:cBhvr>
                                        <p:cTn id="41" dur="1000"/>
                                        <p:tgtEl>
                                          <p:spTgt spid="65539">
                                            <p:bg/>
                                          </p:spTgt>
                                        </p:tgtEl>
                                      </p:cBhvr>
                                    </p:animEffect>
                                    <p:anim calcmode="lin" valueType="num">
                                      <p:cBhvr>
                                        <p:cTn id="42" dur="1000" fill="hold"/>
                                        <p:tgtEl>
                                          <p:spTgt spid="65539">
                                            <p:bg/>
                                          </p:spTgt>
                                        </p:tgtEl>
                                        <p:attrNameLst>
                                          <p:attrName>ppt_x</p:attrName>
                                        </p:attrNameLst>
                                      </p:cBhvr>
                                      <p:tavLst>
                                        <p:tav tm="0">
                                          <p:val>
                                            <p:strVal val="#ppt_x"/>
                                          </p:val>
                                        </p:tav>
                                        <p:tav tm="100000">
                                          <p:val>
                                            <p:strVal val="#ppt_x"/>
                                          </p:val>
                                        </p:tav>
                                      </p:tavLst>
                                    </p:anim>
                                    <p:anim calcmode="lin" valueType="num">
                                      <p:cBhvr>
                                        <p:cTn id="43" dur="1000" fill="hold"/>
                                        <p:tgtEl>
                                          <p:spTgt spid="65539">
                                            <p:bg/>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5539">
                                            <p:txEl>
                                              <p:pRg st="0" end="0"/>
                                            </p:txEl>
                                          </p:spTgt>
                                        </p:tgtEl>
                                        <p:attrNameLst>
                                          <p:attrName>style.visibility</p:attrName>
                                        </p:attrNameLst>
                                      </p:cBhvr>
                                      <p:to>
                                        <p:strVal val="visible"/>
                                      </p:to>
                                    </p:set>
                                    <p:animEffect transition="in" filter="fade">
                                      <p:cBhvr>
                                        <p:cTn id="48" dur="1000"/>
                                        <p:tgtEl>
                                          <p:spTgt spid="65539">
                                            <p:txEl>
                                              <p:pRg st="0" end="0"/>
                                            </p:txEl>
                                          </p:spTgt>
                                        </p:tgtEl>
                                      </p:cBhvr>
                                    </p:animEffect>
                                    <p:anim calcmode="lin" valueType="num">
                                      <p:cBhvr>
                                        <p:cTn id="49" dur="10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655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65539">
                                            <p:txEl>
                                              <p:pRg st="1" end="1"/>
                                            </p:txEl>
                                          </p:spTgt>
                                        </p:tgtEl>
                                        <p:attrNameLst>
                                          <p:attrName>style.visibility</p:attrName>
                                        </p:attrNameLst>
                                      </p:cBhvr>
                                      <p:to>
                                        <p:strVal val="visible"/>
                                      </p:to>
                                    </p:set>
                                    <p:animEffect transition="in" filter="fade">
                                      <p:cBhvr>
                                        <p:cTn id="55" dur="1000"/>
                                        <p:tgtEl>
                                          <p:spTgt spid="65539">
                                            <p:txEl>
                                              <p:pRg st="1" end="1"/>
                                            </p:txEl>
                                          </p:spTgt>
                                        </p:tgtEl>
                                      </p:cBhvr>
                                    </p:animEffect>
                                    <p:anim calcmode="lin" valueType="num">
                                      <p:cBhvr>
                                        <p:cTn id="56" dur="10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p:cTn id="57" dur="1000" fill="hold"/>
                                        <p:tgtEl>
                                          <p:spTgt spid="655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65539">
                                            <p:txEl>
                                              <p:pRg st="2" end="2"/>
                                            </p:txEl>
                                          </p:spTgt>
                                        </p:tgtEl>
                                        <p:attrNameLst>
                                          <p:attrName>style.visibility</p:attrName>
                                        </p:attrNameLst>
                                      </p:cBhvr>
                                      <p:to>
                                        <p:strVal val="visible"/>
                                      </p:to>
                                    </p:set>
                                    <p:animEffect transition="in" filter="fade">
                                      <p:cBhvr>
                                        <p:cTn id="62" dur="1000"/>
                                        <p:tgtEl>
                                          <p:spTgt spid="65539">
                                            <p:txEl>
                                              <p:pRg st="2" end="2"/>
                                            </p:txEl>
                                          </p:spTgt>
                                        </p:tgtEl>
                                      </p:cBhvr>
                                    </p:animEffect>
                                    <p:anim calcmode="lin" valueType="num">
                                      <p:cBhvr>
                                        <p:cTn id="63" dur="10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p:cTn id="64" dur="1000" fill="hold"/>
                                        <p:tgtEl>
                                          <p:spTgt spid="655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65539">
                                            <p:txEl>
                                              <p:pRg st="3" end="3"/>
                                            </p:txEl>
                                          </p:spTgt>
                                        </p:tgtEl>
                                        <p:attrNameLst>
                                          <p:attrName>style.visibility</p:attrName>
                                        </p:attrNameLst>
                                      </p:cBhvr>
                                      <p:to>
                                        <p:strVal val="visible"/>
                                      </p:to>
                                    </p:set>
                                    <p:animEffect transition="in" filter="fade">
                                      <p:cBhvr>
                                        <p:cTn id="69" dur="1000"/>
                                        <p:tgtEl>
                                          <p:spTgt spid="65539">
                                            <p:txEl>
                                              <p:pRg st="3" end="3"/>
                                            </p:txEl>
                                          </p:spTgt>
                                        </p:tgtEl>
                                      </p:cBhvr>
                                    </p:animEffect>
                                    <p:anim calcmode="lin" valueType="num">
                                      <p:cBhvr>
                                        <p:cTn id="70" dur="10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p:cTn id="71" dur="1000" fill="hold"/>
                                        <p:tgtEl>
                                          <p:spTgt spid="655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65539">
                                            <p:txEl>
                                              <p:pRg st="5" end="5"/>
                                            </p:txEl>
                                          </p:spTgt>
                                        </p:tgtEl>
                                        <p:attrNameLst>
                                          <p:attrName>style.visibility</p:attrName>
                                        </p:attrNameLst>
                                      </p:cBhvr>
                                      <p:to>
                                        <p:strVal val="visible"/>
                                      </p:to>
                                    </p:set>
                                    <p:animEffect transition="in" filter="fade">
                                      <p:cBhvr>
                                        <p:cTn id="76" dur="1000"/>
                                        <p:tgtEl>
                                          <p:spTgt spid="65539">
                                            <p:txEl>
                                              <p:pRg st="5" end="5"/>
                                            </p:txEl>
                                          </p:spTgt>
                                        </p:tgtEl>
                                      </p:cBhvr>
                                    </p:animEffect>
                                    <p:anim calcmode="lin" valueType="num">
                                      <p:cBhvr>
                                        <p:cTn id="77" dur="1000" fill="hold"/>
                                        <p:tgtEl>
                                          <p:spTgt spid="65539">
                                            <p:txEl>
                                              <p:pRg st="5" end="5"/>
                                            </p:txEl>
                                          </p:spTgt>
                                        </p:tgtEl>
                                        <p:attrNameLst>
                                          <p:attrName>ppt_x</p:attrName>
                                        </p:attrNameLst>
                                      </p:cBhvr>
                                      <p:tavLst>
                                        <p:tav tm="0">
                                          <p:val>
                                            <p:strVal val="#ppt_x"/>
                                          </p:val>
                                        </p:tav>
                                        <p:tav tm="100000">
                                          <p:val>
                                            <p:strVal val="#ppt_x"/>
                                          </p:val>
                                        </p:tav>
                                      </p:tavLst>
                                    </p:anim>
                                    <p:anim calcmode="lin" valueType="num">
                                      <p:cBhvr>
                                        <p:cTn id="78" dur="1000" fill="hold"/>
                                        <p:tgtEl>
                                          <p:spTgt spid="655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65539">
                                            <p:txEl>
                                              <p:pRg st="6" end="6"/>
                                            </p:txEl>
                                          </p:spTgt>
                                        </p:tgtEl>
                                        <p:attrNameLst>
                                          <p:attrName>style.visibility</p:attrName>
                                        </p:attrNameLst>
                                      </p:cBhvr>
                                      <p:to>
                                        <p:strVal val="visible"/>
                                      </p:to>
                                    </p:set>
                                    <p:animEffect transition="in" filter="fade">
                                      <p:cBhvr>
                                        <p:cTn id="83" dur="1000"/>
                                        <p:tgtEl>
                                          <p:spTgt spid="65539">
                                            <p:txEl>
                                              <p:pRg st="6" end="6"/>
                                            </p:txEl>
                                          </p:spTgt>
                                        </p:tgtEl>
                                      </p:cBhvr>
                                    </p:animEffect>
                                    <p:anim calcmode="lin" valueType="num">
                                      <p:cBhvr>
                                        <p:cTn id="84" dur="1000" fill="hold"/>
                                        <p:tgtEl>
                                          <p:spTgt spid="65539">
                                            <p:txEl>
                                              <p:pRg st="6" end="6"/>
                                            </p:txEl>
                                          </p:spTgt>
                                        </p:tgtEl>
                                        <p:attrNameLst>
                                          <p:attrName>ppt_x</p:attrName>
                                        </p:attrNameLst>
                                      </p:cBhvr>
                                      <p:tavLst>
                                        <p:tav tm="0">
                                          <p:val>
                                            <p:strVal val="#ppt_x"/>
                                          </p:val>
                                        </p:tav>
                                        <p:tav tm="100000">
                                          <p:val>
                                            <p:strVal val="#ppt_x"/>
                                          </p:val>
                                        </p:tav>
                                      </p:tavLst>
                                    </p:anim>
                                    <p:anim calcmode="lin" valueType="num">
                                      <p:cBhvr>
                                        <p:cTn id="85" dur="1000" fill="hold"/>
                                        <p:tgtEl>
                                          <p:spTgt spid="6553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65539">
                                            <p:txEl>
                                              <p:pRg st="7" end="7"/>
                                            </p:txEl>
                                          </p:spTgt>
                                        </p:tgtEl>
                                        <p:attrNameLst>
                                          <p:attrName>style.visibility</p:attrName>
                                        </p:attrNameLst>
                                      </p:cBhvr>
                                      <p:to>
                                        <p:strVal val="visible"/>
                                      </p:to>
                                    </p:set>
                                    <p:animEffect transition="in" filter="fade">
                                      <p:cBhvr>
                                        <p:cTn id="90" dur="1000"/>
                                        <p:tgtEl>
                                          <p:spTgt spid="65539">
                                            <p:txEl>
                                              <p:pRg st="7" end="7"/>
                                            </p:txEl>
                                          </p:spTgt>
                                        </p:tgtEl>
                                      </p:cBhvr>
                                    </p:animEffect>
                                    <p:anim calcmode="lin" valueType="num">
                                      <p:cBhvr>
                                        <p:cTn id="91" dur="1000" fill="hold"/>
                                        <p:tgtEl>
                                          <p:spTgt spid="65539">
                                            <p:txEl>
                                              <p:pRg st="7" end="7"/>
                                            </p:txEl>
                                          </p:spTgt>
                                        </p:tgtEl>
                                        <p:attrNameLst>
                                          <p:attrName>ppt_x</p:attrName>
                                        </p:attrNameLst>
                                      </p:cBhvr>
                                      <p:tavLst>
                                        <p:tav tm="0">
                                          <p:val>
                                            <p:strVal val="#ppt_x"/>
                                          </p:val>
                                        </p:tav>
                                        <p:tav tm="100000">
                                          <p:val>
                                            <p:strVal val="#ppt_x"/>
                                          </p:val>
                                        </p:tav>
                                      </p:tavLst>
                                    </p:anim>
                                    <p:anim calcmode="lin" valueType="num">
                                      <p:cBhvr>
                                        <p:cTn id="92" dur="1000" fill="hold"/>
                                        <p:tgtEl>
                                          <p:spTgt spid="6553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65539">
                                            <p:txEl>
                                              <p:pRg st="8" end="8"/>
                                            </p:txEl>
                                          </p:spTgt>
                                        </p:tgtEl>
                                        <p:attrNameLst>
                                          <p:attrName>style.visibility</p:attrName>
                                        </p:attrNameLst>
                                      </p:cBhvr>
                                      <p:to>
                                        <p:strVal val="visible"/>
                                      </p:to>
                                    </p:set>
                                    <p:animEffect transition="in" filter="fade">
                                      <p:cBhvr>
                                        <p:cTn id="97" dur="1000"/>
                                        <p:tgtEl>
                                          <p:spTgt spid="65539">
                                            <p:txEl>
                                              <p:pRg st="8" end="8"/>
                                            </p:txEl>
                                          </p:spTgt>
                                        </p:tgtEl>
                                      </p:cBhvr>
                                    </p:animEffect>
                                    <p:anim calcmode="lin" valueType="num">
                                      <p:cBhvr>
                                        <p:cTn id="98" dur="1000" fill="hold"/>
                                        <p:tgtEl>
                                          <p:spTgt spid="65539">
                                            <p:txEl>
                                              <p:pRg st="8" end="8"/>
                                            </p:txEl>
                                          </p:spTgt>
                                        </p:tgtEl>
                                        <p:attrNameLst>
                                          <p:attrName>ppt_x</p:attrName>
                                        </p:attrNameLst>
                                      </p:cBhvr>
                                      <p:tavLst>
                                        <p:tav tm="0">
                                          <p:val>
                                            <p:strVal val="#ppt_x"/>
                                          </p:val>
                                        </p:tav>
                                        <p:tav tm="100000">
                                          <p:val>
                                            <p:strVal val="#ppt_x"/>
                                          </p:val>
                                        </p:tav>
                                      </p:tavLst>
                                    </p:anim>
                                    <p:anim calcmode="lin" valueType="num">
                                      <p:cBhvr>
                                        <p:cTn id="99" dur="1000" fill="hold"/>
                                        <p:tgtEl>
                                          <p:spTgt spid="6553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00" fill="hold" nodeType="clickPar">
                      <p:stCondLst>
                        <p:cond delay="indefinite"/>
                      </p:stCondLst>
                      <p:childTnLst>
                        <p:par>
                          <p:cTn id="101" fill="hold" nodeType="withGroup">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65539">
                                            <p:txEl>
                                              <p:pRg st="9" end="9"/>
                                            </p:txEl>
                                          </p:spTgt>
                                        </p:tgtEl>
                                        <p:attrNameLst>
                                          <p:attrName>style.visibility</p:attrName>
                                        </p:attrNameLst>
                                      </p:cBhvr>
                                      <p:to>
                                        <p:strVal val="visible"/>
                                      </p:to>
                                    </p:set>
                                    <p:animEffect transition="in" filter="fade">
                                      <p:cBhvr>
                                        <p:cTn id="104" dur="1000"/>
                                        <p:tgtEl>
                                          <p:spTgt spid="65539">
                                            <p:txEl>
                                              <p:pRg st="9" end="9"/>
                                            </p:txEl>
                                          </p:spTgt>
                                        </p:tgtEl>
                                      </p:cBhvr>
                                    </p:animEffect>
                                    <p:anim calcmode="lin" valueType="num">
                                      <p:cBhvr>
                                        <p:cTn id="105" dur="1000" fill="hold"/>
                                        <p:tgtEl>
                                          <p:spTgt spid="65539">
                                            <p:txEl>
                                              <p:pRg st="9" end="9"/>
                                            </p:txEl>
                                          </p:spTgt>
                                        </p:tgtEl>
                                        <p:attrNameLst>
                                          <p:attrName>ppt_x</p:attrName>
                                        </p:attrNameLst>
                                      </p:cBhvr>
                                      <p:tavLst>
                                        <p:tav tm="0">
                                          <p:val>
                                            <p:strVal val="#ppt_x"/>
                                          </p:val>
                                        </p:tav>
                                        <p:tav tm="100000">
                                          <p:val>
                                            <p:strVal val="#ppt_x"/>
                                          </p:val>
                                        </p:tav>
                                      </p:tavLst>
                                    </p:anim>
                                    <p:anim calcmode="lin" valueType="num">
                                      <p:cBhvr>
                                        <p:cTn id="106" dur="1000" fill="hold"/>
                                        <p:tgtEl>
                                          <p:spTgt spid="65539">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65539">
                                            <p:txEl>
                                              <p:pRg st="10" end="10"/>
                                            </p:txEl>
                                          </p:spTgt>
                                        </p:tgtEl>
                                        <p:attrNameLst>
                                          <p:attrName>style.visibility</p:attrName>
                                        </p:attrNameLst>
                                      </p:cBhvr>
                                      <p:to>
                                        <p:strVal val="visible"/>
                                      </p:to>
                                    </p:set>
                                    <p:animEffect transition="in" filter="fade">
                                      <p:cBhvr>
                                        <p:cTn id="111" dur="1000"/>
                                        <p:tgtEl>
                                          <p:spTgt spid="65539">
                                            <p:txEl>
                                              <p:pRg st="10" end="10"/>
                                            </p:txEl>
                                          </p:spTgt>
                                        </p:tgtEl>
                                      </p:cBhvr>
                                    </p:animEffect>
                                    <p:anim calcmode="lin" valueType="num">
                                      <p:cBhvr>
                                        <p:cTn id="112" dur="1000" fill="hold"/>
                                        <p:tgtEl>
                                          <p:spTgt spid="65539">
                                            <p:txEl>
                                              <p:pRg st="10" end="10"/>
                                            </p:txEl>
                                          </p:spTgt>
                                        </p:tgtEl>
                                        <p:attrNameLst>
                                          <p:attrName>ppt_x</p:attrName>
                                        </p:attrNameLst>
                                      </p:cBhvr>
                                      <p:tavLst>
                                        <p:tav tm="0">
                                          <p:val>
                                            <p:strVal val="#ppt_x"/>
                                          </p:val>
                                        </p:tav>
                                        <p:tav tm="100000">
                                          <p:val>
                                            <p:strVal val="#ppt_x"/>
                                          </p:val>
                                        </p:tav>
                                      </p:tavLst>
                                    </p:anim>
                                    <p:anim calcmode="lin" valueType="num">
                                      <p:cBhvr>
                                        <p:cTn id="113" dur="1000" fill="hold"/>
                                        <p:tgtEl>
                                          <p:spTgt spid="65539">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114" fill="hold" nodeType="clickPar">
                      <p:stCondLst>
                        <p:cond delay="indefinite"/>
                      </p:stCondLst>
                      <p:childTnLst>
                        <p:par>
                          <p:cTn id="115" fill="hold" nodeType="withGroup">
                            <p:stCondLst>
                              <p:cond delay="0"/>
                            </p:stCondLst>
                            <p:childTnLst>
                              <p:par>
                                <p:cTn id="116" presetID="42" presetClass="entr" presetSubtype="0" fill="hold" grpId="0" nodeType="clickEffect">
                                  <p:stCondLst>
                                    <p:cond delay="0"/>
                                  </p:stCondLst>
                                  <p:childTnLst>
                                    <p:set>
                                      <p:cBhvr>
                                        <p:cTn id="117" dur="1" fill="hold">
                                          <p:stCondLst>
                                            <p:cond delay="0"/>
                                          </p:stCondLst>
                                        </p:cTn>
                                        <p:tgtEl>
                                          <p:spTgt spid="65539">
                                            <p:txEl>
                                              <p:pRg st="11" end="11"/>
                                            </p:txEl>
                                          </p:spTgt>
                                        </p:tgtEl>
                                        <p:attrNameLst>
                                          <p:attrName>style.visibility</p:attrName>
                                        </p:attrNameLst>
                                      </p:cBhvr>
                                      <p:to>
                                        <p:strVal val="visible"/>
                                      </p:to>
                                    </p:set>
                                    <p:animEffect transition="in" filter="fade">
                                      <p:cBhvr>
                                        <p:cTn id="118" dur="1000"/>
                                        <p:tgtEl>
                                          <p:spTgt spid="65539">
                                            <p:txEl>
                                              <p:pRg st="11" end="11"/>
                                            </p:txEl>
                                          </p:spTgt>
                                        </p:tgtEl>
                                      </p:cBhvr>
                                    </p:animEffect>
                                    <p:anim calcmode="lin" valueType="num">
                                      <p:cBhvr>
                                        <p:cTn id="119" dur="1000" fill="hold"/>
                                        <p:tgtEl>
                                          <p:spTgt spid="65539">
                                            <p:txEl>
                                              <p:pRg st="11" end="11"/>
                                            </p:txEl>
                                          </p:spTgt>
                                        </p:tgtEl>
                                        <p:attrNameLst>
                                          <p:attrName>ppt_x</p:attrName>
                                        </p:attrNameLst>
                                      </p:cBhvr>
                                      <p:tavLst>
                                        <p:tav tm="0">
                                          <p:val>
                                            <p:strVal val="#ppt_x"/>
                                          </p:val>
                                        </p:tav>
                                        <p:tav tm="100000">
                                          <p:val>
                                            <p:strVal val="#ppt_x"/>
                                          </p:val>
                                        </p:tav>
                                      </p:tavLst>
                                    </p:anim>
                                    <p:anim calcmode="lin" valueType="num">
                                      <p:cBhvr>
                                        <p:cTn id="120" dur="1000" fill="hold"/>
                                        <p:tgtEl>
                                          <p:spTgt spid="65539">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3"/>
                                        </p:tgtEl>
                                        <p:attrNameLst>
                                          <p:attrName>style.visibility</p:attrName>
                                        </p:attrNameLst>
                                      </p:cBhvr>
                                      <p:to>
                                        <p:strVal val="visible"/>
                                      </p:to>
                                    </p:set>
                                    <p:animEffect transition="in" filter="fade">
                                      <p:cBhvr>
                                        <p:cTn id="125" dur="500"/>
                                        <p:tgtEl>
                                          <p:spTgt spid="3"/>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8"/>
                                        </p:tgtEl>
                                        <p:attrNameLst>
                                          <p:attrName>style.visibility</p:attrName>
                                        </p:attrNameLst>
                                      </p:cBhvr>
                                      <p:to>
                                        <p:strVal val="visible"/>
                                      </p:to>
                                    </p:set>
                                    <p:animEffect transition="in" filter="fade">
                                      <p:cBhvr>
                                        <p:cTn id="130" dur="500"/>
                                        <p:tgtEl>
                                          <p:spTgt spid="8"/>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2" presetClass="entr" presetSubtype="4" fill="hold" grpId="0" nodeType="clickEffect">
                                  <p:stCondLst>
                                    <p:cond delay="0"/>
                                  </p:stCondLst>
                                  <p:childTnLst>
                                    <p:set>
                                      <p:cBhvr>
                                        <p:cTn id="134" dur="1" fill="hold">
                                          <p:stCondLst>
                                            <p:cond delay="0"/>
                                          </p:stCondLst>
                                        </p:cTn>
                                        <p:tgtEl>
                                          <p:spTgt spid="12"/>
                                        </p:tgtEl>
                                        <p:attrNameLst>
                                          <p:attrName>style.visibility</p:attrName>
                                        </p:attrNameLst>
                                      </p:cBhvr>
                                      <p:to>
                                        <p:strVal val="visible"/>
                                      </p:to>
                                    </p:set>
                                    <p:anim calcmode="lin" valueType="num">
                                      <p:cBhvr additive="base">
                                        <p:cTn id="135" dur="500" fill="hold"/>
                                        <p:tgtEl>
                                          <p:spTgt spid="12"/>
                                        </p:tgtEl>
                                        <p:attrNameLst>
                                          <p:attrName>ppt_x</p:attrName>
                                        </p:attrNameLst>
                                      </p:cBhvr>
                                      <p:tavLst>
                                        <p:tav tm="0">
                                          <p:val>
                                            <p:strVal val="#ppt_x"/>
                                          </p:val>
                                        </p:tav>
                                        <p:tav tm="100000">
                                          <p:val>
                                            <p:strVal val="#ppt_x"/>
                                          </p:val>
                                        </p:tav>
                                      </p:tavLst>
                                    </p:anim>
                                    <p:anim calcmode="lin" valueType="num">
                                      <p:cBhvr additive="base">
                                        <p:cTn id="1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7" fill="hold" nodeType="clickPar">
                      <p:stCondLst>
                        <p:cond delay="indefinite"/>
                      </p:stCondLst>
                      <p:childTnLst>
                        <p:par>
                          <p:cTn id="138" fill="hold" nodeType="withGroup">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9"/>
                                        </p:tgtEl>
                                        <p:attrNameLst>
                                          <p:attrName>style.visibility</p:attrName>
                                        </p:attrNameLst>
                                      </p:cBhvr>
                                      <p:to>
                                        <p:strVal val="visible"/>
                                      </p:to>
                                    </p:set>
                                    <p:anim calcmode="lin" valueType="num">
                                      <p:cBhvr additive="base">
                                        <p:cTn id="141" dur="500" fill="hold"/>
                                        <p:tgtEl>
                                          <p:spTgt spid="9"/>
                                        </p:tgtEl>
                                        <p:attrNameLst>
                                          <p:attrName>ppt_x</p:attrName>
                                        </p:attrNameLst>
                                      </p:cBhvr>
                                      <p:tavLst>
                                        <p:tav tm="0">
                                          <p:val>
                                            <p:strVal val="#ppt_x"/>
                                          </p:val>
                                        </p:tav>
                                        <p:tav tm="100000">
                                          <p:val>
                                            <p:strVal val="#ppt_x"/>
                                          </p:val>
                                        </p:tav>
                                      </p:tavLst>
                                    </p:anim>
                                    <p:anim calcmode="lin" valueType="num">
                                      <p:cBhvr additive="base">
                                        <p:cTn id="1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3" fill="hold" nodeType="clickPar">
                      <p:stCondLst>
                        <p:cond delay="indefinite"/>
                      </p:stCondLst>
                      <p:childTnLst>
                        <p:par>
                          <p:cTn id="144" fill="hold" nodeType="withGroup">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2"/>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6"/>
                                        </p:tgtEl>
                                        <p:attrNameLst>
                                          <p:attrName>style.visibility</p:attrName>
                                        </p:attrNameLst>
                                      </p:cBhvr>
                                      <p:to>
                                        <p:strVal val="visible"/>
                                      </p:to>
                                    </p:set>
                                    <p:anim calcmode="lin" valueType="num">
                                      <p:cBhvr additive="base">
                                        <p:cTn id="151" dur="500" fill="hold"/>
                                        <p:tgtEl>
                                          <p:spTgt spid="6"/>
                                        </p:tgtEl>
                                        <p:attrNameLst>
                                          <p:attrName>ppt_x</p:attrName>
                                        </p:attrNameLst>
                                      </p:cBhvr>
                                      <p:tavLst>
                                        <p:tav tm="0">
                                          <p:val>
                                            <p:strVal val="#ppt_x"/>
                                          </p:val>
                                        </p:tav>
                                        <p:tav tm="100000">
                                          <p:val>
                                            <p:strVal val="#ppt_x"/>
                                          </p:val>
                                        </p:tav>
                                      </p:tavLst>
                                    </p:anim>
                                    <p:anim calcmode="lin" valueType="num">
                                      <p:cBhvr additive="base">
                                        <p:cTn id="15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4"/>
                                        </p:tgtEl>
                                        <p:attrNameLst>
                                          <p:attrName>style.visibility</p:attrName>
                                        </p:attrNameLst>
                                      </p:cBhvr>
                                      <p:to>
                                        <p:strVal val="visible"/>
                                      </p:to>
                                    </p:set>
                                    <p:animEffect transition="in" filter="fade">
                                      <p:cBhvr>
                                        <p:cTn id="157" dur="1000"/>
                                        <p:tgtEl>
                                          <p:spTgt spid="4"/>
                                        </p:tgtEl>
                                      </p:cBhvr>
                                    </p:animEffect>
                                    <p:anim calcmode="lin" valueType="num">
                                      <p:cBhvr>
                                        <p:cTn id="158" dur="1000" fill="hold"/>
                                        <p:tgtEl>
                                          <p:spTgt spid="4"/>
                                        </p:tgtEl>
                                        <p:attrNameLst>
                                          <p:attrName>ppt_x</p:attrName>
                                        </p:attrNameLst>
                                      </p:cBhvr>
                                      <p:tavLst>
                                        <p:tav tm="0">
                                          <p:val>
                                            <p:strVal val="#ppt_x"/>
                                          </p:val>
                                        </p:tav>
                                        <p:tav tm="100000">
                                          <p:val>
                                            <p:strVal val="#ppt_x"/>
                                          </p:val>
                                        </p:tav>
                                      </p:tavLst>
                                    </p:anim>
                                    <p:anim calcmode="lin" valueType="num">
                                      <p:cBhvr>
                                        <p:cTn id="15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childTnLst>
                                    <p:set>
                                      <p:cBhvr>
                                        <p:cTn id="163"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nimBg="1"/>
      <p:bldP spid="3" grpId="0" animBg="1"/>
      <p:bldP spid="6" grpId="0" animBg="1"/>
      <p:bldP spid="4" grpId="0" animBg="1"/>
      <p:bldP spid="8" grpId="0" animBg="1"/>
      <p:bldP spid="9" grpId="0" animBg="1"/>
      <p:bldP spid="4105" grpId="0" animBg="1"/>
      <p:bldP spid="12" grpId="0" animBg="1"/>
      <p:bldGraphic spid="5" grpId="0">
        <p:bldAsOne/>
      </p:bldGraphic>
      <p:bldP spid="17" grpId="0" animBg="1"/>
      <p:bldP spid="21" grpId="0" animBg="1"/>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3616" y="180173"/>
            <a:ext cx="8496944" cy="1224136"/>
          </a:xfrm>
          <a:solidFill>
            <a:schemeClr val="accent6">
              <a:lumMod val="40000"/>
              <a:lumOff val="60000"/>
            </a:schemeClr>
          </a:solidFill>
        </p:spPr>
        <p:txBody>
          <a:bodyPr>
            <a:normAutofit/>
          </a:bodyPr>
          <a:lstStyle/>
          <a:p>
            <a:pPr algn="l"/>
            <a:r>
              <a:rPr lang="zh-CN" altLang="en-US" sz="3200" b="1" i="1" dirty="0">
                <a:solidFill>
                  <a:srgbClr val="FF0000"/>
                </a:solidFill>
              </a:rPr>
              <a:t>一、为什么要依据课程标准分析教材？</a:t>
            </a:r>
          </a:p>
        </p:txBody>
      </p:sp>
      <p:sp>
        <p:nvSpPr>
          <p:cNvPr id="3" name="内容占位符 2"/>
          <p:cNvSpPr>
            <a:spLocks noGrp="1"/>
          </p:cNvSpPr>
          <p:nvPr>
            <p:ph idx="1"/>
          </p:nvPr>
        </p:nvSpPr>
        <p:spPr>
          <a:xfrm>
            <a:off x="367904" y="1484784"/>
            <a:ext cx="8496944" cy="5256584"/>
          </a:xfrm>
          <a:solidFill>
            <a:schemeClr val="accent6">
              <a:lumMod val="20000"/>
              <a:lumOff val="80000"/>
            </a:schemeClr>
          </a:solidFill>
        </p:spPr>
        <p:txBody>
          <a:bodyPr>
            <a:normAutofit/>
          </a:bodyPr>
          <a:lstStyle/>
          <a:p>
            <a:endParaRPr lang="en-US" altLang="zh-CN" sz="2800" b="1" dirty="0">
              <a:latin typeface="+mn-ea"/>
            </a:endParaRPr>
          </a:p>
          <a:p>
            <a:pPr marL="0" indent="0">
              <a:buNone/>
            </a:pPr>
            <a:r>
              <a:rPr lang="en-US" altLang="zh-CN" sz="2800" b="1" i="1" dirty="0">
                <a:latin typeface="+mn-ea"/>
              </a:rPr>
              <a:t>1.</a:t>
            </a:r>
            <a:r>
              <a:rPr lang="zh-CN" altLang="en-US" sz="2800" b="1" i="1" dirty="0">
                <a:latin typeface="+mn-ea"/>
              </a:rPr>
              <a:t>课程标准是教材分析和教学设计的依据</a:t>
            </a:r>
            <a:endParaRPr lang="en-US" altLang="zh-CN" sz="2800" b="1" i="1" dirty="0">
              <a:latin typeface="+mn-ea"/>
            </a:endParaRPr>
          </a:p>
          <a:p>
            <a:endParaRPr lang="en-US" altLang="zh-CN" sz="2800" b="1" i="1" dirty="0">
              <a:latin typeface="+mn-ea"/>
            </a:endParaRPr>
          </a:p>
          <a:p>
            <a:pPr marL="0" indent="0">
              <a:buNone/>
            </a:pPr>
            <a:r>
              <a:rPr lang="en-US" altLang="zh-CN" sz="2800" b="1" i="1" dirty="0">
                <a:latin typeface="+mn-ea"/>
              </a:rPr>
              <a:t>2.</a:t>
            </a:r>
            <a:r>
              <a:rPr lang="zh-CN" altLang="en-US" sz="2800" b="1" i="1" dirty="0">
                <a:latin typeface="+mn-ea"/>
              </a:rPr>
              <a:t>课程标准是教材编写的依据</a:t>
            </a:r>
            <a:endParaRPr lang="en-US" altLang="zh-CN" sz="2800" b="1" i="1" dirty="0">
              <a:latin typeface="+mn-ea"/>
            </a:endParaRPr>
          </a:p>
          <a:p>
            <a:endParaRPr lang="en-US" altLang="zh-CN" sz="2800" b="1" i="1" dirty="0">
              <a:latin typeface="+mn-ea"/>
            </a:endParaRPr>
          </a:p>
          <a:p>
            <a:pPr marL="0" indent="0">
              <a:buNone/>
            </a:pPr>
            <a:r>
              <a:rPr lang="en-US" altLang="zh-CN" sz="2800" b="1" i="1" dirty="0">
                <a:latin typeface="+mn-ea"/>
              </a:rPr>
              <a:t>3.</a:t>
            </a:r>
            <a:r>
              <a:rPr lang="zh-CN" altLang="en-US" sz="2800" b="1" i="1" dirty="0">
                <a:latin typeface="+mn-ea"/>
              </a:rPr>
              <a:t>课程标准是教材处理、教学和评价的依据</a:t>
            </a:r>
            <a:endParaRPr lang="en-US" altLang="zh-CN" sz="2800" b="1" i="1" dirty="0">
              <a:latin typeface="+mn-ea"/>
            </a:endParaRPr>
          </a:p>
          <a:p>
            <a:pPr marL="0" indent="0">
              <a:buNone/>
            </a:pPr>
            <a:endParaRPr lang="en-US" altLang="zh-CN" sz="2800" b="1" i="1" dirty="0">
              <a:latin typeface="+mn-ea"/>
            </a:endParaRPr>
          </a:p>
          <a:p>
            <a:pPr marL="0" indent="0">
              <a:buNone/>
            </a:pPr>
            <a:r>
              <a:rPr lang="en-US" altLang="zh-CN" sz="2800" b="1" i="1" dirty="0">
                <a:latin typeface="+mn-ea"/>
              </a:rPr>
              <a:t>4.</a:t>
            </a:r>
            <a:r>
              <a:rPr lang="zh-CN" altLang="en-US" sz="2800" b="1" i="1" dirty="0">
                <a:latin typeface="+mn-ea"/>
              </a:rPr>
              <a:t>从课程标准出发分析教材是新教材观的体现</a:t>
            </a:r>
            <a:endParaRPr lang="en-US" altLang="zh-CN" sz="2800" b="1" dirty="0">
              <a:latin typeface="+mn-ea"/>
            </a:endParaRPr>
          </a:p>
          <a:p>
            <a:endParaRPr lang="en-US" altLang="zh-CN" sz="2800" b="1" dirty="0">
              <a:latin typeface="+mn-ea"/>
            </a:endParaRPr>
          </a:p>
        </p:txBody>
      </p:sp>
      <p:pic>
        <p:nvPicPr>
          <p:cNvPr id="4" name="图片 3">
            <a:extLst>
              <a:ext uri="{FF2B5EF4-FFF2-40B4-BE49-F238E27FC236}">
                <a16:creationId xmlns:a16="http://schemas.microsoft.com/office/drawing/2014/main" id="{0D5F1F8B-198B-48BF-B66D-5E8D736633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51653" y="116632"/>
            <a:ext cx="1424443" cy="1424443"/>
          </a:xfrm>
          <a:prstGeom prst="rect">
            <a:avLst/>
          </a:prstGeom>
        </p:spPr>
      </p:pic>
    </p:spTree>
    <p:extLst>
      <p:ext uri="{BB962C8B-B14F-4D97-AF65-F5344CB8AC3E}">
        <p14:creationId xmlns:p14="http://schemas.microsoft.com/office/powerpoint/2010/main" val="411817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5103F1-2E47-491C-A8E0-AC239C0119DE}"/>
              </a:ext>
            </a:extLst>
          </p:cNvPr>
          <p:cNvSpPr>
            <a:spLocks noGrp="1"/>
          </p:cNvSpPr>
          <p:nvPr>
            <p:ph type="title"/>
          </p:nvPr>
        </p:nvSpPr>
        <p:spPr>
          <a:xfrm>
            <a:off x="109756" y="0"/>
            <a:ext cx="8924488" cy="1844824"/>
          </a:xfrm>
          <a:solidFill>
            <a:schemeClr val="accent6">
              <a:lumMod val="40000"/>
              <a:lumOff val="60000"/>
            </a:schemeClr>
          </a:solidFill>
        </p:spPr>
        <p:txBody>
          <a:bodyPr>
            <a:noAutofit/>
          </a:bodyPr>
          <a:lstStyle/>
          <a:p>
            <a:pPr algn="l"/>
            <a:r>
              <a:rPr lang="zh-CN" altLang="en-US" sz="2400" dirty="0">
                <a:latin typeface="+mn-ea"/>
                <a:ea typeface="+mn-ea"/>
              </a:rPr>
              <a:t>春秋战国时期课程内容</a:t>
            </a:r>
            <a:br>
              <a:rPr lang="en-US" altLang="zh-CN" sz="2400" dirty="0">
                <a:latin typeface="+mn-ea"/>
                <a:ea typeface="+mn-ea"/>
              </a:rPr>
            </a:br>
            <a:r>
              <a:rPr lang="en-US" altLang="zh-CN" sz="2400" dirty="0">
                <a:latin typeface="+mn-ea"/>
                <a:ea typeface="+mn-ea"/>
              </a:rPr>
              <a:t>   </a:t>
            </a:r>
            <a:r>
              <a:rPr lang="en-US" altLang="zh-CN" sz="1800" dirty="0">
                <a:latin typeface="+mn-ea"/>
                <a:ea typeface="+mn-ea"/>
              </a:rPr>
              <a:t>1.2 </a:t>
            </a:r>
            <a:r>
              <a:rPr lang="zh-CN" altLang="en-US" sz="1800" dirty="0">
                <a:latin typeface="+mn-ea"/>
                <a:ea typeface="+mn-ea"/>
              </a:rPr>
              <a:t>春秋战国时期的政治、社会及思想变动</a:t>
            </a:r>
            <a:br>
              <a:rPr lang="zh-CN" altLang="en-US" sz="1800" dirty="0">
                <a:latin typeface="+mn-ea"/>
                <a:ea typeface="+mn-ea"/>
              </a:rPr>
            </a:br>
            <a:r>
              <a:rPr lang="zh-CN" altLang="en-US" sz="1800" dirty="0">
                <a:latin typeface="+mn-ea"/>
                <a:ea typeface="+mn-ea"/>
              </a:rPr>
              <a:t>   通过春秋战国时期的经济发展和政治变动，理解战国时期变法运动的必然性；了解老子、孔子学说；通过孟子、荀子、庄子等了解“百家争鸣”的局面及其意义。 </a:t>
            </a:r>
            <a:br>
              <a:rPr lang="en-US" altLang="zh-CN" sz="1800" dirty="0">
                <a:latin typeface="+mn-ea"/>
                <a:ea typeface="+mn-ea"/>
              </a:rPr>
            </a:br>
            <a:endParaRPr lang="zh-CN" altLang="en-US" sz="2400" dirty="0">
              <a:solidFill>
                <a:srgbClr val="FF0000"/>
              </a:solidFill>
            </a:endParaRPr>
          </a:p>
        </p:txBody>
      </p:sp>
      <p:sp>
        <p:nvSpPr>
          <p:cNvPr id="3" name="内容占位符 2">
            <a:extLst>
              <a:ext uri="{FF2B5EF4-FFF2-40B4-BE49-F238E27FC236}">
                <a16:creationId xmlns:a16="http://schemas.microsoft.com/office/drawing/2014/main" id="{CBD71AC5-048F-4A01-B981-A769A13FF910}"/>
              </a:ext>
            </a:extLst>
          </p:cNvPr>
          <p:cNvSpPr>
            <a:spLocks noGrp="1"/>
          </p:cNvSpPr>
          <p:nvPr>
            <p:ph idx="1"/>
          </p:nvPr>
        </p:nvSpPr>
        <p:spPr>
          <a:xfrm>
            <a:off x="109756" y="1844824"/>
            <a:ext cx="8924488" cy="4896544"/>
          </a:xfrm>
          <a:solidFill>
            <a:schemeClr val="accent6">
              <a:lumMod val="20000"/>
              <a:lumOff val="80000"/>
            </a:schemeClr>
          </a:solidFill>
        </p:spPr>
        <p:txBody>
          <a:bodyPr>
            <a:normAutofit/>
          </a:bodyPr>
          <a:lstStyle/>
          <a:p>
            <a:pPr>
              <a:lnSpc>
                <a:spcPts val="2500"/>
              </a:lnSpc>
            </a:pPr>
            <a:r>
              <a:rPr lang="zh-CN" altLang="en-US" sz="2400" dirty="0">
                <a:solidFill>
                  <a:srgbClr val="FF0000"/>
                </a:solidFill>
                <a:latin typeface="+mn-ea"/>
              </a:rPr>
              <a:t>必备知识</a:t>
            </a:r>
            <a:endParaRPr lang="en-US" altLang="zh-CN" sz="2400" dirty="0">
              <a:solidFill>
                <a:srgbClr val="FF0000"/>
              </a:solidFill>
              <a:latin typeface="+mn-ea"/>
            </a:endParaRPr>
          </a:p>
          <a:p>
            <a:pPr>
              <a:lnSpc>
                <a:spcPts val="2500"/>
              </a:lnSpc>
            </a:pPr>
            <a:r>
              <a:rPr lang="zh-CN" altLang="en-US" sz="2000" dirty="0">
                <a:latin typeface="+mn-ea"/>
              </a:rPr>
              <a:t>经济发展和政治变动的表现</a:t>
            </a:r>
            <a:endParaRPr lang="en-US" altLang="zh-CN" sz="2000" dirty="0">
              <a:latin typeface="+mn-ea"/>
            </a:endParaRPr>
          </a:p>
          <a:p>
            <a:pPr>
              <a:lnSpc>
                <a:spcPts val="2500"/>
              </a:lnSpc>
            </a:pPr>
            <a:r>
              <a:rPr lang="zh-CN" altLang="en-US" sz="2000" dirty="0">
                <a:latin typeface="+mn-ea"/>
              </a:rPr>
              <a:t>变法措施</a:t>
            </a:r>
            <a:endParaRPr lang="en-US" altLang="zh-CN" sz="2000" dirty="0">
              <a:latin typeface="+mn-ea"/>
            </a:endParaRPr>
          </a:p>
          <a:p>
            <a:pPr>
              <a:lnSpc>
                <a:spcPts val="2500"/>
              </a:lnSpc>
            </a:pPr>
            <a:r>
              <a:rPr lang="zh-CN" altLang="en-US" sz="2000" dirty="0">
                <a:latin typeface="+mn-ea"/>
              </a:rPr>
              <a:t>老子和孔子学说；</a:t>
            </a:r>
            <a:endParaRPr lang="en-US" altLang="zh-CN" sz="2000" dirty="0">
              <a:latin typeface="+mn-ea"/>
            </a:endParaRPr>
          </a:p>
          <a:p>
            <a:pPr>
              <a:lnSpc>
                <a:spcPts val="2500"/>
              </a:lnSpc>
            </a:pPr>
            <a:r>
              <a:rPr lang="zh-CN" altLang="en-US" sz="2000" dirty="0">
                <a:latin typeface="+mn-ea"/>
              </a:rPr>
              <a:t>孟子、荀子、庄子针对社会变动的主张（“百家争鸣”的局面）</a:t>
            </a:r>
            <a:endParaRPr lang="en-US" altLang="zh-CN" sz="2000" dirty="0">
              <a:latin typeface="+mn-ea"/>
            </a:endParaRPr>
          </a:p>
          <a:p>
            <a:pPr>
              <a:lnSpc>
                <a:spcPts val="2500"/>
              </a:lnSpc>
            </a:pPr>
            <a:r>
              <a:rPr lang="zh-CN" altLang="en-US" sz="2400" dirty="0">
                <a:solidFill>
                  <a:srgbClr val="FF0000"/>
                </a:solidFill>
                <a:latin typeface="+mn-ea"/>
              </a:rPr>
              <a:t>关键能力：</a:t>
            </a:r>
            <a:endParaRPr lang="en-US" altLang="zh-CN" sz="2400" dirty="0">
              <a:solidFill>
                <a:srgbClr val="FF0000"/>
              </a:solidFill>
              <a:latin typeface="+mn-ea"/>
            </a:endParaRPr>
          </a:p>
          <a:p>
            <a:pPr>
              <a:lnSpc>
                <a:spcPts val="2500"/>
              </a:lnSpc>
            </a:pPr>
            <a:r>
              <a:rPr lang="en-US" altLang="zh-CN" sz="2000" dirty="0">
                <a:latin typeface="+mn-ea"/>
              </a:rPr>
              <a:t>1.</a:t>
            </a:r>
            <a:r>
              <a:rPr lang="zh-CN" altLang="en-US" sz="2000" dirty="0">
                <a:latin typeface="+mn-ea"/>
              </a:rPr>
              <a:t>变法运动的必然性</a:t>
            </a:r>
            <a:endParaRPr lang="en-US" altLang="zh-CN" sz="2000" dirty="0">
              <a:latin typeface="+mn-ea"/>
            </a:endParaRPr>
          </a:p>
          <a:p>
            <a:pPr>
              <a:lnSpc>
                <a:spcPts val="2500"/>
              </a:lnSpc>
            </a:pPr>
            <a:r>
              <a:rPr lang="en-US" altLang="zh-CN" sz="2000" dirty="0">
                <a:latin typeface="+mn-ea"/>
              </a:rPr>
              <a:t>2.</a:t>
            </a:r>
            <a:r>
              <a:rPr lang="zh-CN" altLang="en-US" sz="2000" dirty="0">
                <a:latin typeface="+mn-ea"/>
              </a:rPr>
              <a:t>百家争鸣的意义</a:t>
            </a:r>
            <a:endParaRPr lang="en-US" altLang="zh-CN" sz="2000" dirty="0">
              <a:latin typeface="+mn-ea"/>
            </a:endParaRPr>
          </a:p>
          <a:p>
            <a:pPr>
              <a:lnSpc>
                <a:spcPts val="2500"/>
              </a:lnSpc>
            </a:pPr>
            <a:r>
              <a:rPr lang="en-US" altLang="zh-CN" sz="2000" dirty="0">
                <a:latin typeface="+mn-ea"/>
              </a:rPr>
              <a:t>3.</a:t>
            </a:r>
            <a:r>
              <a:rPr lang="zh-CN" altLang="en-US" sz="2000" dirty="0">
                <a:latin typeface="+mn-ea"/>
              </a:rPr>
              <a:t>经济发展、政治变动、思想变动三者之间的内在联系（历史解释）</a:t>
            </a:r>
            <a:endParaRPr lang="en-US" altLang="zh-CN" sz="2000" dirty="0">
              <a:latin typeface="+mn-ea"/>
            </a:endParaRPr>
          </a:p>
          <a:p>
            <a:pPr>
              <a:lnSpc>
                <a:spcPts val="2500"/>
              </a:lnSpc>
            </a:pPr>
            <a:r>
              <a:rPr lang="zh-CN" altLang="en-US" sz="2400" dirty="0">
                <a:solidFill>
                  <a:srgbClr val="FF0000"/>
                </a:solidFill>
                <a:latin typeface="+mn-ea"/>
              </a:rPr>
              <a:t>核心价值</a:t>
            </a:r>
            <a:endParaRPr lang="en-US" altLang="zh-CN" sz="2400" dirty="0">
              <a:solidFill>
                <a:srgbClr val="FF0000"/>
              </a:solidFill>
              <a:latin typeface="+mn-ea"/>
            </a:endParaRPr>
          </a:p>
          <a:p>
            <a:pPr>
              <a:lnSpc>
                <a:spcPts val="2500"/>
              </a:lnSpc>
            </a:pPr>
            <a:r>
              <a:rPr lang="zh-CN" altLang="en-US" sz="2000" dirty="0">
                <a:latin typeface="+mn-ea"/>
              </a:rPr>
              <a:t>社会变革的态度（史鉴意识），传统思想的态度（文化认同）</a:t>
            </a:r>
            <a:endParaRPr lang="zh-CN" altLang="en-US" sz="2000" dirty="0"/>
          </a:p>
        </p:txBody>
      </p:sp>
    </p:spTree>
    <p:extLst>
      <p:ext uri="{BB962C8B-B14F-4D97-AF65-F5344CB8AC3E}">
        <p14:creationId xmlns:p14="http://schemas.microsoft.com/office/powerpoint/2010/main" val="388232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835F6C9-3789-41D8-BEDA-599CB8408FA3}"/>
              </a:ext>
            </a:extLst>
          </p:cNvPr>
          <p:cNvSpPr>
            <a:spLocks noGrp="1"/>
          </p:cNvSpPr>
          <p:nvPr>
            <p:ph idx="1"/>
          </p:nvPr>
        </p:nvSpPr>
        <p:spPr>
          <a:xfrm>
            <a:off x="179512" y="148272"/>
            <a:ext cx="8856983" cy="6665103"/>
          </a:xfrm>
          <a:solidFill>
            <a:schemeClr val="accent6">
              <a:lumMod val="20000"/>
              <a:lumOff val="80000"/>
            </a:schemeClr>
          </a:solidFill>
        </p:spPr>
        <p:txBody>
          <a:bodyPr>
            <a:normAutofit/>
          </a:bodyPr>
          <a:lstStyle/>
          <a:p>
            <a:pPr marL="0" indent="0">
              <a:lnSpc>
                <a:spcPts val="2600"/>
              </a:lnSpc>
              <a:buFont typeface="Arial" panose="020B0604020202020204" pitchFamily="34" charset="0"/>
              <a:buNone/>
              <a:defRPr/>
            </a:pPr>
            <a:r>
              <a:rPr lang="en-US" altLang="zh-CN" sz="1800" dirty="0">
                <a:latin typeface="+mn-ea"/>
              </a:rPr>
              <a:t>                       </a:t>
            </a:r>
            <a:r>
              <a:rPr lang="zh-CN" altLang="en-US" sz="2000" b="1" dirty="0">
                <a:solidFill>
                  <a:srgbClr val="FF0000"/>
                </a:solidFill>
                <a:latin typeface="+mn-ea"/>
              </a:rPr>
              <a:t>教学分析的表述：</a:t>
            </a:r>
            <a:endParaRPr lang="en-US" altLang="zh-CN" sz="2000" b="1" dirty="0">
              <a:solidFill>
                <a:srgbClr val="FF0000"/>
              </a:solidFill>
              <a:latin typeface="+mn-ea"/>
            </a:endParaRPr>
          </a:p>
          <a:p>
            <a:pPr marL="0" indent="0">
              <a:lnSpc>
                <a:spcPts val="2600"/>
              </a:lnSpc>
              <a:buFont typeface="Arial" panose="020B0604020202020204" pitchFamily="34" charset="0"/>
              <a:buNone/>
              <a:defRPr/>
            </a:pPr>
            <a:r>
              <a:rPr lang="en-US" altLang="zh-CN" sz="1800" dirty="0">
                <a:latin typeface="+mn-ea"/>
              </a:rPr>
              <a:t>   </a:t>
            </a:r>
            <a:r>
              <a:rPr lang="zh-CN" altLang="en-US" sz="1800" dirty="0">
                <a:latin typeface="+mn-ea"/>
              </a:rPr>
              <a:t>结合教材内容和学习需要的分析，本课的学习价值对多数同学来说，主要是感受春秋战国时期动荡、变迁的社会与中国传统文化的特点。</a:t>
            </a:r>
            <a:endParaRPr lang="en-US" altLang="zh-CN" sz="1800" dirty="0">
              <a:latin typeface="+mn-ea"/>
            </a:endParaRPr>
          </a:p>
          <a:p>
            <a:pPr marL="0" indent="0">
              <a:lnSpc>
                <a:spcPts val="2600"/>
              </a:lnSpc>
              <a:buFont typeface="Arial" panose="020B0604020202020204" pitchFamily="34" charset="0"/>
              <a:buNone/>
              <a:defRPr/>
            </a:pPr>
            <a:r>
              <a:rPr lang="zh-CN" altLang="en-US" sz="2000" b="1" dirty="0">
                <a:solidFill>
                  <a:srgbClr val="FF0000"/>
                </a:solidFill>
                <a:latin typeface="+mn-ea"/>
              </a:rPr>
              <a:t>教学目标：</a:t>
            </a:r>
            <a:endParaRPr lang="en-US" altLang="zh-CN" sz="2000" b="1" dirty="0">
              <a:solidFill>
                <a:srgbClr val="FF0000"/>
              </a:solidFill>
              <a:latin typeface="+mn-ea"/>
            </a:endParaRPr>
          </a:p>
          <a:p>
            <a:pPr marL="0" indent="0">
              <a:lnSpc>
                <a:spcPts val="2600"/>
              </a:lnSpc>
              <a:buFont typeface="Arial" panose="020B0604020202020204" pitchFamily="34" charset="0"/>
              <a:buNone/>
              <a:defRPr/>
            </a:pPr>
            <a:r>
              <a:rPr lang="en-US" altLang="zh-CN" sz="1800" dirty="0">
                <a:latin typeface="+mn-ea"/>
              </a:rPr>
              <a:t>   </a:t>
            </a:r>
            <a:r>
              <a:rPr lang="en-US" altLang="zh-CN" sz="1800" b="1" dirty="0">
                <a:latin typeface="+mn-ea"/>
              </a:rPr>
              <a:t>1.</a:t>
            </a:r>
            <a:r>
              <a:rPr lang="zh-CN" altLang="en-US" sz="1800" b="1" dirty="0">
                <a:latin typeface="+mn-ea"/>
              </a:rPr>
              <a:t>以商鞅变法为例，能够运用经济发展和政治变动的事实解释战国时期变法运动的必然性以及社会变革的特点；</a:t>
            </a:r>
            <a:endParaRPr lang="en-US" altLang="zh-CN" sz="1800" b="1" dirty="0">
              <a:latin typeface="+mn-ea"/>
            </a:endParaRPr>
          </a:p>
          <a:p>
            <a:pPr marL="0" indent="0">
              <a:lnSpc>
                <a:spcPts val="2600"/>
              </a:lnSpc>
              <a:buFont typeface="Arial" panose="020B0604020202020204" pitchFamily="34" charset="0"/>
              <a:buNone/>
              <a:defRPr/>
            </a:pPr>
            <a:r>
              <a:rPr lang="en-US" altLang="zh-CN" sz="1800" b="1" dirty="0">
                <a:latin typeface="+mn-ea"/>
              </a:rPr>
              <a:t>   2.</a:t>
            </a:r>
            <a:r>
              <a:rPr lang="zh-CN" altLang="en-US" sz="1800" b="1" dirty="0">
                <a:latin typeface="+mn-ea"/>
              </a:rPr>
              <a:t>能够结合孔子、老子、孟子、荀子和庄子的学说，说明儒家和道家等学派重建社会的不同主张，体会其社会的担当精神和对中国传统思想的深远影响；</a:t>
            </a:r>
            <a:endParaRPr lang="en-US" altLang="zh-CN" sz="1800" b="1" dirty="0">
              <a:latin typeface="+mn-ea"/>
            </a:endParaRPr>
          </a:p>
          <a:p>
            <a:pPr marL="0" indent="0">
              <a:lnSpc>
                <a:spcPts val="2600"/>
              </a:lnSpc>
              <a:buFont typeface="Arial" panose="020B0604020202020204" pitchFamily="34" charset="0"/>
              <a:buNone/>
              <a:defRPr/>
            </a:pPr>
            <a:r>
              <a:rPr lang="en-US" altLang="zh-CN" sz="1800" b="1" dirty="0">
                <a:latin typeface="+mn-ea"/>
              </a:rPr>
              <a:t>   3.</a:t>
            </a:r>
            <a:r>
              <a:rPr lang="zh-CN" altLang="en-US" sz="1800" b="1" dirty="0">
                <a:latin typeface="+mn-ea"/>
              </a:rPr>
              <a:t>感受百家争鸣的繁荣局面及其思想解放的意义。</a:t>
            </a:r>
            <a:endParaRPr lang="en-US" altLang="zh-CN" sz="1800" b="1" dirty="0">
              <a:latin typeface="+mn-ea"/>
            </a:endParaRPr>
          </a:p>
          <a:p>
            <a:pPr marL="0" indent="0">
              <a:lnSpc>
                <a:spcPts val="2600"/>
              </a:lnSpc>
              <a:buNone/>
              <a:defRPr/>
            </a:pPr>
            <a:r>
              <a:rPr lang="zh-CN" altLang="en-US" sz="1800" b="1" dirty="0">
                <a:solidFill>
                  <a:srgbClr val="FF3300"/>
                </a:solidFill>
                <a:latin typeface="+mn-ea"/>
              </a:rPr>
              <a:t>教学内容与任务：</a:t>
            </a:r>
          </a:p>
          <a:p>
            <a:pPr marL="0" indent="0">
              <a:lnSpc>
                <a:spcPts val="2600"/>
              </a:lnSpc>
              <a:buFont typeface="Arial" panose="020B0604020202020204" pitchFamily="34" charset="0"/>
              <a:buNone/>
              <a:defRPr/>
            </a:pPr>
            <a:r>
              <a:rPr lang="en-US" altLang="zh-CN" sz="1800" dirty="0">
                <a:latin typeface="+mn-ea"/>
              </a:rPr>
              <a:t>  </a:t>
            </a:r>
            <a:r>
              <a:rPr lang="zh-CN" altLang="en-US" sz="1800" dirty="0">
                <a:latin typeface="+mn-ea"/>
              </a:rPr>
              <a:t>根据教学目标，本课可以从</a:t>
            </a:r>
            <a:r>
              <a:rPr lang="zh-CN" altLang="en-US" sz="1800" b="1" dirty="0">
                <a:latin typeface="+mn-ea"/>
              </a:rPr>
              <a:t>战国时期变法运动的必然性、诸子百家重建社会的主张</a:t>
            </a:r>
            <a:r>
              <a:rPr lang="zh-CN" altLang="en-US" sz="1800" dirty="0">
                <a:latin typeface="+mn-ea"/>
              </a:rPr>
              <a:t>两个方面选择教学内容，安排教学活动。</a:t>
            </a:r>
          </a:p>
          <a:p>
            <a:pPr marL="0" indent="0">
              <a:buNone/>
              <a:defRPr/>
            </a:pPr>
            <a:r>
              <a:rPr lang="en-US" altLang="zh-CN" sz="1800" b="1" dirty="0">
                <a:latin typeface="+mn-ea"/>
              </a:rPr>
              <a:t>   1.</a:t>
            </a:r>
            <a:r>
              <a:rPr lang="zh-CN" altLang="en-US" sz="1800" b="1" dirty="0">
                <a:latin typeface="+mn-ea"/>
              </a:rPr>
              <a:t>解释战国时期变法运动的必要性：</a:t>
            </a:r>
            <a:endParaRPr lang="en-US" altLang="zh-CN" sz="1800" b="1" dirty="0">
              <a:latin typeface="+mn-ea"/>
            </a:endParaRPr>
          </a:p>
          <a:p>
            <a:pPr marL="0" indent="0">
              <a:buNone/>
              <a:defRPr/>
            </a:pPr>
            <a:r>
              <a:rPr lang="en-US" altLang="zh-CN" sz="1800" b="1" dirty="0">
                <a:latin typeface="+mn-ea"/>
              </a:rPr>
              <a:t>      </a:t>
            </a:r>
            <a:r>
              <a:rPr lang="zh-CN" altLang="en-US" sz="1600" dirty="0">
                <a:latin typeface="+mn-ea"/>
              </a:rPr>
              <a:t>动力是经济发展和政治变革，手段是变法措施</a:t>
            </a:r>
            <a:endParaRPr lang="en-US" altLang="zh-CN" sz="1600" dirty="0">
              <a:latin typeface="+mn-ea"/>
            </a:endParaRPr>
          </a:p>
          <a:p>
            <a:pPr marL="0" indent="0">
              <a:buNone/>
              <a:defRPr/>
            </a:pPr>
            <a:r>
              <a:rPr lang="zh-CN" altLang="en-US" sz="1800" b="1" dirty="0">
                <a:latin typeface="+mn-ea"/>
              </a:rPr>
              <a:t>   </a:t>
            </a:r>
            <a:r>
              <a:rPr lang="en-US" altLang="zh-CN" sz="1800" b="1" dirty="0">
                <a:latin typeface="+mn-ea"/>
              </a:rPr>
              <a:t>2.</a:t>
            </a:r>
            <a:r>
              <a:rPr lang="zh-CN" altLang="en-US" sz="1800" b="1" dirty="0">
                <a:latin typeface="+mn-ea"/>
              </a:rPr>
              <a:t>理解诸子百家重建社会的思想主张：</a:t>
            </a:r>
            <a:endParaRPr lang="en-US" altLang="zh-CN" sz="1800" b="1" dirty="0">
              <a:latin typeface="+mn-ea"/>
            </a:endParaRPr>
          </a:p>
          <a:p>
            <a:pPr marL="0" indent="0">
              <a:buNone/>
              <a:defRPr/>
            </a:pPr>
            <a:r>
              <a:rPr lang="en-US" altLang="zh-CN" sz="1800" b="1" dirty="0">
                <a:latin typeface="+mn-ea"/>
              </a:rPr>
              <a:t>       </a:t>
            </a:r>
            <a:r>
              <a:rPr lang="zh-CN" altLang="en-US" sz="1600" dirty="0">
                <a:latin typeface="+mn-ea"/>
              </a:rPr>
              <a:t>条件、表现、意义</a:t>
            </a:r>
            <a:endParaRPr lang="en-US" altLang="zh-CN" sz="1600" dirty="0">
              <a:latin typeface="+mn-ea"/>
            </a:endParaRPr>
          </a:p>
          <a:p>
            <a:pPr marL="0" indent="0">
              <a:lnSpc>
                <a:spcPts val="2400"/>
              </a:lnSpc>
              <a:buFont typeface="Arial" charset="0"/>
              <a:buNone/>
              <a:defRPr/>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4788024" cy="4581128"/>
          </a:xfrm>
          <a:solidFill>
            <a:schemeClr val="bg2"/>
          </a:solidFill>
          <a:ln>
            <a:solidFill>
              <a:schemeClr val="accent1"/>
            </a:solidFill>
          </a:ln>
        </p:spPr>
        <p:txBody>
          <a:bodyPr>
            <a:noAutofit/>
          </a:bodyPr>
          <a:lstStyle/>
          <a:p>
            <a:pPr marL="0" indent="0">
              <a:lnSpc>
                <a:spcPts val="2700"/>
              </a:lnSpc>
              <a:buNone/>
            </a:pPr>
            <a:r>
              <a:rPr lang="en-US" altLang="zh-CN" sz="1800" b="1" dirty="0">
                <a:latin typeface="+mn-ea"/>
              </a:rPr>
              <a:t>1.4 </a:t>
            </a:r>
            <a:r>
              <a:rPr lang="zh-CN" altLang="en-US" sz="1800" b="1" dirty="0">
                <a:latin typeface="+mn-ea"/>
              </a:rPr>
              <a:t>三国两晋南北朝的民族交融与隋唐大一统的发展</a:t>
            </a:r>
          </a:p>
          <a:p>
            <a:pPr marL="0" indent="0">
              <a:lnSpc>
                <a:spcPts val="2700"/>
              </a:lnSpc>
              <a:buNone/>
            </a:pPr>
            <a:r>
              <a:rPr lang="zh-CN" altLang="en-US" sz="1800" dirty="0">
                <a:latin typeface="+mn-ea"/>
              </a:rPr>
              <a:t>  通过了解三国两晋南北朝政权更迭的历史脉络，隋唐时期封建社会的高度繁荣，认识三国两晋南北朝至隋唐时期的制度变化与创新、民族交融、区域开发和思想文化领域的新成就。</a:t>
            </a:r>
            <a:endParaRPr lang="en-US" altLang="zh-CN" sz="1800" dirty="0">
              <a:latin typeface="+mn-ea"/>
            </a:endParaRPr>
          </a:p>
          <a:p>
            <a:pPr marL="0" indent="0">
              <a:lnSpc>
                <a:spcPts val="2700"/>
              </a:lnSpc>
              <a:buNone/>
            </a:pPr>
            <a:r>
              <a:rPr lang="zh-CN" altLang="en-US" sz="1800" dirty="0">
                <a:latin typeface="楷体" panose="02010609060101010101" pitchFamily="49" charset="-122"/>
                <a:ea typeface="楷体" panose="02010609060101010101" pitchFamily="49" charset="-122"/>
              </a:rPr>
              <a:t>第二单元  三国两晋南北朝的民族交融与隋唐大一统的发展</a:t>
            </a:r>
            <a:endParaRPr lang="en-US" altLang="zh-CN" sz="1800" dirty="0">
              <a:latin typeface="楷体" panose="02010609060101010101" pitchFamily="49" charset="-122"/>
              <a:ea typeface="楷体" panose="02010609060101010101" pitchFamily="49" charset="-122"/>
            </a:endParaRPr>
          </a:p>
          <a:p>
            <a:pPr marL="0" indent="0">
              <a:lnSpc>
                <a:spcPts val="27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5</a:t>
            </a:r>
            <a:r>
              <a:rPr lang="zh-CN" altLang="en-US" sz="1800" dirty="0">
                <a:latin typeface="楷体" panose="02010609060101010101" pitchFamily="49" charset="-122"/>
                <a:ea typeface="楷体" panose="02010609060101010101" pitchFamily="49" charset="-122"/>
              </a:rPr>
              <a:t>课 三国两晋南北朝的政权更迭与民族交融</a:t>
            </a:r>
            <a:endParaRPr lang="en-US" altLang="zh-CN" sz="1800" dirty="0">
              <a:latin typeface="楷体" panose="02010609060101010101" pitchFamily="49" charset="-122"/>
              <a:ea typeface="楷体" panose="02010609060101010101" pitchFamily="49" charset="-122"/>
            </a:endParaRPr>
          </a:p>
          <a:p>
            <a:pPr marL="0" indent="0">
              <a:lnSpc>
                <a:spcPts val="27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6</a:t>
            </a:r>
            <a:r>
              <a:rPr lang="zh-CN" altLang="en-US" sz="1800" dirty="0">
                <a:latin typeface="楷体" panose="02010609060101010101" pitchFamily="49" charset="-122"/>
                <a:ea typeface="楷体" panose="02010609060101010101" pitchFamily="49" charset="-122"/>
              </a:rPr>
              <a:t>课 从隋唐盛世到五代十国     </a:t>
            </a:r>
            <a:endParaRPr lang="en-US" altLang="zh-CN" sz="1800" dirty="0">
              <a:latin typeface="楷体" panose="02010609060101010101" pitchFamily="49" charset="-122"/>
              <a:ea typeface="楷体" panose="02010609060101010101" pitchFamily="49" charset="-122"/>
            </a:endParaRPr>
          </a:p>
          <a:p>
            <a:pPr marL="0" indent="0">
              <a:lnSpc>
                <a:spcPts val="27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7</a:t>
            </a:r>
            <a:r>
              <a:rPr lang="zh-CN" altLang="en-US" sz="1800" dirty="0">
                <a:latin typeface="楷体" panose="02010609060101010101" pitchFamily="49" charset="-122"/>
                <a:ea typeface="楷体" panose="02010609060101010101" pitchFamily="49" charset="-122"/>
              </a:rPr>
              <a:t>课 制度的变化与创新</a:t>
            </a:r>
            <a:endParaRPr lang="en-US" altLang="zh-CN" sz="1800" dirty="0">
              <a:latin typeface="楷体" panose="02010609060101010101" pitchFamily="49" charset="-122"/>
              <a:ea typeface="楷体" panose="02010609060101010101" pitchFamily="49" charset="-122"/>
            </a:endParaRPr>
          </a:p>
          <a:p>
            <a:pPr marL="0" indent="0">
              <a:lnSpc>
                <a:spcPts val="27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8</a:t>
            </a:r>
            <a:r>
              <a:rPr lang="zh-CN" altLang="en-US" sz="1800" dirty="0">
                <a:latin typeface="楷体" panose="02010609060101010101" pitchFamily="49" charset="-122"/>
                <a:ea typeface="楷体" panose="02010609060101010101" pitchFamily="49" charset="-122"/>
              </a:rPr>
              <a:t>课 三国至隋唐五代的文化</a:t>
            </a:r>
            <a:endParaRPr lang="en-US" altLang="zh-CN" sz="1800" dirty="0">
              <a:latin typeface="楷体" panose="02010609060101010101" pitchFamily="49" charset="-122"/>
              <a:ea typeface="楷体" panose="02010609060101010101" pitchFamily="49" charset="-122"/>
            </a:endParaRPr>
          </a:p>
          <a:p>
            <a:pPr>
              <a:lnSpc>
                <a:spcPts val="2700"/>
              </a:lnSpc>
            </a:pPr>
            <a:endParaRPr lang="en-US" altLang="zh-CN" sz="1800" dirty="0">
              <a:latin typeface="+mn-ea"/>
            </a:endParaRPr>
          </a:p>
          <a:p>
            <a:pPr>
              <a:lnSpc>
                <a:spcPts val="2700"/>
              </a:lnSpc>
            </a:pPr>
            <a:endParaRPr lang="en-US" altLang="zh-CN" sz="1800" dirty="0">
              <a:solidFill>
                <a:srgbClr val="FF0000"/>
              </a:solidFill>
              <a:latin typeface="+mn-ea"/>
            </a:endParaRPr>
          </a:p>
          <a:p>
            <a:pPr>
              <a:lnSpc>
                <a:spcPts val="2700"/>
              </a:lnSpc>
            </a:pPr>
            <a:endParaRPr lang="en-US" altLang="zh-CN" sz="1800" dirty="0">
              <a:latin typeface="+mn-ea"/>
            </a:endParaRPr>
          </a:p>
        </p:txBody>
      </p:sp>
      <p:sp>
        <p:nvSpPr>
          <p:cNvPr id="4" name="内容占位符 2">
            <a:extLst>
              <a:ext uri="{FF2B5EF4-FFF2-40B4-BE49-F238E27FC236}">
                <a16:creationId xmlns:a16="http://schemas.microsoft.com/office/drawing/2014/main" id="{EB308EC9-BFC1-4362-93CE-C9B6E61D3419}"/>
              </a:ext>
            </a:extLst>
          </p:cNvPr>
          <p:cNvSpPr txBox="1">
            <a:spLocks/>
          </p:cNvSpPr>
          <p:nvPr/>
        </p:nvSpPr>
        <p:spPr>
          <a:xfrm>
            <a:off x="4794816" y="0"/>
            <a:ext cx="4342392" cy="6858000"/>
          </a:xfrm>
          <a:prstGeom prst="rect">
            <a:avLst/>
          </a:prstGeom>
          <a:solidFill>
            <a:schemeClr val="accent1">
              <a:lumMod val="40000"/>
              <a:lumOff val="60000"/>
            </a:schemeClr>
          </a:solidFill>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200"/>
              </a:lnSpc>
              <a:buNone/>
            </a:pPr>
            <a:r>
              <a:rPr lang="zh-CN" altLang="en-US" sz="1800" dirty="0">
                <a:solidFill>
                  <a:srgbClr val="FF0000"/>
                </a:solidFill>
                <a:latin typeface="+mn-ea"/>
              </a:rPr>
              <a:t>历史知识：</a:t>
            </a:r>
            <a:endParaRPr lang="en-US" altLang="zh-CN" sz="1800" dirty="0">
              <a:solidFill>
                <a:srgbClr val="FF0000"/>
              </a:solidFill>
              <a:latin typeface="+mn-ea"/>
            </a:endParaRPr>
          </a:p>
          <a:p>
            <a:pPr marL="0" indent="0">
              <a:lnSpc>
                <a:spcPts val="2200"/>
              </a:lnSpc>
              <a:buNone/>
            </a:pPr>
            <a:r>
              <a:rPr lang="en-US" altLang="zh-CN" sz="1800" dirty="0">
                <a:latin typeface="+mn-ea"/>
              </a:rPr>
              <a:t>   </a:t>
            </a:r>
            <a:r>
              <a:rPr lang="en-US" altLang="zh-CN" sz="1600" dirty="0">
                <a:latin typeface="+mn-ea"/>
              </a:rPr>
              <a:t>1.</a:t>
            </a:r>
            <a:r>
              <a:rPr lang="zh-CN" altLang="en-US" sz="1600" dirty="0">
                <a:latin typeface="+mn-ea"/>
              </a:rPr>
              <a:t>三国两晋南北朝政权更迭的历史脉络；</a:t>
            </a:r>
            <a:r>
              <a:rPr lang="en-US" altLang="zh-CN" sz="1600" dirty="0">
                <a:latin typeface="+mn-ea"/>
              </a:rPr>
              <a:t> </a:t>
            </a:r>
          </a:p>
          <a:p>
            <a:pPr marL="0" indent="0">
              <a:lnSpc>
                <a:spcPts val="2200"/>
              </a:lnSpc>
              <a:buNone/>
            </a:pPr>
            <a:r>
              <a:rPr lang="en-US" altLang="zh-CN" sz="1600" dirty="0">
                <a:latin typeface="+mn-ea"/>
              </a:rPr>
              <a:t>   2.</a:t>
            </a:r>
            <a:r>
              <a:rPr lang="zh-CN" altLang="en-US" sz="1600" dirty="0">
                <a:latin typeface="+mn-ea"/>
              </a:rPr>
              <a:t>隋唐时期封建社会的高度繁荣，</a:t>
            </a:r>
            <a:endParaRPr lang="en-US" altLang="zh-CN" sz="1600" dirty="0">
              <a:latin typeface="+mn-ea"/>
            </a:endParaRPr>
          </a:p>
          <a:p>
            <a:pPr marL="0" indent="0">
              <a:lnSpc>
                <a:spcPts val="2200"/>
              </a:lnSpc>
              <a:buNone/>
            </a:pPr>
            <a:r>
              <a:rPr lang="zh-CN" altLang="en-US" sz="1800" dirty="0">
                <a:solidFill>
                  <a:srgbClr val="FF0000"/>
                </a:solidFill>
                <a:latin typeface="+mn-ea"/>
              </a:rPr>
              <a:t>历史认识：</a:t>
            </a:r>
            <a:endParaRPr lang="en-US" altLang="zh-CN" sz="1800" dirty="0">
              <a:solidFill>
                <a:srgbClr val="FF0000"/>
              </a:solidFill>
              <a:latin typeface="+mn-ea"/>
            </a:endParaRPr>
          </a:p>
          <a:p>
            <a:pPr marL="0" indent="0">
              <a:lnSpc>
                <a:spcPts val="2200"/>
              </a:lnSpc>
              <a:buNone/>
            </a:pPr>
            <a:r>
              <a:rPr lang="en-US" altLang="zh-CN" sz="1800" dirty="0">
                <a:latin typeface="+mn-ea"/>
              </a:rPr>
              <a:t>    </a:t>
            </a:r>
            <a:r>
              <a:rPr lang="zh-CN" altLang="en-US" sz="1600" dirty="0">
                <a:latin typeface="+mn-ea"/>
              </a:rPr>
              <a:t>三国两晋南北朝至隋唐时期的制度变化与创新、民族交融、区域开发和思想文化领域的新成就。</a:t>
            </a:r>
            <a:endParaRPr lang="en-US" altLang="zh-CN" sz="1600" dirty="0">
              <a:latin typeface="+mn-ea"/>
            </a:endParaRPr>
          </a:p>
          <a:p>
            <a:pPr marL="0" indent="0">
              <a:lnSpc>
                <a:spcPts val="2200"/>
              </a:lnSpc>
              <a:buNone/>
            </a:pPr>
            <a:r>
              <a:rPr lang="zh-CN" altLang="en-US" sz="2400" dirty="0">
                <a:solidFill>
                  <a:srgbClr val="FF0000"/>
                </a:solidFill>
                <a:latin typeface="+mn-ea"/>
              </a:rPr>
              <a:t>  </a:t>
            </a:r>
            <a:r>
              <a:rPr lang="zh-CN" altLang="en-US" sz="2000" b="1" dirty="0">
                <a:solidFill>
                  <a:srgbClr val="FF0000"/>
                </a:solidFill>
                <a:latin typeface="+mn-ea"/>
              </a:rPr>
              <a:t>核心概念：民族交融、大一统发展</a:t>
            </a:r>
            <a:endParaRPr lang="en-US" altLang="zh-CN" sz="2400" b="1" dirty="0">
              <a:solidFill>
                <a:srgbClr val="FF0000"/>
              </a:solidFill>
              <a:latin typeface="+mn-ea"/>
            </a:endParaRPr>
          </a:p>
          <a:p>
            <a:pPr marL="0" indent="0">
              <a:lnSpc>
                <a:spcPts val="2200"/>
              </a:lnSpc>
              <a:buNone/>
            </a:pPr>
            <a:r>
              <a:rPr lang="zh-CN" altLang="en-US" sz="2000" dirty="0">
                <a:latin typeface="+mn-ea"/>
              </a:rPr>
              <a:t>中华的崩溃与扩大</a:t>
            </a:r>
            <a:r>
              <a:rPr lang="zh-CN" altLang="en-US" sz="2000" dirty="0">
                <a:latin typeface="楷体" panose="02010609060101010101" pitchFamily="49" charset="-122"/>
                <a:ea typeface="楷体" panose="02010609060101010101" pitchFamily="49" charset="-122"/>
              </a:rPr>
              <a:t>（讲谈社）</a:t>
            </a:r>
            <a:endParaRPr lang="en-US" altLang="zh-CN" sz="2000" dirty="0">
              <a:latin typeface="楷体" panose="02010609060101010101" pitchFamily="49" charset="-122"/>
              <a:ea typeface="楷体" panose="02010609060101010101" pitchFamily="49" charset="-122"/>
            </a:endParaRPr>
          </a:p>
          <a:p>
            <a:pPr marL="0" indent="0">
              <a:lnSpc>
                <a:spcPts val="2200"/>
              </a:lnSpc>
              <a:buNone/>
            </a:pPr>
            <a:r>
              <a:rPr lang="zh-CN" altLang="en-US" sz="1600" dirty="0">
                <a:latin typeface="楷体" panose="02010609060101010101" pitchFamily="49" charset="-122"/>
                <a:ea typeface="楷体" panose="02010609060101010101" pitchFamily="49" charset="-122"/>
              </a:rPr>
              <a:t>崩溃：战争、政权分立，</a:t>
            </a:r>
            <a:endParaRPr lang="en-US" altLang="zh-CN" sz="1600" dirty="0">
              <a:latin typeface="楷体" panose="02010609060101010101" pitchFamily="49" charset="-122"/>
              <a:ea typeface="楷体" panose="02010609060101010101" pitchFamily="49" charset="-122"/>
            </a:endParaRPr>
          </a:p>
          <a:p>
            <a:pPr marL="0" indent="0">
              <a:lnSpc>
                <a:spcPts val="2200"/>
              </a:lnSpc>
              <a:buNone/>
            </a:pPr>
            <a:r>
              <a:rPr lang="zh-CN" altLang="en-US" sz="1600" dirty="0">
                <a:latin typeface="楷体" panose="02010609060101010101" pitchFamily="49" charset="-122"/>
                <a:ea typeface="楷体" panose="02010609060101010101" pitchFamily="49" charset="-122"/>
              </a:rPr>
              <a:t>扩大：民族交融、区域经济开发</a:t>
            </a:r>
            <a:endParaRPr lang="en-US" altLang="zh-CN" sz="1600" dirty="0">
              <a:latin typeface="楷体" panose="02010609060101010101" pitchFamily="49" charset="-122"/>
              <a:ea typeface="楷体" panose="02010609060101010101" pitchFamily="49" charset="-122"/>
            </a:endParaRPr>
          </a:p>
          <a:p>
            <a:pPr marL="0" indent="0">
              <a:lnSpc>
                <a:spcPts val="2200"/>
              </a:lnSpc>
              <a:buNone/>
            </a:pPr>
            <a:r>
              <a:rPr lang="zh-CN" altLang="zh-CN" sz="2000" dirty="0">
                <a:latin typeface="+mn-ea"/>
              </a:rPr>
              <a:t>绚烂辉煌的世界帝国</a:t>
            </a:r>
            <a:r>
              <a:rPr lang="zh-CN" altLang="en-US" sz="2000" dirty="0">
                <a:latin typeface="楷体" panose="02010609060101010101" pitchFamily="49" charset="-122"/>
                <a:ea typeface="楷体" panose="02010609060101010101" pitchFamily="49" charset="-122"/>
              </a:rPr>
              <a:t>（讲谈社）</a:t>
            </a:r>
            <a:endParaRPr lang="en-US" altLang="zh-CN" sz="2000" dirty="0">
              <a:latin typeface="楷体" panose="02010609060101010101" pitchFamily="49" charset="-122"/>
              <a:ea typeface="楷体" panose="02010609060101010101" pitchFamily="49" charset="-122"/>
            </a:endParaRPr>
          </a:p>
          <a:p>
            <a:pPr marL="0" indent="0">
              <a:lnSpc>
                <a:spcPts val="2200"/>
              </a:lnSpc>
              <a:buNone/>
            </a:pPr>
            <a:r>
              <a:rPr lang="zh-CN" altLang="en-US" sz="1600" dirty="0">
                <a:latin typeface="楷体" panose="02010609060101010101" pitchFamily="49" charset="-122"/>
                <a:ea typeface="楷体" panose="02010609060101010101" pitchFamily="49" charset="-122"/>
              </a:rPr>
              <a:t>胡汉融合的政权生命力强、开放</a:t>
            </a:r>
            <a:endParaRPr lang="en-US" altLang="zh-CN" sz="1600" dirty="0">
              <a:latin typeface="楷体" panose="02010609060101010101" pitchFamily="49" charset="-122"/>
              <a:ea typeface="楷体" panose="02010609060101010101" pitchFamily="49" charset="-122"/>
            </a:endParaRPr>
          </a:p>
          <a:p>
            <a:pPr marL="0" indent="0">
              <a:lnSpc>
                <a:spcPts val="2200"/>
              </a:lnSpc>
              <a:buNone/>
            </a:pPr>
            <a:r>
              <a:rPr lang="zh-CN" altLang="en-US" sz="2000" dirty="0">
                <a:latin typeface="+mn-ea"/>
              </a:rPr>
              <a:t>选官制度、三省六部制、赋税制度</a:t>
            </a:r>
            <a:endParaRPr lang="en-US" altLang="zh-CN" sz="2000" dirty="0">
              <a:latin typeface="+mn-ea"/>
            </a:endParaRPr>
          </a:p>
          <a:p>
            <a:pPr marL="0" indent="0">
              <a:lnSpc>
                <a:spcPts val="2200"/>
              </a:lnSpc>
              <a:buNone/>
            </a:pPr>
            <a:endParaRPr lang="en-US" altLang="zh-CN" sz="2000" dirty="0">
              <a:latin typeface="+mn-ea"/>
            </a:endParaRPr>
          </a:p>
          <a:p>
            <a:pPr marL="0" indent="0">
              <a:lnSpc>
                <a:spcPts val="2200"/>
              </a:lnSpc>
              <a:buNone/>
            </a:pPr>
            <a:r>
              <a:rPr lang="zh-CN" altLang="en-US" sz="2000" dirty="0">
                <a:latin typeface="+mn-ea"/>
              </a:rPr>
              <a:t>时代特色鲜明的文化</a:t>
            </a:r>
            <a:endParaRPr lang="en-US" altLang="zh-CN" sz="2000" dirty="0">
              <a:latin typeface="+mn-ea"/>
            </a:endParaRPr>
          </a:p>
          <a:p>
            <a:pPr marL="0" indent="0">
              <a:lnSpc>
                <a:spcPts val="2200"/>
              </a:lnSpc>
              <a:buNone/>
            </a:pPr>
            <a:r>
              <a:rPr lang="zh-CN" altLang="en-US" sz="1600" dirty="0">
                <a:latin typeface="楷体" panose="02010609060101010101" pitchFamily="49" charset="-122"/>
                <a:ea typeface="楷体" panose="02010609060101010101" pitchFamily="49" charset="-122"/>
              </a:rPr>
              <a:t>儒学、道教与佛教的发展，文学艺术；科学技术；中外文化交流</a:t>
            </a:r>
            <a:endParaRPr lang="en-US" altLang="zh-CN" sz="1600" dirty="0">
              <a:latin typeface="楷体" panose="02010609060101010101" pitchFamily="49" charset="-122"/>
              <a:ea typeface="楷体" panose="02010609060101010101" pitchFamily="49" charset="-122"/>
            </a:endParaRPr>
          </a:p>
          <a:p>
            <a:pPr marL="0" indent="0">
              <a:lnSpc>
                <a:spcPts val="2200"/>
              </a:lnSpc>
              <a:buNone/>
            </a:pPr>
            <a:endParaRPr lang="en-US" altLang="zh-CN" sz="2000" dirty="0">
              <a:latin typeface="楷体" panose="02010609060101010101" pitchFamily="49" charset="-122"/>
              <a:ea typeface="楷体" panose="02010609060101010101" pitchFamily="49" charset="-122"/>
            </a:endParaRPr>
          </a:p>
          <a:p>
            <a:pPr>
              <a:lnSpc>
                <a:spcPts val="2200"/>
              </a:lnSpc>
            </a:pPr>
            <a:endParaRPr lang="en-US" altLang="zh-CN" sz="2000" dirty="0">
              <a:latin typeface="楷体" panose="02010609060101010101" pitchFamily="49" charset="-122"/>
              <a:ea typeface="楷体" panose="02010609060101010101" pitchFamily="49" charset="-122"/>
            </a:endParaRPr>
          </a:p>
          <a:p>
            <a:pPr>
              <a:lnSpc>
                <a:spcPts val="2200"/>
              </a:lnSpc>
            </a:pPr>
            <a:endParaRPr lang="en-US" altLang="zh-CN" sz="2000" dirty="0">
              <a:latin typeface="+mn-ea"/>
            </a:endParaRPr>
          </a:p>
          <a:p>
            <a:pPr>
              <a:lnSpc>
                <a:spcPts val="2200"/>
              </a:lnSpc>
            </a:pPr>
            <a:endParaRPr lang="en-US" altLang="zh-CN" sz="2000" dirty="0">
              <a:solidFill>
                <a:srgbClr val="FF0000"/>
              </a:solidFill>
              <a:latin typeface="+mn-ea"/>
            </a:endParaRPr>
          </a:p>
          <a:p>
            <a:pPr>
              <a:lnSpc>
                <a:spcPts val="2200"/>
              </a:lnSpc>
            </a:pPr>
            <a:endParaRPr lang="en-US" altLang="zh-CN" sz="2000" dirty="0">
              <a:latin typeface="+mn-ea"/>
            </a:endParaRPr>
          </a:p>
        </p:txBody>
      </p:sp>
      <p:sp>
        <p:nvSpPr>
          <p:cNvPr id="5" name="文本框 4">
            <a:extLst>
              <a:ext uri="{FF2B5EF4-FFF2-40B4-BE49-F238E27FC236}">
                <a16:creationId xmlns:a16="http://schemas.microsoft.com/office/drawing/2014/main" id="{05E4961B-82E5-4E6C-942F-0B578043D946}"/>
              </a:ext>
            </a:extLst>
          </p:cNvPr>
          <p:cNvSpPr txBox="1"/>
          <p:nvPr>
            <p:custDataLst>
              <p:tags r:id="rId1"/>
            </p:custDataLst>
          </p:nvPr>
        </p:nvSpPr>
        <p:spPr>
          <a:xfrm>
            <a:off x="6792" y="4581128"/>
            <a:ext cx="4781232" cy="2276872"/>
          </a:xfrm>
          <a:prstGeom prst="rect">
            <a:avLst/>
          </a:prstGeom>
          <a:solidFill>
            <a:schemeClr val="bg2"/>
          </a:solid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pPr>
            <a:r>
              <a:rPr lang="en-US" sz="1800" dirty="0">
                <a:solidFill>
                  <a:srgbClr val="262626"/>
                </a:solidFill>
                <a:latin typeface="+mn-ea"/>
                <a:cs typeface="微软雅黑" panose="020B0503020204020204" charset="-122"/>
                <a:sym typeface="+mn-ea"/>
              </a:rPr>
              <a:t>  </a:t>
            </a:r>
            <a:r>
              <a:rPr sz="1800" dirty="0" err="1">
                <a:latin typeface="+mn-ea"/>
                <a:sym typeface="+mn-ea"/>
              </a:rPr>
              <a:t>李唐一族之所以崛兴，盖取塞外野蛮精悍之血，注入中原文化颓废之躯，旧染既除，新机重启，扩大恢张，遂能别创空前之世局</a:t>
            </a:r>
            <a:r>
              <a:rPr sz="1800" dirty="0">
                <a:latin typeface="+mn-ea"/>
                <a:sym typeface="+mn-ea"/>
              </a:rPr>
              <a:t>。</a:t>
            </a:r>
            <a:endParaRPr lang="en-US" sz="1800" dirty="0">
              <a:latin typeface="+mn-ea"/>
              <a:sym typeface="+mn-ea"/>
            </a:endParaRPr>
          </a:p>
          <a:p>
            <a:pPr lvl="0" algn="l" fontAlgn="ctr">
              <a:lnSpc>
                <a:spcPct val="130000"/>
              </a:lnSpc>
              <a:spcBef>
                <a:spcPts val="1000"/>
              </a:spcBef>
              <a:spcAft>
                <a:spcPts val="0"/>
              </a:spcAft>
              <a:buSzPct val="100000"/>
            </a:pPr>
            <a:r>
              <a:rPr sz="1800" dirty="0">
                <a:latin typeface="+mn-ea"/>
                <a:sym typeface="+mn-ea"/>
              </a:rPr>
              <a:t> </a:t>
            </a:r>
            <a:r>
              <a:rPr lang="en-US" altLang="zh-CN" sz="1800" dirty="0" err="1">
                <a:latin typeface="+mn-ea"/>
                <a:sym typeface="+mn-ea"/>
              </a:rPr>
              <a:t>陈寅恪</a:t>
            </a:r>
            <a:r>
              <a:rPr lang="zh-CN" altLang="en-US" sz="1800" dirty="0">
                <a:latin typeface="+mn-ea"/>
                <a:sym typeface="+mn-ea"/>
              </a:rPr>
              <a:t>：</a:t>
            </a:r>
            <a:r>
              <a:rPr lang="en-US" altLang="zh-CN" sz="1800" dirty="0">
                <a:latin typeface="+mn-ea"/>
                <a:sym typeface="+mn-ea"/>
              </a:rPr>
              <a:t>《</a:t>
            </a:r>
            <a:r>
              <a:rPr lang="en-US" altLang="zh-CN" sz="1800" dirty="0" err="1">
                <a:latin typeface="+mn-ea"/>
                <a:sym typeface="+mn-ea"/>
              </a:rPr>
              <a:t>李唐氏族之推测后记</a:t>
            </a:r>
            <a:r>
              <a:rPr lang="en-US" altLang="zh-CN" sz="1800" dirty="0">
                <a:latin typeface="+mn-ea"/>
                <a:sym typeface="+mn-ea"/>
              </a:rPr>
              <a:t>》 </a:t>
            </a:r>
          </a:p>
        </p:txBody>
      </p:sp>
    </p:spTree>
    <p:extLst>
      <p:ext uri="{BB962C8B-B14F-4D97-AF65-F5344CB8AC3E}">
        <p14:creationId xmlns:p14="http://schemas.microsoft.com/office/powerpoint/2010/main" val="301002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565" y="63553"/>
            <a:ext cx="3585331" cy="6794447"/>
          </a:xfrm>
          <a:solidFill>
            <a:schemeClr val="bg2"/>
          </a:solidFill>
          <a:ln>
            <a:solidFill>
              <a:schemeClr val="accent1"/>
            </a:solidFill>
          </a:ln>
        </p:spPr>
        <p:txBody>
          <a:bodyPr>
            <a:noAutofit/>
          </a:bodyPr>
          <a:lstStyle/>
          <a:p>
            <a:pPr marL="0" indent="0">
              <a:lnSpc>
                <a:spcPts val="2800"/>
              </a:lnSpc>
              <a:buNone/>
            </a:pPr>
            <a:r>
              <a:rPr lang="en-US" altLang="zh-CN" sz="2000" b="1" dirty="0">
                <a:latin typeface="+mn-ea"/>
              </a:rPr>
              <a:t>1.5 </a:t>
            </a:r>
            <a:r>
              <a:rPr lang="zh-CN" altLang="en-US" sz="2000" b="1" dirty="0">
                <a:latin typeface="+mn-ea"/>
              </a:rPr>
              <a:t>辽宋夏金多民族政权并立与元朝的统一</a:t>
            </a:r>
          </a:p>
          <a:p>
            <a:pPr marL="0" indent="0">
              <a:lnSpc>
                <a:spcPts val="2800"/>
              </a:lnSpc>
              <a:buNone/>
            </a:pPr>
            <a:r>
              <a:rPr lang="zh-CN" altLang="en-US" sz="1800" dirty="0">
                <a:latin typeface="+mn-ea"/>
              </a:rPr>
              <a:t>通过了解两宋的政治和军事，认识这一时期在政治、经济、文化和社会等方面的新变化；通过了解辽夏金元诸政权的建立、发展和相关制度建设，认识北方少数民族政权在统一多民族封建国家发展中的重要作用。</a:t>
            </a:r>
            <a:endParaRPr lang="en-US" altLang="zh-CN" sz="1800" dirty="0">
              <a:latin typeface="+mn-ea"/>
            </a:endParaRPr>
          </a:p>
          <a:p>
            <a:pPr marL="0" indent="0">
              <a:lnSpc>
                <a:spcPts val="2800"/>
              </a:lnSpc>
              <a:buNone/>
            </a:pPr>
            <a:endParaRPr lang="en-US" altLang="zh-CN" sz="1800" dirty="0">
              <a:latin typeface="+mn-ea"/>
            </a:endParaRPr>
          </a:p>
          <a:p>
            <a:pPr marL="0" indent="0">
              <a:lnSpc>
                <a:spcPts val="2800"/>
              </a:lnSpc>
              <a:buNone/>
            </a:pPr>
            <a:r>
              <a:rPr lang="zh-CN" altLang="en-US" sz="1800" dirty="0">
                <a:latin typeface="楷体" panose="02010609060101010101" pitchFamily="49" charset="-122"/>
                <a:ea typeface="楷体" panose="02010609060101010101" pitchFamily="49" charset="-122"/>
              </a:rPr>
              <a:t>第三单元  辽宋夏金多民族政权的并立与元朝的统一</a:t>
            </a:r>
            <a:endParaRPr lang="en-US" altLang="zh-CN" sz="1800" dirty="0">
              <a:latin typeface="楷体" panose="02010609060101010101" pitchFamily="49" charset="-122"/>
              <a:ea typeface="楷体" panose="02010609060101010101" pitchFamily="49" charset="-122"/>
            </a:endParaRPr>
          </a:p>
          <a:p>
            <a:pPr marL="0" indent="0">
              <a:lnSpc>
                <a:spcPts val="28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9</a:t>
            </a:r>
            <a:r>
              <a:rPr lang="zh-CN" altLang="en-US" sz="1800" dirty="0">
                <a:latin typeface="楷体" panose="02010609060101010101" pitchFamily="49" charset="-122"/>
                <a:ea typeface="楷体" panose="02010609060101010101" pitchFamily="49" charset="-122"/>
              </a:rPr>
              <a:t>课 两宋的政治和军事</a:t>
            </a:r>
            <a:endParaRPr lang="en-US" altLang="zh-CN" sz="1800" dirty="0">
              <a:latin typeface="楷体" panose="02010609060101010101" pitchFamily="49" charset="-122"/>
              <a:ea typeface="楷体" panose="02010609060101010101" pitchFamily="49" charset="-122"/>
            </a:endParaRPr>
          </a:p>
          <a:p>
            <a:pPr marL="0" indent="0">
              <a:lnSpc>
                <a:spcPts val="28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10</a:t>
            </a:r>
            <a:r>
              <a:rPr lang="zh-CN" altLang="en-US" sz="1800" dirty="0">
                <a:latin typeface="楷体" panose="02010609060101010101" pitchFamily="49" charset="-122"/>
                <a:ea typeface="楷体" panose="02010609060101010101" pitchFamily="49" charset="-122"/>
              </a:rPr>
              <a:t>课 辽夏金元的统治</a:t>
            </a:r>
            <a:endParaRPr lang="en-US" altLang="zh-CN" sz="1800" dirty="0">
              <a:latin typeface="楷体" panose="02010609060101010101" pitchFamily="49" charset="-122"/>
              <a:ea typeface="楷体" panose="02010609060101010101" pitchFamily="49" charset="-122"/>
            </a:endParaRPr>
          </a:p>
          <a:p>
            <a:pPr marL="0" indent="0">
              <a:lnSpc>
                <a:spcPts val="28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11</a:t>
            </a:r>
            <a:r>
              <a:rPr lang="zh-CN" altLang="en-US" sz="1800" dirty="0">
                <a:latin typeface="楷体" panose="02010609060101010101" pitchFamily="49" charset="-122"/>
                <a:ea typeface="楷体" panose="02010609060101010101" pitchFamily="49" charset="-122"/>
              </a:rPr>
              <a:t>课 辽宋夏金元的经济与社会</a:t>
            </a:r>
            <a:endParaRPr lang="en-US" altLang="zh-CN" sz="1800" dirty="0">
              <a:latin typeface="楷体" panose="02010609060101010101" pitchFamily="49" charset="-122"/>
              <a:ea typeface="楷体" panose="02010609060101010101" pitchFamily="49" charset="-122"/>
            </a:endParaRPr>
          </a:p>
          <a:p>
            <a:pPr marL="0" indent="0">
              <a:lnSpc>
                <a:spcPts val="2800"/>
              </a:lnSpc>
              <a:buNone/>
            </a:pPr>
            <a:r>
              <a:rPr lang="zh-CN" altLang="en-US" sz="1800" dirty="0">
                <a:latin typeface="楷体" panose="02010609060101010101" pitchFamily="49" charset="-122"/>
                <a:ea typeface="楷体" panose="02010609060101010101" pitchFamily="49" charset="-122"/>
              </a:rPr>
              <a:t>第</a:t>
            </a:r>
            <a:r>
              <a:rPr lang="en-US" altLang="zh-CN" sz="1800" dirty="0">
                <a:latin typeface="楷体" panose="02010609060101010101" pitchFamily="49" charset="-122"/>
                <a:ea typeface="楷体" panose="02010609060101010101" pitchFamily="49" charset="-122"/>
              </a:rPr>
              <a:t>12</a:t>
            </a:r>
            <a:r>
              <a:rPr lang="zh-CN" altLang="en-US" sz="1800" dirty="0">
                <a:latin typeface="楷体" panose="02010609060101010101" pitchFamily="49" charset="-122"/>
                <a:ea typeface="楷体" panose="02010609060101010101" pitchFamily="49" charset="-122"/>
              </a:rPr>
              <a:t>课 辽宋夏金元的文化</a:t>
            </a:r>
            <a:endParaRPr lang="en-US" altLang="zh-CN" sz="1800" dirty="0">
              <a:latin typeface="楷体" panose="02010609060101010101" pitchFamily="49" charset="-122"/>
              <a:ea typeface="楷体" panose="02010609060101010101" pitchFamily="49" charset="-122"/>
            </a:endParaRPr>
          </a:p>
        </p:txBody>
      </p:sp>
      <p:sp>
        <p:nvSpPr>
          <p:cNvPr id="4" name="内容占位符 2">
            <a:extLst>
              <a:ext uri="{FF2B5EF4-FFF2-40B4-BE49-F238E27FC236}">
                <a16:creationId xmlns:a16="http://schemas.microsoft.com/office/drawing/2014/main" id="{68BA2FD2-C1E6-4011-B835-A3250698981B}"/>
              </a:ext>
            </a:extLst>
          </p:cNvPr>
          <p:cNvSpPr txBox="1">
            <a:spLocks/>
          </p:cNvSpPr>
          <p:nvPr/>
        </p:nvSpPr>
        <p:spPr>
          <a:xfrm>
            <a:off x="3921576" y="63553"/>
            <a:ext cx="5148064" cy="6749821"/>
          </a:xfrm>
          <a:prstGeom prst="rect">
            <a:avLst/>
          </a:prstGeom>
          <a:solidFill>
            <a:schemeClr val="bg2"/>
          </a:solidFill>
          <a:ln>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800"/>
              </a:lnSpc>
              <a:buFont typeface="Arial" panose="020B0604020202020204" pitchFamily="34" charset="0"/>
              <a:buNone/>
            </a:pPr>
            <a:r>
              <a:rPr lang="zh-CN" altLang="en-US" sz="1800" b="1" dirty="0">
                <a:latin typeface="+mn-ea"/>
              </a:rPr>
              <a:t>历史知识：</a:t>
            </a:r>
            <a:r>
              <a:rPr lang="en-US" altLang="zh-CN" sz="1600" dirty="0">
                <a:latin typeface="+mn-ea"/>
              </a:rPr>
              <a:t>1.</a:t>
            </a:r>
            <a:r>
              <a:rPr lang="zh-CN" altLang="en-US" sz="1600" dirty="0">
                <a:latin typeface="+mn-ea"/>
              </a:rPr>
              <a:t>两宋的政治和军事；</a:t>
            </a:r>
            <a:r>
              <a:rPr lang="en-US" altLang="zh-CN" sz="1600" dirty="0">
                <a:latin typeface="+mn-ea"/>
              </a:rPr>
              <a:t>2.</a:t>
            </a:r>
            <a:r>
              <a:rPr lang="zh-CN" altLang="en-US" sz="1600" dirty="0">
                <a:latin typeface="+mn-ea"/>
              </a:rPr>
              <a:t>辽夏金元诸政权的建立、发展和相关制度建设，</a:t>
            </a:r>
            <a:endParaRPr lang="en-US" altLang="zh-CN" sz="1600" dirty="0">
              <a:latin typeface="+mn-ea"/>
            </a:endParaRPr>
          </a:p>
          <a:p>
            <a:pPr marL="0" indent="0">
              <a:lnSpc>
                <a:spcPts val="2800"/>
              </a:lnSpc>
              <a:buNone/>
            </a:pPr>
            <a:r>
              <a:rPr lang="zh-CN" altLang="en-US" sz="1800" b="1" dirty="0">
                <a:latin typeface="+mn-ea"/>
              </a:rPr>
              <a:t>历史认识：</a:t>
            </a:r>
            <a:r>
              <a:rPr lang="en-US" altLang="zh-CN" sz="1600" dirty="0">
                <a:latin typeface="+mn-ea"/>
              </a:rPr>
              <a:t>1.</a:t>
            </a:r>
            <a:r>
              <a:rPr lang="zh-CN" altLang="en-US" sz="1600" dirty="0">
                <a:latin typeface="+mn-ea"/>
              </a:rPr>
              <a:t>两宋在政治、经济、文化和社会等方面的新变化；</a:t>
            </a:r>
            <a:r>
              <a:rPr lang="en-US" altLang="zh-CN" sz="1600" dirty="0">
                <a:latin typeface="+mn-ea"/>
              </a:rPr>
              <a:t>2.</a:t>
            </a:r>
            <a:r>
              <a:rPr lang="zh-CN" altLang="en-US" sz="1600" dirty="0">
                <a:latin typeface="+mn-ea"/>
              </a:rPr>
              <a:t>北方少数民族政权在统一多民族封建国家发展中的重要作用。</a:t>
            </a:r>
            <a:endParaRPr lang="en-US" altLang="zh-CN" sz="1600" dirty="0">
              <a:latin typeface="+mn-ea"/>
            </a:endParaRPr>
          </a:p>
          <a:p>
            <a:pPr marL="0" indent="0">
              <a:lnSpc>
                <a:spcPts val="2800"/>
              </a:lnSpc>
              <a:buNone/>
            </a:pPr>
            <a:endParaRPr lang="en-US" altLang="zh-CN" sz="1600" dirty="0">
              <a:latin typeface="+mn-ea"/>
            </a:endParaRPr>
          </a:p>
          <a:p>
            <a:pPr marL="0" indent="0">
              <a:lnSpc>
                <a:spcPts val="2800"/>
              </a:lnSpc>
              <a:buNone/>
            </a:pPr>
            <a:r>
              <a:rPr lang="zh-CN" altLang="en-US" sz="2000" b="1" dirty="0">
                <a:solidFill>
                  <a:srgbClr val="FF0000"/>
                </a:solidFill>
                <a:latin typeface="+mn-ea"/>
              </a:rPr>
              <a:t>  核心概念：唐宋变革、民族交融</a:t>
            </a:r>
            <a:endParaRPr lang="en-US" altLang="zh-CN" sz="2400" b="1" dirty="0">
              <a:solidFill>
                <a:srgbClr val="FF0000"/>
              </a:solidFill>
              <a:latin typeface="+mn-ea"/>
            </a:endParaRPr>
          </a:p>
          <a:p>
            <a:pPr marL="0" indent="0">
              <a:lnSpc>
                <a:spcPts val="2800"/>
              </a:lnSpc>
              <a:buFont typeface="Arial" panose="020B0604020202020204" pitchFamily="34" charset="0"/>
              <a:buNone/>
            </a:pPr>
            <a:r>
              <a:rPr lang="en-US" altLang="zh-CN" sz="1600" dirty="0">
                <a:latin typeface="+mn-ea"/>
              </a:rPr>
              <a:t>9</a:t>
            </a:r>
            <a:r>
              <a:rPr lang="zh-CN" altLang="en-US" sz="1600" dirty="0">
                <a:latin typeface="+mn-ea"/>
              </a:rPr>
              <a:t>课：宋初中央集权的加强、边防压力和财政危机，王安石变法，南宋的偏安</a:t>
            </a:r>
            <a:endParaRPr lang="en-US" altLang="zh-CN" sz="1600" dirty="0">
              <a:latin typeface="+mn-ea"/>
            </a:endParaRPr>
          </a:p>
          <a:p>
            <a:pPr marL="0" indent="0">
              <a:lnSpc>
                <a:spcPts val="2800"/>
              </a:lnSpc>
              <a:buFont typeface="Arial" panose="020B0604020202020204" pitchFamily="34" charset="0"/>
              <a:buNone/>
            </a:pPr>
            <a:r>
              <a:rPr lang="zh-CN" altLang="en-US" sz="1200" dirty="0">
                <a:latin typeface="+mn-ea"/>
              </a:rPr>
              <a:t>安史之乱</a:t>
            </a:r>
            <a:r>
              <a:rPr lang="en-US" altLang="zh-CN" sz="1200" dirty="0">
                <a:latin typeface="+mn-ea"/>
              </a:rPr>
              <a:t>—</a:t>
            </a:r>
            <a:r>
              <a:rPr lang="zh-CN" altLang="en-US" sz="1200" dirty="0">
                <a:latin typeface="+mn-ea"/>
              </a:rPr>
              <a:t>中央集权</a:t>
            </a:r>
            <a:r>
              <a:rPr lang="en-US" altLang="zh-CN" sz="1200" dirty="0">
                <a:latin typeface="+mn-ea"/>
              </a:rPr>
              <a:t>—</a:t>
            </a:r>
            <a:r>
              <a:rPr lang="zh-CN" altLang="en-US" sz="1200" dirty="0">
                <a:latin typeface="+mn-ea"/>
              </a:rPr>
              <a:t>边防与财政危机</a:t>
            </a:r>
            <a:r>
              <a:rPr lang="en-US" altLang="zh-CN" sz="1200" dirty="0">
                <a:latin typeface="+mn-ea"/>
              </a:rPr>
              <a:t>-</a:t>
            </a:r>
            <a:r>
              <a:rPr lang="zh-CN" altLang="en-US" sz="1200" dirty="0">
                <a:latin typeface="+mn-ea"/>
              </a:rPr>
              <a:t>改革</a:t>
            </a:r>
            <a:endParaRPr lang="en-US" altLang="zh-CN" sz="1200" dirty="0">
              <a:latin typeface="+mn-ea"/>
            </a:endParaRPr>
          </a:p>
          <a:p>
            <a:pPr marL="0" indent="0">
              <a:lnSpc>
                <a:spcPts val="2800"/>
              </a:lnSpc>
              <a:buFont typeface="Arial" panose="020B0604020202020204" pitchFamily="34" charset="0"/>
              <a:buNone/>
            </a:pPr>
            <a:r>
              <a:rPr lang="en-US" altLang="zh-CN" sz="1600" dirty="0">
                <a:latin typeface="+mn-ea"/>
              </a:rPr>
              <a:t>10</a:t>
            </a:r>
            <a:r>
              <a:rPr lang="zh-CN" altLang="en-US" sz="1600" dirty="0">
                <a:latin typeface="+mn-ea"/>
              </a:rPr>
              <a:t>课：辽与西夏，金朝入主中原、从蒙古崛起到元朝统一、元朝的民族关系</a:t>
            </a:r>
            <a:endParaRPr lang="en-US" altLang="zh-CN" sz="1600" dirty="0">
              <a:latin typeface="+mn-ea"/>
            </a:endParaRPr>
          </a:p>
          <a:p>
            <a:pPr marL="0" indent="0">
              <a:lnSpc>
                <a:spcPts val="2800"/>
              </a:lnSpc>
              <a:buFont typeface="Arial" panose="020B0604020202020204" pitchFamily="34" charset="0"/>
              <a:buNone/>
            </a:pPr>
            <a:r>
              <a:rPr lang="zh-CN" altLang="en-US" sz="1200" dirty="0">
                <a:latin typeface="+mn-ea"/>
              </a:rPr>
              <a:t>沿袭唐宋体制，胡汉分治、边境交往密切</a:t>
            </a:r>
            <a:endParaRPr lang="en-US" altLang="zh-CN" sz="1200" dirty="0">
              <a:latin typeface="+mn-ea"/>
            </a:endParaRPr>
          </a:p>
          <a:p>
            <a:pPr marL="0" indent="0">
              <a:lnSpc>
                <a:spcPts val="2800"/>
              </a:lnSpc>
              <a:buFont typeface="Arial" panose="020B0604020202020204" pitchFamily="34" charset="0"/>
              <a:buNone/>
            </a:pPr>
            <a:r>
              <a:rPr lang="en-US" altLang="zh-CN" sz="1600" dirty="0">
                <a:latin typeface="+mn-ea"/>
              </a:rPr>
              <a:t>11</a:t>
            </a:r>
            <a:r>
              <a:rPr lang="zh-CN" altLang="en-US" sz="1600" dirty="0">
                <a:latin typeface="+mn-ea"/>
              </a:rPr>
              <a:t>课：农业与手工业、商业与城市的发展，社会的变化</a:t>
            </a:r>
            <a:endParaRPr lang="en-US" altLang="zh-CN" sz="1600" dirty="0">
              <a:latin typeface="+mn-ea"/>
            </a:endParaRPr>
          </a:p>
          <a:p>
            <a:pPr marL="0" indent="0">
              <a:lnSpc>
                <a:spcPts val="2800"/>
              </a:lnSpc>
              <a:buFont typeface="Arial" panose="020B0604020202020204" pitchFamily="34" charset="0"/>
              <a:buNone/>
            </a:pPr>
            <a:r>
              <a:rPr lang="zh-CN" altLang="en-US" sz="1600" dirty="0">
                <a:latin typeface="+mn-ea"/>
              </a:rPr>
              <a:t>    </a:t>
            </a:r>
            <a:r>
              <a:rPr lang="zh-CN" altLang="en-US" sz="1400" dirty="0">
                <a:latin typeface="+mn-ea"/>
              </a:rPr>
              <a:t>（商品经济、市民社会、唐宋变革）</a:t>
            </a:r>
            <a:endParaRPr lang="en-US" altLang="zh-CN" sz="1400" dirty="0">
              <a:latin typeface="+mn-ea"/>
            </a:endParaRPr>
          </a:p>
          <a:p>
            <a:pPr marL="0" indent="0">
              <a:lnSpc>
                <a:spcPts val="2800"/>
              </a:lnSpc>
              <a:buFont typeface="Arial" panose="020B0604020202020204" pitchFamily="34" charset="0"/>
              <a:buNone/>
            </a:pPr>
            <a:r>
              <a:rPr lang="en-US" altLang="zh-CN" sz="1600" dirty="0">
                <a:latin typeface="+mn-ea"/>
              </a:rPr>
              <a:t>12</a:t>
            </a:r>
            <a:r>
              <a:rPr lang="zh-CN" altLang="en-US" sz="1600" dirty="0">
                <a:latin typeface="+mn-ea"/>
              </a:rPr>
              <a:t>课：儒学的复兴、宋词元曲、科技、少数民族文字</a:t>
            </a:r>
            <a:endParaRPr lang="zh-CN" altLang="en-US" sz="2000" dirty="0">
              <a:latin typeface="+mn-ea"/>
            </a:endParaRPr>
          </a:p>
        </p:txBody>
      </p:sp>
    </p:spTree>
    <p:extLst>
      <p:ext uri="{BB962C8B-B14F-4D97-AF65-F5344CB8AC3E}">
        <p14:creationId xmlns:p14="http://schemas.microsoft.com/office/powerpoint/2010/main" val="198077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372" y="58003"/>
            <a:ext cx="4211960" cy="4944745"/>
          </a:xfrm>
          <a:solidFill>
            <a:schemeClr val="bg2"/>
          </a:solidFill>
          <a:ln>
            <a:solidFill>
              <a:schemeClr val="accent1"/>
            </a:solidFill>
          </a:ln>
        </p:spPr>
        <p:txBody>
          <a:bodyPr>
            <a:noAutofit/>
          </a:bodyPr>
          <a:lstStyle/>
          <a:p>
            <a:pPr>
              <a:lnSpc>
                <a:spcPts val="2700"/>
              </a:lnSpc>
            </a:pPr>
            <a:r>
              <a:rPr lang="en-US" altLang="zh-CN" sz="2000" b="1" dirty="0">
                <a:latin typeface="+mn-ea"/>
              </a:rPr>
              <a:t>1.6 </a:t>
            </a:r>
            <a:r>
              <a:rPr lang="zh-CN" altLang="en-US" sz="2000" b="1" dirty="0">
                <a:latin typeface="+mn-ea"/>
              </a:rPr>
              <a:t>明至清中叶中国版图的奠定、封建专制的发展与社会变动</a:t>
            </a:r>
          </a:p>
          <a:p>
            <a:pPr>
              <a:lnSpc>
                <a:spcPts val="2700"/>
              </a:lnSpc>
            </a:pPr>
            <a:r>
              <a:rPr lang="zh-CN" altLang="en-US" sz="1800" dirty="0">
                <a:latin typeface="+mn-ea"/>
              </a:rPr>
              <a:t>通过了解明清时期统一全国和经略边疆的相关举措，知道南海诸岛、台湾及其包括钓鱼岛在内的附属岛屿是中国版图一部分，认识这一时期统一多民族国家版图奠定的重要意义；了解明清时期社会经济、思想文化的重要变化；通过了解明清时期封建专制的发展、世界的变化对中国的影响，认识中国社会面临的危机。</a:t>
            </a:r>
            <a:endParaRPr lang="en-US" altLang="zh-CN" sz="1800" dirty="0">
              <a:latin typeface="+mn-ea"/>
            </a:endParaRPr>
          </a:p>
          <a:p>
            <a:pPr>
              <a:lnSpc>
                <a:spcPts val="2700"/>
              </a:lnSpc>
            </a:pPr>
            <a:endParaRPr lang="en-US" altLang="zh-CN" sz="2000" dirty="0">
              <a:latin typeface="+mn-ea"/>
            </a:endParaRPr>
          </a:p>
          <a:p>
            <a:pPr>
              <a:lnSpc>
                <a:spcPts val="2700"/>
              </a:lnSpc>
            </a:pPr>
            <a:endParaRPr lang="en-US" altLang="zh-CN" sz="2400" b="1" dirty="0">
              <a:solidFill>
                <a:srgbClr val="FF0000"/>
              </a:solidFill>
              <a:latin typeface="+mn-ea"/>
            </a:endParaRPr>
          </a:p>
          <a:p>
            <a:pPr>
              <a:lnSpc>
                <a:spcPts val="2700"/>
              </a:lnSpc>
            </a:pPr>
            <a:endParaRPr lang="en-US" altLang="zh-CN" sz="2400" dirty="0">
              <a:solidFill>
                <a:srgbClr val="FF0000"/>
              </a:solidFill>
              <a:latin typeface="+mn-ea"/>
            </a:endParaRPr>
          </a:p>
          <a:p>
            <a:pPr>
              <a:lnSpc>
                <a:spcPts val="2700"/>
              </a:lnSpc>
            </a:pPr>
            <a:endParaRPr lang="en-US" altLang="zh-CN" sz="2400" dirty="0">
              <a:solidFill>
                <a:srgbClr val="FF0000"/>
              </a:solidFill>
              <a:latin typeface="+mn-ea"/>
            </a:endParaRPr>
          </a:p>
          <a:p>
            <a:pPr>
              <a:lnSpc>
                <a:spcPts val="2700"/>
              </a:lnSpc>
            </a:pPr>
            <a:endParaRPr lang="zh-CN" altLang="en-US" sz="2400" dirty="0">
              <a:solidFill>
                <a:srgbClr val="FF0000"/>
              </a:solidFill>
              <a:latin typeface="+mn-ea"/>
            </a:endParaRPr>
          </a:p>
        </p:txBody>
      </p:sp>
      <p:sp>
        <p:nvSpPr>
          <p:cNvPr id="4" name="内容占位符 2">
            <a:extLst>
              <a:ext uri="{FF2B5EF4-FFF2-40B4-BE49-F238E27FC236}">
                <a16:creationId xmlns:a16="http://schemas.microsoft.com/office/drawing/2014/main" id="{7415FAC7-A56E-41DD-8AF2-624D2E7C5B05}"/>
              </a:ext>
            </a:extLst>
          </p:cNvPr>
          <p:cNvSpPr txBox="1">
            <a:spLocks/>
          </p:cNvSpPr>
          <p:nvPr/>
        </p:nvSpPr>
        <p:spPr>
          <a:xfrm>
            <a:off x="4427984" y="27791"/>
            <a:ext cx="4536504" cy="5005168"/>
          </a:xfrm>
          <a:prstGeom prst="rect">
            <a:avLst/>
          </a:prstGeom>
          <a:solidFill>
            <a:schemeClr val="bg2"/>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400" dirty="0">
                <a:solidFill>
                  <a:srgbClr val="FF0000"/>
                </a:solidFill>
              </a:rPr>
              <a:t>第四单元   </a:t>
            </a:r>
            <a:endParaRPr lang="en-US" altLang="zh-CN" sz="2400" dirty="0">
              <a:solidFill>
                <a:srgbClr val="FF0000"/>
              </a:solidFill>
            </a:endParaRPr>
          </a:p>
          <a:p>
            <a:pPr marL="0" indent="0">
              <a:buNone/>
            </a:pPr>
            <a:r>
              <a:rPr lang="zh-CN" altLang="en-US" sz="2400" dirty="0">
                <a:solidFill>
                  <a:srgbClr val="FF0000"/>
                </a:solidFill>
              </a:rPr>
              <a:t>明清中国版图的奠定与面临的挑战</a:t>
            </a:r>
            <a:endParaRPr lang="en-US" altLang="zh-CN" sz="2400" dirty="0">
              <a:solidFill>
                <a:srgbClr val="FF0000"/>
              </a:solidFill>
            </a:endParaRPr>
          </a:p>
          <a:p>
            <a:pPr marL="0" indent="0">
              <a:buNone/>
            </a:pPr>
            <a:r>
              <a:rPr lang="zh-CN" altLang="zh-CN" sz="2400" dirty="0"/>
              <a:t>第13 课 从明朝建立到清朝统一</a:t>
            </a:r>
            <a:endParaRPr lang="en-US" altLang="zh-CN" sz="2400" dirty="0"/>
          </a:p>
          <a:p>
            <a:pPr marL="0" indent="0">
              <a:buNone/>
            </a:pPr>
            <a:r>
              <a:rPr lang="zh-CN" altLang="en-US" sz="1800" dirty="0"/>
              <a:t>       明朝政治制度的变化</a:t>
            </a:r>
            <a:endParaRPr lang="en-US" altLang="zh-CN" sz="1800" dirty="0"/>
          </a:p>
          <a:p>
            <a:r>
              <a:rPr lang="zh-CN" altLang="en-US" sz="1800" dirty="0"/>
              <a:t>海上交通与沿海形势</a:t>
            </a:r>
            <a:endParaRPr lang="en-US" altLang="zh-CN" sz="1800" dirty="0"/>
          </a:p>
          <a:p>
            <a:r>
              <a:rPr lang="zh-CN" altLang="en-US" sz="1800" dirty="0"/>
              <a:t>内陆边疆与明清易代</a:t>
            </a:r>
            <a:endParaRPr lang="zh-CN" altLang="zh-CN" sz="1800" dirty="0"/>
          </a:p>
          <a:p>
            <a:pPr marL="0" indent="0">
              <a:buNone/>
            </a:pPr>
            <a:r>
              <a:rPr lang="zh-CN" altLang="zh-CN" sz="2400" dirty="0"/>
              <a:t>第14 课 清朝的鼎盛与危机</a:t>
            </a:r>
            <a:endParaRPr lang="en-US" altLang="zh-CN" sz="2400" dirty="0"/>
          </a:p>
          <a:p>
            <a:r>
              <a:rPr lang="zh-CN" altLang="en-US" sz="1800" dirty="0"/>
              <a:t>康雍乾时期的君主专制</a:t>
            </a:r>
            <a:endParaRPr lang="en-US" altLang="zh-CN" sz="1800" dirty="0"/>
          </a:p>
          <a:p>
            <a:r>
              <a:rPr lang="zh-CN" altLang="en-US" sz="1800" dirty="0"/>
              <a:t>疆域的奠定</a:t>
            </a:r>
            <a:endParaRPr lang="en-US" altLang="zh-CN" sz="1800" dirty="0"/>
          </a:p>
          <a:p>
            <a:r>
              <a:rPr lang="zh-CN" altLang="en-US" sz="1800" dirty="0"/>
              <a:t>统治危机的初显</a:t>
            </a:r>
            <a:endParaRPr lang="zh-CN" altLang="zh-CN" sz="1800" dirty="0"/>
          </a:p>
          <a:p>
            <a:pPr marL="0" indent="0">
              <a:buNone/>
            </a:pPr>
            <a:r>
              <a:rPr lang="zh-CN" altLang="zh-CN" sz="2400" dirty="0"/>
              <a:t>第15 课 明清经济与文化	</a:t>
            </a:r>
            <a:endParaRPr lang="en-US" altLang="zh-CN" sz="2400" dirty="0"/>
          </a:p>
          <a:p>
            <a:r>
              <a:rPr lang="zh-CN" altLang="en-US" sz="1800" dirty="0"/>
              <a:t>社会经济的发展与局限</a:t>
            </a:r>
            <a:endParaRPr lang="en-US" altLang="zh-CN" sz="1800" dirty="0"/>
          </a:p>
          <a:p>
            <a:r>
              <a:rPr lang="zh-CN" altLang="en-US" sz="1800" dirty="0"/>
              <a:t>思想领域的变化</a:t>
            </a:r>
            <a:endParaRPr lang="en-US" altLang="zh-CN" sz="1800" dirty="0"/>
          </a:p>
          <a:p>
            <a:r>
              <a:rPr lang="zh-CN" altLang="en-US" sz="1800" dirty="0"/>
              <a:t>小说与戏曲</a:t>
            </a:r>
            <a:endParaRPr lang="en-US" altLang="zh-CN" sz="1800" dirty="0"/>
          </a:p>
          <a:p>
            <a:r>
              <a:rPr lang="zh-CN" altLang="en-US" sz="1800" dirty="0"/>
              <a:t>科技</a:t>
            </a:r>
            <a:endParaRPr lang="zh-CN" altLang="zh-CN" sz="1800" dirty="0"/>
          </a:p>
        </p:txBody>
      </p:sp>
      <p:sp>
        <p:nvSpPr>
          <p:cNvPr id="5" name="文本框 4">
            <a:extLst>
              <a:ext uri="{FF2B5EF4-FFF2-40B4-BE49-F238E27FC236}">
                <a16:creationId xmlns:a16="http://schemas.microsoft.com/office/drawing/2014/main" id="{E0A29FAD-5763-44D6-B388-2E165D7582EC}"/>
              </a:ext>
            </a:extLst>
          </p:cNvPr>
          <p:cNvSpPr txBox="1"/>
          <p:nvPr/>
        </p:nvSpPr>
        <p:spPr>
          <a:xfrm>
            <a:off x="67372" y="4861005"/>
            <a:ext cx="8897116" cy="1938992"/>
          </a:xfrm>
          <a:prstGeom prst="rect">
            <a:avLst/>
          </a:prstGeom>
          <a:solidFill>
            <a:schemeClr val="accent6">
              <a:lumMod val="20000"/>
              <a:lumOff val="80000"/>
            </a:schemeClr>
          </a:solidFill>
        </p:spPr>
        <p:txBody>
          <a:bodyPr wrap="square">
            <a:spAutoFit/>
          </a:bodyPr>
          <a:lstStyle/>
          <a:p>
            <a:r>
              <a:rPr lang="en-US" altLang="zh-CN" sz="2400" dirty="0">
                <a:solidFill>
                  <a:srgbClr val="FF0000"/>
                </a:solidFill>
              </a:rPr>
              <a:t> </a:t>
            </a:r>
            <a:r>
              <a:rPr lang="zh-CN" altLang="en-US" sz="2400" dirty="0">
                <a:solidFill>
                  <a:srgbClr val="FF0000"/>
                </a:solidFill>
              </a:rPr>
              <a:t> 请思考：</a:t>
            </a:r>
            <a:endParaRPr lang="en-US" altLang="zh-CN" sz="2400" dirty="0">
              <a:solidFill>
                <a:srgbClr val="FF0000"/>
              </a:solidFill>
            </a:endParaRPr>
          </a:p>
          <a:p>
            <a:r>
              <a:rPr lang="en-US" altLang="zh-CN" sz="2400" dirty="0">
                <a:solidFill>
                  <a:srgbClr val="FF0000"/>
                </a:solidFill>
              </a:rPr>
              <a:t>     1.</a:t>
            </a:r>
            <a:r>
              <a:rPr lang="zh-CN" altLang="en-US" sz="2400" dirty="0">
                <a:solidFill>
                  <a:srgbClr val="FF0000"/>
                </a:solidFill>
              </a:rPr>
              <a:t>课程内容的核心概念和主题是什么？</a:t>
            </a:r>
            <a:endParaRPr lang="en-US" altLang="zh-CN" sz="2400" dirty="0">
              <a:solidFill>
                <a:srgbClr val="FF0000"/>
              </a:solidFill>
            </a:endParaRPr>
          </a:p>
          <a:p>
            <a:r>
              <a:rPr lang="en-US" altLang="zh-CN" sz="2400" dirty="0">
                <a:solidFill>
                  <a:srgbClr val="FF0000"/>
                </a:solidFill>
              </a:rPr>
              <a:t>     2.</a:t>
            </a:r>
            <a:r>
              <a:rPr lang="zh-CN" altLang="en-US" sz="2400" dirty="0">
                <a:solidFill>
                  <a:srgbClr val="FF0000"/>
                </a:solidFill>
              </a:rPr>
              <a:t>教材内容设计的思路是什么？</a:t>
            </a:r>
            <a:endParaRPr lang="en-US" altLang="zh-CN" sz="2400" dirty="0">
              <a:solidFill>
                <a:srgbClr val="FF0000"/>
              </a:solidFill>
            </a:endParaRPr>
          </a:p>
          <a:p>
            <a:r>
              <a:rPr lang="en-US" altLang="zh-CN" sz="2400" dirty="0">
                <a:solidFill>
                  <a:srgbClr val="FF0000"/>
                </a:solidFill>
              </a:rPr>
              <a:t>     3.</a:t>
            </a:r>
            <a:r>
              <a:rPr lang="zh-CN" altLang="en-US" sz="2400" dirty="0">
                <a:solidFill>
                  <a:srgbClr val="FF0000"/>
                </a:solidFill>
              </a:rPr>
              <a:t>教材内容的设计与课程内容相比有怎样的距离？</a:t>
            </a:r>
            <a:endParaRPr lang="en-US" altLang="zh-CN" sz="2400" dirty="0">
              <a:solidFill>
                <a:srgbClr val="FF0000"/>
              </a:solidFill>
            </a:endParaRPr>
          </a:p>
          <a:p>
            <a:endParaRPr lang="zh-CN" altLang="en-US" sz="2400" dirty="0"/>
          </a:p>
        </p:txBody>
      </p:sp>
    </p:spTree>
    <p:extLst>
      <p:ext uri="{BB962C8B-B14F-4D97-AF65-F5344CB8AC3E}">
        <p14:creationId xmlns:p14="http://schemas.microsoft.com/office/powerpoint/2010/main" val="1386231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additive="base">
                                        <p:cTn id="3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additive="base">
                                        <p:cTn id="4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additive="base">
                                        <p:cTn id="4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anim calcmode="lin" valueType="num">
                                      <p:cBhvr additive="base">
                                        <p:cTn id="5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7" end="7"/>
                                            </p:txEl>
                                          </p:spTgt>
                                        </p:tgtEl>
                                        <p:attrNameLst>
                                          <p:attrName>style.visibility</p:attrName>
                                        </p:attrNameLst>
                                      </p:cBhvr>
                                      <p:to>
                                        <p:strVal val="visible"/>
                                      </p:to>
                                    </p:set>
                                    <p:anim calcmode="lin" valueType="num">
                                      <p:cBhvr additive="base">
                                        <p:cTn id="6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8" end="8"/>
                                            </p:txEl>
                                          </p:spTgt>
                                        </p:tgtEl>
                                        <p:attrNameLst>
                                          <p:attrName>style.visibility</p:attrName>
                                        </p:attrNameLst>
                                      </p:cBhvr>
                                      <p:to>
                                        <p:strVal val="visible"/>
                                      </p:to>
                                    </p:set>
                                    <p:anim calcmode="lin" valueType="num">
                                      <p:cBhvr additive="base">
                                        <p:cTn id="6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txEl>
                                              <p:pRg st="9" end="9"/>
                                            </p:txEl>
                                          </p:spTgt>
                                        </p:tgtEl>
                                        <p:attrNameLst>
                                          <p:attrName>style.visibility</p:attrName>
                                        </p:attrNameLst>
                                      </p:cBhvr>
                                      <p:to>
                                        <p:strVal val="visible"/>
                                      </p:to>
                                    </p:set>
                                    <p:anim calcmode="lin" valueType="num">
                                      <p:cBhvr additive="base">
                                        <p:cTn id="7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
                                            <p:txEl>
                                              <p:pRg st="10" end="10"/>
                                            </p:txEl>
                                          </p:spTgt>
                                        </p:tgtEl>
                                        <p:attrNameLst>
                                          <p:attrName>style.visibility</p:attrName>
                                        </p:attrNameLst>
                                      </p:cBhvr>
                                      <p:to>
                                        <p:strVal val="visible"/>
                                      </p:to>
                                    </p:set>
                                    <p:anim calcmode="lin" valueType="num">
                                      <p:cBhvr additive="base">
                                        <p:cTn id="79"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
                                            <p:txEl>
                                              <p:pRg st="11" end="11"/>
                                            </p:txEl>
                                          </p:spTgt>
                                        </p:tgtEl>
                                        <p:attrNameLst>
                                          <p:attrName>style.visibility</p:attrName>
                                        </p:attrNameLst>
                                      </p:cBhvr>
                                      <p:to>
                                        <p:strVal val="visible"/>
                                      </p:to>
                                    </p:set>
                                    <p:anim calcmode="lin" valueType="num">
                                      <p:cBhvr additive="base">
                                        <p:cTn id="85"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
                                            <p:txEl>
                                              <p:pRg st="12" end="12"/>
                                            </p:txEl>
                                          </p:spTgt>
                                        </p:tgtEl>
                                        <p:attrNameLst>
                                          <p:attrName>style.visibility</p:attrName>
                                        </p:attrNameLst>
                                      </p:cBhvr>
                                      <p:to>
                                        <p:strVal val="visible"/>
                                      </p:to>
                                    </p:set>
                                    <p:anim calcmode="lin" valueType="num">
                                      <p:cBhvr additive="base">
                                        <p:cTn id="91"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
                                            <p:txEl>
                                              <p:pRg st="13" end="13"/>
                                            </p:txEl>
                                          </p:spTgt>
                                        </p:tgtEl>
                                        <p:attrNameLst>
                                          <p:attrName>style.visibility</p:attrName>
                                        </p:attrNameLst>
                                      </p:cBhvr>
                                      <p:to>
                                        <p:strVal val="visible"/>
                                      </p:to>
                                    </p:set>
                                    <p:anim calcmode="lin" valueType="num">
                                      <p:cBhvr additive="base">
                                        <p:cTn id="97"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
                                            <p:txEl>
                                              <p:pRg st="14" end="14"/>
                                            </p:txEl>
                                          </p:spTgt>
                                        </p:tgtEl>
                                        <p:attrNameLst>
                                          <p:attrName>style.visibility</p:attrName>
                                        </p:attrNameLst>
                                      </p:cBhvr>
                                      <p:to>
                                        <p:strVal val="visible"/>
                                      </p:to>
                                    </p:set>
                                    <p:anim calcmode="lin" valueType="num">
                                      <p:cBhvr additive="base">
                                        <p:cTn id="103"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5">
                                            <p:bg/>
                                          </p:spTgt>
                                        </p:tgtEl>
                                        <p:attrNameLst>
                                          <p:attrName>style.visibility</p:attrName>
                                        </p:attrNameLst>
                                      </p:cBhvr>
                                      <p:to>
                                        <p:strVal val="visible"/>
                                      </p:to>
                                    </p:set>
                                    <p:animEffect transition="in" filter="fade">
                                      <p:cBhvr>
                                        <p:cTn id="109" dur="500"/>
                                        <p:tgtEl>
                                          <p:spTgt spid="5">
                                            <p:bg/>
                                          </p:spTgt>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5">
                                            <p:txEl>
                                              <p:pRg st="0" end="0"/>
                                            </p:txEl>
                                          </p:spTgt>
                                        </p:tgtEl>
                                        <p:attrNameLst>
                                          <p:attrName>style.visibility</p:attrName>
                                        </p:attrNameLst>
                                      </p:cBhvr>
                                      <p:to>
                                        <p:strVal val="visible"/>
                                      </p:to>
                                    </p:set>
                                    <p:animEffect transition="in" filter="fade">
                                      <p:cBhvr>
                                        <p:cTn id="114" dur="500"/>
                                        <p:tgtEl>
                                          <p:spTgt spid="5">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
                                            <p:txEl>
                                              <p:pRg st="1" end="1"/>
                                            </p:txEl>
                                          </p:spTgt>
                                        </p:tgtEl>
                                        <p:attrNameLst>
                                          <p:attrName>style.visibility</p:attrName>
                                        </p:attrNameLst>
                                      </p:cBhvr>
                                      <p:to>
                                        <p:strVal val="visible"/>
                                      </p:to>
                                    </p:set>
                                    <p:animEffect transition="in" filter="fade">
                                      <p:cBhvr>
                                        <p:cTn id="119" dur="500"/>
                                        <p:tgtEl>
                                          <p:spTgt spid="5">
                                            <p:txEl>
                                              <p:pRg st="1" end="1"/>
                                            </p:txEl>
                                          </p:spTgt>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5">
                                            <p:txEl>
                                              <p:pRg st="2" end="2"/>
                                            </p:txEl>
                                          </p:spTgt>
                                        </p:tgtEl>
                                        <p:attrNameLst>
                                          <p:attrName>style.visibility</p:attrName>
                                        </p:attrNameLst>
                                      </p:cBhvr>
                                      <p:to>
                                        <p:strVal val="visible"/>
                                      </p:to>
                                    </p:set>
                                    <p:animEffect transition="in" filter="fade">
                                      <p:cBhvr>
                                        <p:cTn id="124" dur="500"/>
                                        <p:tgtEl>
                                          <p:spTgt spid="5">
                                            <p:txEl>
                                              <p:pRg st="2" end="2"/>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
                                            <p:txEl>
                                              <p:pRg st="3" end="3"/>
                                            </p:txEl>
                                          </p:spTgt>
                                        </p:tgtEl>
                                        <p:attrNameLst>
                                          <p:attrName>style.visibility</p:attrName>
                                        </p:attrNameLst>
                                      </p:cBhvr>
                                      <p:to>
                                        <p:strVal val="visible"/>
                                      </p:to>
                                    </p:set>
                                    <p:animEffect transition="in" filter="fade">
                                      <p:cBhvr>
                                        <p:cTn id="12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7544" y="1772817"/>
            <a:ext cx="8676456" cy="5085184"/>
          </a:xfrm>
          <a:solidFill>
            <a:schemeClr val="bg2"/>
          </a:solidFill>
        </p:spPr>
        <p:txBody>
          <a:bodyPr>
            <a:noAutofit/>
          </a:bodyPr>
          <a:lstStyle/>
          <a:p>
            <a:pPr marL="0" indent="0" eaLnBrk="1" hangingPunct="1">
              <a:buFont typeface="Wingdings" pitchFamily="2" charset="2"/>
              <a:buNone/>
              <a:defRPr/>
            </a:pPr>
            <a:r>
              <a:rPr lang="zh-CN" altLang="en-US" sz="1600" b="1" dirty="0">
                <a:solidFill>
                  <a:srgbClr val="800000"/>
                </a:solidFill>
                <a:ea typeface="黑体" pitchFamily="49" charset="-122"/>
              </a:rPr>
              <a:t> </a:t>
            </a:r>
            <a:endParaRPr lang="en-US" altLang="zh-CN" sz="1800" b="1" dirty="0"/>
          </a:p>
          <a:p>
            <a:pPr eaLnBrk="1" hangingPunct="1">
              <a:defRPr/>
            </a:pPr>
            <a:r>
              <a:rPr lang="en-US" altLang="zh-CN" sz="1600" b="1" dirty="0">
                <a:solidFill>
                  <a:srgbClr val="FF0000"/>
                </a:solidFill>
              </a:rPr>
              <a:t>1.</a:t>
            </a:r>
            <a:r>
              <a:rPr lang="zh-CN" altLang="en-US" sz="1600" b="1" dirty="0">
                <a:solidFill>
                  <a:srgbClr val="FF0000"/>
                </a:solidFill>
              </a:rPr>
              <a:t>统一全国和经略边疆的举措</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对新疆、西藏和蒙古等边疆地区的管辖</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郑成功收复台湾与清朝台湾腐的设置</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抗击沙俄对我国东北地区的侵略</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抗倭与我国沿海地区的稳定</a:t>
            </a:r>
            <a:endParaRPr lang="en-US" altLang="zh-CN" sz="1600" b="1" dirty="0">
              <a:latin typeface="楷体" panose="02010609060101010101" pitchFamily="49" charset="-122"/>
              <a:ea typeface="楷体" panose="02010609060101010101" pitchFamily="49" charset="-122"/>
            </a:endParaRPr>
          </a:p>
          <a:p>
            <a:pPr eaLnBrk="1" hangingPunct="1">
              <a:defRPr/>
            </a:pPr>
            <a:r>
              <a:rPr lang="en-US" altLang="zh-CN" sz="1600" b="1" dirty="0">
                <a:solidFill>
                  <a:srgbClr val="FF0000"/>
                </a:solidFill>
              </a:rPr>
              <a:t>2.</a:t>
            </a:r>
            <a:r>
              <a:rPr lang="zh-CN" altLang="en-US" sz="1600" b="1" dirty="0">
                <a:solidFill>
                  <a:srgbClr val="FF0000"/>
                </a:solidFill>
              </a:rPr>
              <a:t>社会经济和文化领域的新现象</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农业、手工业领域的新变化和商品经济的发展与局限</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提倡个性自由和和反对专制的思想主张</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反映市民生活的明清小说和戏曲</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传统科技的发展与中西文化交流</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海外贸易的新发展</a:t>
            </a:r>
            <a:endParaRPr lang="en-US" altLang="zh-CN" sz="1600" b="1" dirty="0">
              <a:latin typeface="楷体" panose="02010609060101010101" pitchFamily="49" charset="-122"/>
              <a:ea typeface="楷体" panose="02010609060101010101" pitchFamily="49" charset="-122"/>
            </a:endParaRPr>
          </a:p>
          <a:p>
            <a:pPr eaLnBrk="1" hangingPunct="1">
              <a:defRPr/>
            </a:pPr>
            <a:r>
              <a:rPr lang="en-US" altLang="zh-CN" sz="1600" b="1" dirty="0">
                <a:solidFill>
                  <a:srgbClr val="FF0000"/>
                </a:solidFill>
              </a:rPr>
              <a:t>3.</a:t>
            </a:r>
            <a:r>
              <a:rPr lang="zh-CN" altLang="en-US" sz="1600" b="1" dirty="0">
                <a:solidFill>
                  <a:srgbClr val="FF0000"/>
                </a:solidFill>
              </a:rPr>
              <a:t>封建专制的发展与社会危机</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明朝宰相制度的废除和内阁的设置</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清朝军机处的设立和文字狱</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人口膨胀和闭关自守政策</a:t>
            </a:r>
            <a:endParaRPr lang="en-US" altLang="zh-CN" sz="1600" b="1" dirty="0">
              <a:latin typeface="楷体" panose="02010609060101010101" pitchFamily="49" charset="-122"/>
              <a:ea typeface="楷体" panose="02010609060101010101" pitchFamily="49" charset="-122"/>
            </a:endParaRPr>
          </a:p>
          <a:p>
            <a:pPr eaLnBrk="1" hangingPunct="1">
              <a:defRPr/>
            </a:pPr>
            <a:endParaRPr lang="en-US" altLang="zh-CN" sz="1600" b="1" dirty="0"/>
          </a:p>
          <a:p>
            <a:pPr eaLnBrk="1" hangingPunct="1">
              <a:defRPr/>
            </a:pPr>
            <a:endParaRPr lang="zh-CN" altLang="en-US" sz="1600" b="1" dirty="0">
              <a:solidFill>
                <a:srgbClr val="3333FF"/>
              </a:solidFill>
              <a:latin typeface="楷体" panose="02010609060101010101" pitchFamily="49" charset="-122"/>
              <a:ea typeface="楷体" panose="02010609060101010101" pitchFamily="49" charset="-122"/>
            </a:endParaRPr>
          </a:p>
        </p:txBody>
      </p:sp>
      <p:sp>
        <p:nvSpPr>
          <p:cNvPr id="3" name="矩形 2"/>
          <p:cNvSpPr/>
          <p:nvPr/>
        </p:nvSpPr>
        <p:spPr>
          <a:xfrm>
            <a:off x="-1" y="72856"/>
            <a:ext cx="9144001" cy="1754326"/>
          </a:xfrm>
          <a:prstGeom prst="rect">
            <a:avLst/>
          </a:prstGeom>
          <a:solidFill>
            <a:schemeClr val="bg2"/>
          </a:solidFill>
        </p:spPr>
        <p:txBody>
          <a:bodyPr wrap="square">
            <a:spAutoFit/>
          </a:bodyPr>
          <a:lstStyle/>
          <a:p>
            <a:r>
              <a:rPr lang="en-US" altLang="zh-CN" b="1" dirty="0"/>
              <a:t>1.6 </a:t>
            </a:r>
            <a:r>
              <a:rPr lang="zh-CN" altLang="zh-CN" b="1" dirty="0"/>
              <a:t>明至清中叶中国版图的奠定、封建专制的发展与社会变动</a:t>
            </a:r>
            <a:endParaRPr lang="zh-CN" altLang="zh-CN" dirty="0"/>
          </a:p>
          <a:p>
            <a:r>
              <a:rPr lang="en-US" altLang="zh-CN" dirty="0"/>
              <a:t>       </a:t>
            </a:r>
            <a:r>
              <a:rPr lang="zh-CN" altLang="zh-CN" dirty="0"/>
              <a:t>通过了解明清时期统一全国和经略边疆的相关举措，知道南海诸岛、台湾及其包括钓鱼岛在内的附属岛屿是中国版图一部分，认识这一时期统一多民族国家版图奠定的重要意义；</a:t>
            </a:r>
            <a:r>
              <a:rPr lang="en-US" altLang="zh-CN" dirty="0">
                <a:solidFill>
                  <a:srgbClr val="FF0000"/>
                </a:solidFill>
              </a:rPr>
              <a:t>1</a:t>
            </a:r>
            <a:r>
              <a:rPr lang="zh-CN" altLang="zh-CN" dirty="0"/>
              <a:t>了解明清时期社会经济、思想文化的重要变化；</a:t>
            </a:r>
            <a:r>
              <a:rPr lang="en-US" altLang="zh-CN" dirty="0">
                <a:solidFill>
                  <a:srgbClr val="FF0000"/>
                </a:solidFill>
              </a:rPr>
              <a:t>2</a:t>
            </a:r>
            <a:r>
              <a:rPr lang="zh-CN" altLang="zh-CN" dirty="0"/>
              <a:t>通过了解明清时期封建专制的发展、世界的变化对中国的影响，认识中国社会面临的危机。</a:t>
            </a:r>
            <a:r>
              <a:rPr lang="en-US" altLang="zh-CN" dirty="0">
                <a:solidFill>
                  <a:srgbClr val="FF0000"/>
                </a:solidFill>
              </a:rPr>
              <a:t>3</a:t>
            </a:r>
          </a:p>
          <a:p>
            <a:r>
              <a:rPr lang="en-US" altLang="zh-CN" b="1" kern="0" dirty="0">
                <a:solidFill>
                  <a:srgbClr val="FF0000"/>
                </a:solidFill>
                <a:latin typeface="楷体" panose="02010609060101010101" pitchFamily="49" charset="-122"/>
                <a:ea typeface="楷体" panose="02010609060101010101" pitchFamily="49" charset="-122"/>
              </a:rPr>
              <a:t>    </a:t>
            </a:r>
            <a:r>
              <a:rPr lang="zh-CN" altLang="en-US" b="1" kern="0" dirty="0">
                <a:solidFill>
                  <a:srgbClr val="FF0000"/>
                </a:solidFill>
                <a:latin typeface="楷体" panose="02010609060101010101" pitchFamily="49" charset="-122"/>
                <a:ea typeface="楷体" panose="02010609060101010101" pitchFamily="49" charset="-122"/>
              </a:rPr>
              <a:t>核心概念：版图意识，经济与文化的新现象，危机意识</a:t>
            </a:r>
          </a:p>
        </p:txBody>
      </p:sp>
      <p:sp>
        <p:nvSpPr>
          <p:cNvPr id="4" name="TextBox 3"/>
          <p:cNvSpPr txBox="1">
            <a:spLocks noChangeArrowheads="1"/>
          </p:cNvSpPr>
          <p:nvPr/>
        </p:nvSpPr>
        <p:spPr bwMode="auto">
          <a:xfrm>
            <a:off x="25204" y="3645024"/>
            <a:ext cx="880227" cy="1631216"/>
          </a:xfrm>
          <a:prstGeom prst="rect">
            <a:avLst/>
          </a:prstGeom>
          <a:solidFill>
            <a:schemeClr val="bg2"/>
          </a:solidFill>
          <a:ln>
            <a:noFill/>
          </a:ln>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000" b="1" dirty="0">
                <a:solidFill>
                  <a:srgbClr val="FF0000"/>
                </a:solidFill>
              </a:rPr>
              <a:t>明至清中叶的中国社会</a:t>
            </a:r>
          </a:p>
        </p:txBody>
      </p:sp>
      <p:sp>
        <p:nvSpPr>
          <p:cNvPr id="5" name="左大括号 4"/>
          <p:cNvSpPr/>
          <p:nvPr/>
        </p:nvSpPr>
        <p:spPr>
          <a:xfrm>
            <a:off x="556497" y="2204864"/>
            <a:ext cx="348935" cy="4231547"/>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p>
        </p:txBody>
      </p:sp>
      <p:sp>
        <p:nvSpPr>
          <p:cNvPr id="7" name="矩形标注 6"/>
          <p:cNvSpPr/>
          <p:nvPr/>
        </p:nvSpPr>
        <p:spPr>
          <a:xfrm>
            <a:off x="6444208" y="2204864"/>
            <a:ext cx="2378702" cy="1008112"/>
          </a:xfrm>
          <a:prstGeom prst="wedgeRectCallout">
            <a:avLst>
              <a:gd name="adj1" fmla="val -121437"/>
              <a:gd name="adj2" fmla="val 29315"/>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rPr>
              <a:t>历史认识：</a:t>
            </a:r>
            <a:endParaRPr lang="en-US" altLang="zh-CN" sz="1600" b="1" dirty="0">
              <a:solidFill>
                <a:srgbClr val="FF0000"/>
              </a:solidFill>
            </a:endParaRPr>
          </a:p>
          <a:p>
            <a:pPr algn="ctr"/>
            <a:r>
              <a:rPr lang="zh-CN" altLang="en-US" sz="1600" b="1" dirty="0">
                <a:solidFill>
                  <a:srgbClr val="FF0000"/>
                </a:solidFill>
              </a:rPr>
              <a:t>现代中国版图的奠定</a:t>
            </a:r>
          </a:p>
        </p:txBody>
      </p:sp>
      <p:sp>
        <p:nvSpPr>
          <p:cNvPr id="17" name="矩形标注 16"/>
          <p:cNvSpPr/>
          <p:nvPr/>
        </p:nvSpPr>
        <p:spPr>
          <a:xfrm>
            <a:off x="6733458" y="5582819"/>
            <a:ext cx="2089451" cy="1008112"/>
          </a:xfrm>
          <a:prstGeom prst="wedgeRectCallout">
            <a:avLst>
              <a:gd name="adj1" fmla="val -152409"/>
              <a:gd name="adj2" fmla="val 3374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rPr>
              <a:t>历史认识</a:t>
            </a:r>
            <a:endParaRPr lang="en-US" altLang="zh-CN" sz="1600" b="1" dirty="0">
              <a:solidFill>
                <a:srgbClr val="FF0000"/>
              </a:solidFill>
            </a:endParaRPr>
          </a:p>
          <a:p>
            <a:pPr algn="ctr"/>
            <a:r>
              <a:rPr lang="zh-CN" altLang="en-US" sz="1600" b="1" dirty="0">
                <a:solidFill>
                  <a:srgbClr val="FF0000"/>
                </a:solidFill>
              </a:rPr>
              <a:t>中国社会的危机</a:t>
            </a:r>
          </a:p>
        </p:txBody>
      </p:sp>
      <p:sp>
        <p:nvSpPr>
          <p:cNvPr id="18" name="矩形标注 17"/>
          <p:cNvSpPr/>
          <p:nvPr/>
        </p:nvSpPr>
        <p:spPr>
          <a:xfrm>
            <a:off x="6505043" y="3879632"/>
            <a:ext cx="2378702" cy="1008112"/>
          </a:xfrm>
          <a:prstGeom prst="wedgeRectCallout">
            <a:avLst>
              <a:gd name="adj1" fmla="val -121437"/>
              <a:gd name="adj2" fmla="val 29315"/>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rPr>
              <a:t>历史认识：</a:t>
            </a:r>
            <a:endParaRPr lang="en-US" altLang="zh-CN" sz="1600" b="1" dirty="0">
              <a:solidFill>
                <a:srgbClr val="FF0000"/>
              </a:solidFill>
            </a:endParaRPr>
          </a:p>
          <a:p>
            <a:pPr algn="ctr"/>
            <a:r>
              <a:rPr lang="zh-CN" altLang="en-US" sz="1600" b="1" dirty="0">
                <a:solidFill>
                  <a:srgbClr val="FF0000"/>
                </a:solidFill>
              </a:rPr>
              <a:t>大航海时代中国小农经济和传统文化的转型</a:t>
            </a:r>
          </a:p>
        </p:txBody>
      </p:sp>
    </p:spTree>
    <p:extLst>
      <p:ext uri="{BB962C8B-B14F-4D97-AF65-F5344CB8AC3E}">
        <p14:creationId xmlns:p14="http://schemas.microsoft.com/office/powerpoint/2010/main" val="15902931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5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 calcmode="lin" valueType="num">
                                      <p:cBhvr additive="base">
                                        <p:cTn id="43" dur="500" fill="hold"/>
                                        <p:tgtEl>
                                          <p:spTgt spid="40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99">
                                            <p:txEl>
                                              <p:pRg st="7" end="7"/>
                                            </p:txEl>
                                          </p:spTgt>
                                        </p:tgtEl>
                                        <p:attrNameLst>
                                          <p:attrName>style.visibility</p:attrName>
                                        </p:attrNameLst>
                                      </p:cBhvr>
                                      <p:to>
                                        <p:strVal val="visible"/>
                                      </p:to>
                                    </p:set>
                                    <p:anim calcmode="lin" valueType="num">
                                      <p:cBhvr additive="base">
                                        <p:cTn id="49" dur="500" fill="hold"/>
                                        <p:tgtEl>
                                          <p:spTgt spid="409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0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099">
                                            <p:txEl>
                                              <p:pRg st="8" end="8"/>
                                            </p:txEl>
                                          </p:spTgt>
                                        </p:tgtEl>
                                        <p:attrNameLst>
                                          <p:attrName>style.visibility</p:attrName>
                                        </p:attrNameLst>
                                      </p:cBhvr>
                                      <p:to>
                                        <p:strVal val="visible"/>
                                      </p:to>
                                    </p:set>
                                    <p:anim calcmode="lin" valueType="num">
                                      <p:cBhvr additive="base">
                                        <p:cTn id="55" dur="500" fill="hold"/>
                                        <p:tgtEl>
                                          <p:spTgt spid="409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09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99">
                                            <p:txEl>
                                              <p:pRg st="9" end="9"/>
                                            </p:txEl>
                                          </p:spTgt>
                                        </p:tgtEl>
                                        <p:attrNameLst>
                                          <p:attrName>style.visibility</p:attrName>
                                        </p:attrNameLst>
                                      </p:cBhvr>
                                      <p:to>
                                        <p:strVal val="visible"/>
                                      </p:to>
                                    </p:set>
                                    <p:anim calcmode="lin" valueType="num">
                                      <p:cBhvr additive="base">
                                        <p:cTn id="61" dur="500" fill="hold"/>
                                        <p:tgtEl>
                                          <p:spTgt spid="4099">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09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099">
                                            <p:txEl>
                                              <p:pRg st="10" end="10"/>
                                            </p:txEl>
                                          </p:spTgt>
                                        </p:tgtEl>
                                        <p:attrNameLst>
                                          <p:attrName>style.visibility</p:attrName>
                                        </p:attrNameLst>
                                      </p:cBhvr>
                                      <p:to>
                                        <p:strVal val="visible"/>
                                      </p:to>
                                    </p:set>
                                    <p:anim calcmode="lin" valueType="num">
                                      <p:cBhvr additive="base">
                                        <p:cTn id="67" dur="500" fill="hold"/>
                                        <p:tgtEl>
                                          <p:spTgt spid="4099">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09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099">
                                            <p:txEl>
                                              <p:pRg st="11" end="11"/>
                                            </p:txEl>
                                          </p:spTgt>
                                        </p:tgtEl>
                                        <p:attrNameLst>
                                          <p:attrName>style.visibility</p:attrName>
                                        </p:attrNameLst>
                                      </p:cBhvr>
                                      <p:to>
                                        <p:strVal val="visible"/>
                                      </p:to>
                                    </p:set>
                                    <p:anim calcmode="lin" valueType="num">
                                      <p:cBhvr additive="base">
                                        <p:cTn id="73" dur="500" fill="hold"/>
                                        <p:tgtEl>
                                          <p:spTgt spid="4099">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09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099">
                                            <p:txEl>
                                              <p:pRg st="12" end="12"/>
                                            </p:txEl>
                                          </p:spTgt>
                                        </p:tgtEl>
                                        <p:attrNameLst>
                                          <p:attrName>style.visibility</p:attrName>
                                        </p:attrNameLst>
                                      </p:cBhvr>
                                      <p:to>
                                        <p:strVal val="visible"/>
                                      </p:to>
                                    </p:set>
                                    <p:anim calcmode="lin" valueType="num">
                                      <p:cBhvr additive="base">
                                        <p:cTn id="79" dur="500" fill="hold"/>
                                        <p:tgtEl>
                                          <p:spTgt spid="4099">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09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099">
                                            <p:txEl>
                                              <p:pRg st="13" end="13"/>
                                            </p:txEl>
                                          </p:spTgt>
                                        </p:tgtEl>
                                        <p:attrNameLst>
                                          <p:attrName>style.visibility</p:attrName>
                                        </p:attrNameLst>
                                      </p:cBhvr>
                                      <p:to>
                                        <p:strVal val="visible"/>
                                      </p:to>
                                    </p:set>
                                    <p:anim calcmode="lin" valueType="num">
                                      <p:cBhvr additive="base">
                                        <p:cTn id="85" dur="500" fill="hold"/>
                                        <p:tgtEl>
                                          <p:spTgt spid="4099">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099">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099">
                                            <p:txEl>
                                              <p:pRg st="14" end="14"/>
                                            </p:txEl>
                                          </p:spTgt>
                                        </p:tgtEl>
                                        <p:attrNameLst>
                                          <p:attrName>style.visibility</p:attrName>
                                        </p:attrNameLst>
                                      </p:cBhvr>
                                      <p:to>
                                        <p:strVal val="visible"/>
                                      </p:to>
                                    </p:set>
                                    <p:anim calcmode="lin" valueType="num">
                                      <p:cBhvr additive="base">
                                        <p:cTn id="91" dur="500" fill="hold"/>
                                        <p:tgtEl>
                                          <p:spTgt spid="4099">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099">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099">
                                            <p:txEl>
                                              <p:pRg st="15" end="15"/>
                                            </p:txEl>
                                          </p:spTgt>
                                        </p:tgtEl>
                                        <p:attrNameLst>
                                          <p:attrName>style.visibility</p:attrName>
                                        </p:attrNameLst>
                                      </p:cBhvr>
                                      <p:to>
                                        <p:strVal val="visible"/>
                                      </p:to>
                                    </p:set>
                                    <p:anim calcmode="lin" valueType="num">
                                      <p:cBhvr additive="base">
                                        <p:cTn id="97" dur="500" fill="hold"/>
                                        <p:tgtEl>
                                          <p:spTgt spid="4099">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099">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fade">
                                      <p:cBhvr>
                                        <p:cTn id="103" dur="500"/>
                                        <p:tgtEl>
                                          <p:spTgt spid="4"/>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5"/>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500"/>
                                        <p:tgtEl>
                                          <p:spTgt spid="7"/>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barn(inVertical)">
                                      <p:cBhvr>
                                        <p:cTn id="117" dur="500"/>
                                        <p:tgtEl>
                                          <p:spTgt spid="1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fade">
                                      <p:cBhvr>
                                        <p:cTn id="1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4" grpId="0" animBg="1"/>
      <p:bldP spid="5" grpId="0" animBg="1"/>
      <p:bldP spid="7" grpId="0" animBg="1"/>
      <p:bldP spid="17" grpId="0" animBg="1"/>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4645529" y="2001012"/>
            <a:ext cx="4068330" cy="4691459"/>
          </a:xfrm>
          <a:solidFill>
            <a:schemeClr val="bg2"/>
          </a:solidFill>
        </p:spPr>
        <p:txBody>
          <a:bodyPr>
            <a:noAutofit/>
          </a:bodyPr>
          <a:lstStyle/>
          <a:p>
            <a:pPr marL="0" indent="0" eaLnBrk="1" hangingPunct="1">
              <a:buFont typeface="Wingdings" pitchFamily="2" charset="2"/>
              <a:buNone/>
              <a:defRPr/>
            </a:pPr>
            <a:r>
              <a:rPr lang="zh-CN" altLang="en-US" sz="1600" b="1" dirty="0">
                <a:solidFill>
                  <a:srgbClr val="800000"/>
                </a:solidFill>
                <a:ea typeface="黑体" pitchFamily="49" charset="-122"/>
              </a:rPr>
              <a:t>      </a:t>
            </a:r>
            <a:r>
              <a:rPr lang="en-US" altLang="zh-CN" sz="1600" b="1" dirty="0">
                <a:solidFill>
                  <a:srgbClr val="FF0000"/>
                </a:solidFill>
              </a:rPr>
              <a:t>1.</a:t>
            </a:r>
            <a:r>
              <a:rPr lang="zh-CN" altLang="en-US" sz="1600" b="1" dirty="0">
                <a:solidFill>
                  <a:srgbClr val="FF0000"/>
                </a:solidFill>
              </a:rPr>
              <a:t>中国版图的奠定</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对新疆、西藏和蒙古等边疆地区的管辖</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郑成功收复台湾与清朝台湾腐的设置</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抗击沙俄对我国东北地区的侵略</a:t>
            </a:r>
            <a:endParaRPr lang="en-US" altLang="zh-CN" sz="1600" b="1" dirty="0">
              <a:latin typeface="楷体" panose="02010609060101010101" pitchFamily="49" charset="-122"/>
              <a:ea typeface="楷体" panose="02010609060101010101" pitchFamily="49" charset="-122"/>
            </a:endParaRPr>
          </a:p>
          <a:p>
            <a:pPr>
              <a:defRPr/>
            </a:pPr>
            <a:r>
              <a:rPr lang="zh-CN" altLang="en-US" sz="1600" b="1" dirty="0">
                <a:latin typeface="楷体" panose="02010609060101010101" pitchFamily="49" charset="-122"/>
                <a:ea typeface="楷体" panose="02010609060101010101" pitchFamily="49" charset="-122"/>
              </a:rPr>
              <a:t>抗倭与我国沿海地区的稳定</a:t>
            </a:r>
            <a:endParaRPr lang="en-US" altLang="zh-CN" sz="1600" b="1" dirty="0">
              <a:latin typeface="楷体" panose="02010609060101010101" pitchFamily="49" charset="-122"/>
              <a:ea typeface="楷体" panose="02010609060101010101" pitchFamily="49" charset="-122"/>
            </a:endParaRPr>
          </a:p>
          <a:p>
            <a:pPr eaLnBrk="1" hangingPunct="1">
              <a:defRPr/>
            </a:pPr>
            <a:r>
              <a:rPr lang="en-US" altLang="zh-CN" sz="1600" b="1" dirty="0">
                <a:solidFill>
                  <a:srgbClr val="FF0000"/>
                </a:solidFill>
              </a:rPr>
              <a:t>2.</a:t>
            </a:r>
            <a:r>
              <a:rPr lang="zh-CN" altLang="en-US" sz="1600" b="1" dirty="0">
                <a:solidFill>
                  <a:srgbClr val="FF0000"/>
                </a:solidFill>
              </a:rPr>
              <a:t>社会经济和文化领域的新现象</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农业、手工业领域的新变化和商品经济的发展与局限</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提倡个性自由和和反对专制的思想主张</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反映市民生活的明清小说和戏曲</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传统科技的发展与中西文化交流</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海外贸易的新发展</a:t>
            </a:r>
            <a:endParaRPr lang="en-US" altLang="zh-CN" sz="1600" b="1" dirty="0">
              <a:latin typeface="楷体" panose="02010609060101010101" pitchFamily="49" charset="-122"/>
              <a:ea typeface="楷体" panose="02010609060101010101" pitchFamily="49" charset="-122"/>
            </a:endParaRPr>
          </a:p>
          <a:p>
            <a:pPr eaLnBrk="1" hangingPunct="1">
              <a:defRPr/>
            </a:pPr>
            <a:r>
              <a:rPr lang="en-US" altLang="zh-CN" sz="1600" b="1" dirty="0">
                <a:solidFill>
                  <a:srgbClr val="FF0000"/>
                </a:solidFill>
              </a:rPr>
              <a:t>3.</a:t>
            </a:r>
            <a:r>
              <a:rPr lang="zh-CN" altLang="en-US" sz="1600" b="1" dirty="0">
                <a:solidFill>
                  <a:srgbClr val="FF0000"/>
                </a:solidFill>
              </a:rPr>
              <a:t>中国社会面临的危机</a:t>
            </a:r>
            <a:endParaRPr lang="en-US" altLang="zh-CN" sz="1600" b="1" dirty="0">
              <a:solidFill>
                <a:srgbClr val="FF0000"/>
              </a:solidFill>
            </a:endParaRPr>
          </a:p>
          <a:p>
            <a:pPr eaLnBrk="1" hangingPunct="1">
              <a:defRPr/>
            </a:pPr>
            <a:r>
              <a:rPr lang="zh-CN" altLang="en-US" sz="1600" b="1" dirty="0">
                <a:latin typeface="楷体" panose="02010609060101010101" pitchFamily="49" charset="-122"/>
                <a:ea typeface="楷体" panose="02010609060101010101" pitchFamily="49" charset="-122"/>
              </a:rPr>
              <a:t>明朝宰相制度的废除和内阁的设置</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清朝军机处的设立和文字狱</a:t>
            </a:r>
            <a:endParaRPr lang="en-US" altLang="zh-CN" sz="1600" b="1" dirty="0">
              <a:latin typeface="楷体" panose="02010609060101010101" pitchFamily="49" charset="-122"/>
              <a:ea typeface="楷体" panose="02010609060101010101" pitchFamily="49" charset="-122"/>
            </a:endParaRPr>
          </a:p>
          <a:p>
            <a:pPr eaLnBrk="1" hangingPunct="1">
              <a:defRPr/>
            </a:pPr>
            <a:r>
              <a:rPr lang="zh-CN" altLang="en-US" sz="1600" b="1" dirty="0">
                <a:latin typeface="楷体" panose="02010609060101010101" pitchFamily="49" charset="-122"/>
                <a:ea typeface="楷体" panose="02010609060101010101" pitchFamily="49" charset="-122"/>
              </a:rPr>
              <a:t>人口膨胀和闭关自守政策</a:t>
            </a:r>
            <a:endParaRPr lang="en-US" altLang="zh-CN" sz="1600" b="1" dirty="0">
              <a:latin typeface="楷体" panose="02010609060101010101" pitchFamily="49" charset="-122"/>
              <a:ea typeface="楷体" panose="02010609060101010101" pitchFamily="49" charset="-122"/>
            </a:endParaRPr>
          </a:p>
          <a:p>
            <a:pPr eaLnBrk="1" hangingPunct="1">
              <a:defRPr/>
            </a:pPr>
            <a:endParaRPr lang="en-US" altLang="zh-CN" sz="1600" b="1" dirty="0"/>
          </a:p>
          <a:p>
            <a:pPr eaLnBrk="1" hangingPunct="1">
              <a:defRPr/>
            </a:pPr>
            <a:endParaRPr lang="zh-CN" altLang="en-US" sz="1600" b="1" dirty="0">
              <a:solidFill>
                <a:srgbClr val="3333FF"/>
              </a:solidFill>
              <a:latin typeface="楷体" panose="02010609060101010101" pitchFamily="49" charset="-122"/>
              <a:ea typeface="楷体" panose="02010609060101010101" pitchFamily="49" charset="-122"/>
            </a:endParaRPr>
          </a:p>
        </p:txBody>
      </p:sp>
      <p:sp>
        <p:nvSpPr>
          <p:cNvPr id="3" name="矩形 2"/>
          <p:cNvSpPr/>
          <p:nvPr/>
        </p:nvSpPr>
        <p:spPr>
          <a:xfrm>
            <a:off x="25205" y="395138"/>
            <a:ext cx="8856246" cy="1477328"/>
          </a:xfrm>
          <a:prstGeom prst="rect">
            <a:avLst/>
          </a:prstGeom>
          <a:solidFill>
            <a:schemeClr val="bg2"/>
          </a:solidFill>
        </p:spPr>
        <p:txBody>
          <a:bodyPr wrap="square">
            <a:spAutoFit/>
          </a:bodyPr>
          <a:lstStyle/>
          <a:p>
            <a:r>
              <a:rPr lang="en-US" altLang="zh-CN" b="1" dirty="0"/>
              <a:t>1.6 </a:t>
            </a:r>
            <a:r>
              <a:rPr lang="zh-CN" altLang="zh-CN" b="1" dirty="0"/>
              <a:t>明至清中叶中国版图的奠定、封建专制的发展与社会变动</a:t>
            </a:r>
            <a:endParaRPr lang="zh-CN" altLang="zh-CN" dirty="0"/>
          </a:p>
          <a:p>
            <a:r>
              <a:rPr lang="en-US" altLang="zh-CN" dirty="0"/>
              <a:t>       </a:t>
            </a:r>
            <a:r>
              <a:rPr lang="zh-CN" altLang="zh-CN" dirty="0"/>
              <a:t>通过了解明清时期统一全国和经略边疆的相关举措，知道南海诸岛、台湾及其包括钓鱼岛在内的附属岛屿是中国版图一部分，认识这一时期统一多民族国家版图奠定的重要意义；</a:t>
            </a:r>
            <a:r>
              <a:rPr lang="en-US" altLang="zh-CN" dirty="0">
                <a:solidFill>
                  <a:srgbClr val="FF0000"/>
                </a:solidFill>
              </a:rPr>
              <a:t>1</a:t>
            </a:r>
            <a:r>
              <a:rPr lang="zh-CN" altLang="zh-CN" dirty="0"/>
              <a:t>了解明清时期社会经济、思想文化的重要变化；</a:t>
            </a:r>
            <a:r>
              <a:rPr lang="en-US" altLang="zh-CN" dirty="0">
                <a:solidFill>
                  <a:srgbClr val="FF0000"/>
                </a:solidFill>
              </a:rPr>
              <a:t>2</a:t>
            </a:r>
            <a:r>
              <a:rPr lang="zh-CN" altLang="zh-CN" dirty="0"/>
              <a:t>通过了解明清时期封建专制的发展、世界的变化对中国的影响，认识中国社会面临的危机。</a:t>
            </a:r>
            <a:r>
              <a:rPr lang="en-US" altLang="zh-CN" dirty="0">
                <a:solidFill>
                  <a:srgbClr val="FF0000"/>
                </a:solidFill>
              </a:rPr>
              <a:t>3</a:t>
            </a:r>
            <a:endParaRPr lang="zh-CN" altLang="en-US" b="1" kern="0" dirty="0">
              <a:solidFill>
                <a:srgbClr val="FF0000"/>
              </a:solidFill>
              <a:latin typeface="楷体" panose="02010609060101010101" pitchFamily="49" charset="-122"/>
              <a:ea typeface="楷体" panose="02010609060101010101" pitchFamily="49" charset="-122"/>
            </a:endParaRPr>
          </a:p>
        </p:txBody>
      </p:sp>
      <p:sp>
        <p:nvSpPr>
          <p:cNvPr id="5" name="左大括号 4"/>
          <p:cNvSpPr/>
          <p:nvPr/>
        </p:nvSpPr>
        <p:spPr>
          <a:xfrm>
            <a:off x="4719946" y="2102320"/>
            <a:ext cx="356110" cy="4563406"/>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p>
        </p:txBody>
      </p:sp>
      <p:sp>
        <p:nvSpPr>
          <p:cNvPr id="10" name="标题 1">
            <a:extLst>
              <a:ext uri="{FF2B5EF4-FFF2-40B4-BE49-F238E27FC236}">
                <a16:creationId xmlns:a16="http://schemas.microsoft.com/office/drawing/2014/main" id="{937B8742-D5AE-44F4-BA22-28FE2C640538}"/>
              </a:ext>
            </a:extLst>
          </p:cNvPr>
          <p:cNvSpPr>
            <a:spLocks noGrp="1"/>
          </p:cNvSpPr>
          <p:nvPr>
            <p:ph type="title"/>
          </p:nvPr>
        </p:nvSpPr>
        <p:spPr>
          <a:xfrm>
            <a:off x="25205" y="62740"/>
            <a:ext cx="8797703" cy="332398"/>
          </a:xfrm>
          <a:solidFill>
            <a:schemeClr val="bg2"/>
          </a:solidFill>
        </p:spPr>
        <p:txBody>
          <a:bodyPr>
            <a:normAutofit fontScale="90000"/>
          </a:bodyPr>
          <a:lstStyle/>
          <a:p>
            <a:r>
              <a:rPr lang="zh-CN" altLang="en-US" sz="2400" dirty="0">
                <a:solidFill>
                  <a:srgbClr val="FF0000"/>
                </a:solidFill>
              </a:rPr>
              <a:t>从专题内容的主旨整合单元内容</a:t>
            </a:r>
          </a:p>
        </p:txBody>
      </p:sp>
      <p:sp>
        <p:nvSpPr>
          <p:cNvPr id="12" name="内容占位符 2">
            <a:extLst>
              <a:ext uri="{FF2B5EF4-FFF2-40B4-BE49-F238E27FC236}">
                <a16:creationId xmlns:a16="http://schemas.microsoft.com/office/drawing/2014/main" id="{41893830-646C-40BE-9ECB-1E7C93D18DC9}"/>
              </a:ext>
            </a:extLst>
          </p:cNvPr>
          <p:cNvSpPr txBox="1">
            <a:spLocks/>
          </p:cNvSpPr>
          <p:nvPr/>
        </p:nvSpPr>
        <p:spPr>
          <a:xfrm>
            <a:off x="445572" y="2001012"/>
            <a:ext cx="4259306" cy="4664714"/>
          </a:xfrm>
          <a:prstGeom prst="rect">
            <a:avLst/>
          </a:prstGeom>
          <a:solidFill>
            <a:schemeClr val="bg2"/>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800" dirty="0">
                <a:latin typeface="+mn-ea"/>
              </a:rPr>
              <a:t>第13 课 从明朝建立到清朝统一</a:t>
            </a:r>
            <a:endParaRPr lang="en-US" altLang="zh-CN" sz="1800" dirty="0">
              <a:latin typeface="+mn-ea"/>
            </a:endParaRPr>
          </a:p>
          <a:p>
            <a:r>
              <a:rPr lang="zh-CN" altLang="en-US" sz="1600" dirty="0">
                <a:latin typeface="+mn-ea"/>
              </a:rPr>
              <a:t>明朝政治制度的变化</a:t>
            </a:r>
            <a:endParaRPr lang="en-US" altLang="zh-CN" sz="1600" dirty="0">
              <a:latin typeface="+mn-ea"/>
            </a:endParaRPr>
          </a:p>
          <a:p>
            <a:r>
              <a:rPr lang="zh-CN" altLang="en-US" sz="1600" dirty="0">
                <a:latin typeface="+mn-ea"/>
              </a:rPr>
              <a:t>海上交通与沿海形势</a:t>
            </a:r>
            <a:endParaRPr lang="en-US" altLang="zh-CN" sz="1600" dirty="0">
              <a:latin typeface="+mn-ea"/>
            </a:endParaRPr>
          </a:p>
          <a:p>
            <a:r>
              <a:rPr lang="zh-CN" altLang="en-US" sz="1600" dirty="0">
                <a:latin typeface="+mn-ea"/>
              </a:rPr>
              <a:t>内陆边疆与明清易代</a:t>
            </a:r>
            <a:endParaRPr lang="en-US" altLang="zh-CN" sz="1600" dirty="0">
              <a:latin typeface="+mn-ea"/>
            </a:endParaRPr>
          </a:p>
          <a:p>
            <a:endParaRPr lang="zh-CN" altLang="zh-CN" sz="1600" dirty="0">
              <a:latin typeface="+mn-ea"/>
            </a:endParaRPr>
          </a:p>
          <a:p>
            <a:r>
              <a:rPr lang="zh-CN" altLang="zh-CN" sz="1800" dirty="0">
                <a:latin typeface="+mn-ea"/>
              </a:rPr>
              <a:t>第14 课 清朝的鼎盛与危机</a:t>
            </a:r>
            <a:endParaRPr lang="en-US" altLang="zh-CN" sz="1800" dirty="0">
              <a:latin typeface="+mn-ea"/>
            </a:endParaRPr>
          </a:p>
          <a:p>
            <a:r>
              <a:rPr lang="zh-CN" altLang="en-US" sz="1600" dirty="0">
                <a:latin typeface="+mn-ea"/>
              </a:rPr>
              <a:t>康雍乾时期的君主专制</a:t>
            </a:r>
            <a:endParaRPr lang="en-US" altLang="zh-CN" sz="1600" dirty="0">
              <a:latin typeface="+mn-ea"/>
            </a:endParaRPr>
          </a:p>
          <a:p>
            <a:r>
              <a:rPr lang="zh-CN" altLang="en-US" sz="1600" dirty="0">
                <a:latin typeface="+mn-ea"/>
              </a:rPr>
              <a:t>疆域的奠定</a:t>
            </a:r>
            <a:endParaRPr lang="en-US" altLang="zh-CN" sz="1600" dirty="0">
              <a:latin typeface="+mn-ea"/>
            </a:endParaRPr>
          </a:p>
          <a:p>
            <a:r>
              <a:rPr lang="zh-CN" altLang="en-US" sz="1600" dirty="0">
                <a:latin typeface="+mn-ea"/>
              </a:rPr>
              <a:t>统治危机的初显</a:t>
            </a:r>
            <a:endParaRPr lang="en-US" altLang="zh-CN" sz="1600" dirty="0">
              <a:latin typeface="+mn-ea"/>
            </a:endParaRPr>
          </a:p>
          <a:p>
            <a:endParaRPr lang="zh-CN" altLang="zh-CN" sz="1600" dirty="0">
              <a:latin typeface="+mn-ea"/>
            </a:endParaRPr>
          </a:p>
          <a:p>
            <a:r>
              <a:rPr lang="zh-CN" altLang="zh-CN" sz="1800" dirty="0">
                <a:latin typeface="+mn-ea"/>
              </a:rPr>
              <a:t>第15 课 明清经济与文化</a:t>
            </a:r>
            <a:r>
              <a:rPr lang="zh-CN" altLang="zh-CN" sz="2000" dirty="0">
                <a:latin typeface="+mn-ea"/>
              </a:rPr>
              <a:t>	</a:t>
            </a:r>
            <a:endParaRPr lang="en-US" altLang="zh-CN" sz="2000" dirty="0">
              <a:latin typeface="+mn-ea"/>
            </a:endParaRPr>
          </a:p>
          <a:p>
            <a:r>
              <a:rPr lang="zh-CN" altLang="en-US" sz="1600" dirty="0">
                <a:latin typeface="+mn-ea"/>
              </a:rPr>
              <a:t>社会经济的发展与局限</a:t>
            </a:r>
            <a:endParaRPr lang="en-US" altLang="zh-CN" sz="1600" dirty="0">
              <a:latin typeface="+mn-ea"/>
            </a:endParaRPr>
          </a:p>
          <a:p>
            <a:r>
              <a:rPr lang="zh-CN" altLang="en-US" sz="1600" dirty="0">
                <a:latin typeface="+mn-ea"/>
              </a:rPr>
              <a:t>思想领域的变化</a:t>
            </a:r>
            <a:endParaRPr lang="en-US" altLang="zh-CN" sz="1600" dirty="0">
              <a:latin typeface="+mn-ea"/>
            </a:endParaRPr>
          </a:p>
          <a:p>
            <a:r>
              <a:rPr lang="zh-CN" altLang="en-US" sz="1600" dirty="0">
                <a:latin typeface="+mn-ea"/>
              </a:rPr>
              <a:t>小说与戏曲</a:t>
            </a:r>
            <a:endParaRPr lang="en-US" altLang="zh-CN" sz="1600" dirty="0">
              <a:latin typeface="+mn-ea"/>
            </a:endParaRPr>
          </a:p>
          <a:p>
            <a:r>
              <a:rPr lang="zh-CN" altLang="en-US" sz="1600" dirty="0">
                <a:latin typeface="+mn-ea"/>
              </a:rPr>
              <a:t>科技</a:t>
            </a:r>
            <a:endParaRPr lang="zh-CN" altLang="zh-CN" sz="1600" dirty="0">
              <a:latin typeface="+mn-ea"/>
            </a:endParaRPr>
          </a:p>
        </p:txBody>
      </p:sp>
      <p:sp>
        <p:nvSpPr>
          <p:cNvPr id="13" name="左大括号 12">
            <a:extLst>
              <a:ext uri="{FF2B5EF4-FFF2-40B4-BE49-F238E27FC236}">
                <a16:creationId xmlns:a16="http://schemas.microsoft.com/office/drawing/2014/main" id="{BBC179B6-6D46-470D-BFAF-6EC2EB331A15}"/>
              </a:ext>
            </a:extLst>
          </p:cNvPr>
          <p:cNvSpPr/>
          <p:nvPr/>
        </p:nvSpPr>
        <p:spPr>
          <a:xfrm>
            <a:off x="549616" y="2102568"/>
            <a:ext cx="313114" cy="4360294"/>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p>
        </p:txBody>
      </p:sp>
      <p:sp>
        <p:nvSpPr>
          <p:cNvPr id="14" name="TextBox 3">
            <a:extLst>
              <a:ext uri="{FF2B5EF4-FFF2-40B4-BE49-F238E27FC236}">
                <a16:creationId xmlns:a16="http://schemas.microsoft.com/office/drawing/2014/main" id="{440A4F2B-5739-48B0-9977-E8B6ADF2DA05}"/>
              </a:ext>
            </a:extLst>
          </p:cNvPr>
          <p:cNvSpPr txBox="1">
            <a:spLocks noChangeArrowheads="1"/>
          </p:cNvSpPr>
          <p:nvPr/>
        </p:nvSpPr>
        <p:spPr bwMode="auto">
          <a:xfrm>
            <a:off x="25205" y="3212976"/>
            <a:ext cx="685800" cy="3139321"/>
          </a:xfrm>
          <a:prstGeom prst="rect">
            <a:avLst/>
          </a:prstGeom>
          <a:solidFill>
            <a:srgbClr val="FFC000"/>
          </a:solidFill>
          <a:ln>
            <a:noFill/>
          </a:ln>
        </p:spPr>
        <p:txBody>
          <a:bodyPr>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1800" b="1" dirty="0"/>
              <a:t>第四单元</a:t>
            </a:r>
            <a:endParaRPr lang="en-US" altLang="zh-CN" sz="1800" b="1" dirty="0"/>
          </a:p>
          <a:p>
            <a:pPr eaLnBrk="1" hangingPunct="1">
              <a:spcBef>
                <a:spcPct val="0"/>
              </a:spcBef>
              <a:buClrTx/>
              <a:buSzTx/>
              <a:buFontTx/>
              <a:buNone/>
            </a:pPr>
            <a:endParaRPr lang="en-US" altLang="zh-CN" sz="1800" b="1" dirty="0"/>
          </a:p>
          <a:p>
            <a:pPr eaLnBrk="1" hangingPunct="1">
              <a:spcBef>
                <a:spcPct val="0"/>
              </a:spcBef>
              <a:buClrTx/>
              <a:buSzTx/>
              <a:buFontTx/>
              <a:buNone/>
            </a:pPr>
            <a:r>
              <a:rPr lang="zh-CN" altLang="en-US" sz="1800" b="1" dirty="0"/>
              <a:t>明清中国版图的奠定与面临的挑战</a:t>
            </a:r>
          </a:p>
        </p:txBody>
      </p:sp>
      <p:sp>
        <p:nvSpPr>
          <p:cNvPr id="15" name="TextBox 3">
            <a:extLst>
              <a:ext uri="{FF2B5EF4-FFF2-40B4-BE49-F238E27FC236}">
                <a16:creationId xmlns:a16="http://schemas.microsoft.com/office/drawing/2014/main" id="{59A7E80D-A56D-4E0B-B966-195BE78A1FB0}"/>
              </a:ext>
            </a:extLst>
          </p:cNvPr>
          <p:cNvSpPr txBox="1">
            <a:spLocks noChangeArrowheads="1"/>
          </p:cNvSpPr>
          <p:nvPr/>
        </p:nvSpPr>
        <p:spPr bwMode="auto">
          <a:xfrm>
            <a:off x="4019078" y="3284984"/>
            <a:ext cx="685800" cy="3139321"/>
          </a:xfrm>
          <a:prstGeom prst="rect">
            <a:avLst/>
          </a:prstGeom>
          <a:solidFill>
            <a:srgbClr val="FFC000"/>
          </a:solidFill>
          <a:ln>
            <a:noFill/>
          </a:ln>
        </p:spPr>
        <p:txBody>
          <a:bodyPr>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1800" b="1" dirty="0"/>
              <a:t>第四单元</a:t>
            </a:r>
            <a:endParaRPr lang="en-US" altLang="zh-CN" sz="1800" b="1" dirty="0"/>
          </a:p>
          <a:p>
            <a:pPr eaLnBrk="1" hangingPunct="1">
              <a:spcBef>
                <a:spcPct val="0"/>
              </a:spcBef>
              <a:buClrTx/>
              <a:buSzTx/>
              <a:buFontTx/>
              <a:buNone/>
            </a:pPr>
            <a:endParaRPr lang="en-US" altLang="zh-CN" sz="1800" b="1" dirty="0"/>
          </a:p>
          <a:p>
            <a:pPr eaLnBrk="1" hangingPunct="1">
              <a:spcBef>
                <a:spcPct val="0"/>
              </a:spcBef>
              <a:buClrTx/>
              <a:buSzTx/>
              <a:buFontTx/>
              <a:buNone/>
            </a:pPr>
            <a:r>
              <a:rPr lang="zh-CN" altLang="en-US" sz="1800" b="1" dirty="0"/>
              <a:t>明清中国版图的奠定与面临的挑战</a:t>
            </a:r>
          </a:p>
        </p:txBody>
      </p:sp>
    </p:spTree>
    <p:extLst>
      <p:ext uri="{BB962C8B-B14F-4D97-AF65-F5344CB8AC3E}">
        <p14:creationId xmlns:p14="http://schemas.microsoft.com/office/powerpoint/2010/main" val="6797542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 calcmode="lin" valueType="num">
                                      <p:cBhvr additive="base">
                                        <p:cTn id="12"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99">
                                            <p:txEl>
                                              <p:pRg st="1" end="1"/>
                                            </p:txEl>
                                          </p:spTgt>
                                        </p:tgtEl>
                                        <p:attrNameLst>
                                          <p:attrName>style.visibility</p:attrName>
                                        </p:attrNameLst>
                                      </p:cBhvr>
                                      <p:to>
                                        <p:strVal val="visible"/>
                                      </p:to>
                                    </p:set>
                                    <p:anim calcmode="lin" valueType="num">
                                      <p:cBhvr additive="base">
                                        <p:cTn id="18"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099">
                                            <p:txEl>
                                              <p:pRg st="2" end="2"/>
                                            </p:txEl>
                                          </p:spTgt>
                                        </p:tgtEl>
                                        <p:attrNameLst>
                                          <p:attrName>style.visibility</p:attrName>
                                        </p:attrNameLst>
                                      </p:cBhvr>
                                      <p:to>
                                        <p:strVal val="visible"/>
                                      </p:to>
                                    </p:set>
                                    <p:anim calcmode="lin" valueType="num">
                                      <p:cBhvr additive="base">
                                        <p:cTn id="24"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099">
                                            <p:txEl>
                                              <p:pRg st="3" end="3"/>
                                            </p:txEl>
                                          </p:spTgt>
                                        </p:tgtEl>
                                        <p:attrNameLst>
                                          <p:attrName>style.visibility</p:attrName>
                                        </p:attrNameLst>
                                      </p:cBhvr>
                                      <p:to>
                                        <p:strVal val="visible"/>
                                      </p:to>
                                    </p:set>
                                    <p:anim calcmode="lin" valueType="num">
                                      <p:cBhvr additive="base">
                                        <p:cTn id="30" dur="5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099">
                                            <p:txEl>
                                              <p:pRg st="4" end="4"/>
                                            </p:txEl>
                                          </p:spTgt>
                                        </p:tgtEl>
                                        <p:attrNameLst>
                                          <p:attrName>style.visibility</p:attrName>
                                        </p:attrNameLst>
                                      </p:cBhvr>
                                      <p:to>
                                        <p:strVal val="visible"/>
                                      </p:to>
                                    </p:set>
                                    <p:anim calcmode="lin" valueType="num">
                                      <p:cBhvr additive="base">
                                        <p:cTn id="36"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099">
                                            <p:txEl>
                                              <p:pRg st="5" end="5"/>
                                            </p:txEl>
                                          </p:spTgt>
                                        </p:tgtEl>
                                        <p:attrNameLst>
                                          <p:attrName>style.visibility</p:attrName>
                                        </p:attrNameLst>
                                      </p:cBhvr>
                                      <p:to>
                                        <p:strVal val="visible"/>
                                      </p:to>
                                    </p:set>
                                    <p:anim calcmode="lin" valueType="num">
                                      <p:cBhvr additive="base">
                                        <p:cTn id="42" dur="5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099">
                                            <p:txEl>
                                              <p:pRg st="6" end="6"/>
                                            </p:txEl>
                                          </p:spTgt>
                                        </p:tgtEl>
                                        <p:attrNameLst>
                                          <p:attrName>style.visibility</p:attrName>
                                        </p:attrNameLst>
                                      </p:cBhvr>
                                      <p:to>
                                        <p:strVal val="visible"/>
                                      </p:to>
                                    </p:set>
                                    <p:anim calcmode="lin" valueType="num">
                                      <p:cBhvr additive="base">
                                        <p:cTn id="48" dur="500" fill="hold"/>
                                        <p:tgtEl>
                                          <p:spTgt spid="4099">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0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099">
                                            <p:txEl>
                                              <p:pRg st="7" end="7"/>
                                            </p:txEl>
                                          </p:spTgt>
                                        </p:tgtEl>
                                        <p:attrNameLst>
                                          <p:attrName>style.visibility</p:attrName>
                                        </p:attrNameLst>
                                      </p:cBhvr>
                                      <p:to>
                                        <p:strVal val="visible"/>
                                      </p:to>
                                    </p:set>
                                    <p:anim calcmode="lin" valueType="num">
                                      <p:cBhvr additive="base">
                                        <p:cTn id="54" dur="500" fill="hold"/>
                                        <p:tgtEl>
                                          <p:spTgt spid="4099">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0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099">
                                            <p:txEl>
                                              <p:pRg st="8" end="8"/>
                                            </p:txEl>
                                          </p:spTgt>
                                        </p:tgtEl>
                                        <p:attrNameLst>
                                          <p:attrName>style.visibility</p:attrName>
                                        </p:attrNameLst>
                                      </p:cBhvr>
                                      <p:to>
                                        <p:strVal val="visible"/>
                                      </p:to>
                                    </p:set>
                                    <p:anim calcmode="lin" valueType="num">
                                      <p:cBhvr additive="base">
                                        <p:cTn id="60" dur="500" fill="hold"/>
                                        <p:tgtEl>
                                          <p:spTgt spid="4099">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409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4099">
                                            <p:txEl>
                                              <p:pRg st="9" end="9"/>
                                            </p:txEl>
                                          </p:spTgt>
                                        </p:tgtEl>
                                        <p:attrNameLst>
                                          <p:attrName>style.visibility</p:attrName>
                                        </p:attrNameLst>
                                      </p:cBhvr>
                                      <p:to>
                                        <p:strVal val="visible"/>
                                      </p:to>
                                    </p:set>
                                    <p:anim calcmode="lin" valueType="num">
                                      <p:cBhvr additive="base">
                                        <p:cTn id="66" dur="500" fill="hold"/>
                                        <p:tgtEl>
                                          <p:spTgt spid="4099">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409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099">
                                            <p:txEl>
                                              <p:pRg st="10" end="10"/>
                                            </p:txEl>
                                          </p:spTgt>
                                        </p:tgtEl>
                                        <p:attrNameLst>
                                          <p:attrName>style.visibility</p:attrName>
                                        </p:attrNameLst>
                                      </p:cBhvr>
                                      <p:to>
                                        <p:strVal val="visible"/>
                                      </p:to>
                                    </p:set>
                                    <p:anim calcmode="lin" valueType="num">
                                      <p:cBhvr additive="base">
                                        <p:cTn id="72" dur="500" fill="hold"/>
                                        <p:tgtEl>
                                          <p:spTgt spid="4099">
                                            <p:txEl>
                                              <p:pRg st="10" end="1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409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099">
                                            <p:txEl>
                                              <p:pRg st="11" end="11"/>
                                            </p:txEl>
                                          </p:spTgt>
                                        </p:tgtEl>
                                        <p:attrNameLst>
                                          <p:attrName>style.visibility</p:attrName>
                                        </p:attrNameLst>
                                      </p:cBhvr>
                                      <p:to>
                                        <p:strVal val="visible"/>
                                      </p:to>
                                    </p:set>
                                    <p:anim calcmode="lin" valueType="num">
                                      <p:cBhvr additive="base">
                                        <p:cTn id="78" dur="500" fill="hold"/>
                                        <p:tgtEl>
                                          <p:spTgt spid="4099">
                                            <p:txEl>
                                              <p:pRg st="11" end="11"/>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9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4099">
                                            <p:txEl>
                                              <p:pRg st="12" end="12"/>
                                            </p:txEl>
                                          </p:spTgt>
                                        </p:tgtEl>
                                        <p:attrNameLst>
                                          <p:attrName>style.visibility</p:attrName>
                                        </p:attrNameLst>
                                      </p:cBhvr>
                                      <p:to>
                                        <p:strVal val="visible"/>
                                      </p:to>
                                    </p:set>
                                    <p:anim calcmode="lin" valueType="num">
                                      <p:cBhvr additive="base">
                                        <p:cTn id="84" dur="500" fill="hold"/>
                                        <p:tgtEl>
                                          <p:spTgt spid="4099">
                                            <p:txEl>
                                              <p:pRg st="12" end="12"/>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9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4099">
                                            <p:txEl>
                                              <p:pRg st="13" end="13"/>
                                            </p:txEl>
                                          </p:spTgt>
                                        </p:tgtEl>
                                        <p:attrNameLst>
                                          <p:attrName>style.visibility</p:attrName>
                                        </p:attrNameLst>
                                      </p:cBhvr>
                                      <p:to>
                                        <p:strVal val="visible"/>
                                      </p:to>
                                    </p:set>
                                    <p:anim calcmode="lin" valueType="num">
                                      <p:cBhvr additive="base">
                                        <p:cTn id="90" dur="500" fill="hold"/>
                                        <p:tgtEl>
                                          <p:spTgt spid="4099">
                                            <p:txEl>
                                              <p:pRg st="13" end="13"/>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4099">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4099">
                                            <p:txEl>
                                              <p:pRg st="14" end="14"/>
                                            </p:txEl>
                                          </p:spTgt>
                                        </p:tgtEl>
                                        <p:attrNameLst>
                                          <p:attrName>style.visibility</p:attrName>
                                        </p:attrNameLst>
                                      </p:cBhvr>
                                      <p:to>
                                        <p:strVal val="visible"/>
                                      </p:to>
                                    </p:set>
                                    <p:anim calcmode="lin" valueType="num">
                                      <p:cBhvr additive="base">
                                        <p:cTn id="96" dur="500" fill="hold"/>
                                        <p:tgtEl>
                                          <p:spTgt spid="4099">
                                            <p:txEl>
                                              <p:pRg st="14" end="14"/>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4099">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5" grpId="0" animBg="1"/>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3"/>
          <p:cNvSpPr>
            <a:spLocks noGrp="1" noChangeArrowheads="1"/>
          </p:cNvSpPr>
          <p:nvPr>
            <p:ph type="body" idx="1"/>
          </p:nvPr>
        </p:nvSpPr>
        <p:spPr>
          <a:xfrm>
            <a:off x="251520" y="1385383"/>
            <a:ext cx="3772824" cy="4964596"/>
          </a:xfrm>
          <a:solidFill>
            <a:schemeClr val="bg2"/>
          </a:solidFill>
        </p:spPr>
        <p:txBody>
          <a:bodyPr>
            <a:noAutofit/>
          </a:bodyPr>
          <a:lstStyle/>
          <a:p>
            <a:pPr marL="0" indent="0">
              <a:buFontTx/>
              <a:buNone/>
              <a:defRPr/>
            </a:pPr>
            <a:r>
              <a:rPr lang="en-US" altLang="zh-CN" sz="2400" b="1" dirty="0">
                <a:solidFill>
                  <a:srgbClr val="FF0000"/>
                </a:solidFill>
                <a:latin typeface="+mn-ea"/>
              </a:rPr>
              <a:t>《</a:t>
            </a:r>
            <a:r>
              <a:rPr lang="zh-CN" altLang="en-US" sz="2400" b="1" dirty="0">
                <a:solidFill>
                  <a:srgbClr val="FF0000"/>
                </a:solidFill>
                <a:latin typeface="+mn-ea"/>
              </a:rPr>
              <a:t>中外历史纲要</a:t>
            </a:r>
            <a:r>
              <a:rPr lang="en-US" altLang="zh-CN" sz="2400" b="1" dirty="0">
                <a:solidFill>
                  <a:srgbClr val="FF0000"/>
                </a:solidFill>
                <a:latin typeface="+mn-ea"/>
              </a:rPr>
              <a:t>》</a:t>
            </a:r>
            <a:r>
              <a:rPr lang="zh-CN" altLang="en-US" sz="2400" b="1" dirty="0">
                <a:solidFill>
                  <a:srgbClr val="FF0000"/>
                </a:solidFill>
                <a:latin typeface="+mn-ea"/>
              </a:rPr>
              <a:t>相关课程内容</a:t>
            </a:r>
            <a:endParaRPr lang="en-US" altLang="zh-CN" sz="2400" b="1" dirty="0">
              <a:solidFill>
                <a:srgbClr val="FF0000"/>
              </a:solidFill>
              <a:latin typeface="+mn-ea"/>
            </a:endParaRPr>
          </a:p>
          <a:p>
            <a:pPr marL="0" indent="0">
              <a:buFontTx/>
              <a:buNone/>
              <a:defRPr/>
            </a:pPr>
            <a:r>
              <a:rPr lang="en-US" altLang="zh-CN" sz="2000" b="1" dirty="0">
                <a:latin typeface="+mn-ea"/>
              </a:rPr>
              <a:t>1.15</a:t>
            </a:r>
            <a:r>
              <a:rPr lang="zh-CN" altLang="en-US" sz="2000" b="1" dirty="0">
                <a:latin typeface="+mn-ea"/>
              </a:rPr>
              <a:t>古代文明的产生与发展</a:t>
            </a:r>
          </a:p>
          <a:p>
            <a:pPr marL="0" indent="0">
              <a:buFontTx/>
              <a:buNone/>
              <a:defRPr/>
            </a:pPr>
            <a:r>
              <a:rPr lang="en-US" altLang="zh-CN" sz="2000" b="1" dirty="0">
                <a:latin typeface="+mn-ea"/>
              </a:rPr>
              <a:t>1.16</a:t>
            </a:r>
            <a:r>
              <a:rPr lang="zh-CN" altLang="en-US" sz="2000" b="1" dirty="0">
                <a:latin typeface="+mn-ea"/>
              </a:rPr>
              <a:t>中古世界的多元面貌</a:t>
            </a:r>
          </a:p>
          <a:p>
            <a:pPr marL="0" indent="0">
              <a:buFontTx/>
              <a:buNone/>
              <a:defRPr/>
            </a:pPr>
            <a:r>
              <a:rPr lang="en-US" altLang="zh-CN" sz="2000" b="1" dirty="0">
                <a:latin typeface="+mn-ea"/>
              </a:rPr>
              <a:t>1.17</a:t>
            </a:r>
            <a:r>
              <a:rPr lang="zh-CN" altLang="en-US" sz="2000" b="1" dirty="0">
                <a:latin typeface="+mn-ea"/>
              </a:rPr>
              <a:t>全球联系的建立</a:t>
            </a:r>
          </a:p>
          <a:p>
            <a:pPr marL="0" indent="0">
              <a:buFontTx/>
              <a:buNone/>
              <a:defRPr/>
            </a:pPr>
            <a:r>
              <a:rPr lang="zh-CN" altLang="en-US" sz="2000" b="1" dirty="0">
                <a:latin typeface="楷体" panose="02010609060101010101" pitchFamily="49" charset="-122"/>
                <a:ea typeface="楷体" panose="02010609060101010101" pitchFamily="49" charset="-122"/>
              </a:rPr>
              <a:t>   通过了解新航路开辟所引发的全球性流动、人类认识世界的视野和能力的改变，以及对世界各区域文明的不同影响，理解新航路开辟是人类历史从分散走向整体过程中的重要节点。</a:t>
            </a:r>
          </a:p>
          <a:p>
            <a:pPr marL="0" indent="0">
              <a:buFontTx/>
              <a:buNone/>
              <a:defRPr/>
            </a:pPr>
            <a:r>
              <a:rPr lang="en-US" altLang="zh-CN" sz="2000" b="1" dirty="0">
                <a:latin typeface="+mn-ea"/>
              </a:rPr>
              <a:t>1.18 </a:t>
            </a:r>
            <a:r>
              <a:rPr lang="zh-CN" altLang="en-US" sz="2000" b="1" dirty="0">
                <a:latin typeface="+mn-ea"/>
              </a:rPr>
              <a:t>西方人文主义的发展与资本主义制度的确立</a:t>
            </a:r>
            <a:endParaRPr lang="en-US" altLang="zh-CN" sz="2000" b="1" dirty="0">
              <a:latin typeface="+mn-ea"/>
            </a:endParaRPr>
          </a:p>
          <a:p>
            <a:pPr marL="0" indent="0">
              <a:buFontTx/>
              <a:buNone/>
              <a:defRPr/>
            </a:pPr>
            <a:r>
              <a:rPr lang="en-US" altLang="zh-CN" sz="2000" b="1" dirty="0">
                <a:latin typeface="+mn-ea"/>
              </a:rPr>
              <a:t>1.19</a:t>
            </a:r>
            <a:r>
              <a:rPr lang="zh-CN" altLang="en-US" sz="2000" b="1" dirty="0">
                <a:latin typeface="+mn-ea"/>
              </a:rPr>
              <a:t>改变世界面貌的工业革命</a:t>
            </a:r>
          </a:p>
        </p:txBody>
      </p:sp>
      <p:sp>
        <p:nvSpPr>
          <p:cNvPr id="35843" name="TextBox 2"/>
          <p:cNvSpPr txBox="1">
            <a:spLocks noChangeArrowheads="1"/>
          </p:cNvSpPr>
          <p:nvPr/>
        </p:nvSpPr>
        <p:spPr bwMode="auto">
          <a:xfrm>
            <a:off x="4244280" y="1418175"/>
            <a:ext cx="4648200" cy="4670509"/>
          </a:xfrm>
          <a:prstGeom prst="rect">
            <a:avLst/>
          </a:prstGeom>
          <a:solidFill>
            <a:schemeClr val="bg2"/>
          </a:solidFill>
          <a:ln>
            <a:noFill/>
          </a:ln>
        </p:spPr>
        <p:txBody>
          <a:bodyPr>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lnSpc>
                <a:spcPts val="2300"/>
              </a:lnSpc>
              <a:spcBef>
                <a:spcPct val="0"/>
              </a:spcBef>
              <a:buClrTx/>
              <a:buSzTx/>
              <a:buFontTx/>
              <a:buNone/>
            </a:pPr>
            <a:r>
              <a:rPr lang="zh-CN" altLang="en-US" sz="1600" b="1" dirty="0">
                <a:latin typeface="华文行楷" panose="02010800040101010101" pitchFamily="2" charset="-122"/>
                <a:ea typeface="华文行楷" panose="02010800040101010101" pitchFamily="2" charset="-122"/>
              </a:rPr>
              <a:t>     </a:t>
            </a:r>
            <a:endParaRPr lang="en-US" altLang="zh-CN" sz="1600" b="1" dirty="0">
              <a:latin typeface="华文行楷" panose="02010800040101010101" pitchFamily="2" charset="-122"/>
              <a:ea typeface="华文行楷" panose="02010800040101010101" pitchFamily="2" charset="-122"/>
            </a:endParaRPr>
          </a:p>
          <a:p>
            <a:pPr eaLnBrk="1" hangingPunct="1">
              <a:spcBef>
                <a:spcPct val="0"/>
              </a:spcBef>
              <a:buClrTx/>
              <a:buSzTx/>
              <a:buNone/>
            </a:pPr>
            <a:r>
              <a:rPr lang="en-US" altLang="zh-CN" sz="2400" b="1" dirty="0">
                <a:latin typeface="华文行楷" panose="02010800040101010101" pitchFamily="2" charset="-122"/>
                <a:ea typeface="华文行楷" panose="02010800040101010101" pitchFamily="2" charset="-122"/>
              </a:rPr>
              <a:t>1.</a:t>
            </a:r>
            <a:r>
              <a:rPr lang="zh-CN" altLang="en-US" sz="2400" b="1" dirty="0">
                <a:latin typeface="华文行楷" panose="02010800040101010101" pitchFamily="2" charset="-122"/>
                <a:ea typeface="华文行楷" panose="02010800040101010101" pitchFamily="2" charset="-122"/>
              </a:rPr>
              <a:t>相关的课程内容及其关系是怎样的？</a:t>
            </a: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r>
              <a:rPr lang="en-US" altLang="zh-CN" sz="2400" b="1" dirty="0">
                <a:latin typeface="华文行楷" panose="02010800040101010101" pitchFamily="2" charset="-122"/>
                <a:ea typeface="华文行楷" panose="02010800040101010101" pitchFamily="2" charset="-122"/>
              </a:rPr>
              <a:t>2.</a:t>
            </a:r>
            <a:r>
              <a:rPr lang="zh-CN" altLang="en-US" sz="2400" b="1" dirty="0">
                <a:latin typeface="华文行楷" panose="02010800040101010101" pitchFamily="2" charset="-122"/>
                <a:ea typeface="华文行楷" panose="02010800040101010101" pitchFamily="2" charset="-122"/>
              </a:rPr>
              <a:t>应当形成哪些史实、概念和历史认识？</a:t>
            </a: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r>
              <a:rPr lang="en-US" altLang="zh-CN" sz="2400" b="1" dirty="0">
                <a:latin typeface="华文行楷" panose="02010800040101010101" pitchFamily="2" charset="-122"/>
                <a:ea typeface="华文行楷" panose="02010800040101010101" pitchFamily="2" charset="-122"/>
              </a:rPr>
              <a:t>3.</a:t>
            </a:r>
            <a:r>
              <a:rPr lang="zh-CN" altLang="en-US" sz="2400" b="1" dirty="0">
                <a:latin typeface="华文行楷" panose="02010800040101010101" pitchFamily="2" charset="-122"/>
                <a:ea typeface="华文行楷" panose="02010800040101010101" pitchFamily="2" charset="-122"/>
              </a:rPr>
              <a:t>课程内容的主题是什么？</a:t>
            </a: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endParaRPr lang="en-US" altLang="zh-CN" sz="2400" b="1" dirty="0">
              <a:latin typeface="华文行楷" panose="02010800040101010101" pitchFamily="2" charset="-122"/>
              <a:ea typeface="华文行楷" panose="02010800040101010101" pitchFamily="2" charset="-122"/>
            </a:endParaRPr>
          </a:p>
          <a:p>
            <a:pPr eaLnBrk="1" hangingPunct="1">
              <a:spcBef>
                <a:spcPct val="0"/>
              </a:spcBef>
              <a:buClrTx/>
              <a:buSzTx/>
              <a:buNone/>
            </a:pPr>
            <a:r>
              <a:rPr lang="en-US" altLang="zh-CN" sz="2400" b="1" dirty="0">
                <a:latin typeface="华文行楷" panose="02010800040101010101" pitchFamily="2" charset="-122"/>
                <a:ea typeface="华文行楷" panose="02010800040101010101" pitchFamily="2" charset="-122"/>
              </a:rPr>
              <a:t>4.</a:t>
            </a:r>
            <a:r>
              <a:rPr lang="zh-CN" altLang="en-US" sz="2400" b="1" dirty="0">
                <a:latin typeface="华文行楷" panose="02010800040101010101" pitchFamily="2" charset="-122"/>
                <a:ea typeface="华文行楷" panose="02010800040101010101" pitchFamily="2" charset="-122"/>
              </a:rPr>
              <a:t>提出了怎样的学习视角（主题）和价值？</a:t>
            </a:r>
            <a:endParaRPr lang="en-US" altLang="zh-CN" sz="2400" u="sng" dirty="0">
              <a:solidFill>
                <a:srgbClr val="FF0000"/>
              </a:solidFill>
              <a:latin typeface="华文行楷" panose="02010800040101010101" pitchFamily="2" charset="-122"/>
              <a:ea typeface="华文行楷" panose="02010800040101010101" pitchFamily="2" charset="-122"/>
            </a:endParaRPr>
          </a:p>
          <a:p>
            <a:pPr eaLnBrk="1" hangingPunct="1">
              <a:lnSpc>
                <a:spcPts val="2300"/>
              </a:lnSpc>
              <a:spcBef>
                <a:spcPct val="0"/>
              </a:spcBef>
              <a:buClrTx/>
              <a:buSzTx/>
              <a:buFontTx/>
              <a:buNone/>
            </a:pPr>
            <a:endParaRPr lang="en-US" altLang="zh-CN" sz="2000" b="1" dirty="0">
              <a:solidFill>
                <a:srgbClr val="FF0000"/>
              </a:solidFill>
              <a:latin typeface="华文行楷" panose="02010800040101010101" pitchFamily="2" charset="-122"/>
              <a:ea typeface="华文行楷" panose="02010800040101010101" pitchFamily="2" charset="-122"/>
            </a:endParaRPr>
          </a:p>
          <a:p>
            <a:pPr eaLnBrk="1" hangingPunct="1">
              <a:lnSpc>
                <a:spcPts val="2300"/>
              </a:lnSpc>
              <a:spcBef>
                <a:spcPct val="0"/>
              </a:spcBef>
              <a:buClrTx/>
              <a:buSzTx/>
              <a:buFontTx/>
              <a:buNone/>
            </a:pPr>
            <a:endParaRPr lang="en-US" altLang="zh-CN" sz="2000" b="1" dirty="0">
              <a:solidFill>
                <a:srgbClr val="FF0000"/>
              </a:solidFill>
              <a:latin typeface="华文行楷" panose="02010800040101010101" pitchFamily="2" charset="-122"/>
              <a:ea typeface="华文行楷" panose="02010800040101010101" pitchFamily="2" charset="-122"/>
            </a:endParaRPr>
          </a:p>
        </p:txBody>
      </p:sp>
      <p:sp>
        <p:nvSpPr>
          <p:cNvPr id="35844" name="TextBox 4"/>
          <p:cNvSpPr txBox="1">
            <a:spLocks noChangeArrowheads="1"/>
          </p:cNvSpPr>
          <p:nvPr/>
        </p:nvSpPr>
        <p:spPr bwMode="auto">
          <a:xfrm>
            <a:off x="386674" y="145088"/>
            <a:ext cx="8505806" cy="954107"/>
          </a:xfrm>
          <a:prstGeom prst="rect">
            <a:avLst/>
          </a:prstGeom>
          <a:solidFill>
            <a:schemeClr val="bg2"/>
          </a:solidFill>
          <a:ln>
            <a:noFill/>
          </a:ln>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400" i="1" u="sng" dirty="0">
                <a:solidFill>
                  <a:srgbClr val="FF0000"/>
                </a:solidFill>
                <a:latin typeface="+mn-ea"/>
                <a:ea typeface="+mn-ea"/>
              </a:rPr>
              <a:t>单元教学设计举例</a:t>
            </a:r>
            <a:r>
              <a:rPr lang="en-US" altLang="zh-CN" sz="2400" i="1" u="sng" dirty="0">
                <a:solidFill>
                  <a:srgbClr val="FF0000"/>
                </a:solidFill>
                <a:latin typeface="+mn-ea"/>
                <a:ea typeface="+mn-ea"/>
              </a:rPr>
              <a:t>—— </a:t>
            </a:r>
            <a:r>
              <a:rPr lang="zh-CN" altLang="en-US" sz="2400" i="1" u="sng" dirty="0">
                <a:solidFill>
                  <a:srgbClr val="FF0000"/>
                </a:solidFill>
                <a:latin typeface="+mn-ea"/>
                <a:ea typeface="+mn-ea"/>
              </a:rPr>
              <a:t>全球联系的建立</a:t>
            </a:r>
            <a:endParaRPr lang="en-US" altLang="zh-CN" sz="2400" i="1" u="sng" dirty="0">
              <a:solidFill>
                <a:srgbClr val="FF0000"/>
              </a:solidFill>
              <a:latin typeface="+mn-ea"/>
              <a:ea typeface="+mn-ea"/>
            </a:endParaRPr>
          </a:p>
          <a:p>
            <a:pPr eaLnBrk="1" hangingPunct="1">
              <a:spcBef>
                <a:spcPct val="0"/>
              </a:spcBef>
              <a:buClrTx/>
              <a:buSzTx/>
              <a:buNone/>
            </a:pPr>
            <a:r>
              <a:rPr lang="zh-CN" altLang="en-US" sz="3200" b="1" i="1" dirty="0">
                <a:latin typeface="+mn-ea"/>
                <a:ea typeface="+mn-ea"/>
              </a:rPr>
              <a:t>    </a:t>
            </a:r>
            <a:r>
              <a:rPr lang="zh-CN" altLang="en-US" sz="2400" b="1" i="1" dirty="0">
                <a:latin typeface="+mn-ea"/>
                <a:ea typeface="+mn-ea"/>
              </a:rPr>
              <a:t>单元分析    </a:t>
            </a:r>
            <a:r>
              <a:rPr lang="en-US" altLang="zh-CN" sz="2400" b="1" dirty="0">
                <a:latin typeface="+mn-ea"/>
              </a:rPr>
              <a:t>1.</a:t>
            </a:r>
            <a:r>
              <a:rPr lang="zh-CN" altLang="en-US" sz="2400" b="1" dirty="0">
                <a:latin typeface="+mn-ea"/>
              </a:rPr>
              <a:t>分析与单元相关的课程内容与教学价值</a:t>
            </a:r>
            <a:endParaRPr lang="en-US" altLang="zh-CN" sz="2400" b="1" i="1" u="sng" dirty="0">
              <a:latin typeface="+mn-ea"/>
              <a:ea typeface="+mn-ea"/>
            </a:endParaRPr>
          </a:p>
        </p:txBody>
      </p:sp>
    </p:spTree>
    <p:extLst>
      <p:ext uri="{BB962C8B-B14F-4D97-AF65-F5344CB8AC3E}">
        <p14:creationId xmlns:p14="http://schemas.microsoft.com/office/powerpoint/2010/main" val="27970449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0771">
                                            <p:bg/>
                                          </p:spTgt>
                                        </p:tgtEl>
                                        <p:attrNameLst>
                                          <p:attrName>style.visibility</p:attrName>
                                        </p:attrNameLst>
                                      </p:cBhvr>
                                      <p:to>
                                        <p:strVal val="visible"/>
                                      </p:to>
                                    </p:set>
                                    <p:anim calcmode="lin" valueType="num">
                                      <p:cBhvr additive="base">
                                        <p:cTn id="7" dur="500" fill="hold"/>
                                        <p:tgtEl>
                                          <p:spTgt spid="16077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0771">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0771">
                                            <p:txEl>
                                              <p:pRg st="0" end="0"/>
                                            </p:txEl>
                                          </p:spTgt>
                                        </p:tgtEl>
                                        <p:attrNameLst>
                                          <p:attrName>style.visibility</p:attrName>
                                        </p:attrNameLst>
                                      </p:cBhvr>
                                      <p:to>
                                        <p:strVal val="visible"/>
                                      </p:to>
                                    </p:set>
                                    <p:anim calcmode="lin" valueType="num">
                                      <p:cBhvr additive="base">
                                        <p:cTn id="13" dur="500" fill="hold"/>
                                        <p:tgtEl>
                                          <p:spTgt spid="1607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0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0771">
                                            <p:txEl>
                                              <p:pRg st="1" end="1"/>
                                            </p:txEl>
                                          </p:spTgt>
                                        </p:tgtEl>
                                        <p:attrNameLst>
                                          <p:attrName>style.visibility</p:attrName>
                                        </p:attrNameLst>
                                      </p:cBhvr>
                                      <p:to>
                                        <p:strVal val="visible"/>
                                      </p:to>
                                    </p:set>
                                    <p:anim calcmode="lin" valueType="num">
                                      <p:cBhvr additive="base">
                                        <p:cTn id="19" dur="500" fill="hold"/>
                                        <p:tgtEl>
                                          <p:spTgt spid="16077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07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0771">
                                            <p:txEl>
                                              <p:pRg st="2" end="2"/>
                                            </p:txEl>
                                          </p:spTgt>
                                        </p:tgtEl>
                                        <p:attrNameLst>
                                          <p:attrName>style.visibility</p:attrName>
                                        </p:attrNameLst>
                                      </p:cBhvr>
                                      <p:to>
                                        <p:strVal val="visible"/>
                                      </p:to>
                                    </p:set>
                                    <p:anim calcmode="lin" valueType="num">
                                      <p:cBhvr additive="base">
                                        <p:cTn id="25" dur="500" fill="hold"/>
                                        <p:tgtEl>
                                          <p:spTgt spid="16077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07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0771">
                                            <p:txEl>
                                              <p:pRg st="3" end="3"/>
                                            </p:txEl>
                                          </p:spTgt>
                                        </p:tgtEl>
                                        <p:attrNameLst>
                                          <p:attrName>style.visibility</p:attrName>
                                        </p:attrNameLst>
                                      </p:cBhvr>
                                      <p:to>
                                        <p:strVal val="visible"/>
                                      </p:to>
                                    </p:set>
                                    <p:anim calcmode="lin" valueType="num">
                                      <p:cBhvr additive="base">
                                        <p:cTn id="31" dur="500" fill="hold"/>
                                        <p:tgtEl>
                                          <p:spTgt spid="16077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07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0771">
                                            <p:txEl>
                                              <p:pRg st="4" end="4"/>
                                            </p:txEl>
                                          </p:spTgt>
                                        </p:tgtEl>
                                        <p:attrNameLst>
                                          <p:attrName>style.visibility</p:attrName>
                                        </p:attrNameLst>
                                      </p:cBhvr>
                                      <p:to>
                                        <p:strVal val="visible"/>
                                      </p:to>
                                    </p:set>
                                    <p:anim calcmode="lin" valueType="num">
                                      <p:cBhvr additive="base">
                                        <p:cTn id="37" dur="5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07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0771">
                                            <p:txEl>
                                              <p:pRg st="5" end="5"/>
                                            </p:txEl>
                                          </p:spTgt>
                                        </p:tgtEl>
                                        <p:attrNameLst>
                                          <p:attrName>style.visibility</p:attrName>
                                        </p:attrNameLst>
                                      </p:cBhvr>
                                      <p:to>
                                        <p:strVal val="visible"/>
                                      </p:to>
                                    </p:set>
                                    <p:anim calcmode="lin" valueType="num">
                                      <p:cBhvr additive="base">
                                        <p:cTn id="43" dur="500" fill="hold"/>
                                        <p:tgtEl>
                                          <p:spTgt spid="160771">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07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0771">
                                            <p:txEl>
                                              <p:pRg st="6" end="6"/>
                                            </p:txEl>
                                          </p:spTgt>
                                        </p:tgtEl>
                                        <p:attrNameLst>
                                          <p:attrName>style.visibility</p:attrName>
                                        </p:attrNameLst>
                                      </p:cBhvr>
                                      <p:to>
                                        <p:strVal val="visible"/>
                                      </p:to>
                                    </p:set>
                                    <p:anim calcmode="lin" valueType="num">
                                      <p:cBhvr additive="base">
                                        <p:cTn id="49" dur="500" fill="hold"/>
                                        <p:tgtEl>
                                          <p:spTgt spid="160771">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07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5843"/>
                                        </p:tgtEl>
                                        <p:attrNameLst>
                                          <p:attrName>style.visibility</p:attrName>
                                        </p:attrNameLst>
                                      </p:cBhvr>
                                      <p:to>
                                        <p:strVal val="visible"/>
                                      </p:to>
                                    </p:set>
                                    <p:animEffect transition="in" filter="fade">
                                      <p:cBhvr>
                                        <p:cTn id="55" dur="1000"/>
                                        <p:tgtEl>
                                          <p:spTgt spid="35843"/>
                                        </p:tgtEl>
                                      </p:cBhvr>
                                    </p:animEffect>
                                    <p:anim calcmode="lin" valueType="num">
                                      <p:cBhvr>
                                        <p:cTn id="56" dur="1000" fill="hold"/>
                                        <p:tgtEl>
                                          <p:spTgt spid="35843"/>
                                        </p:tgtEl>
                                        <p:attrNameLst>
                                          <p:attrName>ppt_x</p:attrName>
                                        </p:attrNameLst>
                                      </p:cBhvr>
                                      <p:tavLst>
                                        <p:tav tm="0">
                                          <p:val>
                                            <p:strVal val="#ppt_x"/>
                                          </p:val>
                                        </p:tav>
                                        <p:tav tm="100000">
                                          <p:val>
                                            <p:strVal val="#ppt_x"/>
                                          </p:val>
                                        </p:tav>
                                      </p:tavLst>
                                    </p:anim>
                                    <p:anim calcmode="lin" valueType="num">
                                      <p:cBhvr>
                                        <p:cTn id="57" dur="1000" fill="hold"/>
                                        <p:tgtEl>
                                          <p:spTgt spid="358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build="p" animBg="1"/>
      <p:bldP spid="3584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589C07D-CBCC-47F3-A46F-5046571FAE46}"/>
              </a:ext>
            </a:extLst>
          </p:cNvPr>
          <p:cNvSpPr>
            <a:spLocks noGrp="1"/>
          </p:cNvSpPr>
          <p:nvPr>
            <p:ph idx="1"/>
          </p:nvPr>
        </p:nvSpPr>
        <p:spPr>
          <a:xfrm>
            <a:off x="-108521" y="2972125"/>
            <a:ext cx="3594579" cy="3843401"/>
          </a:xfrm>
          <a:solidFill>
            <a:schemeClr val="accent6">
              <a:lumMod val="20000"/>
              <a:lumOff val="80000"/>
            </a:schemeClr>
          </a:solidFill>
        </p:spPr>
        <p:txBody>
          <a:bodyPr>
            <a:noAutofit/>
          </a:bodyPr>
          <a:lstStyle/>
          <a:p>
            <a:pPr indent="0">
              <a:lnSpc>
                <a:spcPts val="2000"/>
              </a:lnSpc>
              <a:buNone/>
            </a:pPr>
            <a:r>
              <a:rPr lang="en-US" altLang="zh-CN" sz="1600" kern="100" dirty="0">
                <a:effectLst/>
                <a:latin typeface="+mn-ea"/>
              </a:rPr>
              <a:t>5</a:t>
            </a:r>
            <a:r>
              <a:rPr lang="zh-CN" altLang="zh-CN" sz="1600" kern="100" dirty="0">
                <a:effectLst/>
                <a:latin typeface="+mn-ea"/>
              </a:rPr>
              <a:t>．新航路的开辟、殖民扩张与资本主义世界市场的形成和发展</a:t>
            </a:r>
            <a:endParaRPr lang="en-US" altLang="zh-CN" sz="1600" kern="100" dirty="0">
              <a:effectLst/>
              <a:latin typeface="+mn-ea"/>
            </a:endParaRPr>
          </a:p>
          <a:p>
            <a:pPr indent="0">
              <a:lnSpc>
                <a:spcPts val="2000"/>
              </a:lnSpc>
              <a:buNone/>
            </a:pPr>
            <a:r>
              <a:rPr lang="zh-CN" altLang="zh-CN" sz="1400" kern="100" dirty="0">
                <a:effectLst/>
                <a:latin typeface="+mn-ea"/>
              </a:rPr>
              <a:t>（</a:t>
            </a:r>
            <a:r>
              <a:rPr lang="en-US" altLang="zh-CN" sz="1400" kern="100" dirty="0">
                <a:effectLst/>
                <a:latin typeface="+mn-ea"/>
              </a:rPr>
              <a:t>1</a:t>
            </a:r>
            <a:r>
              <a:rPr lang="zh-CN" altLang="zh-CN" sz="1400" kern="100" dirty="0">
                <a:effectLst/>
                <a:latin typeface="+mn-ea"/>
              </a:rPr>
              <a:t>）概述迪亚士、哥伦布开辟新航路的史实，认识地理大发现对世界市场形成的意义。</a:t>
            </a:r>
          </a:p>
          <a:p>
            <a:pPr indent="0">
              <a:lnSpc>
                <a:spcPts val="2000"/>
              </a:lnSpc>
              <a:buNone/>
            </a:pPr>
            <a:r>
              <a:rPr lang="zh-CN" altLang="zh-CN" sz="1400" kern="100" dirty="0">
                <a:effectLst/>
                <a:latin typeface="+mn-ea"/>
              </a:rPr>
              <a:t>（</a:t>
            </a:r>
            <a:r>
              <a:rPr lang="en-US" altLang="zh-CN" sz="1400" kern="100" dirty="0">
                <a:effectLst/>
                <a:latin typeface="+mn-ea"/>
              </a:rPr>
              <a:t>2</a:t>
            </a:r>
            <a:r>
              <a:rPr lang="zh-CN" altLang="zh-CN" sz="1400" kern="100" dirty="0">
                <a:effectLst/>
                <a:latin typeface="+mn-ea"/>
              </a:rPr>
              <a:t>）列举荷兰、英国野蛮抢夺殖民地和建立海外商品市场的史实，认识殖民扩张与掠夺是资本主义</a:t>
            </a:r>
            <a:r>
              <a:rPr lang="zh-CN" altLang="zh-CN" sz="1600" kern="100" dirty="0">
                <a:effectLst/>
                <a:latin typeface="+mn-ea"/>
              </a:rPr>
              <a:t>列强</a:t>
            </a:r>
            <a:r>
              <a:rPr lang="zh-CN" altLang="zh-CN" sz="1400" kern="100" dirty="0">
                <a:effectLst/>
                <a:latin typeface="+mn-ea"/>
              </a:rPr>
              <a:t>建立世界市场的主要途径。</a:t>
            </a:r>
          </a:p>
          <a:p>
            <a:pPr indent="0">
              <a:lnSpc>
                <a:spcPts val="2000"/>
              </a:lnSpc>
              <a:buNone/>
            </a:pPr>
            <a:r>
              <a:rPr lang="zh-CN" altLang="zh-CN" sz="1400" kern="100" dirty="0">
                <a:effectLst/>
                <a:latin typeface="+mn-ea"/>
              </a:rPr>
              <a:t>（</a:t>
            </a:r>
            <a:r>
              <a:rPr lang="en-US" altLang="zh-CN" sz="1400" kern="100" dirty="0">
                <a:effectLst/>
                <a:latin typeface="+mn-ea"/>
              </a:rPr>
              <a:t>3</a:t>
            </a:r>
            <a:r>
              <a:rPr lang="zh-CN" altLang="zh-CN" sz="1400" kern="100" dirty="0">
                <a:effectLst/>
                <a:latin typeface="+mn-ea"/>
              </a:rPr>
              <a:t>）了解两次工业革命的基本史实，探讨其对资本主义世界市场发展的影响。</a:t>
            </a:r>
            <a:endParaRPr lang="en-US" altLang="zh-CN" sz="1400" kern="100" dirty="0">
              <a:effectLst/>
              <a:latin typeface="+mn-ea"/>
            </a:endParaRPr>
          </a:p>
          <a:p>
            <a:pPr indent="0">
              <a:lnSpc>
                <a:spcPts val="2000"/>
              </a:lnSpc>
              <a:buNone/>
            </a:pPr>
            <a:endParaRPr lang="zh-CN" altLang="zh-CN" sz="1400" kern="100" dirty="0">
              <a:effectLst/>
              <a:latin typeface="+mn-ea"/>
            </a:endParaRPr>
          </a:p>
          <a:p>
            <a:r>
              <a:rPr lang="zh-CN" altLang="en-US" sz="1800" b="1" dirty="0">
                <a:latin typeface="+mn-ea"/>
              </a:rPr>
              <a:t>高中课标实验版 </a:t>
            </a:r>
            <a:r>
              <a:rPr lang="en-US" altLang="zh-CN" sz="1800" dirty="0">
                <a:latin typeface="+mn-ea"/>
              </a:rPr>
              <a:t>《</a:t>
            </a:r>
            <a:r>
              <a:rPr lang="zh-CN" altLang="en-US" sz="1800" dirty="0">
                <a:latin typeface="+mn-ea"/>
              </a:rPr>
              <a:t>必修二</a:t>
            </a:r>
            <a:r>
              <a:rPr lang="en-US" altLang="zh-CN" sz="1800" dirty="0">
                <a:latin typeface="+mn-ea"/>
              </a:rPr>
              <a:t>》</a:t>
            </a:r>
            <a:endParaRPr lang="zh-CN" altLang="en-US" sz="2400" dirty="0">
              <a:latin typeface="+mn-ea"/>
            </a:endParaRPr>
          </a:p>
        </p:txBody>
      </p:sp>
      <p:sp>
        <p:nvSpPr>
          <p:cNvPr id="4" name="内容占位符 2">
            <a:extLst>
              <a:ext uri="{FF2B5EF4-FFF2-40B4-BE49-F238E27FC236}">
                <a16:creationId xmlns:a16="http://schemas.microsoft.com/office/drawing/2014/main" id="{B3B12E5E-763C-4A2C-9997-953CE220DCD7}"/>
              </a:ext>
            </a:extLst>
          </p:cNvPr>
          <p:cNvSpPr txBox="1">
            <a:spLocks/>
          </p:cNvSpPr>
          <p:nvPr/>
        </p:nvSpPr>
        <p:spPr>
          <a:xfrm>
            <a:off x="3486058" y="2972125"/>
            <a:ext cx="3102165" cy="3843401"/>
          </a:xfrm>
          <a:prstGeom prst="rect">
            <a:avLst/>
          </a:prstGeom>
          <a:solidFill>
            <a:schemeClr val="accent6">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nSpc>
                <a:spcPts val="2000"/>
              </a:lnSpc>
              <a:buNone/>
            </a:pPr>
            <a:r>
              <a:rPr lang="en-US" altLang="zh-CN" sz="1800" kern="100" dirty="0">
                <a:latin typeface="+mn-ea"/>
              </a:rPr>
              <a:t>1.17 </a:t>
            </a:r>
            <a:r>
              <a:rPr lang="zh-CN" altLang="en-US" sz="1800" kern="100" dirty="0">
                <a:latin typeface="+mn-ea"/>
              </a:rPr>
              <a:t>全球联系的建立</a:t>
            </a:r>
            <a:endParaRPr lang="en-US" altLang="zh-CN" sz="1800" kern="100" dirty="0">
              <a:latin typeface="+mn-ea"/>
            </a:endParaRPr>
          </a:p>
          <a:p>
            <a:pPr indent="0">
              <a:lnSpc>
                <a:spcPts val="2000"/>
              </a:lnSpc>
              <a:buNone/>
            </a:pPr>
            <a:endParaRPr lang="zh-CN" altLang="en-US" sz="1500" kern="100" dirty="0">
              <a:latin typeface="+mn-ea"/>
            </a:endParaRPr>
          </a:p>
          <a:p>
            <a:pPr indent="0">
              <a:lnSpc>
                <a:spcPts val="2000"/>
              </a:lnSpc>
              <a:buNone/>
            </a:pPr>
            <a:r>
              <a:rPr lang="zh-CN" altLang="en-US" sz="1500" kern="100" dirty="0">
                <a:latin typeface="+mn-ea"/>
              </a:rPr>
              <a:t>通过了解新航路开辟所引发的全球性流动、人类认识世界的视野和能力的改变，以及对世界各区域文明的不同影响，理解新航路开辟是人类历史从分散走向整体过程中的重要节点</a:t>
            </a:r>
            <a:r>
              <a:rPr lang="zh-CN" altLang="en-US" sz="1800" kern="100" dirty="0">
                <a:latin typeface="Times New Roman" panose="02020603050405020304" pitchFamily="18" charset="0"/>
              </a:rPr>
              <a:t>。</a:t>
            </a:r>
            <a:endParaRPr lang="en-US" altLang="zh-CN" sz="1800" kern="100" dirty="0">
              <a:latin typeface="Times New Roman" panose="02020603050405020304" pitchFamily="18" charset="0"/>
            </a:endParaRPr>
          </a:p>
          <a:p>
            <a:pPr indent="0">
              <a:lnSpc>
                <a:spcPts val="2000"/>
              </a:lnSpc>
              <a:buNone/>
            </a:pPr>
            <a:endParaRPr lang="en-US" altLang="zh-CN" sz="1800" kern="100" dirty="0">
              <a:latin typeface="Times New Roman" panose="02020603050405020304" pitchFamily="18" charset="0"/>
            </a:endParaRPr>
          </a:p>
          <a:p>
            <a:pPr indent="0">
              <a:lnSpc>
                <a:spcPts val="2000"/>
              </a:lnSpc>
              <a:buNone/>
            </a:pPr>
            <a:r>
              <a:rPr lang="zh-CN" altLang="en-US" sz="1800" kern="100" dirty="0">
                <a:latin typeface="Times New Roman" panose="02020603050405020304" pitchFamily="18" charset="0"/>
              </a:rPr>
              <a:t>高中课标（</a:t>
            </a:r>
            <a:r>
              <a:rPr lang="en-US" altLang="zh-CN" sz="1800" kern="100" dirty="0">
                <a:latin typeface="Times New Roman" panose="02020603050405020304" pitchFamily="18" charset="0"/>
              </a:rPr>
              <a:t>2017</a:t>
            </a:r>
            <a:r>
              <a:rPr lang="zh-CN" altLang="en-US" sz="1800" kern="100" dirty="0">
                <a:latin typeface="Times New Roman" panose="02020603050405020304" pitchFamily="18" charset="0"/>
              </a:rPr>
              <a:t>年版）</a:t>
            </a:r>
            <a:endParaRPr lang="en-US" altLang="zh-CN" sz="1800" kern="100" dirty="0">
              <a:latin typeface="Times New Roman" panose="02020603050405020304" pitchFamily="18" charset="0"/>
            </a:endParaRPr>
          </a:p>
          <a:p>
            <a:pPr indent="0">
              <a:lnSpc>
                <a:spcPts val="2000"/>
              </a:lnSpc>
              <a:buNone/>
            </a:pPr>
            <a:r>
              <a:rPr lang="en-US" altLang="zh-CN" sz="1800" kern="100" dirty="0">
                <a:latin typeface="Times New Roman" panose="02020603050405020304" pitchFamily="18" charset="0"/>
              </a:rPr>
              <a:t>《</a:t>
            </a:r>
            <a:r>
              <a:rPr lang="zh-CN" altLang="en-US" sz="1800" kern="100" dirty="0">
                <a:latin typeface="Times New Roman" panose="02020603050405020304" pitchFamily="18" charset="0"/>
              </a:rPr>
              <a:t>中外历史纲要</a:t>
            </a:r>
            <a:r>
              <a:rPr lang="en-US" altLang="zh-CN" sz="1800" kern="100" dirty="0">
                <a:latin typeface="Times New Roman" panose="02020603050405020304" pitchFamily="18" charset="0"/>
              </a:rPr>
              <a:t>》</a:t>
            </a:r>
            <a:endParaRPr lang="zh-CN" altLang="en-US" dirty="0"/>
          </a:p>
        </p:txBody>
      </p:sp>
      <p:sp>
        <p:nvSpPr>
          <p:cNvPr id="5" name="内容占位符 2">
            <a:extLst>
              <a:ext uri="{FF2B5EF4-FFF2-40B4-BE49-F238E27FC236}">
                <a16:creationId xmlns:a16="http://schemas.microsoft.com/office/drawing/2014/main" id="{AAECE24D-94D1-4E8B-A0BF-2E30D97C087E}"/>
              </a:ext>
            </a:extLst>
          </p:cNvPr>
          <p:cNvSpPr txBox="1">
            <a:spLocks/>
          </p:cNvSpPr>
          <p:nvPr/>
        </p:nvSpPr>
        <p:spPr>
          <a:xfrm>
            <a:off x="6413749" y="2971074"/>
            <a:ext cx="2737930" cy="3815176"/>
          </a:xfrm>
          <a:prstGeom prst="rect">
            <a:avLst/>
          </a:prstGeom>
          <a:solidFill>
            <a:schemeClr val="accent6">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nSpc>
                <a:spcPts val="2000"/>
              </a:lnSpc>
              <a:buNone/>
            </a:pPr>
            <a:r>
              <a:rPr lang="en-US" altLang="zh-CN" sz="2000" kern="100" dirty="0">
                <a:latin typeface="+mn-ea"/>
              </a:rPr>
              <a:t>2.5 </a:t>
            </a:r>
            <a:r>
              <a:rPr lang="zh-CN" altLang="en-US" sz="2000" kern="100" dirty="0">
                <a:latin typeface="+mn-ea"/>
              </a:rPr>
              <a:t>交通与社会变迁</a:t>
            </a:r>
            <a:endParaRPr lang="en-US" altLang="zh-CN" sz="2000" kern="100" dirty="0">
              <a:latin typeface="+mn-ea"/>
            </a:endParaRPr>
          </a:p>
          <a:p>
            <a:pPr indent="0">
              <a:lnSpc>
                <a:spcPts val="2000"/>
              </a:lnSpc>
              <a:buNone/>
            </a:pPr>
            <a:endParaRPr lang="zh-CN" altLang="en-US" sz="1600" kern="100" dirty="0">
              <a:latin typeface="+mn-ea"/>
            </a:endParaRPr>
          </a:p>
          <a:p>
            <a:pPr indent="0">
              <a:lnSpc>
                <a:spcPts val="2000"/>
              </a:lnSpc>
              <a:buNone/>
            </a:pPr>
            <a:r>
              <a:rPr lang="zh-CN" altLang="en-US" sz="1600" kern="100" dirty="0">
                <a:latin typeface="+mn-ea"/>
              </a:rPr>
              <a:t>了解古代的水陆交通建设及主要交通工具；认识新航路开辟和工业革命对促进交通进步的作用；认识</a:t>
            </a:r>
            <a:r>
              <a:rPr lang="en-US" altLang="zh-CN" sz="1600" kern="100" dirty="0">
                <a:latin typeface="+mn-ea"/>
              </a:rPr>
              <a:t>20</a:t>
            </a:r>
            <a:r>
              <a:rPr lang="zh-CN" altLang="en-US" sz="1600" kern="100" dirty="0">
                <a:latin typeface="+mn-ea"/>
              </a:rPr>
              <a:t>世纪交通运输的新变化对民众生活及社会变迁的意义。</a:t>
            </a:r>
            <a:endParaRPr lang="en-US" altLang="zh-CN" sz="1600" kern="100" dirty="0">
              <a:latin typeface="+mn-ea"/>
            </a:endParaRPr>
          </a:p>
          <a:p>
            <a:pPr indent="0">
              <a:lnSpc>
                <a:spcPts val="2000"/>
              </a:lnSpc>
              <a:buNone/>
            </a:pPr>
            <a:endParaRPr lang="en-US" altLang="zh-CN" sz="1600" kern="100" dirty="0">
              <a:latin typeface="+mn-ea"/>
            </a:endParaRPr>
          </a:p>
          <a:p>
            <a:pPr indent="0">
              <a:lnSpc>
                <a:spcPts val="2000"/>
              </a:lnSpc>
              <a:buNone/>
            </a:pPr>
            <a:r>
              <a:rPr lang="zh-CN" altLang="en-US" sz="1600" b="1" kern="100" dirty="0">
                <a:latin typeface="+mn-ea"/>
              </a:rPr>
              <a:t>高中课标（</a:t>
            </a:r>
            <a:r>
              <a:rPr lang="en-US" altLang="zh-CN" sz="1600" b="1" kern="100" dirty="0">
                <a:latin typeface="+mn-ea"/>
              </a:rPr>
              <a:t>2017</a:t>
            </a:r>
            <a:r>
              <a:rPr lang="zh-CN" altLang="en-US" sz="1600" b="1" kern="100" dirty="0">
                <a:latin typeface="+mn-ea"/>
              </a:rPr>
              <a:t>年</a:t>
            </a:r>
            <a:endParaRPr lang="en-US" altLang="zh-CN" sz="1600" b="1" kern="100" dirty="0">
              <a:latin typeface="+mn-ea"/>
            </a:endParaRPr>
          </a:p>
          <a:p>
            <a:pPr indent="0">
              <a:lnSpc>
                <a:spcPts val="2000"/>
              </a:lnSpc>
              <a:buNone/>
            </a:pPr>
            <a:r>
              <a:rPr lang="zh-CN" altLang="en-US" sz="1600" kern="100" dirty="0">
                <a:latin typeface="+mn-ea"/>
              </a:rPr>
              <a:t>经济与社会生活</a:t>
            </a:r>
            <a:r>
              <a:rPr lang="en-US" altLang="zh-CN" sz="1600" kern="100" dirty="0">
                <a:latin typeface="+mn-ea"/>
              </a:rPr>
              <a:t> </a:t>
            </a:r>
            <a:r>
              <a:rPr lang="zh-CN" altLang="en-US" sz="1600" kern="100" dirty="0">
                <a:latin typeface="+mn-ea"/>
              </a:rPr>
              <a:t>模块</a:t>
            </a:r>
          </a:p>
        </p:txBody>
      </p:sp>
      <p:sp>
        <p:nvSpPr>
          <p:cNvPr id="6" name="内容占位符 2">
            <a:extLst>
              <a:ext uri="{FF2B5EF4-FFF2-40B4-BE49-F238E27FC236}">
                <a16:creationId xmlns:a16="http://schemas.microsoft.com/office/drawing/2014/main" id="{CA4F434E-EBA9-418D-A391-C554F8CEBA79}"/>
              </a:ext>
            </a:extLst>
          </p:cNvPr>
          <p:cNvSpPr txBox="1">
            <a:spLocks/>
          </p:cNvSpPr>
          <p:nvPr/>
        </p:nvSpPr>
        <p:spPr>
          <a:xfrm>
            <a:off x="3486058" y="160460"/>
            <a:ext cx="2880320" cy="2693573"/>
          </a:xfrm>
          <a:prstGeom prst="rect">
            <a:avLst/>
          </a:prstGeom>
          <a:solidFill>
            <a:schemeClr val="bg2"/>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nSpc>
                <a:spcPts val="2000"/>
              </a:lnSpc>
              <a:buNone/>
            </a:pPr>
            <a:r>
              <a:rPr lang="en-US" altLang="zh-CN" sz="1600" kern="100" dirty="0">
                <a:latin typeface="+mn-ea"/>
              </a:rPr>
              <a:t>(</a:t>
            </a:r>
            <a:r>
              <a:rPr lang="zh-CN" altLang="en-US" sz="1600" kern="100" dirty="0">
                <a:latin typeface="+mn-ea"/>
              </a:rPr>
              <a:t>一</a:t>
            </a:r>
            <a:r>
              <a:rPr lang="en-US" altLang="zh-CN" sz="1600" kern="100" dirty="0">
                <a:latin typeface="+mn-ea"/>
              </a:rPr>
              <a:t>)</a:t>
            </a:r>
            <a:r>
              <a:rPr lang="zh-CN" altLang="en-US" sz="1600" kern="100" dirty="0">
                <a:latin typeface="+mn-ea"/>
              </a:rPr>
              <a:t>欧美主要国家的社会巨变</a:t>
            </a:r>
          </a:p>
          <a:p>
            <a:pPr indent="0">
              <a:lnSpc>
                <a:spcPts val="2000"/>
              </a:lnSpc>
              <a:buNone/>
            </a:pPr>
            <a:r>
              <a:rPr lang="zh-CN" altLang="en-US" sz="1600" kern="100" dirty="0">
                <a:latin typeface="+mn-ea"/>
              </a:rPr>
              <a:t>（</a:t>
            </a:r>
            <a:r>
              <a:rPr lang="en-US" altLang="zh-CN" sz="1600" kern="100" dirty="0">
                <a:latin typeface="+mn-ea"/>
              </a:rPr>
              <a:t>1</a:t>
            </a:r>
            <a:r>
              <a:rPr lang="zh-CN" altLang="en-US" sz="1600" kern="100" dirty="0">
                <a:latin typeface="+mn-ea"/>
              </a:rPr>
              <a:t>）知道</a:t>
            </a:r>
            <a:r>
              <a:rPr lang="en-US" altLang="zh-CN" sz="1600" kern="100" dirty="0">
                <a:latin typeface="+mn-ea"/>
              </a:rPr>
              <a:t>《</a:t>
            </a:r>
            <a:r>
              <a:rPr lang="zh-CN" altLang="en-US" sz="1600" kern="100" dirty="0">
                <a:latin typeface="+mn-ea"/>
              </a:rPr>
              <a:t>神曲</a:t>
            </a:r>
            <a:r>
              <a:rPr lang="en-US" altLang="zh-CN" sz="1600" kern="100" dirty="0">
                <a:latin typeface="+mn-ea"/>
              </a:rPr>
              <a:t>》</a:t>
            </a:r>
            <a:r>
              <a:rPr lang="zh-CN" altLang="en-US" sz="1600" kern="100" dirty="0">
                <a:latin typeface="+mn-ea"/>
              </a:rPr>
              <a:t>，复述达</a:t>
            </a:r>
            <a:r>
              <a:rPr lang="en-US" altLang="zh-CN" sz="1600" kern="100" dirty="0">
                <a:latin typeface="+mn-ea"/>
              </a:rPr>
              <a:t>•</a:t>
            </a:r>
            <a:r>
              <a:rPr lang="zh-CN" altLang="en-US" sz="1600" kern="100" dirty="0">
                <a:latin typeface="+mn-ea"/>
              </a:rPr>
              <a:t>芬奇、哥伦布的主要活动，初步认识文艺复兴和新航路开辟对欧洲资本主义社会的产生所起的作用。</a:t>
            </a:r>
          </a:p>
          <a:p>
            <a:pPr indent="0">
              <a:lnSpc>
                <a:spcPts val="2000"/>
              </a:lnSpc>
              <a:buNone/>
            </a:pPr>
            <a:r>
              <a:rPr lang="zh-CN" altLang="en-US" sz="1800" kern="100" dirty="0">
                <a:latin typeface="+mn-ea"/>
              </a:rPr>
              <a:t>　</a:t>
            </a:r>
            <a:r>
              <a:rPr lang="zh-CN" altLang="en-US" sz="1600" b="1" kern="100" dirty="0">
                <a:latin typeface="+mn-ea"/>
              </a:rPr>
              <a:t>初中课标（实验）</a:t>
            </a:r>
            <a:endParaRPr lang="en-US" altLang="zh-CN" sz="1600" b="1" kern="100" dirty="0">
              <a:latin typeface="+mn-ea"/>
            </a:endParaRPr>
          </a:p>
          <a:p>
            <a:pPr indent="0">
              <a:lnSpc>
                <a:spcPts val="2000"/>
              </a:lnSpc>
              <a:buNone/>
            </a:pPr>
            <a:r>
              <a:rPr lang="en-US" altLang="zh-CN" sz="1600" kern="100" dirty="0">
                <a:latin typeface="+mn-ea"/>
              </a:rPr>
              <a:t>《</a:t>
            </a:r>
            <a:r>
              <a:rPr lang="zh-CN" altLang="en-US" sz="1600" kern="100" dirty="0">
                <a:latin typeface="+mn-ea"/>
              </a:rPr>
              <a:t>世界近代史</a:t>
            </a:r>
            <a:r>
              <a:rPr lang="en-US" altLang="zh-CN" sz="1600" kern="100" dirty="0">
                <a:latin typeface="+mn-ea"/>
              </a:rPr>
              <a:t>》</a:t>
            </a:r>
            <a:r>
              <a:rPr lang="zh-CN" altLang="en-US" sz="1600" kern="100" dirty="0">
                <a:latin typeface="+mn-ea"/>
              </a:rPr>
              <a:t>模块</a:t>
            </a:r>
          </a:p>
        </p:txBody>
      </p:sp>
      <p:sp>
        <p:nvSpPr>
          <p:cNvPr id="7" name="内容占位符 2">
            <a:extLst>
              <a:ext uri="{FF2B5EF4-FFF2-40B4-BE49-F238E27FC236}">
                <a16:creationId xmlns:a16="http://schemas.microsoft.com/office/drawing/2014/main" id="{0F7ED689-5E73-4383-8EB2-9A80B1117418}"/>
              </a:ext>
            </a:extLst>
          </p:cNvPr>
          <p:cNvSpPr txBox="1">
            <a:spLocks/>
          </p:cNvSpPr>
          <p:nvPr/>
        </p:nvSpPr>
        <p:spPr>
          <a:xfrm>
            <a:off x="6406068" y="238518"/>
            <a:ext cx="2737931" cy="2615515"/>
          </a:xfrm>
          <a:prstGeom prst="rect">
            <a:avLst/>
          </a:prstGeom>
          <a:solidFill>
            <a:schemeClr val="bg2"/>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nSpc>
                <a:spcPts val="2000"/>
              </a:lnSpc>
              <a:buNone/>
            </a:pPr>
            <a:r>
              <a:rPr lang="zh-CN" altLang="en-US" sz="1600" kern="100" dirty="0">
                <a:latin typeface="+mn-ea"/>
              </a:rPr>
              <a:t>●通过哥伦布发现美洲、麦哲伦环球航行，初步理解新航路开辟的世界影响。</a:t>
            </a:r>
          </a:p>
          <a:p>
            <a:pPr indent="0">
              <a:lnSpc>
                <a:spcPts val="2000"/>
              </a:lnSpc>
              <a:buNone/>
            </a:pPr>
            <a:r>
              <a:rPr lang="zh-CN" altLang="en-US" sz="1600" kern="100" dirty="0">
                <a:latin typeface="+mn-ea"/>
              </a:rPr>
              <a:t>●知道“三角贸易”，了解资本原始积累的野蛮性和残酷性。</a:t>
            </a:r>
            <a:endParaRPr lang="en-US" altLang="zh-CN" sz="1600" kern="100" dirty="0">
              <a:latin typeface="+mn-ea"/>
            </a:endParaRPr>
          </a:p>
          <a:p>
            <a:pPr indent="0">
              <a:lnSpc>
                <a:spcPts val="2000"/>
              </a:lnSpc>
              <a:buNone/>
            </a:pPr>
            <a:r>
              <a:rPr lang="zh-CN" altLang="en-US" sz="1400" b="1" kern="100" dirty="0">
                <a:latin typeface="+mn-ea"/>
              </a:rPr>
              <a:t>初中课标（</a:t>
            </a:r>
            <a:r>
              <a:rPr lang="en-US" altLang="zh-CN" sz="1400" b="1" kern="100" dirty="0">
                <a:latin typeface="+mn-ea"/>
              </a:rPr>
              <a:t>2011</a:t>
            </a:r>
            <a:r>
              <a:rPr lang="zh-CN" altLang="en-US" sz="1400" b="1" kern="100" dirty="0">
                <a:latin typeface="+mn-ea"/>
              </a:rPr>
              <a:t>年版）</a:t>
            </a:r>
            <a:endParaRPr lang="en-US" altLang="zh-CN" sz="1400" b="1" kern="100" dirty="0">
              <a:latin typeface="+mn-ea"/>
            </a:endParaRPr>
          </a:p>
          <a:p>
            <a:pPr indent="0">
              <a:lnSpc>
                <a:spcPts val="2000"/>
              </a:lnSpc>
              <a:buNone/>
            </a:pPr>
            <a:r>
              <a:rPr lang="en-US" altLang="zh-CN" sz="1600" kern="100" dirty="0">
                <a:latin typeface="+mn-ea"/>
              </a:rPr>
              <a:t>《</a:t>
            </a:r>
            <a:r>
              <a:rPr lang="zh-CN" altLang="en-US" sz="1600" kern="100" dirty="0">
                <a:latin typeface="+mn-ea"/>
              </a:rPr>
              <a:t>世界近代史</a:t>
            </a:r>
            <a:r>
              <a:rPr lang="en-US" altLang="zh-CN" sz="1600" kern="100" dirty="0">
                <a:latin typeface="+mn-ea"/>
              </a:rPr>
              <a:t>》</a:t>
            </a:r>
            <a:r>
              <a:rPr lang="zh-CN" altLang="en-US" sz="1600" kern="100" dirty="0">
                <a:latin typeface="+mn-ea"/>
              </a:rPr>
              <a:t>模块</a:t>
            </a:r>
          </a:p>
        </p:txBody>
      </p:sp>
      <p:sp>
        <p:nvSpPr>
          <p:cNvPr id="8" name="内容占位符 2">
            <a:extLst>
              <a:ext uri="{FF2B5EF4-FFF2-40B4-BE49-F238E27FC236}">
                <a16:creationId xmlns:a16="http://schemas.microsoft.com/office/drawing/2014/main" id="{911BDB4E-1431-453F-95AB-6711381FA026}"/>
              </a:ext>
            </a:extLst>
          </p:cNvPr>
          <p:cNvSpPr txBox="1">
            <a:spLocks/>
          </p:cNvSpPr>
          <p:nvPr/>
        </p:nvSpPr>
        <p:spPr>
          <a:xfrm>
            <a:off x="0" y="87934"/>
            <a:ext cx="3698001" cy="2693573"/>
          </a:xfrm>
          <a:prstGeom prst="rect">
            <a:avLst/>
          </a:prstGeom>
          <a:solidFill>
            <a:schemeClr val="accent6">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a:lnSpc>
                <a:spcPts val="2600"/>
              </a:lnSpc>
              <a:buNone/>
            </a:pPr>
            <a:endParaRPr lang="en-US" altLang="zh-CN" sz="2400" kern="100" dirty="0">
              <a:latin typeface="+mn-ea"/>
            </a:endParaRPr>
          </a:p>
          <a:p>
            <a:pPr indent="0">
              <a:lnSpc>
                <a:spcPts val="2600"/>
              </a:lnSpc>
              <a:buNone/>
            </a:pPr>
            <a:r>
              <a:rPr lang="zh-CN" altLang="en-US" sz="2400" kern="100" dirty="0">
                <a:latin typeface="+mn-ea"/>
              </a:rPr>
              <a:t>不同版本的课程标准，</a:t>
            </a:r>
            <a:endParaRPr lang="en-US" altLang="zh-CN" sz="2400" kern="100" dirty="0">
              <a:latin typeface="+mn-ea"/>
            </a:endParaRPr>
          </a:p>
          <a:p>
            <a:pPr indent="0">
              <a:lnSpc>
                <a:spcPts val="2600"/>
              </a:lnSpc>
              <a:buNone/>
            </a:pPr>
            <a:r>
              <a:rPr lang="en-US" altLang="zh-CN" sz="2400" kern="100" dirty="0">
                <a:latin typeface="+mn-ea"/>
              </a:rPr>
              <a:t>1.</a:t>
            </a:r>
            <a:r>
              <a:rPr lang="zh-CN" altLang="en-US" sz="2400" kern="100" dirty="0">
                <a:latin typeface="+mn-ea"/>
              </a:rPr>
              <a:t>对新航路开辟学习内容的立意做出了怎样的规定？</a:t>
            </a:r>
            <a:endParaRPr lang="en-US" altLang="zh-CN" sz="2400" kern="100" dirty="0">
              <a:latin typeface="+mn-ea"/>
            </a:endParaRPr>
          </a:p>
          <a:p>
            <a:pPr indent="0">
              <a:lnSpc>
                <a:spcPts val="2600"/>
              </a:lnSpc>
              <a:buNone/>
            </a:pPr>
            <a:r>
              <a:rPr lang="en-US" altLang="zh-CN" sz="2400" kern="100" dirty="0">
                <a:latin typeface="+mn-ea"/>
              </a:rPr>
              <a:t>2.</a:t>
            </a:r>
            <a:r>
              <a:rPr lang="zh-CN" altLang="en-US" sz="2400" kern="100" dirty="0">
                <a:latin typeface="+mn-ea"/>
              </a:rPr>
              <a:t>有何不同？</a:t>
            </a:r>
            <a:endParaRPr lang="en-US" altLang="zh-CN" sz="2400" kern="100" dirty="0">
              <a:latin typeface="+mn-ea"/>
            </a:endParaRPr>
          </a:p>
          <a:p>
            <a:pPr indent="0">
              <a:lnSpc>
                <a:spcPts val="2600"/>
              </a:lnSpc>
              <a:buNone/>
            </a:pPr>
            <a:r>
              <a:rPr lang="en-US" altLang="zh-CN" sz="2400" kern="100" dirty="0">
                <a:latin typeface="+mn-ea"/>
              </a:rPr>
              <a:t>3.</a:t>
            </a:r>
            <a:r>
              <a:rPr lang="zh-CN" altLang="en-US" sz="2400" kern="100" dirty="0">
                <a:latin typeface="+mn-ea"/>
              </a:rPr>
              <a:t>怎样认识这一现象？</a:t>
            </a:r>
            <a:endParaRPr lang="en-US" altLang="zh-CN" sz="2400" kern="100" dirty="0">
              <a:latin typeface="+mn-ea"/>
            </a:endParaRPr>
          </a:p>
        </p:txBody>
      </p:sp>
    </p:spTree>
    <p:extLst>
      <p:ext uri="{BB962C8B-B14F-4D97-AF65-F5344CB8AC3E}">
        <p14:creationId xmlns:p14="http://schemas.microsoft.com/office/powerpoint/2010/main" val="57054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Box 2"/>
          <p:cNvSpPr txBox="1">
            <a:spLocks noChangeArrowheads="1"/>
          </p:cNvSpPr>
          <p:nvPr/>
        </p:nvSpPr>
        <p:spPr bwMode="auto">
          <a:xfrm>
            <a:off x="71015" y="1435033"/>
            <a:ext cx="3073905" cy="3765575"/>
          </a:xfrm>
          <a:prstGeom prst="rect">
            <a:avLst/>
          </a:prstGeom>
          <a:solidFill>
            <a:schemeClr val="accent6">
              <a:lumMod val="20000"/>
              <a:lumOff val="80000"/>
            </a:schemeClr>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2000" b="1" dirty="0">
                <a:solidFill>
                  <a:srgbClr val="FF0000"/>
                </a:solidFill>
                <a:latin typeface="+mj-ea"/>
                <a:ea typeface="+mj-ea"/>
              </a:rPr>
              <a:t>第三单元    </a:t>
            </a:r>
            <a:endParaRPr lang="en-US" altLang="zh-CN" sz="2000" b="1" dirty="0">
              <a:solidFill>
                <a:srgbClr val="FF0000"/>
              </a:solidFill>
              <a:latin typeface="+mj-ea"/>
              <a:ea typeface="+mj-ea"/>
            </a:endParaRPr>
          </a:p>
          <a:p>
            <a:pPr eaLnBrk="1" hangingPunct="1">
              <a:spcBef>
                <a:spcPct val="0"/>
              </a:spcBef>
              <a:buFontTx/>
              <a:buNone/>
              <a:defRPr/>
            </a:pPr>
            <a:r>
              <a:rPr lang="zh-CN" altLang="en-US" sz="2000" b="1" dirty="0">
                <a:solidFill>
                  <a:srgbClr val="FF0000"/>
                </a:solidFill>
                <a:latin typeface="+mj-ea"/>
                <a:ea typeface="+mj-ea"/>
              </a:rPr>
              <a:t>走向整体的世界</a:t>
            </a:r>
            <a:endParaRPr lang="en-US" altLang="zh-CN" sz="2000" b="1" dirty="0">
              <a:solidFill>
                <a:srgbClr val="FF0000"/>
              </a:solidFill>
              <a:latin typeface="+mj-ea"/>
              <a:ea typeface="+mj-ea"/>
            </a:endParaRPr>
          </a:p>
          <a:p>
            <a:pPr eaLnBrk="1" hangingPunct="1">
              <a:spcBef>
                <a:spcPct val="0"/>
              </a:spcBef>
              <a:buFontTx/>
              <a:buNone/>
              <a:defRPr/>
            </a:pPr>
            <a:endParaRPr lang="en-US" altLang="zh-CN" sz="1600" b="1" dirty="0">
              <a:latin typeface="+mj-ea"/>
              <a:ea typeface="+mj-ea"/>
            </a:endParaRPr>
          </a:p>
          <a:p>
            <a:pPr eaLnBrk="1" hangingPunct="1">
              <a:spcBef>
                <a:spcPct val="0"/>
              </a:spcBef>
              <a:buFontTx/>
              <a:buNone/>
              <a:defRPr/>
            </a:pPr>
            <a:r>
              <a:rPr lang="zh-CN" altLang="zh-CN" sz="1600" b="1" dirty="0">
                <a:latin typeface="+mj-ea"/>
                <a:ea typeface="+mj-ea"/>
              </a:rPr>
              <a:t>第</a:t>
            </a:r>
            <a:r>
              <a:rPr lang="en-US" altLang="zh-CN" sz="1600" b="1" dirty="0">
                <a:latin typeface="+mj-ea"/>
                <a:ea typeface="+mj-ea"/>
              </a:rPr>
              <a:t>6</a:t>
            </a:r>
            <a:r>
              <a:rPr lang="zh-CN" altLang="zh-CN" sz="1600" b="1" dirty="0">
                <a:latin typeface="+mj-ea"/>
                <a:ea typeface="+mj-ea"/>
              </a:rPr>
              <a:t>课</a:t>
            </a:r>
            <a:r>
              <a:rPr lang="en-US" altLang="zh-CN" sz="1600" b="1" dirty="0">
                <a:latin typeface="+mj-ea"/>
                <a:ea typeface="+mj-ea"/>
              </a:rPr>
              <a:t>   </a:t>
            </a:r>
            <a:r>
              <a:rPr lang="zh-CN" altLang="en-US" sz="1600" b="1" dirty="0">
                <a:latin typeface="+mj-ea"/>
                <a:ea typeface="+mj-ea"/>
              </a:rPr>
              <a:t>全球航路的开辟</a:t>
            </a:r>
            <a:endParaRPr lang="en-US" altLang="zh-CN" sz="1600" b="1" dirty="0">
              <a:latin typeface="+mj-ea"/>
              <a:ea typeface="+mj-ea"/>
            </a:endParaRPr>
          </a:p>
          <a:p>
            <a:pPr eaLnBrk="1" hangingPunct="1">
              <a:spcBef>
                <a:spcPct val="0"/>
              </a:spcBef>
              <a:buFontTx/>
              <a:buNone/>
              <a:defRPr/>
            </a:pPr>
            <a:r>
              <a:rPr lang="zh-CN" altLang="en-US" sz="1600" dirty="0">
                <a:latin typeface="+mj-ea"/>
                <a:ea typeface="+mj-ea"/>
              </a:rPr>
              <a:t>新航路开辟的动因和条件</a:t>
            </a:r>
            <a:endParaRPr lang="en-US" altLang="zh-CN" sz="1600" dirty="0">
              <a:latin typeface="+mj-ea"/>
              <a:ea typeface="+mj-ea"/>
            </a:endParaRPr>
          </a:p>
          <a:p>
            <a:pPr eaLnBrk="1" hangingPunct="1">
              <a:spcBef>
                <a:spcPct val="0"/>
              </a:spcBef>
              <a:buFontTx/>
              <a:buNone/>
              <a:defRPr/>
            </a:pPr>
            <a:r>
              <a:rPr lang="zh-CN" altLang="en-US" sz="1600" dirty="0">
                <a:latin typeface="+mj-ea"/>
                <a:ea typeface="+mj-ea"/>
              </a:rPr>
              <a:t>新航路的开辟</a:t>
            </a:r>
            <a:endParaRPr lang="en-US" altLang="zh-CN" sz="1600" dirty="0">
              <a:latin typeface="+mj-ea"/>
              <a:ea typeface="+mj-ea"/>
            </a:endParaRPr>
          </a:p>
          <a:p>
            <a:pPr eaLnBrk="1" hangingPunct="1">
              <a:spcBef>
                <a:spcPct val="0"/>
              </a:spcBef>
              <a:buFontTx/>
              <a:buNone/>
              <a:defRPr/>
            </a:pPr>
            <a:r>
              <a:rPr lang="zh-CN" altLang="en-US" sz="1600" dirty="0">
                <a:latin typeface="+mj-ea"/>
                <a:ea typeface="+mj-ea"/>
              </a:rPr>
              <a:t>其他航路的开辟</a:t>
            </a:r>
            <a:endParaRPr lang="en-US" altLang="zh-CN" sz="1600" dirty="0">
              <a:latin typeface="+mj-ea"/>
              <a:ea typeface="+mj-ea"/>
            </a:endParaRPr>
          </a:p>
          <a:p>
            <a:pPr eaLnBrk="1" hangingPunct="1">
              <a:spcBef>
                <a:spcPct val="0"/>
              </a:spcBef>
              <a:buFontTx/>
              <a:buNone/>
              <a:defRPr/>
            </a:pPr>
            <a:endParaRPr lang="en-US" altLang="zh-CN" sz="1600" b="1" dirty="0">
              <a:latin typeface="+mj-ea"/>
              <a:ea typeface="+mj-ea"/>
            </a:endParaRPr>
          </a:p>
          <a:p>
            <a:pPr eaLnBrk="1" hangingPunct="1">
              <a:spcBef>
                <a:spcPct val="0"/>
              </a:spcBef>
              <a:buFontTx/>
              <a:buNone/>
              <a:defRPr/>
            </a:pPr>
            <a:endParaRPr lang="en-US" altLang="zh-CN" sz="1600" b="1" dirty="0">
              <a:latin typeface="+mj-ea"/>
              <a:ea typeface="+mj-ea"/>
            </a:endParaRPr>
          </a:p>
          <a:p>
            <a:pPr eaLnBrk="1" hangingPunct="1">
              <a:spcBef>
                <a:spcPct val="0"/>
              </a:spcBef>
              <a:buFontTx/>
              <a:buNone/>
              <a:defRPr/>
            </a:pPr>
            <a:r>
              <a:rPr lang="zh-CN" altLang="en-US" sz="1600" b="1" dirty="0">
                <a:latin typeface="+mj-ea"/>
                <a:ea typeface="+mj-ea"/>
              </a:rPr>
              <a:t>第</a:t>
            </a:r>
            <a:r>
              <a:rPr lang="en-US" altLang="zh-CN" sz="1600" b="1" dirty="0">
                <a:latin typeface="+mj-ea"/>
                <a:ea typeface="+mj-ea"/>
              </a:rPr>
              <a:t>10</a:t>
            </a:r>
            <a:r>
              <a:rPr lang="zh-CN" altLang="en-US" sz="1600" b="1" dirty="0">
                <a:latin typeface="+mj-ea"/>
                <a:ea typeface="+mj-ea"/>
              </a:rPr>
              <a:t>课 全球联系的初步建立与世界格局的演变</a:t>
            </a:r>
            <a:endParaRPr lang="en-US" altLang="zh-CN" sz="1600" b="1" dirty="0">
              <a:latin typeface="+mj-ea"/>
              <a:ea typeface="+mj-ea"/>
            </a:endParaRPr>
          </a:p>
          <a:p>
            <a:pPr eaLnBrk="1" hangingPunct="1">
              <a:spcBef>
                <a:spcPct val="0"/>
              </a:spcBef>
              <a:buFontTx/>
              <a:buNone/>
              <a:defRPr/>
            </a:pPr>
            <a:r>
              <a:rPr lang="zh-CN" altLang="en-US" sz="1600" dirty="0">
                <a:latin typeface="+mj-ea"/>
                <a:ea typeface="+mj-ea"/>
              </a:rPr>
              <a:t>人口迁移与物种交换</a:t>
            </a:r>
            <a:endParaRPr lang="en-US" altLang="zh-CN" sz="1600" dirty="0">
              <a:latin typeface="+mj-ea"/>
              <a:ea typeface="+mj-ea"/>
            </a:endParaRPr>
          </a:p>
          <a:p>
            <a:pPr eaLnBrk="1" hangingPunct="1">
              <a:spcBef>
                <a:spcPct val="0"/>
              </a:spcBef>
              <a:buFontTx/>
              <a:buNone/>
              <a:defRPr/>
            </a:pPr>
            <a:r>
              <a:rPr lang="zh-CN" altLang="en-US" sz="1600" dirty="0">
                <a:latin typeface="+mj-ea"/>
                <a:ea typeface="+mj-ea"/>
              </a:rPr>
              <a:t>商品的世界性流动</a:t>
            </a:r>
            <a:endParaRPr lang="en-US" altLang="zh-CN" sz="1600" dirty="0">
              <a:latin typeface="+mj-ea"/>
              <a:ea typeface="+mj-ea"/>
            </a:endParaRPr>
          </a:p>
          <a:p>
            <a:pPr eaLnBrk="1" hangingPunct="1">
              <a:spcBef>
                <a:spcPct val="0"/>
              </a:spcBef>
              <a:buFontTx/>
              <a:buNone/>
              <a:defRPr/>
            </a:pPr>
            <a:r>
              <a:rPr lang="zh-CN" altLang="en-US" sz="1600" dirty="0">
                <a:latin typeface="+mj-ea"/>
                <a:ea typeface="+mj-ea"/>
              </a:rPr>
              <a:t>早期殖民扩张</a:t>
            </a:r>
            <a:endParaRPr lang="en-US" altLang="zh-CN" sz="1200" dirty="0">
              <a:latin typeface="+mj-ea"/>
              <a:ea typeface="+mj-ea"/>
            </a:endParaRPr>
          </a:p>
        </p:txBody>
      </p:sp>
      <p:sp>
        <p:nvSpPr>
          <p:cNvPr id="4099" name="Rectangle 2"/>
          <p:cNvSpPr txBox="1">
            <a:spLocks noRot="1" noChangeArrowheads="1"/>
          </p:cNvSpPr>
          <p:nvPr/>
        </p:nvSpPr>
        <p:spPr bwMode="auto">
          <a:xfrm>
            <a:off x="112886" y="117591"/>
            <a:ext cx="8779594" cy="442388"/>
          </a:xfrm>
          <a:prstGeom prst="rect">
            <a:avLst/>
          </a:prstGeom>
          <a:solidFill>
            <a:schemeClr val="bg2"/>
          </a:solidFill>
          <a:ln>
            <a:noFill/>
          </a:ln>
        </p:spPr>
        <p:txBody>
          <a:bodyPr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zh-CN" altLang="en-US" sz="2400" b="1" dirty="0">
                <a:solidFill>
                  <a:srgbClr val="FF0000"/>
                </a:solidFill>
              </a:rPr>
              <a:t>单元学习内容分析（教材目录和单元导言）</a:t>
            </a:r>
          </a:p>
        </p:txBody>
      </p:sp>
      <p:sp>
        <p:nvSpPr>
          <p:cNvPr id="6149" name="TextBox 2"/>
          <p:cNvSpPr txBox="1">
            <a:spLocks noChangeArrowheads="1"/>
          </p:cNvSpPr>
          <p:nvPr/>
        </p:nvSpPr>
        <p:spPr bwMode="auto">
          <a:xfrm>
            <a:off x="0" y="493222"/>
            <a:ext cx="8918228" cy="923330"/>
          </a:xfrm>
          <a:prstGeom prst="rect">
            <a:avLst/>
          </a:prstGeom>
          <a:solidFill>
            <a:schemeClr val="bg2"/>
          </a:solidFill>
          <a:ln>
            <a:noFill/>
          </a:ln>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indent="0">
              <a:buFontTx/>
              <a:buNone/>
              <a:defRPr/>
            </a:pPr>
            <a:r>
              <a:rPr lang="zh-CN" altLang="en-US" sz="1800" dirty="0">
                <a:latin typeface="+mn-ea"/>
              </a:rPr>
              <a:t>   全球联系的建立：通过了解新航路开辟所引发的全球性流动、人类认识世界的视野和能力的改变，以及对世界各区域文明的不同影响，理解新航路开辟是人类历史从分散走向整体过程中的重要节点。</a:t>
            </a:r>
            <a:endParaRPr lang="zh-CN" altLang="en-US" sz="1400" dirty="0">
              <a:latin typeface="+mn-ea"/>
            </a:endParaRPr>
          </a:p>
        </p:txBody>
      </p:sp>
      <p:sp>
        <p:nvSpPr>
          <p:cNvPr id="4110" name="TextBox 1"/>
          <p:cNvSpPr txBox="1">
            <a:spLocks noChangeArrowheads="1"/>
          </p:cNvSpPr>
          <p:nvPr/>
        </p:nvSpPr>
        <p:spPr bwMode="auto">
          <a:xfrm>
            <a:off x="3144921" y="1439964"/>
            <a:ext cx="5747559" cy="3785652"/>
          </a:xfrm>
          <a:prstGeom prst="rect">
            <a:avLst/>
          </a:prstGeom>
          <a:solidFill>
            <a:schemeClr val="bg2"/>
          </a:solidFill>
          <a:ln>
            <a:noFill/>
          </a:ln>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zh-CN" sz="1600" b="1" dirty="0">
                <a:latin typeface="+mn-ea"/>
              </a:rPr>
              <a:t>       </a:t>
            </a:r>
            <a:r>
              <a:rPr lang="zh-CN" altLang="en-US" sz="1600" b="1" dirty="0">
                <a:latin typeface="+mn-ea"/>
              </a:rPr>
              <a:t>第三单元  走向整体的世界</a:t>
            </a:r>
            <a:endParaRPr lang="en-US" altLang="zh-CN" sz="1600" dirty="0">
              <a:latin typeface="+mn-ea"/>
            </a:endParaRPr>
          </a:p>
          <a:p>
            <a:pPr eaLnBrk="1" hangingPunct="1">
              <a:spcBef>
                <a:spcPct val="0"/>
              </a:spcBef>
              <a:buFontTx/>
              <a:buNone/>
            </a:pPr>
            <a:r>
              <a:rPr lang="zh-CN" altLang="en-US" sz="1600" dirty="0">
                <a:latin typeface="+mn-ea"/>
              </a:rPr>
              <a:t>    </a:t>
            </a:r>
            <a:r>
              <a:rPr lang="en-US" altLang="zh-CN" sz="1600" dirty="0">
                <a:latin typeface="楷体" panose="02010609060101010101" pitchFamily="49" charset="-122"/>
                <a:ea typeface="楷体" panose="02010609060101010101" pitchFamily="49" charset="-122"/>
              </a:rPr>
              <a:t>15-16</a:t>
            </a:r>
            <a:r>
              <a:rPr lang="zh-CN" altLang="en-US" sz="1600" dirty="0">
                <a:latin typeface="楷体" panose="02010609060101010101" pitchFamily="49" charset="-122"/>
                <a:ea typeface="楷体" panose="02010609060101010101" pitchFamily="49" charset="-122"/>
              </a:rPr>
              <a:t>世纪是世界历史发展的重要时期。随着新航路的开辟，人类社会发生深刻的变化。新航路的开辟推动了世界各地人口的迁移和物种的大交流，改变了世界的人文地理格局和自然环境状态</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西欧国家通过开辟新航路和早期殖民掠夺，使资本主义经济获得发展，世界市场开始形成。殖民扩张中断了美洲和非洲原有的社会发展进程，印第安人的文明遭到毁灭性打击，很多非洲人在三角贸易中沦为奴隶，亚洲的占老帝国也受到冲击。新航路的开辟使世界各地开始建立广泛的直接联系，在人类历史逐步从分散走向整体的进程中迈出了重要的一步，是世界历史形成的重要环节。</a:t>
            </a:r>
            <a:endParaRPr lang="en-US" altLang="zh-CN" sz="1600" dirty="0">
              <a:latin typeface="楷体" panose="02010609060101010101" pitchFamily="49" charset="-122"/>
              <a:ea typeface="楷体" panose="02010609060101010101" pitchFamily="49" charset="-122"/>
            </a:endParaRPr>
          </a:p>
          <a:p>
            <a:pPr eaLnBrk="1" hangingPunct="1">
              <a:spcBef>
                <a:spcPct val="0"/>
              </a:spcBef>
              <a:buFontTx/>
              <a:buNone/>
            </a:pPr>
            <a:r>
              <a:rPr lang="en-US" altLang="zh-CN" sz="1600" dirty="0">
                <a:latin typeface="楷体" panose="02010609060101010101" pitchFamily="49" charset="-122"/>
                <a:ea typeface="楷体" panose="02010609060101010101" pitchFamily="49" charset="-122"/>
              </a:rPr>
              <a:t>   </a:t>
            </a:r>
            <a:r>
              <a:rPr lang="zh-CN" altLang="en-US" sz="1600" dirty="0">
                <a:latin typeface="楷体" panose="02010609060101010101" pitchFamily="49" charset="-122"/>
                <a:ea typeface="楷体" panose="02010609060101010101" pitchFamily="49" charset="-122"/>
              </a:rPr>
              <a:t>通过本单元的学习，了解新航路的开辟及其引发的人口、物种和商品等的全球性流动，理解人类认识世界的视野和能力的改变，以及对世界各区域文明的不同影响；理解新航路的开辟是人类历史从分散走向整体过程中的重要节点。</a:t>
            </a:r>
          </a:p>
        </p:txBody>
      </p:sp>
      <p:sp>
        <p:nvSpPr>
          <p:cNvPr id="47" name="TextBox 1"/>
          <p:cNvSpPr txBox="1">
            <a:spLocks noChangeArrowheads="1"/>
          </p:cNvSpPr>
          <p:nvPr/>
        </p:nvSpPr>
        <p:spPr bwMode="auto">
          <a:xfrm>
            <a:off x="533310" y="5526148"/>
            <a:ext cx="1098591" cy="5847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zh-CN" altLang="en-US" sz="1600" b="1" dirty="0">
                <a:latin typeface="Garamond" pitchFamily="18" charset="0"/>
              </a:rPr>
              <a:t>全球航路的开辟</a:t>
            </a:r>
            <a:endParaRPr lang="en-US" altLang="zh-CN" sz="1600" dirty="0">
              <a:latin typeface="Garamond" pitchFamily="18" charset="0"/>
            </a:endParaRPr>
          </a:p>
        </p:txBody>
      </p:sp>
      <p:cxnSp>
        <p:nvCxnSpPr>
          <p:cNvPr id="48" name="直接箭头连接符 47"/>
          <p:cNvCxnSpPr>
            <a:cxnSpLocks/>
            <a:stCxn id="47" idx="3"/>
          </p:cNvCxnSpPr>
          <p:nvPr/>
        </p:nvCxnSpPr>
        <p:spPr>
          <a:xfrm flipV="1">
            <a:off x="1631901" y="5818535"/>
            <a:ext cx="1308447" cy="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1" name="TextBox 1">
            <a:extLst>
              <a:ext uri="{FF2B5EF4-FFF2-40B4-BE49-F238E27FC236}">
                <a16:creationId xmlns:a16="http://schemas.microsoft.com/office/drawing/2014/main" id="{14AC761F-4F38-433B-A68C-611C59E02E8D}"/>
              </a:ext>
            </a:extLst>
          </p:cNvPr>
          <p:cNvSpPr txBox="1">
            <a:spLocks noChangeArrowheads="1"/>
          </p:cNvSpPr>
          <p:nvPr/>
        </p:nvSpPr>
        <p:spPr bwMode="auto">
          <a:xfrm>
            <a:off x="2988053" y="5490079"/>
            <a:ext cx="2259408" cy="83099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defRPr/>
            </a:pPr>
            <a:r>
              <a:rPr lang="zh-CN" altLang="en-US" sz="1600" dirty="0">
                <a:latin typeface="+mj-ea"/>
              </a:rPr>
              <a:t>人口迁移与物种交换</a:t>
            </a:r>
            <a:endParaRPr lang="en-US" altLang="zh-CN" sz="1600" dirty="0">
              <a:latin typeface="+mj-ea"/>
            </a:endParaRPr>
          </a:p>
          <a:p>
            <a:pPr eaLnBrk="1" hangingPunct="1">
              <a:spcBef>
                <a:spcPct val="0"/>
              </a:spcBef>
              <a:buFontTx/>
              <a:buNone/>
              <a:defRPr/>
            </a:pPr>
            <a:r>
              <a:rPr lang="zh-CN" altLang="en-US" sz="1600" dirty="0">
                <a:latin typeface="+mj-ea"/>
              </a:rPr>
              <a:t>商品的世界性流动</a:t>
            </a:r>
            <a:endParaRPr lang="en-US" altLang="zh-CN" sz="1600" dirty="0">
              <a:latin typeface="+mj-ea"/>
            </a:endParaRPr>
          </a:p>
          <a:p>
            <a:pPr eaLnBrk="1" hangingPunct="1">
              <a:spcBef>
                <a:spcPct val="0"/>
              </a:spcBef>
              <a:buFontTx/>
              <a:buNone/>
              <a:defRPr/>
            </a:pPr>
            <a:r>
              <a:rPr lang="zh-CN" altLang="en-US" sz="1600" dirty="0">
                <a:latin typeface="+mj-ea"/>
              </a:rPr>
              <a:t>早期殖民扩张</a:t>
            </a:r>
            <a:endParaRPr lang="en-US" altLang="zh-CN" sz="1600" dirty="0">
              <a:latin typeface="Garamond" pitchFamily="18" charset="0"/>
            </a:endParaRPr>
          </a:p>
        </p:txBody>
      </p:sp>
      <p:sp>
        <p:nvSpPr>
          <p:cNvPr id="12" name="TextBox 1">
            <a:extLst>
              <a:ext uri="{FF2B5EF4-FFF2-40B4-BE49-F238E27FC236}">
                <a16:creationId xmlns:a16="http://schemas.microsoft.com/office/drawing/2014/main" id="{0809E18C-55D8-4A08-BE92-273FA71C7E31}"/>
              </a:ext>
            </a:extLst>
          </p:cNvPr>
          <p:cNvSpPr txBox="1">
            <a:spLocks noChangeArrowheads="1"/>
          </p:cNvSpPr>
          <p:nvPr/>
        </p:nvSpPr>
        <p:spPr bwMode="auto">
          <a:xfrm>
            <a:off x="6310167" y="5533781"/>
            <a:ext cx="2259408" cy="83099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zh-CN" altLang="en-US" sz="1600" b="1" dirty="0">
                <a:latin typeface="Garamond" pitchFamily="18" charset="0"/>
              </a:rPr>
              <a:t>全球联系的建立</a:t>
            </a:r>
            <a:endParaRPr lang="en-US" altLang="zh-CN" sz="1600" b="1" dirty="0">
              <a:latin typeface="Garamond" pitchFamily="18" charset="0"/>
            </a:endParaRPr>
          </a:p>
          <a:p>
            <a:pPr eaLnBrk="1" hangingPunct="1">
              <a:spcBef>
                <a:spcPct val="0"/>
              </a:spcBef>
              <a:buFontTx/>
              <a:buNone/>
            </a:pPr>
            <a:endParaRPr lang="en-US" altLang="zh-CN" sz="1600" b="1" dirty="0">
              <a:latin typeface="Garamond" pitchFamily="18" charset="0"/>
            </a:endParaRPr>
          </a:p>
          <a:p>
            <a:pPr eaLnBrk="1" hangingPunct="1">
              <a:spcBef>
                <a:spcPct val="0"/>
              </a:spcBef>
              <a:buFontTx/>
              <a:buNone/>
            </a:pPr>
            <a:r>
              <a:rPr lang="zh-CN" altLang="en-US" sz="1600" b="1" dirty="0">
                <a:latin typeface="Garamond" pitchFamily="18" charset="0"/>
              </a:rPr>
              <a:t>世界格局的演变</a:t>
            </a:r>
            <a:endParaRPr lang="en-US" altLang="zh-CN" sz="1600" dirty="0">
              <a:latin typeface="Garamond" pitchFamily="18" charset="0"/>
            </a:endParaRPr>
          </a:p>
        </p:txBody>
      </p:sp>
      <p:cxnSp>
        <p:nvCxnSpPr>
          <p:cNvPr id="16" name="直接箭头连接符 15">
            <a:extLst>
              <a:ext uri="{FF2B5EF4-FFF2-40B4-BE49-F238E27FC236}">
                <a16:creationId xmlns:a16="http://schemas.microsoft.com/office/drawing/2014/main" id="{B281E0BC-2139-4510-B9D1-42F31E3C1DCF}"/>
              </a:ext>
            </a:extLst>
          </p:cNvPr>
          <p:cNvCxnSpPr>
            <a:cxnSpLocks/>
          </p:cNvCxnSpPr>
          <p:nvPr/>
        </p:nvCxnSpPr>
        <p:spPr>
          <a:xfrm>
            <a:off x="5247461" y="5818534"/>
            <a:ext cx="1005856" cy="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8" name="直接箭头连接符 17">
            <a:extLst>
              <a:ext uri="{FF2B5EF4-FFF2-40B4-BE49-F238E27FC236}">
                <a16:creationId xmlns:a16="http://schemas.microsoft.com/office/drawing/2014/main" id="{FB9CABB2-2BF5-49C1-9456-84B90D1E7133}"/>
              </a:ext>
            </a:extLst>
          </p:cNvPr>
          <p:cNvCxnSpPr>
            <a:cxnSpLocks/>
          </p:cNvCxnSpPr>
          <p:nvPr/>
        </p:nvCxnSpPr>
        <p:spPr>
          <a:xfrm>
            <a:off x="5247461" y="6223269"/>
            <a:ext cx="1005856" cy="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594223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1000"/>
                                        <p:tgtEl>
                                          <p:spTgt spid="12292"/>
                                        </p:tgtEl>
                                      </p:cBhvr>
                                    </p:animEffect>
                                    <p:anim calcmode="lin" valueType="num">
                                      <p:cBhvr>
                                        <p:cTn id="8" dur="1000" fill="hold"/>
                                        <p:tgtEl>
                                          <p:spTgt spid="12292"/>
                                        </p:tgtEl>
                                        <p:attrNameLst>
                                          <p:attrName>ppt_x</p:attrName>
                                        </p:attrNameLst>
                                      </p:cBhvr>
                                      <p:tavLst>
                                        <p:tav tm="0">
                                          <p:val>
                                            <p:strVal val="#ppt_x"/>
                                          </p:val>
                                        </p:tav>
                                        <p:tav tm="100000">
                                          <p:val>
                                            <p:strVal val="#ppt_x"/>
                                          </p:val>
                                        </p:tav>
                                      </p:tavLst>
                                    </p:anim>
                                    <p:anim calcmode="lin" valueType="num">
                                      <p:cBhvr>
                                        <p:cTn id="9" dur="1000" fill="hold"/>
                                        <p:tgtEl>
                                          <p:spTgt spid="1229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110"/>
                                        </p:tgtEl>
                                        <p:attrNameLst>
                                          <p:attrName>style.visibility</p:attrName>
                                        </p:attrNameLst>
                                      </p:cBhvr>
                                      <p:to>
                                        <p:strVal val="visible"/>
                                      </p:to>
                                    </p:set>
                                    <p:animEffect transition="in" filter="barn(inVertical)">
                                      <p:cBhvr>
                                        <p:cTn id="14" dur="500"/>
                                        <p:tgtEl>
                                          <p:spTgt spid="41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4110" grpId="0" animBg="1"/>
      <p:bldP spid="47"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0337F04-D641-4243-885F-5D07254D5D07}"/>
              </a:ext>
            </a:extLst>
          </p:cNvPr>
          <p:cNvSpPr>
            <a:spLocks noChangeArrowheads="1"/>
          </p:cNvSpPr>
          <p:nvPr/>
        </p:nvSpPr>
        <p:spPr bwMode="auto">
          <a:xfrm>
            <a:off x="6543931" y="2057221"/>
            <a:ext cx="1314621" cy="3892045"/>
          </a:xfrm>
          <a:prstGeom prst="rect">
            <a:avLst/>
          </a:prstGeom>
          <a:solidFill>
            <a:schemeClr val="accent2">
              <a:lumMod val="20000"/>
              <a:lumOff val="80000"/>
            </a:schemeClr>
          </a:solidFill>
          <a:ln w="9525">
            <a:solidFill>
              <a:schemeClr val="folHlink"/>
            </a:solidFill>
            <a:miter lim="800000"/>
            <a:headEnd/>
            <a:tailEnd/>
          </a:ln>
          <a:effec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2400" b="1" dirty="0">
                <a:solidFill>
                  <a:srgbClr val="FF0000"/>
                </a:solidFill>
                <a:latin typeface="Tahoma" panose="020B0604030504040204" pitchFamily="34" charset="0"/>
                <a:ea typeface="楷体_GB2312" pitchFamily="49" charset="-122"/>
              </a:rPr>
              <a:t>评价</a:t>
            </a:r>
          </a:p>
        </p:txBody>
      </p:sp>
      <p:sp>
        <p:nvSpPr>
          <p:cNvPr id="16387" name="Rectangle 3">
            <a:extLst>
              <a:ext uri="{FF2B5EF4-FFF2-40B4-BE49-F238E27FC236}">
                <a16:creationId xmlns:a16="http://schemas.microsoft.com/office/drawing/2014/main" id="{09819283-45D0-4F2B-A291-D17752B613BA}"/>
              </a:ext>
            </a:extLst>
          </p:cNvPr>
          <p:cNvSpPr>
            <a:spLocks noChangeArrowheads="1"/>
          </p:cNvSpPr>
          <p:nvPr/>
        </p:nvSpPr>
        <p:spPr bwMode="auto">
          <a:xfrm>
            <a:off x="3670580" y="1805966"/>
            <a:ext cx="2533980" cy="4143303"/>
          </a:xfrm>
          <a:prstGeom prst="rect">
            <a:avLst/>
          </a:prstGeom>
          <a:solidFill>
            <a:schemeClr val="accent2">
              <a:lumMod val="20000"/>
              <a:lumOff val="80000"/>
            </a:schemeClr>
          </a:solidFill>
          <a:ln w="9525">
            <a:solidFill>
              <a:srgbClr val="00CC66"/>
            </a:solidFill>
            <a:miter lim="800000"/>
            <a:headEnd/>
            <a:tailEnd/>
          </a:ln>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2400" b="1">
                <a:solidFill>
                  <a:srgbClr val="FF0000"/>
                </a:solidFill>
                <a:latin typeface="Tahoma" panose="020B0604030504040204" pitchFamily="34" charset="0"/>
                <a:ea typeface="楷体_GB2312" pitchFamily="49" charset="-122"/>
              </a:rPr>
              <a:t>设计</a:t>
            </a:r>
          </a:p>
        </p:txBody>
      </p:sp>
      <p:sp>
        <p:nvSpPr>
          <p:cNvPr id="16388" name="Rectangle 4">
            <a:extLst>
              <a:ext uri="{FF2B5EF4-FFF2-40B4-BE49-F238E27FC236}">
                <a16:creationId xmlns:a16="http://schemas.microsoft.com/office/drawing/2014/main" id="{BAEC37C0-230A-4B50-8730-6F80D8F25952}"/>
              </a:ext>
            </a:extLst>
          </p:cNvPr>
          <p:cNvSpPr>
            <a:spLocks noChangeArrowheads="1"/>
          </p:cNvSpPr>
          <p:nvPr/>
        </p:nvSpPr>
        <p:spPr bwMode="auto">
          <a:xfrm>
            <a:off x="971612" y="1267734"/>
            <a:ext cx="2329826" cy="4681545"/>
          </a:xfrm>
          <a:prstGeom prst="rect">
            <a:avLst/>
          </a:prstGeom>
          <a:solidFill>
            <a:schemeClr val="accent2">
              <a:lumMod val="20000"/>
              <a:lumOff val="80000"/>
            </a:schemeClr>
          </a:solidFill>
          <a:ln w="9525">
            <a:solidFill>
              <a:srgbClr val="FF3300"/>
            </a:solidFill>
            <a:miter lim="800000"/>
            <a:headEnd/>
            <a:tailEnd/>
          </a:ln>
          <a:effec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kumimoji="1" lang="zh-CN" altLang="en-US" sz="2400" b="1" dirty="0">
                <a:solidFill>
                  <a:srgbClr val="FF0000"/>
                </a:solidFill>
                <a:latin typeface="Tahoma" panose="020B0604030504040204" pitchFamily="34" charset="0"/>
                <a:ea typeface="楷体_GB2312" pitchFamily="49" charset="-122"/>
              </a:rPr>
              <a:t>分析</a:t>
            </a:r>
          </a:p>
        </p:txBody>
      </p:sp>
      <p:sp>
        <p:nvSpPr>
          <p:cNvPr id="16389" name="Rectangle 5">
            <a:extLst>
              <a:ext uri="{FF2B5EF4-FFF2-40B4-BE49-F238E27FC236}">
                <a16:creationId xmlns:a16="http://schemas.microsoft.com/office/drawing/2014/main" id="{CF97CF87-BD3F-4F60-9F4D-ADD926D92BDA}"/>
              </a:ext>
            </a:extLst>
          </p:cNvPr>
          <p:cNvSpPr>
            <a:spLocks noChangeArrowheads="1"/>
          </p:cNvSpPr>
          <p:nvPr/>
        </p:nvSpPr>
        <p:spPr bwMode="auto">
          <a:xfrm>
            <a:off x="1493834" y="2514481"/>
            <a:ext cx="514417" cy="165756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800" b="1">
                <a:latin typeface="Tahoma" panose="020B0604030504040204" pitchFamily="34" charset="0"/>
              </a:rPr>
              <a:t>学习</a:t>
            </a:r>
          </a:p>
          <a:p>
            <a:pPr algn="ctr" eaLnBrk="1" hangingPunct="1">
              <a:spcBef>
                <a:spcPct val="0"/>
              </a:spcBef>
              <a:buFontTx/>
              <a:buNone/>
            </a:pPr>
            <a:r>
              <a:rPr kumimoji="1" lang="zh-CN" altLang="en-US" sz="1800" b="1">
                <a:latin typeface="Tahoma" panose="020B0604030504040204" pitchFamily="34" charset="0"/>
              </a:rPr>
              <a:t>需要</a:t>
            </a:r>
          </a:p>
          <a:p>
            <a:pPr algn="ctr" eaLnBrk="1" hangingPunct="1">
              <a:spcBef>
                <a:spcPct val="0"/>
              </a:spcBef>
              <a:buFontTx/>
              <a:buNone/>
            </a:pPr>
            <a:r>
              <a:rPr kumimoji="1" lang="zh-CN" altLang="en-US" sz="1800" b="1">
                <a:latin typeface="Tahoma" panose="020B0604030504040204" pitchFamily="34" charset="0"/>
              </a:rPr>
              <a:t>分析</a:t>
            </a:r>
          </a:p>
          <a:p>
            <a:pPr algn="ctr" eaLnBrk="1" hangingPunct="1">
              <a:spcBef>
                <a:spcPct val="0"/>
              </a:spcBef>
              <a:buFontTx/>
              <a:buNone/>
            </a:pPr>
            <a:endParaRPr kumimoji="1" lang="zh-CN" altLang="en-US" sz="1800" b="1">
              <a:latin typeface="Tahoma" panose="020B0604030504040204" pitchFamily="34" charset="0"/>
            </a:endParaRPr>
          </a:p>
        </p:txBody>
      </p:sp>
      <p:sp>
        <p:nvSpPr>
          <p:cNvPr id="16390" name="Rectangle 6">
            <a:extLst>
              <a:ext uri="{FF2B5EF4-FFF2-40B4-BE49-F238E27FC236}">
                <a16:creationId xmlns:a16="http://schemas.microsoft.com/office/drawing/2014/main" id="{EF0AF959-3D78-45BC-A790-B9EED425B9D8}"/>
              </a:ext>
            </a:extLst>
          </p:cNvPr>
          <p:cNvSpPr>
            <a:spLocks noChangeArrowheads="1"/>
          </p:cNvSpPr>
          <p:nvPr/>
        </p:nvSpPr>
        <p:spPr bwMode="auto">
          <a:xfrm>
            <a:off x="2534576" y="1592817"/>
            <a:ext cx="514417" cy="80973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500" b="1" dirty="0">
                <a:latin typeface="Tahoma" panose="020B0604030504040204" pitchFamily="34" charset="0"/>
              </a:rPr>
              <a:t>分析</a:t>
            </a:r>
            <a:endParaRPr kumimoji="1" lang="en-US" altLang="zh-CN" sz="1500" b="1" dirty="0">
              <a:latin typeface="Tahoma" panose="020B0604030504040204" pitchFamily="34" charset="0"/>
            </a:endParaRPr>
          </a:p>
          <a:p>
            <a:pPr algn="ctr" eaLnBrk="1" hangingPunct="1">
              <a:spcBef>
                <a:spcPct val="0"/>
              </a:spcBef>
              <a:buFontTx/>
              <a:buNone/>
            </a:pPr>
            <a:r>
              <a:rPr kumimoji="1" lang="zh-CN" altLang="en-US" sz="1500" b="1" dirty="0">
                <a:solidFill>
                  <a:srgbClr val="FF0000"/>
                </a:solidFill>
                <a:latin typeface="Tahoma" panose="020B0604030504040204" pitchFamily="34" charset="0"/>
              </a:rPr>
              <a:t>课程</a:t>
            </a:r>
          </a:p>
          <a:p>
            <a:pPr algn="ctr" eaLnBrk="1" hangingPunct="1">
              <a:spcBef>
                <a:spcPct val="0"/>
              </a:spcBef>
              <a:buFontTx/>
              <a:buNone/>
            </a:pPr>
            <a:r>
              <a:rPr kumimoji="1" lang="zh-CN" altLang="en-US" sz="1500" b="1" dirty="0">
                <a:solidFill>
                  <a:srgbClr val="FF0000"/>
                </a:solidFill>
                <a:latin typeface="Tahoma" panose="020B0604030504040204" pitchFamily="34" charset="0"/>
              </a:rPr>
              <a:t>内容</a:t>
            </a:r>
          </a:p>
        </p:txBody>
      </p:sp>
      <p:sp>
        <p:nvSpPr>
          <p:cNvPr id="16391" name="Rectangle 7">
            <a:extLst>
              <a:ext uri="{FF2B5EF4-FFF2-40B4-BE49-F238E27FC236}">
                <a16:creationId xmlns:a16="http://schemas.microsoft.com/office/drawing/2014/main" id="{A1BFCCD0-7CA0-4131-A211-332F4C5192C1}"/>
              </a:ext>
            </a:extLst>
          </p:cNvPr>
          <p:cNvSpPr>
            <a:spLocks noChangeArrowheads="1"/>
          </p:cNvSpPr>
          <p:nvPr/>
        </p:nvSpPr>
        <p:spPr bwMode="auto">
          <a:xfrm>
            <a:off x="2498853" y="3945798"/>
            <a:ext cx="656119" cy="91451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kumimoji="1" lang="en-US" altLang="zh-CN" sz="1400" b="1" dirty="0">
              <a:latin typeface="Tahoma" panose="020B0604030504040204" pitchFamily="34" charset="0"/>
            </a:endParaRPr>
          </a:p>
          <a:p>
            <a:pPr algn="ctr" eaLnBrk="1" hangingPunct="1">
              <a:spcBef>
                <a:spcPct val="0"/>
              </a:spcBef>
              <a:buFontTx/>
              <a:buNone/>
            </a:pPr>
            <a:r>
              <a:rPr kumimoji="1" lang="zh-CN" altLang="en-US" sz="1400" b="1" dirty="0">
                <a:latin typeface="Tahoma" panose="020B0604030504040204" pitchFamily="34" charset="0"/>
              </a:rPr>
              <a:t>分析</a:t>
            </a:r>
            <a:endParaRPr kumimoji="1" lang="en-US" altLang="zh-CN" sz="1400" b="1" dirty="0">
              <a:latin typeface="Tahoma" panose="020B0604030504040204" pitchFamily="34" charset="0"/>
            </a:endParaRPr>
          </a:p>
          <a:p>
            <a:pPr algn="ctr" eaLnBrk="1" hangingPunct="1">
              <a:spcBef>
                <a:spcPct val="0"/>
              </a:spcBef>
              <a:buFontTx/>
              <a:buNone/>
            </a:pPr>
            <a:r>
              <a:rPr kumimoji="1" lang="zh-CN" altLang="en-US" sz="1400" b="1" dirty="0">
                <a:latin typeface="Tahoma" panose="020B0604030504040204" pitchFamily="34" charset="0"/>
              </a:rPr>
              <a:t>学习</a:t>
            </a:r>
            <a:endParaRPr kumimoji="1" lang="en-US" altLang="zh-CN" sz="1400" b="1" dirty="0">
              <a:latin typeface="Tahoma" panose="020B0604030504040204" pitchFamily="34" charset="0"/>
            </a:endParaRPr>
          </a:p>
          <a:p>
            <a:pPr algn="ctr" eaLnBrk="1" hangingPunct="1">
              <a:spcBef>
                <a:spcPct val="0"/>
              </a:spcBef>
              <a:buFontTx/>
              <a:buNone/>
            </a:pPr>
            <a:r>
              <a:rPr kumimoji="1" lang="zh-CN" altLang="en-US" sz="1400" b="1" dirty="0">
                <a:latin typeface="Tahoma" panose="020B0604030504040204" pitchFamily="34" charset="0"/>
              </a:rPr>
              <a:t>基础和</a:t>
            </a:r>
            <a:endParaRPr kumimoji="1" lang="en-US" altLang="zh-CN" sz="1400" b="1" dirty="0">
              <a:latin typeface="Tahoma" panose="020B0604030504040204" pitchFamily="34" charset="0"/>
            </a:endParaRPr>
          </a:p>
          <a:p>
            <a:pPr algn="ctr" eaLnBrk="1" hangingPunct="1">
              <a:spcBef>
                <a:spcPct val="0"/>
              </a:spcBef>
              <a:buFontTx/>
              <a:buNone/>
            </a:pPr>
            <a:r>
              <a:rPr kumimoji="1" lang="zh-CN" altLang="en-US" sz="1400" b="1" dirty="0">
                <a:latin typeface="Tahoma" panose="020B0604030504040204" pitchFamily="34" charset="0"/>
              </a:rPr>
              <a:t>兴趣</a:t>
            </a:r>
          </a:p>
          <a:p>
            <a:pPr algn="ctr" eaLnBrk="1" hangingPunct="1">
              <a:spcBef>
                <a:spcPct val="0"/>
              </a:spcBef>
              <a:buFontTx/>
              <a:buNone/>
            </a:pPr>
            <a:endParaRPr kumimoji="1" lang="zh-CN" altLang="en-US" sz="2000" b="1" dirty="0">
              <a:latin typeface="黑体" panose="02010609060101010101" pitchFamily="49" charset="-122"/>
              <a:ea typeface="黑体" panose="02010609060101010101" pitchFamily="49" charset="-122"/>
            </a:endParaRPr>
          </a:p>
        </p:txBody>
      </p:sp>
      <p:sp>
        <p:nvSpPr>
          <p:cNvPr id="16392" name="Rectangle 8">
            <a:extLst>
              <a:ext uri="{FF2B5EF4-FFF2-40B4-BE49-F238E27FC236}">
                <a16:creationId xmlns:a16="http://schemas.microsoft.com/office/drawing/2014/main" id="{6A7D049E-9E65-4E47-AA7E-24FEFDD8CED9}"/>
              </a:ext>
            </a:extLst>
          </p:cNvPr>
          <p:cNvSpPr>
            <a:spLocks noChangeArrowheads="1"/>
          </p:cNvSpPr>
          <p:nvPr/>
        </p:nvSpPr>
        <p:spPr bwMode="auto">
          <a:xfrm>
            <a:off x="3771796" y="2571638"/>
            <a:ext cx="457260" cy="15432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kumimoji="1" lang="en-US" altLang="zh-CN" sz="1500" b="1" dirty="0">
              <a:latin typeface="Tahoma" panose="020B0604030504040204" pitchFamily="34" charset="0"/>
            </a:endParaRPr>
          </a:p>
          <a:p>
            <a:pPr eaLnBrk="1" hangingPunct="1">
              <a:spcBef>
                <a:spcPct val="0"/>
              </a:spcBef>
              <a:buFontTx/>
              <a:buNone/>
            </a:pPr>
            <a:r>
              <a:rPr kumimoji="1" lang="zh-CN" altLang="en-US" sz="1500" b="1" dirty="0">
                <a:latin typeface="Tahoma" panose="020B0604030504040204" pitchFamily="34" charset="0"/>
              </a:rPr>
              <a:t>教学</a:t>
            </a:r>
          </a:p>
          <a:p>
            <a:pPr eaLnBrk="1" hangingPunct="1">
              <a:spcBef>
                <a:spcPct val="0"/>
              </a:spcBef>
              <a:buFontTx/>
              <a:buNone/>
            </a:pPr>
            <a:r>
              <a:rPr kumimoji="1" lang="zh-CN" altLang="en-US" sz="1500" b="1" dirty="0">
                <a:solidFill>
                  <a:srgbClr val="FF0000"/>
                </a:solidFill>
                <a:latin typeface="Tahoma" panose="020B0604030504040204" pitchFamily="34" charset="0"/>
              </a:rPr>
              <a:t>目标</a:t>
            </a:r>
          </a:p>
          <a:p>
            <a:pPr eaLnBrk="1" hangingPunct="1">
              <a:spcBef>
                <a:spcPct val="0"/>
              </a:spcBef>
              <a:buFontTx/>
              <a:buNone/>
            </a:pPr>
            <a:r>
              <a:rPr kumimoji="1" lang="zh-CN" altLang="en-US" sz="1500" b="1" dirty="0">
                <a:latin typeface="Tahoma" panose="020B0604030504040204" pitchFamily="34" charset="0"/>
              </a:rPr>
              <a:t>及其</a:t>
            </a:r>
            <a:endParaRPr kumimoji="1" lang="en-US" altLang="zh-CN" sz="1500" b="1" dirty="0">
              <a:latin typeface="Tahoma" panose="020B0604030504040204" pitchFamily="34" charset="0"/>
            </a:endParaRPr>
          </a:p>
          <a:p>
            <a:pPr eaLnBrk="1" hangingPunct="1">
              <a:spcBef>
                <a:spcPct val="0"/>
              </a:spcBef>
              <a:buFontTx/>
              <a:buNone/>
            </a:pPr>
            <a:r>
              <a:rPr kumimoji="1" lang="zh-CN" altLang="en-US" sz="1500" b="1" dirty="0">
                <a:solidFill>
                  <a:srgbClr val="FF0000"/>
                </a:solidFill>
                <a:latin typeface="Tahoma" panose="020B0604030504040204" pitchFamily="34" charset="0"/>
              </a:rPr>
              <a:t>任务</a:t>
            </a:r>
            <a:endParaRPr kumimoji="1" lang="en-US" altLang="zh-CN" sz="1500" b="1" dirty="0">
              <a:solidFill>
                <a:srgbClr val="FF0000"/>
              </a:solidFill>
              <a:latin typeface="Tahoma" panose="020B0604030504040204" pitchFamily="34" charset="0"/>
            </a:endParaRPr>
          </a:p>
          <a:p>
            <a:pPr eaLnBrk="1" hangingPunct="1">
              <a:spcBef>
                <a:spcPct val="0"/>
              </a:spcBef>
              <a:buFontTx/>
              <a:buNone/>
            </a:pPr>
            <a:r>
              <a:rPr kumimoji="1" lang="zh-CN" altLang="en-US" sz="1500" b="1" dirty="0">
                <a:latin typeface="Tahoma" panose="020B0604030504040204" pitchFamily="34" charset="0"/>
              </a:rPr>
              <a:t>拟定</a:t>
            </a:r>
          </a:p>
        </p:txBody>
      </p:sp>
      <p:sp>
        <p:nvSpPr>
          <p:cNvPr id="16393" name="Rectangle 9">
            <a:extLst>
              <a:ext uri="{FF2B5EF4-FFF2-40B4-BE49-F238E27FC236}">
                <a16:creationId xmlns:a16="http://schemas.microsoft.com/office/drawing/2014/main" id="{CC06CB5F-1BC7-4D13-8732-F05AB0FEF333}"/>
              </a:ext>
            </a:extLst>
          </p:cNvPr>
          <p:cNvSpPr>
            <a:spLocks noChangeArrowheads="1"/>
          </p:cNvSpPr>
          <p:nvPr/>
        </p:nvSpPr>
        <p:spPr bwMode="auto">
          <a:xfrm>
            <a:off x="4686315" y="2571638"/>
            <a:ext cx="514417" cy="15432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600" b="1" dirty="0">
                <a:latin typeface="Tahoma" panose="020B0604030504040204" pitchFamily="34" charset="0"/>
              </a:rPr>
              <a:t>教学</a:t>
            </a:r>
          </a:p>
          <a:p>
            <a:pPr algn="ctr" eaLnBrk="1" hangingPunct="1">
              <a:spcBef>
                <a:spcPct val="0"/>
              </a:spcBef>
              <a:buFontTx/>
              <a:buNone/>
            </a:pPr>
            <a:r>
              <a:rPr kumimoji="1" lang="zh-CN" altLang="en-US" sz="1600" b="1" dirty="0">
                <a:latin typeface="Tahoma" panose="020B0604030504040204" pitchFamily="34" charset="0"/>
              </a:rPr>
              <a:t>策略</a:t>
            </a:r>
            <a:endParaRPr kumimoji="1" lang="en-US" altLang="zh-CN" sz="1600" b="1" dirty="0">
              <a:latin typeface="Tahoma" panose="020B0604030504040204" pitchFamily="34" charset="0"/>
            </a:endParaRPr>
          </a:p>
          <a:p>
            <a:pPr algn="ctr" eaLnBrk="1" hangingPunct="1">
              <a:spcBef>
                <a:spcPct val="0"/>
              </a:spcBef>
              <a:buFontTx/>
              <a:buNone/>
            </a:pPr>
            <a:r>
              <a:rPr kumimoji="1" lang="zh-CN" altLang="en-US" sz="1600" b="1" dirty="0">
                <a:latin typeface="Tahoma" panose="020B0604030504040204" pitchFamily="34" charset="0"/>
              </a:rPr>
              <a:t>与</a:t>
            </a:r>
            <a:endParaRPr kumimoji="1" lang="en-US" altLang="zh-CN" sz="1600" b="1" dirty="0">
              <a:latin typeface="Tahoma" panose="020B0604030504040204" pitchFamily="34" charset="0"/>
            </a:endParaRPr>
          </a:p>
          <a:p>
            <a:pPr algn="ctr" eaLnBrk="1" hangingPunct="1">
              <a:spcBef>
                <a:spcPct val="0"/>
              </a:spcBef>
              <a:buFontTx/>
              <a:buNone/>
            </a:pPr>
            <a:r>
              <a:rPr kumimoji="1" lang="zh-CN" altLang="en-US" sz="1600" b="1" dirty="0">
                <a:solidFill>
                  <a:srgbClr val="FF0000"/>
                </a:solidFill>
                <a:latin typeface="Tahoma" panose="020B0604030504040204" pitchFamily="34" charset="0"/>
              </a:rPr>
              <a:t>活动</a:t>
            </a:r>
            <a:endParaRPr kumimoji="1" lang="en-US" altLang="zh-CN" sz="1600" b="1" dirty="0">
              <a:solidFill>
                <a:srgbClr val="FF0000"/>
              </a:solidFill>
              <a:latin typeface="Tahoma" panose="020B0604030504040204" pitchFamily="34" charset="0"/>
            </a:endParaRPr>
          </a:p>
          <a:p>
            <a:pPr algn="ctr" eaLnBrk="1" hangingPunct="1">
              <a:spcBef>
                <a:spcPct val="0"/>
              </a:spcBef>
              <a:buFontTx/>
              <a:buNone/>
            </a:pPr>
            <a:r>
              <a:rPr kumimoji="1" lang="zh-CN" altLang="en-US" sz="1600" b="1" dirty="0">
                <a:latin typeface="Tahoma" panose="020B0604030504040204" pitchFamily="34" charset="0"/>
              </a:rPr>
              <a:t>安排</a:t>
            </a:r>
          </a:p>
          <a:p>
            <a:pPr algn="ctr" eaLnBrk="1" hangingPunct="1">
              <a:spcBef>
                <a:spcPct val="0"/>
              </a:spcBef>
              <a:buFontTx/>
              <a:buNone/>
            </a:pPr>
            <a:endParaRPr kumimoji="1" lang="zh-CN" altLang="en-US" sz="1600" b="1" dirty="0">
              <a:latin typeface="Tahoma" panose="020B0604030504040204" pitchFamily="34" charset="0"/>
            </a:endParaRPr>
          </a:p>
        </p:txBody>
      </p:sp>
      <p:sp>
        <p:nvSpPr>
          <p:cNvPr id="16394" name="Rectangle 11">
            <a:extLst>
              <a:ext uri="{FF2B5EF4-FFF2-40B4-BE49-F238E27FC236}">
                <a16:creationId xmlns:a16="http://schemas.microsoft.com/office/drawing/2014/main" id="{08977BAA-6DDA-4683-A74E-659A4068D2B8}"/>
              </a:ext>
            </a:extLst>
          </p:cNvPr>
          <p:cNvSpPr>
            <a:spLocks noChangeArrowheads="1"/>
          </p:cNvSpPr>
          <p:nvPr/>
        </p:nvSpPr>
        <p:spPr bwMode="auto">
          <a:xfrm>
            <a:off x="5657990" y="2571638"/>
            <a:ext cx="514417" cy="15432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kumimoji="1" lang="en-US" altLang="zh-CN" sz="1600" b="1" dirty="0">
              <a:latin typeface="+mn-ea"/>
            </a:endParaRPr>
          </a:p>
          <a:p>
            <a:pPr algn="ctr" eaLnBrk="1" hangingPunct="1">
              <a:spcBef>
                <a:spcPct val="0"/>
              </a:spcBef>
              <a:buFontTx/>
              <a:buNone/>
            </a:pPr>
            <a:r>
              <a:rPr kumimoji="1" lang="zh-CN" altLang="en-US" sz="1600" b="1" dirty="0">
                <a:latin typeface="+mn-ea"/>
              </a:rPr>
              <a:t>教学</a:t>
            </a:r>
            <a:endParaRPr kumimoji="1" lang="en-US" altLang="zh-CN" sz="1600" b="1" dirty="0">
              <a:latin typeface="+mn-ea"/>
            </a:endParaRPr>
          </a:p>
          <a:p>
            <a:pPr algn="ctr" eaLnBrk="1" hangingPunct="1">
              <a:spcBef>
                <a:spcPct val="0"/>
              </a:spcBef>
              <a:buFontTx/>
              <a:buNone/>
            </a:pPr>
            <a:r>
              <a:rPr kumimoji="1" lang="zh-CN" altLang="en-US" sz="1600" b="1" dirty="0">
                <a:latin typeface="+mn-ea"/>
              </a:rPr>
              <a:t>评价</a:t>
            </a:r>
            <a:endParaRPr kumimoji="1" lang="en-US" altLang="zh-CN" sz="1600" b="1" dirty="0">
              <a:latin typeface="+mn-ea"/>
            </a:endParaRPr>
          </a:p>
          <a:p>
            <a:pPr algn="ctr" eaLnBrk="1" hangingPunct="1">
              <a:spcBef>
                <a:spcPct val="0"/>
              </a:spcBef>
              <a:buFontTx/>
              <a:buNone/>
            </a:pPr>
            <a:r>
              <a:rPr kumimoji="1" lang="zh-CN" altLang="en-US" sz="1600" b="1" dirty="0">
                <a:latin typeface="+mn-ea"/>
              </a:rPr>
              <a:t>活动</a:t>
            </a:r>
            <a:endParaRPr kumimoji="1" lang="en-US" altLang="zh-CN" sz="1600" b="1" dirty="0">
              <a:latin typeface="+mn-ea"/>
            </a:endParaRPr>
          </a:p>
          <a:p>
            <a:pPr algn="ctr" eaLnBrk="1" hangingPunct="1">
              <a:spcBef>
                <a:spcPct val="0"/>
              </a:spcBef>
              <a:buFontTx/>
              <a:buNone/>
            </a:pPr>
            <a:r>
              <a:rPr kumimoji="1" lang="zh-CN" altLang="en-US" sz="1600" b="1" dirty="0">
                <a:latin typeface="+mn-ea"/>
              </a:rPr>
              <a:t>安排</a:t>
            </a:r>
          </a:p>
          <a:p>
            <a:pPr algn="ctr" eaLnBrk="1" hangingPunct="1">
              <a:spcBef>
                <a:spcPct val="0"/>
              </a:spcBef>
              <a:buFontTx/>
              <a:buNone/>
            </a:pPr>
            <a:endParaRPr kumimoji="1" lang="zh-CN" altLang="en-US" sz="1600" b="1" dirty="0">
              <a:latin typeface="+mn-ea"/>
            </a:endParaRPr>
          </a:p>
        </p:txBody>
      </p:sp>
      <p:sp>
        <p:nvSpPr>
          <p:cNvPr id="16395" name="Rectangle 12">
            <a:extLst>
              <a:ext uri="{FF2B5EF4-FFF2-40B4-BE49-F238E27FC236}">
                <a16:creationId xmlns:a16="http://schemas.microsoft.com/office/drawing/2014/main" id="{8EB98EDF-9098-43F6-8835-679CD5FEA41A}"/>
              </a:ext>
            </a:extLst>
          </p:cNvPr>
          <p:cNvSpPr>
            <a:spLocks noChangeArrowheads="1"/>
          </p:cNvSpPr>
          <p:nvPr/>
        </p:nvSpPr>
        <p:spPr bwMode="auto">
          <a:xfrm>
            <a:off x="6572511" y="2571638"/>
            <a:ext cx="400102" cy="1543251"/>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kumimoji="1" lang="zh-CN" altLang="en-US" sz="1600" b="1">
              <a:latin typeface="Tahoma" panose="020B0604030504040204" pitchFamily="34" charset="0"/>
            </a:endParaRPr>
          </a:p>
          <a:p>
            <a:pPr algn="ctr" eaLnBrk="1" hangingPunct="1">
              <a:spcBef>
                <a:spcPct val="0"/>
              </a:spcBef>
              <a:buFontTx/>
              <a:buNone/>
            </a:pPr>
            <a:endParaRPr kumimoji="1" lang="zh-CN" altLang="en-US" sz="1600" b="1">
              <a:latin typeface="Tahoma" panose="020B0604030504040204" pitchFamily="34" charset="0"/>
            </a:endParaRPr>
          </a:p>
          <a:p>
            <a:pPr algn="ctr" eaLnBrk="1" hangingPunct="1">
              <a:spcBef>
                <a:spcPct val="0"/>
              </a:spcBef>
              <a:buFontTx/>
              <a:buNone/>
            </a:pPr>
            <a:r>
              <a:rPr kumimoji="1" lang="zh-CN" altLang="en-US" sz="1600" b="1">
                <a:latin typeface="Tahoma" panose="020B0604030504040204" pitchFamily="34" charset="0"/>
              </a:rPr>
              <a:t>学习</a:t>
            </a:r>
          </a:p>
          <a:p>
            <a:pPr algn="ctr" eaLnBrk="1" hangingPunct="1">
              <a:spcBef>
                <a:spcPct val="0"/>
              </a:spcBef>
              <a:buFontTx/>
              <a:buNone/>
            </a:pPr>
            <a:r>
              <a:rPr kumimoji="1" lang="zh-CN" altLang="en-US" sz="1600" b="1">
                <a:latin typeface="Tahoma" panose="020B0604030504040204" pitchFamily="34" charset="0"/>
              </a:rPr>
              <a:t>评价</a:t>
            </a:r>
          </a:p>
          <a:p>
            <a:pPr algn="ctr" eaLnBrk="1" hangingPunct="1">
              <a:spcBef>
                <a:spcPct val="0"/>
              </a:spcBef>
              <a:buFontTx/>
              <a:buNone/>
            </a:pPr>
            <a:endParaRPr kumimoji="1" lang="zh-CN" altLang="en-US" sz="1600" b="1">
              <a:latin typeface="Tahoma" panose="020B0604030504040204" pitchFamily="34" charset="0"/>
            </a:endParaRPr>
          </a:p>
        </p:txBody>
      </p:sp>
      <p:sp>
        <p:nvSpPr>
          <p:cNvPr id="16396" name="Rectangle 13">
            <a:extLst>
              <a:ext uri="{FF2B5EF4-FFF2-40B4-BE49-F238E27FC236}">
                <a16:creationId xmlns:a16="http://schemas.microsoft.com/office/drawing/2014/main" id="{EBDE9462-BC58-4992-A197-AFDF16D95718}"/>
              </a:ext>
            </a:extLst>
          </p:cNvPr>
          <p:cNvSpPr>
            <a:spLocks noChangeArrowheads="1"/>
          </p:cNvSpPr>
          <p:nvPr/>
        </p:nvSpPr>
        <p:spPr bwMode="auto">
          <a:xfrm>
            <a:off x="7201242" y="2743111"/>
            <a:ext cx="657309" cy="39050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600" b="1">
                <a:latin typeface="Tahoma" panose="020B0604030504040204" pitchFamily="34" charset="0"/>
              </a:rPr>
              <a:t>形成性</a:t>
            </a:r>
          </a:p>
        </p:txBody>
      </p:sp>
      <p:sp>
        <p:nvSpPr>
          <p:cNvPr id="16397" name="Rectangle 14">
            <a:extLst>
              <a:ext uri="{FF2B5EF4-FFF2-40B4-BE49-F238E27FC236}">
                <a16:creationId xmlns:a16="http://schemas.microsoft.com/office/drawing/2014/main" id="{F8248218-F093-4BE0-BEF8-16F78F1A2B78}"/>
              </a:ext>
            </a:extLst>
          </p:cNvPr>
          <p:cNvSpPr>
            <a:spLocks noChangeArrowheads="1"/>
          </p:cNvSpPr>
          <p:nvPr/>
        </p:nvSpPr>
        <p:spPr bwMode="auto">
          <a:xfrm>
            <a:off x="7201243" y="3543314"/>
            <a:ext cx="657308" cy="46082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600" b="1">
                <a:latin typeface="Tahoma" panose="020B0604030504040204" pitchFamily="34" charset="0"/>
              </a:rPr>
              <a:t>总结性</a:t>
            </a:r>
          </a:p>
        </p:txBody>
      </p:sp>
      <p:sp>
        <p:nvSpPr>
          <p:cNvPr id="16398" name="Line 15">
            <a:extLst>
              <a:ext uri="{FF2B5EF4-FFF2-40B4-BE49-F238E27FC236}">
                <a16:creationId xmlns:a16="http://schemas.microsoft.com/office/drawing/2014/main" id="{FBD7803E-FA02-4A32-9189-DFE6C4F5B054}"/>
              </a:ext>
            </a:extLst>
          </p:cNvPr>
          <p:cNvSpPr>
            <a:spLocks noChangeShapeType="1"/>
          </p:cNvSpPr>
          <p:nvPr/>
        </p:nvSpPr>
        <p:spPr bwMode="auto">
          <a:xfrm flipV="1">
            <a:off x="2008252" y="2294188"/>
            <a:ext cx="477502" cy="1020498"/>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399" name="Line 16">
            <a:extLst>
              <a:ext uri="{FF2B5EF4-FFF2-40B4-BE49-F238E27FC236}">
                <a16:creationId xmlns:a16="http://schemas.microsoft.com/office/drawing/2014/main" id="{96823DDE-AFA3-43DC-9125-61845E5FA4E7}"/>
              </a:ext>
            </a:extLst>
          </p:cNvPr>
          <p:cNvSpPr>
            <a:spLocks noChangeShapeType="1"/>
          </p:cNvSpPr>
          <p:nvPr/>
        </p:nvSpPr>
        <p:spPr bwMode="auto">
          <a:xfrm>
            <a:off x="2008251" y="3314685"/>
            <a:ext cx="560857" cy="28579"/>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0" name="Line 17">
            <a:extLst>
              <a:ext uri="{FF2B5EF4-FFF2-40B4-BE49-F238E27FC236}">
                <a16:creationId xmlns:a16="http://schemas.microsoft.com/office/drawing/2014/main" id="{98D332D7-2C6B-4762-93C9-E00F7AC8D76D}"/>
              </a:ext>
            </a:extLst>
          </p:cNvPr>
          <p:cNvSpPr>
            <a:spLocks noChangeShapeType="1"/>
          </p:cNvSpPr>
          <p:nvPr/>
        </p:nvSpPr>
        <p:spPr bwMode="auto">
          <a:xfrm>
            <a:off x="3344306" y="4403058"/>
            <a:ext cx="342945"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1" name="Line 18">
            <a:extLst>
              <a:ext uri="{FF2B5EF4-FFF2-40B4-BE49-F238E27FC236}">
                <a16:creationId xmlns:a16="http://schemas.microsoft.com/office/drawing/2014/main" id="{78EDD74B-6E9B-4227-B491-31CA15D724CA}"/>
              </a:ext>
            </a:extLst>
          </p:cNvPr>
          <p:cNvSpPr>
            <a:spLocks noChangeShapeType="1"/>
          </p:cNvSpPr>
          <p:nvPr/>
        </p:nvSpPr>
        <p:spPr bwMode="auto">
          <a:xfrm>
            <a:off x="4229055" y="3314685"/>
            <a:ext cx="45726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2" name="Line 20">
            <a:extLst>
              <a:ext uri="{FF2B5EF4-FFF2-40B4-BE49-F238E27FC236}">
                <a16:creationId xmlns:a16="http://schemas.microsoft.com/office/drawing/2014/main" id="{77C3C3AF-25CC-4C62-AEFF-CFF890456F75}"/>
              </a:ext>
            </a:extLst>
          </p:cNvPr>
          <p:cNvSpPr>
            <a:spLocks noChangeShapeType="1"/>
          </p:cNvSpPr>
          <p:nvPr/>
        </p:nvSpPr>
        <p:spPr bwMode="auto">
          <a:xfrm>
            <a:off x="5200732" y="3314685"/>
            <a:ext cx="45726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3" name="Line 21">
            <a:extLst>
              <a:ext uri="{FF2B5EF4-FFF2-40B4-BE49-F238E27FC236}">
                <a16:creationId xmlns:a16="http://schemas.microsoft.com/office/drawing/2014/main" id="{111961A0-A3D9-4F07-A553-BC2F8392AC54}"/>
              </a:ext>
            </a:extLst>
          </p:cNvPr>
          <p:cNvSpPr>
            <a:spLocks noChangeShapeType="1"/>
          </p:cNvSpPr>
          <p:nvPr/>
        </p:nvSpPr>
        <p:spPr bwMode="auto">
          <a:xfrm flipV="1">
            <a:off x="6192652" y="3143213"/>
            <a:ext cx="379858"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4" name="Line 22">
            <a:extLst>
              <a:ext uri="{FF2B5EF4-FFF2-40B4-BE49-F238E27FC236}">
                <a16:creationId xmlns:a16="http://schemas.microsoft.com/office/drawing/2014/main" id="{BAFCAD06-E874-4A9E-847D-3C1DCA4EAC4B}"/>
              </a:ext>
            </a:extLst>
          </p:cNvPr>
          <p:cNvSpPr>
            <a:spLocks noChangeShapeType="1"/>
          </p:cNvSpPr>
          <p:nvPr/>
        </p:nvSpPr>
        <p:spPr bwMode="auto">
          <a:xfrm>
            <a:off x="6972612" y="2971740"/>
            <a:ext cx="22863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5" name="Line 23">
            <a:extLst>
              <a:ext uri="{FF2B5EF4-FFF2-40B4-BE49-F238E27FC236}">
                <a16:creationId xmlns:a16="http://schemas.microsoft.com/office/drawing/2014/main" id="{F8363E85-7BAB-41F4-8F09-F4F09C3CE87C}"/>
              </a:ext>
            </a:extLst>
          </p:cNvPr>
          <p:cNvSpPr>
            <a:spLocks noChangeShapeType="1"/>
          </p:cNvSpPr>
          <p:nvPr/>
        </p:nvSpPr>
        <p:spPr bwMode="auto">
          <a:xfrm>
            <a:off x="6972612" y="3771945"/>
            <a:ext cx="22863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6" name="Rectangle 24">
            <a:extLst>
              <a:ext uri="{FF2B5EF4-FFF2-40B4-BE49-F238E27FC236}">
                <a16:creationId xmlns:a16="http://schemas.microsoft.com/office/drawing/2014/main" id="{9D9B5888-40DC-4A5D-BF92-98F392496809}"/>
              </a:ext>
            </a:extLst>
          </p:cNvPr>
          <p:cNvSpPr>
            <a:spLocks noChangeArrowheads="1"/>
          </p:cNvSpPr>
          <p:nvPr/>
        </p:nvSpPr>
        <p:spPr bwMode="auto">
          <a:xfrm>
            <a:off x="971612" y="6143978"/>
            <a:ext cx="6762457" cy="514417"/>
          </a:xfrm>
          <a:prstGeom prst="rect">
            <a:avLst/>
          </a:prstGeom>
          <a:solidFill>
            <a:schemeClr val="accent6">
              <a:lumMod val="40000"/>
              <a:lumOff val="60000"/>
            </a:schemeClr>
          </a:solidFill>
          <a:ln w="9525">
            <a:solidFill>
              <a:schemeClr val="tx1"/>
            </a:solidFill>
            <a:miter lim="800000"/>
            <a:headEnd/>
            <a:tailEnd/>
          </a:ln>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b="1">
                <a:solidFill>
                  <a:srgbClr val="FF0000"/>
                </a:solidFill>
                <a:latin typeface="Tahoma" panose="020B0604030504040204" pitchFamily="34" charset="0"/>
                <a:ea typeface="华文行楷" panose="02010800040101010101" pitchFamily="2" charset="-122"/>
              </a:rPr>
              <a:t>教学设计的基本模式</a:t>
            </a:r>
          </a:p>
        </p:txBody>
      </p:sp>
      <p:sp>
        <p:nvSpPr>
          <p:cNvPr id="16407" name="Line 25">
            <a:extLst>
              <a:ext uri="{FF2B5EF4-FFF2-40B4-BE49-F238E27FC236}">
                <a16:creationId xmlns:a16="http://schemas.microsoft.com/office/drawing/2014/main" id="{1F64CDF6-51DC-4A15-854B-F270EDB6C3CA}"/>
              </a:ext>
            </a:extLst>
          </p:cNvPr>
          <p:cNvSpPr>
            <a:spLocks noChangeShapeType="1"/>
          </p:cNvSpPr>
          <p:nvPr/>
        </p:nvSpPr>
        <p:spPr bwMode="auto">
          <a:xfrm flipH="1" flipV="1">
            <a:off x="7188144" y="1514228"/>
            <a:ext cx="13098" cy="542993"/>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8" name="Line 26">
            <a:extLst>
              <a:ext uri="{FF2B5EF4-FFF2-40B4-BE49-F238E27FC236}">
                <a16:creationId xmlns:a16="http://schemas.microsoft.com/office/drawing/2014/main" id="{E73D3988-F447-4623-90FD-2C7060BCE000}"/>
              </a:ext>
            </a:extLst>
          </p:cNvPr>
          <p:cNvSpPr>
            <a:spLocks noChangeShapeType="1"/>
          </p:cNvSpPr>
          <p:nvPr/>
        </p:nvSpPr>
        <p:spPr bwMode="auto">
          <a:xfrm flipH="1" flipV="1">
            <a:off x="3301438" y="1484784"/>
            <a:ext cx="3886706"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09" name="Line 27">
            <a:extLst>
              <a:ext uri="{FF2B5EF4-FFF2-40B4-BE49-F238E27FC236}">
                <a16:creationId xmlns:a16="http://schemas.microsoft.com/office/drawing/2014/main" id="{5A4DF642-3EAA-4E4C-9C17-0D317E4062B6}"/>
              </a:ext>
            </a:extLst>
          </p:cNvPr>
          <p:cNvSpPr>
            <a:spLocks noChangeShapeType="1"/>
          </p:cNvSpPr>
          <p:nvPr/>
        </p:nvSpPr>
        <p:spPr bwMode="auto">
          <a:xfrm flipV="1">
            <a:off x="6858298" y="1914328"/>
            <a:ext cx="0" cy="142894"/>
          </a:xfrm>
          <a:prstGeom prst="line">
            <a:avLst/>
          </a:prstGeom>
          <a:noFill/>
          <a:ln w="2857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10" name="Line 28">
            <a:extLst>
              <a:ext uri="{FF2B5EF4-FFF2-40B4-BE49-F238E27FC236}">
                <a16:creationId xmlns:a16="http://schemas.microsoft.com/office/drawing/2014/main" id="{DA14ACB3-FF37-4EA8-B628-394E4233A153}"/>
              </a:ext>
            </a:extLst>
          </p:cNvPr>
          <p:cNvSpPr>
            <a:spLocks noChangeShapeType="1"/>
          </p:cNvSpPr>
          <p:nvPr/>
        </p:nvSpPr>
        <p:spPr bwMode="auto">
          <a:xfrm flipH="1">
            <a:off x="6181935" y="1914328"/>
            <a:ext cx="666837"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11" name="Line 29">
            <a:extLst>
              <a:ext uri="{FF2B5EF4-FFF2-40B4-BE49-F238E27FC236}">
                <a16:creationId xmlns:a16="http://schemas.microsoft.com/office/drawing/2014/main" id="{F49A6648-B6A1-4DB3-B4B6-3E76A10EC103}"/>
              </a:ext>
            </a:extLst>
          </p:cNvPr>
          <p:cNvSpPr>
            <a:spLocks noChangeShapeType="1"/>
          </p:cNvSpPr>
          <p:nvPr/>
        </p:nvSpPr>
        <p:spPr bwMode="auto">
          <a:xfrm flipH="1">
            <a:off x="3314536" y="2057221"/>
            <a:ext cx="342945"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16412" name="Rectangle 6">
            <a:extLst>
              <a:ext uri="{FF2B5EF4-FFF2-40B4-BE49-F238E27FC236}">
                <a16:creationId xmlns:a16="http://schemas.microsoft.com/office/drawing/2014/main" id="{5E8C1425-06B3-49AF-B1C3-AA1601372100}"/>
              </a:ext>
            </a:extLst>
          </p:cNvPr>
          <p:cNvSpPr>
            <a:spLocks noChangeArrowheads="1"/>
          </p:cNvSpPr>
          <p:nvPr/>
        </p:nvSpPr>
        <p:spPr bwMode="auto">
          <a:xfrm>
            <a:off x="2569108" y="2743112"/>
            <a:ext cx="514417" cy="935953"/>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kumimoji="1" lang="zh-CN" altLang="en-US" sz="1500" b="1" dirty="0">
                <a:latin typeface="Tahoma" panose="020B0604030504040204" pitchFamily="34" charset="0"/>
              </a:rPr>
              <a:t>分析</a:t>
            </a:r>
            <a:endParaRPr kumimoji="1" lang="en-US" altLang="zh-CN" sz="1500" b="1" dirty="0">
              <a:latin typeface="Tahoma" panose="020B0604030504040204" pitchFamily="34" charset="0"/>
            </a:endParaRPr>
          </a:p>
          <a:p>
            <a:pPr algn="ctr" eaLnBrk="1" hangingPunct="1">
              <a:spcBef>
                <a:spcPct val="0"/>
              </a:spcBef>
              <a:buFontTx/>
              <a:buNone/>
            </a:pPr>
            <a:r>
              <a:rPr kumimoji="1" lang="zh-CN" altLang="en-US" sz="1500" b="1" dirty="0">
                <a:solidFill>
                  <a:srgbClr val="FF0000"/>
                </a:solidFill>
                <a:latin typeface="Tahoma" panose="020B0604030504040204" pitchFamily="34" charset="0"/>
              </a:rPr>
              <a:t>教材</a:t>
            </a:r>
          </a:p>
          <a:p>
            <a:pPr algn="ctr" eaLnBrk="1" hangingPunct="1">
              <a:spcBef>
                <a:spcPct val="0"/>
              </a:spcBef>
              <a:buFontTx/>
              <a:buNone/>
            </a:pPr>
            <a:r>
              <a:rPr kumimoji="1" lang="zh-CN" altLang="en-US" sz="1500" b="1" dirty="0">
                <a:solidFill>
                  <a:srgbClr val="FF0000"/>
                </a:solidFill>
                <a:latin typeface="Tahoma" panose="020B0604030504040204" pitchFamily="34" charset="0"/>
              </a:rPr>
              <a:t>内容</a:t>
            </a:r>
          </a:p>
          <a:p>
            <a:pPr algn="ctr" eaLnBrk="1" hangingPunct="1">
              <a:spcBef>
                <a:spcPct val="0"/>
              </a:spcBef>
              <a:buFontTx/>
              <a:buNone/>
            </a:pPr>
            <a:endParaRPr kumimoji="1" lang="zh-CN" altLang="en-US" sz="1500" b="1" dirty="0">
              <a:latin typeface="Tahoma" panose="020B0604030504040204" pitchFamily="34" charset="0"/>
            </a:endParaRPr>
          </a:p>
        </p:txBody>
      </p:sp>
      <p:sp>
        <p:nvSpPr>
          <p:cNvPr id="16413" name="Line 16">
            <a:extLst>
              <a:ext uri="{FF2B5EF4-FFF2-40B4-BE49-F238E27FC236}">
                <a16:creationId xmlns:a16="http://schemas.microsoft.com/office/drawing/2014/main" id="{B0A6C8ED-83A8-4FFE-B618-43D507FD23A9}"/>
              </a:ext>
            </a:extLst>
          </p:cNvPr>
          <p:cNvSpPr>
            <a:spLocks noChangeShapeType="1"/>
          </p:cNvSpPr>
          <p:nvPr/>
        </p:nvSpPr>
        <p:spPr bwMode="auto">
          <a:xfrm>
            <a:off x="2008252" y="3328974"/>
            <a:ext cx="477502" cy="90023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2" name="文本框 1">
            <a:extLst>
              <a:ext uri="{FF2B5EF4-FFF2-40B4-BE49-F238E27FC236}">
                <a16:creationId xmlns:a16="http://schemas.microsoft.com/office/drawing/2014/main" id="{1793F117-3287-4941-ADB8-FC28D080653A}"/>
              </a:ext>
            </a:extLst>
          </p:cNvPr>
          <p:cNvSpPr txBox="1"/>
          <p:nvPr/>
        </p:nvSpPr>
        <p:spPr>
          <a:xfrm>
            <a:off x="1192189" y="4973401"/>
            <a:ext cx="1315813" cy="923330"/>
          </a:xfrm>
          <a:prstGeom prst="rect">
            <a:avLst/>
          </a:prstGeom>
          <a:solidFill>
            <a:schemeClr val="accent6">
              <a:lumMod val="40000"/>
              <a:lumOff val="60000"/>
            </a:schemeClr>
          </a:solidFill>
        </p:spPr>
        <p:txBody>
          <a:bodyPr wrap="square" rtlCol="0">
            <a:spAutoFit/>
          </a:bodyPr>
          <a:lstStyle/>
          <a:p>
            <a:r>
              <a:rPr lang="zh-CN" altLang="en-US" b="1" dirty="0"/>
              <a:t>课程内容</a:t>
            </a:r>
            <a:endParaRPr lang="en-US" altLang="zh-CN" b="1" dirty="0"/>
          </a:p>
          <a:p>
            <a:endParaRPr lang="en-US" altLang="zh-CN" b="1" dirty="0"/>
          </a:p>
          <a:p>
            <a:r>
              <a:rPr lang="zh-CN" altLang="en-US" b="1" dirty="0"/>
              <a:t>教材内容</a:t>
            </a:r>
          </a:p>
        </p:txBody>
      </p:sp>
      <p:sp>
        <p:nvSpPr>
          <p:cNvPr id="32" name="Line 16">
            <a:extLst>
              <a:ext uri="{FF2B5EF4-FFF2-40B4-BE49-F238E27FC236}">
                <a16:creationId xmlns:a16="http://schemas.microsoft.com/office/drawing/2014/main" id="{71FA9AAF-C2A3-46B4-B94C-261049E58B64}"/>
              </a:ext>
            </a:extLst>
          </p:cNvPr>
          <p:cNvSpPr>
            <a:spLocks noChangeShapeType="1"/>
          </p:cNvSpPr>
          <p:nvPr/>
        </p:nvSpPr>
        <p:spPr bwMode="auto">
          <a:xfrm>
            <a:off x="1763688" y="5301208"/>
            <a:ext cx="0" cy="255467"/>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3" name="文本框 2">
            <a:extLst>
              <a:ext uri="{FF2B5EF4-FFF2-40B4-BE49-F238E27FC236}">
                <a16:creationId xmlns:a16="http://schemas.microsoft.com/office/drawing/2014/main" id="{4ABA3722-F989-499F-BC69-E78AED77EF7D}"/>
              </a:ext>
            </a:extLst>
          </p:cNvPr>
          <p:cNvSpPr txBox="1"/>
          <p:nvPr/>
        </p:nvSpPr>
        <p:spPr>
          <a:xfrm>
            <a:off x="3657481" y="5325842"/>
            <a:ext cx="2524454" cy="400110"/>
          </a:xfrm>
          <a:prstGeom prst="rect">
            <a:avLst/>
          </a:prstGeom>
          <a:solidFill>
            <a:schemeClr val="accent6">
              <a:lumMod val="40000"/>
              <a:lumOff val="60000"/>
            </a:schemeClr>
          </a:solidFill>
        </p:spPr>
        <p:txBody>
          <a:bodyPr wrap="square" rtlCol="0">
            <a:spAutoFit/>
          </a:bodyPr>
          <a:lstStyle/>
          <a:p>
            <a:r>
              <a:rPr lang="zh-CN" altLang="en-US" sz="2000" b="1" dirty="0">
                <a:latin typeface="+mn-ea"/>
              </a:rPr>
              <a:t>目标 </a:t>
            </a:r>
            <a:r>
              <a:rPr lang="en-US" altLang="zh-CN" sz="2000" b="1" dirty="0">
                <a:latin typeface="+mn-ea"/>
              </a:rPr>
              <a:t>  </a:t>
            </a:r>
            <a:r>
              <a:rPr lang="zh-CN" altLang="en-US" sz="2000" b="1" dirty="0">
                <a:latin typeface="+mn-ea"/>
              </a:rPr>
              <a:t>任务</a:t>
            </a:r>
            <a:r>
              <a:rPr lang="en-US" altLang="zh-CN" sz="2000" b="1" dirty="0">
                <a:latin typeface="+mn-ea"/>
              </a:rPr>
              <a:t>   </a:t>
            </a:r>
            <a:r>
              <a:rPr lang="zh-CN" altLang="en-US" sz="2000" b="1" dirty="0">
                <a:latin typeface="+mn-ea"/>
              </a:rPr>
              <a:t>活动</a:t>
            </a:r>
          </a:p>
        </p:txBody>
      </p:sp>
      <p:sp>
        <p:nvSpPr>
          <p:cNvPr id="34" name="Line 17">
            <a:extLst>
              <a:ext uri="{FF2B5EF4-FFF2-40B4-BE49-F238E27FC236}">
                <a16:creationId xmlns:a16="http://schemas.microsoft.com/office/drawing/2014/main" id="{67B2F7C0-CA7B-4EC6-9EF6-BA4A13D641C0}"/>
              </a:ext>
            </a:extLst>
          </p:cNvPr>
          <p:cNvSpPr>
            <a:spLocks noChangeShapeType="1"/>
          </p:cNvSpPr>
          <p:nvPr/>
        </p:nvSpPr>
        <p:spPr bwMode="auto">
          <a:xfrm>
            <a:off x="4229055" y="5556675"/>
            <a:ext cx="342945"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36" name="Line 17">
            <a:extLst>
              <a:ext uri="{FF2B5EF4-FFF2-40B4-BE49-F238E27FC236}">
                <a16:creationId xmlns:a16="http://schemas.microsoft.com/office/drawing/2014/main" id="{1D22E1B5-06C9-4CCF-B40D-EF3A25D87B66}"/>
              </a:ext>
            </a:extLst>
          </p:cNvPr>
          <p:cNvSpPr>
            <a:spLocks noChangeShapeType="1"/>
          </p:cNvSpPr>
          <p:nvPr/>
        </p:nvSpPr>
        <p:spPr bwMode="auto">
          <a:xfrm>
            <a:off x="5091105" y="5544061"/>
            <a:ext cx="307372" cy="2748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37" name="Rectangle 2">
            <a:extLst>
              <a:ext uri="{FF2B5EF4-FFF2-40B4-BE49-F238E27FC236}">
                <a16:creationId xmlns:a16="http://schemas.microsoft.com/office/drawing/2014/main" id="{941FC198-46A0-4674-92AC-8A5761384B32}"/>
              </a:ext>
            </a:extLst>
          </p:cNvPr>
          <p:cNvSpPr txBox="1">
            <a:spLocks noRot="1" noChangeArrowheads="1"/>
          </p:cNvSpPr>
          <p:nvPr/>
        </p:nvSpPr>
        <p:spPr>
          <a:xfrm>
            <a:off x="-57052" y="3302"/>
            <a:ext cx="8419813" cy="537438"/>
          </a:xfrm>
          <a:prstGeom prst="rect">
            <a:avLst/>
          </a:prstGeom>
          <a:solidFill>
            <a:schemeClr val="accent6">
              <a:lumMod val="40000"/>
              <a:lumOff val="60000"/>
            </a:schemeClr>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4100"/>
              </a:lnSpc>
            </a:pPr>
            <a:r>
              <a:rPr lang="zh-CN" altLang="en-US" sz="2400" b="1" dirty="0">
                <a:solidFill>
                  <a:srgbClr val="FF0000"/>
                </a:solidFill>
                <a:latin typeface="+mn-ea"/>
                <a:ea typeface="+mn-ea"/>
              </a:rPr>
              <a:t>一、从课程标准出发分析教材内容的意义</a:t>
            </a:r>
            <a:br>
              <a:rPr lang="en-US" altLang="zh-CN" sz="2400" b="1" dirty="0">
                <a:solidFill>
                  <a:srgbClr val="FF0000"/>
                </a:solidFill>
                <a:latin typeface="+mn-ea"/>
                <a:ea typeface="+mn-ea"/>
              </a:rPr>
            </a:br>
            <a:endParaRPr lang="en-US" altLang="zh-CN" sz="2400" i="1" dirty="0">
              <a:latin typeface="+mn-ea"/>
              <a:ea typeface="+mn-ea"/>
            </a:endParaRPr>
          </a:p>
        </p:txBody>
      </p:sp>
      <p:sp>
        <p:nvSpPr>
          <p:cNvPr id="38" name="Line 17">
            <a:extLst>
              <a:ext uri="{FF2B5EF4-FFF2-40B4-BE49-F238E27FC236}">
                <a16:creationId xmlns:a16="http://schemas.microsoft.com/office/drawing/2014/main" id="{BA3A895F-5224-48ED-BD5A-A27BF8E0E226}"/>
              </a:ext>
            </a:extLst>
          </p:cNvPr>
          <p:cNvSpPr>
            <a:spLocks noChangeShapeType="1"/>
          </p:cNvSpPr>
          <p:nvPr/>
        </p:nvSpPr>
        <p:spPr bwMode="auto">
          <a:xfrm>
            <a:off x="2784641" y="2402547"/>
            <a:ext cx="0" cy="325083"/>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39" name="Line 17">
            <a:extLst>
              <a:ext uri="{FF2B5EF4-FFF2-40B4-BE49-F238E27FC236}">
                <a16:creationId xmlns:a16="http://schemas.microsoft.com/office/drawing/2014/main" id="{8A4B9218-1870-4031-A180-3880018BAF45}"/>
              </a:ext>
            </a:extLst>
          </p:cNvPr>
          <p:cNvSpPr>
            <a:spLocks noChangeShapeType="1"/>
          </p:cNvSpPr>
          <p:nvPr/>
        </p:nvSpPr>
        <p:spPr bwMode="auto">
          <a:xfrm>
            <a:off x="2793547" y="3679065"/>
            <a:ext cx="0" cy="325083"/>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p>
        </p:txBody>
      </p:sp>
      <p:sp>
        <p:nvSpPr>
          <p:cNvPr id="40" name="Rectangle 2">
            <a:extLst>
              <a:ext uri="{FF2B5EF4-FFF2-40B4-BE49-F238E27FC236}">
                <a16:creationId xmlns:a16="http://schemas.microsoft.com/office/drawing/2014/main" id="{918F9039-DA4A-4DC4-B897-8D022E405B75}"/>
              </a:ext>
            </a:extLst>
          </p:cNvPr>
          <p:cNvSpPr txBox="1">
            <a:spLocks noRot="1" noChangeArrowheads="1"/>
          </p:cNvSpPr>
          <p:nvPr/>
        </p:nvSpPr>
        <p:spPr>
          <a:xfrm>
            <a:off x="-57053" y="494669"/>
            <a:ext cx="8419813" cy="558216"/>
          </a:xfrm>
          <a:prstGeom prst="rect">
            <a:avLst/>
          </a:prstGeom>
          <a:solidFill>
            <a:schemeClr val="accent6">
              <a:lumMod val="40000"/>
              <a:lumOff val="60000"/>
            </a:schemeClr>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4100"/>
              </a:lnSpc>
            </a:pPr>
            <a:r>
              <a:rPr lang="en-US" altLang="zh-CN" sz="2400" i="1" dirty="0">
                <a:latin typeface="+mn-ea"/>
                <a:ea typeface="+mn-ea"/>
              </a:rPr>
              <a:t>1.</a:t>
            </a:r>
            <a:r>
              <a:rPr lang="zh-CN" altLang="en-US" sz="2400" i="1" dirty="0">
                <a:latin typeface="+mn-ea"/>
                <a:ea typeface="+mn-ea"/>
              </a:rPr>
              <a:t>课程标准是教材分析和教学设计的出发点</a:t>
            </a:r>
            <a:endParaRPr lang="en-US" altLang="zh-CN" sz="2800" i="1" dirty="0">
              <a:latin typeface="+mn-ea"/>
              <a:ea typeface="+mn-ea"/>
            </a:endParaRPr>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inVertical)">
                                      <p:cBhvr>
                                        <p:cTn id="33" dur="5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animBg="1"/>
      <p:bldP spid="3" grpId="0" animBg="1"/>
      <p:bldP spid="34" grpId="0" animBg="1"/>
      <p:bldP spid="36" grpId="0" animBg="1"/>
      <p:bldP spid="4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1619768" y="2060848"/>
            <a:ext cx="7394726" cy="4435475"/>
          </a:xfrm>
          <a:solidFill>
            <a:schemeClr val="bg2"/>
          </a:solidFill>
        </p:spPr>
        <p:txBody>
          <a:bodyPr/>
          <a:lstStyle/>
          <a:p>
            <a:pPr marL="0" indent="0" eaLnBrk="1" hangingPunct="1">
              <a:buFont typeface="Wingdings" pitchFamily="2" charset="2"/>
              <a:buNone/>
              <a:defRPr/>
            </a:pPr>
            <a:r>
              <a:rPr lang="zh-CN" altLang="en-US" sz="1800" b="1" dirty="0">
                <a:solidFill>
                  <a:srgbClr val="800000"/>
                </a:solidFill>
                <a:ea typeface="黑体" pitchFamily="49" charset="-122"/>
              </a:rPr>
              <a:t> </a:t>
            </a:r>
            <a:endParaRPr lang="en-US" altLang="zh-CN" sz="2000" b="1" dirty="0"/>
          </a:p>
          <a:p>
            <a:pPr eaLnBrk="1" hangingPunct="1">
              <a:defRPr/>
            </a:pPr>
            <a:r>
              <a:rPr lang="en-US" altLang="zh-CN" sz="1800" b="1" dirty="0">
                <a:solidFill>
                  <a:srgbClr val="FF0000"/>
                </a:solidFill>
              </a:rPr>
              <a:t>1.</a:t>
            </a:r>
            <a:r>
              <a:rPr lang="zh-CN" altLang="en-US" sz="1800" b="1" dirty="0">
                <a:solidFill>
                  <a:srgbClr val="FF0000"/>
                </a:solidFill>
              </a:rPr>
              <a:t>“</a:t>
            </a:r>
            <a:r>
              <a:rPr lang="zh-CN" altLang="zh-CN" sz="1800" b="1" dirty="0">
                <a:solidFill>
                  <a:srgbClr val="FF0000"/>
                </a:solidFill>
              </a:rPr>
              <a:t>新航路开辟所引发的全球性流动”</a:t>
            </a:r>
            <a:r>
              <a:rPr lang="zh-CN" altLang="en-US" sz="1800" b="1" dirty="0">
                <a:solidFill>
                  <a:srgbClr val="FF0000"/>
                </a:solidFill>
              </a:rPr>
              <a:t>：</a:t>
            </a:r>
            <a:endParaRPr lang="en-US" altLang="zh-CN" sz="1800" b="1" dirty="0">
              <a:solidFill>
                <a:srgbClr val="FF0000"/>
              </a:solidFill>
            </a:endParaRPr>
          </a:p>
          <a:p>
            <a:pPr eaLnBrk="1" hangingPunct="1">
              <a:defRPr/>
            </a:pPr>
            <a:r>
              <a:rPr lang="zh-CN" altLang="zh-CN" sz="1800" b="1" dirty="0">
                <a:latin typeface="楷体" panose="02010609060101010101" pitchFamily="49" charset="-122"/>
                <a:ea typeface="楷体" panose="02010609060101010101" pitchFamily="49" charset="-122"/>
              </a:rPr>
              <a:t>动植物、疾病和人群在内的生物意义上的流动</a:t>
            </a:r>
            <a:endParaRPr lang="en-US" altLang="zh-CN" sz="1800" b="1" dirty="0">
              <a:latin typeface="楷体" panose="02010609060101010101" pitchFamily="49" charset="-122"/>
              <a:ea typeface="楷体" panose="02010609060101010101" pitchFamily="49" charset="-122"/>
            </a:endParaRPr>
          </a:p>
          <a:p>
            <a:pPr eaLnBrk="1" hangingPunct="1">
              <a:defRPr/>
            </a:pPr>
            <a:r>
              <a:rPr lang="zh-CN" altLang="zh-CN" sz="1800" b="1" dirty="0">
                <a:latin typeface="楷体" panose="02010609060101010101" pitchFamily="49" charset="-122"/>
                <a:ea typeface="楷体" panose="02010609060101010101" pitchFamily="49" charset="-122"/>
              </a:rPr>
              <a:t>农产品、工业产品和其他商品之间的商业交流</a:t>
            </a:r>
            <a:endParaRPr lang="en-US" altLang="zh-CN" sz="1800" b="1" dirty="0">
              <a:latin typeface="楷体" panose="02010609060101010101" pitchFamily="49" charset="-122"/>
              <a:ea typeface="楷体" panose="02010609060101010101" pitchFamily="49" charset="-122"/>
            </a:endParaRPr>
          </a:p>
          <a:p>
            <a:pPr eaLnBrk="1" hangingPunct="1">
              <a:defRPr/>
            </a:pPr>
            <a:r>
              <a:rPr lang="zh-CN" altLang="zh-CN" sz="1800" b="1" dirty="0">
                <a:latin typeface="楷体" panose="02010609060101010101" pitchFamily="49" charset="-122"/>
                <a:ea typeface="楷体" panose="02010609060101010101" pitchFamily="49" charset="-122"/>
              </a:rPr>
              <a:t>印刷术、火药、基督教和伊斯兰教等技术和文化的传播</a:t>
            </a:r>
            <a:endParaRPr lang="en-US" altLang="zh-CN" sz="1800" b="1" dirty="0">
              <a:latin typeface="楷体" panose="02010609060101010101" pitchFamily="49" charset="-122"/>
              <a:ea typeface="楷体" panose="02010609060101010101" pitchFamily="49" charset="-122"/>
            </a:endParaRPr>
          </a:p>
          <a:p>
            <a:pPr eaLnBrk="1" hangingPunct="1">
              <a:defRPr/>
            </a:pPr>
            <a:r>
              <a:rPr lang="zh-CN" altLang="zh-CN" sz="1800" b="1" dirty="0">
                <a:latin typeface="楷体" panose="02010609060101010101" pitchFamily="49" charset="-122"/>
                <a:ea typeface="楷体" panose="02010609060101010101" pitchFamily="49" charset="-122"/>
              </a:rPr>
              <a:t>人类认识世界的视野和改造世界的能力也有了巨大的变化</a:t>
            </a:r>
            <a:endParaRPr lang="en-US" altLang="zh-CN" sz="1800" b="1" dirty="0">
              <a:latin typeface="楷体" panose="02010609060101010101" pitchFamily="49" charset="-122"/>
              <a:ea typeface="楷体" panose="02010609060101010101" pitchFamily="49" charset="-122"/>
            </a:endParaRPr>
          </a:p>
          <a:p>
            <a:pPr eaLnBrk="1" hangingPunct="1">
              <a:defRPr/>
            </a:pPr>
            <a:r>
              <a:rPr lang="en-US" altLang="zh-CN" sz="1800" b="1" dirty="0">
                <a:solidFill>
                  <a:srgbClr val="FF0000"/>
                </a:solidFill>
              </a:rPr>
              <a:t>2.</a:t>
            </a:r>
            <a:r>
              <a:rPr lang="zh-CN" altLang="en-US" sz="1800" b="1" dirty="0">
                <a:solidFill>
                  <a:srgbClr val="FF0000"/>
                </a:solidFill>
              </a:rPr>
              <a:t>新航路开辟“</a:t>
            </a:r>
            <a:r>
              <a:rPr lang="zh-CN" altLang="zh-CN" sz="1800" b="1" dirty="0">
                <a:solidFill>
                  <a:srgbClr val="FF0000"/>
                </a:solidFill>
              </a:rPr>
              <a:t>对不同区域文明产生的不同影响</a:t>
            </a:r>
            <a:r>
              <a:rPr lang="zh-CN" altLang="en-US" sz="1800" b="1" dirty="0">
                <a:solidFill>
                  <a:srgbClr val="FF0000"/>
                </a:solidFill>
              </a:rPr>
              <a:t>”</a:t>
            </a:r>
            <a:endParaRPr lang="en-US" altLang="zh-CN" sz="1800" b="1" dirty="0">
              <a:solidFill>
                <a:srgbClr val="FF0000"/>
              </a:solidFill>
            </a:endParaRPr>
          </a:p>
          <a:p>
            <a:pPr eaLnBrk="1" hangingPunct="1">
              <a:defRPr/>
            </a:pPr>
            <a:r>
              <a:rPr lang="zh-CN" altLang="zh-CN" sz="1800" b="1" dirty="0">
                <a:latin typeface="楷体" panose="02010609060101010101" pitchFamily="49" charset="-122"/>
                <a:ea typeface="楷体" panose="02010609060101010101" pitchFamily="49" charset="-122"/>
              </a:rPr>
              <a:t>对美洲和大洋洲的土著人来说是一场灾难</a:t>
            </a:r>
            <a:endParaRPr lang="en-US" altLang="zh-CN" sz="1800" b="1" dirty="0">
              <a:latin typeface="楷体" panose="02010609060101010101" pitchFamily="49" charset="-122"/>
              <a:ea typeface="楷体" panose="02010609060101010101" pitchFamily="49" charset="-122"/>
            </a:endParaRPr>
          </a:p>
          <a:p>
            <a:pPr eaLnBrk="1" hangingPunct="1">
              <a:defRPr/>
            </a:pPr>
            <a:r>
              <a:rPr lang="zh-CN" altLang="zh-CN" sz="1800" b="1" dirty="0">
                <a:latin typeface="楷体" panose="02010609060101010101" pitchFamily="49" charset="-122"/>
                <a:ea typeface="楷体" panose="02010609060101010101" pitchFamily="49" charset="-122"/>
              </a:rPr>
              <a:t>欧洲人却从中获得了巨额的财富和利益</a:t>
            </a:r>
            <a:endParaRPr lang="en-US" altLang="zh-CN" sz="1800" b="1" dirty="0">
              <a:latin typeface="楷体" panose="02010609060101010101" pitchFamily="49" charset="-122"/>
              <a:ea typeface="楷体" panose="02010609060101010101" pitchFamily="49" charset="-122"/>
            </a:endParaRPr>
          </a:p>
          <a:p>
            <a:pPr marL="0" indent="0" eaLnBrk="1" hangingPunct="1">
              <a:buFont typeface="Wingdings" pitchFamily="2" charset="2"/>
              <a:buNone/>
              <a:defRPr/>
            </a:pPr>
            <a:endParaRPr lang="en-US" altLang="zh-CN" sz="1800" b="1" dirty="0"/>
          </a:p>
          <a:p>
            <a:pPr eaLnBrk="1" hangingPunct="1">
              <a:defRPr/>
            </a:pPr>
            <a:r>
              <a:rPr lang="en-US" altLang="zh-CN" sz="1800" b="1" dirty="0">
                <a:solidFill>
                  <a:srgbClr val="FF0000"/>
                </a:solidFill>
              </a:rPr>
              <a:t>3.</a:t>
            </a:r>
            <a:r>
              <a:rPr lang="zh-CN" altLang="en-US" sz="1800" b="1" dirty="0">
                <a:solidFill>
                  <a:srgbClr val="FF0000"/>
                </a:solidFill>
              </a:rPr>
              <a:t>“新航路开辟是</a:t>
            </a:r>
            <a:r>
              <a:rPr lang="en-US" altLang="zh-CN" sz="1800" b="1" dirty="0">
                <a:solidFill>
                  <a:srgbClr val="FF0000"/>
                </a:solidFill>
              </a:rPr>
              <a:t>……</a:t>
            </a:r>
            <a:r>
              <a:rPr lang="zh-CN" altLang="en-US" sz="1800" b="1" dirty="0">
                <a:solidFill>
                  <a:srgbClr val="FF0000"/>
                </a:solidFill>
              </a:rPr>
              <a:t>重要节点”</a:t>
            </a:r>
            <a:endParaRPr lang="en-US" altLang="zh-CN" sz="1800" b="1" dirty="0">
              <a:solidFill>
                <a:srgbClr val="FF0000"/>
              </a:solidFill>
            </a:endParaRPr>
          </a:p>
          <a:p>
            <a:pPr eaLnBrk="1" hangingPunct="1">
              <a:defRPr/>
            </a:pPr>
            <a:r>
              <a:rPr lang="zh-CN" altLang="zh-CN" sz="1800" b="1" dirty="0">
                <a:latin typeface="楷体" panose="02010609060101010101" pitchFamily="49" charset="-122"/>
                <a:ea typeface="楷体" panose="02010609060101010101" pitchFamily="49" charset="-122"/>
              </a:rPr>
              <a:t>人类历史从分散走向整体的转折点</a:t>
            </a:r>
            <a:endParaRPr lang="en-US" altLang="zh-CN" sz="1800" b="1" dirty="0">
              <a:latin typeface="楷体" panose="02010609060101010101" pitchFamily="49" charset="-122"/>
              <a:ea typeface="楷体" panose="02010609060101010101" pitchFamily="49" charset="-122"/>
            </a:endParaRPr>
          </a:p>
          <a:p>
            <a:pPr eaLnBrk="1" hangingPunct="1">
              <a:defRPr/>
            </a:pPr>
            <a:r>
              <a:rPr lang="zh-CN" altLang="zh-CN" sz="1800" b="1" dirty="0">
                <a:latin typeface="楷体" panose="02010609060101010101" pitchFamily="49" charset="-122"/>
                <a:ea typeface="楷体" panose="02010609060101010101" pitchFamily="49" charset="-122"/>
              </a:rPr>
              <a:t>世界近代历史开端的标志性事件</a:t>
            </a:r>
            <a:endParaRPr lang="en-US" altLang="zh-CN" sz="1800" b="1" dirty="0"/>
          </a:p>
          <a:p>
            <a:pPr eaLnBrk="1" hangingPunct="1">
              <a:defRPr/>
            </a:pPr>
            <a:endParaRPr lang="zh-CN" altLang="en-US" sz="1800" b="1" dirty="0">
              <a:solidFill>
                <a:srgbClr val="3333FF"/>
              </a:solidFill>
              <a:latin typeface="楷体" panose="02010609060101010101" pitchFamily="49" charset="-122"/>
              <a:ea typeface="楷体" panose="02010609060101010101" pitchFamily="49" charset="-122"/>
            </a:endParaRPr>
          </a:p>
        </p:txBody>
      </p:sp>
      <p:sp>
        <p:nvSpPr>
          <p:cNvPr id="3" name="矩形 2"/>
          <p:cNvSpPr/>
          <p:nvPr/>
        </p:nvSpPr>
        <p:spPr>
          <a:xfrm>
            <a:off x="283856" y="526493"/>
            <a:ext cx="8680631" cy="1588127"/>
          </a:xfrm>
          <a:prstGeom prst="rect">
            <a:avLst/>
          </a:prstGeom>
          <a:solidFill>
            <a:schemeClr val="accent6">
              <a:lumMod val="20000"/>
              <a:lumOff val="80000"/>
            </a:schemeClr>
          </a:solidFill>
        </p:spPr>
        <p:txBody>
          <a:bodyPr wrap="square">
            <a:spAutoFit/>
          </a:bodyPr>
          <a:lstStyle/>
          <a:p>
            <a:pPr eaLnBrk="0" hangingPunct="0">
              <a:spcBef>
                <a:spcPct val="20000"/>
              </a:spcBef>
              <a:buClr>
                <a:srgbClr val="330066"/>
              </a:buClr>
              <a:buSzPct val="70000"/>
              <a:defRPr/>
            </a:pPr>
            <a:r>
              <a:rPr lang="en-US" altLang="zh-CN" b="1" kern="0" dirty="0">
                <a:solidFill>
                  <a:srgbClr val="000000"/>
                </a:solidFill>
                <a:latin typeface="宋体"/>
                <a:ea typeface="宋体"/>
              </a:rPr>
              <a:t>1.17</a:t>
            </a:r>
            <a:r>
              <a:rPr lang="zh-CN" altLang="en-US" b="1" kern="0" dirty="0">
                <a:solidFill>
                  <a:srgbClr val="000000"/>
                </a:solidFill>
                <a:latin typeface="宋体"/>
                <a:ea typeface="宋体"/>
              </a:rPr>
              <a:t>全球联系的建立（内容标准的分析）  </a:t>
            </a:r>
          </a:p>
          <a:p>
            <a:pPr eaLnBrk="0" hangingPunct="0">
              <a:spcBef>
                <a:spcPct val="20000"/>
              </a:spcBef>
              <a:buClr>
                <a:srgbClr val="330066"/>
              </a:buClr>
              <a:buSzPct val="70000"/>
              <a:defRPr/>
            </a:pPr>
            <a:r>
              <a:rPr lang="zh-CN" altLang="en-US" b="1" kern="0" dirty="0">
                <a:solidFill>
                  <a:srgbClr val="000000"/>
                </a:solidFill>
                <a:latin typeface="楷体" panose="02010609060101010101" pitchFamily="49" charset="-122"/>
                <a:ea typeface="楷体" panose="02010609060101010101" pitchFamily="49" charset="-122"/>
              </a:rPr>
              <a:t>   通过了解新航路开辟所引发的全球性流动、人类认识世界的视野和能力的改变，</a:t>
            </a:r>
            <a:r>
              <a:rPr lang="en-US" altLang="zh-CN" b="1" kern="0" dirty="0">
                <a:solidFill>
                  <a:srgbClr val="FF0000"/>
                </a:solidFill>
                <a:latin typeface="楷体" panose="02010609060101010101" pitchFamily="49" charset="-122"/>
                <a:ea typeface="楷体" panose="02010609060101010101" pitchFamily="49" charset="-122"/>
              </a:rPr>
              <a:t>1</a:t>
            </a:r>
            <a:r>
              <a:rPr lang="zh-CN" altLang="en-US" b="1" kern="0" dirty="0">
                <a:solidFill>
                  <a:srgbClr val="000000"/>
                </a:solidFill>
                <a:latin typeface="楷体" panose="02010609060101010101" pitchFamily="49" charset="-122"/>
                <a:ea typeface="楷体" panose="02010609060101010101" pitchFamily="49" charset="-122"/>
              </a:rPr>
              <a:t>以及对世界各区域文明的不同影响，</a:t>
            </a:r>
            <a:r>
              <a:rPr lang="en-US" altLang="zh-CN" b="1" kern="0" dirty="0">
                <a:solidFill>
                  <a:srgbClr val="FF0000"/>
                </a:solidFill>
                <a:latin typeface="楷体" panose="02010609060101010101" pitchFamily="49" charset="-122"/>
                <a:ea typeface="楷体" panose="02010609060101010101" pitchFamily="49" charset="-122"/>
              </a:rPr>
              <a:t>2</a:t>
            </a:r>
            <a:r>
              <a:rPr lang="zh-CN" altLang="en-US" b="1" kern="0" dirty="0">
                <a:solidFill>
                  <a:srgbClr val="000000"/>
                </a:solidFill>
                <a:latin typeface="楷体" panose="02010609060101010101" pitchFamily="49" charset="-122"/>
                <a:ea typeface="楷体" panose="02010609060101010101" pitchFamily="49" charset="-122"/>
              </a:rPr>
              <a:t>理解新航路开辟是人类历史从分散走向整体过程中的重要节点。</a:t>
            </a:r>
            <a:r>
              <a:rPr lang="en-US" altLang="zh-CN" b="1" kern="0" dirty="0">
                <a:solidFill>
                  <a:srgbClr val="FF0000"/>
                </a:solidFill>
                <a:latin typeface="楷体" panose="02010609060101010101" pitchFamily="49" charset="-122"/>
                <a:ea typeface="楷体" panose="02010609060101010101" pitchFamily="49" charset="-122"/>
              </a:rPr>
              <a:t>3</a:t>
            </a:r>
          </a:p>
          <a:p>
            <a:pPr eaLnBrk="0" hangingPunct="0">
              <a:spcBef>
                <a:spcPct val="20000"/>
              </a:spcBef>
              <a:buClr>
                <a:srgbClr val="330066"/>
              </a:buClr>
              <a:buSzPct val="70000"/>
              <a:defRPr/>
            </a:pPr>
            <a:r>
              <a:rPr lang="zh-CN" altLang="en-US" b="1" kern="0" dirty="0">
                <a:solidFill>
                  <a:srgbClr val="FF0000"/>
                </a:solidFill>
                <a:latin typeface="楷体" panose="02010609060101010101" pitchFamily="49" charset="-122"/>
                <a:ea typeface="楷体" panose="02010609060101010101" pitchFamily="49" charset="-122"/>
              </a:rPr>
              <a:t>要素分析</a:t>
            </a:r>
          </a:p>
        </p:txBody>
      </p:sp>
      <p:sp>
        <p:nvSpPr>
          <p:cNvPr id="4" name="TextBox 3"/>
          <p:cNvSpPr txBox="1">
            <a:spLocks noChangeArrowheads="1"/>
          </p:cNvSpPr>
          <p:nvPr/>
        </p:nvSpPr>
        <p:spPr bwMode="auto">
          <a:xfrm>
            <a:off x="860425" y="3124200"/>
            <a:ext cx="685800" cy="923925"/>
          </a:xfrm>
          <a:prstGeom prst="rect">
            <a:avLst/>
          </a:prstGeom>
          <a:solidFill>
            <a:schemeClr val="accent6">
              <a:lumMod val="20000"/>
              <a:lumOff val="80000"/>
            </a:schemeClr>
          </a:solidFill>
          <a:ln>
            <a:noFill/>
          </a:ln>
        </p:spPr>
        <p:txBody>
          <a:bodyPr>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1800" b="1" dirty="0"/>
              <a:t>过程与</a:t>
            </a:r>
            <a:endParaRPr lang="en-US" altLang="zh-CN" sz="1800" b="1" dirty="0"/>
          </a:p>
          <a:p>
            <a:pPr eaLnBrk="1" hangingPunct="1">
              <a:spcBef>
                <a:spcPct val="0"/>
              </a:spcBef>
              <a:buClrTx/>
              <a:buSzTx/>
              <a:buFontTx/>
              <a:buNone/>
            </a:pPr>
            <a:r>
              <a:rPr lang="zh-CN" altLang="en-US" sz="1800" b="1" dirty="0"/>
              <a:t>表现</a:t>
            </a:r>
          </a:p>
        </p:txBody>
      </p:sp>
      <p:sp>
        <p:nvSpPr>
          <p:cNvPr id="6" name="TextBox 5"/>
          <p:cNvSpPr txBox="1">
            <a:spLocks noChangeArrowheads="1"/>
          </p:cNvSpPr>
          <p:nvPr/>
        </p:nvSpPr>
        <p:spPr bwMode="auto">
          <a:xfrm>
            <a:off x="912867" y="5322749"/>
            <a:ext cx="685800" cy="923925"/>
          </a:xfrm>
          <a:prstGeom prst="rect">
            <a:avLst/>
          </a:prstGeom>
          <a:solidFill>
            <a:schemeClr val="accent6">
              <a:lumMod val="20000"/>
              <a:lumOff val="80000"/>
            </a:schemeClr>
          </a:solidFill>
          <a:ln>
            <a:noFill/>
          </a:ln>
        </p:spPr>
        <p:txBody>
          <a:bodyPr>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1800" b="1" dirty="0"/>
              <a:t>结果与</a:t>
            </a:r>
            <a:endParaRPr lang="en-US" altLang="zh-CN" sz="1800" b="1" dirty="0"/>
          </a:p>
          <a:p>
            <a:pPr eaLnBrk="1" hangingPunct="1">
              <a:spcBef>
                <a:spcPct val="0"/>
              </a:spcBef>
              <a:buClrTx/>
              <a:buSzTx/>
              <a:buFontTx/>
              <a:buNone/>
            </a:pPr>
            <a:r>
              <a:rPr lang="zh-CN" altLang="en-US" sz="1800" b="1" dirty="0"/>
              <a:t>影响</a:t>
            </a:r>
          </a:p>
        </p:txBody>
      </p:sp>
      <p:sp>
        <p:nvSpPr>
          <p:cNvPr id="7" name="TextBox 6"/>
          <p:cNvSpPr txBox="1">
            <a:spLocks noChangeArrowheads="1"/>
          </p:cNvSpPr>
          <p:nvPr/>
        </p:nvSpPr>
        <p:spPr bwMode="auto">
          <a:xfrm>
            <a:off x="283857" y="3353425"/>
            <a:ext cx="526561" cy="2677656"/>
          </a:xfrm>
          <a:prstGeom prst="rect">
            <a:avLst/>
          </a:prstGeom>
          <a:solidFill>
            <a:schemeClr val="accent6">
              <a:lumMod val="20000"/>
              <a:lumOff val="80000"/>
            </a:schemeClr>
          </a:solidFill>
          <a:ln>
            <a:noFill/>
          </a:ln>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400" b="1" dirty="0"/>
              <a:t>全球联系的建立</a:t>
            </a:r>
          </a:p>
        </p:txBody>
      </p:sp>
      <p:sp>
        <p:nvSpPr>
          <p:cNvPr id="5" name="左大括号 4"/>
          <p:cNvSpPr/>
          <p:nvPr/>
        </p:nvSpPr>
        <p:spPr>
          <a:xfrm>
            <a:off x="1371600" y="2590800"/>
            <a:ext cx="449263" cy="2590800"/>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p>
        </p:txBody>
      </p:sp>
      <p:sp>
        <p:nvSpPr>
          <p:cNvPr id="8" name="左大括号 7"/>
          <p:cNvSpPr/>
          <p:nvPr/>
        </p:nvSpPr>
        <p:spPr>
          <a:xfrm>
            <a:off x="1474880" y="5339953"/>
            <a:ext cx="449263" cy="762000"/>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9" name="左大括号 8"/>
          <p:cNvSpPr/>
          <p:nvPr/>
        </p:nvSpPr>
        <p:spPr>
          <a:xfrm>
            <a:off x="687433" y="3282553"/>
            <a:ext cx="238919" cy="2819400"/>
          </a:xfrm>
          <a:prstGeom prst="leftBrace">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6634" name="TextBox 9"/>
          <p:cNvSpPr txBox="1">
            <a:spLocks noChangeArrowheads="1"/>
          </p:cNvSpPr>
          <p:nvPr/>
        </p:nvSpPr>
        <p:spPr bwMode="auto">
          <a:xfrm>
            <a:off x="6341043" y="4692253"/>
            <a:ext cx="286271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000" b="1" dirty="0">
                <a:solidFill>
                  <a:srgbClr val="3333FF"/>
                </a:solidFill>
              </a:rPr>
              <a:t>要素分析策略：</a:t>
            </a:r>
            <a:endParaRPr lang="en-US" altLang="zh-CN" sz="2000" b="1" dirty="0">
              <a:solidFill>
                <a:srgbClr val="3333FF"/>
              </a:solidFill>
            </a:endParaRPr>
          </a:p>
          <a:p>
            <a:pPr eaLnBrk="1" hangingPunct="1">
              <a:spcBef>
                <a:spcPct val="0"/>
              </a:spcBef>
              <a:buClrTx/>
              <a:buSzTx/>
              <a:buFontTx/>
              <a:buNone/>
            </a:pPr>
            <a:r>
              <a:rPr lang="en-US" altLang="zh-CN" sz="2000" b="1" dirty="0">
                <a:solidFill>
                  <a:srgbClr val="3333FF"/>
                </a:solidFill>
              </a:rPr>
              <a:t>1.</a:t>
            </a:r>
            <a:r>
              <a:rPr lang="zh-CN" altLang="en-US" sz="2000" b="1" dirty="0">
                <a:solidFill>
                  <a:srgbClr val="3333FF"/>
                </a:solidFill>
              </a:rPr>
              <a:t>将抽象的内容具体化；</a:t>
            </a:r>
            <a:endParaRPr lang="en-US" altLang="zh-CN" sz="2000" b="1" dirty="0">
              <a:solidFill>
                <a:srgbClr val="3333FF"/>
              </a:solidFill>
            </a:endParaRPr>
          </a:p>
          <a:p>
            <a:pPr eaLnBrk="1" hangingPunct="1">
              <a:spcBef>
                <a:spcPct val="0"/>
              </a:spcBef>
              <a:buClrTx/>
              <a:buSzTx/>
              <a:buFontTx/>
              <a:buNone/>
            </a:pPr>
            <a:r>
              <a:rPr lang="en-US" altLang="zh-CN" sz="2000" b="1" dirty="0">
                <a:solidFill>
                  <a:srgbClr val="3333FF"/>
                </a:solidFill>
              </a:rPr>
              <a:t>2.</a:t>
            </a:r>
            <a:r>
              <a:rPr lang="zh-CN" altLang="en-US" sz="2000" b="1" dirty="0">
                <a:solidFill>
                  <a:srgbClr val="3333FF"/>
                </a:solidFill>
              </a:rPr>
              <a:t>分层次；</a:t>
            </a:r>
            <a:endParaRPr lang="en-US" altLang="zh-CN" sz="2000" b="1" dirty="0">
              <a:solidFill>
                <a:srgbClr val="3333FF"/>
              </a:solidFill>
            </a:endParaRPr>
          </a:p>
          <a:p>
            <a:pPr eaLnBrk="1" hangingPunct="1">
              <a:spcBef>
                <a:spcPct val="0"/>
              </a:spcBef>
              <a:buClrTx/>
              <a:buSzTx/>
              <a:buFontTx/>
              <a:buNone/>
            </a:pPr>
            <a:r>
              <a:rPr lang="en-US" altLang="zh-CN" sz="2000" b="1" dirty="0">
                <a:solidFill>
                  <a:srgbClr val="3333FF"/>
                </a:solidFill>
              </a:rPr>
              <a:t>3..</a:t>
            </a:r>
            <a:r>
              <a:rPr lang="zh-CN" altLang="en-US" sz="2000" b="1" dirty="0">
                <a:solidFill>
                  <a:srgbClr val="3333FF"/>
                </a:solidFill>
              </a:rPr>
              <a:t>要点化；</a:t>
            </a:r>
            <a:endParaRPr lang="en-US" altLang="zh-CN" sz="2000" b="1" dirty="0">
              <a:solidFill>
                <a:srgbClr val="3333FF"/>
              </a:solidFill>
            </a:endParaRPr>
          </a:p>
          <a:p>
            <a:pPr eaLnBrk="1" hangingPunct="1">
              <a:spcBef>
                <a:spcPct val="0"/>
              </a:spcBef>
              <a:buClrTx/>
              <a:buSzTx/>
              <a:buFontTx/>
              <a:buNone/>
            </a:pPr>
            <a:r>
              <a:rPr lang="en-US" altLang="zh-CN" sz="2000" b="1" dirty="0">
                <a:solidFill>
                  <a:srgbClr val="3333FF"/>
                </a:solidFill>
              </a:rPr>
              <a:t>4.</a:t>
            </a:r>
            <a:r>
              <a:rPr lang="zh-CN" altLang="en-US" sz="2000" b="1" dirty="0">
                <a:solidFill>
                  <a:srgbClr val="3333FF"/>
                </a:solidFill>
              </a:rPr>
              <a:t>可操作</a:t>
            </a:r>
            <a:endParaRPr lang="en-US" altLang="zh-CN" sz="2000" b="1" dirty="0">
              <a:solidFill>
                <a:srgbClr val="3333FF"/>
              </a:solidFill>
            </a:endParaRPr>
          </a:p>
        </p:txBody>
      </p:sp>
      <p:sp>
        <p:nvSpPr>
          <p:cNvPr id="11" name="TextBox 4"/>
          <p:cNvSpPr txBox="1">
            <a:spLocks noChangeArrowheads="1"/>
          </p:cNvSpPr>
          <p:nvPr/>
        </p:nvSpPr>
        <p:spPr bwMode="auto">
          <a:xfrm>
            <a:off x="283858" y="-8238"/>
            <a:ext cx="8680629" cy="523220"/>
          </a:xfrm>
          <a:prstGeom prst="rect">
            <a:avLst/>
          </a:prstGeom>
          <a:solidFill>
            <a:schemeClr val="accent6">
              <a:lumMod val="40000"/>
              <a:lumOff val="60000"/>
            </a:schemeClr>
          </a:solidFill>
          <a:ln>
            <a:noFill/>
          </a:ln>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lang="zh-CN" altLang="en-US" sz="2800" i="1" u="sng" dirty="0">
                <a:solidFill>
                  <a:srgbClr val="FF0000"/>
                </a:solidFill>
              </a:rPr>
              <a:t>课程内容核心概分析</a:t>
            </a:r>
            <a:endParaRPr lang="en-US" altLang="zh-CN" sz="2800" i="1" u="sng" dirty="0">
              <a:solidFill>
                <a:srgbClr val="FF0000"/>
              </a:solidFill>
            </a:endParaRPr>
          </a:p>
        </p:txBody>
      </p:sp>
    </p:spTree>
    <p:extLst>
      <p:ext uri="{BB962C8B-B14F-4D97-AF65-F5344CB8AC3E}">
        <p14:creationId xmlns:p14="http://schemas.microsoft.com/office/powerpoint/2010/main" val="13263850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 calcmode="lin" valueType="num">
                                      <p:cBhvr additive="base">
                                        <p:cTn id="7" dur="500" fill="hold"/>
                                        <p:tgtEl>
                                          <p:spTgt spid="409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 calcmode="lin" valueType="num">
                                      <p:cBhvr additive="base">
                                        <p:cTn id="13"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9">
                                            <p:txEl>
                                              <p:pRg st="1" end="1"/>
                                            </p:txEl>
                                          </p:spTgt>
                                        </p:tgtEl>
                                        <p:attrNameLst>
                                          <p:attrName>style.visibility</p:attrName>
                                        </p:attrNameLst>
                                      </p:cBhvr>
                                      <p:to>
                                        <p:strVal val="visible"/>
                                      </p:to>
                                    </p:set>
                                    <p:anim calcmode="lin" valueType="num">
                                      <p:cBhvr additive="base">
                                        <p:cTn id="19"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9">
                                            <p:txEl>
                                              <p:pRg st="2" end="2"/>
                                            </p:txEl>
                                          </p:spTgt>
                                        </p:tgtEl>
                                        <p:attrNameLst>
                                          <p:attrName>style.visibility</p:attrName>
                                        </p:attrNameLst>
                                      </p:cBhvr>
                                      <p:to>
                                        <p:strVal val="visible"/>
                                      </p:to>
                                    </p:set>
                                    <p:anim calcmode="lin" valueType="num">
                                      <p:cBhvr additive="base">
                                        <p:cTn id="25"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9">
                                            <p:txEl>
                                              <p:pRg st="3" end="3"/>
                                            </p:txEl>
                                          </p:spTgt>
                                        </p:tgtEl>
                                        <p:attrNameLst>
                                          <p:attrName>style.visibility</p:attrName>
                                        </p:attrNameLst>
                                      </p:cBhvr>
                                      <p:to>
                                        <p:strVal val="visible"/>
                                      </p:to>
                                    </p:set>
                                    <p:anim calcmode="lin" valueType="num">
                                      <p:cBhvr additive="base">
                                        <p:cTn id="31" dur="5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9">
                                            <p:txEl>
                                              <p:pRg st="4" end="4"/>
                                            </p:txEl>
                                          </p:spTgt>
                                        </p:tgtEl>
                                        <p:attrNameLst>
                                          <p:attrName>style.visibility</p:attrName>
                                        </p:attrNameLst>
                                      </p:cBhvr>
                                      <p:to>
                                        <p:strVal val="visible"/>
                                      </p:to>
                                    </p:set>
                                    <p:anim calcmode="lin" valueType="num">
                                      <p:cBhvr additive="base">
                                        <p:cTn id="37"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9">
                                            <p:txEl>
                                              <p:pRg st="5" end="5"/>
                                            </p:txEl>
                                          </p:spTgt>
                                        </p:tgtEl>
                                        <p:attrNameLst>
                                          <p:attrName>style.visibility</p:attrName>
                                        </p:attrNameLst>
                                      </p:cBhvr>
                                      <p:to>
                                        <p:strVal val="visible"/>
                                      </p:to>
                                    </p:set>
                                    <p:anim calcmode="lin" valueType="num">
                                      <p:cBhvr additive="base">
                                        <p:cTn id="43" dur="5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99">
                                            <p:txEl>
                                              <p:pRg st="6" end="6"/>
                                            </p:txEl>
                                          </p:spTgt>
                                        </p:tgtEl>
                                        <p:attrNameLst>
                                          <p:attrName>style.visibility</p:attrName>
                                        </p:attrNameLst>
                                      </p:cBhvr>
                                      <p:to>
                                        <p:strVal val="visible"/>
                                      </p:to>
                                    </p:set>
                                    <p:anim calcmode="lin" valueType="num">
                                      <p:cBhvr additive="base">
                                        <p:cTn id="49" dur="500" fill="hold"/>
                                        <p:tgtEl>
                                          <p:spTgt spid="409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0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099">
                                            <p:txEl>
                                              <p:pRg st="7" end="7"/>
                                            </p:txEl>
                                          </p:spTgt>
                                        </p:tgtEl>
                                        <p:attrNameLst>
                                          <p:attrName>style.visibility</p:attrName>
                                        </p:attrNameLst>
                                      </p:cBhvr>
                                      <p:to>
                                        <p:strVal val="visible"/>
                                      </p:to>
                                    </p:set>
                                    <p:anim calcmode="lin" valueType="num">
                                      <p:cBhvr additive="base">
                                        <p:cTn id="55" dur="500" fill="hold"/>
                                        <p:tgtEl>
                                          <p:spTgt spid="4099">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0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99">
                                            <p:txEl>
                                              <p:pRg st="8" end="8"/>
                                            </p:txEl>
                                          </p:spTgt>
                                        </p:tgtEl>
                                        <p:attrNameLst>
                                          <p:attrName>style.visibility</p:attrName>
                                        </p:attrNameLst>
                                      </p:cBhvr>
                                      <p:to>
                                        <p:strVal val="visible"/>
                                      </p:to>
                                    </p:set>
                                    <p:anim calcmode="lin" valueType="num">
                                      <p:cBhvr additive="base">
                                        <p:cTn id="61" dur="500" fill="hold"/>
                                        <p:tgtEl>
                                          <p:spTgt spid="4099">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09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099">
                                            <p:txEl>
                                              <p:pRg st="10" end="10"/>
                                            </p:txEl>
                                          </p:spTgt>
                                        </p:tgtEl>
                                        <p:attrNameLst>
                                          <p:attrName>style.visibility</p:attrName>
                                        </p:attrNameLst>
                                      </p:cBhvr>
                                      <p:to>
                                        <p:strVal val="visible"/>
                                      </p:to>
                                    </p:set>
                                    <p:anim calcmode="lin" valueType="num">
                                      <p:cBhvr additive="base">
                                        <p:cTn id="67" dur="500" fill="hold"/>
                                        <p:tgtEl>
                                          <p:spTgt spid="4099">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09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099">
                                            <p:txEl>
                                              <p:pRg st="11" end="11"/>
                                            </p:txEl>
                                          </p:spTgt>
                                        </p:tgtEl>
                                        <p:attrNameLst>
                                          <p:attrName>style.visibility</p:attrName>
                                        </p:attrNameLst>
                                      </p:cBhvr>
                                      <p:to>
                                        <p:strVal val="visible"/>
                                      </p:to>
                                    </p:set>
                                    <p:anim calcmode="lin" valueType="num">
                                      <p:cBhvr additive="base">
                                        <p:cTn id="73" dur="500" fill="hold"/>
                                        <p:tgtEl>
                                          <p:spTgt spid="4099">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099">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099">
                                            <p:txEl>
                                              <p:pRg st="12" end="12"/>
                                            </p:txEl>
                                          </p:spTgt>
                                        </p:tgtEl>
                                        <p:attrNameLst>
                                          <p:attrName>style.visibility</p:attrName>
                                        </p:attrNameLst>
                                      </p:cBhvr>
                                      <p:to>
                                        <p:strVal val="visible"/>
                                      </p:to>
                                    </p:set>
                                    <p:anim calcmode="lin" valueType="num">
                                      <p:cBhvr additive="base">
                                        <p:cTn id="79" dur="500" fill="hold"/>
                                        <p:tgtEl>
                                          <p:spTgt spid="4099">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099">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500"/>
                                        <p:tgtEl>
                                          <p:spTgt spid="4"/>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5"/>
                                        </p:tgtEl>
                                        <p:attrNameLst>
                                          <p:attrName>style.visibility</p:attrName>
                                        </p:attrNameLst>
                                      </p:cBhvr>
                                      <p:to>
                                        <p:strVal val="visible"/>
                                      </p:to>
                                    </p:set>
                                  </p:childTnLst>
                                </p:cTn>
                              </p:par>
                            </p:childTnLst>
                          </p:cTn>
                        </p:par>
                      </p:childTnLst>
                    </p:cTn>
                  </p:par>
                  <p:par>
                    <p:cTn id="96" fill="hold" nodeType="clickPar">
                      <p:stCondLst>
                        <p:cond delay="indefinite"/>
                      </p:stCondLst>
                      <p:childTnLst>
                        <p:par>
                          <p:cTn id="97" fill="hold" nodeType="withGroup">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6"/>
                                        </p:tgtEl>
                                        <p:attrNameLst>
                                          <p:attrName>style.visibility</p:attrName>
                                        </p:attrNameLst>
                                      </p:cBhvr>
                                      <p:to>
                                        <p:strVal val="visible"/>
                                      </p:to>
                                    </p:set>
                                    <p:animEffect transition="in" filter="fade">
                                      <p:cBhvr>
                                        <p:cTn id="100" dur="500"/>
                                        <p:tgtEl>
                                          <p:spTgt spid="6"/>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8"/>
                                        </p:tgtEl>
                                        <p:attrNameLst>
                                          <p:attrName>style.visibility</p:attrName>
                                        </p:attrNameLst>
                                      </p:cBhvr>
                                      <p:to>
                                        <p:strVal val="visible"/>
                                      </p:to>
                                    </p:set>
                                    <p:animEffect transition="in" filter="fade">
                                      <p:cBhvr>
                                        <p:cTn id="105" dur="500"/>
                                        <p:tgtEl>
                                          <p:spTgt spid="8"/>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26634"/>
                                        </p:tgtEl>
                                        <p:attrNameLst>
                                          <p:attrName>style.visibility</p:attrName>
                                        </p:attrNameLst>
                                      </p:cBhvr>
                                      <p:to>
                                        <p:strVal val="visible"/>
                                      </p:to>
                                    </p:set>
                                    <p:anim calcmode="lin" valueType="num">
                                      <p:cBhvr additive="base">
                                        <p:cTn id="110" dur="500" fill="hold"/>
                                        <p:tgtEl>
                                          <p:spTgt spid="26634"/>
                                        </p:tgtEl>
                                        <p:attrNameLst>
                                          <p:attrName>ppt_x</p:attrName>
                                        </p:attrNameLst>
                                      </p:cBhvr>
                                      <p:tavLst>
                                        <p:tav tm="0">
                                          <p:val>
                                            <p:strVal val="#ppt_x"/>
                                          </p:val>
                                        </p:tav>
                                        <p:tav tm="100000">
                                          <p:val>
                                            <p:strVal val="#ppt_x"/>
                                          </p:val>
                                        </p:tav>
                                      </p:tavLst>
                                    </p:anim>
                                    <p:anim calcmode="lin" valueType="num">
                                      <p:cBhvr additive="base">
                                        <p:cTn id="111" dur="500" fill="hold"/>
                                        <p:tgtEl>
                                          <p:spTgt spid="266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nimBg="1"/>
      <p:bldP spid="4" grpId="0" animBg="1"/>
      <p:bldP spid="6" grpId="0" animBg="1"/>
      <p:bldP spid="7" grpId="0" animBg="1"/>
      <p:bldP spid="5" grpId="0" animBg="1"/>
      <p:bldP spid="8" grpId="0" animBg="1"/>
      <p:bldP spid="9" grpId="0" animBg="1"/>
      <p:bldP spid="266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79512" y="116632"/>
            <a:ext cx="8784976" cy="576064"/>
          </a:xfrm>
          <a:solidFill>
            <a:schemeClr val="accent6">
              <a:lumMod val="20000"/>
              <a:lumOff val="80000"/>
            </a:schemeClr>
          </a:solidFill>
        </p:spPr>
        <p:txBody>
          <a:bodyPr>
            <a:noAutofit/>
          </a:bodyPr>
          <a:lstStyle/>
          <a:p>
            <a:pPr algn="l" eaLnBrk="1" hangingPunct="1"/>
            <a:r>
              <a:rPr lang="zh-CN" altLang="en-US" sz="2400" dirty="0">
                <a:solidFill>
                  <a:srgbClr val="FF0000"/>
                </a:solidFill>
                <a:ea typeface="黑体" pitchFamily="49" charset="-122"/>
              </a:rPr>
              <a:t>确定教学与评价目标</a:t>
            </a:r>
          </a:p>
        </p:txBody>
      </p:sp>
      <p:sp>
        <p:nvSpPr>
          <p:cNvPr id="4099" name="Rectangle 3"/>
          <p:cNvSpPr>
            <a:spLocks noGrp="1" noChangeArrowheads="1"/>
          </p:cNvSpPr>
          <p:nvPr>
            <p:ph type="body" idx="1"/>
          </p:nvPr>
        </p:nvSpPr>
        <p:spPr>
          <a:xfrm>
            <a:off x="179512" y="548680"/>
            <a:ext cx="8784976" cy="6192688"/>
          </a:xfrm>
          <a:solidFill>
            <a:schemeClr val="bg2"/>
          </a:solidFill>
        </p:spPr>
        <p:txBody>
          <a:bodyPr>
            <a:noAutofit/>
          </a:bodyPr>
          <a:lstStyle/>
          <a:p>
            <a:pPr>
              <a:lnSpc>
                <a:spcPts val="2600"/>
              </a:lnSpc>
              <a:defRPr/>
            </a:pPr>
            <a:r>
              <a:rPr lang="en-US" altLang="zh-CN" sz="2000" b="1" dirty="0"/>
              <a:t>1.</a:t>
            </a:r>
            <a:r>
              <a:rPr lang="zh-CN" altLang="zh-CN" sz="2000" b="1" dirty="0"/>
              <a:t>按时序列出</a:t>
            </a:r>
            <a:r>
              <a:rPr lang="en-US" altLang="zh-CN" sz="2000" b="1" dirty="0"/>
              <a:t>1500</a:t>
            </a:r>
            <a:r>
              <a:rPr lang="zh-CN" altLang="en-US" sz="2000" b="1" dirty="0"/>
              <a:t>年前后从欧洲</a:t>
            </a:r>
            <a:r>
              <a:rPr lang="zh-CN" altLang="zh-CN" sz="2000" b="1" dirty="0"/>
              <a:t>到亚洲</a:t>
            </a:r>
            <a:r>
              <a:rPr lang="zh-CN" altLang="en-US" sz="2000" b="1" dirty="0"/>
              <a:t>和</a:t>
            </a:r>
            <a:r>
              <a:rPr lang="zh-CN" altLang="zh-CN" sz="2000" b="1" dirty="0"/>
              <a:t>美洲</a:t>
            </a:r>
            <a:r>
              <a:rPr lang="zh-CN" altLang="en-US" sz="2000" b="1" dirty="0"/>
              <a:t>以及环球航行</a:t>
            </a:r>
            <a:r>
              <a:rPr lang="zh-CN" altLang="zh-CN" sz="2000" b="1" dirty="0"/>
              <a:t>的</a:t>
            </a:r>
            <a:r>
              <a:rPr lang="zh-CN" altLang="en-US" sz="2000" b="1" dirty="0"/>
              <a:t>线路</a:t>
            </a:r>
            <a:r>
              <a:rPr lang="zh-CN" altLang="zh-CN" sz="2000" b="1" dirty="0"/>
              <a:t>，说明由此引起的东、西半球之间以及与大洋洲之间的交通变化</a:t>
            </a:r>
            <a:r>
              <a:rPr lang="zh-CN" altLang="en-US" sz="2000" b="1" dirty="0"/>
              <a:t>，</a:t>
            </a:r>
            <a:r>
              <a:rPr lang="zh-CN" altLang="zh-CN" sz="2000" b="1" dirty="0"/>
              <a:t>以及人们对世界认识的</a:t>
            </a:r>
            <a:r>
              <a:rPr lang="zh-CN" altLang="en-US" sz="2000" b="1" dirty="0"/>
              <a:t>改变</a:t>
            </a:r>
            <a:r>
              <a:rPr lang="zh-CN" altLang="zh-CN" sz="2000" b="1" dirty="0"/>
              <a:t>。</a:t>
            </a:r>
            <a:r>
              <a:rPr lang="en-US" altLang="zh-CN" sz="2000" b="1" dirty="0"/>
              <a:t>                                                  </a:t>
            </a:r>
            <a:r>
              <a:rPr lang="zh-CN" altLang="zh-CN" sz="2000" b="1" dirty="0">
                <a:solidFill>
                  <a:srgbClr val="3333FF"/>
                </a:solidFill>
              </a:rPr>
              <a:t>（时空观念）</a:t>
            </a:r>
            <a:endParaRPr lang="en-US" altLang="zh-CN" sz="2000" b="1" dirty="0">
              <a:solidFill>
                <a:srgbClr val="3333FF"/>
              </a:solidFill>
            </a:endParaRPr>
          </a:p>
          <a:p>
            <a:pPr>
              <a:lnSpc>
                <a:spcPts val="2600"/>
              </a:lnSpc>
              <a:defRPr/>
            </a:pPr>
            <a:r>
              <a:rPr lang="en-US" altLang="zh-CN" sz="2000" b="1" dirty="0"/>
              <a:t>2.</a:t>
            </a:r>
            <a:r>
              <a:rPr lang="zh-CN" altLang="zh-CN" sz="2000" b="1" dirty="0"/>
              <a:t>从动植物等生物意义上的流动、商品交流和文化技术传播三个方面，举例说明新航路开辟所引发的“全球性流动”的表现和意义。</a:t>
            </a:r>
            <a:r>
              <a:rPr lang="en-US" altLang="zh-CN" sz="2000" b="1" dirty="0"/>
              <a:t>   </a:t>
            </a:r>
            <a:r>
              <a:rPr lang="zh-CN" altLang="zh-CN" sz="2000" b="1" dirty="0">
                <a:solidFill>
                  <a:srgbClr val="3333FF"/>
                </a:solidFill>
              </a:rPr>
              <a:t>（历史解释）</a:t>
            </a:r>
            <a:endParaRPr lang="en-US" altLang="zh-CN" sz="2000" b="1" dirty="0">
              <a:solidFill>
                <a:srgbClr val="3333FF"/>
              </a:solidFill>
            </a:endParaRPr>
          </a:p>
          <a:p>
            <a:pPr>
              <a:lnSpc>
                <a:spcPts val="2600"/>
              </a:lnSpc>
              <a:defRPr/>
            </a:pPr>
            <a:r>
              <a:rPr lang="en-US" altLang="zh-CN" sz="2000" b="1" dirty="0"/>
              <a:t>3.</a:t>
            </a:r>
            <a:r>
              <a:rPr lang="zh-CN" altLang="zh-CN" sz="2000" b="1" dirty="0"/>
              <a:t>能够以“三角贸易”等内容的材料为证据，说明新航路开辟对美洲、非洲和欧洲文明的不同影响，从不同区域文明的立场出发感受其不同的遭遇。</a:t>
            </a:r>
            <a:endParaRPr lang="en-US" altLang="zh-CN" sz="2000" b="1" dirty="0"/>
          </a:p>
          <a:p>
            <a:pPr>
              <a:lnSpc>
                <a:spcPts val="2600"/>
              </a:lnSpc>
              <a:defRPr/>
            </a:pPr>
            <a:r>
              <a:rPr lang="en-US" altLang="zh-CN" sz="2000" b="1" dirty="0"/>
              <a:t>                                                                                       </a:t>
            </a:r>
            <a:r>
              <a:rPr lang="en-US" altLang="zh-CN" sz="2000" b="1" dirty="0">
                <a:solidFill>
                  <a:srgbClr val="3333FF"/>
                </a:solidFill>
              </a:rPr>
              <a:t> </a:t>
            </a:r>
            <a:r>
              <a:rPr lang="zh-CN" altLang="zh-CN" sz="2000" b="1" dirty="0">
                <a:solidFill>
                  <a:srgbClr val="3333FF"/>
                </a:solidFill>
              </a:rPr>
              <a:t>（史料实证）</a:t>
            </a:r>
            <a:endParaRPr lang="en-US" altLang="zh-CN" sz="2000" b="1" dirty="0">
              <a:solidFill>
                <a:srgbClr val="3333FF"/>
              </a:solidFill>
            </a:endParaRPr>
          </a:p>
          <a:p>
            <a:pPr>
              <a:lnSpc>
                <a:spcPts val="2600"/>
              </a:lnSpc>
              <a:defRPr/>
            </a:pPr>
            <a:r>
              <a:rPr lang="en-US" altLang="zh-CN" sz="2000" b="1" dirty="0"/>
              <a:t>4.</a:t>
            </a:r>
            <a:r>
              <a:rPr lang="zh-CN" altLang="zh-CN" sz="2000" b="1" dirty="0"/>
              <a:t>比较新航路开辟前后不同文明之间的联系状况，概括大航海时代在人类历史发展进程中的转折性意义。</a:t>
            </a:r>
            <a:r>
              <a:rPr lang="en-US" altLang="zh-CN" sz="2000" b="1" dirty="0"/>
              <a:t>                                              </a:t>
            </a:r>
            <a:r>
              <a:rPr lang="zh-CN" altLang="zh-CN" sz="2000" b="1" dirty="0">
                <a:solidFill>
                  <a:srgbClr val="3333FF"/>
                </a:solidFill>
              </a:rPr>
              <a:t>（历史解释）</a:t>
            </a:r>
            <a:endParaRPr lang="en-US" altLang="zh-CN" sz="2000" b="1" dirty="0">
              <a:solidFill>
                <a:srgbClr val="3333FF"/>
              </a:solidFill>
              <a:ea typeface="黑体" pitchFamily="49" charset="-122"/>
            </a:endParaRPr>
          </a:p>
          <a:p>
            <a:pPr marL="0" indent="0">
              <a:lnSpc>
                <a:spcPts val="2600"/>
              </a:lnSpc>
              <a:buFont typeface="Wingdings" pitchFamily="2" charset="2"/>
              <a:buNone/>
              <a:defRPr/>
            </a:pPr>
            <a:r>
              <a:rPr lang="zh-CN" altLang="en-US" sz="1400" dirty="0">
                <a:solidFill>
                  <a:srgbClr val="800000"/>
                </a:solidFill>
                <a:ea typeface="黑体" pitchFamily="49" charset="-122"/>
              </a:rPr>
              <a:t>策略：</a:t>
            </a:r>
            <a:endParaRPr lang="en-US" altLang="zh-CN" sz="1400" dirty="0">
              <a:solidFill>
                <a:srgbClr val="800000"/>
              </a:solidFill>
              <a:ea typeface="黑体" pitchFamily="49" charset="-122"/>
            </a:endParaRPr>
          </a:p>
          <a:p>
            <a:pPr>
              <a:lnSpc>
                <a:spcPts val="2600"/>
              </a:lnSpc>
              <a:defRPr/>
            </a:pPr>
            <a:r>
              <a:rPr lang="en-US" altLang="zh-CN" sz="1800" dirty="0">
                <a:solidFill>
                  <a:srgbClr val="800000"/>
                </a:solidFill>
                <a:ea typeface="黑体" pitchFamily="49" charset="-122"/>
              </a:rPr>
              <a:t>1.</a:t>
            </a:r>
            <a:r>
              <a:rPr lang="zh-CN" altLang="en-US" sz="1800" dirty="0">
                <a:solidFill>
                  <a:srgbClr val="800000"/>
                </a:solidFill>
                <a:ea typeface="黑体" pitchFamily="49" charset="-122"/>
              </a:rPr>
              <a:t>以学习内容为单位展开，一条内容写一个目标；</a:t>
            </a:r>
            <a:endParaRPr lang="en-US" altLang="zh-CN" sz="1800" dirty="0">
              <a:solidFill>
                <a:srgbClr val="800000"/>
              </a:solidFill>
              <a:ea typeface="黑体" pitchFamily="49" charset="-122"/>
            </a:endParaRPr>
          </a:p>
          <a:p>
            <a:pPr>
              <a:lnSpc>
                <a:spcPts val="2600"/>
              </a:lnSpc>
              <a:defRPr/>
            </a:pPr>
            <a:r>
              <a:rPr lang="en-US" altLang="zh-CN" sz="1800" dirty="0">
                <a:solidFill>
                  <a:srgbClr val="800000"/>
                </a:solidFill>
                <a:ea typeface="黑体" pitchFamily="49" charset="-122"/>
              </a:rPr>
              <a:t>2.</a:t>
            </a:r>
            <a:r>
              <a:rPr lang="zh-CN" altLang="en-US" sz="1800" dirty="0">
                <a:solidFill>
                  <a:srgbClr val="800000"/>
                </a:solidFill>
                <a:ea typeface="黑体" pitchFamily="49" charset="-122"/>
              </a:rPr>
              <a:t>以核心素养为中心建构目标内容；</a:t>
            </a:r>
            <a:endParaRPr lang="en-US" altLang="zh-CN" sz="1800" dirty="0">
              <a:solidFill>
                <a:srgbClr val="800000"/>
              </a:solidFill>
              <a:ea typeface="黑体" pitchFamily="49" charset="-122"/>
            </a:endParaRPr>
          </a:p>
          <a:p>
            <a:pPr>
              <a:lnSpc>
                <a:spcPts val="2600"/>
              </a:lnSpc>
              <a:defRPr/>
            </a:pPr>
            <a:r>
              <a:rPr lang="en-US" altLang="zh-CN" sz="1800" dirty="0">
                <a:solidFill>
                  <a:srgbClr val="800000"/>
                </a:solidFill>
                <a:ea typeface="黑体" pitchFamily="49" charset="-122"/>
              </a:rPr>
              <a:t>3.</a:t>
            </a:r>
            <a:r>
              <a:rPr lang="zh-CN" altLang="en-US" sz="1800" dirty="0">
                <a:solidFill>
                  <a:srgbClr val="800000"/>
                </a:solidFill>
                <a:ea typeface="黑体" pitchFamily="49" charset="-122"/>
              </a:rPr>
              <a:t>内容的表述具体化，以可测量为标准</a:t>
            </a:r>
            <a:endParaRPr lang="en-US" altLang="zh-CN" sz="1800" dirty="0">
              <a:solidFill>
                <a:srgbClr val="800000"/>
              </a:solidFill>
              <a:ea typeface="黑体" pitchFamily="49" charset="-122"/>
            </a:endParaRPr>
          </a:p>
          <a:p>
            <a:pPr>
              <a:lnSpc>
                <a:spcPts val="2600"/>
              </a:lnSpc>
              <a:defRPr/>
            </a:pPr>
            <a:r>
              <a:rPr lang="en-US" altLang="zh-CN" sz="1800" dirty="0">
                <a:solidFill>
                  <a:srgbClr val="800000"/>
                </a:solidFill>
                <a:ea typeface="黑体" pitchFamily="49" charset="-122"/>
              </a:rPr>
              <a:t>4.</a:t>
            </a:r>
            <a:r>
              <a:rPr lang="zh-CN" altLang="en-US" sz="1800" dirty="0">
                <a:solidFill>
                  <a:srgbClr val="800000"/>
                </a:solidFill>
                <a:ea typeface="黑体" pitchFamily="49" charset="-122"/>
              </a:rPr>
              <a:t>充分利用内容标准的分析成果，</a:t>
            </a:r>
            <a:endParaRPr lang="en-US" altLang="zh-CN" sz="1800" dirty="0">
              <a:solidFill>
                <a:srgbClr val="800000"/>
              </a:solidFill>
              <a:ea typeface="黑体" pitchFamily="49" charset="-122"/>
            </a:endParaRPr>
          </a:p>
          <a:p>
            <a:pPr>
              <a:lnSpc>
                <a:spcPts val="2600"/>
              </a:lnSpc>
              <a:defRPr/>
            </a:pPr>
            <a:r>
              <a:rPr lang="en-US" altLang="zh-CN" sz="1800" dirty="0">
                <a:solidFill>
                  <a:srgbClr val="800000"/>
                </a:solidFill>
                <a:ea typeface="黑体" pitchFamily="49" charset="-122"/>
              </a:rPr>
              <a:t>5.</a:t>
            </a:r>
            <a:r>
              <a:rPr lang="zh-CN" altLang="en-US" sz="1800" dirty="0">
                <a:solidFill>
                  <a:srgbClr val="800000"/>
                </a:solidFill>
                <a:ea typeface="黑体" pitchFamily="49" charset="-122"/>
              </a:rPr>
              <a:t>要点化，一般为</a:t>
            </a:r>
            <a:r>
              <a:rPr lang="en-US" altLang="zh-CN" sz="1800" dirty="0">
                <a:solidFill>
                  <a:srgbClr val="800000"/>
                </a:solidFill>
                <a:ea typeface="黑体" pitchFamily="49" charset="-122"/>
              </a:rPr>
              <a:t>4</a:t>
            </a:r>
            <a:r>
              <a:rPr lang="zh-CN" altLang="en-US" sz="1800" dirty="0">
                <a:solidFill>
                  <a:srgbClr val="800000"/>
                </a:solidFill>
                <a:ea typeface="黑体" pitchFamily="49" charset="-122"/>
              </a:rPr>
              <a:t>到</a:t>
            </a:r>
            <a:r>
              <a:rPr lang="en-US" altLang="zh-CN" sz="1800" dirty="0">
                <a:solidFill>
                  <a:srgbClr val="800000"/>
                </a:solidFill>
                <a:ea typeface="黑体" pitchFamily="49" charset="-122"/>
              </a:rPr>
              <a:t>5</a:t>
            </a:r>
            <a:r>
              <a:rPr lang="zh-CN" altLang="en-US" sz="1800" dirty="0">
                <a:solidFill>
                  <a:srgbClr val="800000"/>
                </a:solidFill>
                <a:ea typeface="黑体" pitchFamily="49" charset="-122"/>
              </a:rPr>
              <a:t>条</a:t>
            </a:r>
            <a:endParaRPr lang="en-US" altLang="zh-CN" sz="1800" dirty="0">
              <a:solidFill>
                <a:srgbClr val="800000"/>
              </a:solidFill>
              <a:ea typeface="黑体" pitchFamily="49" charset="-122"/>
            </a:endParaRPr>
          </a:p>
          <a:p>
            <a:pPr eaLnBrk="1" hangingPunct="1">
              <a:lnSpc>
                <a:spcPts val="2600"/>
              </a:lnSpc>
              <a:defRPr/>
            </a:pPr>
            <a:endParaRPr lang="zh-CN" altLang="en-US" sz="1400" dirty="0">
              <a:solidFill>
                <a:srgbClr val="800000"/>
              </a:solidFill>
              <a:ea typeface="黑体" pitchFamily="49" charset="-122"/>
            </a:endParaRPr>
          </a:p>
          <a:p>
            <a:pPr eaLnBrk="1" hangingPunct="1">
              <a:lnSpc>
                <a:spcPts val="2600"/>
              </a:lnSpc>
              <a:buFont typeface="Wingdings" pitchFamily="2" charset="2"/>
              <a:buNone/>
              <a:defRPr/>
            </a:pPr>
            <a:r>
              <a:rPr lang="zh-CN" altLang="en-US" sz="1400" dirty="0">
                <a:solidFill>
                  <a:srgbClr val="800000"/>
                </a:solidFill>
                <a:ea typeface="黑体" pitchFamily="49" charset="-122"/>
              </a:rPr>
              <a:t>   </a:t>
            </a:r>
            <a:endParaRPr lang="zh-CN" altLang="en-US" sz="1400" dirty="0">
              <a:solidFill>
                <a:srgbClr val="3333FF"/>
              </a:solidFill>
              <a:ea typeface="黑体" pitchFamily="49" charset="-122"/>
            </a:endParaRPr>
          </a:p>
        </p:txBody>
      </p:sp>
    </p:spTree>
    <p:extLst>
      <p:ext uri="{BB962C8B-B14F-4D97-AF65-F5344CB8AC3E}">
        <p14:creationId xmlns:p14="http://schemas.microsoft.com/office/powerpoint/2010/main" val="33941923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Effect transition="in" filter="fade">
                                      <p:cBhvr>
                                        <p:cTn id="7" dur="500"/>
                                        <p:tgtEl>
                                          <p:spTgt spid="4099">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Effect transition="in" filter="fade">
                                      <p:cBhvr>
                                        <p:cTn id="12" dur="500"/>
                                        <p:tgtEl>
                                          <p:spTgt spid="409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1" end="1"/>
                                            </p:txEl>
                                          </p:spTgt>
                                        </p:tgtEl>
                                        <p:attrNameLst>
                                          <p:attrName>style.visibility</p:attrName>
                                        </p:attrNameLst>
                                      </p:cBhvr>
                                      <p:to>
                                        <p:strVal val="visible"/>
                                      </p:to>
                                    </p:set>
                                    <p:animEffect transition="in" filter="fade">
                                      <p:cBhvr>
                                        <p:cTn id="17" dur="500"/>
                                        <p:tgtEl>
                                          <p:spTgt spid="409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2" end="2"/>
                                            </p:txEl>
                                          </p:spTgt>
                                        </p:tgtEl>
                                        <p:attrNameLst>
                                          <p:attrName>style.visibility</p:attrName>
                                        </p:attrNameLst>
                                      </p:cBhvr>
                                      <p:to>
                                        <p:strVal val="visible"/>
                                      </p:to>
                                    </p:set>
                                    <p:animEffect transition="in" filter="fade">
                                      <p:cBhvr>
                                        <p:cTn id="22" dur="500"/>
                                        <p:tgtEl>
                                          <p:spTgt spid="4099">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3" end="3"/>
                                            </p:txEl>
                                          </p:spTgt>
                                        </p:tgtEl>
                                        <p:attrNameLst>
                                          <p:attrName>style.visibility</p:attrName>
                                        </p:attrNameLst>
                                      </p:cBhvr>
                                      <p:to>
                                        <p:strVal val="visible"/>
                                      </p:to>
                                    </p:set>
                                    <p:animEffect transition="in" filter="fade">
                                      <p:cBhvr>
                                        <p:cTn id="27" dur="500"/>
                                        <p:tgtEl>
                                          <p:spTgt spid="4099">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4" end="4"/>
                                            </p:txEl>
                                          </p:spTgt>
                                        </p:tgtEl>
                                        <p:attrNameLst>
                                          <p:attrName>style.visibility</p:attrName>
                                        </p:attrNameLst>
                                      </p:cBhvr>
                                      <p:to>
                                        <p:strVal val="visible"/>
                                      </p:to>
                                    </p:set>
                                    <p:animEffect transition="in" filter="fade">
                                      <p:cBhvr>
                                        <p:cTn id="32" dur="500"/>
                                        <p:tgtEl>
                                          <p:spTgt spid="4099">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Effect transition="in" filter="fade">
                                      <p:cBhvr>
                                        <p:cTn id="37" dur="500"/>
                                        <p:tgtEl>
                                          <p:spTgt spid="4099">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6" end="6"/>
                                            </p:txEl>
                                          </p:spTgt>
                                        </p:tgtEl>
                                        <p:attrNameLst>
                                          <p:attrName>style.visibility</p:attrName>
                                        </p:attrNameLst>
                                      </p:cBhvr>
                                      <p:to>
                                        <p:strVal val="visible"/>
                                      </p:to>
                                    </p:set>
                                    <p:animEffect transition="in" filter="fade">
                                      <p:cBhvr>
                                        <p:cTn id="42" dur="500"/>
                                        <p:tgtEl>
                                          <p:spTgt spid="4099">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7" end="7"/>
                                            </p:txEl>
                                          </p:spTgt>
                                        </p:tgtEl>
                                        <p:attrNameLst>
                                          <p:attrName>style.visibility</p:attrName>
                                        </p:attrNameLst>
                                      </p:cBhvr>
                                      <p:to>
                                        <p:strVal val="visible"/>
                                      </p:to>
                                    </p:set>
                                    <p:animEffect transition="in" filter="fade">
                                      <p:cBhvr>
                                        <p:cTn id="47" dur="500"/>
                                        <p:tgtEl>
                                          <p:spTgt spid="4099">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99">
                                            <p:txEl>
                                              <p:pRg st="8" end="8"/>
                                            </p:txEl>
                                          </p:spTgt>
                                        </p:tgtEl>
                                        <p:attrNameLst>
                                          <p:attrName>style.visibility</p:attrName>
                                        </p:attrNameLst>
                                      </p:cBhvr>
                                      <p:to>
                                        <p:strVal val="visible"/>
                                      </p:to>
                                    </p:set>
                                    <p:animEffect transition="in" filter="fade">
                                      <p:cBhvr>
                                        <p:cTn id="52" dur="500"/>
                                        <p:tgtEl>
                                          <p:spTgt spid="4099">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099">
                                            <p:txEl>
                                              <p:pRg st="9" end="9"/>
                                            </p:txEl>
                                          </p:spTgt>
                                        </p:tgtEl>
                                        <p:attrNameLst>
                                          <p:attrName>style.visibility</p:attrName>
                                        </p:attrNameLst>
                                      </p:cBhvr>
                                      <p:to>
                                        <p:strVal val="visible"/>
                                      </p:to>
                                    </p:set>
                                    <p:animEffect transition="in" filter="fade">
                                      <p:cBhvr>
                                        <p:cTn id="57" dur="500"/>
                                        <p:tgtEl>
                                          <p:spTgt spid="4099">
                                            <p:txEl>
                                              <p:pRg st="9" end="9"/>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099">
                                            <p:txEl>
                                              <p:pRg st="10" end="10"/>
                                            </p:txEl>
                                          </p:spTgt>
                                        </p:tgtEl>
                                        <p:attrNameLst>
                                          <p:attrName>style.visibility</p:attrName>
                                        </p:attrNameLst>
                                      </p:cBhvr>
                                      <p:to>
                                        <p:strVal val="visible"/>
                                      </p:to>
                                    </p:set>
                                    <p:animEffect transition="in" filter="fade">
                                      <p:cBhvr>
                                        <p:cTn id="62" dur="500"/>
                                        <p:tgtEl>
                                          <p:spTgt spid="4099">
                                            <p:txEl>
                                              <p:pRg st="10" end="1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099">
                                            <p:txEl>
                                              <p:pRg st="12" end="12"/>
                                            </p:txEl>
                                          </p:spTgt>
                                        </p:tgtEl>
                                        <p:attrNameLst>
                                          <p:attrName>style.visibility</p:attrName>
                                        </p:attrNameLst>
                                      </p:cBhvr>
                                      <p:to>
                                        <p:strVal val="visible"/>
                                      </p:to>
                                    </p:set>
                                    <p:animEffect transition="in" filter="fade">
                                      <p:cBhvr>
                                        <p:cTn id="67" dur="500"/>
                                        <p:tgtEl>
                                          <p:spTgt spid="409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003232" cy="418058"/>
          </a:xfrm>
        </p:spPr>
        <p:txBody>
          <a:bodyPr>
            <a:noAutofit/>
          </a:bodyPr>
          <a:lstStyle/>
          <a:p>
            <a:r>
              <a:rPr lang="zh-CN" altLang="en-US" sz="3600" b="1" dirty="0">
                <a:solidFill>
                  <a:srgbClr val="FF0000"/>
                </a:solidFill>
              </a:rPr>
              <a:t>设计与任务相关的学习活动</a:t>
            </a:r>
            <a:br>
              <a:rPr lang="en-US" altLang="zh-CN" sz="3600" b="1" dirty="0">
                <a:solidFill>
                  <a:srgbClr val="FF0000"/>
                </a:solidFill>
              </a:rPr>
            </a:br>
            <a:endParaRPr lang="zh-CN" altLang="en-US" sz="3600" dirty="0">
              <a:solidFill>
                <a:srgbClr val="FF0000"/>
              </a:solidFill>
            </a:endParaRPr>
          </a:p>
        </p:txBody>
      </p:sp>
      <p:sp>
        <p:nvSpPr>
          <p:cNvPr id="3" name="内容占位符 2"/>
          <p:cNvSpPr>
            <a:spLocks noGrp="1"/>
          </p:cNvSpPr>
          <p:nvPr>
            <p:ph idx="1"/>
          </p:nvPr>
        </p:nvSpPr>
        <p:spPr>
          <a:xfrm>
            <a:off x="467544" y="1196752"/>
            <a:ext cx="8136904" cy="4785395"/>
          </a:xfrm>
        </p:spPr>
        <p:txBody>
          <a:bodyPr>
            <a:noAutofit/>
          </a:bodyPr>
          <a:lstStyle/>
          <a:p>
            <a:r>
              <a:rPr lang="zh-CN" altLang="en-US" sz="2800" dirty="0"/>
              <a:t>活动与任务的关系：</a:t>
            </a:r>
            <a:endParaRPr lang="en-US" altLang="zh-CN" sz="2800" dirty="0"/>
          </a:p>
          <a:p>
            <a:r>
              <a:rPr lang="zh-CN" altLang="en-US" sz="2400" dirty="0"/>
              <a:t>针对一个任务设计一项活动；针对一个任务设计几项活动；一项活动中可以包含几个任务</a:t>
            </a:r>
            <a:r>
              <a:rPr lang="zh-CN" altLang="en-US" sz="2800" dirty="0"/>
              <a:t>。</a:t>
            </a:r>
            <a:endParaRPr lang="en-US" altLang="zh-CN" sz="2800" dirty="0"/>
          </a:p>
          <a:p>
            <a:endParaRPr lang="en-US" altLang="zh-CN" sz="2800" dirty="0"/>
          </a:p>
          <a:p>
            <a:r>
              <a:rPr lang="zh-CN" altLang="en-US" sz="2400" dirty="0"/>
              <a:t>任务</a:t>
            </a:r>
            <a:r>
              <a:rPr lang="en-US" altLang="zh-CN" sz="2400" dirty="0"/>
              <a:t>1</a:t>
            </a:r>
            <a:r>
              <a:rPr lang="zh-CN" altLang="en-US" sz="2400" dirty="0"/>
              <a:t>：</a:t>
            </a:r>
            <a:r>
              <a:rPr lang="zh-CN" altLang="zh-CN" sz="2400" dirty="0"/>
              <a:t>列举</a:t>
            </a:r>
            <a:r>
              <a:rPr lang="zh-CN" altLang="en-US" sz="2400" dirty="0"/>
              <a:t>新航路开辟所引发的</a:t>
            </a:r>
            <a:r>
              <a:rPr lang="zh-CN" altLang="zh-CN" sz="2400" dirty="0"/>
              <a:t>“全球性流动”的表现</a:t>
            </a:r>
            <a:endParaRPr lang="en-US" altLang="zh-CN" sz="2400" dirty="0"/>
          </a:p>
          <a:p>
            <a:r>
              <a:rPr lang="zh-CN" altLang="en-US" sz="2400" dirty="0"/>
              <a:t>活动</a:t>
            </a:r>
            <a:r>
              <a:rPr lang="en-US" altLang="zh-CN" sz="2400" dirty="0"/>
              <a:t>1</a:t>
            </a:r>
            <a:r>
              <a:rPr lang="zh-CN" altLang="en-US" sz="2400" dirty="0"/>
              <a:t>：</a:t>
            </a:r>
            <a:r>
              <a:rPr lang="en-US" altLang="zh-CN" sz="2400" dirty="0"/>
              <a:t>……</a:t>
            </a:r>
          </a:p>
          <a:p>
            <a:r>
              <a:rPr lang="zh-CN" altLang="en-US" sz="2400" dirty="0"/>
              <a:t>任务</a:t>
            </a:r>
            <a:r>
              <a:rPr lang="en-US" altLang="zh-CN" sz="2400" dirty="0"/>
              <a:t>2</a:t>
            </a:r>
            <a:r>
              <a:rPr lang="zh-CN" altLang="en-US" sz="2400" dirty="0"/>
              <a:t>：</a:t>
            </a:r>
            <a:r>
              <a:rPr lang="zh-CN" altLang="zh-CN" sz="2400" dirty="0"/>
              <a:t>解释新航路开辟对不同区域文明的不同影响</a:t>
            </a:r>
            <a:endParaRPr lang="en-US" altLang="zh-CN" sz="2400" dirty="0"/>
          </a:p>
          <a:p>
            <a:r>
              <a:rPr lang="zh-CN" altLang="en-US" sz="2400" dirty="0"/>
              <a:t>活动</a:t>
            </a:r>
            <a:r>
              <a:rPr lang="en-US" altLang="zh-CN" sz="2400" dirty="0"/>
              <a:t>2</a:t>
            </a:r>
            <a:r>
              <a:rPr lang="zh-CN" altLang="en-US" sz="2400" dirty="0"/>
              <a:t>：</a:t>
            </a:r>
            <a:r>
              <a:rPr lang="en-US" altLang="zh-CN" sz="2400" dirty="0"/>
              <a:t>……</a:t>
            </a:r>
          </a:p>
          <a:p>
            <a:r>
              <a:rPr lang="zh-CN" altLang="en-US" sz="2400" dirty="0"/>
              <a:t>任务</a:t>
            </a:r>
            <a:r>
              <a:rPr lang="en-US" altLang="zh-CN" sz="2400" dirty="0"/>
              <a:t>3</a:t>
            </a:r>
            <a:r>
              <a:rPr lang="zh-CN" altLang="en-US" sz="2400" dirty="0"/>
              <a:t>：</a:t>
            </a:r>
            <a:r>
              <a:rPr lang="zh-CN" altLang="zh-CN" sz="2400" dirty="0"/>
              <a:t>展示大航海时代对人类发展进程的历史意义</a:t>
            </a:r>
            <a:endParaRPr lang="en-US" altLang="zh-CN" sz="2400" dirty="0"/>
          </a:p>
          <a:p>
            <a:r>
              <a:rPr lang="zh-CN" altLang="en-US" sz="2400" dirty="0"/>
              <a:t>活动</a:t>
            </a:r>
            <a:r>
              <a:rPr lang="en-US" altLang="zh-CN" sz="2400" dirty="0"/>
              <a:t>3</a:t>
            </a:r>
            <a:r>
              <a:rPr lang="zh-CN" altLang="en-US" sz="2400" dirty="0"/>
              <a:t>：</a:t>
            </a:r>
            <a:r>
              <a:rPr lang="en-US" altLang="zh-CN" sz="2400" dirty="0"/>
              <a:t>……</a:t>
            </a:r>
          </a:p>
          <a:p>
            <a:endParaRPr lang="zh-CN" altLang="en-US" sz="2000" dirty="0"/>
          </a:p>
        </p:txBody>
      </p:sp>
    </p:spTree>
    <p:extLst>
      <p:ext uri="{BB962C8B-B14F-4D97-AF65-F5344CB8AC3E}">
        <p14:creationId xmlns:p14="http://schemas.microsoft.com/office/powerpoint/2010/main" val="186094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8"/>
          <p:cNvSpPr txBox="1">
            <a:spLocks noChangeArrowheads="1"/>
          </p:cNvSpPr>
          <p:nvPr/>
        </p:nvSpPr>
        <p:spPr bwMode="auto">
          <a:xfrm>
            <a:off x="139419" y="75103"/>
            <a:ext cx="8556087" cy="867930"/>
          </a:xfrm>
          <a:prstGeom prst="rect">
            <a:avLst/>
          </a:prstGeom>
          <a:solidFill>
            <a:schemeClr val="accent1">
              <a:lumMod val="60000"/>
              <a:lumOff val="40000"/>
            </a:schemeClr>
          </a:solidFill>
          <a:ln>
            <a:noFill/>
          </a:ln>
          <a:effectLst/>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lnSpc>
                <a:spcPct val="80000"/>
              </a:lnSpc>
              <a:spcBef>
                <a:spcPct val="50000"/>
              </a:spcBef>
              <a:buClrTx/>
              <a:buSzTx/>
              <a:buNone/>
            </a:pPr>
            <a:r>
              <a:rPr lang="zh-CN" altLang="en-US" sz="2400" dirty="0"/>
              <a:t>任务</a:t>
            </a:r>
            <a:r>
              <a:rPr lang="en-US" altLang="zh-CN" sz="2400" dirty="0"/>
              <a:t>2</a:t>
            </a:r>
            <a:r>
              <a:rPr lang="zh-CN" altLang="en-US" sz="2400" dirty="0"/>
              <a:t>：</a:t>
            </a:r>
            <a:r>
              <a:rPr lang="zh-CN" altLang="zh-CN" sz="2400" dirty="0"/>
              <a:t>解释新航路开辟对不同区域文明的不同影响</a:t>
            </a:r>
            <a:endParaRPr lang="en-US" altLang="zh-CN" sz="2400" dirty="0"/>
          </a:p>
          <a:p>
            <a:pPr eaLnBrk="1" hangingPunct="1">
              <a:lnSpc>
                <a:spcPct val="80000"/>
              </a:lnSpc>
              <a:spcBef>
                <a:spcPct val="50000"/>
              </a:spcBef>
              <a:buClrTx/>
              <a:buSzTx/>
              <a:buFontTx/>
              <a:buNone/>
            </a:pPr>
            <a:r>
              <a:rPr lang="zh-CN" altLang="en-US" sz="2400" b="1" dirty="0">
                <a:solidFill>
                  <a:schemeClr val="accent1"/>
                </a:solidFill>
                <a:latin typeface="宋体" pitchFamily="2" charset="-122"/>
                <a:ea typeface="黑体" pitchFamily="49" charset="-122"/>
                <a:cs typeface="Times New Roman" pitchFamily="18" charset="0"/>
              </a:rPr>
              <a:t>活动</a:t>
            </a:r>
            <a:r>
              <a:rPr lang="en-US" altLang="zh-CN" sz="2400" b="1" dirty="0">
                <a:solidFill>
                  <a:schemeClr val="accent1"/>
                </a:solidFill>
                <a:latin typeface="宋体" pitchFamily="2" charset="-122"/>
                <a:ea typeface="黑体" pitchFamily="49" charset="-122"/>
                <a:cs typeface="Times New Roman" pitchFamily="18" charset="0"/>
              </a:rPr>
              <a:t>2</a:t>
            </a:r>
            <a:r>
              <a:rPr lang="zh-CN" altLang="en-US" sz="2400" b="1" dirty="0">
                <a:solidFill>
                  <a:schemeClr val="accent1"/>
                </a:solidFill>
                <a:latin typeface="宋体" pitchFamily="2" charset="-122"/>
                <a:ea typeface="黑体" pitchFamily="49" charset="-122"/>
                <a:cs typeface="Times New Roman" pitchFamily="18" charset="0"/>
              </a:rPr>
              <a:t>设计：</a:t>
            </a:r>
            <a:endParaRPr lang="en-US" altLang="zh-CN" sz="2400" b="1" dirty="0">
              <a:solidFill>
                <a:schemeClr val="accent1"/>
              </a:solidFill>
              <a:latin typeface="宋体" pitchFamily="2" charset="-122"/>
              <a:ea typeface="黑体" pitchFamily="49" charset="-122"/>
              <a:cs typeface="Times New Roman" pitchFamily="18" charset="0"/>
            </a:endParaRPr>
          </a:p>
        </p:txBody>
      </p:sp>
      <p:pic>
        <p:nvPicPr>
          <p:cNvPr id="5" name="图片 4">
            <a:extLst>
              <a:ext uri="{FF2B5EF4-FFF2-40B4-BE49-F238E27FC236}">
                <a16:creationId xmlns:a16="http://schemas.microsoft.com/office/drawing/2014/main" id="{99594519-BBE7-4B2D-8941-B018D5B97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0" y="3987213"/>
            <a:ext cx="2253444" cy="3004592"/>
          </a:xfrm>
          <a:prstGeom prst="rect">
            <a:avLst/>
          </a:prstGeom>
        </p:spPr>
      </p:pic>
      <p:sp>
        <p:nvSpPr>
          <p:cNvPr id="6" name="文本框 5">
            <a:extLst>
              <a:ext uri="{FF2B5EF4-FFF2-40B4-BE49-F238E27FC236}">
                <a16:creationId xmlns:a16="http://schemas.microsoft.com/office/drawing/2014/main" id="{8CFB9F3C-7F6B-4187-B907-D4BBB43C4681}"/>
              </a:ext>
            </a:extLst>
          </p:cNvPr>
          <p:cNvSpPr txBox="1"/>
          <p:nvPr/>
        </p:nvSpPr>
        <p:spPr>
          <a:xfrm>
            <a:off x="4211960" y="1017169"/>
            <a:ext cx="4483546" cy="5940088"/>
          </a:xfrm>
          <a:prstGeom prst="rect">
            <a:avLst/>
          </a:prstGeom>
          <a:solidFill>
            <a:schemeClr val="bg2"/>
          </a:solidFill>
        </p:spPr>
        <p:txBody>
          <a:bodyPr wrap="square" rtlCol="0">
            <a:spAutoFit/>
          </a:bodyPr>
          <a:lstStyle/>
          <a:p>
            <a:pPr marL="228600" algn="just"/>
            <a:r>
              <a:rPr lang="en-US" altLang="zh-CN" sz="2000" b="0" i="0" dirty="0">
                <a:solidFill>
                  <a:srgbClr val="191919"/>
                </a:solidFill>
                <a:effectLst/>
                <a:latin typeface="+mn-ea"/>
                <a:ea typeface="+mn-ea"/>
              </a:rPr>
              <a:t>   1866</a:t>
            </a:r>
            <a:r>
              <a:rPr lang="zh-CN" altLang="en-US" sz="2000" b="0" i="0" dirty="0">
                <a:solidFill>
                  <a:srgbClr val="191919"/>
                </a:solidFill>
                <a:effectLst/>
                <a:latin typeface="+mn-ea"/>
                <a:ea typeface="+mn-ea"/>
              </a:rPr>
              <a:t>年，在拉普拉普纪念碑旁边，建了纪念麦哲伦的纪念碑。并在两个纪念碑不远处建了一个纪念亭，亭内有个双面刻字的石碑。</a:t>
            </a:r>
            <a:endParaRPr lang="en-US" altLang="zh-CN" sz="2000" b="0" i="0" dirty="0">
              <a:solidFill>
                <a:srgbClr val="191919"/>
              </a:solidFill>
              <a:effectLst/>
              <a:latin typeface="+mn-ea"/>
              <a:ea typeface="+mn-ea"/>
            </a:endParaRPr>
          </a:p>
          <a:p>
            <a:pPr marL="228600" algn="just"/>
            <a:r>
              <a:rPr lang="en-US" altLang="zh-CN" sz="2000" dirty="0">
                <a:solidFill>
                  <a:srgbClr val="191919"/>
                </a:solidFill>
                <a:latin typeface="+mn-ea"/>
                <a:ea typeface="+mn-ea"/>
              </a:rPr>
              <a:t>    </a:t>
            </a:r>
            <a:r>
              <a:rPr lang="zh-CN" altLang="en-US" sz="2000" b="0" i="0" dirty="0">
                <a:solidFill>
                  <a:srgbClr val="191919"/>
                </a:solidFill>
                <a:effectLst/>
                <a:latin typeface="+mn-ea"/>
                <a:ea typeface="+mn-ea"/>
              </a:rPr>
              <a:t>正面刻字意思是</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拉普拉普。</a:t>
            </a:r>
            <a:r>
              <a:rPr lang="en-US" altLang="zh-CN" sz="2000" b="0" i="0" dirty="0">
                <a:solidFill>
                  <a:srgbClr val="191919"/>
                </a:solidFill>
                <a:effectLst/>
                <a:latin typeface="+mn-ea"/>
                <a:ea typeface="+mn-ea"/>
              </a:rPr>
              <a:t>1521</a:t>
            </a:r>
            <a:r>
              <a:rPr lang="zh-CN" altLang="en-US" sz="2000" b="0" i="0" dirty="0">
                <a:solidFill>
                  <a:srgbClr val="191919"/>
                </a:solidFill>
                <a:effectLst/>
                <a:latin typeface="+mn-ea"/>
                <a:ea typeface="+mn-ea"/>
              </a:rPr>
              <a:t>年</a:t>
            </a:r>
            <a:r>
              <a:rPr lang="en-US" altLang="zh-CN" sz="2000" b="0" i="0" dirty="0">
                <a:solidFill>
                  <a:srgbClr val="191919"/>
                </a:solidFill>
                <a:effectLst/>
                <a:latin typeface="+mn-ea"/>
                <a:ea typeface="+mn-ea"/>
              </a:rPr>
              <a:t>4</a:t>
            </a:r>
            <a:r>
              <a:rPr lang="zh-CN" altLang="en-US" sz="2000" b="0" i="0" dirty="0">
                <a:solidFill>
                  <a:srgbClr val="191919"/>
                </a:solidFill>
                <a:effectLst/>
                <a:latin typeface="+mn-ea"/>
                <a:ea typeface="+mn-ea"/>
              </a:rPr>
              <a:t>月</a:t>
            </a:r>
            <a:r>
              <a:rPr lang="en-US" altLang="zh-CN" sz="2000" b="0" i="0" dirty="0">
                <a:solidFill>
                  <a:srgbClr val="191919"/>
                </a:solidFill>
                <a:effectLst/>
                <a:latin typeface="+mn-ea"/>
                <a:ea typeface="+mn-ea"/>
              </a:rPr>
              <a:t>27</a:t>
            </a:r>
            <a:r>
              <a:rPr lang="zh-CN" altLang="en-US" sz="2000" b="0" i="0" dirty="0">
                <a:solidFill>
                  <a:srgbClr val="191919"/>
                </a:solidFill>
                <a:effectLst/>
                <a:latin typeface="+mn-ea"/>
                <a:ea typeface="+mn-ea"/>
              </a:rPr>
              <a:t>日，拉普拉普和他的战士们，在这里打退了西班牙入侵者，杀死了他们的首领</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费尔南多</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麦哲伦。</a:t>
            </a:r>
            <a:endParaRPr lang="en-US" altLang="zh-CN" sz="2000" b="0" i="0" dirty="0">
              <a:solidFill>
                <a:srgbClr val="191919"/>
              </a:solidFill>
              <a:effectLst/>
              <a:latin typeface="+mn-ea"/>
              <a:ea typeface="+mn-ea"/>
            </a:endParaRPr>
          </a:p>
          <a:p>
            <a:pPr marL="228600" algn="just"/>
            <a:r>
              <a:rPr lang="zh-CN" altLang="en-US" sz="2000" b="0" i="0" dirty="0">
                <a:solidFill>
                  <a:srgbClr val="191919"/>
                </a:solidFill>
                <a:effectLst/>
                <a:latin typeface="+mn-ea"/>
                <a:ea typeface="+mn-ea"/>
              </a:rPr>
              <a:t>   背面刻字意思是</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费尔南多</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麦哲伦，</a:t>
            </a:r>
            <a:r>
              <a:rPr lang="en-US" altLang="zh-CN" sz="2000" b="0" i="0" dirty="0">
                <a:solidFill>
                  <a:srgbClr val="191919"/>
                </a:solidFill>
                <a:effectLst/>
                <a:latin typeface="+mn-ea"/>
                <a:ea typeface="+mn-ea"/>
              </a:rPr>
              <a:t>1521</a:t>
            </a:r>
            <a:r>
              <a:rPr lang="zh-CN" altLang="en-US" sz="2000" b="0" i="0" dirty="0">
                <a:solidFill>
                  <a:srgbClr val="191919"/>
                </a:solidFill>
                <a:effectLst/>
                <a:latin typeface="+mn-ea"/>
                <a:ea typeface="+mn-ea"/>
              </a:rPr>
              <a:t>年</a:t>
            </a:r>
            <a:r>
              <a:rPr lang="en-US" altLang="zh-CN" sz="2000" b="0" i="0" dirty="0">
                <a:solidFill>
                  <a:srgbClr val="191919"/>
                </a:solidFill>
                <a:effectLst/>
                <a:latin typeface="+mn-ea"/>
                <a:ea typeface="+mn-ea"/>
              </a:rPr>
              <a:t>4</a:t>
            </a:r>
            <a:r>
              <a:rPr lang="zh-CN" altLang="en-US" sz="2000" b="0" i="0" dirty="0">
                <a:solidFill>
                  <a:srgbClr val="191919"/>
                </a:solidFill>
                <a:effectLst/>
                <a:latin typeface="+mn-ea"/>
                <a:ea typeface="+mn-ea"/>
              </a:rPr>
              <a:t>月</a:t>
            </a:r>
            <a:r>
              <a:rPr lang="en-US" altLang="zh-CN" sz="2000" b="0" i="0" dirty="0">
                <a:solidFill>
                  <a:srgbClr val="191919"/>
                </a:solidFill>
                <a:effectLst/>
                <a:latin typeface="+mn-ea"/>
                <a:ea typeface="+mn-ea"/>
              </a:rPr>
              <a:t>27</a:t>
            </a:r>
            <a:r>
              <a:rPr lang="zh-CN" altLang="en-US" sz="2000" b="0" i="0" dirty="0">
                <a:solidFill>
                  <a:srgbClr val="191919"/>
                </a:solidFill>
                <a:effectLst/>
                <a:latin typeface="+mn-ea"/>
                <a:ea typeface="+mn-ea"/>
              </a:rPr>
              <a:t>日，死于此地。他是在与马克坦酋长拉普拉普的战士们交战中受伤死亡的。麦哲伦船队的一艘船只</a:t>
            </a:r>
            <a:r>
              <a:rPr lang="en-US" altLang="zh-CN" sz="2000" b="0" i="0" dirty="0">
                <a:solidFill>
                  <a:srgbClr val="191919"/>
                </a:solidFill>
                <a:effectLst/>
                <a:latin typeface="+mn-ea"/>
                <a:ea typeface="+mn-ea"/>
              </a:rPr>
              <a:t>——</a:t>
            </a:r>
            <a:r>
              <a:rPr lang="zh-CN" altLang="en-US" sz="2000" b="0" i="0" dirty="0">
                <a:solidFill>
                  <a:srgbClr val="191919"/>
                </a:solidFill>
                <a:effectLst/>
                <a:latin typeface="+mn-ea"/>
                <a:ea typeface="+mn-ea"/>
              </a:rPr>
              <a:t>维多利亚号，于</a:t>
            </a:r>
            <a:r>
              <a:rPr lang="en-US" altLang="zh-CN" sz="2000" b="0" i="0" dirty="0">
                <a:solidFill>
                  <a:srgbClr val="191919"/>
                </a:solidFill>
                <a:effectLst/>
                <a:latin typeface="+mn-ea"/>
                <a:ea typeface="+mn-ea"/>
              </a:rPr>
              <a:t>1522</a:t>
            </a:r>
            <a:r>
              <a:rPr lang="zh-CN" altLang="en-US" sz="2000" b="0" i="0" dirty="0">
                <a:solidFill>
                  <a:srgbClr val="191919"/>
                </a:solidFill>
                <a:effectLst/>
                <a:latin typeface="+mn-ea"/>
                <a:ea typeface="+mn-ea"/>
              </a:rPr>
              <a:t>年</a:t>
            </a:r>
            <a:r>
              <a:rPr lang="en-US" altLang="zh-CN" sz="2000" b="0" i="0" dirty="0">
                <a:solidFill>
                  <a:srgbClr val="191919"/>
                </a:solidFill>
                <a:effectLst/>
                <a:latin typeface="+mn-ea"/>
                <a:ea typeface="+mn-ea"/>
              </a:rPr>
              <a:t>9</a:t>
            </a:r>
            <a:r>
              <a:rPr lang="zh-CN" altLang="en-US" sz="2000" b="0" i="0" dirty="0">
                <a:solidFill>
                  <a:srgbClr val="191919"/>
                </a:solidFill>
                <a:effectLst/>
                <a:latin typeface="+mn-ea"/>
                <a:ea typeface="+mn-ea"/>
              </a:rPr>
              <a:t>月</a:t>
            </a:r>
            <a:r>
              <a:rPr lang="en-US" altLang="zh-CN" sz="2000" b="0" i="0" dirty="0">
                <a:solidFill>
                  <a:srgbClr val="191919"/>
                </a:solidFill>
                <a:effectLst/>
                <a:latin typeface="+mn-ea"/>
                <a:ea typeface="+mn-ea"/>
              </a:rPr>
              <a:t>6</a:t>
            </a:r>
            <a:r>
              <a:rPr lang="zh-CN" altLang="en-US" sz="2000" b="0" i="0" dirty="0">
                <a:solidFill>
                  <a:srgbClr val="191919"/>
                </a:solidFill>
                <a:effectLst/>
                <a:latin typeface="+mn-ea"/>
                <a:ea typeface="+mn-ea"/>
              </a:rPr>
              <a:t>日返抵西班牙港口停泊，第一次环球航行就这样完成了。”</a:t>
            </a:r>
            <a:endParaRPr lang="en-US" altLang="zh-CN" sz="2000" b="0" i="0" dirty="0">
              <a:solidFill>
                <a:srgbClr val="191919"/>
              </a:solidFill>
              <a:effectLst/>
              <a:latin typeface="+mn-ea"/>
              <a:ea typeface="+mn-ea"/>
            </a:endParaRPr>
          </a:p>
          <a:p>
            <a:pPr marL="228600" algn="just"/>
            <a:endParaRPr lang="en-US" altLang="zh-CN" sz="2000" b="0" i="0" dirty="0">
              <a:solidFill>
                <a:srgbClr val="191919"/>
              </a:solidFill>
              <a:effectLst/>
              <a:latin typeface="+mn-ea"/>
              <a:ea typeface="+mn-ea"/>
            </a:endParaRPr>
          </a:p>
          <a:p>
            <a:pPr marL="228600" algn="just"/>
            <a:r>
              <a:rPr lang="zh-CN" altLang="zh-CN" sz="2000" kern="100" dirty="0">
                <a:effectLst/>
                <a:latin typeface="+mn-ea"/>
                <a:ea typeface="+mn-ea"/>
              </a:rPr>
              <a:t> </a:t>
            </a:r>
            <a:r>
              <a:rPr lang="zh-CN" altLang="en-US" sz="2000" kern="100" dirty="0">
                <a:solidFill>
                  <a:srgbClr val="FF0000"/>
                </a:solidFill>
                <a:effectLst/>
                <a:latin typeface="+mn-ea"/>
                <a:ea typeface="+mn-ea"/>
              </a:rPr>
              <a:t>针对这几幅图，你会设计怎样的问题进行教学？</a:t>
            </a:r>
            <a:endParaRPr lang="en-US" altLang="zh-CN" sz="2000" kern="100" dirty="0">
              <a:solidFill>
                <a:srgbClr val="FF0000"/>
              </a:solidFill>
              <a:effectLst/>
              <a:latin typeface="+mn-ea"/>
              <a:ea typeface="+mn-ea"/>
            </a:endParaRPr>
          </a:p>
        </p:txBody>
      </p:sp>
      <p:pic>
        <p:nvPicPr>
          <p:cNvPr id="1026" name="Picture 2">
            <a:extLst>
              <a:ext uri="{FF2B5EF4-FFF2-40B4-BE49-F238E27FC236}">
                <a16:creationId xmlns:a16="http://schemas.microsoft.com/office/drawing/2014/main" id="{CD4CA30F-E4A7-4B51-8616-4061CF0C465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6254" y="1140510"/>
            <a:ext cx="3767674" cy="25137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592873B-BBA9-4F4A-87A7-F29F67EFC8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1192" y="4158545"/>
            <a:ext cx="2521457" cy="1682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0867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a:srcRect b="5052"/>
          <a:stretch>
            <a:fillRect/>
          </a:stretch>
        </p:blipFill>
        <p:spPr>
          <a:xfrm>
            <a:off x="323009" y="2069209"/>
            <a:ext cx="5151219" cy="2439911"/>
          </a:xfrm>
          <a:prstGeom prst="rect">
            <a:avLst/>
          </a:prstGeom>
          <a:noFill/>
          <a:ln w="9525">
            <a:noFill/>
          </a:ln>
        </p:spPr>
      </p:pic>
      <p:sp>
        <p:nvSpPr>
          <p:cNvPr id="34" name="文本框 33"/>
          <p:cNvSpPr txBox="1"/>
          <p:nvPr/>
        </p:nvSpPr>
        <p:spPr>
          <a:xfrm>
            <a:off x="179511" y="4701470"/>
            <a:ext cx="5329111" cy="623248"/>
          </a:xfrm>
          <a:prstGeom prst="rect">
            <a:avLst/>
          </a:prstGeom>
          <a:solidFill>
            <a:srgbClr val="9E6B38">
              <a:alpha val="70000"/>
            </a:srgb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altLang="zh-CN"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1493</a:t>
            </a:r>
            <a:r>
              <a:rPr lang="zh-CN" altLang="en-US"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年，哥伦布回到西班牙，向国王和王后展示他在</a:t>
            </a:r>
            <a:r>
              <a:rPr lang="en-US" altLang="zh-CN"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en-US"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新世界</a:t>
            </a:r>
            <a:r>
              <a:rPr lang="en-US" altLang="zh-CN"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en-US" sz="1725" b="1" dirty="0">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掳获的印第安人和金银珠宝</a:t>
            </a:r>
          </a:p>
        </p:txBody>
      </p:sp>
      <p:sp>
        <p:nvSpPr>
          <p:cNvPr id="4" name="矩形 3"/>
          <p:cNvSpPr/>
          <p:nvPr/>
        </p:nvSpPr>
        <p:spPr>
          <a:xfrm>
            <a:off x="364801" y="101863"/>
            <a:ext cx="8311655" cy="1815882"/>
          </a:xfrm>
          <a:prstGeom prst="rect">
            <a:avLst/>
          </a:prstGeom>
          <a:solidFill>
            <a:schemeClr val="accent1">
              <a:lumMod val="60000"/>
              <a:lumOff val="40000"/>
            </a:schemeClr>
          </a:solidFill>
        </p:spPr>
        <p:style>
          <a:lnRef idx="0">
            <a:schemeClr val="accent1"/>
          </a:lnRef>
          <a:fillRef idx="3">
            <a:schemeClr val="accent1"/>
          </a:fillRef>
          <a:effectRef idx="3">
            <a:schemeClr val="accent1"/>
          </a:effectRef>
          <a:fontRef idx="minor">
            <a:schemeClr val="lt1"/>
          </a:fontRef>
        </p:style>
        <p:txBody>
          <a:bodyPr wrap="square" anchor="t">
            <a:spAutoFit/>
          </a:bodyPr>
          <a:lstStyle/>
          <a:p>
            <a:pPr fontAlgn="auto">
              <a:lnSpc>
                <a:spcPct val="100000"/>
              </a:lnSpc>
            </a:pPr>
            <a:r>
              <a:rPr lang="zh-CN" altLang="en-US"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任务</a:t>
            </a:r>
            <a:r>
              <a:rPr lang="en-US" altLang="zh-CN"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2</a:t>
            </a:r>
            <a:r>
              <a:rPr lang="zh-CN" altLang="en-US"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：解释新航路开辟对不同区域文明的不同影响</a:t>
            </a:r>
          </a:p>
          <a:p>
            <a:pPr fontAlgn="auto">
              <a:lnSpc>
                <a:spcPct val="100000"/>
              </a:lnSpc>
            </a:pPr>
            <a:r>
              <a:rPr lang="zh-CN" altLang="en-US"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活动</a:t>
            </a:r>
            <a:r>
              <a:rPr lang="en-US" altLang="zh-CN"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2</a:t>
            </a:r>
            <a:r>
              <a:rPr lang="zh-CN" altLang="en-US" sz="2400" b="1" dirty="0">
                <a:solidFill>
                  <a:schemeClr val="tx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设计：</a:t>
            </a:r>
          </a:p>
          <a:p>
            <a:pPr fontAlgn="auto">
              <a:lnSpc>
                <a:spcPct val="100000"/>
              </a:lnSpc>
            </a:pPr>
            <a:r>
              <a:rPr lang="zh-CN" altLang="en-US" sz="2400" b="1" dirty="0">
                <a:solidFill>
                  <a:schemeClr val="bg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华文新魏" panose="02010800040101010101" pitchFamily="2" charset="-122"/>
              </a:rPr>
              <a:t> </a:t>
            </a:r>
            <a:r>
              <a:rPr lang="zh-CN" altLang="en-US" sz="2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r>
              <a:rPr sz="2000" dirty="0">
                <a:ln w="12700" cmpd="sng">
                  <a:noFill/>
                  <a:prstDash val="solid"/>
                </a:ln>
                <a:solidFill>
                  <a:schemeClr val="tx1"/>
                </a:solidFill>
                <a:latin typeface="+mn-ea"/>
                <a:cs typeface="黑体" panose="02010609060101010101" pitchFamily="49" charset="-122"/>
              </a:rPr>
              <a:t>1992年</a:t>
            </a:r>
            <a:r>
              <a:rPr sz="2000" dirty="0">
                <a:solidFill>
                  <a:schemeClr val="tx1"/>
                </a:solidFill>
                <a:latin typeface="+mn-ea"/>
                <a:cs typeface="华文新魏" panose="02010800040101010101" pitchFamily="2" charset="-122"/>
              </a:rPr>
              <a:t>是哥伦布航行到美洲</a:t>
            </a:r>
            <a:r>
              <a:rPr sz="2000" dirty="0">
                <a:solidFill>
                  <a:schemeClr val="tx1"/>
                </a:solidFill>
                <a:effectLst>
                  <a:outerShdw blurRad="38100" dist="19050" dir="2700000" algn="tl" rotWithShape="0">
                    <a:schemeClr val="dk1">
                      <a:lumMod val="50000"/>
                      <a:alpha val="40000"/>
                    </a:schemeClr>
                  </a:outerShdw>
                </a:effectLst>
                <a:latin typeface="+mn-ea"/>
                <a:cs typeface="黑体" panose="02010609060101010101" pitchFamily="49" charset="-122"/>
              </a:rPr>
              <a:t>500周年</a:t>
            </a:r>
            <a:r>
              <a:rPr sz="2000" dirty="0">
                <a:solidFill>
                  <a:schemeClr val="tx1"/>
                </a:solidFill>
                <a:latin typeface="+mn-ea"/>
                <a:cs typeface="华文新魏" panose="02010800040101010101" pitchFamily="2" charset="-122"/>
              </a:rPr>
              <a:t>，许多国家纷纷举行纪念活动，但也引起美洲印第安人后裔强烈不满。他们打出的一条标语上写着：</a:t>
            </a:r>
            <a:r>
              <a:rPr sz="2000" dirty="0">
                <a:solidFill>
                  <a:schemeClr val="tx1"/>
                </a:solidFill>
                <a:effectLst>
                  <a:outerShdw blurRad="38100" dist="19050" dir="2700000" algn="tl" rotWithShape="0">
                    <a:schemeClr val="dk1">
                      <a:lumMod val="50000"/>
                      <a:alpha val="40000"/>
                    </a:schemeClr>
                  </a:outerShdw>
                </a:effectLst>
                <a:latin typeface="+mn-ea"/>
                <a:cs typeface="黑体" panose="02010609060101010101" pitchFamily="49" charset="-122"/>
              </a:rPr>
              <a:t>“你们庆祝的是我们的苦难”</a:t>
            </a:r>
            <a:r>
              <a:rPr sz="2000" dirty="0">
                <a:solidFill>
                  <a:schemeClr val="tx1"/>
                </a:solidFill>
                <a:latin typeface="+mn-ea"/>
                <a:cs typeface="华文新魏" panose="02010800040101010101" pitchFamily="2" charset="-122"/>
              </a:rPr>
              <a:t>。</a:t>
            </a:r>
          </a:p>
        </p:txBody>
      </p:sp>
      <p:pic>
        <p:nvPicPr>
          <p:cNvPr id="6" name="图片 5"/>
          <p:cNvPicPr>
            <a:picLocks noChangeAspect="1"/>
          </p:cNvPicPr>
          <p:nvPr/>
        </p:nvPicPr>
        <p:blipFill>
          <a:blip r:embed="rId4"/>
          <a:stretch>
            <a:fillRect/>
          </a:stretch>
        </p:blipFill>
        <p:spPr>
          <a:xfrm>
            <a:off x="5508623" y="2156530"/>
            <a:ext cx="3312368" cy="2296585"/>
          </a:xfrm>
          <a:prstGeom prst="rect">
            <a:avLst/>
          </a:prstGeom>
        </p:spPr>
      </p:pic>
      <p:sp>
        <p:nvSpPr>
          <p:cNvPr id="8" name="文本框 7"/>
          <p:cNvSpPr txBox="1"/>
          <p:nvPr/>
        </p:nvSpPr>
        <p:spPr>
          <a:xfrm>
            <a:off x="5474229" y="4675607"/>
            <a:ext cx="3202228" cy="461665"/>
          </a:xfrm>
          <a:prstGeom prst="rect">
            <a:avLst/>
          </a:prstGeom>
          <a:solidFill>
            <a:srgbClr val="D9BD96">
              <a:alpha val="55000"/>
            </a:srgbClr>
          </a:solidFill>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zh-CN" altLang="en-US" sz="2400" b="1" dirty="0">
                <a:solidFill>
                  <a:schemeClr val="bg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对哥伦布的</a:t>
            </a:r>
            <a:r>
              <a:rPr lang="en-US" altLang="zh-CN" sz="2400" b="1" dirty="0">
                <a:solidFill>
                  <a:schemeClr val="bg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a:t>
            </a:r>
            <a:r>
              <a:rPr lang="zh-CN" altLang="en-US" sz="2400" b="1" dirty="0">
                <a:solidFill>
                  <a:schemeClr val="bg1"/>
                </a:solidFill>
                <a:effectLst>
                  <a:outerShdw blurRad="38100" dist="19050" dir="2700000" algn="tl" rotWithShape="0">
                    <a:schemeClr val="dk1">
                      <a:alpha val="40000"/>
                    </a:schemeClr>
                  </a:outerShdw>
                </a:effectLst>
                <a:latin typeface="隶书" panose="02010509060101010101" charset="-122"/>
                <a:ea typeface="隶书" panose="02010509060101010101" charset="-122"/>
                <a:sym typeface="+mn-ea"/>
              </a:rPr>
              <a:t>通缉令</a:t>
            </a:r>
            <a:r>
              <a:rPr lang="en-US" altLang="zh-CN" sz="2400" b="1" dirty="0">
                <a:solidFill>
                  <a:schemeClr val="bg1"/>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a:t>
            </a:r>
          </a:p>
        </p:txBody>
      </p:sp>
      <p:sp>
        <p:nvSpPr>
          <p:cNvPr id="2" name="文本框 1">
            <a:extLst>
              <a:ext uri="{FF2B5EF4-FFF2-40B4-BE49-F238E27FC236}">
                <a16:creationId xmlns:a16="http://schemas.microsoft.com/office/drawing/2014/main" id="{2CC31E76-7699-4C66-A4F7-0AA154902227}"/>
              </a:ext>
            </a:extLst>
          </p:cNvPr>
          <p:cNvSpPr txBox="1"/>
          <p:nvPr/>
        </p:nvSpPr>
        <p:spPr>
          <a:xfrm>
            <a:off x="368353" y="5573748"/>
            <a:ext cx="8136904" cy="954107"/>
          </a:xfrm>
          <a:prstGeom prst="rect">
            <a:avLst/>
          </a:prstGeom>
          <a:solidFill>
            <a:schemeClr val="bg2"/>
          </a:solidFill>
        </p:spPr>
        <p:txBody>
          <a:bodyPr wrap="square" rtlCol="0">
            <a:spAutoFit/>
          </a:bodyPr>
          <a:lstStyle/>
          <a:p>
            <a:r>
              <a:rPr lang="zh-CN" altLang="en-US" sz="2800" i="1" dirty="0">
                <a:solidFill>
                  <a:schemeClr val="accent2"/>
                </a:solidFill>
              </a:rPr>
              <a:t>              对这一现象你怎么看？</a:t>
            </a:r>
            <a:endParaRPr lang="en-US" altLang="zh-CN" sz="2800" i="1" dirty="0">
              <a:solidFill>
                <a:schemeClr val="accent2"/>
              </a:solidFill>
            </a:endParaRPr>
          </a:p>
          <a:p>
            <a:endParaRPr lang="zh-CN" altLang="en-US" sz="2800" i="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500"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500"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5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4" grpId="0" bldLvl="0" animBg="1"/>
      <p:bldP spid="8" grpId="0" bldLvl="0" animBg="1"/>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8"/>
          <p:cNvSpPr txBox="1">
            <a:spLocks noChangeArrowheads="1"/>
          </p:cNvSpPr>
          <p:nvPr/>
        </p:nvSpPr>
        <p:spPr bwMode="auto">
          <a:xfrm>
            <a:off x="-36512" y="71120"/>
            <a:ext cx="9058592" cy="3384516"/>
          </a:xfrm>
          <a:prstGeom prst="rect">
            <a:avLst/>
          </a:prstGeom>
          <a:solidFill>
            <a:schemeClr val="bg2"/>
          </a:solidFill>
          <a:ln>
            <a:noFill/>
          </a:ln>
          <a:effectLst/>
        </p:spPr>
        <p:txBody>
          <a:bodyPr wrap="square">
            <a:spAutoFit/>
          </a:bodyPr>
          <a:lstStyle>
            <a:lvl1pPr eaLnBrk="0" hangingPunct="0">
              <a:spcBef>
                <a:spcPct val="20000"/>
              </a:spcBef>
              <a:buClr>
                <a:schemeClr val="tx2"/>
              </a:buClr>
              <a:buSzPct val="70000"/>
              <a:buFont typeface="Wingdings" pitchFamily="2" charset="2"/>
              <a:buChar char="l"/>
              <a:defRPr sz="30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70000"/>
              <a:buFont typeface="Wingdings" pitchFamily="2" charset="2"/>
              <a:buChar char="l"/>
              <a:defRPr sz="2600">
                <a:solidFill>
                  <a:schemeClr val="tx1"/>
                </a:solidFill>
                <a:latin typeface="Arial" pitchFamily="34" charset="0"/>
                <a:ea typeface="宋体" pitchFamily="2" charset="-122"/>
              </a:defRPr>
            </a:lvl2pPr>
            <a:lvl3pPr marL="1143000" indent="-228600" eaLnBrk="0" hangingPunct="0">
              <a:spcBef>
                <a:spcPct val="20000"/>
              </a:spcBef>
              <a:buClr>
                <a:schemeClr val="accent1"/>
              </a:buClr>
              <a:buSzPct val="70000"/>
              <a:buFont typeface="Wingdings" pitchFamily="2" charset="2"/>
              <a:buChar char="l"/>
              <a:defRPr sz="2300">
                <a:solidFill>
                  <a:schemeClr val="tx1"/>
                </a:solidFill>
                <a:latin typeface="Arial" pitchFamily="34" charset="0"/>
                <a:ea typeface="宋体" pitchFamily="2" charset="-122"/>
              </a:defRPr>
            </a:lvl3pPr>
            <a:lvl4pPr marL="1600200" indent="-228600" eaLnBrk="0" hangingPunct="0">
              <a:spcBef>
                <a:spcPct val="20000"/>
              </a:spcBef>
              <a:buClr>
                <a:schemeClr val="tx2"/>
              </a:buClr>
              <a:buSzPct val="75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folHlink"/>
              </a:buClr>
              <a:buSzPct val="80000"/>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Arial" pitchFamily="34" charset="0"/>
                <a:ea typeface="宋体" pitchFamily="2" charset="-122"/>
              </a:defRPr>
            </a:lvl9pPr>
          </a:lstStyle>
          <a:p>
            <a:pPr eaLnBrk="1" hangingPunct="1">
              <a:lnSpc>
                <a:spcPct val="80000"/>
              </a:lnSpc>
              <a:spcBef>
                <a:spcPct val="50000"/>
              </a:spcBef>
              <a:buClrTx/>
              <a:buSzTx/>
              <a:buNone/>
            </a:pPr>
            <a:endParaRPr lang="en-US" altLang="zh-CN" sz="2400" dirty="0"/>
          </a:p>
          <a:p>
            <a:pPr eaLnBrk="1" hangingPunct="1">
              <a:lnSpc>
                <a:spcPct val="80000"/>
              </a:lnSpc>
              <a:spcBef>
                <a:spcPct val="50000"/>
              </a:spcBef>
              <a:buClrTx/>
              <a:buSzTx/>
              <a:buNone/>
            </a:pPr>
            <a:r>
              <a:rPr lang="zh-CN" altLang="en-US" sz="2400" dirty="0"/>
              <a:t>任务</a:t>
            </a:r>
            <a:r>
              <a:rPr lang="en-US" altLang="zh-CN" sz="2400" dirty="0"/>
              <a:t>3</a:t>
            </a:r>
            <a:r>
              <a:rPr lang="zh-CN" altLang="en-US" sz="2400" dirty="0"/>
              <a:t>：</a:t>
            </a:r>
            <a:r>
              <a:rPr lang="zh-CN" altLang="zh-CN" sz="2400" dirty="0"/>
              <a:t>展示大航海时代对人类发展进程的历史意义</a:t>
            </a:r>
            <a:endParaRPr lang="en-US" altLang="zh-CN" sz="2400" dirty="0">
              <a:latin typeface="宋体" pitchFamily="2" charset="-122"/>
              <a:ea typeface="黑体" pitchFamily="49" charset="-122"/>
              <a:cs typeface="Times New Roman" pitchFamily="18" charset="0"/>
            </a:endParaRPr>
          </a:p>
          <a:p>
            <a:pPr eaLnBrk="1" hangingPunct="1">
              <a:lnSpc>
                <a:spcPct val="80000"/>
              </a:lnSpc>
              <a:spcBef>
                <a:spcPct val="50000"/>
              </a:spcBef>
              <a:buClrTx/>
              <a:buSzTx/>
              <a:buFontTx/>
              <a:buNone/>
            </a:pPr>
            <a:r>
              <a:rPr lang="zh-CN" altLang="en-US" sz="2400" dirty="0">
                <a:latin typeface="+mn-ea"/>
                <a:ea typeface="+mn-ea"/>
                <a:cs typeface="Times New Roman" pitchFamily="18" charset="0"/>
              </a:rPr>
              <a:t>活动</a:t>
            </a:r>
            <a:r>
              <a:rPr lang="en-US" altLang="zh-CN" sz="2400" dirty="0">
                <a:latin typeface="+mn-ea"/>
                <a:ea typeface="+mn-ea"/>
                <a:cs typeface="Times New Roman" pitchFamily="18" charset="0"/>
              </a:rPr>
              <a:t>3</a:t>
            </a:r>
            <a:r>
              <a:rPr lang="zh-CN" altLang="en-US" sz="2400" dirty="0">
                <a:latin typeface="+mn-ea"/>
                <a:ea typeface="+mn-ea"/>
                <a:cs typeface="Times New Roman" pitchFamily="18" charset="0"/>
              </a:rPr>
              <a:t>设计：</a:t>
            </a:r>
            <a:endParaRPr lang="en-US" altLang="zh-CN" sz="2400" dirty="0">
              <a:latin typeface="+mn-ea"/>
              <a:ea typeface="+mn-ea"/>
              <a:cs typeface="Times New Roman" pitchFamily="18" charset="0"/>
            </a:endParaRPr>
          </a:p>
          <a:p>
            <a:pPr algn="just">
              <a:lnSpc>
                <a:spcPts val="2600"/>
              </a:lnSpc>
              <a:buNone/>
            </a:pPr>
            <a:r>
              <a:rPr lang="en-US" altLang="zh-CN" sz="2400" dirty="0">
                <a:latin typeface="+mn-ea"/>
                <a:ea typeface="+mn-ea"/>
                <a:cs typeface="Times New Roman" pitchFamily="18" charset="0"/>
              </a:rPr>
              <a:t>   </a:t>
            </a:r>
            <a:r>
              <a:rPr lang="zh-CN" altLang="zh-CN" sz="2400" dirty="0">
                <a:latin typeface="+mn-ea"/>
                <a:ea typeface="+mn-ea"/>
                <a:cs typeface="Times New Roman" pitchFamily="18" charset="0"/>
              </a:rPr>
              <a:t>比较下图</a:t>
            </a:r>
            <a:r>
              <a:rPr lang="en-US" altLang="zh-CN" sz="2400" dirty="0">
                <a:latin typeface="+mn-ea"/>
                <a:ea typeface="+mn-ea"/>
                <a:cs typeface="Times New Roman" pitchFamily="18" charset="0"/>
              </a:rPr>
              <a:t>15</a:t>
            </a:r>
            <a:r>
              <a:rPr lang="zh-CN" altLang="zh-CN" sz="2400" dirty="0">
                <a:latin typeface="+mn-ea"/>
                <a:ea typeface="+mn-ea"/>
                <a:cs typeface="Times New Roman" pitchFamily="18" charset="0"/>
              </a:rPr>
              <a:t>、</a:t>
            </a:r>
            <a:r>
              <a:rPr lang="en-US" altLang="zh-CN" sz="2400" dirty="0">
                <a:latin typeface="+mn-ea"/>
                <a:ea typeface="+mn-ea"/>
                <a:cs typeface="Times New Roman" pitchFamily="18" charset="0"/>
              </a:rPr>
              <a:t>16</a:t>
            </a:r>
            <a:r>
              <a:rPr lang="zh-CN" altLang="zh-CN" sz="2400" dirty="0">
                <a:latin typeface="+mn-ea"/>
                <a:ea typeface="+mn-ea"/>
                <a:cs typeface="Times New Roman" pitchFamily="18" charset="0"/>
              </a:rPr>
              <a:t>世纪的世界地图，回答：</a:t>
            </a:r>
          </a:p>
          <a:p>
            <a:pPr algn="just">
              <a:lnSpc>
                <a:spcPts val="2600"/>
              </a:lnSpc>
              <a:buNone/>
            </a:pPr>
            <a:r>
              <a:rPr lang="en-US" altLang="zh-CN" sz="2400" dirty="0">
                <a:latin typeface="+mn-ea"/>
                <a:ea typeface="+mn-ea"/>
                <a:cs typeface="Times New Roman" pitchFamily="18" charset="0"/>
              </a:rPr>
              <a:t>   </a:t>
            </a:r>
            <a:r>
              <a:rPr lang="zh-CN" altLang="zh-CN" sz="2400" dirty="0">
                <a:latin typeface="+mn-ea"/>
                <a:ea typeface="+mn-ea"/>
                <a:cs typeface="Times New Roman" pitchFamily="18" charset="0"/>
              </a:rPr>
              <a:t>（</a:t>
            </a:r>
            <a:r>
              <a:rPr lang="en-US" altLang="zh-CN" sz="2400" dirty="0">
                <a:latin typeface="+mn-ea"/>
                <a:ea typeface="+mn-ea"/>
                <a:cs typeface="Times New Roman" pitchFamily="18" charset="0"/>
              </a:rPr>
              <a:t>1</a:t>
            </a:r>
            <a:r>
              <a:rPr lang="zh-CN" altLang="zh-CN" sz="2400" dirty="0">
                <a:latin typeface="+mn-ea"/>
                <a:ea typeface="+mn-ea"/>
                <a:cs typeface="Times New Roman" pitchFamily="18" charset="0"/>
              </a:rPr>
              <a:t>）</a:t>
            </a:r>
            <a:r>
              <a:rPr lang="en-US" altLang="zh-CN" sz="2400" dirty="0">
                <a:latin typeface="+mn-ea"/>
                <a:ea typeface="+mn-ea"/>
                <a:cs typeface="Times New Roman" pitchFamily="18" charset="0"/>
              </a:rPr>
              <a:t>16</a:t>
            </a:r>
            <a:r>
              <a:rPr lang="zh-CN" altLang="zh-CN" sz="2400" dirty="0">
                <a:latin typeface="+mn-ea"/>
                <a:ea typeface="+mn-ea"/>
                <a:cs typeface="Times New Roman" pitchFamily="18" charset="0"/>
              </a:rPr>
              <a:t>世纪的世界地图形状有了哪些变化？</a:t>
            </a:r>
          </a:p>
          <a:p>
            <a:pPr algn="just">
              <a:lnSpc>
                <a:spcPts val="2600"/>
              </a:lnSpc>
              <a:buNone/>
            </a:pPr>
            <a:r>
              <a:rPr lang="en-US" altLang="zh-CN" sz="2400" dirty="0">
                <a:latin typeface="+mn-ea"/>
                <a:ea typeface="+mn-ea"/>
                <a:cs typeface="Times New Roman" pitchFamily="18" charset="0"/>
              </a:rPr>
              <a:t>   </a:t>
            </a:r>
            <a:r>
              <a:rPr lang="zh-CN" altLang="zh-CN" sz="2400" dirty="0">
                <a:latin typeface="+mn-ea"/>
                <a:ea typeface="+mn-ea"/>
                <a:cs typeface="Times New Roman" pitchFamily="18" charset="0"/>
              </a:rPr>
              <a:t>（</a:t>
            </a:r>
            <a:r>
              <a:rPr lang="en-US" altLang="zh-CN" sz="2400" dirty="0">
                <a:latin typeface="+mn-ea"/>
                <a:ea typeface="+mn-ea"/>
                <a:cs typeface="Times New Roman" pitchFamily="18" charset="0"/>
              </a:rPr>
              <a:t>2</a:t>
            </a:r>
            <a:r>
              <a:rPr lang="zh-CN" altLang="zh-CN" sz="2400" dirty="0">
                <a:latin typeface="+mn-ea"/>
                <a:ea typeface="+mn-ea"/>
                <a:cs typeface="Times New Roman" pitchFamily="18" charset="0"/>
              </a:rPr>
              <a:t>）推测</a:t>
            </a:r>
            <a:r>
              <a:rPr lang="en-US" altLang="zh-CN" sz="2400" dirty="0">
                <a:latin typeface="+mn-ea"/>
                <a:ea typeface="+mn-ea"/>
                <a:cs typeface="Times New Roman" pitchFamily="18" charset="0"/>
              </a:rPr>
              <a:t>16</a:t>
            </a:r>
            <a:r>
              <a:rPr lang="zh-CN" altLang="zh-CN" sz="2400" dirty="0">
                <a:latin typeface="+mn-ea"/>
                <a:ea typeface="+mn-ea"/>
                <a:cs typeface="Times New Roman" pitchFamily="18" charset="0"/>
              </a:rPr>
              <a:t>世纪世界地图变化的历史原因和影响。</a:t>
            </a:r>
            <a:endParaRPr lang="en-US" altLang="zh-CN" sz="2400" dirty="0">
              <a:latin typeface="+mn-ea"/>
              <a:ea typeface="+mn-ea"/>
              <a:cs typeface="Times New Roman" pitchFamily="18" charset="0"/>
            </a:endParaRPr>
          </a:p>
          <a:p>
            <a:pPr algn="just">
              <a:lnSpc>
                <a:spcPts val="2600"/>
              </a:lnSpc>
              <a:buNone/>
            </a:pPr>
            <a:endParaRPr lang="en-US" altLang="zh-CN" sz="2400" dirty="0">
              <a:latin typeface="+mn-ea"/>
              <a:ea typeface="+mn-ea"/>
              <a:cs typeface="Times New Roman" pitchFamily="18" charset="0"/>
            </a:endParaRPr>
          </a:p>
          <a:p>
            <a:pPr algn="just">
              <a:lnSpc>
                <a:spcPts val="2600"/>
              </a:lnSpc>
              <a:buNone/>
            </a:pPr>
            <a:endParaRPr lang="en-US" altLang="zh-CN" sz="2400" dirty="0">
              <a:latin typeface="+mn-ea"/>
              <a:ea typeface="+mn-ea"/>
              <a:cs typeface="Times New Roman" pitchFamily="18" charset="0"/>
            </a:endParaRPr>
          </a:p>
        </p:txBody>
      </p:sp>
      <p:sp>
        <p:nvSpPr>
          <p:cNvPr id="6" name="文本框 5">
            <a:extLst>
              <a:ext uri="{FF2B5EF4-FFF2-40B4-BE49-F238E27FC236}">
                <a16:creationId xmlns:a16="http://schemas.microsoft.com/office/drawing/2014/main" id="{8CFB9F3C-7F6B-4187-B907-D4BBB43C4681}"/>
              </a:ext>
            </a:extLst>
          </p:cNvPr>
          <p:cNvSpPr txBox="1"/>
          <p:nvPr/>
        </p:nvSpPr>
        <p:spPr>
          <a:xfrm>
            <a:off x="521674" y="4840898"/>
            <a:ext cx="7938758" cy="425758"/>
          </a:xfrm>
          <a:prstGeom prst="rect">
            <a:avLst/>
          </a:prstGeom>
          <a:noFill/>
        </p:spPr>
        <p:txBody>
          <a:bodyPr wrap="square" rtlCol="0">
            <a:spAutoFit/>
          </a:bodyPr>
          <a:lstStyle/>
          <a:p>
            <a:pPr>
              <a:lnSpc>
                <a:spcPts val="2600"/>
              </a:lnSpc>
            </a:pPr>
            <a:endParaRPr lang="zh-CN" altLang="en-US" sz="2400" dirty="0">
              <a:latin typeface="+mn-ea"/>
            </a:endParaRPr>
          </a:p>
        </p:txBody>
      </p:sp>
      <p:pic>
        <p:nvPicPr>
          <p:cNvPr id="2" name="图片 1">
            <a:extLst>
              <a:ext uri="{FF2B5EF4-FFF2-40B4-BE49-F238E27FC236}">
                <a16:creationId xmlns:a16="http://schemas.microsoft.com/office/drawing/2014/main" id="{B51D1BE6-109F-4AF1-B6CF-BBFA815ED15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7504" y="3187985"/>
            <a:ext cx="4372685" cy="2904385"/>
          </a:xfrm>
          <a:prstGeom prst="rect">
            <a:avLst/>
          </a:prstGeom>
          <a:noFill/>
          <a:ln>
            <a:noFill/>
          </a:ln>
        </p:spPr>
      </p:pic>
      <p:grpSp>
        <p:nvGrpSpPr>
          <p:cNvPr id="4" name="组合 3">
            <a:extLst>
              <a:ext uri="{FF2B5EF4-FFF2-40B4-BE49-F238E27FC236}">
                <a16:creationId xmlns:a16="http://schemas.microsoft.com/office/drawing/2014/main" id="{879F0DA8-95ED-4D9B-87AF-B1B4EADDDB59}"/>
              </a:ext>
            </a:extLst>
          </p:cNvPr>
          <p:cNvGrpSpPr/>
          <p:nvPr/>
        </p:nvGrpSpPr>
        <p:grpSpPr>
          <a:xfrm>
            <a:off x="369435" y="3110874"/>
            <a:ext cx="8588755" cy="3766518"/>
            <a:chOff x="-284406" y="-121841"/>
            <a:chExt cx="4423505" cy="2150860"/>
          </a:xfrm>
        </p:grpSpPr>
        <p:pic>
          <p:nvPicPr>
            <p:cNvPr id="13" name="图片 12">
              <a:extLst>
                <a:ext uri="{FF2B5EF4-FFF2-40B4-BE49-F238E27FC236}">
                  <a16:creationId xmlns:a16="http://schemas.microsoft.com/office/drawing/2014/main" id="{DCD73DB8-D6A2-4722-9C00-B09C0FA83002}"/>
                </a:ext>
              </a:extLst>
            </p:cNvPr>
            <p:cNvPicPr>
              <a:picLocks noChangeAspect="1"/>
            </p:cNvPicPr>
            <p:nvPr/>
          </p:nvPicPr>
          <p:blipFill rotWithShape="1">
            <a:blip r:embed="rId3">
              <a:extLst>
                <a:ext uri="{28A0092B-C50C-407E-A947-70E740481C1C}">
                  <a14:useLocalDpi xmlns:a14="http://schemas.microsoft.com/office/drawing/2010/main" val="0"/>
                </a:ext>
              </a:extLst>
            </a:blip>
            <a:srcRect l="50438" b="9038"/>
            <a:stretch/>
          </p:blipFill>
          <p:spPr bwMode="auto">
            <a:xfrm>
              <a:off x="1689985" y="-121841"/>
              <a:ext cx="2449114" cy="1715052"/>
            </a:xfrm>
            <a:prstGeom prst="rect">
              <a:avLst/>
            </a:prstGeom>
            <a:ln>
              <a:noFill/>
            </a:ln>
            <a:extLst>
              <a:ext uri="{53640926-AAD7-44D8-BBD7-CCE9431645EC}">
                <a14:shadowObscured xmlns:a14="http://schemas.microsoft.com/office/drawing/2010/main"/>
              </a:ext>
            </a:extLst>
          </p:spPr>
        </p:pic>
        <p:sp>
          <p:nvSpPr>
            <p:cNvPr id="14" name="文本框 1">
              <a:extLst>
                <a:ext uri="{FF2B5EF4-FFF2-40B4-BE49-F238E27FC236}">
                  <a16:creationId xmlns:a16="http://schemas.microsoft.com/office/drawing/2014/main" id="{B17E2B2E-0289-45AC-8D27-E98F7D1DB790}"/>
                </a:ext>
              </a:extLst>
            </p:cNvPr>
            <p:cNvSpPr txBox="1"/>
            <p:nvPr/>
          </p:nvSpPr>
          <p:spPr>
            <a:xfrm>
              <a:off x="-284406" y="1662381"/>
              <a:ext cx="4423505" cy="36663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en-US" sz="2000" kern="100" dirty="0">
                  <a:effectLst/>
                  <a:latin typeface="等线" panose="02010600030101010101" pitchFamily="2" charset="-122"/>
                  <a:ea typeface="等线" panose="02010600030101010101" pitchFamily="2" charset="-122"/>
                  <a:cs typeface="Times New Roman" panose="02020603050405020304" pitchFamily="18" charset="0"/>
                </a:rPr>
                <a:t>15</a:t>
              </a:r>
              <a:r>
                <a:rPr lang="zh-CN" sz="2000" kern="100" dirty="0">
                  <a:effectLst/>
                  <a:latin typeface="等线" panose="02010600030101010101" pitchFamily="2" charset="-122"/>
                  <a:ea typeface="等线" panose="02010600030101010101" pitchFamily="2" charset="-122"/>
                  <a:cs typeface="Times New Roman" panose="02020603050405020304" pitchFamily="18" charset="0"/>
                </a:rPr>
                <a:t>世纪的世界地图 </a:t>
              </a:r>
              <a:r>
                <a:rPr lang="en-US" sz="2000" kern="100" dirty="0">
                  <a:effectLst/>
                  <a:latin typeface="等线" panose="02010600030101010101" pitchFamily="2" charset="-122"/>
                  <a:ea typeface="等线" panose="02010600030101010101" pitchFamily="2" charset="-122"/>
                  <a:cs typeface="Times New Roman" panose="02020603050405020304" pitchFamily="18" charset="0"/>
                </a:rPr>
                <a:t>                                   16</a:t>
              </a:r>
              <a:r>
                <a:rPr lang="zh-CN" sz="2000" kern="100" dirty="0">
                  <a:effectLst/>
                  <a:latin typeface="等线" panose="02010600030101010101" pitchFamily="2" charset="-122"/>
                  <a:ea typeface="等线" panose="02010600030101010101" pitchFamily="2" charset="-122"/>
                  <a:cs typeface="Times New Roman" panose="02020603050405020304" pitchFamily="18" charset="0"/>
                </a:rPr>
                <a:t>世纪的世界地图</a:t>
              </a:r>
            </a:p>
          </p:txBody>
        </p:sp>
      </p:grpSp>
    </p:spTree>
    <p:extLst>
      <p:ext uri="{BB962C8B-B14F-4D97-AF65-F5344CB8AC3E}">
        <p14:creationId xmlns:p14="http://schemas.microsoft.com/office/powerpoint/2010/main" val="1315079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旋转的小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55320" y="3613548"/>
            <a:ext cx="233362" cy="282178"/>
          </a:xfrm>
          <a:solidFill>
            <a:schemeClr val="bg2"/>
          </a:solidFill>
        </p:spPr>
      </p:pic>
      <p:pic>
        <p:nvPicPr>
          <p:cNvPr id="10243" name="Picture 3"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5950" y="3486150"/>
            <a:ext cx="620316" cy="620316"/>
          </a:xfrm>
          <a:prstGeom prst="rect">
            <a:avLst/>
          </a:prstGeom>
          <a:solidFill>
            <a:schemeClr val="bg2"/>
          </a:solidFill>
          <a:ln>
            <a:noFill/>
          </a:ln>
        </p:spPr>
      </p:pic>
      <p:pic>
        <p:nvPicPr>
          <p:cNvPr id="10244" name="Picture 4"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0" y="4460082"/>
            <a:ext cx="848916" cy="848916"/>
          </a:xfrm>
          <a:prstGeom prst="rect">
            <a:avLst/>
          </a:prstGeom>
          <a:solidFill>
            <a:schemeClr val="bg2"/>
          </a:solidFill>
          <a:ln>
            <a:noFill/>
          </a:ln>
        </p:spPr>
      </p:pic>
      <p:pic>
        <p:nvPicPr>
          <p:cNvPr id="10245" name="Picture 5"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5113" y="4310062"/>
            <a:ext cx="620316" cy="620316"/>
          </a:xfrm>
          <a:prstGeom prst="rect">
            <a:avLst/>
          </a:prstGeom>
          <a:solidFill>
            <a:schemeClr val="bg2"/>
          </a:solidFill>
          <a:ln>
            <a:noFill/>
          </a:ln>
        </p:spPr>
      </p:pic>
      <p:pic>
        <p:nvPicPr>
          <p:cNvPr id="10246" name="Picture 6"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9257" y="4310062"/>
            <a:ext cx="620316" cy="620316"/>
          </a:xfrm>
          <a:prstGeom prst="rect">
            <a:avLst/>
          </a:prstGeom>
          <a:solidFill>
            <a:schemeClr val="bg2"/>
          </a:solidFill>
          <a:ln>
            <a:noFill/>
          </a:ln>
        </p:spPr>
      </p:pic>
      <p:pic>
        <p:nvPicPr>
          <p:cNvPr id="10247" name="Picture 7"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5722" y="2628901"/>
            <a:ext cx="457200" cy="457200"/>
          </a:xfrm>
          <a:prstGeom prst="rect">
            <a:avLst/>
          </a:prstGeom>
          <a:solidFill>
            <a:schemeClr val="bg2"/>
          </a:solidFill>
          <a:ln>
            <a:noFill/>
          </a:ln>
        </p:spPr>
      </p:pic>
      <p:pic>
        <p:nvPicPr>
          <p:cNvPr id="10248" name="Picture 8"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8925" y="2765824"/>
            <a:ext cx="448866" cy="448865"/>
          </a:xfrm>
          <a:prstGeom prst="rect">
            <a:avLst/>
          </a:prstGeom>
          <a:solidFill>
            <a:schemeClr val="bg2"/>
          </a:solidFill>
          <a:ln>
            <a:noFill/>
          </a:ln>
        </p:spPr>
      </p:pic>
      <p:pic>
        <p:nvPicPr>
          <p:cNvPr id="10249" name="Picture 9"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0775" y="2008585"/>
            <a:ext cx="400050" cy="400050"/>
          </a:xfrm>
          <a:prstGeom prst="rect">
            <a:avLst/>
          </a:prstGeom>
          <a:solidFill>
            <a:schemeClr val="bg2"/>
          </a:solidFill>
          <a:ln>
            <a:noFill/>
          </a:ln>
        </p:spPr>
      </p:pic>
      <p:pic>
        <p:nvPicPr>
          <p:cNvPr id="10250" name="Picture 10"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583532"/>
            <a:ext cx="285750" cy="294085"/>
          </a:xfrm>
          <a:prstGeom prst="rect">
            <a:avLst/>
          </a:prstGeom>
          <a:solidFill>
            <a:schemeClr val="bg2"/>
          </a:solidFill>
          <a:ln>
            <a:noFill/>
          </a:ln>
        </p:spPr>
      </p:pic>
      <p:pic>
        <p:nvPicPr>
          <p:cNvPr id="10251" name="Picture 11"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9050" y="2163366"/>
            <a:ext cx="228600" cy="228600"/>
          </a:xfrm>
          <a:prstGeom prst="rect">
            <a:avLst/>
          </a:prstGeom>
          <a:solidFill>
            <a:schemeClr val="bg2"/>
          </a:solidFill>
          <a:ln>
            <a:noFill/>
          </a:ln>
        </p:spPr>
      </p:pic>
      <p:pic>
        <p:nvPicPr>
          <p:cNvPr id="10252" name="Picture 12"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4816" y="1991916"/>
            <a:ext cx="342900" cy="342900"/>
          </a:xfrm>
          <a:prstGeom prst="rect">
            <a:avLst/>
          </a:prstGeom>
          <a:solidFill>
            <a:schemeClr val="bg2"/>
          </a:solidFill>
          <a:ln>
            <a:noFill/>
          </a:ln>
        </p:spPr>
      </p:pic>
      <p:pic>
        <p:nvPicPr>
          <p:cNvPr id="10253" name="Picture 13"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9594" y="2396728"/>
            <a:ext cx="228600" cy="228600"/>
          </a:xfrm>
          <a:prstGeom prst="rect">
            <a:avLst/>
          </a:prstGeom>
          <a:solidFill>
            <a:schemeClr val="bg2"/>
          </a:solidFill>
          <a:ln>
            <a:noFill/>
          </a:ln>
        </p:spPr>
      </p:pic>
      <p:pic>
        <p:nvPicPr>
          <p:cNvPr id="10254" name="Picture 14"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168128"/>
            <a:ext cx="228600" cy="228600"/>
          </a:xfrm>
          <a:prstGeom prst="rect">
            <a:avLst/>
          </a:prstGeom>
          <a:solidFill>
            <a:schemeClr val="bg2"/>
          </a:solidFill>
          <a:ln>
            <a:noFill/>
          </a:ln>
        </p:spPr>
      </p:pic>
      <p:sp>
        <p:nvSpPr>
          <p:cNvPr id="113679" name="WordArt 15"/>
          <p:cNvSpPr>
            <a:spLocks noChangeArrowheads="1" noChangeShapeType="1" noTextEdit="1"/>
          </p:cNvSpPr>
          <p:nvPr/>
        </p:nvSpPr>
        <p:spPr bwMode="auto">
          <a:xfrm>
            <a:off x="2743201" y="2400300"/>
            <a:ext cx="3771900" cy="1828800"/>
          </a:xfrm>
          <a:prstGeom prst="rect">
            <a:avLst/>
          </a:prstGeom>
          <a:solidFill>
            <a:schemeClr val="bg2"/>
          </a:solidFill>
        </p:spPr>
        <p:txBody>
          <a:bodyPr wrap="none" fromWordArt="1">
            <a:prstTxWarp prst="textPlain">
              <a:avLst>
                <a:gd name="adj" fmla="val 50759"/>
              </a:avLst>
            </a:prstTxWarp>
          </a:bodyPr>
          <a:lstStyle/>
          <a:p>
            <a:pPr algn="ctr"/>
            <a:r>
              <a:rPr lang="zh-CN" altLang="en-US" sz="2700" b="1" kern="10" dirty="0">
                <a:ln w="12700">
                  <a:solidFill>
                    <a:srgbClr val="FF3300"/>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宋体" panose="02010600030101010101" pitchFamily="2" charset="-122"/>
              </a:rPr>
              <a:t>谢谢大家</a:t>
            </a:r>
          </a:p>
        </p:txBody>
      </p:sp>
      <p:pic>
        <p:nvPicPr>
          <p:cNvPr id="16" name="Picture 3"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1049" y="3630218"/>
            <a:ext cx="620315" cy="620315"/>
          </a:xfrm>
          <a:prstGeom prst="rect">
            <a:avLst/>
          </a:prstGeom>
          <a:solidFill>
            <a:schemeClr val="bg2"/>
          </a:solidFill>
          <a:ln>
            <a:noFill/>
          </a:ln>
        </p:spPr>
      </p:pic>
      <p:pic>
        <p:nvPicPr>
          <p:cNvPr id="17" name="Picture 10"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5944" y="1606154"/>
            <a:ext cx="285750" cy="294084"/>
          </a:xfrm>
          <a:prstGeom prst="rect">
            <a:avLst/>
          </a:prstGeom>
          <a:solidFill>
            <a:schemeClr val="bg2"/>
          </a:solidFill>
          <a:ln>
            <a:noFill/>
          </a:ln>
        </p:spPr>
      </p:pic>
      <p:pic>
        <p:nvPicPr>
          <p:cNvPr id="18" name="Picture 14"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985" y="1866900"/>
            <a:ext cx="228600" cy="228600"/>
          </a:xfrm>
          <a:prstGeom prst="rect">
            <a:avLst/>
          </a:prstGeom>
          <a:solidFill>
            <a:schemeClr val="bg2"/>
          </a:solidFill>
          <a:ln>
            <a:noFill/>
          </a:ln>
        </p:spPr>
      </p:pic>
      <p:pic>
        <p:nvPicPr>
          <p:cNvPr id="19" name="Picture 14" descr="旋转的小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3763" y="1932385"/>
            <a:ext cx="228600" cy="228600"/>
          </a:xfrm>
          <a:prstGeom prst="rect">
            <a:avLst/>
          </a:prstGeom>
          <a:solidFill>
            <a:schemeClr val="bg2"/>
          </a:solidFill>
          <a:ln>
            <a:noFill/>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dissolve">
                                      <p:cBhvr>
                                        <p:cTn id="11" dur="500"/>
                                        <p:tgtEl>
                                          <p:spTgt spid="10243"/>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0244"/>
                                        </p:tgtEl>
                                        <p:attrNameLst>
                                          <p:attrName>style.visibility</p:attrName>
                                        </p:attrNameLst>
                                      </p:cBhvr>
                                      <p:to>
                                        <p:strVal val="visible"/>
                                      </p:to>
                                    </p:set>
                                    <p:animEffect transition="in" filter="dissolve">
                                      <p:cBhvr>
                                        <p:cTn id="15" dur="500"/>
                                        <p:tgtEl>
                                          <p:spTgt spid="10244"/>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0245"/>
                                        </p:tgtEl>
                                        <p:attrNameLst>
                                          <p:attrName>style.visibility</p:attrName>
                                        </p:attrNameLst>
                                      </p:cBhvr>
                                      <p:to>
                                        <p:strVal val="visible"/>
                                      </p:to>
                                    </p:set>
                                    <p:animEffect transition="in" filter="dissolve">
                                      <p:cBhvr>
                                        <p:cTn id="19" dur="500"/>
                                        <p:tgtEl>
                                          <p:spTgt spid="10245"/>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0246"/>
                                        </p:tgtEl>
                                        <p:attrNameLst>
                                          <p:attrName>style.visibility</p:attrName>
                                        </p:attrNameLst>
                                      </p:cBhvr>
                                      <p:to>
                                        <p:strVal val="visible"/>
                                      </p:to>
                                    </p:set>
                                    <p:animEffect transition="in" filter="dissolve">
                                      <p:cBhvr>
                                        <p:cTn id="23" dur="500"/>
                                        <p:tgtEl>
                                          <p:spTgt spid="10246"/>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0247"/>
                                        </p:tgtEl>
                                        <p:attrNameLst>
                                          <p:attrName>style.visibility</p:attrName>
                                        </p:attrNameLst>
                                      </p:cBhvr>
                                      <p:to>
                                        <p:strVal val="visible"/>
                                      </p:to>
                                    </p:set>
                                    <p:animEffect transition="in" filter="dissolve">
                                      <p:cBhvr>
                                        <p:cTn id="27" dur="500"/>
                                        <p:tgtEl>
                                          <p:spTgt spid="10247"/>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0248"/>
                                        </p:tgtEl>
                                        <p:attrNameLst>
                                          <p:attrName>style.visibility</p:attrName>
                                        </p:attrNameLst>
                                      </p:cBhvr>
                                      <p:to>
                                        <p:strVal val="visible"/>
                                      </p:to>
                                    </p:set>
                                    <p:animEffect transition="in" filter="dissolve">
                                      <p:cBhvr>
                                        <p:cTn id="31" dur="500"/>
                                        <p:tgtEl>
                                          <p:spTgt spid="10248"/>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10249"/>
                                        </p:tgtEl>
                                        <p:attrNameLst>
                                          <p:attrName>style.visibility</p:attrName>
                                        </p:attrNameLst>
                                      </p:cBhvr>
                                      <p:to>
                                        <p:strVal val="visible"/>
                                      </p:to>
                                    </p:set>
                                    <p:animEffect transition="in" filter="dissolve">
                                      <p:cBhvr>
                                        <p:cTn id="35" dur="500"/>
                                        <p:tgtEl>
                                          <p:spTgt spid="10249"/>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0250"/>
                                        </p:tgtEl>
                                        <p:attrNameLst>
                                          <p:attrName>style.visibility</p:attrName>
                                        </p:attrNameLst>
                                      </p:cBhvr>
                                      <p:to>
                                        <p:strVal val="visible"/>
                                      </p:to>
                                    </p:set>
                                    <p:animEffect transition="in" filter="dissolve">
                                      <p:cBhvr>
                                        <p:cTn id="39" dur="500"/>
                                        <p:tgtEl>
                                          <p:spTgt spid="10250"/>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10251"/>
                                        </p:tgtEl>
                                        <p:attrNameLst>
                                          <p:attrName>style.visibility</p:attrName>
                                        </p:attrNameLst>
                                      </p:cBhvr>
                                      <p:to>
                                        <p:strVal val="visible"/>
                                      </p:to>
                                    </p:set>
                                    <p:animEffect transition="in" filter="dissolve">
                                      <p:cBhvr>
                                        <p:cTn id="43" dur="500"/>
                                        <p:tgtEl>
                                          <p:spTgt spid="10251"/>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10252"/>
                                        </p:tgtEl>
                                        <p:attrNameLst>
                                          <p:attrName>style.visibility</p:attrName>
                                        </p:attrNameLst>
                                      </p:cBhvr>
                                      <p:to>
                                        <p:strVal val="visible"/>
                                      </p:to>
                                    </p:set>
                                    <p:animEffect transition="in" filter="dissolve">
                                      <p:cBhvr>
                                        <p:cTn id="47" dur="500"/>
                                        <p:tgtEl>
                                          <p:spTgt spid="10252"/>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10253"/>
                                        </p:tgtEl>
                                        <p:attrNameLst>
                                          <p:attrName>style.visibility</p:attrName>
                                        </p:attrNameLst>
                                      </p:cBhvr>
                                      <p:to>
                                        <p:strVal val="visible"/>
                                      </p:to>
                                    </p:set>
                                    <p:animEffect transition="in" filter="dissolve">
                                      <p:cBhvr>
                                        <p:cTn id="51" dur="500"/>
                                        <p:tgtEl>
                                          <p:spTgt spid="10253"/>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10254"/>
                                        </p:tgtEl>
                                        <p:attrNameLst>
                                          <p:attrName>style.visibility</p:attrName>
                                        </p:attrNameLst>
                                      </p:cBhvr>
                                      <p:to>
                                        <p:strVal val="visible"/>
                                      </p:to>
                                    </p:set>
                                    <p:animEffect transition="in" filter="dissolve">
                                      <p:cBhvr>
                                        <p:cTn id="55" dur="500"/>
                                        <p:tgtEl>
                                          <p:spTgt spid="10254"/>
                                        </p:tgtEl>
                                      </p:cBhvr>
                                    </p:animEffect>
                                  </p:childTnLst>
                                </p:cTn>
                              </p:par>
                            </p:childTnLst>
                          </p:cTn>
                        </p:par>
                        <p:par>
                          <p:cTn id="56" fill="hold">
                            <p:stCondLst>
                              <p:cond delay="6500"/>
                            </p:stCondLst>
                            <p:childTnLst>
                              <p:par>
                                <p:cTn id="57" presetID="9"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dissolve">
                                      <p:cBhvr>
                                        <p:cTn id="59" dur="500"/>
                                        <p:tgtEl>
                                          <p:spTgt spid="16"/>
                                        </p:tgtEl>
                                      </p:cBhvr>
                                    </p:animEffect>
                                  </p:childTnLst>
                                </p:cTn>
                              </p:par>
                            </p:childTnLst>
                          </p:cTn>
                        </p:par>
                        <p:par>
                          <p:cTn id="60" fill="hold">
                            <p:stCondLst>
                              <p:cond delay="7000"/>
                            </p:stCondLst>
                            <p:childTnLst>
                              <p:par>
                                <p:cTn id="61" presetID="9"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dissolve">
                                      <p:cBhvr>
                                        <p:cTn id="63" dur="500"/>
                                        <p:tgtEl>
                                          <p:spTgt spid="17"/>
                                        </p:tgtEl>
                                      </p:cBhvr>
                                    </p:animEffect>
                                  </p:childTnLst>
                                </p:cTn>
                              </p:par>
                            </p:childTnLst>
                          </p:cTn>
                        </p:par>
                        <p:par>
                          <p:cTn id="64" fill="hold">
                            <p:stCondLst>
                              <p:cond delay="7500"/>
                            </p:stCondLst>
                            <p:childTnLst>
                              <p:par>
                                <p:cTn id="65" presetID="9" presetClass="entr" presetSubtype="0"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dissolve">
                                      <p:cBhvr>
                                        <p:cTn id="67" dur="500"/>
                                        <p:tgtEl>
                                          <p:spTgt spid="18"/>
                                        </p:tgtEl>
                                      </p:cBhvr>
                                    </p:animEffect>
                                  </p:childTnLst>
                                </p:cTn>
                              </p:par>
                            </p:childTnLst>
                          </p:cTn>
                        </p:par>
                        <p:par>
                          <p:cTn id="68" fill="hold">
                            <p:stCondLst>
                              <p:cond delay="8000"/>
                            </p:stCondLst>
                            <p:childTnLst>
                              <p:par>
                                <p:cTn id="69" presetID="9"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dissolve">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71" y="10069"/>
            <a:ext cx="8923213" cy="1206240"/>
          </a:xfrm>
          <a:solidFill>
            <a:schemeClr val="accent6">
              <a:lumMod val="40000"/>
              <a:lumOff val="60000"/>
            </a:schemeClr>
          </a:solidFill>
        </p:spPr>
        <p:txBody>
          <a:bodyPr>
            <a:noAutofit/>
          </a:bodyPr>
          <a:lstStyle/>
          <a:p>
            <a:pPr algn="l">
              <a:lnSpc>
                <a:spcPct val="150000"/>
              </a:lnSpc>
            </a:pPr>
            <a:r>
              <a:rPr lang="en-US" altLang="zh-CN" sz="2400" b="1" dirty="0">
                <a:solidFill>
                  <a:srgbClr val="FF0000"/>
                </a:solidFill>
                <a:latin typeface="+mn-ea"/>
                <a:ea typeface="+mn-ea"/>
              </a:rPr>
              <a:t>2.</a:t>
            </a:r>
            <a:r>
              <a:rPr lang="zh-CN" altLang="en-US" sz="2400" b="1" dirty="0">
                <a:solidFill>
                  <a:srgbClr val="FF0000"/>
                </a:solidFill>
                <a:latin typeface="+mn-ea"/>
                <a:ea typeface="+mn-ea"/>
              </a:rPr>
              <a:t>课程标准是教材编写的依据</a:t>
            </a:r>
            <a:r>
              <a:rPr lang="zh-CN" altLang="en-US" sz="1600" b="1" dirty="0">
                <a:solidFill>
                  <a:srgbClr val="FF0000"/>
                </a:solidFill>
                <a:latin typeface="+mn-ea"/>
                <a:ea typeface="+mn-ea"/>
              </a:rPr>
              <a:t>（教材单元主题与课程内容主题主题存在着对应关系）</a:t>
            </a:r>
            <a:br>
              <a:rPr lang="en-US" altLang="zh-CN" sz="2000" b="1" dirty="0">
                <a:solidFill>
                  <a:srgbClr val="FF0000"/>
                </a:solidFill>
                <a:latin typeface="+mn-ea"/>
                <a:ea typeface="+mn-ea"/>
              </a:rPr>
            </a:br>
            <a:r>
              <a:rPr lang="en-US" altLang="zh-CN" sz="2400" b="1" dirty="0">
                <a:solidFill>
                  <a:srgbClr val="FF0000"/>
                </a:solidFill>
                <a:latin typeface="+mn-ea"/>
                <a:ea typeface="+mn-ea"/>
              </a:rPr>
              <a:t>             </a:t>
            </a:r>
            <a:r>
              <a:rPr lang="zh-CN" altLang="en-US" sz="2400" b="1" dirty="0">
                <a:latin typeface="+mn-ea"/>
                <a:ea typeface="+mn-ea"/>
              </a:rPr>
              <a:t>（以中国近现代史内容为例）</a:t>
            </a:r>
          </a:p>
        </p:txBody>
      </p:sp>
      <p:sp>
        <p:nvSpPr>
          <p:cNvPr id="3" name="内容占位符 2"/>
          <p:cNvSpPr>
            <a:spLocks noGrp="1"/>
          </p:cNvSpPr>
          <p:nvPr>
            <p:ph idx="1"/>
          </p:nvPr>
        </p:nvSpPr>
        <p:spPr>
          <a:xfrm>
            <a:off x="25971" y="1338404"/>
            <a:ext cx="3553877" cy="5449907"/>
          </a:xfrm>
          <a:solidFill>
            <a:schemeClr val="accent6">
              <a:lumMod val="20000"/>
              <a:lumOff val="80000"/>
            </a:schemeClr>
          </a:solidFill>
        </p:spPr>
        <p:txBody>
          <a:bodyPr>
            <a:noAutofit/>
          </a:bodyPr>
          <a:lstStyle/>
          <a:p>
            <a:pPr marL="0" indent="0" algn="ctr">
              <a:lnSpc>
                <a:spcPts val="2600"/>
              </a:lnSpc>
              <a:buNone/>
            </a:pPr>
            <a:r>
              <a:rPr lang="zh-CN" altLang="en-US" sz="1800" b="1" dirty="0">
                <a:solidFill>
                  <a:srgbClr val="FF0000"/>
                </a:solidFill>
                <a:latin typeface="+mn-ea"/>
              </a:rPr>
              <a:t>课程内容的主题</a:t>
            </a:r>
            <a:endParaRPr lang="en-US" altLang="zh-CN" sz="1800" b="1" dirty="0">
              <a:solidFill>
                <a:srgbClr val="FF0000"/>
              </a:solidFill>
              <a:latin typeface="+mn-ea"/>
            </a:endParaRPr>
          </a:p>
          <a:p>
            <a:pPr marL="0" indent="0">
              <a:lnSpc>
                <a:spcPts val="2600"/>
              </a:lnSpc>
              <a:buNone/>
            </a:pPr>
            <a:r>
              <a:rPr lang="en-US" altLang="zh-CN" sz="1800" b="1" dirty="0">
                <a:latin typeface="+mn-ea"/>
              </a:rPr>
              <a:t>1.7 </a:t>
            </a:r>
            <a:r>
              <a:rPr lang="zh-CN" altLang="zh-CN" sz="1800" b="1" dirty="0">
                <a:latin typeface="+mn-ea"/>
              </a:rPr>
              <a:t>晚清时期的内忧外患与救亡图存</a:t>
            </a:r>
            <a:endParaRPr lang="zh-CN" altLang="zh-CN" sz="1800" dirty="0">
              <a:latin typeface="+mn-ea"/>
            </a:endParaRPr>
          </a:p>
          <a:p>
            <a:pPr marL="0" indent="0">
              <a:lnSpc>
                <a:spcPts val="2600"/>
              </a:lnSpc>
              <a:buNone/>
            </a:pPr>
            <a:r>
              <a:rPr lang="en-US" altLang="zh-CN" sz="1800" b="1" dirty="0">
                <a:latin typeface="+mn-ea"/>
              </a:rPr>
              <a:t>1.8 </a:t>
            </a:r>
            <a:r>
              <a:rPr lang="zh-CN" altLang="zh-CN" sz="1800" b="1" dirty="0">
                <a:latin typeface="+mn-ea"/>
              </a:rPr>
              <a:t>辛亥革命与中华民国的建立</a:t>
            </a:r>
            <a:endParaRPr lang="zh-CN" altLang="zh-CN" sz="1800" dirty="0">
              <a:latin typeface="+mn-ea"/>
            </a:endParaRPr>
          </a:p>
          <a:p>
            <a:pPr marL="0" indent="0">
              <a:lnSpc>
                <a:spcPts val="2600"/>
              </a:lnSpc>
              <a:buNone/>
            </a:pPr>
            <a:r>
              <a:rPr lang="en-US" altLang="zh-CN" sz="1800" b="1" dirty="0">
                <a:latin typeface="+mn-ea"/>
              </a:rPr>
              <a:t>1.9</a:t>
            </a:r>
            <a:r>
              <a:rPr lang="zh-CN" altLang="zh-CN" sz="1800" b="1" dirty="0">
                <a:latin typeface="+mn-ea"/>
              </a:rPr>
              <a:t>中国共产党成立与新民主主义革命兴起</a:t>
            </a:r>
            <a:endParaRPr lang="zh-CN" altLang="zh-CN" sz="1800" dirty="0">
              <a:latin typeface="+mn-ea"/>
            </a:endParaRPr>
          </a:p>
          <a:p>
            <a:pPr marL="0" indent="0">
              <a:lnSpc>
                <a:spcPts val="2600"/>
              </a:lnSpc>
              <a:buNone/>
            </a:pPr>
            <a:r>
              <a:rPr lang="en-US" altLang="zh-CN" sz="1800" b="1" dirty="0">
                <a:latin typeface="+mn-ea"/>
              </a:rPr>
              <a:t>1.10 </a:t>
            </a:r>
            <a:r>
              <a:rPr lang="zh-CN" altLang="zh-CN" sz="1800" b="1" dirty="0">
                <a:latin typeface="+mn-ea"/>
              </a:rPr>
              <a:t>中华民族的抗日战争</a:t>
            </a:r>
            <a:endParaRPr lang="zh-CN" altLang="zh-CN" sz="1800" dirty="0">
              <a:latin typeface="+mn-ea"/>
            </a:endParaRPr>
          </a:p>
          <a:p>
            <a:pPr marL="0" indent="0">
              <a:lnSpc>
                <a:spcPts val="2600"/>
              </a:lnSpc>
              <a:buNone/>
            </a:pPr>
            <a:r>
              <a:rPr lang="en-US" altLang="zh-CN" sz="1800" b="1" dirty="0">
                <a:latin typeface="+mn-ea"/>
              </a:rPr>
              <a:t>1.11 </a:t>
            </a:r>
            <a:r>
              <a:rPr lang="zh-CN" altLang="zh-CN" sz="1800" b="1" dirty="0">
                <a:latin typeface="+mn-ea"/>
              </a:rPr>
              <a:t>人民解放战争</a:t>
            </a:r>
            <a:endParaRPr lang="en-US" altLang="zh-CN" sz="1800" b="1" dirty="0">
              <a:latin typeface="+mn-ea"/>
            </a:endParaRPr>
          </a:p>
          <a:p>
            <a:pPr marL="0" indent="0">
              <a:lnSpc>
                <a:spcPts val="2600"/>
              </a:lnSpc>
              <a:buNone/>
            </a:pPr>
            <a:endParaRPr lang="en-US" altLang="zh-CN" sz="1800" b="1" dirty="0">
              <a:latin typeface="+mn-ea"/>
            </a:endParaRPr>
          </a:p>
          <a:p>
            <a:pPr marL="0" indent="0">
              <a:lnSpc>
                <a:spcPts val="2600"/>
              </a:lnSpc>
              <a:buNone/>
            </a:pPr>
            <a:r>
              <a:rPr lang="en-US" altLang="zh-CN" sz="1800" b="1" dirty="0">
                <a:latin typeface="+mn-ea"/>
              </a:rPr>
              <a:t>1.12 </a:t>
            </a:r>
            <a:r>
              <a:rPr lang="zh-CN" altLang="zh-CN" sz="1800" b="1" dirty="0">
                <a:latin typeface="+mn-ea"/>
              </a:rPr>
              <a:t>中华人民共和国的成立及向社会主义过渡</a:t>
            </a:r>
            <a:endParaRPr lang="zh-CN" altLang="zh-CN" sz="1800" dirty="0">
              <a:latin typeface="+mn-ea"/>
            </a:endParaRPr>
          </a:p>
          <a:p>
            <a:pPr marL="0" indent="0">
              <a:lnSpc>
                <a:spcPts val="2600"/>
              </a:lnSpc>
              <a:buNone/>
            </a:pPr>
            <a:r>
              <a:rPr lang="en-US" altLang="zh-CN" sz="1800" b="1" dirty="0">
                <a:latin typeface="+mn-ea"/>
              </a:rPr>
              <a:t>1.13 </a:t>
            </a:r>
            <a:r>
              <a:rPr lang="zh-CN" altLang="zh-CN" sz="1800" b="1" dirty="0">
                <a:latin typeface="+mn-ea"/>
              </a:rPr>
              <a:t>社会主义建设道路的探索</a:t>
            </a:r>
            <a:endParaRPr lang="en-US" altLang="zh-CN" sz="1800" b="1" dirty="0">
              <a:latin typeface="+mn-ea"/>
            </a:endParaRPr>
          </a:p>
          <a:p>
            <a:pPr marL="0" indent="0">
              <a:lnSpc>
                <a:spcPts val="2600"/>
              </a:lnSpc>
              <a:buNone/>
            </a:pPr>
            <a:r>
              <a:rPr lang="en-US" altLang="zh-CN" sz="1800" b="1" dirty="0">
                <a:latin typeface="+mn-ea"/>
              </a:rPr>
              <a:t>1.14 </a:t>
            </a:r>
            <a:r>
              <a:rPr lang="zh-CN" altLang="zh-CN" sz="1800" b="1" dirty="0">
                <a:latin typeface="+mn-ea"/>
              </a:rPr>
              <a:t>改革开放时期与中国特色社会主义进入新时代</a:t>
            </a:r>
            <a:endParaRPr lang="en-US" altLang="zh-CN" sz="1800" b="1" dirty="0">
              <a:latin typeface="+mn-ea"/>
            </a:endParaRPr>
          </a:p>
          <a:p>
            <a:pPr>
              <a:lnSpc>
                <a:spcPts val="2600"/>
              </a:lnSpc>
            </a:pPr>
            <a:endParaRPr lang="zh-CN" altLang="zh-CN" sz="1800" dirty="0">
              <a:latin typeface="+mn-ea"/>
            </a:endParaRPr>
          </a:p>
          <a:p>
            <a:pPr>
              <a:lnSpc>
                <a:spcPts val="2600"/>
              </a:lnSpc>
            </a:pPr>
            <a:endParaRPr lang="zh-CN" altLang="en-US" sz="1800" dirty="0">
              <a:latin typeface="+mn-ea"/>
            </a:endParaRPr>
          </a:p>
        </p:txBody>
      </p:sp>
      <p:sp>
        <p:nvSpPr>
          <p:cNvPr id="4" name="TextBox 3"/>
          <p:cNvSpPr txBox="1"/>
          <p:nvPr/>
        </p:nvSpPr>
        <p:spPr>
          <a:xfrm>
            <a:off x="4247272" y="1304629"/>
            <a:ext cx="4701913" cy="5601533"/>
          </a:xfrm>
          <a:prstGeom prst="rect">
            <a:avLst/>
          </a:prstGeom>
          <a:solidFill>
            <a:schemeClr val="accent6">
              <a:lumMod val="20000"/>
              <a:lumOff val="80000"/>
            </a:schemeClr>
          </a:solidFill>
        </p:spPr>
        <p:txBody>
          <a:bodyPr wrap="square" rtlCol="0">
            <a:spAutoFit/>
          </a:bodyPr>
          <a:lstStyle/>
          <a:p>
            <a:r>
              <a:rPr lang="en-US" altLang="zh-CN" sz="2000" dirty="0">
                <a:latin typeface="楷体" panose="02010609060101010101" pitchFamily="49" charset="-122"/>
                <a:ea typeface="楷体" panose="02010609060101010101" pitchFamily="49" charset="-122"/>
              </a:rPr>
              <a:t>             </a:t>
            </a:r>
            <a:r>
              <a:rPr lang="zh-CN" altLang="en-US" sz="2000" dirty="0">
                <a:solidFill>
                  <a:srgbClr val="FF0000"/>
                </a:solidFill>
                <a:latin typeface="楷体" panose="02010609060101010101" pitchFamily="49" charset="-122"/>
                <a:ea typeface="楷体" panose="02010609060101010101" pitchFamily="49" charset="-122"/>
              </a:rPr>
              <a:t>教材内容主题</a:t>
            </a:r>
            <a:endParaRPr lang="en-US" altLang="zh-CN" sz="2000" dirty="0">
              <a:solidFill>
                <a:srgbClr val="FF0000"/>
              </a:solidFill>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第五单元</a:t>
            </a:r>
            <a:r>
              <a:rPr lang="en-US" altLang="zh-CN" sz="2000" dirty="0">
                <a:latin typeface="楷体" panose="02010609060101010101" pitchFamily="49" charset="-122"/>
                <a:ea typeface="楷体" panose="02010609060101010101" pitchFamily="49" charset="-122"/>
              </a:rPr>
              <a:t>  </a:t>
            </a:r>
          </a:p>
          <a:p>
            <a:r>
              <a:rPr lang="zh-CN" altLang="zh-CN" sz="2000" dirty="0">
                <a:latin typeface="楷体" panose="02010609060101010101" pitchFamily="49" charset="-122"/>
                <a:ea typeface="楷体" panose="02010609060101010101" pitchFamily="49" charset="-122"/>
              </a:rPr>
              <a:t>晚清时期的内忧外患与救亡图存</a:t>
            </a:r>
            <a:endParaRPr lang="en-US" altLang="zh-CN" sz="2000" dirty="0">
              <a:latin typeface="楷体" panose="02010609060101010101" pitchFamily="49" charset="-122"/>
              <a:ea typeface="楷体" panose="02010609060101010101" pitchFamily="49" charset="-122"/>
            </a:endParaRPr>
          </a:p>
          <a:p>
            <a:endParaRPr lang="zh-CN" altLang="zh-CN" sz="2000" dirty="0">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第六单元</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辛亥革命与中华民国的建立</a:t>
            </a:r>
          </a:p>
          <a:p>
            <a:r>
              <a:rPr lang="zh-CN" altLang="zh-CN" sz="2000" dirty="0">
                <a:latin typeface="楷体" panose="02010609060101010101" pitchFamily="49" charset="-122"/>
                <a:ea typeface="楷体" panose="02010609060101010101" pitchFamily="49" charset="-122"/>
              </a:rPr>
              <a:t> 第七单元</a:t>
            </a:r>
            <a:r>
              <a:rPr lang="zh-CN" altLang="zh-CN" dirty="0">
                <a:latin typeface="楷体" panose="02010609060101010101" pitchFamily="49" charset="-122"/>
                <a:ea typeface="楷体" panose="02010609060101010101" pitchFamily="49" charset="-122"/>
              </a:rPr>
              <a:t>中国共产党成立与新民主主义革命兴起</a:t>
            </a:r>
            <a:endParaRPr lang="zh-CN" altLang="zh-CN" sz="2000" dirty="0">
              <a:latin typeface="楷体" panose="02010609060101010101" pitchFamily="49" charset="-122"/>
              <a:ea typeface="楷体" panose="02010609060101010101" pitchFamily="49" charset="-122"/>
            </a:endParaRPr>
          </a:p>
          <a:p>
            <a:endParaRPr lang="en-US" altLang="zh-CN" sz="2000" dirty="0">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第八单元</a:t>
            </a:r>
            <a:r>
              <a:rPr lang="en-US" altLang="zh-CN" sz="2000" dirty="0">
                <a:latin typeface="楷体" panose="02010609060101010101" pitchFamily="49" charset="-122"/>
                <a:ea typeface="楷体" panose="02010609060101010101" pitchFamily="49" charset="-122"/>
              </a:rPr>
              <a:t>  </a:t>
            </a:r>
          </a:p>
          <a:p>
            <a:r>
              <a:rPr lang="zh-CN" altLang="zh-CN" sz="2000" dirty="0">
                <a:latin typeface="楷体" panose="02010609060101010101" pitchFamily="49" charset="-122"/>
                <a:ea typeface="楷体" panose="02010609060101010101" pitchFamily="49" charset="-122"/>
              </a:rPr>
              <a:t>中华民族的抗日战争和人民解放战争</a:t>
            </a:r>
          </a:p>
          <a:p>
            <a:endParaRPr lang="en-US" altLang="zh-CN" sz="2000" dirty="0">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第九单元</a:t>
            </a:r>
            <a:r>
              <a:rPr lang="en-US" altLang="zh-CN" sz="2000" dirty="0">
                <a:latin typeface="楷体" panose="02010609060101010101" pitchFamily="49" charset="-122"/>
                <a:ea typeface="楷体" panose="02010609060101010101" pitchFamily="49" charset="-122"/>
              </a:rPr>
              <a:t>   </a:t>
            </a:r>
          </a:p>
          <a:p>
            <a:r>
              <a:rPr lang="zh-CN" altLang="zh-CN" sz="2000" dirty="0">
                <a:latin typeface="楷体" panose="02010609060101010101" pitchFamily="49" charset="-122"/>
                <a:ea typeface="楷体" panose="02010609060101010101" pitchFamily="49" charset="-122"/>
              </a:rPr>
              <a:t>中华人民共和国的成立和社会主义建设</a:t>
            </a:r>
            <a:endParaRPr lang="en-US" altLang="zh-CN" sz="2000" dirty="0">
              <a:latin typeface="楷体" panose="02010609060101010101" pitchFamily="49" charset="-122"/>
              <a:ea typeface="楷体" panose="02010609060101010101" pitchFamily="49" charset="-122"/>
            </a:endParaRPr>
          </a:p>
          <a:p>
            <a:endParaRPr lang="zh-CN" altLang="zh-CN" sz="2000" dirty="0">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第十单元</a:t>
            </a:r>
            <a:r>
              <a:rPr lang="en-US" altLang="zh-CN" sz="2000" dirty="0">
                <a:latin typeface="楷体" panose="02010609060101010101" pitchFamily="49" charset="-122"/>
                <a:ea typeface="楷体" panose="02010609060101010101" pitchFamily="49" charset="-122"/>
              </a:rPr>
              <a:t>   </a:t>
            </a:r>
          </a:p>
          <a:p>
            <a:r>
              <a:rPr lang="zh-CN" altLang="zh-CN" sz="2000" dirty="0">
                <a:latin typeface="楷体" panose="02010609060101010101" pitchFamily="49" charset="-122"/>
                <a:ea typeface="楷体" panose="02010609060101010101" pitchFamily="49" charset="-122"/>
              </a:rPr>
              <a:t>改革开放与中国特色社会主义道路</a:t>
            </a:r>
            <a:endParaRPr lang="en-US" altLang="zh-CN" sz="2000" dirty="0">
              <a:latin typeface="楷体" panose="02010609060101010101" pitchFamily="49" charset="-122"/>
              <a:ea typeface="楷体" panose="02010609060101010101" pitchFamily="49" charset="-122"/>
            </a:endParaRPr>
          </a:p>
          <a:p>
            <a:endParaRPr lang="en-US" altLang="zh-CN" sz="2000" dirty="0">
              <a:latin typeface="楷体" panose="02010609060101010101" pitchFamily="49" charset="-122"/>
              <a:ea typeface="楷体" panose="02010609060101010101" pitchFamily="49" charset="-122"/>
            </a:endParaRPr>
          </a:p>
          <a:p>
            <a:r>
              <a:rPr lang="zh-CN" altLang="zh-CN" sz="2000" dirty="0">
                <a:latin typeface="楷体" panose="02010609060101010101" pitchFamily="49" charset="-122"/>
                <a:ea typeface="楷体" panose="02010609060101010101" pitchFamily="49" charset="-122"/>
              </a:rPr>
              <a:t>活动课</a:t>
            </a:r>
            <a:r>
              <a:rPr lang="zh-CN" altLang="en-US" sz="2000"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家国情怀与统一多民族国家的演进</a:t>
            </a:r>
            <a:endParaRPr lang="zh-CN" altLang="en-US" sz="2000" dirty="0">
              <a:latin typeface="楷体" panose="02010609060101010101" pitchFamily="49" charset="-122"/>
              <a:ea typeface="楷体" panose="02010609060101010101" pitchFamily="49" charset="-122"/>
            </a:endParaRPr>
          </a:p>
        </p:txBody>
      </p:sp>
      <p:cxnSp>
        <p:nvCxnSpPr>
          <p:cNvPr id="6" name="直接箭头连接符 5">
            <a:extLst>
              <a:ext uri="{FF2B5EF4-FFF2-40B4-BE49-F238E27FC236}">
                <a16:creationId xmlns:a16="http://schemas.microsoft.com/office/drawing/2014/main" id="{F03A536D-8056-483E-A7BA-F6ECA3716B90}"/>
              </a:ext>
            </a:extLst>
          </p:cNvPr>
          <p:cNvCxnSpPr>
            <a:cxnSpLocks/>
          </p:cNvCxnSpPr>
          <p:nvPr/>
        </p:nvCxnSpPr>
        <p:spPr>
          <a:xfrm>
            <a:off x="3611168" y="1988840"/>
            <a:ext cx="59537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8" name="直接箭头连接符 7">
            <a:extLst>
              <a:ext uri="{FF2B5EF4-FFF2-40B4-BE49-F238E27FC236}">
                <a16:creationId xmlns:a16="http://schemas.microsoft.com/office/drawing/2014/main" id="{CC36A7DC-267A-4AF5-B6D2-92EA8FDC4906}"/>
              </a:ext>
            </a:extLst>
          </p:cNvPr>
          <p:cNvCxnSpPr>
            <a:cxnSpLocks/>
          </p:cNvCxnSpPr>
          <p:nvPr/>
        </p:nvCxnSpPr>
        <p:spPr>
          <a:xfrm>
            <a:off x="3162059" y="3739421"/>
            <a:ext cx="1092523" cy="1708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9" name="直接箭头连接符 8">
            <a:extLst>
              <a:ext uri="{FF2B5EF4-FFF2-40B4-BE49-F238E27FC236}">
                <a16:creationId xmlns:a16="http://schemas.microsoft.com/office/drawing/2014/main" id="{D1DB3FF3-3C57-4C6C-8295-7F9234D794E8}"/>
              </a:ext>
            </a:extLst>
          </p:cNvPr>
          <p:cNvCxnSpPr>
            <a:cxnSpLocks/>
          </p:cNvCxnSpPr>
          <p:nvPr/>
        </p:nvCxnSpPr>
        <p:spPr>
          <a:xfrm>
            <a:off x="3525077" y="2996952"/>
            <a:ext cx="7505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直接箭头连接符 9">
            <a:extLst>
              <a:ext uri="{FF2B5EF4-FFF2-40B4-BE49-F238E27FC236}">
                <a16:creationId xmlns:a16="http://schemas.microsoft.com/office/drawing/2014/main" id="{EB74C93C-8961-4F8A-8CFA-925C056429A0}"/>
              </a:ext>
            </a:extLst>
          </p:cNvPr>
          <p:cNvCxnSpPr>
            <a:cxnSpLocks/>
          </p:cNvCxnSpPr>
          <p:nvPr/>
        </p:nvCxnSpPr>
        <p:spPr>
          <a:xfrm>
            <a:off x="3525077" y="2636912"/>
            <a:ext cx="681461"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2" name="直接箭头连接符 11">
            <a:extLst>
              <a:ext uri="{FF2B5EF4-FFF2-40B4-BE49-F238E27FC236}">
                <a16:creationId xmlns:a16="http://schemas.microsoft.com/office/drawing/2014/main" id="{D35668E6-6809-4E7C-9464-238A6418FF1F}"/>
              </a:ext>
            </a:extLst>
          </p:cNvPr>
          <p:cNvCxnSpPr>
            <a:cxnSpLocks/>
          </p:cNvCxnSpPr>
          <p:nvPr/>
        </p:nvCxnSpPr>
        <p:spPr>
          <a:xfrm flipV="1">
            <a:off x="3216787" y="3976253"/>
            <a:ext cx="1046375" cy="1742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直接箭头连接符 14">
            <a:extLst>
              <a:ext uri="{FF2B5EF4-FFF2-40B4-BE49-F238E27FC236}">
                <a16:creationId xmlns:a16="http://schemas.microsoft.com/office/drawing/2014/main" id="{767CCA6F-4AAC-48D0-B374-70B606B6E697}"/>
              </a:ext>
            </a:extLst>
          </p:cNvPr>
          <p:cNvCxnSpPr>
            <a:cxnSpLocks/>
          </p:cNvCxnSpPr>
          <p:nvPr/>
        </p:nvCxnSpPr>
        <p:spPr>
          <a:xfrm>
            <a:off x="3438905" y="4841903"/>
            <a:ext cx="830553" cy="3416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直接箭头连接符 15">
            <a:extLst>
              <a:ext uri="{FF2B5EF4-FFF2-40B4-BE49-F238E27FC236}">
                <a16:creationId xmlns:a16="http://schemas.microsoft.com/office/drawing/2014/main" id="{01B6CCB2-8395-46D2-B6A5-AA8902D933CE}"/>
              </a:ext>
            </a:extLst>
          </p:cNvPr>
          <p:cNvCxnSpPr>
            <a:cxnSpLocks/>
          </p:cNvCxnSpPr>
          <p:nvPr/>
        </p:nvCxnSpPr>
        <p:spPr>
          <a:xfrm>
            <a:off x="3611168" y="6021288"/>
            <a:ext cx="664486"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直接箭头连接符 16">
            <a:extLst>
              <a:ext uri="{FF2B5EF4-FFF2-40B4-BE49-F238E27FC236}">
                <a16:creationId xmlns:a16="http://schemas.microsoft.com/office/drawing/2014/main" id="{269E19F4-8397-401F-96CA-85F31BE48CFD}"/>
              </a:ext>
            </a:extLst>
          </p:cNvPr>
          <p:cNvCxnSpPr>
            <a:cxnSpLocks/>
          </p:cNvCxnSpPr>
          <p:nvPr/>
        </p:nvCxnSpPr>
        <p:spPr>
          <a:xfrm flipV="1">
            <a:off x="3524999" y="5226781"/>
            <a:ext cx="750655" cy="35215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3906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fade">
                                      <p:cBhvr>
                                        <p:cTn id="76" dur="1000"/>
                                        <p:tgtEl>
                                          <p:spTgt spid="9"/>
                                        </p:tgtEl>
                                      </p:cBhvr>
                                    </p:animEffect>
                                    <p:anim calcmode="lin" valueType="num">
                                      <p:cBhvr>
                                        <p:cTn id="77" dur="1000" fill="hold"/>
                                        <p:tgtEl>
                                          <p:spTgt spid="9"/>
                                        </p:tgtEl>
                                        <p:attrNameLst>
                                          <p:attrName>ppt_x</p:attrName>
                                        </p:attrNameLst>
                                      </p:cBhvr>
                                      <p:tavLst>
                                        <p:tav tm="0">
                                          <p:val>
                                            <p:strVal val="#ppt_x"/>
                                          </p:val>
                                        </p:tav>
                                        <p:tav tm="100000">
                                          <p:val>
                                            <p:strVal val="#ppt_x"/>
                                          </p:val>
                                        </p:tav>
                                      </p:tavLst>
                                    </p:anim>
                                    <p:anim calcmode="lin" valueType="num">
                                      <p:cBhvr>
                                        <p:cTn id="7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1000"/>
                                        <p:tgtEl>
                                          <p:spTgt spid="8"/>
                                        </p:tgtEl>
                                      </p:cBhvr>
                                    </p:animEffect>
                                    <p:anim calcmode="lin" valueType="num">
                                      <p:cBhvr>
                                        <p:cTn id="84" dur="1000" fill="hold"/>
                                        <p:tgtEl>
                                          <p:spTgt spid="8"/>
                                        </p:tgtEl>
                                        <p:attrNameLst>
                                          <p:attrName>ppt_x</p:attrName>
                                        </p:attrNameLst>
                                      </p:cBhvr>
                                      <p:tavLst>
                                        <p:tav tm="0">
                                          <p:val>
                                            <p:strVal val="#ppt_x"/>
                                          </p:val>
                                        </p:tav>
                                        <p:tav tm="100000">
                                          <p:val>
                                            <p:strVal val="#ppt_x"/>
                                          </p:val>
                                        </p:tav>
                                      </p:tavLst>
                                    </p:anim>
                                    <p:anim calcmode="lin" valueType="num">
                                      <p:cBhvr>
                                        <p:cTn id="85" dur="1000" fill="hold"/>
                                        <p:tgtEl>
                                          <p:spTgt spid="8"/>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1000"/>
                                        <p:tgtEl>
                                          <p:spTgt spid="12"/>
                                        </p:tgtEl>
                                      </p:cBhvr>
                                    </p:animEffect>
                                    <p:anim calcmode="lin" valueType="num">
                                      <p:cBhvr>
                                        <p:cTn id="89" dur="1000" fill="hold"/>
                                        <p:tgtEl>
                                          <p:spTgt spid="12"/>
                                        </p:tgtEl>
                                        <p:attrNameLst>
                                          <p:attrName>ppt_x</p:attrName>
                                        </p:attrNameLst>
                                      </p:cBhvr>
                                      <p:tavLst>
                                        <p:tav tm="0">
                                          <p:val>
                                            <p:strVal val="#ppt_x"/>
                                          </p:val>
                                        </p:tav>
                                        <p:tav tm="100000">
                                          <p:val>
                                            <p:strVal val="#ppt_x"/>
                                          </p:val>
                                        </p:tav>
                                      </p:tavLst>
                                    </p:anim>
                                    <p:anim calcmode="lin" valueType="num">
                                      <p:cBhvr>
                                        <p:cTn id="9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barn(inVertical)">
                                      <p:cBhvr>
                                        <p:cTn id="95" dur="500"/>
                                        <p:tgtEl>
                                          <p:spTgt spid="15"/>
                                        </p:tgtEl>
                                      </p:cBhvr>
                                    </p:animEffect>
                                  </p:childTnLst>
                                </p:cTn>
                              </p:par>
                              <p:par>
                                <p:cTn id="96" presetID="16" presetClass="entr" presetSubtype="21" fill="hold"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barn(inVertical)">
                                      <p:cBhvr>
                                        <p:cTn id="98" dur="500"/>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ppt_x"/>
                                          </p:val>
                                        </p:tav>
                                        <p:tav tm="100000">
                                          <p:val>
                                            <p:strVal val="#ppt_x"/>
                                          </p:val>
                                        </p:tav>
                                      </p:tavLst>
                                    </p:anim>
                                    <p:anim calcmode="lin" valueType="num">
                                      <p:cBhvr additive="base">
                                        <p:cTn id="10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3934375-572E-458C-860A-9AFB3DC7BF33}"/>
              </a:ext>
            </a:extLst>
          </p:cNvPr>
          <p:cNvSpPr>
            <a:spLocks noGrp="1"/>
          </p:cNvSpPr>
          <p:nvPr>
            <p:ph sz="quarter" idx="1"/>
          </p:nvPr>
        </p:nvSpPr>
        <p:spPr>
          <a:xfrm>
            <a:off x="52836" y="1186829"/>
            <a:ext cx="3223020" cy="5521237"/>
          </a:xfrm>
          <a:solidFill>
            <a:schemeClr val="bg2"/>
          </a:solidFill>
        </p:spPr>
        <p:txBody>
          <a:bodyPr>
            <a:noAutofit/>
          </a:bodyPr>
          <a:lstStyle/>
          <a:p>
            <a:pPr marL="0" indent="0">
              <a:lnSpc>
                <a:spcPts val="2025"/>
              </a:lnSpc>
              <a:buNone/>
            </a:pPr>
            <a:r>
              <a:rPr lang="en-US" altLang="zh-CN" sz="1200" dirty="0">
                <a:latin typeface="+mn-ea"/>
              </a:rPr>
              <a:t>18.</a:t>
            </a:r>
            <a:r>
              <a:rPr lang="zh-CN" altLang="en-US" sz="1200" dirty="0">
                <a:latin typeface="+mn-ea"/>
              </a:rPr>
              <a:t>阅读材料，回答问题。（</a:t>
            </a:r>
            <a:r>
              <a:rPr lang="en-US" altLang="zh-CN" sz="1200" dirty="0">
                <a:latin typeface="+mn-ea"/>
              </a:rPr>
              <a:t>12</a:t>
            </a:r>
            <a:r>
              <a:rPr lang="zh-CN" altLang="en-US" sz="1200" dirty="0">
                <a:latin typeface="+mn-ea"/>
              </a:rPr>
              <a:t>分</a:t>
            </a:r>
            <a:r>
              <a:rPr lang="zh-CN" altLang="en-US" sz="1600" dirty="0">
                <a:latin typeface="+mn-ea"/>
              </a:rPr>
              <a:t>）</a:t>
            </a:r>
            <a:r>
              <a:rPr lang="zh-CN" altLang="en-US" sz="1400" b="1" dirty="0">
                <a:solidFill>
                  <a:srgbClr val="FF0000"/>
                </a:solidFill>
                <a:latin typeface="+mn-ea"/>
              </a:rPr>
              <a:t>（</a:t>
            </a:r>
            <a:r>
              <a:rPr lang="en-US" altLang="zh-CN" sz="1400" b="1" dirty="0">
                <a:solidFill>
                  <a:srgbClr val="FF0000"/>
                </a:solidFill>
                <a:latin typeface="+mn-ea"/>
              </a:rPr>
              <a:t>2021</a:t>
            </a:r>
            <a:r>
              <a:rPr lang="zh-CN" altLang="en-US" sz="1400" b="1" dirty="0">
                <a:solidFill>
                  <a:srgbClr val="FF0000"/>
                </a:solidFill>
                <a:latin typeface="+mn-ea"/>
              </a:rPr>
              <a:t>年重庆市新高考适应性考试）</a:t>
            </a:r>
          </a:p>
          <a:p>
            <a:pPr marL="0" indent="0">
              <a:lnSpc>
                <a:spcPts val="2025"/>
              </a:lnSpc>
              <a:buNone/>
            </a:pPr>
            <a:r>
              <a:rPr lang="zh-CN" altLang="en-US" sz="1600" dirty="0">
                <a:latin typeface="楷体" panose="02010609060101010101" pitchFamily="49" charset="-122"/>
                <a:ea typeface="楷体" panose="02010609060101010101" pitchFamily="49" charset="-122"/>
              </a:rPr>
              <a:t>    </a:t>
            </a:r>
            <a:r>
              <a:rPr lang="en-US" altLang="zh-CN" sz="1600" dirty="0">
                <a:latin typeface="楷体" panose="02010609060101010101" pitchFamily="49" charset="-122"/>
                <a:ea typeface="楷体" panose="02010609060101010101" pitchFamily="49" charset="-122"/>
              </a:rPr>
              <a:t>1841</a:t>
            </a:r>
            <a:r>
              <a:rPr lang="zh-CN" altLang="en-US" sz="1600" dirty="0">
                <a:latin typeface="楷体" panose="02010609060101010101" pitchFamily="49" charset="-122"/>
                <a:ea typeface="楷体" panose="02010609060101010101" pitchFamily="49" charset="-122"/>
              </a:rPr>
              <a:t>年</a:t>
            </a:r>
            <a:r>
              <a:rPr lang="en-US" altLang="zh-CN" sz="1600" dirty="0">
                <a:latin typeface="楷体" panose="02010609060101010101" pitchFamily="49" charset="-122"/>
                <a:ea typeface="楷体" panose="02010609060101010101" pitchFamily="49" charset="-122"/>
              </a:rPr>
              <a:t>12</a:t>
            </a:r>
            <a:r>
              <a:rPr lang="zh-CN" altLang="en-US" sz="1600" dirty="0">
                <a:latin typeface="楷体" panose="02010609060101010101" pitchFamily="49" charset="-122"/>
                <a:ea typeface="楷体" panose="02010609060101010101" pitchFamily="49" charset="-122"/>
              </a:rPr>
              <a:t>月，当鸦片战争战事正酣，美国众议院外交委员会主席亚当斯发表演说：“一般的看法都以为争执不过为了英国输入几箱鸦片，中国政府因其违法输入而予以查抄，但是我却认为这完全是错误的看法。这只不过是争端中的一个偶然事故，而并不是战争的原因</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战争的原因是磕头！”这就是西方学界十分流行的“文化价值冲突论”，认为鸦片战争的爆发主要是中西文化观念不一，中国人不以磕头为耻，但西方人难以接受。</a:t>
            </a:r>
            <a:r>
              <a:rPr lang="zh-CN" altLang="en-US" sz="1200" dirty="0">
                <a:latin typeface="楷体" panose="02010609060101010101" pitchFamily="49" charset="-122"/>
                <a:ea typeface="楷体" panose="02010609060101010101" pitchFamily="49" charset="-122"/>
              </a:rPr>
              <a:t> </a:t>
            </a:r>
            <a:endParaRPr lang="en-US" altLang="zh-CN" sz="1200" dirty="0">
              <a:latin typeface="楷体" panose="02010609060101010101" pitchFamily="49" charset="-122"/>
              <a:ea typeface="楷体" panose="02010609060101010101" pitchFamily="49" charset="-122"/>
            </a:endParaRPr>
          </a:p>
          <a:p>
            <a:pPr marL="0" indent="0">
              <a:lnSpc>
                <a:spcPts val="2025"/>
              </a:lnSpc>
              <a:buNone/>
            </a:pPr>
            <a:r>
              <a:rPr lang="en-US" altLang="zh-CN" sz="1200" dirty="0">
                <a:latin typeface="楷体" panose="02010609060101010101" pitchFamily="49" charset="-122"/>
                <a:ea typeface="楷体" panose="02010609060101010101" pitchFamily="49" charset="-122"/>
              </a:rPr>
              <a:t>——</a:t>
            </a:r>
            <a:r>
              <a:rPr lang="zh-CN" altLang="en-US" sz="1200" dirty="0">
                <a:latin typeface="楷体" panose="02010609060101010101" pitchFamily="49" charset="-122"/>
                <a:ea typeface="楷体" panose="02010609060101010101" pitchFamily="49" charset="-122"/>
              </a:rPr>
              <a:t>王建朗、黄克武</a:t>
            </a:r>
            <a:r>
              <a:rPr lang="en-US" altLang="zh-CN" sz="1200" dirty="0">
                <a:latin typeface="楷体" panose="02010609060101010101" pitchFamily="49" charset="-122"/>
                <a:ea typeface="楷体" panose="02010609060101010101" pitchFamily="49" charset="-122"/>
              </a:rPr>
              <a:t>《</a:t>
            </a:r>
            <a:r>
              <a:rPr lang="zh-CN" altLang="en-US" sz="1200" dirty="0">
                <a:latin typeface="楷体" panose="02010609060101010101" pitchFamily="49" charset="-122"/>
                <a:ea typeface="楷体" panose="02010609060101010101" pitchFamily="49" charset="-122"/>
              </a:rPr>
              <a:t>两岸新编中国近代史</a:t>
            </a:r>
            <a:r>
              <a:rPr lang="en-US" altLang="zh-CN" sz="1200" dirty="0">
                <a:latin typeface="楷体" panose="02010609060101010101" pitchFamily="49" charset="-122"/>
                <a:ea typeface="楷体" panose="02010609060101010101" pitchFamily="49" charset="-122"/>
              </a:rPr>
              <a:t>》</a:t>
            </a:r>
          </a:p>
          <a:p>
            <a:pPr marL="0" indent="0">
              <a:lnSpc>
                <a:spcPts val="2025"/>
              </a:lnSpc>
              <a:buNone/>
            </a:pPr>
            <a:r>
              <a:rPr lang="en-US" altLang="zh-CN" sz="1200" dirty="0">
                <a:latin typeface="+mn-ea"/>
              </a:rPr>
              <a:t> </a:t>
            </a:r>
            <a:r>
              <a:rPr lang="zh-CN" altLang="en-US" sz="1600" b="1" dirty="0">
                <a:latin typeface="+mn-ea"/>
              </a:rPr>
              <a:t>根据材料并结合所学知识，评析亚当斯的观点。</a:t>
            </a:r>
            <a:endParaRPr lang="en-US" altLang="zh-CN" sz="1600" b="1" dirty="0">
              <a:latin typeface="+mn-ea"/>
            </a:endParaRPr>
          </a:p>
          <a:p>
            <a:pPr marL="0" indent="0">
              <a:lnSpc>
                <a:spcPts val="2025"/>
              </a:lnSpc>
              <a:buNone/>
            </a:pPr>
            <a:r>
              <a:rPr lang="zh-CN" altLang="en-US" sz="1600" dirty="0">
                <a:latin typeface="+mn-ea"/>
              </a:rPr>
              <a:t>要求：观点正确，持论有据，逻辑清晰。</a:t>
            </a:r>
            <a:endParaRPr lang="zh-CN" altLang="en-US" sz="1200" dirty="0">
              <a:latin typeface="+mn-ea"/>
            </a:endParaRPr>
          </a:p>
        </p:txBody>
      </p:sp>
      <p:sp>
        <p:nvSpPr>
          <p:cNvPr id="4" name="内容占位符 2">
            <a:extLst>
              <a:ext uri="{FF2B5EF4-FFF2-40B4-BE49-F238E27FC236}">
                <a16:creationId xmlns:a16="http://schemas.microsoft.com/office/drawing/2014/main" id="{FE1A2EC7-6257-4EEC-B890-282A9997617F}"/>
              </a:ext>
            </a:extLst>
          </p:cNvPr>
          <p:cNvSpPr txBox="1">
            <a:spLocks/>
          </p:cNvSpPr>
          <p:nvPr/>
        </p:nvSpPr>
        <p:spPr>
          <a:xfrm>
            <a:off x="3275856" y="1242184"/>
            <a:ext cx="5705985" cy="5465881"/>
          </a:xfrm>
          <a:prstGeom prst="rect">
            <a:avLst/>
          </a:prstGeom>
          <a:solidFill>
            <a:schemeClr val="accent6">
              <a:lumMod val="20000"/>
              <a:lumOff val="80000"/>
            </a:schemeClr>
          </a:solidFill>
        </p:spPr>
        <p:txBody>
          <a:bodyPr vert="horz">
            <a:no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nSpc>
                <a:spcPts val="1875"/>
              </a:lnSpc>
              <a:buNone/>
            </a:pPr>
            <a:r>
              <a:rPr lang="zh-CN" altLang="en-US" sz="1800" dirty="0">
                <a:latin typeface="+mn-ea"/>
              </a:rPr>
              <a:t>   </a:t>
            </a:r>
            <a:r>
              <a:rPr lang="zh-CN" altLang="en-US" sz="1800" b="1" dirty="0">
                <a:latin typeface="+mn-ea"/>
              </a:rPr>
              <a:t>亚当斯的观点</a:t>
            </a:r>
            <a:r>
              <a:rPr lang="zh-CN" altLang="en-US" sz="1800" dirty="0">
                <a:latin typeface="+mn-ea"/>
              </a:rPr>
              <a:t>：</a:t>
            </a:r>
            <a:endParaRPr lang="en-US" altLang="zh-CN" sz="1800" dirty="0">
              <a:latin typeface="+mn-ea"/>
            </a:endParaRPr>
          </a:p>
          <a:p>
            <a:pPr marL="0" indent="0">
              <a:lnSpc>
                <a:spcPts val="1875"/>
              </a:lnSpc>
              <a:buNone/>
            </a:pPr>
            <a:r>
              <a:rPr lang="zh-CN" altLang="en-US" sz="1800" dirty="0">
                <a:latin typeface="+mn-ea"/>
              </a:rPr>
              <a:t>   </a:t>
            </a:r>
            <a:r>
              <a:rPr lang="zh-CN" altLang="en-US" sz="1600" dirty="0">
                <a:latin typeface="+mn-ea"/>
              </a:rPr>
              <a:t>鸦片战争爆发原因是仪礼冲突，即西方学界十分流行的“文化价值冲突论”</a:t>
            </a:r>
            <a:r>
              <a:rPr lang="en-US" altLang="zh-CN" sz="1600" dirty="0">
                <a:latin typeface="+mn-ea"/>
              </a:rPr>
              <a:t>  </a:t>
            </a:r>
            <a:endParaRPr lang="en-US" altLang="zh-CN" sz="1800" dirty="0">
              <a:latin typeface="+mn-ea"/>
            </a:endParaRPr>
          </a:p>
          <a:p>
            <a:pPr marL="0" indent="0">
              <a:lnSpc>
                <a:spcPts val="1875"/>
              </a:lnSpc>
              <a:buNone/>
            </a:pPr>
            <a:r>
              <a:rPr lang="en-US" altLang="zh-CN" sz="1800" b="1" dirty="0">
                <a:latin typeface="+mn-ea"/>
              </a:rPr>
              <a:t>   </a:t>
            </a:r>
            <a:r>
              <a:rPr lang="zh-CN" altLang="en-US" sz="1800" b="1" dirty="0">
                <a:latin typeface="+mn-ea"/>
              </a:rPr>
              <a:t>观点评析的基本要求</a:t>
            </a:r>
            <a:endParaRPr lang="en-US" altLang="zh-CN" sz="1800" b="1" dirty="0">
              <a:latin typeface="+mn-ea"/>
            </a:endParaRPr>
          </a:p>
          <a:p>
            <a:pPr marL="0" indent="0">
              <a:lnSpc>
                <a:spcPts val="1875"/>
              </a:lnSpc>
              <a:buNone/>
            </a:pPr>
            <a:r>
              <a:rPr lang="en-US" altLang="zh-CN" sz="1800" dirty="0">
                <a:latin typeface="+mn-ea"/>
              </a:rPr>
              <a:t>   </a:t>
            </a:r>
            <a:r>
              <a:rPr lang="en-US" altLang="zh-CN" sz="1800" b="1" dirty="0">
                <a:latin typeface="+mn-ea"/>
              </a:rPr>
              <a:t>1.</a:t>
            </a:r>
            <a:r>
              <a:rPr lang="zh-CN" altLang="en-US" sz="1800" b="1" dirty="0">
                <a:latin typeface="+mn-ea"/>
              </a:rPr>
              <a:t>观点是什么？你对这种观点有怎样的看法？</a:t>
            </a:r>
            <a:endParaRPr lang="en-US" altLang="zh-CN" sz="1800" b="1" dirty="0">
              <a:latin typeface="+mn-ea"/>
            </a:endParaRPr>
          </a:p>
          <a:p>
            <a:pPr marL="0" indent="0">
              <a:lnSpc>
                <a:spcPts val="1875"/>
              </a:lnSpc>
              <a:buNone/>
            </a:pPr>
            <a:r>
              <a:rPr lang="zh-CN" altLang="en-US" sz="1800" dirty="0">
                <a:latin typeface="+mn-ea"/>
              </a:rPr>
              <a:t>   </a:t>
            </a:r>
            <a:r>
              <a:rPr lang="zh-CN" altLang="en-US" sz="1600" dirty="0">
                <a:latin typeface="+mn-ea"/>
              </a:rPr>
              <a:t>（确立论点或拟定论题）</a:t>
            </a:r>
            <a:endParaRPr lang="en-US" altLang="zh-CN" sz="1600" dirty="0">
              <a:latin typeface="+mn-ea"/>
            </a:endParaRPr>
          </a:p>
          <a:p>
            <a:pPr marL="0" indent="0">
              <a:lnSpc>
                <a:spcPts val="1875"/>
              </a:lnSpc>
              <a:buNone/>
            </a:pPr>
            <a:r>
              <a:rPr lang="en-US" altLang="zh-CN" sz="1800" b="1" dirty="0">
                <a:latin typeface="+mn-ea"/>
              </a:rPr>
              <a:t>   2.</a:t>
            </a:r>
            <a:r>
              <a:rPr lang="zh-CN" altLang="en-US" sz="1800" b="1" dirty="0">
                <a:latin typeface="+mn-ea"/>
              </a:rPr>
              <a:t>你为什么持这样的观点？</a:t>
            </a:r>
            <a:r>
              <a:rPr lang="zh-CN" altLang="en-US" sz="1800" dirty="0">
                <a:latin typeface="+mn-ea"/>
              </a:rPr>
              <a:t>（用史实进行论证）</a:t>
            </a:r>
            <a:endParaRPr lang="en-US" altLang="zh-CN" sz="1800" dirty="0">
              <a:latin typeface="+mn-ea"/>
            </a:endParaRPr>
          </a:p>
          <a:p>
            <a:pPr marL="0" indent="0">
              <a:lnSpc>
                <a:spcPts val="1875"/>
              </a:lnSpc>
              <a:buNone/>
            </a:pPr>
            <a:r>
              <a:rPr lang="en-US" altLang="zh-CN" sz="1600" dirty="0">
                <a:latin typeface="+mn-ea"/>
              </a:rPr>
              <a:t>    1</a:t>
            </a:r>
            <a:r>
              <a:rPr lang="zh-CN" altLang="en-US" sz="1600" dirty="0">
                <a:latin typeface="+mn-ea"/>
              </a:rPr>
              <a:t>）鸦片战争爆发的原因</a:t>
            </a:r>
            <a:r>
              <a:rPr lang="en-US" altLang="zh-CN" sz="1600" dirty="0">
                <a:latin typeface="+mn-ea"/>
              </a:rPr>
              <a:t>(</a:t>
            </a:r>
            <a:r>
              <a:rPr lang="zh-CN" altLang="en-US" sz="1600" dirty="0">
                <a:latin typeface="+mn-ea"/>
              </a:rPr>
              <a:t>英国发动战争的动机）</a:t>
            </a:r>
            <a:r>
              <a:rPr lang="en-US" altLang="zh-CN" sz="1600" dirty="0">
                <a:latin typeface="+mn-ea"/>
              </a:rPr>
              <a:t> </a:t>
            </a:r>
          </a:p>
          <a:p>
            <a:pPr marL="0" indent="0">
              <a:lnSpc>
                <a:spcPts val="1875"/>
              </a:lnSpc>
              <a:buNone/>
            </a:pPr>
            <a:r>
              <a:rPr lang="en-US" altLang="zh-CN" sz="1600" dirty="0">
                <a:latin typeface="+mn-ea"/>
              </a:rPr>
              <a:t>    2</a:t>
            </a:r>
            <a:r>
              <a:rPr lang="zh-CN" altLang="en-US" sz="1600" dirty="0">
                <a:latin typeface="+mn-ea"/>
              </a:rPr>
              <a:t>）鸦片战争的导火线（英国发动战争的借口）</a:t>
            </a:r>
            <a:r>
              <a:rPr lang="en-US" altLang="zh-CN" sz="1600" dirty="0">
                <a:latin typeface="+mn-ea"/>
              </a:rPr>
              <a:t> </a:t>
            </a:r>
          </a:p>
          <a:p>
            <a:pPr marL="0" indent="0">
              <a:lnSpc>
                <a:spcPts val="1875"/>
              </a:lnSpc>
              <a:buNone/>
            </a:pPr>
            <a:r>
              <a:rPr lang="en-US" altLang="zh-CN" sz="1600" dirty="0">
                <a:latin typeface="+mn-ea"/>
              </a:rPr>
              <a:t>    3</a:t>
            </a:r>
            <a:r>
              <a:rPr lang="zh-CN" altLang="en-US" sz="1600" dirty="0">
                <a:latin typeface="+mn-ea"/>
              </a:rPr>
              <a:t>）鸦片战争的结果（英国发动战争动机实现程度）</a:t>
            </a:r>
            <a:endParaRPr lang="en-US" altLang="zh-CN" sz="1600" dirty="0">
              <a:latin typeface="+mn-ea"/>
            </a:endParaRPr>
          </a:p>
          <a:p>
            <a:pPr marL="0" indent="0">
              <a:lnSpc>
                <a:spcPts val="1875"/>
              </a:lnSpc>
              <a:buNone/>
            </a:pPr>
            <a:r>
              <a:rPr lang="en-US" altLang="zh-CN" sz="1800" b="1" dirty="0">
                <a:latin typeface="+mn-ea"/>
              </a:rPr>
              <a:t>   3.</a:t>
            </a:r>
            <a:r>
              <a:rPr lang="zh-CN" altLang="en-US" sz="1800" b="1" dirty="0">
                <a:latin typeface="+mn-ea"/>
              </a:rPr>
              <a:t>这个观点的实质是什么？</a:t>
            </a:r>
            <a:r>
              <a:rPr lang="zh-CN" altLang="en-US" sz="1800" dirty="0">
                <a:latin typeface="+mn-ea"/>
              </a:rPr>
              <a:t>（总结问题所在）</a:t>
            </a:r>
            <a:endParaRPr lang="en-US" altLang="zh-CN" sz="1800" dirty="0">
              <a:latin typeface="+mn-ea"/>
            </a:endParaRPr>
          </a:p>
          <a:p>
            <a:pPr marL="0" indent="0">
              <a:lnSpc>
                <a:spcPts val="1875"/>
              </a:lnSpc>
              <a:buNone/>
            </a:pPr>
            <a:endParaRPr lang="en-US" altLang="zh-CN" sz="1400" b="1" dirty="0">
              <a:latin typeface="+mn-ea"/>
            </a:endParaRPr>
          </a:p>
          <a:p>
            <a:pPr marL="0" indent="0">
              <a:lnSpc>
                <a:spcPts val="1875"/>
              </a:lnSpc>
              <a:buNone/>
            </a:pPr>
            <a:r>
              <a:rPr lang="zh-CN" altLang="en-US" sz="1800" b="1" dirty="0">
                <a:latin typeface="+mn-ea"/>
              </a:rPr>
              <a:t>课程标准有关历史解释核心素养的水平要求</a:t>
            </a:r>
            <a:endParaRPr lang="en-US" altLang="zh-CN" sz="1800" b="1" dirty="0">
              <a:latin typeface="+mn-ea"/>
            </a:endParaRPr>
          </a:p>
          <a:p>
            <a:pPr marL="0" indent="0">
              <a:lnSpc>
                <a:spcPts val="1875"/>
              </a:lnSpc>
              <a:buNone/>
            </a:pPr>
            <a:endParaRPr lang="en-US" altLang="zh-CN" sz="1800" b="1" dirty="0">
              <a:latin typeface="+mn-ea"/>
            </a:endParaRPr>
          </a:p>
          <a:p>
            <a:pPr marL="0" indent="0">
              <a:lnSpc>
                <a:spcPts val="1875"/>
              </a:lnSpc>
              <a:buNone/>
            </a:pPr>
            <a:r>
              <a:rPr lang="en-US" altLang="zh-CN" sz="1400" dirty="0">
                <a:latin typeface="+mn-ea"/>
              </a:rPr>
              <a:t>    </a:t>
            </a:r>
          </a:p>
          <a:p>
            <a:pPr marL="0" indent="0">
              <a:lnSpc>
                <a:spcPts val="1875"/>
              </a:lnSpc>
              <a:buNone/>
            </a:pPr>
            <a:r>
              <a:rPr lang="en-US" altLang="zh-CN" sz="1400" dirty="0">
                <a:latin typeface="+mn-ea"/>
              </a:rPr>
              <a:t>    </a:t>
            </a:r>
            <a:r>
              <a:rPr lang="zh-CN" altLang="en-US" sz="1400" dirty="0">
                <a:latin typeface="+mn-ea"/>
              </a:rPr>
              <a:t>  </a:t>
            </a:r>
          </a:p>
        </p:txBody>
      </p:sp>
      <p:sp>
        <p:nvSpPr>
          <p:cNvPr id="10" name="标题 1">
            <a:extLst>
              <a:ext uri="{FF2B5EF4-FFF2-40B4-BE49-F238E27FC236}">
                <a16:creationId xmlns:a16="http://schemas.microsoft.com/office/drawing/2014/main" id="{1F3CD462-B0A8-4157-98F4-2EDAF0CF0104}"/>
              </a:ext>
            </a:extLst>
          </p:cNvPr>
          <p:cNvSpPr>
            <a:spLocks noGrp="1"/>
          </p:cNvSpPr>
          <p:nvPr>
            <p:ph type="title"/>
          </p:nvPr>
        </p:nvSpPr>
        <p:spPr>
          <a:xfrm>
            <a:off x="52836" y="61275"/>
            <a:ext cx="8929005" cy="1070197"/>
          </a:xfrm>
          <a:solidFill>
            <a:schemeClr val="accent6">
              <a:lumMod val="40000"/>
              <a:lumOff val="60000"/>
            </a:schemeClr>
          </a:solidFill>
        </p:spPr>
        <p:txBody>
          <a:bodyPr>
            <a:noAutofit/>
          </a:bodyPr>
          <a:lstStyle/>
          <a:p>
            <a:pPr algn="l">
              <a:lnSpc>
                <a:spcPct val="150000"/>
              </a:lnSpc>
            </a:pPr>
            <a:r>
              <a:rPr lang="en-US" altLang="zh-CN" sz="2000" dirty="0">
                <a:solidFill>
                  <a:srgbClr val="FF0000"/>
                </a:solidFill>
                <a:latin typeface="+mn-ea"/>
                <a:ea typeface="+mn-ea"/>
              </a:rPr>
              <a:t>3.</a:t>
            </a:r>
            <a:r>
              <a:rPr lang="zh-CN" altLang="en-US" sz="2000" dirty="0">
                <a:solidFill>
                  <a:srgbClr val="FF0000"/>
                </a:solidFill>
                <a:latin typeface="+mn-ea"/>
                <a:ea typeface="+mn-ea"/>
              </a:rPr>
              <a:t>课程标准是教材处理、教学与评价的依据</a:t>
            </a:r>
            <a:r>
              <a:rPr lang="zh-CN" altLang="en-US" sz="1600" dirty="0">
                <a:solidFill>
                  <a:srgbClr val="FF0000"/>
                </a:solidFill>
                <a:latin typeface="+mn-ea"/>
                <a:ea typeface="+mn-ea"/>
              </a:rPr>
              <a:t>（课程标准承担着考试说明的功能）</a:t>
            </a:r>
            <a:br>
              <a:rPr lang="en-US" altLang="zh-CN" sz="2400" dirty="0">
                <a:solidFill>
                  <a:srgbClr val="FF0000"/>
                </a:solidFill>
                <a:latin typeface="+mn-ea"/>
                <a:ea typeface="+mn-ea"/>
              </a:rPr>
            </a:br>
            <a:r>
              <a:rPr lang="zh-CN" altLang="en-US" sz="2000" dirty="0">
                <a:latin typeface="+mn-ea"/>
                <a:ea typeface="+mn-ea"/>
              </a:rPr>
              <a:t>高考试题考查内容以教材内容为依托，体现课程标准核心素养的要求</a:t>
            </a:r>
            <a:endParaRPr lang="zh-CN" altLang="en-US" sz="2400" dirty="0">
              <a:latin typeface="+mn-ea"/>
              <a:ea typeface="+mn-ea"/>
            </a:endParaRPr>
          </a:p>
        </p:txBody>
      </p:sp>
      <p:graphicFrame>
        <p:nvGraphicFramePr>
          <p:cNvPr id="2" name="表格 1">
            <a:extLst>
              <a:ext uri="{FF2B5EF4-FFF2-40B4-BE49-F238E27FC236}">
                <a16:creationId xmlns:a16="http://schemas.microsoft.com/office/drawing/2014/main" id="{D6F4993E-9EBC-47F1-AB9C-8155F1FF7EF2}"/>
              </a:ext>
            </a:extLst>
          </p:cNvPr>
          <p:cNvGraphicFramePr>
            <a:graphicFrameLocks noGrp="1"/>
          </p:cNvGraphicFramePr>
          <p:nvPr>
            <p:extLst>
              <p:ext uri="{D42A27DB-BD31-4B8C-83A1-F6EECF244321}">
                <p14:modId xmlns:p14="http://schemas.microsoft.com/office/powerpoint/2010/main" val="1261239441"/>
              </p:ext>
            </p:extLst>
          </p:nvPr>
        </p:nvGraphicFramePr>
        <p:xfrm>
          <a:off x="3267183" y="5352836"/>
          <a:ext cx="5625298" cy="1172508"/>
        </p:xfrm>
        <a:graphic>
          <a:graphicData uri="http://schemas.openxmlformats.org/drawingml/2006/table">
            <a:tbl>
              <a:tblPr firstRow="1" firstCol="1" bandRow="1">
                <a:tableStyleId>{5C22544A-7EE6-4342-B048-85BDC9FD1C3A}</a:tableStyleId>
              </a:tblPr>
              <a:tblGrid>
                <a:gridCol w="633027">
                  <a:extLst>
                    <a:ext uri="{9D8B030D-6E8A-4147-A177-3AD203B41FA5}">
                      <a16:colId xmlns:a16="http://schemas.microsoft.com/office/drawing/2014/main" val="1196709861"/>
                    </a:ext>
                  </a:extLst>
                </a:gridCol>
                <a:gridCol w="4992271">
                  <a:extLst>
                    <a:ext uri="{9D8B030D-6E8A-4147-A177-3AD203B41FA5}">
                      <a16:colId xmlns:a16="http://schemas.microsoft.com/office/drawing/2014/main" val="42694235"/>
                    </a:ext>
                  </a:extLst>
                </a:gridCol>
              </a:tblGrid>
              <a:tr h="586254">
                <a:tc>
                  <a:txBody>
                    <a:bodyPr/>
                    <a:lstStyle/>
                    <a:p>
                      <a:pPr algn="just">
                        <a:lnSpc>
                          <a:spcPts val="2100"/>
                        </a:lnSpc>
                      </a:pPr>
                      <a:r>
                        <a:rPr lang="zh-CN" sz="1600" b="1" kern="100" dirty="0">
                          <a:solidFill>
                            <a:schemeClr val="tx1"/>
                          </a:solidFill>
                          <a:effectLst/>
                          <a:latin typeface="+mn-ea"/>
                          <a:ea typeface="+mn-ea"/>
                        </a:rPr>
                        <a:t>水平</a:t>
                      </a:r>
                      <a:r>
                        <a:rPr lang="en-US" sz="1600" b="1" kern="100" dirty="0">
                          <a:solidFill>
                            <a:schemeClr val="tx1"/>
                          </a:solidFill>
                          <a:effectLst/>
                          <a:latin typeface="+mn-ea"/>
                          <a:ea typeface="+mn-ea"/>
                        </a:rPr>
                        <a:t>3</a:t>
                      </a:r>
                      <a:endParaRPr lang="zh-CN" sz="1200" b="1" kern="100" dirty="0">
                        <a:solidFill>
                          <a:schemeClr val="tx1"/>
                        </a:solidFill>
                        <a:effectLst/>
                        <a:latin typeface="+mn-ea"/>
                        <a:ea typeface="+mn-ea"/>
                        <a:cs typeface="Times New Roman" panose="02020603050405020304" pitchFamily="18" charset="0"/>
                      </a:endParaRPr>
                    </a:p>
                  </a:txBody>
                  <a:tcPr marL="68580" marR="68580" marT="0" marB="0">
                    <a:solidFill>
                      <a:schemeClr val="accent6">
                        <a:lumMod val="40000"/>
                        <a:lumOff val="60000"/>
                      </a:schemeClr>
                    </a:solidFill>
                  </a:tcPr>
                </a:tc>
                <a:tc>
                  <a:txBody>
                    <a:bodyPr/>
                    <a:lstStyle/>
                    <a:p>
                      <a:pPr algn="just">
                        <a:lnSpc>
                          <a:spcPts val="2100"/>
                        </a:lnSpc>
                      </a:pPr>
                      <a:r>
                        <a:rPr lang="zh-CN" sz="1600" b="1" kern="100" dirty="0">
                          <a:solidFill>
                            <a:schemeClr val="tx1"/>
                          </a:solidFill>
                          <a:effectLst/>
                          <a:latin typeface="+mn-ea"/>
                          <a:ea typeface="+mn-ea"/>
                        </a:rPr>
                        <a:t>能够分辨不同的历史解释；尝试从来源、性质和目的等多方面，说明导致这些不同解释的原因并加以评析。</a:t>
                      </a:r>
                      <a:endParaRPr lang="zh-CN" sz="1200" b="1" kern="100" dirty="0">
                        <a:solidFill>
                          <a:schemeClr val="tx1"/>
                        </a:solidFill>
                        <a:effectLst/>
                        <a:latin typeface="+mn-ea"/>
                        <a:ea typeface="+mn-ea"/>
                        <a:cs typeface="Times New Roman" panose="02020603050405020304" pitchFamily="18"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386730810"/>
                  </a:ext>
                </a:extLst>
              </a:tr>
              <a:tr h="586254">
                <a:tc>
                  <a:txBody>
                    <a:bodyPr/>
                    <a:lstStyle/>
                    <a:p>
                      <a:pPr algn="just">
                        <a:lnSpc>
                          <a:spcPts val="2100"/>
                        </a:lnSpc>
                      </a:pPr>
                      <a:r>
                        <a:rPr lang="zh-CN" sz="1600" b="1" kern="100">
                          <a:solidFill>
                            <a:schemeClr val="tx1"/>
                          </a:solidFill>
                          <a:effectLst/>
                          <a:latin typeface="+mn-ea"/>
                          <a:ea typeface="+mn-ea"/>
                        </a:rPr>
                        <a:t>水平</a:t>
                      </a:r>
                      <a:r>
                        <a:rPr lang="en-US" sz="1600" b="1" kern="100">
                          <a:solidFill>
                            <a:schemeClr val="tx1"/>
                          </a:solidFill>
                          <a:effectLst/>
                          <a:latin typeface="+mn-ea"/>
                          <a:ea typeface="+mn-ea"/>
                        </a:rPr>
                        <a:t>4</a:t>
                      </a:r>
                      <a:endParaRPr lang="zh-CN" sz="1200" b="1" kern="100">
                        <a:solidFill>
                          <a:schemeClr val="tx1"/>
                        </a:solidFill>
                        <a:effectLst/>
                        <a:latin typeface="+mn-ea"/>
                        <a:ea typeface="+mn-ea"/>
                        <a:cs typeface="Times New Roman" panose="02020603050405020304" pitchFamily="18" charset="0"/>
                      </a:endParaRPr>
                    </a:p>
                  </a:txBody>
                  <a:tcPr marL="68580" marR="68580" marT="0" marB="0">
                    <a:solidFill>
                      <a:schemeClr val="accent6">
                        <a:lumMod val="40000"/>
                        <a:lumOff val="60000"/>
                      </a:schemeClr>
                    </a:solidFill>
                  </a:tcPr>
                </a:tc>
                <a:tc>
                  <a:txBody>
                    <a:bodyPr/>
                    <a:lstStyle/>
                    <a:p>
                      <a:pPr algn="just">
                        <a:lnSpc>
                          <a:spcPts val="2100"/>
                        </a:lnSpc>
                      </a:pPr>
                      <a:r>
                        <a:rPr lang="zh-CN" sz="1600" b="1" kern="100" dirty="0">
                          <a:solidFill>
                            <a:schemeClr val="tx1"/>
                          </a:solidFill>
                          <a:effectLst/>
                          <a:latin typeface="+mn-ea"/>
                          <a:ea typeface="+mn-ea"/>
                        </a:rPr>
                        <a:t>在独立探究历史问题时，能够在尽可能占有史料的基础上，尝试验证以往的说法或提出新的解释。</a:t>
                      </a:r>
                      <a:endParaRPr lang="zh-CN" sz="1200" b="1" kern="100" dirty="0">
                        <a:solidFill>
                          <a:schemeClr val="tx1"/>
                        </a:solidFill>
                        <a:effectLst/>
                        <a:latin typeface="+mn-ea"/>
                        <a:ea typeface="+mn-ea"/>
                        <a:cs typeface="Times New Roman" panose="02020603050405020304" pitchFamily="18"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99533883"/>
                  </a:ext>
                </a:extLst>
              </a:tr>
            </a:tbl>
          </a:graphicData>
        </a:graphic>
      </p:graphicFrame>
    </p:spTree>
    <p:extLst>
      <p:ext uri="{BB962C8B-B14F-4D97-AF65-F5344CB8AC3E}">
        <p14:creationId xmlns:p14="http://schemas.microsoft.com/office/powerpoint/2010/main" val="189559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fade">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500"/>
                                        <p:tgtEl>
                                          <p:spTgt spid="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fade">
                                      <p:cBhvr>
                                        <p:cTn id="47" dur="500"/>
                                        <p:tgtEl>
                                          <p:spTgt spid="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fade">
                                      <p:cBhvr>
                                        <p:cTn id="52" dur="500"/>
                                        <p:tgtEl>
                                          <p:spTgt spid="4">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xEl>
                                              <p:pRg st="4" end="4"/>
                                            </p:txEl>
                                          </p:spTgt>
                                        </p:tgtEl>
                                        <p:attrNameLst>
                                          <p:attrName>style.visibility</p:attrName>
                                        </p:attrNameLst>
                                      </p:cBhvr>
                                      <p:to>
                                        <p:strVal val="visible"/>
                                      </p:to>
                                    </p:set>
                                    <p:animEffect transition="in" filter="fade">
                                      <p:cBhvr>
                                        <p:cTn id="57" dur="500"/>
                                        <p:tgtEl>
                                          <p:spTgt spid="4">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
                                            <p:txEl>
                                              <p:pRg st="5" end="5"/>
                                            </p:txEl>
                                          </p:spTgt>
                                        </p:tgtEl>
                                        <p:attrNameLst>
                                          <p:attrName>style.visibility</p:attrName>
                                        </p:attrNameLst>
                                      </p:cBhvr>
                                      <p:to>
                                        <p:strVal val="visible"/>
                                      </p:to>
                                    </p:set>
                                    <p:animEffect transition="in" filter="fade">
                                      <p:cBhvr>
                                        <p:cTn id="62" dur="500"/>
                                        <p:tgtEl>
                                          <p:spTgt spid="4">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
                                            <p:txEl>
                                              <p:pRg st="6" end="6"/>
                                            </p:txEl>
                                          </p:spTgt>
                                        </p:tgtEl>
                                        <p:attrNameLst>
                                          <p:attrName>style.visibility</p:attrName>
                                        </p:attrNameLst>
                                      </p:cBhvr>
                                      <p:to>
                                        <p:strVal val="visible"/>
                                      </p:to>
                                    </p:set>
                                    <p:animEffect transition="in" filter="fade">
                                      <p:cBhvr>
                                        <p:cTn id="67" dur="500"/>
                                        <p:tgtEl>
                                          <p:spTgt spid="4">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txEl>
                                              <p:pRg st="7" end="7"/>
                                            </p:txEl>
                                          </p:spTgt>
                                        </p:tgtEl>
                                        <p:attrNameLst>
                                          <p:attrName>style.visibility</p:attrName>
                                        </p:attrNameLst>
                                      </p:cBhvr>
                                      <p:to>
                                        <p:strVal val="visible"/>
                                      </p:to>
                                    </p:set>
                                    <p:animEffect transition="in" filter="fade">
                                      <p:cBhvr>
                                        <p:cTn id="72" dur="500"/>
                                        <p:tgtEl>
                                          <p:spTgt spid="4">
                                            <p:txEl>
                                              <p:pRg st="7" end="7"/>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fade">
                                      <p:cBhvr>
                                        <p:cTn id="77" dur="500"/>
                                        <p:tgtEl>
                                          <p:spTgt spid="4">
                                            <p:txEl>
                                              <p:pRg st="8" end="8"/>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
                                            <p:txEl>
                                              <p:pRg st="9" end="9"/>
                                            </p:txEl>
                                          </p:spTgt>
                                        </p:tgtEl>
                                        <p:attrNameLst>
                                          <p:attrName>style.visibility</p:attrName>
                                        </p:attrNameLst>
                                      </p:cBhvr>
                                      <p:to>
                                        <p:strVal val="visible"/>
                                      </p:to>
                                    </p:set>
                                    <p:animEffect transition="in" filter="fade">
                                      <p:cBhvr>
                                        <p:cTn id="82" dur="500"/>
                                        <p:tgtEl>
                                          <p:spTgt spid="4">
                                            <p:txEl>
                                              <p:pRg st="9" end="9"/>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
                                            <p:txEl>
                                              <p:pRg st="11" end="11"/>
                                            </p:txEl>
                                          </p:spTgt>
                                        </p:tgtEl>
                                        <p:attrNameLst>
                                          <p:attrName>style.visibility</p:attrName>
                                        </p:attrNameLst>
                                      </p:cBhvr>
                                      <p:to>
                                        <p:strVal val="visible"/>
                                      </p:to>
                                    </p:set>
                                    <p:animEffect transition="in" filter="fade">
                                      <p:cBhvr>
                                        <p:cTn id="87" dur="500"/>
                                        <p:tgtEl>
                                          <p:spTgt spid="4">
                                            <p:txEl>
                                              <p:pRg st="11" end="11"/>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txEl>
                                              <p:pRg st="13" end="13"/>
                                            </p:txEl>
                                          </p:spTgt>
                                        </p:tgtEl>
                                        <p:attrNameLst>
                                          <p:attrName>style.visibility</p:attrName>
                                        </p:attrNameLst>
                                      </p:cBhvr>
                                      <p:to>
                                        <p:strVal val="visible"/>
                                      </p:to>
                                    </p:set>
                                    <p:animEffect transition="in" filter="fade">
                                      <p:cBhvr>
                                        <p:cTn id="92" dur="500"/>
                                        <p:tgtEl>
                                          <p:spTgt spid="4">
                                            <p:txEl>
                                              <p:pRg st="13" end="1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4">
                                            <p:txEl>
                                              <p:pRg st="14" end="14"/>
                                            </p:txEl>
                                          </p:spTgt>
                                        </p:tgtEl>
                                        <p:attrNameLst>
                                          <p:attrName>style.visibility</p:attrName>
                                        </p:attrNameLst>
                                      </p:cBhvr>
                                      <p:to>
                                        <p:strVal val="visible"/>
                                      </p:to>
                                    </p:set>
                                    <p:animEffect transition="in" filter="fade">
                                      <p:cBhvr>
                                        <p:cTn id="97" dur="500"/>
                                        <p:tgtEl>
                                          <p:spTgt spid="4">
                                            <p:txEl>
                                              <p:pRg st="14" end="1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1000"/>
                                        <p:tgtEl>
                                          <p:spTgt spid="2"/>
                                        </p:tgtEl>
                                      </p:cBhvr>
                                    </p:animEffect>
                                    <p:anim calcmode="lin" valueType="num">
                                      <p:cBhvr>
                                        <p:cTn id="103" dur="1000" fill="hold"/>
                                        <p:tgtEl>
                                          <p:spTgt spid="2"/>
                                        </p:tgtEl>
                                        <p:attrNameLst>
                                          <p:attrName>ppt_x</p:attrName>
                                        </p:attrNameLst>
                                      </p:cBhvr>
                                      <p:tavLst>
                                        <p:tav tm="0">
                                          <p:val>
                                            <p:strVal val="#ppt_x"/>
                                          </p:val>
                                        </p:tav>
                                        <p:tav tm="100000">
                                          <p:val>
                                            <p:strVal val="#ppt_x"/>
                                          </p:val>
                                        </p:tav>
                                      </p:tavLst>
                                    </p:anim>
                                    <p:anim calcmode="lin" valueType="num">
                                      <p:cBhvr>
                                        <p:cTn id="10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AAAC974-B886-4D7C-ADDC-A5DD238E9234}"/>
              </a:ext>
            </a:extLst>
          </p:cNvPr>
          <p:cNvSpPr>
            <a:spLocks noGrp="1" noRot="1" noChangeArrowheads="1"/>
          </p:cNvSpPr>
          <p:nvPr>
            <p:ph type="title"/>
          </p:nvPr>
        </p:nvSpPr>
        <p:spPr>
          <a:xfrm>
            <a:off x="158370" y="116632"/>
            <a:ext cx="8572213" cy="1142600"/>
          </a:xfrm>
          <a:solidFill>
            <a:schemeClr val="accent6">
              <a:lumMod val="40000"/>
              <a:lumOff val="60000"/>
            </a:schemeClr>
          </a:solidFill>
        </p:spPr>
        <p:txBody>
          <a:bodyPr>
            <a:normAutofit/>
          </a:bodyPr>
          <a:lstStyle/>
          <a:p>
            <a:pPr algn="l">
              <a:lnSpc>
                <a:spcPts val="4100"/>
              </a:lnSpc>
            </a:pPr>
            <a:r>
              <a:rPr lang="en-US" altLang="zh-CN" sz="2800" b="1" dirty="0">
                <a:solidFill>
                  <a:srgbClr val="FF0000"/>
                </a:solidFill>
                <a:latin typeface="+mn-ea"/>
                <a:ea typeface="+mn-ea"/>
              </a:rPr>
              <a:t>4.</a:t>
            </a:r>
            <a:r>
              <a:rPr lang="zh-CN" altLang="en-US" sz="2800" b="1" dirty="0">
                <a:solidFill>
                  <a:srgbClr val="FF0000"/>
                </a:solidFill>
                <a:latin typeface="+mn-ea"/>
                <a:ea typeface="+mn-ea"/>
              </a:rPr>
              <a:t>从课程标准出发分析教材是新教材观的体现</a:t>
            </a:r>
            <a:endParaRPr lang="en-US" altLang="zh-CN" sz="2800" i="1" dirty="0">
              <a:latin typeface="+mn-ea"/>
              <a:ea typeface="+mn-ea"/>
            </a:endParaRPr>
          </a:p>
        </p:txBody>
      </p:sp>
      <p:sp>
        <p:nvSpPr>
          <p:cNvPr id="189443" name="Rectangle 3">
            <a:extLst>
              <a:ext uri="{FF2B5EF4-FFF2-40B4-BE49-F238E27FC236}">
                <a16:creationId xmlns:a16="http://schemas.microsoft.com/office/drawing/2014/main" id="{C223C9C6-21DE-4A85-8C14-64DFA4E9932B}"/>
              </a:ext>
            </a:extLst>
          </p:cNvPr>
          <p:cNvSpPr>
            <a:spLocks noGrp="1" noChangeArrowheads="1"/>
          </p:cNvSpPr>
          <p:nvPr>
            <p:ph idx="1"/>
          </p:nvPr>
        </p:nvSpPr>
        <p:spPr>
          <a:xfrm>
            <a:off x="4712755" y="1318002"/>
            <a:ext cx="4035709" cy="2808312"/>
          </a:xfrm>
          <a:solidFill>
            <a:schemeClr val="accent6">
              <a:lumMod val="20000"/>
              <a:lumOff val="80000"/>
            </a:schemeClr>
          </a:solidFill>
        </p:spPr>
        <p:txBody>
          <a:bodyPr>
            <a:noAutofit/>
          </a:bodyPr>
          <a:lstStyle/>
          <a:p>
            <a:pPr>
              <a:lnSpc>
                <a:spcPct val="160000"/>
              </a:lnSpc>
            </a:pPr>
            <a:r>
              <a:rPr lang="zh-CN" altLang="en-US" sz="2000" b="1" dirty="0"/>
              <a:t>什么是旧教材观和新教材观？</a:t>
            </a:r>
            <a:endParaRPr lang="en-US" altLang="zh-CN" sz="2000" b="1" dirty="0"/>
          </a:p>
          <a:p>
            <a:pPr>
              <a:lnSpc>
                <a:spcPct val="160000"/>
              </a:lnSpc>
            </a:pPr>
            <a:r>
              <a:rPr lang="zh-CN" altLang="en-US" sz="1800" dirty="0"/>
              <a:t>旧教材观：教教材</a:t>
            </a:r>
          </a:p>
          <a:p>
            <a:pPr>
              <a:lnSpc>
                <a:spcPct val="160000"/>
              </a:lnSpc>
            </a:pPr>
            <a:r>
              <a:rPr lang="zh-CN" altLang="en-US" sz="1800" dirty="0"/>
              <a:t>新教材观：用教材教</a:t>
            </a:r>
            <a:endParaRPr lang="en-US" altLang="zh-CN" sz="1800" dirty="0"/>
          </a:p>
          <a:p>
            <a:pPr>
              <a:lnSpc>
                <a:spcPct val="160000"/>
              </a:lnSpc>
            </a:pPr>
            <a:r>
              <a:rPr lang="zh-CN" altLang="en-US" sz="1800" dirty="0"/>
              <a:t>主要区别：</a:t>
            </a:r>
          </a:p>
          <a:p>
            <a:pPr>
              <a:lnSpc>
                <a:spcPct val="160000"/>
              </a:lnSpc>
            </a:pPr>
            <a:r>
              <a:rPr lang="zh-CN" altLang="en-US" sz="1800" dirty="0"/>
              <a:t>教科书地位与作用的认识</a:t>
            </a:r>
          </a:p>
        </p:txBody>
      </p:sp>
      <p:sp>
        <p:nvSpPr>
          <p:cNvPr id="4" name="Rectangle 3">
            <a:extLst>
              <a:ext uri="{FF2B5EF4-FFF2-40B4-BE49-F238E27FC236}">
                <a16:creationId xmlns:a16="http://schemas.microsoft.com/office/drawing/2014/main" id="{B04D6FA5-2281-441B-B2FC-05689930961F}"/>
              </a:ext>
            </a:extLst>
          </p:cNvPr>
          <p:cNvSpPr txBox="1">
            <a:spLocks noChangeArrowheads="1"/>
          </p:cNvSpPr>
          <p:nvPr/>
        </p:nvSpPr>
        <p:spPr>
          <a:xfrm>
            <a:off x="176251" y="1304764"/>
            <a:ext cx="4471732" cy="2798784"/>
          </a:xfrm>
          <a:prstGeom prst="rect">
            <a:avLst/>
          </a:prstGeom>
          <a:solidFill>
            <a:schemeClr val="accent6">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70000"/>
              </a:lnSpc>
            </a:pPr>
            <a:r>
              <a:rPr lang="zh-CN" altLang="en-US" sz="2000" b="1" dirty="0"/>
              <a:t>为什么不能教教材？</a:t>
            </a:r>
            <a:endParaRPr lang="en-US" altLang="zh-CN" sz="2000" b="1" dirty="0"/>
          </a:p>
          <a:p>
            <a:pPr>
              <a:lnSpc>
                <a:spcPct val="170000"/>
              </a:lnSpc>
            </a:pPr>
            <a:r>
              <a:rPr lang="zh-CN" altLang="en-US" sz="1800" dirty="0"/>
              <a:t>教材内容不同于课程内容；</a:t>
            </a:r>
          </a:p>
          <a:p>
            <a:pPr>
              <a:lnSpc>
                <a:spcPct val="170000"/>
              </a:lnSpc>
            </a:pPr>
            <a:r>
              <a:rPr lang="zh-CN" altLang="en-US" sz="1800" dirty="0"/>
              <a:t>教材内容不同于教学内容；</a:t>
            </a:r>
          </a:p>
          <a:p>
            <a:pPr>
              <a:lnSpc>
                <a:spcPct val="170000"/>
              </a:lnSpc>
            </a:pPr>
            <a:r>
              <a:rPr lang="zh-CN" altLang="en-US" sz="1800" dirty="0"/>
              <a:t>教材内容与课程内容和教学内容有联系。</a:t>
            </a:r>
          </a:p>
        </p:txBody>
      </p:sp>
      <p:graphicFrame>
        <p:nvGraphicFramePr>
          <p:cNvPr id="3" name="图示 2">
            <a:extLst>
              <a:ext uri="{FF2B5EF4-FFF2-40B4-BE49-F238E27FC236}">
                <a16:creationId xmlns:a16="http://schemas.microsoft.com/office/drawing/2014/main" id="{F74D3CD0-B9BA-4A05-BD7A-F4385F510B38}"/>
              </a:ext>
            </a:extLst>
          </p:cNvPr>
          <p:cNvGraphicFramePr/>
          <p:nvPr>
            <p:extLst>
              <p:ext uri="{D42A27DB-BD31-4B8C-83A1-F6EECF244321}">
                <p14:modId xmlns:p14="http://schemas.microsoft.com/office/powerpoint/2010/main" val="329288825"/>
              </p:ext>
            </p:extLst>
          </p:nvPr>
        </p:nvGraphicFramePr>
        <p:xfrm>
          <a:off x="176251" y="4149080"/>
          <a:ext cx="8662651" cy="259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文本框 1">
            <a:extLst>
              <a:ext uri="{FF2B5EF4-FFF2-40B4-BE49-F238E27FC236}">
                <a16:creationId xmlns:a16="http://schemas.microsoft.com/office/drawing/2014/main" id="{BD5D8332-05F7-4FE1-BCC9-0A8FDB737840}"/>
              </a:ext>
            </a:extLst>
          </p:cNvPr>
          <p:cNvSpPr txBox="1"/>
          <p:nvPr/>
        </p:nvSpPr>
        <p:spPr>
          <a:xfrm>
            <a:off x="291268" y="4430685"/>
            <a:ext cx="1440160" cy="2245102"/>
          </a:xfrm>
          <a:prstGeom prst="rect">
            <a:avLst/>
          </a:prstGeom>
          <a:solidFill>
            <a:schemeClr val="bg2"/>
          </a:solidFill>
        </p:spPr>
        <p:txBody>
          <a:bodyPr wrap="square" rtlCol="0">
            <a:spAutoFit/>
          </a:bodyPr>
          <a:lstStyle/>
          <a:p>
            <a:pPr>
              <a:lnSpc>
                <a:spcPct val="150000"/>
              </a:lnSpc>
            </a:pPr>
            <a:r>
              <a:rPr lang="zh-CN" altLang="en-US" sz="2400" dirty="0"/>
              <a:t>教材内容课程内容教学内容三者关系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9443">
                                            <p:bg/>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944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9443">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9443">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9443">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94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uild="p" animBg="1"/>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3616" y="180173"/>
            <a:ext cx="8496944" cy="1224136"/>
          </a:xfrm>
          <a:solidFill>
            <a:schemeClr val="accent6">
              <a:lumMod val="40000"/>
              <a:lumOff val="60000"/>
            </a:schemeClr>
          </a:solidFill>
        </p:spPr>
        <p:txBody>
          <a:bodyPr>
            <a:normAutofit/>
          </a:bodyPr>
          <a:lstStyle/>
          <a:p>
            <a:pPr algn="l"/>
            <a:r>
              <a:rPr lang="zh-CN" altLang="en-US" sz="2800" b="1" i="1" dirty="0">
                <a:solidFill>
                  <a:srgbClr val="FF0000"/>
                </a:solidFill>
              </a:rPr>
              <a:t>二、怎样以课程标准为依据分析教材内容？</a:t>
            </a:r>
          </a:p>
        </p:txBody>
      </p:sp>
      <p:sp>
        <p:nvSpPr>
          <p:cNvPr id="3" name="内容占位符 2"/>
          <p:cNvSpPr>
            <a:spLocks noGrp="1"/>
          </p:cNvSpPr>
          <p:nvPr>
            <p:ph idx="1"/>
          </p:nvPr>
        </p:nvSpPr>
        <p:spPr>
          <a:xfrm>
            <a:off x="367904" y="1484784"/>
            <a:ext cx="8496944" cy="5256584"/>
          </a:xfrm>
          <a:solidFill>
            <a:schemeClr val="accent6">
              <a:lumMod val="20000"/>
              <a:lumOff val="80000"/>
            </a:schemeClr>
          </a:solidFill>
        </p:spPr>
        <p:txBody>
          <a:bodyPr>
            <a:normAutofit/>
          </a:bodyPr>
          <a:lstStyle/>
          <a:p>
            <a:pPr marL="0" indent="0">
              <a:buNone/>
            </a:pPr>
            <a:r>
              <a:rPr lang="en-US" altLang="zh-CN" sz="2400" b="1" i="1" dirty="0">
                <a:latin typeface="+mn-ea"/>
              </a:rPr>
              <a:t>1.</a:t>
            </a:r>
            <a:r>
              <a:rPr lang="zh-CN" altLang="en-US" sz="2400" b="1" i="1" dirty="0">
                <a:latin typeface="+mn-ea"/>
              </a:rPr>
              <a:t>了解教材分析与教学设计的关系</a:t>
            </a:r>
            <a:endParaRPr lang="en-US" altLang="zh-CN" sz="2400" b="1" i="1" dirty="0">
              <a:latin typeface="+mn-ea"/>
            </a:endParaRPr>
          </a:p>
          <a:p>
            <a:pPr marL="0" indent="0">
              <a:buNone/>
            </a:pPr>
            <a:endParaRPr lang="en-US" altLang="zh-CN" sz="2400" b="1" i="1" dirty="0">
              <a:latin typeface="+mn-ea"/>
            </a:endParaRPr>
          </a:p>
          <a:p>
            <a:pPr marL="0" indent="0">
              <a:buNone/>
            </a:pPr>
            <a:r>
              <a:rPr lang="en-US" altLang="zh-CN" sz="2400" b="1" i="1" dirty="0">
                <a:latin typeface="+mn-ea"/>
              </a:rPr>
              <a:t>2.</a:t>
            </a:r>
            <a:r>
              <a:rPr lang="zh-CN" altLang="en-US" sz="2400" b="1" i="1" dirty="0">
                <a:latin typeface="+mn-ea"/>
              </a:rPr>
              <a:t>分析与教材内容相关的课程内容</a:t>
            </a:r>
            <a:endParaRPr lang="en-US" altLang="zh-CN" sz="2400" b="1" i="1" dirty="0">
              <a:latin typeface="+mn-ea"/>
            </a:endParaRPr>
          </a:p>
          <a:p>
            <a:pPr marL="0" indent="0">
              <a:buNone/>
            </a:pPr>
            <a:endParaRPr lang="en-US" altLang="zh-CN" sz="2400" b="1" i="1" dirty="0">
              <a:latin typeface="+mn-ea"/>
            </a:endParaRPr>
          </a:p>
          <a:p>
            <a:pPr marL="0" indent="0">
              <a:buNone/>
            </a:pPr>
            <a:r>
              <a:rPr lang="en-US" altLang="zh-CN" sz="2400" b="1" i="1" dirty="0">
                <a:latin typeface="+mn-ea"/>
              </a:rPr>
              <a:t>3.</a:t>
            </a:r>
            <a:r>
              <a:rPr lang="zh-CN" altLang="en-US" sz="2400" b="1" i="1" dirty="0">
                <a:latin typeface="+mn-ea"/>
              </a:rPr>
              <a:t>通过教材分析明确课程内容的具体要求</a:t>
            </a:r>
            <a:endParaRPr lang="en-US" altLang="zh-CN" sz="2400" b="1" i="1" dirty="0">
              <a:latin typeface="+mn-ea"/>
            </a:endParaRPr>
          </a:p>
          <a:p>
            <a:pPr marL="0" indent="0">
              <a:buNone/>
            </a:pPr>
            <a:endParaRPr lang="en-US" altLang="zh-CN" sz="2400" b="1" i="1" dirty="0">
              <a:latin typeface="+mn-ea"/>
            </a:endParaRPr>
          </a:p>
          <a:p>
            <a:pPr marL="0" indent="0">
              <a:buNone/>
            </a:pPr>
            <a:r>
              <a:rPr lang="en-US" altLang="zh-CN" sz="2400" b="1" i="1" dirty="0">
                <a:latin typeface="+mn-ea"/>
              </a:rPr>
              <a:t>4.</a:t>
            </a:r>
            <a:r>
              <a:rPr lang="zh-CN" altLang="en-US" sz="2400" b="1" i="1" dirty="0">
                <a:latin typeface="+mn-ea"/>
              </a:rPr>
              <a:t>在分析课程内容的基础上形成教学目标</a:t>
            </a:r>
            <a:endParaRPr lang="en-US" altLang="zh-CN" sz="2400" b="1" i="1" dirty="0">
              <a:latin typeface="+mn-ea"/>
            </a:endParaRPr>
          </a:p>
          <a:p>
            <a:pPr marL="0" indent="0">
              <a:buNone/>
            </a:pPr>
            <a:endParaRPr lang="en-US" altLang="zh-CN" sz="2400" b="1" i="1" dirty="0">
              <a:latin typeface="+mn-ea"/>
            </a:endParaRPr>
          </a:p>
          <a:p>
            <a:pPr marL="0" indent="0">
              <a:buNone/>
            </a:pPr>
            <a:r>
              <a:rPr lang="en-US" altLang="zh-CN" sz="2400" b="1" i="1" dirty="0">
                <a:latin typeface="+mn-ea"/>
              </a:rPr>
              <a:t>5.</a:t>
            </a:r>
            <a:r>
              <a:rPr lang="zh-CN" altLang="en-US" sz="2400" b="1" i="1" dirty="0">
                <a:latin typeface="+mn-ea"/>
              </a:rPr>
              <a:t>从教学目标出发选择和处理教材内容，</a:t>
            </a:r>
            <a:endParaRPr lang="en-US" altLang="zh-CN" sz="2400" b="1" i="1" dirty="0">
              <a:latin typeface="+mn-ea"/>
            </a:endParaRPr>
          </a:p>
          <a:p>
            <a:pPr marL="0" indent="0">
              <a:buNone/>
            </a:pPr>
            <a:r>
              <a:rPr lang="en-US" altLang="zh-CN" sz="2400" b="1" i="1" dirty="0">
                <a:latin typeface="+mn-ea"/>
              </a:rPr>
              <a:t>  </a:t>
            </a:r>
            <a:r>
              <a:rPr lang="zh-CN" altLang="en-US" sz="2400" b="1" i="1" dirty="0">
                <a:latin typeface="+mn-ea"/>
              </a:rPr>
              <a:t>设计教学任务和教学活动</a:t>
            </a:r>
            <a:endParaRPr lang="en-US" altLang="zh-CN" sz="2400" b="1" dirty="0">
              <a:latin typeface="+mn-ea"/>
            </a:endParaRPr>
          </a:p>
        </p:txBody>
      </p:sp>
      <p:pic>
        <p:nvPicPr>
          <p:cNvPr id="4" name="图片 3">
            <a:extLst>
              <a:ext uri="{FF2B5EF4-FFF2-40B4-BE49-F238E27FC236}">
                <a16:creationId xmlns:a16="http://schemas.microsoft.com/office/drawing/2014/main" id="{0D5F1F8B-198B-48BF-B66D-5E8D736633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51653" y="116632"/>
            <a:ext cx="1424443" cy="1424443"/>
          </a:xfrm>
          <a:prstGeom prst="rect">
            <a:avLst/>
          </a:prstGeom>
        </p:spPr>
      </p:pic>
    </p:spTree>
    <p:extLst>
      <p:ext uri="{BB962C8B-B14F-4D97-AF65-F5344CB8AC3E}">
        <p14:creationId xmlns:p14="http://schemas.microsoft.com/office/powerpoint/2010/main" val="29702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B3F33B00-3FD5-47F1-A8C0-565F739F3F51}"/>
              </a:ext>
            </a:extLst>
          </p:cNvPr>
          <p:cNvSpPr txBox="1">
            <a:spLocks noRot="1" noChangeArrowheads="1"/>
          </p:cNvSpPr>
          <p:nvPr/>
        </p:nvSpPr>
        <p:spPr>
          <a:xfrm>
            <a:off x="331470" y="260648"/>
            <a:ext cx="8352928" cy="1208714"/>
          </a:xfrm>
          <a:prstGeom prst="rect">
            <a:avLst/>
          </a:prstGeom>
          <a:solidFill>
            <a:schemeClr val="accent6">
              <a:lumMod val="40000"/>
              <a:lumOff val="60000"/>
            </a:schemeClr>
          </a:solidFill>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4100"/>
              </a:lnSpc>
            </a:pPr>
            <a:r>
              <a:rPr lang="zh-CN" altLang="en-US" sz="2800" b="1" dirty="0">
                <a:solidFill>
                  <a:srgbClr val="FF0000"/>
                </a:solidFill>
                <a:latin typeface="+mn-ea"/>
                <a:ea typeface="+mn-ea"/>
              </a:rPr>
              <a:t>二、怎样以课程内容为依据分析教材内容</a:t>
            </a:r>
            <a:endParaRPr lang="en-US" altLang="zh-CN" sz="2800" b="1" dirty="0">
              <a:solidFill>
                <a:srgbClr val="FF0000"/>
              </a:solidFill>
              <a:latin typeface="+mn-ea"/>
              <a:ea typeface="+mn-ea"/>
            </a:endParaRPr>
          </a:p>
          <a:p>
            <a:pPr algn="l">
              <a:lnSpc>
                <a:spcPts val="4100"/>
              </a:lnSpc>
            </a:pPr>
            <a:r>
              <a:rPr lang="en-US" altLang="zh-CN" sz="2400" dirty="0">
                <a:latin typeface="+mn-ea"/>
                <a:ea typeface="+mn-ea"/>
              </a:rPr>
              <a:t>1.</a:t>
            </a:r>
            <a:r>
              <a:rPr lang="zh-CN" altLang="en-US" sz="2400" dirty="0">
                <a:latin typeface="+mn-ea"/>
                <a:ea typeface="+mn-ea"/>
              </a:rPr>
              <a:t>了解以课程标准为依据分析教材的基本步骤</a:t>
            </a:r>
            <a:endParaRPr lang="en-US" altLang="zh-CN" sz="2400" i="1" dirty="0">
              <a:latin typeface="+mn-ea"/>
              <a:ea typeface="+mn-ea"/>
            </a:endParaRPr>
          </a:p>
        </p:txBody>
      </p:sp>
      <p:graphicFrame>
        <p:nvGraphicFramePr>
          <p:cNvPr id="5" name="图示 4">
            <a:extLst>
              <a:ext uri="{FF2B5EF4-FFF2-40B4-BE49-F238E27FC236}">
                <a16:creationId xmlns:a16="http://schemas.microsoft.com/office/drawing/2014/main" id="{A4C77717-AF37-42D5-9F11-995FAE2CC5CD}"/>
              </a:ext>
            </a:extLst>
          </p:cNvPr>
          <p:cNvGraphicFramePr/>
          <p:nvPr>
            <p:extLst>
              <p:ext uri="{D42A27DB-BD31-4B8C-83A1-F6EECF244321}">
                <p14:modId xmlns:p14="http://schemas.microsoft.com/office/powerpoint/2010/main" val="3823890467"/>
              </p:ext>
            </p:extLst>
          </p:nvPr>
        </p:nvGraphicFramePr>
        <p:xfrm>
          <a:off x="358559" y="1469362"/>
          <a:ext cx="8393166" cy="21756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图示 10">
            <a:extLst>
              <a:ext uri="{FF2B5EF4-FFF2-40B4-BE49-F238E27FC236}">
                <a16:creationId xmlns:a16="http://schemas.microsoft.com/office/drawing/2014/main" id="{CBAB4C9E-463F-4BFE-B7D7-3F947D2A0DAC}"/>
              </a:ext>
            </a:extLst>
          </p:cNvPr>
          <p:cNvGraphicFramePr/>
          <p:nvPr>
            <p:extLst>
              <p:ext uri="{D42A27DB-BD31-4B8C-83A1-F6EECF244321}">
                <p14:modId xmlns:p14="http://schemas.microsoft.com/office/powerpoint/2010/main" val="1888906680"/>
              </p:ext>
            </p:extLst>
          </p:nvPr>
        </p:nvGraphicFramePr>
        <p:xfrm>
          <a:off x="358560" y="4005064"/>
          <a:ext cx="8393166" cy="20162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矩形 11">
            <a:extLst>
              <a:ext uri="{FF2B5EF4-FFF2-40B4-BE49-F238E27FC236}">
                <a16:creationId xmlns:a16="http://schemas.microsoft.com/office/drawing/2014/main" id="{E4755C29-6D53-4F88-86AA-FE125C26ABE8}"/>
              </a:ext>
            </a:extLst>
          </p:cNvPr>
          <p:cNvSpPr/>
          <p:nvPr/>
        </p:nvSpPr>
        <p:spPr>
          <a:xfrm>
            <a:off x="3059832" y="3284984"/>
            <a:ext cx="2350323" cy="461665"/>
          </a:xfrm>
          <a:prstGeom prst="rect">
            <a:avLst/>
          </a:prstGeom>
          <a:noFill/>
        </p:spPr>
        <p:txBody>
          <a:bodyPr wrap="none" lIns="91440" tIns="45720" rIns="91440" bIns="45720">
            <a:spAutoFit/>
          </a:bodyPr>
          <a:lstStyle/>
          <a:p>
            <a:pPr algn="ctr"/>
            <a:r>
              <a:rPr lang="zh-CN" altLang="en-US" sz="2400" b="1" cap="none" spc="0" dirty="0">
                <a:ln w="22225">
                  <a:solidFill>
                    <a:schemeClr val="accent2"/>
                  </a:solidFill>
                  <a:prstDash val="solid"/>
                </a:ln>
                <a:solidFill>
                  <a:schemeClr val="accent2">
                    <a:lumMod val="40000"/>
                    <a:lumOff val="60000"/>
                  </a:schemeClr>
                </a:solidFill>
                <a:effectLst/>
              </a:rPr>
              <a:t>教材分析的步骤</a:t>
            </a:r>
          </a:p>
        </p:txBody>
      </p:sp>
      <p:sp>
        <p:nvSpPr>
          <p:cNvPr id="18" name="矩形 17">
            <a:extLst>
              <a:ext uri="{FF2B5EF4-FFF2-40B4-BE49-F238E27FC236}">
                <a16:creationId xmlns:a16="http://schemas.microsoft.com/office/drawing/2014/main" id="{609E14E1-D167-4A80-ABE5-B8A20E81702E}"/>
              </a:ext>
            </a:extLst>
          </p:cNvPr>
          <p:cNvSpPr/>
          <p:nvPr/>
        </p:nvSpPr>
        <p:spPr>
          <a:xfrm>
            <a:off x="2750454" y="5559623"/>
            <a:ext cx="2969083" cy="461665"/>
          </a:xfrm>
          <a:prstGeom prst="rect">
            <a:avLst/>
          </a:prstGeom>
          <a:noFill/>
        </p:spPr>
        <p:txBody>
          <a:bodyPr wrap="none" lIns="91440" tIns="45720" rIns="91440" bIns="45720">
            <a:spAutoFit/>
          </a:bodyPr>
          <a:lstStyle/>
          <a:p>
            <a:pPr algn="ctr"/>
            <a:r>
              <a:rPr lang="zh-CN" altLang="en-US" sz="2400" b="1" dirty="0">
                <a:ln w="22225">
                  <a:solidFill>
                    <a:schemeClr val="accent2"/>
                  </a:solidFill>
                  <a:prstDash val="solid"/>
                </a:ln>
                <a:solidFill>
                  <a:schemeClr val="accent2">
                    <a:lumMod val="40000"/>
                    <a:lumOff val="60000"/>
                  </a:schemeClr>
                </a:solidFill>
              </a:rPr>
              <a:t>教材内容处理</a:t>
            </a:r>
            <a:r>
              <a:rPr lang="zh-CN" altLang="en-US" sz="2400" b="1" cap="none" spc="0" dirty="0">
                <a:ln w="22225">
                  <a:solidFill>
                    <a:schemeClr val="accent2"/>
                  </a:solidFill>
                  <a:prstDash val="solid"/>
                </a:ln>
                <a:solidFill>
                  <a:schemeClr val="accent2">
                    <a:lumMod val="40000"/>
                    <a:lumOff val="60000"/>
                  </a:schemeClr>
                </a:solidFill>
                <a:effectLst/>
              </a:rPr>
              <a:t>的步骤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11" grpId="0">
        <p:bldAsOne/>
      </p:bldGraphic>
      <p:bldP spid="12"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EXT_PART_ID_V2" val="d-2-2"/>
  <p:tag name="KSO_WM_UNIT_PRESET_TEXT" val="您可以点击此处添加正文,文字是您的核心提炼。&#10;请言简意赅的阐述您的观点，根据需要酌情增减。&#10;以便使观者可以准确的理解您所传达的完整信息。&#10;您的正文已经字字珠玑，但信息却错综复杂。"/>
  <p:tag name="KSO_WM_UNIT_NOCLEAR" val="1"/>
  <p:tag name="KSO_WM_UNIT_VALUE" val="234"/>
  <p:tag name="KSO_WM_UNIT_HIGHLIGHT" val="0"/>
  <p:tag name="KSO_WM_UNIT_COMPATIBLE" val="0"/>
  <p:tag name="KSO_WM_UNIT_DIAGRAM_ISNUMVISUAL" val="0"/>
  <p:tag name="KSO_WM_UNIT_DIAGRAM_ISREFERUNIT" val="0"/>
  <p:tag name="KSO_WM_UNIT_TYPE" val="f"/>
  <p:tag name="KSO_WM_UNIT_INDEX" val="1"/>
  <p:tag name="KSO_WM_UNIT_ID" val="diagram20194715_1*f*1"/>
  <p:tag name="KSO_WM_TEMPLATE_CATEGORY" val="diagram"/>
  <p:tag name="KSO_WM_TEMPLATE_INDEX" val="20194715"/>
  <p:tag name="KSO_WM_UNIT_LAYERLEVEL" val="1"/>
  <p:tag name="KSO_WM_TAG_VERSION" val="1.0"/>
  <p:tag name="KSO_WM_BEAUTIFY_FLAG" val="#wm#"/>
  <p:tag name="KSO_WM_UNIT_COLOR_SCHEME_SHAPE_ID" val="20"/>
  <p:tag name="KSO_WM_UNIT_COLOR_SCHEME_PARENT_PAGE" val="0_1"/>
  <p:tag name="KSO_WM_UNIT_SUBTYPE" val="a"/>
  <p:tag name="KSO_WM_UNIT_TEXT_FILL_FORE_SCHEMECOLOR_INDEX_BRIGHTNESS" val="0.1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8207</TotalTime>
  <Words>9414</Words>
  <Application>Microsoft Office PowerPoint</Application>
  <PresentationFormat>全屏显示(4:3)</PresentationFormat>
  <Paragraphs>888</Paragraphs>
  <Slides>46</Slides>
  <Notes>13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46</vt:i4>
      </vt:variant>
    </vt:vector>
  </HeadingPairs>
  <TitlesOfParts>
    <vt:vector size="63" baseType="lpstr">
      <vt:lpstr>等线</vt:lpstr>
      <vt:lpstr>黑体</vt:lpstr>
      <vt:lpstr>华文行楷</vt:lpstr>
      <vt:lpstr>华文新魏</vt:lpstr>
      <vt:lpstr>华文中宋</vt:lpstr>
      <vt:lpstr>楷体</vt:lpstr>
      <vt:lpstr>隶书</vt:lpstr>
      <vt:lpstr>宋体</vt:lpstr>
      <vt:lpstr>微软雅黑</vt:lpstr>
      <vt:lpstr>Arial</vt:lpstr>
      <vt:lpstr>Calibri</vt:lpstr>
      <vt:lpstr>Garamond</vt:lpstr>
      <vt:lpstr>Tahoma</vt:lpstr>
      <vt:lpstr>Times New Roman</vt:lpstr>
      <vt:lpstr>Wingdings</vt:lpstr>
      <vt:lpstr>Wingdings 2</vt:lpstr>
      <vt:lpstr>Office 主题​​</vt:lpstr>
      <vt:lpstr>PowerPoint 演示文稿</vt:lpstr>
      <vt:lpstr>讨论的主要内容</vt:lpstr>
      <vt:lpstr>一、为什么要依据课程标准分析教材？</vt:lpstr>
      <vt:lpstr>PowerPoint 演示文稿</vt:lpstr>
      <vt:lpstr>2.课程标准是教材编写的依据（教材单元主题与课程内容主题主题存在着对应关系）              （以中国近现代史内容为例）</vt:lpstr>
      <vt:lpstr>3.课程标准是教材处理、教学与评价的依据（课程标准承担着考试说明的功能） 高考试题考查内容以教材内容为依托，体现课程标准核心素养的要求</vt:lpstr>
      <vt:lpstr>4.从课程标准出发分析教材是新教材观的体现</vt:lpstr>
      <vt:lpstr>二、怎样以课程标准为依据分析教材内容？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根据目标确定教学任务与活动（目标—任务—活动） 《中华文明起源》 </vt:lpstr>
      <vt:lpstr>PowerPoint 演示文稿</vt:lpstr>
      <vt:lpstr>PowerPoint 演示文稿</vt:lpstr>
      <vt:lpstr>PowerPoint 演示文稿</vt:lpstr>
      <vt:lpstr>PowerPoint 演示文稿</vt:lpstr>
      <vt:lpstr>PowerPoint 演示文稿</vt:lpstr>
      <vt:lpstr>春秋战国时期课程内容    1.2 春秋战国时期的政治、社会及思想变动    通过春秋战国时期的经济发展和政治变动，理解战国时期变法运动的必然性；了解老子、孔子学说；通过孟子、荀子、庄子等了解“百家争鸣”的局面及其意义。  </vt:lpstr>
      <vt:lpstr>PowerPoint 演示文稿</vt:lpstr>
      <vt:lpstr>PowerPoint 演示文稿</vt:lpstr>
      <vt:lpstr>PowerPoint 演示文稿</vt:lpstr>
      <vt:lpstr>PowerPoint 演示文稿</vt:lpstr>
      <vt:lpstr>PowerPoint 演示文稿</vt:lpstr>
      <vt:lpstr>从专题内容的主旨整合单元内容</vt:lpstr>
      <vt:lpstr>PowerPoint 演示文稿</vt:lpstr>
      <vt:lpstr>PowerPoint 演示文稿</vt:lpstr>
      <vt:lpstr>PowerPoint 演示文稿</vt:lpstr>
      <vt:lpstr>PowerPoint 演示文稿</vt:lpstr>
      <vt:lpstr>确定教学与评价目标</vt:lpstr>
      <vt:lpstr>设计与任务相关的学习活动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yjx</dc:creator>
  <cp:lastModifiedBy>yao jxiang</cp:lastModifiedBy>
  <cp:revision>664</cp:revision>
  <dcterms:created xsi:type="dcterms:W3CDTF">2018-04-17T12:57:36Z</dcterms:created>
  <dcterms:modified xsi:type="dcterms:W3CDTF">2021-04-11T00:03:10Z</dcterms:modified>
</cp:coreProperties>
</file>