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7"/>
  </p:notesMasterIdLst>
  <p:sldIdLst>
    <p:sldId id="369" r:id="rId2"/>
    <p:sldId id="419" r:id="rId3"/>
    <p:sldId id="387" r:id="rId4"/>
    <p:sldId id="415" r:id="rId5"/>
    <p:sldId id="417" r:id="rId6"/>
    <p:sldId id="409" r:id="rId7"/>
    <p:sldId id="396" r:id="rId8"/>
    <p:sldId id="380" r:id="rId9"/>
    <p:sldId id="397" r:id="rId10"/>
    <p:sldId id="421" r:id="rId11"/>
    <p:sldId id="423" r:id="rId12"/>
    <p:sldId id="412" r:id="rId13"/>
    <p:sldId id="422" r:id="rId14"/>
    <p:sldId id="413" r:id="rId15"/>
    <p:sldId id="352" r:id="rId16"/>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FF"/>
    <a:srgbClr val="1E03E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5181" autoAdjust="0"/>
  </p:normalViewPr>
  <p:slideViewPr>
    <p:cSldViewPr>
      <p:cViewPr varScale="1">
        <p:scale>
          <a:sx n="89" d="100"/>
          <a:sy n="89" d="100"/>
        </p:scale>
        <p:origin x="-612" y="-10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98DDFB1B-7C7A-42F0-8B75-C98F24CDEC36}" type="datetimeFigureOut">
              <a:rPr lang="zh-CN" altLang="en-US"/>
              <a:pPr>
                <a:defRPr/>
              </a:pPr>
              <a:t>2019-04-10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EE97C9B-FBE7-40D9-8102-1331C735A02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E1E8CE3F-1BA9-4C34-81F4-9CA592D40904}" type="datetimeFigureOut">
              <a:rPr lang="zh-CN" altLang="en-US"/>
              <a:pPr>
                <a:defRPr/>
              </a:pPr>
              <a:t>2019-04-10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1358F6D-01BB-41BD-8A92-2B2DC0CF991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C9B035B-D863-45EC-81E8-66DA2C80E66E}" type="datetimeFigureOut">
              <a:rPr lang="zh-CN" altLang="en-US"/>
              <a:pPr>
                <a:defRPr/>
              </a:pPr>
              <a:t>2019-04-10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29697691-6F85-4CBE-9805-32A10C38D136}"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21E7A51-246F-4A45-8E0B-E9476616EC7B}" type="datetimeFigureOut">
              <a:rPr lang="zh-CN" altLang="en-US"/>
              <a:pPr>
                <a:defRPr/>
              </a:pPr>
              <a:t>2019-04-10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4B94AD9-C474-40AC-A086-BAD7CD999934}"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93A4FD13-2D68-48F2-863B-9A78529DD467}" type="datetimeFigureOut">
              <a:rPr lang="zh-CN" altLang="en-US"/>
              <a:pPr>
                <a:defRPr/>
              </a:pPr>
              <a:t>2019-04-10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3634D26-13FD-4B87-8AC2-D66C1364F367}"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6CE646D0-3688-4AFE-A910-C4FC0A7E328F}" type="datetimeFigureOut">
              <a:rPr lang="zh-CN" altLang="en-US"/>
              <a:pPr>
                <a:defRPr/>
              </a:pPr>
              <a:t>2019-04-10</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8BB809C-490F-4022-9D8E-4A5CD699DC00}"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BF3A3767-BB82-455D-A708-A0535AADF909}" type="datetimeFigureOut">
              <a:rPr lang="zh-CN" altLang="en-US"/>
              <a:pPr>
                <a:defRPr/>
              </a:pPr>
              <a:t>2019-04-10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0423E91-0802-4F08-B52E-50A996494664}"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7BCF059-0503-47D6-994F-980999824D1C}" type="datetimeFigureOut">
              <a:rPr lang="zh-CN" altLang="en-US"/>
              <a:pPr>
                <a:defRPr/>
              </a:pPr>
              <a:t>2019-04-10</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95BF5A1-E18D-480C-A7FA-3907D3EFED7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68464396-6A7B-49AA-BE56-2F25E1A3FEEC}" type="datetimeFigureOut">
              <a:rPr lang="zh-CN" altLang="en-US"/>
              <a:pPr>
                <a:defRPr/>
              </a:pPr>
              <a:t>2019-04-10</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9F9EE8C1-3042-4502-8C08-C4BE6F6BA6C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B46F9F75-2B6C-4AF4-B5A5-48A09EDFDAB1}" type="datetimeFigureOut">
              <a:rPr lang="zh-CN" altLang="en-US"/>
              <a:pPr>
                <a:defRPr/>
              </a:pPr>
              <a:t>2019-04-10</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0E8BD46-0D78-446B-A4EA-D92E518BC5DD}"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5FC92CB6-5478-4B26-9BBE-A40A7F8873D7}" type="datetimeFigureOut">
              <a:rPr lang="zh-CN" altLang="en-US"/>
              <a:pPr>
                <a:defRPr/>
              </a:pPr>
              <a:t>2019-04-10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2FB18D2-08EA-4C2B-919B-0554F80E2B1D}"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40821D5-42A4-4550-A0DC-DAF22F681AC3}" type="datetimeFigureOut">
              <a:rPr lang="zh-CN" altLang="en-US"/>
              <a:pPr>
                <a:defRPr/>
              </a:pPr>
              <a:t>2019-04-10</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1FC7FA78-67F9-4ACC-BF6B-8C1A8E9B0E98}"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5979"/>
            <a:ext cx="8229600" cy="8572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200151"/>
            <a:ext cx="8229600" cy="33944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F915AD38-E726-453D-95DE-E403EDF7B8F3}" type="datetimeFigureOut">
              <a:rPr lang="zh-CN" altLang="en-US"/>
              <a:pPr>
                <a:defRPr/>
              </a:pPr>
              <a:t>2019-04-10</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EDC63705-EB1E-4D9A-9193-4FC74ED833C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731" r:id="rId1"/>
    <p:sldLayoutId id="2147483730" r:id="rId2"/>
    <p:sldLayoutId id="2147483729" r:id="rId3"/>
    <p:sldLayoutId id="2147483728" r:id="rId4"/>
    <p:sldLayoutId id="2147483727" r:id="rId5"/>
    <p:sldLayoutId id="2147483726" r:id="rId6"/>
    <p:sldLayoutId id="2147483725" r:id="rId7"/>
    <p:sldLayoutId id="2147483724" r:id="rId8"/>
    <p:sldLayoutId id="2147483723" r:id="rId9"/>
    <p:sldLayoutId id="2147483722" r:id="rId10"/>
    <p:sldLayoutId id="214748372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标题 1"/>
          <p:cNvSpPr>
            <a:spLocks noGrp="1"/>
          </p:cNvSpPr>
          <p:nvPr>
            <p:ph type="ctrTitle"/>
          </p:nvPr>
        </p:nvSpPr>
        <p:spPr/>
        <p:txBody>
          <a:bodyPr/>
          <a:lstStyle/>
          <a:p>
            <a:pPr eaLnBrk="1" hangingPunct="1"/>
            <a:r>
              <a:rPr lang="en-US" altLang="zh-CN" sz="4000" dirty="0" smtClean="0"/>
              <a:t>How to perfect your writing</a:t>
            </a:r>
            <a:endParaRPr lang="zh-CN" altLang="en-US" sz="4000" dirty="0" smtClean="0"/>
          </a:p>
        </p:txBody>
      </p:sp>
      <p:sp>
        <p:nvSpPr>
          <p:cNvPr id="14339" name="副标题 2"/>
          <p:cNvSpPr>
            <a:spLocks noGrp="1"/>
          </p:cNvSpPr>
          <p:nvPr>
            <p:ph type="subTitle" idx="1"/>
          </p:nvPr>
        </p:nvSpPr>
        <p:spPr>
          <a:xfrm>
            <a:off x="1371600" y="2914650"/>
            <a:ext cx="7016750" cy="1314450"/>
          </a:xfrm>
        </p:spPr>
        <p:txBody>
          <a:bodyPr/>
          <a:lstStyle/>
          <a:p>
            <a:pPr eaLnBrk="1" hangingPunct="1"/>
            <a:r>
              <a:rPr lang="en-US" altLang="zh-CN" smtClean="0">
                <a:solidFill>
                  <a:srgbClr val="898989"/>
                </a:solidFill>
              </a:rPr>
              <a:t> </a:t>
            </a:r>
          </a:p>
          <a:p>
            <a:pPr eaLnBrk="1" hangingPunct="1"/>
            <a:r>
              <a:rPr lang="en-US" altLang="zh-CN" smtClean="0">
                <a:solidFill>
                  <a:srgbClr val="898989"/>
                </a:solidFill>
              </a:rPr>
              <a:t>    </a:t>
            </a:r>
            <a:r>
              <a:rPr lang="en-US" altLang="zh-CN" smtClean="0">
                <a:solidFill>
                  <a:schemeClr val="tx1"/>
                </a:solidFill>
              </a:rPr>
              <a:t>Zhou Mo</a:t>
            </a:r>
          </a:p>
          <a:p>
            <a:pPr eaLnBrk="1" hangingPunct="1"/>
            <a:r>
              <a:rPr lang="en-US" altLang="zh-CN" smtClean="0">
                <a:solidFill>
                  <a:schemeClr val="tx1"/>
                </a:solidFill>
              </a:rPr>
              <a:t>                           Yangzhou High School</a:t>
            </a:r>
            <a:endParaRPr lang="zh-CN" altLang="en-US" smtClean="0">
              <a:solidFill>
                <a:schemeClr val="tx1"/>
              </a:solidFill>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3995936" y="411510"/>
            <a:ext cx="1248242" cy="113747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23478"/>
            <a:ext cx="8229600" cy="857250"/>
          </a:xfrm>
        </p:spPr>
        <p:txBody>
          <a:bodyPr/>
          <a:lstStyle/>
          <a:p>
            <a:r>
              <a:rPr lang="en-US" altLang="zh-CN" dirty="0" smtClean="0"/>
              <a:t>Reasons </a:t>
            </a:r>
            <a:r>
              <a:rPr lang="en-US" altLang="zh-CN" smtClean="0"/>
              <a:t>and measures revision</a:t>
            </a:r>
            <a:endParaRPr lang="zh-CN" altLang="en-US" dirty="0"/>
          </a:p>
        </p:txBody>
      </p:sp>
      <p:sp>
        <p:nvSpPr>
          <p:cNvPr id="3" name="内容占位符 2"/>
          <p:cNvSpPr>
            <a:spLocks noGrp="1"/>
          </p:cNvSpPr>
          <p:nvPr>
            <p:ph idx="1"/>
          </p:nvPr>
        </p:nvSpPr>
        <p:spPr>
          <a:xfrm>
            <a:off x="467544" y="987574"/>
            <a:ext cx="8229600" cy="3394472"/>
          </a:xfrm>
        </p:spPr>
        <p:txBody>
          <a:bodyPr/>
          <a:lstStyle/>
          <a:p>
            <a:pPr algn="ctr">
              <a:buNone/>
            </a:pPr>
            <a:r>
              <a:rPr lang="en-US" altLang="zh-CN" b="1" dirty="0" smtClean="0"/>
              <a:t>Incoherence</a:t>
            </a:r>
          </a:p>
          <a:p>
            <a:pPr>
              <a:buNone/>
            </a:pPr>
            <a:r>
              <a:rPr lang="en-US" altLang="zh-CN" sz="2800" b="1" dirty="0" smtClean="0"/>
              <a:t>Within the paragraph: </a:t>
            </a:r>
          </a:p>
          <a:p>
            <a:r>
              <a:rPr lang="en-US" altLang="zh-CN" sz="2800" u="sng" dirty="0" smtClean="0"/>
              <a:t>Is there a topic sentence?</a:t>
            </a:r>
            <a:endParaRPr lang="zh-CN" altLang="zh-CN" sz="2800" u="sng" dirty="0" smtClean="0"/>
          </a:p>
          <a:p>
            <a:r>
              <a:rPr lang="en-US" altLang="zh-CN" sz="2800" u="sng" dirty="0" smtClean="0"/>
              <a:t>Do the supporting sentences serve the topic sentence well?</a:t>
            </a:r>
            <a:endParaRPr lang="zh-CN" altLang="zh-CN" sz="2800" u="sng" dirty="0" smtClean="0"/>
          </a:p>
          <a:p>
            <a:pPr>
              <a:buNone/>
            </a:pPr>
            <a:r>
              <a:rPr lang="en-US" altLang="zh-CN" sz="2800" b="1" dirty="0" smtClean="0"/>
              <a:t>Between paragraphs: </a:t>
            </a:r>
          </a:p>
          <a:p>
            <a:r>
              <a:rPr lang="en-US" altLang="zh-CN" sz="2800" u="sng" dirty="0" smtClean="0"/>
              <a:t>Are the measures in paragraph 3 consistent with the reasons in paragraph 2?</a:t>
            </a:r>
            <a:endParaRPr lang="zh-CN" altLang="zh-CN" sz="2800" u="sng" dirty="0" smtClean="0"/>
          </a:p>
          <a:p>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388424" y="4443958"/>
            <a:ext cx="600170" cy="524842"/>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IMG_4797.JPG"/>
          <p:cNvPicPr>
            <a:picLocks noGrp="1" noChangeAspect="1"/>
          </p:cNvPicPr>
          <p:nvPr>
            <p:ph idx="1"/>
          </p:nvPr>
        </p:nvPicPr>
        <p:blipFill>
          <a:blip r:embed="rId2" cstate="print"/>
          <a:stretch>
            <a:fillRect/>
          </a:stretch>
        </p:blipFill>
        <p:spPr>
          <a:xfrm>
            <a:off x="0" y="195486"/>
            <a:ext cx="8964487" cy="4752528"/>
          </a:xfrm>
        </p:spPr>
      </p:pic>
      <p:sp>
        <p:nvSpPr>
          <p:cNvPr id="5" name="TextBox 4"/>
          <p:cNvSpPr txBox="1"/>
          <p:nvPr/>
        </p:nvSpPr>
        <p:spPr>
          <a:xfrm>
            <a:off x="0" y="3147814"/>
            <a:ext cx="7560840" cy="338554"/>
          </a:xfrm>
          <a:prstGeom prst="rect">
            <a:avLst/>
          </a:prstGeom>
          <a:noFill/>
        </p:spPr>
        <p:txBody>
          <a:bodyPr wrap="square" rtlCol="0">
            <a:spAutoFit/>
          </a:bodyPr>
          <a:lstStyle/>
          <a:p>
            <a:r>
              <a:rPr lang="en-US" altLang="zh-CN" sz="1600" b="1" dirty="0" smtClean="0">
                <a:solidFill>
                  <a:srgbClr val="FF0000"/>
                </a:solidFill>
                <a:latin typeface="Times New Roman" pitchFamily="18" charset="0"/>
                <a:cs typeface="Times New Roman" pitchFamily="18" charset="0"/>
              </a:rPr>
              <a:t>In a bid to wrestle with the serious problem, joint efforts must be made.</a:t>
            </a:r>
            <a:endParaRPr lang="zh-CN" altLang="en-US" sz="1600" b="1" dirty="0" smtClean="0">
              <a:solidFill>
                <a:srgbClr val="FF0000"/>
              </a:solidFill>
              <a:latin typeface="Times New Roman" pitchFamily="18" charset="0"/>
              <a:cs typeface="Times New Roman" pitchFamily="18" charset="0"/>
            </a:endParaRPr>
          </a:p>
        </p:txBody>
      </p:sp>
      <p:cxnSp>
        <p:nvCxnSpPr>
          <p:cNvPr id="7" name="直接连接符 6"/>
          <p:cNvCxnSpPr/>
          <p:nvPr/>
        </p:nvCxnSpPr>
        <p:spPr>
          <a:xfrm>
            <a:off x="611560" y="3435846"/>
            <a:ext cx="504056" cy="14401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9" name="直接连接符 8"/>
          <p:cNvCxnSpPr/>
          <p:nvPr/>
        </p:nvCxnSpPr>
        <p:spPr>
          <a:xfrm flipV="1">
            <a:off x="1115616" y="3435846"/>
            <a:ext cx="216024" cy="144016"/>
          </a:xfrm>
          <a:prstGeom prst="line">
            <a:avLst/>
          </a:prstGeom>
          <a:ln w="19050">
            <a:solidFill>
              <a:srgbClr val="FF0000"/>
            </a:solidFill>
          </a:ln>
        </p:spPr>
        <p:style>
          <a:lnRef idx="1">
            <a:schemeClr val="accent2"/>
          </a:lnRef>
          <a:fillRef idx="0">
            <a:schemeClr val="accent2"/>
          </a:fillRef>
          <a:effectRef idx="0">
            <a:schemeClr val="accent2"/>
          </a:effectRef>
          <a:fontRef idx="minor">
            <a:schemeClr val="tx1"/>
          </a:fontRef>
        </p:style>
      </p:cxnSp>
      <p:sp>
        <p:nvSpPr>
          <p:cNvPr id="13" name="TextBox 12"/>
          <p:cNvSpPr txBox="1"/>
          <p:nvPr/>
        </p:nvSpPr>
        <p:spPr>
          <a:xfrm>
            <a:off x="6876256" y="1491630"/>
            <a:ext cx="2088232" cy="369332"/>
          </a:xfrm>
          <a:prstGeom prst="rect">
            <a:avLst/>
          </a:prstGeom>
          <a:solidFill>
            <a:schemeClr val="bg1"/>
          </a:solidFill>
        </p:spPr>
        <p:txBody>
          <a:bodyPr wrap="square" rtlCol="0">
            <a:spAutoFit/>
          </a:bodyPr>
          <a:lstStyle/>
          <a:p>
            <a:r>
              <a:rPr lang="en-US" altLang="zh-CN" dirty="0" smtClean="0"/>
              <a:t>self-centeredness</a:t>
            </a:r>
            <a:endParaRPr lang="zh-CN" altLang="en-US" dirty="0"/>
          </a:p>
        </p:txBody>
      </p:sp>
      <p:sp>
        <p:nvSpPr>
          <p:cNvPr id="14" name="TextBox 13"/>
          <p:cNvSpPr txBox="1"/>
          <p:nvPr/>
        </p:nvSpPr>
        <p:spPr>
          <a:xfrm>
            <a:off x="323528" y="1995686"/>
            <a:ext cx="1800200" cy="369332"/>
          </a:xfrm>
          <a:prstGeom prst="rect">
            <a:avLst/>
          </a:prstGeom>
          <a:solidFill>
            <a:schemeClr val="bg1"/>
          </a:solidFill>
        </p:spPr>
        <p:txBody>
          <a:bodyPr wrap="square" rtlCol="0">
            <a:spAutoFit/>
          </a:bodyPr>
          <a:lstStyle/>
          <a:p>
            <a:r>
              <a:rPr lang="en-US" altLang="zh-CN" dirty="0" smtClean="0"/>
              <a:t>and aggression </a:t>
            </a:r>
            <a:endParaRPr lang="zh-CN" altLang="en-US" dirty="0"/>
          </a:p>
        </p:txBody>
      </p:sp>
      <p:sp>
        <p:nvSpPr>
          <p:cNvPr id="15" name="TextBox 14"/>
          <p:cNvSpPr txBox="1"/>
          <p:nvPr/>
        </p:nvSpPr>
        <p:spPr>
          <a:xfrm>
            <a:off x="1259632" y="3435846"/>
            <a:ext cx="7632848" cy="369332"/>
          </a:xfrm>
          <a:prstGeom prst="rect">
            <a:avLst/>
          </a:prstGeom>
          <a:solidFill>
            <a:schemeClr val="bg1"/>
          </a:solidFill>
        </p:spPr>
        <p:txBody>
          <a:bodyPr wrap="square" rtlCol="0">
            <a:spAutoFit/>
          </a:bodyPr>
          <a:lstStyle/>
          <a:p>
            <a:r>
              <a:rPr lang="en-US" altLang="zh-CN" dirty="0" smtClean="0"/>
              <a:t>First and foremost, the parents should be strict with their students instead</a:t>
            </a:r>
            <a:endParaRPr lang="zh-CN" altLang="en-US" dirty="0"/>
          </a:p>
        </p:txBody>
      </p:sp>
      <p:sp>
        <p:nvSpPr>
          <p:cNvPr id="16" name="TextBox 15"/>
          <p:cNvSpPr txBox="1"/>
          <p:nvPr/>
        </p:nvSpPr>
        <p:spPr>
          <a:xfrm>
            <a:off x="179512" y="3867894"/>
            <a:ext cx="3384376" cy="369332"/>
          </a:xfrm>
          <a:prstGeom prst="rect">
            <a:avLst/>
          </a:prstGeom>
          <a:solidFill>
            <a:schemeClr val="bg1"/>
          </a:solidFill>
        </p:spPr>
        <p:txBody>
          <a:bodyPr wrap="square" rtlCol="0">
            <a:spAutoFit/>
          </a:bodyPr>
          <a:lstStyle/>
          <a:p>
            <a:r>
              <a:rPr lang="en-US" altLang="zh-CN" dirty="0" smtClean="0"/>
              <a:t>of spoiling them.</a:t>
            </a:r>
            <a:endParaRPr lang="zh-CN" altLang="en-US" dirty="0"/>
          </a:p>
        </p:txBody>
      </p:sp>
      <p:sp>
        <p:nvSpPr>
          <p:cNvPr id="17" name="TextBox 16"/>
          <p:cNvSpPr txBox="1"/>
          <p:nvPr/>
        </p:nvSpPr>
        <p:spPr>
          <a:xfrm>
            <a:off x="3779912" y="3867894"/>
            <a:ext cx="5220072" cy="369332"/>
          </a:xfrm>
          <a:prstGeom prst="rect">
            <a:avLst/>
          </a:prstGeom>
          <a:solidFill>
            <a:schemeClr val="bg1"/>
          </a:solidFill>
        </p:spPr>
        <p:txBody>
          <a:bodyPr wrap="square" rtlCol="0">
            <a:spAutoFit/>
          </a:bodyPr>
          <a:lstStyle/>
          <a:p>
            <a:r>
              <a:rPr lang="en-US" altLang="zh-CN" dirty="0" smtClean="0"/>
              <a:t>What’s more, the government should make tough    </a:t>
            </a:r>
            <a:endParaRPr lang="zh-CN" altLang="en-US" dirty="0"/>
          </a:p>
        </p:txBody>
      </p:sp>
      <p:sp>
        <p:nvSpPr>
          <p:cNvPr id="18" name="TextBox 17"/>
          <p:cNvSpPr txBox="1"/>
          <p:nvPr/>
        </p:nvSpPr>
        <p:spPr>
          <a:xfrm>
            <a:off x="251520" y="4371950"/>
            <a:ext cx="7560840" cy="369332"/>
          </a:xfrm>
          <a:prstGeom prst="rect">
            <a:avLst/>
          </a:prstGeom>
          <a:solidFill>
            <a:schemeClr val="bg1"/>
          </a:solidFill>
        </p:spPr>
        <p:txBody>
          <a:bodyPr wrap="square" rtlCol="0">
            <a:spAutoFit/>
          </a:bodyPr>
          <a:lstStyle/>
          <a:p>
            <a:r>
              <a:rPr lang="en-US" altLang="zh-CN" dirty="0" smtClean="0"/>
              <a:t>laws that make offenders realize that they pay too much to hurt others.  </a:t>
            </a:r>
            <a:endParaRPr lang="zh-CN" altLang="en-US" dirty="0"/>
          </a:p>
        </p:txBody>
      </p:sp>
      <p:sp>
        <p:nvSpPr>
          <p:cNvPr id="19" name="TextBox 18"/>
          <p:cNvSpPr txBox="1"/>
          <p:nvPr/>
        </p:nvSpPr>
        <p:spPr>
          <a:xfrm>
            <a:off x="611560" y="627534"/>
            <a:ext cx="2088232" cy="369332"/>
          </a:xfrm>
          <a:prstGeom prst="rect">
            <a:avLst/>
          </a:prstGeom>
          <a:solidFill>
            <a:schemeClr val="bg1"/>
          </a:solidFill>
        </p:spPr>
        <p:txBody>
          <a:bodyPr wrap="square" rtlCol="0">
            <a:spAutoFit/>
          </a:bodyPr>
          <a:lstStyle/>
          <a:p>
            <a:r>
              <a:rPr lang="en-US" altLang="zh-CN" dirty="0" smtClean="0"/>
              <a:t>To begin with</a:t>
            </a:r>
            <a:endParaRPr lang="zh-CN" altLang="en-US" dirty="0"/>
          </a:p>
        </p:txBody>
      </p:sp>
      <p:sp>
        <p:nvSpPr>
          <p:cNvPr id="20" name="TextBox 19"/>
          <p:cNvSpPr txBox="1"/>
          <p:nvPr/>
        </p:nvSpPr>
        <p:spPr>
          <a:xfrm>
            <a:off x="2411760" y="1923678"/>
            <a:ext cx="2664296" cy="369332"/>
          </a:xfrm>
          <a:prstGeom prst="rect">
            <a:avLst/>
          </a:prstGeom>
          <a:solidFill>
            <a:schemeClr val="bg1"/>
          </a:solidFill>
        </p:spPr>
        <p:txBody>
          <a:bodyPr wrap="square" rtlCol="0">
            <a:spAutoFit/>
          </a:bodyPr>
          <a:lstStyle/>
          <a:p>
            <a:r>
              <a:rPr lang="en-US" altLang="zh-CN" dirty="0" smtClean="0"/>
              <a:t>Moreover</a:t>
            </a:r>
            <a:endParaRPr lang="zh-CN" altLang="en-US" dirty="0"/>
          </a:p>
        </p:txBody>
      </p:sp>
      <p:sp>
        <p:nvSpPr>
          <p:cNvPr id="21" name="TextBox 20"/>
          <p:cNvSpPr txBox="1"/>
          <p:nvPr/>
        </p:nvSpPr>
        <p:spPr>
          <a:xfrm>
            <a:off x="2915816" y="627534"/>
            <a:ext cx="5976664" cy="369332"/>
          </a:xfrm>
          <a:prstGeom prst="rect">
            <a:avLst/>
          </a:prstGeom>
          <a:solidFill>
            <a:schemeClr val="bg1"/>
          </a:solidFill>
        </p:spPr>
        <p:txBody>
          <a:bodyPr wrap="square" rtlCol="0">
            <a:spAutoFit/>
          </a:bodyPr>
          <a:lstStyle/>
          <a:p>
            <a:r>
              <a:rPr lang="en-US" altLang="zh-CN" dirty="0" smtClean="0"/>
              <a:t>most students are regarded as the apple of their parents’  </a:t>
            </a:r>
            <a:endParaRPr lang="zh-CN" altLang="en-US" dirty="0"/>
          </a:p>
        </p:txBody>
      </p:sp>
      <p:sp>
        <p:nvSpPr>
          <p:cNvPr id="22" name="TextBox 21"/>
          <p:cNvSpPr txBox="1"/>
          <p:nvPr/>
        </p:nvSpPr>
        <p:spPr>
          <a:xfrm>
            <a:off x="467544" y="1059582"/>
            <a:ext cx="8280920" cy="369332"/>
          </a:xfrm>
          <a:prstGeom prst="rect">
            <a:avLst/>
          </a:prstGeom>
          <a:solidFill>
            <a:schemeClr val="bg1"/>
          </a:solidFill>
        </p:spPr>
        <p:txBody>
          <a:bodyPr wrap="square" rtlCol="0">
            <a:spAutoFit/>
          </a:bodyPr>
          <a:lstStyle/>
          <a:p>
            <a:r>
              <a:rPr lang="en-US" altLang="zh-CN" dirty="0" smtClean="0"/>
              <a:t>eye so they are easily spoiled, which may contribute to their</a:t>
            </a:r>
            <a:endParaRPr lang="zh-CN" altLang="en-US" dirty="0"/>
          </a:p>
        </p:txBody>
      </p:sp>
      <p:sp>
        <p:nvSpPr>
          <p:cNvPr id="23" name="TextBox 22"/>
          <p:cNvSpPr txBox="1"/>
          <p:nvPr/>
        </p:nvSpPr>
        <p:spPr>
          <a:xfrm>
            <a:off x="1547664" y="2427734"/>
            <a:ext cx="648072" cy="369332"/>
          </a:xfrm>
          <a:prstGeom prst="rect">
            <a:avLst/>
          </a:prstGeom>
          <a:solidFill>
            <a:schemeClr val="bg1"/>
          </a:solidFill>
        </p:spPr>
        <p:txBody>
          <a:bodyPr wrap="square" rtlCol="0">
            <a:spAutoFit/>
          </a:bodyPr>
          <a:lstStyle/>
          <a:p>
            <a:r>
              <a:rPr lang="en-US" altLang="zh-CN" dirty="0" smtClean="0"/>
              <a:t>mild</a:t>
            </a:r>
            <a:endParaRPr lang="zh-CN" altLang="en-US" dirty="0"/>
          </a:p>
        </p:txBody>
      </p:sp>
      <p:sp>
        <p:nvSpPr>
          <p:cNvPr id="24" name="TextBox 23"/>
          <p:cNvSpPr txBox="1"/>
          <p:nvPr/>
        </p:nvSpPr>
        <p:spPr>
          <a:xfrm>
            <a:off x="5364088" y="1923678"/>
            <a:ext cx="3779912" cy="369332"/>
          </a:xfrm>
          <a:prstGeom prst="rect">
            <a:avLst/>
          </a:prstGeom>
          <a:solidFill>
            <a:schemeClr val="bg1"/>
          </a:solidFill>
        </p:spPr>
        <p:txBody>
          <a:bodyPr wrap="square" rtlCol="0">
            <a:spAutoFit/>
          </a:bodyPr>
          <a:lstStyle/>
          <a:p>
            <a:r>
              <a:rPr lang="en-US" altLang="zh-CN" dirty="0" smtClean="0"/>
              <a:t>So mild is the relevant punishment</a:t>
            </a:r>
            <a:endParaRPr lang="zh-CN" altLang="en-US" dirty="0"/>
          </a:p>
        </p:txBody>
      </p:sp>
      <p:sp>
        <p:nvSpPr>
          <p:cNvPr id="25" name="TextBox 24"/>
          <p:cNvSpPr txBox="1"/>
          <p:nvPr/>
        </p:nvSpPr>
        <p:spPr>
          <a:xfrm>
            <a:off x="395536" y="2499742"/>
            <a:ext cx="8352928" cy="646331"/>
          </a:xfrm>
          <a:prstGeom prst="rect">
            <a:avLst/>
          </a:prstGeom>
          <a:solidFill>
            <a:schemeClr val="bg1"/>
          </a:solidFill>
        </p:spPr>
        <p:txBody>
          <a:bodyPr wrap="square" rtlCol="0">
            <a:spAutoFit/>
          </a:bodyPr>
          <a:lstStyle/>
          <a:p>
            <a:r>
              <a:rPr lang="en-US" altLang="zh-CN" dirty="0" smtClean="0"/>
              <a:t>that students often assume that committing school violence is nothing serious. </a:t>
            </a:r>
          </a:p>
          <a:p>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linds(horizontal)">
                                      <p:cBhvr>
                                        <p:cTn id="32" dur="5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linds(horizontal)">
                                      <p:cBhvr>
                                        <p:cTn id="37" dur="5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linds(horizontal)">
                                      <p:cBhvr>
                                        <p:cTn id="42" dur="5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blinds(horizontal)">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blinds(horizontal)">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blinds(horizontal)">
                                      <p:cBhvr>
                                        <p:cTn id="62" dur="500"/>
                                        <p:tgtEl>
                                          <p:spTgt spid="23"/>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linds(horizontal)">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blinds(horizontal)">
                                      <p:cBhvr>
                                        <p:cTn id="72" dur="500"/>
                                        <p:tgtEl>
                                          <p:spTgt spid="2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blinds(horizontal)">
                                      <p:cBhvr>
                                        <p:cTn id="77" dur="500"/>
                                        <p:tgtEl>
                                          <p:spTgt spid="24"/>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blinds(horizontal)">
                                      <p:cBhvr>
                                        <p:cTn id="8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buNone/>
            </a:pPr>
            <a:r>
              <a:rPr lang="en-US" altLang="zh-CN" sz="4400" dirty="0" smtClean="0">
                <a:latin typeface="Times New Roman" pitchFamily="18" charset="0"/>
                <a:cs typeface="Times New Roman" pitchFamily="18" charset="0"/>
              </a:rPr>
              <a:t>Group revision</a:t>
            </a:r>
            <a:endParaRPr lang="zh-CN" altLang="en-US" sz="4400" dirty="0">
              <a:latin typeface="Times New Roman" pitchFamily="18" charset="0"/>
              <a:cs typeface="Times New Roman"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24328" y="3651870"/>
            <a:ext cx="1108793" cy="1006344"/>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gn="ctr">
              <a:buNone/>
            </a:pPr>
            <a:r>
              <a:rPr lang="en-US" altLang="zh-CN" sz="4800" dirty="0" smtClean="0"/>
              <a:t>Presentation</a:t>
            </a:r>
            <a:endParaRPr lang="zh-CN" altLang="en-US" sz="4800"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416553" y="3651870"/>
            <a:ext cx="1216569" cy="1096354"/>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pPr eaLnBrk="1" hangingPunct="1"/>
            <a:r>
              <a:rPr lang="en-US" altLang="zh-CN" dirty="0" smtClean="0"/>
              <a:t>Process-oriented approach</a:t>
            </a:r>
            <a:endParaRPr lang="zh-CN" altLang="en-US" dirty="0" smtClean="0"/>
          </a:p>
        </p:txBody>
      </p:sp>
      <p:sp>
        <p:nvSpPr>
          <p:cNvPr id="15362" name="内容占位符 2"/>
          <p:cNvSpPr>
            <a:spLocks noGrp="1"/>
          </p:cNvSpPr>
          <p:nvPr>
            <p:ph idx="1"/>
          </p:nvPr>
        </p:nvSpPr>
        <p:spPr/>
        <p:txBody>
          <a:bodyPr/>
          <a:lstStyle/>
          <a:p>
            <a:pPr eaLnBrk="1" hangingPunct="1">
              <a:buFont typeface="Arial" charset="0"/>
              <a:buNone/>
            </a:pPr>
            <a:r>
              <a:rPr lang="en-US" altLang="zh-CN" dirty="0" smtClean="0"/>
              <a:t>        An approach which </a:t>
            </a:r>
            <a:r>
              <a:rPr lang="en-US" altLang="zh-CN" u="sng" dirty="0" smtClean="0"/>
              <a:t>emphasizes the composing processes writers make use of in writing</a:t>
            </a:r>
            <a:r>
              <a:rPr lang="en-US" altLang="zh-CN" dirty="0" smtClean="0"/>
              <a:t> (such as planning, drafting and revising) and which seeks to improve students’ writing skills through developing their use of effective composing processes</a:t>
            </a:r>
            <a:endParaRPr lang="zh-CN" altLang="en-US" dirty="0" smtClean="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452320" y="3975906"/>
            <a:ext cx="1032218" cy="88033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1"/>
          <p:cNvSpPr>
            <a:spLocks noGrp="1"/>
          </p:cNvSpPr>
          <p:nvPr>
            <p:ph type="title"/>
          </p:nvPr>
        </p:nvSpPr>
        <p:spPr>
          <a:xfrm>
            <a:off x="214313" y="428625"/>
            <a:ext cx="8229600" cy="857250"/>
          </a:xfrm>
        </p:spPr>
        <p:txBody>
          <a:bodyPr/>
          <a:lstStyle/>
          <a:p>
            <a:pPr eaLnBrk="1" hangingPunct="1"/>
            <a:r>
              <a:rPr lang="en-US" altLang="zh-CN" b="1" smtClean="0"/>
              <a:t>Homework</a:t>
            </a:r>
            <a:endParaRPr lang="zh-CN" altLang="en-US" b="1" smtClean="0"/>
          </a:p>
        </p:txBody>
      </p:sp>
      <p:sp>
        <p:nvSpPr>
          <p:cNvPr id="30722" name="内容占位符 2"/>
          <p:cNvSpPr>
            <a:spLocks noGrp="1"/>
          </p:cNvSpPr>
          <p:nvPr>
            <p:ph idx="1"/>
          </p:nvPr>
        </p:nvSpPr>
        <p:spPr>
          <a:xfrm>
            <a:off x="428625" y="1500188"/>
            <a:ext cx="8229600" cy="3394472"/>
          </a:xfrm>
        </p:spPr>
        <p:txBody>
          <a:bodyPr/>
          <a:lstStyle/>
          <a:p>
            <a:r>
              <a:rPr lang="en-US" altLang="zh-CN" sz="3600" dirty="0" smtClean="0"/>
              <a:t>Polish and </a:t>
            </a:r>
            <a:r>
              <a:rPr lang="en-US" altLang="zh-CN" sz="3600" smtClean="0"/>
              <a:t>rewrite your composition</a:t>
            </a:r>
            <a:r>
              <a:rPr lang="en-US" altLang="zh-CN" sz="3600" dirty="0" smtClean="0"/>
              <a:t>.</a:t>
            </a:r>
            <a:endParaRPr lang="zh-CN" altLang="zh-CN" sz="3600" dirty="0"/>
          </a:p>
        </p:txBody>
      </p:sp>
      <p:pic>
        <p:nvPicPr>
          <p:cNvPr id="30723" name="Picture 2" descr="https://timgsa.baidu.com/timg?image&amp;quality=80&amp;size=b9999_10000&amp;sec=1525796038730&amp;di=ccf9e569b1da44b8644778a70d592a20&amp;imgtype=0&amp;src=http%3A%2F%2Fimgsrc.baidu.com%2Fimgad%2Fpic%2Fitem%2F86d6277f9e2f070838c7e1c8e324b899a801f23c.jpg"/>
          <p:cNvPicPr>
            <a:picLocks noChangeAspect="1" noChangeArrowheads="1"/>
          </p:cNvPicPr>
          <p:nvPr/>
        </p:nvPicPr>
        <p:blipFill>
          <a:blip r:embed="rId2" cstate="print"/>
          <a:srcRect/>
          <a:stretch>
            <a:fillRect/>
          </a:stretch>
        </p:blipFill>
        <p:spPr bwMode="auto">
          <a:xfrm>
            <a:off x="0" y="2781300"/>
            <a:ext cx="4286250" cy="2362200"/>
          </a:xfrm>
          <a:prstGeom prst="rect">
            <a:avLst/>
          </a:prstGeom>
          <a:noFill/>
          <a:ln w="9525">
            <a:noFill/>
            <a:miter lim="800000"/>
            <a:headEnd/>
            <a:tailEnd/>
          </a:ln>
        </p:spPr>
      </p:pic>
      <p:sp>
        <p:nvSpPr>
          <p:cNvPr id="30725" name="TextBox 5"/>
          <p:cNvSpPr txBox="1">
            <a:spLocks noChangeArrowheads="1"/>
          </p:cNvSpPr>
          <p:nvPr/>
        </p:nvSpPr>
        <p:spPr bwMode="auto">
          <a:xfrm>
            <a:off x="4572001" y="2733768"/>
            <a:ext cx="3214687" cy="707886"/>
          </a:xfrm>
          <a:prstGeom prst="rect">
            <a:avLst/>
          </a:prstGeom>
          <a:noFill/>
          <a:ln w="9525">
            <a:noFill/>
            <a:miter lim="800000"/>
            <a:headEnd/>
            <a:tailEnd/>
          </a:ln>
        </p:spPr>
        <p:txBody>
          <a:bodyPr>
            <a:spAutoFit/>
          </a:bodyPr>
          <a:lstStyle/>
          <a:p>
            <a:r>
              <a:rPr lang="en-US" altLang="zh-CN" sz="4000" b="1" dirty="0">
                <a:solidFill>
                  <a:srgbClr val="0070C0"/>
                </a:solidFill>
                <a:latin typeface="Comic Sans MS" pitchFamily="66" charset="0"/>
              </a:rPr>
              <a:t>Thank you ! </a:t>
            </a:r>
            <a:endParaRPr lang="zh-CN" altLang="en-US" sz="4000" b="1" dirty="0">
              <a:solidFill>
                <a:srgbClr val="0070C0"/>
              </a:solidFill>
              <a:latin typeface="Comic Sans MS" pitchFamily="66" charset="0"/>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596336" y="3867894"/>
            <a:ext cx="1113362" cy="98834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Common errors in this writing</a:t>
            </a:r>
            <a:endParaRPr lang="zh-CN" altLang="en-US" dirty="0"/>
          </a:p>
        </p:txBody>
      </p:sp>
      <p:sp>
        <p:nvSpPr>
          <p:cNvPr id="3" name="内容占位符 2"/>
          <p:cNvSpPr>
            <a:spLocks noGrp="1"/>
          </p:cNvSpPr>
          <p:nvPr>
            <p:ph idx="1"/>
          </p:nvPr>
        </p:nvSpPr>
        <p:spPr/>
        <p:txBody>
          <a:bodyPr/>
          <a:lstStyle/>
          <a:p>
            <a:r>
              <a:rPr lang="en-US" altLang="zh-CN" sz="3600" dirty="0" smtClean="0"/>
              <a:t>Summary (inaccurate content)</a:t>
            </a:r>
          </a:p>
          <a:p>
            <a:r>
              <a:rPr lang="en-US" altLang="zh-CN" sz="3600" dirty="0" smtClean="0"/>
              <a:t>Reasons and measures (incoherence)</a:t>
            </a:r>
          </a:p>
          <a:p>
            <a:r>
              <a:rPr lang="en-US" altLang="zh-CN" sz="3600" dirty="0" smtClean="0"/>
              <a:t>Language mistakes</a:t>
            </a:r>
            <a:endParaRPr lang="zh-CN" altLang="zh-CN" sz="3600" dirty="0" smtClean="0"/>
          </a:p>
          <a:p>
            <a:endParaRPr lang="zh-CN" altLang="en-US" dirty="0"/>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24328" y="3975906"/>
            <a:ext cx="960210" cy="88033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标题 1"/>
          <p:cNvSpPr>
            <a:spLocks noGrp="1"/>
          </p:cNvSpPr>
          <p:nvPr>
            <p:ph type="title"/>
          </p:nvPr>
        </p:nvSpPr>
        <p:spPr/>
        <p:txBody>
          <a:bodyPr/>
          <a:lstStyle/>
          <a:p>
            <a:pPr eaLnBrk="1" hangingPunct="1"/>
            <a:r>
              <a:rPr lang="en-US" altLang="zh-CN" smtClean="0"/>
              <a:t>What is a summary?</a:t>
            </a:r>
            <a:endParaRPr lang="zh-CN" altLang="en-US" smtClean="0"/>
          </a:p>
        </p:txBody>
      </p:sp>
      <p:sp>
        <p:nvSpPr>
          <p:cNvPr id="17410" name="内容占位符 2"/>
          <p:cNvSpPr>
            <a:spLocks noGrp="1"/>
          </p:cNvSpPr>
          <p:nvPr>
            <p:ph idx="1"/>
          </p:nvPr>
        </p:nvSpPr>
        <p:spPr>
          <a:xfrm>
            <a:off x="457201" y="1200151"/>
            <a:ext cx="8507413" cy="3394472"/>
          </a:xfrm>
        </p:spPr>
        <p:txBody>
          <a:bodyPr/>
          <a:lstStyle/>
          <a:p>
            <a:pPr>
              <a:buFont typeface="Arial" charset="0"/>
              <a:buNone/>
            </a:pPr>
            <a:endParaRPr lang="en-US" altLang="zh-CN" i="1" dirty="0" smtClean="0">
              <a:latin typeface="Times New Roman" pitchFamily="18" charset="0"/>
              <a:cs typeface="Times New Roman" pitchFamily="18" charset="0"/>
            </a:endParaRPr>
          </a:p>
          <a:p>
            <a:pPr eaLnBrk="1" hangingPunct="1">
              <a:buFont typeface="Arial" charset="0"/>
              <a:buNone/>
            </a:pPr>
            <a:r>
              <a:rPr lang="en-US" altLang="zh-CN" dirty="0" smtClean="0">
                <a:solidFill>
                  <a:srgbClr val="EE3035"/>
                </a:solidFill>
              </a:rPr>
              <a:t>       </a:t>
            </a:r>
            <a:r>
              <a:rPr lang="en-US" altLang="zh-CN" dirty="0" smtClean="0">
                <a:latin typeface="Times New Roman" pitchFamily="18" charset="0"/>
                <a:cs typeface="Times New Roman" pitchFamily="18" charset="0"/>
              </a:rPr>
              <a:t>A summary is a ____________ account giving the _____________ of something longer or detailed_________________.</a:t>
            </a:r>
          </a:p>
          <a:p>
            <a:pPr eaLnBrk="1" hangingPunct="1"/>
            <a:endParaRPr lang="zh-CN" altLang="en-US" dirty="0" smtClean="0"/>
          </a:p>
        </p:txBody>
      </p:sp>
      <p:sp>
        <p:nvSpPr>
          <p:cNvPr id="4" name="Text Box 12"/>
          <p:cNvSpPr txBox="1">
            <a:spLocks noChangeArrowheads="1"/>
          </p:cNvSpPr>
          <p:nvPr/>
        </p:nvSpPr>
        <p:spPr bwMode="auto">
          <a:xfrm>
            <a:off x="3923928" y="1779662"/>
            <a:ext cx="1995675" cy="584775"/>
          </a:xfrm>
          <a:prstGeom prst="rect">
            <a:avLst/>
          </a:prstGeom>
          <a:noFill/>
          <a:ln w="9525">
            <a:noFill/>
            <a:miter lim="800000"/>
            <a:headEnd/>
            <a:tailEnd/>
          </a:ln>
        </p:spPr>
        <p:txBody>
          <a:bodyPr wrap="none">
            <a:spAutoFit/>
          </a:bodyPr>
          <a:lstStyle/>
          <a:p>
            <a:r>
              <a:rPr lang="en-US" altLang="zh-CN" sz="3200" dirty="0">
                <a:solidFill>
                  <a:srgbClr val="FF0000"/>
                </a:solidFill>
                <a:latin typeface="Calibri" pitchFamily="34" charset="0"/>
              </a:rPr>
              <a:t>short/brief</a:t>
            </a:r>
          </a:p>
        </p:txBody>
      </p:sp>
      <p:sp>
        <p:nvSpPr>
          <p:cNvPr id="5" name="Rectangle 10"/>
          <p:cNvSpPr>
            <a:spLocks noChangeArrowheads="1"/>
          </p:cNvSpPr>
          <p:nvPr/>
        </p:nvSpPr>
        <p:spPr bwMode="auto">
          <a:xfrm>
            <a:off x="1619672" y="2283718"/>
            <a:ext cx="2152577" cy="584775"/>
          </a:xfrm>
          <a:prstGeom prst="rect">
            <a:avLst/>
          </a:prstGeom>
          <a:noFill/>
          <a:ln w="9525">
            <a:noFill/>
            <a:miter lim="800000"/>
            <a:headEnd/>
            <a:tailEnd/>
          </a:ln>
        </p:spPr>
        <p:txBody>
          <a:bodyPr wrap="none">
            <a:spAutoFit/>
          </a:bodyPr>
          <a:lstStyle/>
          <a:p>
            <a:r>
              <a:rPr lang="en-US" altLang="zh-CN" sz="3200" dirty="0">
                <a:solidFill>
                  <a:srgbClr val="FF0000"/>
                </a:solidFill>
                <a:latin typeface="Calibri" pitchFamily="34" charset="0"/>
              </a:rPr>
              <a:t>main points</a:t>
            </a:r>
            <a:endParaRPr lang="zh-CN" altLang="en-US" sz="3200" dirty="0">
              <a:solidFill>
                <a:srgbClr val="FF0000"/>
              </a:solidFill>
              <a:latin typeface="Calibri" pitchFamily="34" charset="0"/>
            </a:endParaRPr>
          </a:p>
        </p:txBody>
      </p:sp>
      <p:sp>
        <p:nvSpPr>
          <p:cNvPr id="6" name="Rectangle 11"/>
          <p:cNvSpPr>
            <a:spLocks noChangeArrowheads="1"/>
          </p:cNvSpPr>
          <p:nvPr/>
        </p:nvSpPr>
        <p:spPr bwMode="auto">
          <a:xfrm>
            <a:off x="2195736" y="2787774"/>
            <a:ext cx="3275447" cy="584775"/>
          </a:xfrm>
          <a:prstGeom prst="rect">
            <a:avLst/>
          </a:prstGeom>
          <a:noFill/>
          <a:ln w="9525">
            <a:noFill/>
            <a:miter lim="800000"/>
            <a:headEnd/>
            <a:tailEnd/>
          </a:ln>
        </p:spPr>
        <p:txBody>
          <a:bodyPr wrap="none">
            <a:spAutoFit/>
          </a:bodyPr>
          <a:lstStyle/>
          <a:p>
            <a:pPr algn="ctr"/>
            <a:r>
              <a:rPr lang="en-US" altLang="zh-CN" sz="3200" dirty="0">
                <a:solidFill>
                  <a:srgbClr val="FF0000"/>
                </a:solidFill>
                <a:latin typeface="Calibri" pitchFamily="34" charset="0"/>
              </a:rPr>
              <a:t>in your own words</a:t>
            </a:r>
            <a:endParaRPr lang="zh-CN" altLang="en-US" sz="3200" dirty="0">
              <a:solidFill>
                <a:srgbClr val="FF0000"/>
              </a:solidFill>
              <a:latin typeface="Calibri" pitchFamily="34" charset="0"/>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96336" y="3921900"/>
            <a:ext cx="1032218" cy="88033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57504"/>
            <a:ext cx="8229600" cy="857250"/>
          </a:xfrm>
        </p:spPr>
        <p:txBody>
          <a:bodyPr/>
          <a:lstStyle/>
          <a:p>
            <a:r>
              <a:rPr lang="en-US" altLang="zh-CN" dirty="0" smtClean="0">
                <a:latin typeface="Times New Roman" pitchFamily="18" charset="0"/>
                <a:cs typeface="Times New Roman" pitchFamily="18" charset="0"/>
              </a:rPr>
              <a:t/>
            </a:r>
            <a:br>
              <a:rPr lang="en-US" altLang="zh-CN" dirty="0" smtClean="0">
                <a:latin typeface="Times New Roman" pitchFamily="18" charset="0"/>
                <a:cs typeface="Times New Roman" pitchFamily="18" charset="0"/>
              </a:rPr>
            </a:br>
            <a:r>
              <a:rPr lang="en-US" altLang="zh-CN" dirty="0" smtClean="0">
                <a:latin typeface="Times New Roman" pitchFamily="18" charset="0"/>
                <a:cs typeface="Times New Roman" pitchFamily="18" charset="0"/>
              </a:rPr>
              <a:t>Requirements of a summary </a:t>
            </a:r>
            <a:br>
              <a:rPr lang="en-US" altLang="zh-CN" dirty="0" smtClean="0">
                <a:latin typeface="Times New Roman" pitchFamily="18" charset="0"/>
                <a:cs typeface="Times New Roman" pitchFamily="18" charset="0"/>
              </a:rPr>
            </a:br>
            <a:endParaRPr lang="zh-CN" altLang="en-US" dirty="0"/>
          </a:p>
        </p:txBody>
      </p:sp>
      <p:sp>
        <p:nvSpPr>
          <p:cNvPr id="3" name="内容占位符 2"/>
          <p:cNvSpPr>
            <a:spLocks noGrp="1"/>
          </p:cNvSpPr>
          <p:nvPr>
            <p:ph idx="1"/>
          </p:nvPr>
        </p:nvSpPr>
        <p:spPr>
          <a:xfrm>
            <a:off x="395536" y="1419622"/>
            <a:ext cx="8568952" cy="3394472"/>
          </a:xfrm>
        </p:spPr>
        <p:txBody>
          <a:bodyPr/>
          <a:lstStyle/>
          <a:p>
            <a:pPr eaLnBrk="1" hangingPunct="1">
              <a:buNone/>
            </a:pPr>
            <a:r>
              <a:rPr lang="en-US" altLang="zh-CN" sz="3600" dirty="0" smtClean="0">
                <a:latin typeface="Times New Roman" pitchFamily="18" charset="0"/>
                <a:cs typeface="Times New Roman" pitchFamily="18" charset="0"/>
              </a:rPr>
              <a:t> Content: </a:t>
            </a:r>
            <a:r>
              <a:rPr lang="en-US" altLang="zh-CN" sz="3600" u="sng" dirty="0" smtClean="0">
                <a:latin typeface="Times New Roman" pitchFamily="18" charset="0"/>
                <a:cs typeface="Times New Roman" pitchFamily="18" charset="0"/>
              </a:rPr>
              <a:t>key words</a:t>
            </a:r>
          </a:p>
          <a:p>
            <a:pPr eaLnBrk="1" hangingPunct="1">
              <a:buNone/>
            </a:pPr>
            <a:r>
              <a:rPr lang="en-US" altLang="zh-CN" sz="3600" dirty="0" smtClean="0">
                <a:latin typeface="Times New Roman" pitchFamily="18" charset="0"/>
                <a:cs typeface="Times New Roman" pitchFamily="18" charset="0"/>
              </a:rPr>
              <a:t>                </a:t>
            </a:r>
            <a:r>
              <a:rPr lang="en-US" altLang="zh-CN" sz="3600" u="sng" dirty="0" smtClean="0">
                <a:latin typeface="Times New Roman" pitchFamily="18" charset="0"/>
                <a:cs typeface="Times New Roman" pitchFamily="18" charset="0"/>
              </a:rPr>
              <a:t>no details</a:t>
            </a:r>
          </a:p>
          <a:p>
            <a:pPr>
              <a:buNone/>
            </a:pPr>
            <a:r>
              <a:rPr lang="en-US" altLang="zh-CN" sz="3600" dirty="0" smtClean="0">
                <a:latin typeface="Times New Roman" pitchFamily="18" charset="0"/>
                <a:cs typeface="Times New Roman" pitchFamily="18" charset="0"/>
              </a:rPr>
              <a:t> language: </a:t>
            </a:r>
            <a:r>
              <a:rPr lang="en-US" altLang="zh-CN" sz="3600" u="sng" dirty="0" smtClean="0">
                <a:latin typeface="Times New Roman" pitchFamily="18" charset="0"/>
                <a:cs typeface="Times New Roman" pitchFamily="18" charset="0"/>
              </a:rPr>
              <a:t>paraphrased sentences</a:t>
            </a:r>
          </a:p>
          <a:p>
            <a:pPr>
              <a:buNone/>
            </a:pPr>
            <a:r>
              <a:rPr lang="en-US" altLang="zh-CN" dirty="0" smtClean="0">
                <a:latin typeface="Times New Roman" pitchFamily="18" charset="0"/>
                <a:cs typeface="Times New Roman" pitchFamily="18" charset="0"/>
              </a:rPr>
              <a:t>    </a:t>
            </a: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452320" y="3795886"/>
            <a:ext cx="1104226" cy="1012366"/>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57504"/>
            <a:ext cx="8229600" cy="857250"/>
          </a:xfrm>
        </p:spPr>
        <p:txBody>
          <a:bodyPr>
            <a:normAutofit fontScale="90000"/>
          </a:bodyPr>
          <a:lstStyle/>
          <a:p>
            <a:r>
              <a:rPr lang="en-US" altLang="zh-CN" dirty="0" smtClean="0">
                <a:latin typeface="Times New Roman" pitchFamily="18" charset="0"/>
                <a:cs typeface="Times New Roman" pitchFamily="18" charset="0"/>
              </a:rPr>
              <a:t>Steps of writing a summary</a:t>
            </a:r>
            <a:br>
              <a:rPr lang="en-US" altLang="zh-CN" dirty="0" smtClean="0">
                <a:latin typeface="Times New Roman" pitchFamily="18" charset="0"/>
                <a:cs typeface="Times New Roman" pitchFamily="18" charset="0"/>
              </a:rPr>
            </a:br>
            <a:endParaRPr lang="zh-CN" altLang="en-US" dirty="0"/>
          </a:p>
        </p:txBody>
      </p:sp>
      <p:sp>
        <p:nvSpPr>
          <p:cNvPr id="3" name="内容占位符 2"/>
          <p:cNvSpPr>
            <a:spLocks noGrp="1"/>
          </p:cNvSpPr>
          <p:nvPr>
            <p:ph idx="1"/>
          </p:nvPr>
        </p:nvSpPr>
        <p:spPr>
          <a:xfrm>
            <a:off x="457200" y="1200151"/>
            <a:ext cx="8291264" cy="3394472"/>
          </a:xfrm>
        </p:spPr>
        <p:txBody>
          <a:bodyPr/>
          <a:lstStyle/>
          <a:p>
            <a:r>
              <a:rPr lang="en-US" altLang="zh-CN" dirty="0" smtClean="0">
                <a:latin typeface="Times New Roman" pitchFamily="18" charset="0"/>
                <a:cs typeface="Times New Roman" pitchFamily="18" charset="0"/>
              </a:rPr>
              <a:t>Step 1: find some key words or the topic                                  sentence</a:t>
            </a:r>
          </a:p>
          <a:p>
            <a:r>
              <a:rPr lang="en-US" altLang="zh-CN" dirty="0" smtClean="0">
                <a:latin typeface="Times New Roman" pitchFamily="18" charset="0"/>
                <a:cs typeface="Times New Roman" pitchFamily="18" charset="0"/>
              </a:rPr>
              <a:t>Step 2: summarize the main idea of each paragraph in your own words</a:t>
            </a:r>
          </a:p>
          <a:p>
            <a:r>
              <a:rPr lang="en-US" altLang="zh-CN" dirty="0" smtClean="0">
                <a:latin typeface="Times New Roman" pitchFamily="18" charset="0"/>
                <a:cs typeface="Times New Roman" pitchFamily="18" charset="0"/>
              </a:rPr>
              <a:t>Step 3</a:t>
            </a:r>
            <a:r>
              <a:rPr lang="en-US" altLang="zh-CN" smtClean="0">
                <a:latin typeface="Times New Roman" pitchFamily="18" charset="0"/>
                <a:cs typeface="Times New Roman" pitchFamily="18" charset="0"/>
              </a:rPr>
              <a:t>: reconstruct </a:t>
            </a:r>
            <a:r>
              <a:rPr lang="en-US" altLang="zh-CN" dirty="0" smtClean="0">
                <a:latin typeface="Times New Roman" pitchFamily="18" charset="0"/>
                <a:cs typeface="Times New Roman" pitchFamily="18" charset="0"/>
              </a:rPr>
              <a:t>the paraphrased sentences</a:t>
            </a:r>
            <a:endParaRPr lang="zh-CN" altLang="en-US" dirty="0">
              <a:latin typeface="Times New Roman" pitchFamily="18" charset="0"/>
              <a:cs typeface="Times New Roman"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884368" y="4083918"/>
            <a:ext cx="960210" cy="880330"/>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467544" y="267494"/>
            <a:ext cx="8229600" cy="857250"/>
          </a:xfrm>
        </p:spPr>
        <p:txBody>
          <a:bodyPr/>
          <a:lstStyle/>
          <a:p>
            <a:pPr eaLnBrk="1" hangingPunct="1"/>
            <a:endParaRPr lang="zh-CN" altLang="en-US" dirty="0" smtClean="0"/>
          </a:p>
        </p:txBody>
      </p:sp>
      <p:sp>
        <p:nvSpPr>
          <p:cNvPr id="3" name="内容占位符 2"/>
          <p:cNvSpPr>
            <a:spLocks noGrp="1"/>
          </p:cNvSpPr>
          <p:nvPr>
            <p:ph idx="1"/>
          </p:nvPr>
        </p:nvSpPr>
        <p:spPr>
          <a:xfrm>
            <a:off x="179512" y="339502"/>
            <a:ext cx="8604448" cy="5001815"/>
          </a:xfrm>
        </p:spPr>
        <p:txBody>
          <a:bodyPr rtlCol="0">
            <a:normAutofit fontScale="70000" lnSpcReduction="20000"/>
          </a:bodyPr>
          <a:lstStyle/>
          <a:p>
            <a:pPr eaLnBrk="1" fontAlgn="auto" hangingPunct="1">
              <a:spcAft>
                <a:spcPts val="0"/>
              </a:spcAft>
              <a:buFont typeface="Arial" pitchFamily="34" charset="0"/>
              <a:buNone/>
              <a:defRPr/>
            </a:pPr>
            <a:r>
              <a:rPr lang="en-US" altLang="zh-CN" dirty="0" smtClean="0">
                <a:latin typeface="Times New Roman" pitchFamily="18" charset="0"/>
                <a:cs typeface="Times New Roman" pitchFamily="18" charset="0"/>
              </a:rPr>
              <a:t>           In campus violence cases in Beijing during the last five years, 14 percent of the offenders not only beat others, but also insulted them. They slapped others, made them kneel down, and in some cases took off other people’s clothes.</a:t>
            </a:r>
            <a:endParaRPr lang="zh-CN" altLang="zh-CN"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altLang="zh-CN" dirty="0" smtClean="0">
                <a:latin typeface="Times New Roman" pitchFamily="18" charset="0"/>
                <a:cs typeface="Times New Roman" pitchFamily="18" charset="0"/>
              </a:rPr>
              <a:t>          Violence at schools has been widely reported in media in recent years</a:t>
            </a:r>
            <a:r>
              <a:rPr lang="en-US" altLang="zh-CN" dirty="0" smtClean="0"/>
              <a:t>—</a:t>
            </a:r>
            <a:r>
              <a:rPr lang="en-US" altLang="zh-CN" dirty="0" smtClean="0">
                <a:latin typeface="Times New Roman" pitchFamily="18" charset="0"/>
                <a:cs typeface="Times New Roman" pitchFamily="18" charset="0"/>
              </a:rPr>
              <a:t>the violence among teenagers has drawn public and government attention. On Nov 11, the Ministry of Education, along with eight other central sectors, published a guideline on dealing with school violence.</a:t>
            </a:r>
            <a:endParaRPr lang="zh-CN" altLang="zh-CN"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altLang="zh-CN" dirty="0" smtClean="0">
                <a:latin typeface="Times New Roman" pitchFamily="18" charset="0"/>
                <a:cs typeface="Times New Roman" pitchFamily="18" charset="0"/>
              </a:rPr>
              <a:t>         The guideline stressed that students with serious behavioral problems should be handed over to special schools. Or, in more serious cases, they may take criminal responsibility and be sent to prison.</a:t>
            </a:r>
            <a:endParaRPr lang="zh-CN" altLang="zh-CN" dirty="0" smtClean="0">
              <a:latin typeface="Times New Roman" pitchFamily="18" charset="0"/>
              <a:cs typeface="Times New Roman" pitchFamily="18" charset="0"/>
            </a:endParaRPr>
          </a:p>
          <a:p>
            <a:pPr eaLnBrk="1" fontAlgn="auto" hangingPunct="1">
              <a:spcAft>
                <a:spcPts val="0"/>
              </a:spcAft>
              <a:buFont typeface="Arial" pitchFamily="34" charset="0"/>
              <a:buNone/>
              <a:defRPr/>
            </a:pPr>
            <a:r>
              <a:rPr lang="en-US" altLang="zh-CN" dirty="0" smtClean="0">
                <a:latin typeface="Times New Roman" pitchFamily="18" charset="0"/>
                <a:cs typeface="Times New Roman" pitchFamily="18" charset="0"/>
              </a:rPr>
              <a:t>         “The common tolerant attitude toward violence should be changed,” wrote </a:t>
            </a:r>
            <a:r>
              <a:rPr lang="en-US" altLang="zh-CN" dirty="0" err="1" smtClean="0">
                <a:latin typeface="Times New Roman" pitchFamily="18" charset="0"/>
                <a:cs typeface="Times New Roman" pitchFamily="18" charset="0"/>
              </a:rPr>
              <a:t>Jiaxing</a:t>
            </a:r>
            <a:r>
              <a:rPr lang="en-US" altLang="zh-CN" dirty="0" smtClean="0">
                <a:latin typeface="Times New Roman" pitchFamily="18" charset="0"/>
                <a:cs typeface="Times New Roman" pitchFamily="18" charset="0"/>
              </a:rPr>
              <a:t> Daily. “When teenagers do something wrong, we should tolerate and help them when necessary. But all of this has a limit.”</a:t>
            </a:r>
            <a:endParaRPr lang="zh-CN" altLang="en-US" dirty="0"/>
          </a:p>
        </p:txBody>
      </p:sp>
      <p:sp>
        <p:nvSpPr>
          <p:cNvPr id="8" name="椭圆 7"/>
          <p:cNvSpPr/>
          <p:nvPr/>
        </p:nvSpPr>
        <p:spPr>
          <a:xfrm>
            <a:off x="1331640" y="339502"/>
            <a:ext cx="2016225" cy="307957"/>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椭圆 8"/>
          <p:cNvSpPr/>
          <p:nvPr/>
        </p:nvSpPr>
        <p:spPr>
          <a:xfrm>
            <a:off x="7236296" y="1779662"/>
            <a:ext cx="1764035" cy="287512"/>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椭圆 11"/>
          <p:cNvSpPr/>
          <p:nvPr/>
        </p:nvSpPr>
        <p:spPr>
          <a:xfrm>
            <a:off x="3635897" y="2283718"/>
            <a:ext cx="1224136" cy="342280"/>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椭圆 12"/>
          <p:cNvSpPr/>
          <p:nvPr/>
        </p:nvSpPr>
        <p:spPr>
          <a:xfrm>
            <a:off x="1331640" y="2643758"/>
            <a:ext cx="1296144" cy="288702"/>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椭圆 13"/>
          <p:cNvSpPr/>
          <p:nvPr/>
        </p:nvSpPr>
        <p:spPr>
          <a:xfrm>
            <a:off x="3347864" y="3507854"/>
            <a:ext cx="1152128" cy="288702"/>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244408" y="4299942"/>
            <a:ext cx="725912" cy="6643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2" grpId="0" animBg="1"/>
      <p:bldP spid="13"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pPr eaLnBrk="1" hangingPunct="1"/>
            <a:endParaRPr lang="zh-CN" altLang="en-US" smtClean="0"/>
          </a:p>
        </p:txBody>
      </p:sp>
      <p:pic>
        <p:nvPicPr>
          <p:cNvPr id="22530" name="内容占位符 3" descr="IMG_4673.JPG"/>
          <p:cNvPicPr>
            <a:picLocks noGrp="1" noChangeAspect="1"/>
          </p:cNvPicPr>
          <p:nvPr>
            <p:ph idx="1"/>
          </p:nvPr>
        </p:nvPicPr>
        <p:blipFill>
          <a:blip r:embed="rId2" cstate="print"/>
          <a:srcRect/>
          <a:stretch>
            <a:fillRect/>
          </a:stretch>
        </p:blipFill>
        <p:spPr>
          <a:xfrm>
            <a:off x="251520" y="195486"/>
            <a:ext cx="8568952" cy="1674019"/>
          </a:xfrm>
        </p:spPr>
      </p:pic>
      <p:sp>
        <p:nvSpPr>
          <p:cNvPr id="5" name="矩形 4"/>
          <p:cNvSpPr>
            <a:spLocks noChangeArrowheads="1"/>
          </p:cNvSpPr>
          <p:nvPr/>
        </p:nvSpPr>
        <p:spPr bwMode="auto">
          <a:xfrm>
            <a:off x="2699792" y="483518"/>
            <a:ext cx="4176464" cy="461665"/>
          </a:xfrm>
          <a:prstGeom prst="rect">
            <a:avLst/>
          </a:prstGeom>
          <a:noFill/>
          <a:ln w="9525">
            <a:noFill/>
            <a:miter lim="800000"/>
            <a:headEnd/>
            <a:tailEnd/>
          </a:ln>
        </p:spPr>
        <p:txBody>
          <a:bodyPr wrap="square">
            <a:spAutoFit/>
          </a:bodyPr>
          <a:lstStyle/>
          <a:p>
            <a:r>
              <a:rPr lang="en-US" altLang="zh-CN" sz="2400" b="1" dirty="0" smtClean="0">
                <a:solidFill>
                  <a:srgbClr val="FF0000"/>
                </a:solidFill>
                <a:latin typeface="Calibri" pitchFamily="34" charset="0"/>
              </a:rPr>
              <a:t>__________________________</a:t>
            </a:r>
            <a:endParaRPr lang="en-US" altLang="zh-CN" sz="2400" b="1" dirty="0">
              <a:solidFill>
                <a:srgbClr val="FF0000"/>
              </a:solidFill>
              <a:latin typeface="Calibri" pitchFamily="34" charset="0"/>
            </a:endParaRPr>
          </a:p>
        </p:txBody>
      </p:sp>
      <p:sp>
        <p:nvSpPr>
          <p:cNvPr id="6" name="矩形 5"/>
          <p:cNvSpPr>
            <a:spLocks noChangeArrowheads="1"/>
          </p:cNvSpPr>
          <p:nvPr/>
        </p:nvSpPr>
        <p:spPr bwMode="auto">
          <a:xfrm>
            <a:off x="468313" y="2085975"/>
            <a:ext cx="8280400" cy="2677656"/>
          </a:xfrm>
          <a:prstGeom prst="rect">
            <a:avLst/>
          </a:prstGeom>
          <a:noFill/>
          <a:ln w="9525">
            <a:noFill/>
            <a:miter lim="800000"/>
            <a:headEnd/>
            <a:tailEnd/>
          </a:ln>
        </p:spPr>
        <p:txBody>
          <a:bodyPr>
            <a:spAutoFit/>
          </a:bodyPr>
          <a:lstStyle/>
          <a:p>
            <a:r>
              <a:rPr lang="en-US" altLang="zh-CN" sz="2800" dirty="0">
                <a:latin typeface="Times New Roman" pitchFamily="18" charset="0"/>
                <a:cs typeface="Times New Roman" pitchFamily="18" charset="0"/>
              </a:rPr>
              <a:t>    Recent years has witnessed a chain of teenage violence  cases on campus,  which leads the government to </a:t>
            </a:r>
            <a:r>
              <a:rPr lang="en-US" altLang="zh-CN" sz="2800" dirty="0" smtClean="0">
                <a:latin typeface="Times New Roman" pitchFamily="18" charset="0"/>
                <a:cs typeface="Times New Roman" pitchFamily="18" charset="0"/>
              </a:rPr>
              <a:t>put out </a:t>
            </a:r>
            <a:r>
              <a:rPr lang="en-US" altLang="zh-CN" sz="2800" dirty="0">
                <a:latin typeface="Times New Roman" pitchFamily="18" charset="0"/>
                <a:cs typeface="Times New Roman" pitchFamily="18" charset="0"/>
              </a:rPr>
              <a:t>a guideline emphasizing a more severe attitude towards violence. </a:t>
            </a:r>
          </a:p>
          <a:p>
            <a:endParaRPr lang="en-US" altLang="zh-CN" sz="2800" b="1" dirty="0">
              <a:latin typeface="Times New Roman" pitchFamily="18" charset="0"/>
              <a:cs typeface="Times New Roman" pitchFamily="18" charset="0"/>
            </a:endParaRPr>
          </a:p>
          <a:p>
            <a:endParaRPr lang="zh-CN" altLang="zh-CN" sz="2800" b="1" dirty="0">
              <a:latin typeface="Times New Roman" pitchFamily="18" charset="0"/>
              <a:cs typeface="Times New Roman" pitchFamily="18" charset="0"/>
            </a:endParaRPr>
          </a:p>
        </p:txBody>
      </p:sp>
      <p:sp>
        <p:nvSpPr>
          <p:cNvPr id="10" name="矩形 9"/>
          <p:cNvSpPr>
            <a:spLocks noChangeArrowheads="1"/>
          </p:cNvSpPr>
          <p:nvPr/>
        </p:nvSpPr>
        <p:spPr bwMode="auto">
          <a:xfrm>
            <a:off x="7668344" y="987574"/>
            <a:ext cx="4032250" cy="461665"/>
          </a:xfrm>
          <a:prstGeom prst="rect">
            <a:avLst/>
          </a:prstGeom>
          <a:noFill/>
          <a:ln w="9525">
            <a:noFill/>
            <a:miter lim="800000"/>
            <a:headEnd/>
            <a:tailEnd/>
          </a:ln>
        </p:spPr>
        <p:txBody>
          <a:bodyPr>
            <a:spAutoFit/>
          </a:bodyPr>
          <a:lstStyle/>
          <a:p>
            <a:r>
              <a:rPr lang="en-US" altLang="zh-CN" sz="2400" b="1" dirty="0">
                <a:solidFill>
                  <a:srgbClr val="FF0000"/>
                </a:solidFill>
                <a:latin typeface="Calibri" pitchFamily="34" charset="0"/>
              </a:rPr>
              <a:t>______</a:t>
            </a:r>
          </a:p>
        </p:txBody>
      </p:sp>
      <p:sp>
        <p:nvSpPr>
          <p:cNvPr id="11" name="矩形 10"/>
          <p:cNvSpPr>
            <a:spLocks noChangeArrowheads="1"/>
          </p:cNvSpPr>
          <p:nvPr/>
        </p:nvSpPr>
        <p:spPr bwMode="auto">
          <a:xfrm>
            <a:off x="323528" y="1491630"/>
            <a:ext cx="1079500" cy="461665"/>
          </a:xfrm>
          <a:prstGeom prst="rect">
            <a:avLst/>
          </a:prstGeom>
          <a:noFill/>
          <a:ln w="9525">
            <a:noFill/>
            <a:miter lim="800000"/>
            <a:headEnd/>
            <a:tailEnd/>
          </a:ln>
        </p:spPr>
        <p:txBody>
          <a:bodyPr>
            <a:spAutoFit/>
          </a:bodyPr>
          <a:lstStyle/>
          <a:p>
            <a:r>
              <a:rPr lang="en-US" altLang="zh-CN" sz="2400" b="1" dirty="0">
                <a:solidFill>
                  <a:srgbClr val="FF0000"/>
                </a:solidFill>
                <a:latin typeface="Calibri" pitchFamily="34" charset="0"/>
              </a:rPr>
              <a:t>____</a:t>
            </a:r>
          </a:p>
        </p:txBody>
      </p:sp>
      <p:sp>
        <p:nvSpPr>
          <p:cNvPr id="12" name="矩形 11"/>
          <p:cNvSpPr>
            <a:spLocks noChangeArrowheads="1"/>
          </p:cNvSpPr>
          <p:nvPr/>
        </p:nvSpPr>
        <p:spPr bwMode="auto">
          <a:xfrm>
            <a:off x="1187624" y="699542"/>
            <a:ext cx="1081087" cy="461665"/>
          </a:xfrm>
          <a:prstGeom prst="rect">
            <a:avLst/>
          </a:prstGeom>
          <a:noFill/>
          <a:ln w="9525">
            <a:noFill/>
            <a:miter lim="800000"/>
            <a:headEnd/>
            <a:tailEnd/>
          </a:ln>
        </p:spPr>
        <p:txBody>
          <a:bodyPr>
            <a:spAutoFit/>
          </a:bodyPr>
          <a:lstStyle/>
          <a:p>
            <a:r>
              <a:rPr lang="en-US" altLang="zh-CN" sz="2400" b="1" dirty="0">
                <a:solidFill>
                  <a:srgbClr val="FF0000"/>
                </a:solidFill>
                <a:latin typeface="Calibri" pitchFamily="34" charset="0"/>
              </a:rPr>
              <a:t>____</a:t>
            </a:r>
          </a:p>
        </p:txBody>
      </p:sp>
      <p:sp>
        <p:nvSpPr>
          <p:cNvPr id="13" name="矩形 12"/>
          <p:cNvSpPr>
            <a:spLocks noChangeArrowheads="1"/>
          </p:cNvSpPr>
          <p:nvPr/>
        </p:nvSpPr>
        <p:spPr bwMode="auto">
          <a:xfrm>
            <a:off x="395536" y="3939902"/>
            <a:ext cx="7632700" cy="954107"/>
          </a:xfrm>
          <a:prstGeom prst="rect">
            <a:avLst/>
          </a:prstGeom>
          <a:noFill/>
          <a:ln w="9525">
            <a:noFill/>
            <a:miter lim="800000"/>
            <a:headEnd/>
            <a:tailEnd/>
          </a:ln>
        </p:spPr>
        <p:txBody>
          <a:bodyPr>
            <a:spAutoFit/>
          </a:bodyPr>
          <a:lstStyle/>
          <a:p>
            <a:r>
              <a:rPr lang="en-US" altLang="zh-CN" sz="2800" b="1" dirty="0">
                <a:latin typeface="Times New Roman" pitchFamily="18" charset="0"/>
                <a:cs typeface="Times New Roman" pitchFamily="18" charset="0"/>
              </a:rPr>
              <a:t>Sentence structure:</a:t>
            </a:r>
          </a:p>
          <a:p>
            <a:r>
              <a:rPr lang="en-US" altLang="zh-CN" sz="2800" b="1" dirty="0">
                <a:latin typeface="Times New Roman" pitchFamily="18" charset="0"/>
                <a:cs typeface="Times New Roman" pitchFamily="18" charset="0"/>
              </a:rPr>
              <a:t>Recent years has witnessed…, which…</a:t>
            </a:r>
            <a:endParaRPr lang="zh-CN" altLang="zh-CN" sz="2800" b="1" dirty="0">
              <a:latin typeface="Times New Roman" pitchFamily="18" charset="0"/>
              <a:cs typeface="Times New Roman" pitchFamily="18" charset="0"/>
            </a:endParaRPr>
          </a:p>
        </p:txBody>
      </p:sp>
      <p:sp>
        <p:nvSpPr>
          <p:cNvPr id="14" name="椭圆 13"/>
          <p:cNvSpPr/>
          <p:nvPr/>
        </p:nvSpPr>
        <p:spPr>
          <a:xfrm>
            <a:off x="6228184" y="267494"/>
            <a:ext cx="2447603" cy="341518"/>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椭圆 15"/>
          <p:cNvSpPr/>
          <p:nvPr/>
        </p:nvSpPr>
        <p:spPr>
          <a:xfrm>
            <a:off x="6300193" y="1059582"/>
            <a:ext cx="1440160" cy="324036"/>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a:off x="2411760" y="1563638"/>
            <a:ext cx="1440160" cy="269510"/>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244408" y="4299942"/>
            <a:ext cx="725912" cy="6643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linds(horizont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P spid="12" grpId="0"/>
      <p:bldP spid="13" grpId="0"/>
      <p:bldP spid="14" grpId="0" animBg="1"/>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标题 1"/>
          <p:cNvSpPr>
            <a:spLocks noGrp="1"/>
          </p:cNvSpPr>
          <p:nvPr>
            <p:ph type="title"/>
          </p:nvPr>
        </p:nvSpPr>
        <p:spPr/>
        <p:txBody>
          <a:bodyPr/>
          <a:lstStyle/>
          <a:p>
            <a:pPr eaLnBrk="1" hangingPunct="1"/>
            <a:endParaRPr lang="zh-CN" altLang="en-US" smtClean="0"/>
          </a:p>
        </p:txBody>
      </p:sp>
      <p:sp>
        <p:nvSpPr>
          <p:cNvPr id="11" name="矩形 10"/>
          <p:cNvSpPr>
            <a:spLocks noChangeArrowheads="1"/>
          </p:cNvSpPr>
          <p:nvPr/>
        </p:nvSpPr>
        <p:spPr bwMode="auto">
          <a:xfrm>
            <a:off x="395536" y="3758505"/>
            <a:ext cx="7777163" cy="1384995"/>
          </a:xfrm>
          <a:prstGeom prst="rect">
            <a:avLst/>
          </a:prstGeom>
          <a:noFill/>
          <a:ln w="9525">
            <a:noFill/>
            <a:miter lim="800000"/>
            <a:headEnd/>
            <a:tailEnd/>
          </a:ln>
        </p:spPr>
        <p:txBody>
          <a:bodyPr>
            <a:spAutoFit/>
          </a:bodyPr>
          <a:lstStyle/>
          <a:p>
            <a:r>
              <a:rPr lang="en-US" altLang="zh-CN" sz="2800" b="1" dirty="0">
                <a:latin typeface="Times New Roman" pitchFamily="18" charset="0"/>
                <a:cs typeface="Times New Roman" pitchFamily="18" charset="0"/>
              </a:rPr>
              <a:t>Sentence structure:</a:t>
            </a:r>
          </a:p>
          <a:p>
            <a:r>
              <a:rPr lang="en-US" altLang="zh-CN" sz="2800" b="1" dirty="0">
                <a:latin typeface="Times New Roman" pitchFamily="18" charset="0"/>
                <a:cs typeface="Times New Roman" pitchFamily="18" charset="0"/>
              </a:rPr>
              <a:t>With…, (main clause), which…</a:t>
            </a:r>
          </a:p>
          <a:p>
            <a:endParaRPr lang="zh-CN" altLang="zh-CN" sz="2800" b="1" dirty="0">
              <a:latin typeface="Times New Roman" pitchFamily="18" charset="0"/>
              <a:cs typeface="Times New Roman" pitchFamily="18" charset="0"/>
            </a:endParaRPr>
          </a:p>
        </p:txBody>
      </p:sp>
      <p:sp>
        <p:nvSpPr>
          <p:cNvPr id="16" name="矩形 15"/>
          <p:cNvSpPr>
            <a:spLocks noChangeArrowheads="1"/>
          </p:cNvSpPr>
          <p:nvPr/>
        </p:nvSpPr>
        <p:spPr bwMode="auto">
          <a:xfrm>
            <a:off x="611189" y="1653779"/>
            <a:ext cx="8281987" cy="2677656"/>
          </a:xfrm>
          <a:prstGeom prst="rect">
            <a:avLst/>
          </a:prstGeom>
          <a:noFill/>
          <a:ln w="9525">
            <a:noFill/>
            <a:miter lim="800000"/>
            <a:headEnd/>
            <a:tailEnd/>
          </a:ln>
        </p:spPr>
        <p:txBody>
          <a:bodyPr>
            <a:spAutoFit/>
          </a:bodyPr>
          <a:lstStyle/>
          <a:p>
            <a:r>
              <a:rPr lang="en-US" altLang="zh-CN" sz="2800" b="1" dirty="0">
                <a:latin typeface="Times New Roman" pitchFamily="18" charset="0"/>
                <a:cs typeface="Times New Roman" pitchFamily="18" charset="0"/>
              </a:rPr>
              <a:t>    </a:t>
            </a:r>
            <a:r>
              <a:rPr lang="en-US" altLang="zh-CN" sz="2800" dirty="0">
                <a:latin typeface="Times New Roman" pitchFamily="18" charset="0"/>
                <a:cs typeface="Times New Roman" pitchFamily="18" charset="0"/>
              </a:rPr>
              <a:t>With </a:t>
            </a:r>
            <a:r>
              <a:rPr lang="en-US" altLang="zh-CN" sz="2800" dirty="0" smtClean="0">
                <a:latin typeface="Times New Roman" pitchFamily="18" charset="0"/>
                <a:cs typeface="Times New Roman" pitchFamily="18" charset="0"/>
              </a:rPr>
              <a:t>school violence becoming a overwhelming social problem , </a:t>
            </a:r>
            <a:r>
              <a:rPr lang="en-US" altLang="zh-CN" sz="2800" dirty="0">
                <a:latin typeface="Times New Roman" pitchFamily="18" charset="0"/>
                <a:cs typeface="Times New Roman" pitchFamily="18" charset="0"/>
              </a:rPr>
              <a:t>the </a:t>
            </a:r>
            <a:r>
              <a:rPr lang="en-US" altLang="zh-CN" sz="2800" dirty="0" smtClean="0">
                <a:latin typeface="Times New Roman" pitchFamily="18" charset="0"/>
                <a:cs typeface="Times New Roman" pitchFamily="18" charset="0"/>
              </a:rPr>
              <a:t>government </a:t>
            </a:r>
            <a:r>
              <a:rPr lang="en-US" altLang="zh-CN" sz="2800" dirty="0">
                <a:latin typeface="Times New Roman" pitchFamily="18" charset="0"/>
                <a:cs typeface="Times New Roman" pitchFamily="18" charset="0"/>
              </a:rPr>
              <a:t>has </a:t>
            </a:r>
            <a:r>
              <a:rPr lang="en-US" altLang="zh-CN" sz="2800" dirty="0" smtClean="0">
                <a:latin typeface="Times New Roman" pitchFamily="18" charset="0"/>
                <a:cs typeface="Times New Roman" pitchFamily="18" charset="0"/>
              </a:rPr>
              <a:t>issued a guideline to cope with the problem, which lays emphasis on a stricter attitude towards violence. </a:t>
            </a:r>
            <a:endParaRPr lang="en-US" altLang="zh-CN" sz="2800" dirty="0">
              <a:latin typeface="Times New Roman" pitchFamily="18" charset="0"/>
              <a:cs typeface="Times New Roman" pitchFamily="18" charset="0"/>
            </a:endParaRPr>
          </a:p>
          <a:p>
            <a:endParaRPr lang="en-US" altLang="zh-CN" sz="2800" b="1" dirty="0">
              <a:latin typeface="Times New Roman" pitchFamily="18" charset="0"/>
              <a:cs typeface="Times New Roman" pitchFamily="18" charset="0"/>
            </a:endParaRPr>
          </a:p>
          <a:p>
            <a:endParaRPr lang="zh-CN" altLang="zh-CN" sz="2800" b="1" dirty="0">
              <a:latin typeface="Times New Roman" pitchFamily="18" charset="0"/>
              <a:cs typeface="Times New Roman" pitchFamily="18" charset="0"/>
            </a:endParaRPr>
          </a:p>
        </p:txBody>
      </p:sp>
      <p:sp>
        <p:nvSpPr>
          <p:cNvPr id="20" name="矩形 19"/>
          <p:cNvSpPr>
            <a:spLocks noChangeArrowheads="1"/>
          </p:cNvSpPr>
          <p:nvPr/>
        </p:nvSpPr>
        <p:spPr bwMode="auto">
          <a:xfrm>
            <a:off x="4643439" y="627460"/>
            <a:ext cx="2592387" cy="461665"/>
          </a:xfrm>
          <a:prstGeom prst="rect">
            <a:avLst/>
          </a:prstGeom>
          <a:noFill/>
          <a:ln w="9525">
            <a:noFill/>
            <a:miter lim="800000"/>
            <a:headEnd/>
            <a:tailEnd/>
          </a:ln>
        </p:spPr>
        <p:txBody>
          <a:bodyPr>
            <a:spAutoFit/>
          </a:bodyPr>
          <a:lstStyle/>
          <a:p>
            <a:r>
              <a:rPr lang="en-US" altLang="zh-CN" sz="2400" b="1">
                <a:solidFill>
                  <a:srgbClr val="FF0000"/>
                </a:solidFill>
                <a:latin typeface="Calibri" pitchFamily="34" charset="0"/>
              </a:rPr>
              <a:t>_______________</a:t>
            </a:r>
          </a:p>
        </p:txBody>
      </p:sp>
      <p:pic>
        <p:nvPicPr>
          <p:cNvPr id="7" name="图片 6" descr="IMG_4779.JPG"/>
          <p:cNvPicPr>
            <a:picLocks noChangeAspect="1"/>
          </p:cNvPicPr>
          <p:nvPr/>
        </p:nvPicPr>
        <p:blipFill>
          <a:blip r:embed="rId2" cstate="print"/>
          <a:stretch>
            <a:fillRect/>
          </a:stretch>
        </p:blipFill>
        <p:spPr>
          <a:xfrm>
            <a:off x="0" y="267494"/>
            <a:ext cx="8964488" cy="1350150"/>
          </a:xfrm>
          <a:prstGeom prst="rect">
            <a:avLst/>
          </a:prstGeom>
        </p:spPr>
      </p:pic>
      <p:sp>
        <p:nvSpPr>
          <p:cNvPr id="10" name="矩形 9"/>
          <p:cNvSpPr>
            <a:spLocks noChangeArrowheads="1"/>
          </p:cNvSpPr>
          <p:nvPr/>
        </p:nvSpPr>
        <p:spPr bwMode="auto">
          <a:xfrm>
            <a:off x="0" y="627534"/>
            <a:ext cx="8028384" cy="461665"/>
          </a:xfrm>
          <a:prstGeom prst="rect">
            <a:avLst/>
          </a:prstGeom>
          <a:noFill/>
          <a:ln w="9525">
            <a:noFill/>
            <a:miter lim="800000"/>
            <a:headEnd/>
            <a:tailEnd/>
          </a:ln>
        </p:spPr>
        <p:txBody>
          <a:bodyPr wrap="square">
            <a:spAutoFit/>
          </a:bodyPr>
          <a:lstStyle/>
          <a:p>
            <a:r>
              <a:rPr lang="en-US" altLang="zh-CN" sz="2400" b="1" dirty="0" smtClean="0">
                <a:solidFill>
                  <a:srgbClr val="FF0000"/>
                </a:solidFill>
                <a:latin typeface="Calibri" pitchFamily="34" charset="0"/>
              </a:rPr>
              <a:t>__________________________________________________</a:t>
            </a:r>
            <a:endParaRPr lang="en-US" altLang="zh-CN" sz="2400" b="1" dirty="0">
              <a:solidFill>
                <a:srgbClr val="FF0000"/>
              </a:solidFill>
              <a:latin typeface="Calibri" pitchFamily="34" charset="0"/>
            </a:endParaRPr>
          </a:p>
        </p:txBody>
      </p:sp>
      <p:sp>
        <p:nvSpPr>
          <p:cNvPr id="14" name="矩形 13"/>
          <p:cNvSpPr>
            <a:spLocks noChangeArrowheads="1"/>
          </p:cNvSpPr>
          <p:nvPr/>
        </p:nvSpPr>
        <p:spPr bwMode="auto">
          <a:xfrm>
            <a:off x="2483768" y="1167594"/>
            <a:ext cx="2376264" cy="461665"/>
          </a:xfrm>
          <a:prstGeom prst="rect">
            <a:avLst/>
          </a:prstGeom>
          <a:noFill/>
          <a:ln w="9525">
            <a:noFill/>
            <a:miter lim="800000"/>
            <a:headEnd/>
            <a:tailEnd/>
          </a:ln>
        </p:spPr>
        <p:txBody>
          <a:bodyPr wrap="square">
            <a:spAutoFit/>
          </a:bodyPr>
          <a:lstStyle/>
          <a:p>
            <a:r>
              <a:rPr lang="en-US" altLang="zh-CN" sz="2400" b="1" dirty="0" smtClean="0">
                <a:solidFill>
                  <a:srgbClr val="FF0000"/>
                </a:solidFill>
                <a:latin typeface="Calibri" pitchFamily="34" charset="0"/>
              </a:rPr>
              <a:t>______________</a:t>
            </a:r>
            <a:endParaRPr lang="en-US" altLang="zh-CN" sz="2400" b="1" dirty="0">
              <a:solidFill>
                <a:srgbClr val="FF0000"/>
              </a:solidFill>
              <a:latin typeface="Calibri" pitchFamily="34" charset="0"/>
            </a:endParaRPr>
          </a:p>
        </p:txBody>
      </p:sp>
      <p:sp>
        <p:nvSpPr>
          <p:cNvPr id="15" name="椭圆 14"/>
          <p:cNvSpPr/>
          <p:nvPr/>
        </p:nvSpPr>
        <p:spPr>
          <a:xfrm>
            <a:off x="1331640" y="411510"/>
            <a:ext cx="2015555" cy="359520"/>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椭圆 16"/>
          <p:cNvSpPr/>
          <p:nvPr/>
        </p:nvSpPr>
        <p:spPr>
          <a:xfrm>
            <a:off x="0" y="1275606"/>
            <a:ext cx="1403647" cy="342038"/>
          </a:xfrm>
          <a:prstGeom prst="ellipse">
            <a:avLst/>
          </a:prstGeom>
          <a:noFill/>
          <a:ln w="38100">
            <a:solidFill>
              <a:srgbClr val="0D04B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00392" y="4191930"/>
            <a:ext cx="797920" cy="77231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blinds(horizontal)">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blinds(horizontal)">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linds(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20" grpId="0"/>
      <p:bldP spid="10" grpId="0"/>
      <p:bldP spid="14" grpId="0"/>
      <p:bldP spid="15"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标题 1"/>
          <p:cNvSpPr>
            <a:spLocks noGrp="1"/>
          </p:cNvSpPr>
          <p:nvPr>
            <p:ph type="title"/>
          </p:nvPr>
        </p:nvSpPr>
        <p:spPr>
          <a:xfrm>
            <a:off x="395536" y="0"/>
            <a:ext cx="8229600" cy="857250"/>
          </a:xfrm>
        </p:spPr>
        <p:txBody>
          <a:bodyPr/>
          <a:lstStyle/>
          <a:p>
            <a:pPr eaLnBrk="1" hangingPunct="1"/>
            <a:r>
              <a:rPr lang="en-US" altLang="zh-CN" dirty="0" smtClean="0"/>
              <a:t>Summary revision</a:t>
            </a:r>
            <a:endParaRPr lang="zh-CN" altLang="en-US" dirty="0" smtClean="0"/>
          </a:p>
        </p:txBody>
      </p:sp>
      <p:sp>
        <p:nvSpPr>
          <p:cNvPr id="24578" name="内容占位符 2"/>
          <p:cNvSpPr>
            <a:spLocks noGrp="1"/>
          </p:cNvSpPr>
          <p:nvPr>
            <p:ph idx="1"/>
          </p:nvPr>
        </p:nvSpPr>
        <p:spPr>
          <a:xfrm>
            <a:off x="0" y="843559"/>
            <a:ext cx="9144000" cy="3394472"/>
          </a:xfrm>
        </p:spPr>
        <p:txBody>
          <a:bodyPr/>
          <a:lstStyle/>
          <a:p>
            <a:pPr eaLnBrk="1" hangingPunct="1">
              <a:lnSpc>
                <a:spcPct val="80000"/>
              </a:lnSpc>
              <a:buNone/>
            </a:pPr>
            <a:r>
              <a:rPr lang="en-US" altLang="zh-CN" sz="3600" dirty="0" smtClean="0">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Sample: </a:t>
            </a:r>
          </a:p>
          <a:p>
            <a:pPr eaLnBrk="1" hangingPunct="1">
              <a:lnSpc>
                <a:spcPct val="80000"/>
              </a:lnSpc>
              <a:buNone/>
            </a:pPr>
            <a:r>
              <a:rPr lang="en-US" altLang="zh-CN" sz="2800" dirty="0" smtClean="0">
                <a:latin typeface="Times New Roman" pitchFamily="18" charset="0"/>
                <a:cs typeface="Times New Roman" pitchFamily="18" charset="0"/>
              </a:rPr>
              <a:t>       As school violence among teenagers is  becoming increasingly severe, the government </a:t>
            </a:r>
            <a:r>
              <a:rPr lang="en-US" altLang="zh-CN" sz="2800" smtClean="0">
                <a:latin typeface="Times New Roman" pitchFamily="18" charset="0"/>
                <a:cs typeface="Times New Roman" pitchFamily="18" charset="0"/>
              </a:rPr>
              <a:t>has released the </a:t>
            </a:r>
            <a:r>
              <a:rPr lang="en-US" altLang="zh-CN" sz="2800" dirty="0" smtClean="0">
                <a:latin typeface="Times New Roman" pitchFamily="18" charset="0"/>
                <a:cs typeface="Times New Roman" pitchFamily="18" charset="0"/>
              </a:rPr>
              <a:t>guideline to handle the problem, which lays emphasis on a more severe attitude towards violence.  </a:t>
            </a:r>
          </a:p>
          <a:p>
            <a:pPr eaLnBrk="1" hangingPunct="1">
              <a:lnSpc>
                <a:spcPct val="80000"/>
              </a:lnSpc>
              <a:buNone/>
            </a:pPr>
            <a:endParaRPr lang="en-US" altLang="zh-CN" sz="2800" dirty="0" smtClean="0">
              <a:latin typeface="Times New Roman" pitchFamily="18" charset="0"/>
              <a:cs typeface="Times New Roman" pitchFamily="18" charset="0"/>
            </a:endParaRPr>
          </a:p>
          <a:p>
            <a:pPr eaLnBrk="1" hangingPunct="1">
              <a:lnSpc>
                <a:spcPct val="80000"/>
              </a:lnSpc>
              <a:buFont typeface="Arial" charset="0"/>
              <a:buNone/>
            </a:pPr>
            <a:r>
              <a:rPr lang="en-US" altLang="zh-CN" sz="2800" dirty="0" smtClean="0">
                <a:latin typeface="Times New Roman" pitchFamily="18" charset="0"/>
                <a:cs typeface="Times New Roman" pitchFamily="18" charset="0"/>
              </a:rPr>
              <a:t> Sentence structure: </a:t>
            </a:r>
          </a:p>
          <a:p>
            <a:pPr eaLnBrk="1" hangingPunct="1">
              <a:lnSpc>
                <a:spcPct val="80000"/>
              </a:lnSpc>
              <a:buFont typeface="Arial" charset="0"/>
              <a:buNone/>
            </a:pPr>
            <a:r>
              <a:rPr lang="en-US" altLang="zh-CN" sz="2800" dirty="0" smtClean="0">
                <a:solidFill>
                  <a:srgbClr val="1E03E7"/>
                </a:solidFill>
                <a:latin typeface="Times New Roman" pitchFamily="18" charset="0"/>
                <a:cs typeface="Times New Roman" pitchFamily="18" charset="0"/>
              </a:rPr>
              <a:t>    </a:t>
            </a:r>
            <a:r>
              <a:rPr lang="en-US" altLang="zh-CN" sz="2800" dirty="0" smtClean="0">
                <a:latin typeface="Times New Roman" pitchFamily="18" charset="0"/>
                <a:cs typeface="Times New Roman" pitchFamily="18" charset="0"/>
              </a:rPr>
              <a:t>As …, (main clause), which…</a:t>
            </a:r>
          </a:p>
          <a:p>
            <a:pPr eaLnBrk="1" hangingPunct="1">
              <a:lnSpc>
                <a:spcPct val="80000"/>
              </a:lnSpc>
              <a:buFont typeface="Arial" charset="0"/>
              <a:buNone/>
            </a:pPr>
            <a:r>
              <a:rPr lang="en-US" altLang="zh-CN" sz="2800" dirty="0" smtClean="0">
                <a:latin typeface="Times New Roman" pitchFamily="18" charset="0"/>
                <a:cs typeface="Times New Roman" pitchFamily="18" charset="0"/>
              </a:rPr>
              <a:t>    With…, (main clause), which…</a:t>
            </a:r>
            <a:endParaRPr lang="zh-CN" altLang="zh-CN" sz="2800" dirty="0" smtClean="0">
              <a:latin typeface="Times New Roman" pitchFamily="18" charset="0"/>
              <a:cs typeface="Times New Roman" pitchFamily="18" charset="0"/>
            </a:endParaRPr>
          </a:p>
          <a:p>
            <a:pPr eaLnBrk="1" hangingPunct="1">
              <a:lnSpc>
                <a:spcPct val="80000"/>
              </a:lnSpc>
              <a:buFont typeface="Arial" charset="0"/>
              <a:buNone/>
            </a:pPr>
            <a:r>
              <a:rPr lang="en-US" altLang="zh-CN" sz="2800" dirty="0" smtClean="0">
                <a:latin typeface="Times New Roman" pitchFamily="18" charset="0"/>
                <a:cs typeface="Times New Roman" pitchFamily="18" charset="0"/>
              </a:rPr>
              <a:t>    Recent years has witnessed…, which…</a:t>
            </a:r>
            <a:endParaRPr lang="zh-CN" altLang="zh-CN" sz="2800" dirty="0" smtClean="0">
              <a:latin typeface="Times New Roman" pitchFamily="18" charset="0"/>
              <a:cs typeface="Times New Roman" pitchFamily="18" charset="0"/>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956376" y="4029912"/>
            <a:ext cx="960210" cy="88033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3997</TotalTime>
  <Words>641</Words>
  <Application>Microsoft Office PowerPoint</Application>
  <PresentationFormat>全屏显示(16:9)</PresentationFormat>
  <Paragraphs>76</Paragraphs>
  <Slides>15</Slides>
  <Notes>0</Notes>
  <HiddenSlides>0</HiddenSlides>
  <MMClips>0</MMClips>
  <ScaleCrop>false</ScaleCrop>
  <HeadingPairs>
    <vt:vector size="4" baseType="variant">
      <vt:variant>
        <vt:lpstr>主题</vt:lpstr>
      </vt:variant>
      <vt:variant>
        <vt:i4>1</vt:i4>
      </vt:variant>
      <vt:variant>
        <vt:lpstr>幻灯片标题</vt:lpstr>
      </vt:variant>
      <vt:variant>
        <vt:i4>15</vt:i4>
      </vt:variant>
    </vt:vector>
  </HeadingPairs>
  <TitlesOfParts>
    <vt:vector size="16" baseType="lpstr">
      <vt:lpstr>Office 主题</vt:lpstr>
      <vt:lpstr>How to perfect your writing</vt:lpstr>
      <vt:lpstr>Common errors in this writing</vt:lpstr>
      <vt:lpstr>What is a summary?</vt:lpstr>
      <vt:lpstr> Requirements of a summary  </vt:lpstr>
      <vt:lpstr>Steps of writing a summary </vt:lpstr>
      <vt:lpstr>幻灯片 6</vt:lpstr>
      <vt:lpstr>幻灯片 7</vt:lpstr>
      <vt:lpstr>幻灯片 8</vt:lpstr>
      <vt:lpstr>Summary revision</vt:lpstr>
      <vt:lpstr>Reasons and measures revision</vt:lpstr>
      <vt:lpstr>幻灯片 11</vt:lpstr>
      <vt:lpstr>幻灯片 12</vt:lpstr>
      <vt:lpstr>幻灯片 13</vt:lpstr>
      <vt:lpstr>Process-oriented approach</vt:lpstr>
      <vt:lpstr>Homework</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lenovo</cp:lastModifiedBy>
  <cp:revision>392</cp:revision>
  <dcterms:created xsi:type="dcterms:W3CDTF">2018-11-14T06:05:55Z</dcterms:created>
  <dcterms:modified xsi:type="dcterms:W3CDTF">2019-04-10T13:58:53Z</dcterms:modified>
</cp:coreProperties>
</file>