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534" r:id="rId3"/>
    <p:sldId id="356" r:id="rId4"/>
    <p:sldId id="529" r:id="rId5"/>
    <p:sldId id="358" r:id="rId6"/>
    <p:sldId id="535" r:id="rId7"/>
    <p:sldId id="536" r:id="rId8"/>
    <p:sldId id="537" r:id="rId9"/>
    <p:sldId id="538" r:id="rId10"/>
    <p:sldId id="554" r:id="rId11"/>
    <p:sldId id="546" r:id="rId12"/>
    <p:sldId id="555" r:id="rId13"/>
    <p:sldId id="547" r:id="rId14"/>
    <p:sldId id="549" r:id="rId15"/>
    <p:sldId id="548" r:id="rId16"/>
    <p:sldId id="551" r:id="rId17"/>
    <p:sldId id="55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28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6" autoAdjust="0"/>
    <p:restoredTop sz="89262" autoAdjust="0"/>
  </p:normalViewPr>
  <p:slideViewPr>
    <p:cSldViewPr snapToGrid="0">
      <p:cViewPr varScale="1">
        <p:scale>
          <a:sx n="60" d="100"/>
          <a:sy n="60" d="100"/>
        </p:scale>
        <p:origin x="34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0953A5-7F9D-49D8-9C5B-0CD40CEC26AC}" type="datetimeFigureOut">
              <a:rPr lang="zh-CN" altLang="en-US" smtClean="0"/>
              <a:t>2021/9/18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51559-654E-475C-82AC-21F96378763A}" type="slidenum">
              <a:rPr lang="zh-CN" altLang="en-US" smtClean="0"/>
              <a:t>‹#›</a:t>
            </a:fld>
            <a:endParaRPr lang="zh-CN" altLang="en-US"/>
          </a:p>
        </p:txBody>
      </p:sp>
    </p:spTree>
    <p:extLst>
      <p:ext uri="{BB962C8B-B14F-4D97-AF65-F5344CB8AC3E}">
        <p14:creationId xmlns:p14="http://schemas.microsoft.com/office/powerpoint/2010/main" val="2635415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各位尊敬的老师，大家好。我是瑞安中学的施肖静。本次我说课的内容是《中外历史纲要》上册第三单元的第十课——辽夏金元的统治</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a:p>
        </p:txBody>
      </p:sp>
    </p:spTree>
    <p:extLst>
      <p:ext uri="{BB962C8B-B14F-4D97-AF65-F5344CB8AC3E}">
        <p14:creationId xmlns:p14="http://schemas.microsoft.com/office/powerpoint/2010/main" val="4224861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在梳理元朝制度建设之前，我将呈现</a:t>
            </a:r>
            <a:r>
              <a:rPr lang="en-US" altLang="zh-CN" dirty="0"/>
              <a:t>《</a:t>
            </a:r>
            <a:r>
              <a:rPr lang="zh-CN" altLang="en-US" dirty="0"/>
              <a:t>元史</a:t>
            </a:r>
            <a:r>
              <a:rPr lang="en-US" altLang="zh-CN" dirty="0"/>
              <a:t>·</a:t>
            </a:r>
            <a:r>
              <a:rPr lang="zh-CN" altLang="en-US" dirty="0"/>
              <a:t>地理志</a:t>
            </a:r>
            <a:r>
              <a:rPr lang="en-US" altLang="zh-CN" dirty="0"/>
              <a:t>》</a:t>
            </a:r>
            <a:r>
              <a:rPr lang="zh-CN" altLang="en-US" dirty="0"/>
              <a:t>的材料，提问学生元朝的地方管理与前朝相比放生了什么样的变化。让学生理解元朝并非实行唐朝的羁縻政策，而是通过不同的地方管理制度实现了对于边疆地区的直接管理。在此认识的基础上，让学生以表格梳理的形式，结合课本将元朝对于中原地区、边疆地区的统治措施进行整理。并对行省制度的军政大权集中的特点加以解释。从而理解元朝在继承前面北族政权与汉族政权建设经验的基础上，大大加强了对于地方的控制与管理，使元朝时期边疆与内体发展呈现出了一体化趋势。感受到各个少数民族政治制度建设不仅扩大还进一步巩固了统一多民族国家。</a:t>
            </a:r>
            <a:endParaRPr lang="en-US" altLang="zh-CN"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10</a:t>
            </a:fld>
            <a:endParaRPr lang="zh-CN" altLang="en-US"/>
          </a:p>
        </p:txBody>
      </p:sp>
    </p:spTree>
    <p:extLst>
      <p:ext uri="{BB962C8B-B14F-4D97-AF65-F5344CB8AC3E}">
        <p14:creationId xmlns:p14="http://schemas.microsoft.com/office/powerpoint/2010/main" val="3823616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在梳理元朝制度建设之前，我将呈现</a:t>
            </a:r>
            <a:r>
              <a:rPr lang="en-US" altLang="zh-CN" dirty="0"/>
              <a:t>《</a:t>
            </a:r>
            <a:r>
              <a:rPr lang="zh-CN" altLang="en-US" dirty="0"/>
              <a:t>元史</a:t>
            </a:r>
            <a:r>
              <a:rPr lang="en-US" altLang="zh-CN" dirty="0"/>
              <a:t>·</a:t>
            </a:r>
            <a:r>
              <a:rPr lang="zh-CN" altLang="en-US" dirty="0"/>
              <a:t>地理志</a:t>
            </a:r>
            <a:r>
              <a:rPr lang="en-US" altLang="zh-CN" dirty="0"/>
              <a:t>》</a:t>
            </a:r>
            <a:r>
              <a:rPr lang="zh-CN" altLang="en-US" dirty="0"/>
              <a:t>的材料，提问学生元朝的地方管理与前朝相比放生了什么样的变化。让学生理解元朝并非实行唐朝的羁縻政策，而是通过不同的地方管理制度实现了对于边疆地区的直接管理。在此认识的基础上，让学生以表格梳理的形式，结合课本将元朝对于中原地区、边疆地区的统治措施进行整理。并对行省制度的军政大权集中的特点加以解释。从而理解元朝在继承前面北族政权与汉族政权建设经验的基础上，大大加强了对于地方的控制与管理，使元朝时期边疆与内体发展呈现出了一体化趋势。感受到各个少数民族政治制度建设不仅扩大还进一步巩固了统一多民族国家。</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11</a:t>
            </a:fld>
            <a:endParaRPr lang="zh-CN" altLang="en-US"/>
          </a:p>
        </p:txBody>
      </p:sp>
    </p:spTree>
    <p:extLst>
      <p:ext uri="{BB962C8B-B14F-4D97-AF65-F5344CB8AC3E}">
        <p14:creationId xmlns:p14="http://schemas.microsoft.com/office/powerpoint/2010/main" val="4255448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在梳理元朝制度建设之前，我将呈现</a:t>
            </a:r>
            <a:r>
              <a:rPr lang="en-US" altLang="zh-CN" dirty="0"/>
              <a:t>《</a:t>
            </a:r>
            <a:r>
              <a:rPr lang="zh-CN" altLang="en-US" dirty="0"/>
              <a:t>元史</a:t>
            </a:r>
            <a:r>
              <a:rPr lang="en-US" altLang="zh-CN" dirty="0"/>
              <a:t>·</a:t>
            </a:r>
            <a:r>
              <a:rPr lang="zh-CN" altLang="en-US" dirty="0"/>
              <a:t>地理志</a:t>
            </a:r>
            <a:r>
              <a:rPr lang="en-US" altLang="zh-CN" dirty="0"/>
              <a:t>》</a:t>
            </a:r>
            <a:r>
              <a:rPr lang="zh-CN" altLang="en-US" dirty="0"/>
              <a:t>的材料，提问学生元朝的地方管理与前朝相比放生了什么样的变化。让学生理解元朝并非实行唐朝的羁縻政策，而是通过不同的地方管理制度实现了对于边疆地区的直接管理。在此认识的基础上，让学生以表格梳理的形式，结合课本将元朝对于中原地区、边疆地区的统治措施进行整理。并对行省制度的军政大权集中的特点加以解释。从而理解元朝在继承前面北族政权与汉族政权建设经验的基础上，大大加强了对于地方的控制与管理，使元朝时期边疆与内体发展呈现出了一体化趋势。感受到各个少数民族政治制度建设不仅扩大还进一步巩固了统一多民族国家。</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12</a:t>
            </a:fld>
            <a:endParaRPr lang="zh-CN" altLang="en-US"/>
          </a:p>
        </p:txBody>
      </p:sp>
    </p:spTree>
    <p:extLst>
      <p:ext uri="{BB962C8B-B14F-4D97-AF65-F5344CB8AC3E}">
        <p14:creationId xmlns:p14="http://schemas.microsoft.com/office/powerpoint/2010/main" val="1182579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讲述完版图和制度中的大中国后，引入少数民族政权发展过程中，民族观念的变化。呈现两则金人与辽人对于中国观念的史料，概括辽夏金此时的“大中国观”即是将本民族涵盖在其中。从而进一步提问学生，从少数民族政权角度出发，此时在处理民族关系时会采取什么样的态度，并结合课本史实进行说明。根据第四子目元朝的民族关系，学生将围绕四等人制发表自己的观点。根据补充的两则材料，一则是纲要书中对于四等人制的解释，一则是鲁玉对于四等人制的评价。学生理解少数民族在处理民族关系过程中会以本民族为中心，对其他民族持压迫和歧视的态度。通过区别对待各个民族的确存在一定民族矛盾。但是在另一方面四等人制在划分等级的过程中也将不同民族的人民融合在了一起，因此民族交流交融的主流在元朝时期仍然没有改变。</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13</a:t>
            </a:fld>
            <a:endParaRPr lang="zh-CN" altLang="en-US"/>
          </a:p>
        </p:txBody>
      </p:sp>
    </p:spTree>
    <p:extLst>
      <p:ext uri="{BB962C8B-B14F-4D97-AF65-F5344CB8AC3E}">
        <p14:creationId xmlns:p14="http://schemas.microsoft.com/office/powerpoint/2010/main" val="4151511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讲述完版图和制度中的大中国后，引入少数民族政权发展过程中，民族观念的变化。呈现两则金人与辽人对于中国观念的史料，概括辽夏金此时的“大中国观”即是将本民族涵盖在其中。从而进一步提问学生，从少数民族政权角度出发，此时在处理民族关系时会采取什么样的态度，并结合课本史实进行说明。根据第四子目元朝的民族关系，学生将基于四等人制的多元评价和解释，发表自己的观点。根据补充的两则材料，一则是纲要书中对于四等人制的解释，一则是鲁玉对于四等人制的评价。学生理解少数民族在处理民族关系过程中会以本民族为中心，对其他民族持压迫和歧视的态度。通过区别对待各个民族的确存在一定民族矛盾。但是在另一方面四等人制在划分等级的过程中也将不同民族的人民融合在了一起，因此民族交流交融的主流在元朝时期仍然没有改变。</a:t>
            </a:r>
          </a:p>
          <a:p>
            <a:endParaRPr lang="zh-CN" altLang="en-US"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14</a:t>
            </a:fld>
            <a:endParaRPr lang="zh-CN" altLang="en-US"/>
          </a:p>
        </p:txBody>
      </p:sp>
    </p:spTree>
    <p:extLst>
      <p:ext uri="{BB962C8B-B14F-4D97-AF65-F5344CB8AC3E}">
        <p14:creationId xmlns:p14="http://schemas.microsoft.com/office/powerpoint/2010/main" val="3517469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在小结部分，再出示了辽夏金元对于中国观的看法，总结少数民族政权在发展的过程中不断向中原地区，从政治制度和民族观念上都不断向中华文化进行靠拢，最后将自身融合进华夏文明之中，并没有完全抛弃其本民族的特色，因此引导学生认识边疆少数民族历史发展也具有其独立性和多元性，并非跟随中华文明的发展。少数民族所经营的北方政权不仅冲击着我们传统的华夷之辩，也推动了中华多元一体，统一多民族国家的发展趋势。</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15</a:t>
            </a:fld>
            <a:endParaRPr lang="zh-CN" altLang="en-US"/>
          </a:p>
        </p:txBody>
      </p:sp>
    </p:spTree>
    <p:extLst>
      <p:ext uri="{BB962C8B-B14F-4D97-AF65-F5344CB8AC3E}">
        <p14:creationId xmlns:p14="http://schemas.microsoft.com/office/powerpoint/2010/main" val="2670548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16</a:t>
            </a:fld>
            <a:endParaRPr lang="zh-CN" altLang="en-US"/>
          </a:p>
        </p:txBody>
      </p:sp>
    </p:spTree>
    <p:extLst>
      <p:ext uri="{BB962C8B-B14F-4D97-AF65-F5344CB8AC3E}">
        <p14:creationId xmlns:p14="http://schemas.microsoft.com/office/powerpoint/2010/main" val="1770490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是教材分析。从宏观角度出发，本单元内容按照中华文明发展的过程，以时间顺序安排教学内容，而从三个单元的标题以及本节课的课标要求中可以发现，统一与民族是古代史编排里的关键词。因此可以提炼出围绕整个古代史发展的单元大概念就是统一多民族封建国家，在第一单元中是处于建立与巩固的阶段，第二单元则是不断发展，在第三单元中不仅出现了历史上第一个由北方少数民族建立的统一王朝，同时这一时期的版图也扩大到了前所未有的高度。因此第三单元则是继承了前面统一封建多民族国家的基础，在保持多元稳定的格局之外，又进行了进一步的统合与扩大。第二从单元课时之间来看，本单元既有延续汉族中心，讲述宋朝的发展，同时本课又为学生增加了以边疆民族自身视角讲述政治、经济发展史，能够更好落实统一多民族国家发展中各民族的重要性。</a:t>
            </a:r>
            <a:endParaRPr lang="en-US" altLang="zh-CN"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2</a:t>
            </a:fld>
            <a:endParaRPr lang="zh-CN" altLang="en-US"/>
          </a:p>
        </p:txBody>
      </p:sp>
    </p:spTree>
    <p:extLst>
      <p:ext uri="{BB962C8B-B14F-4D97-AF65-F5344CB8AC3E}">
        <p14:creationId xmlns:p14="http://schemas.microsoft.com/office/powerpoint/2010/main" val="3171705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a:extLst>
              <a:ext uri="{FF2B5EF4-FFF2-40B4-BE49-F238E27FC236}">
                <a16:creationId xmlns:a16="http://schemas.microsoft.com/office/drawing/2014/main" id="{2D253086-AF34-4D2F-83DA-CE76A23F2633}"/>
              </a:ext>
            </a:extLst>
          </p:cNvPr>
          <p:cNvSpPr>
            <a:spLocks noGrp="1" noRot="1" noChangeAspect="1" noChangeArrowheads="1" noTextEdit="1"/>
          </p:cNvSpPr>
          <p:nvPr>
            <p:ph type="sldImg" idx="4294967295"/>
          </p:nvPr>
        </p:nvSpPr>
        <p:spPr>
          <a:ln>
            <a:miter lim="800000"/>
          </a:ln>
        </p:spPr>
      </p:sp>
      <p:sp>
        <p:nvSpPr>
          <p:cNvPr id="12290" name="文本占位符 2">
            <a:extLst>
              <a:ext uri="{FF2B5EF4-FFF2-40B4-BE49-F238E27FC236}">
                <a16:creationId xmlns:a16="http://schemas.microsoft.com/office/drawing/2014/main" id="{248FC3C7-E14D-4125-84FD-C200903BCCEF}"/>
              </a:ext>
            </a:extLst>
          </p:cNvPr>
          <p:cNvSpPr>
            <a:spLocks noGrp="1" noChangeArrowheads="1"/>
          </p:cNvSpPr>
          <p:nvPr>
            <p:ph type="body" idx="4294967295"/>
          </p:nvPr>
        </p:nvSpPr>
        <p:spPr/>
        <p:txBody>
          <a:bodyPr>
            <a:prstTxWarp prst="textNoShape">
              <a:avLst/>
            </a:prstTxWarp>
          </a:bodyPr>
          <a:lstStyle/>
          <a:p>
            <a:pPr algn="just"/>
            <a:r>
              <a:rPr lang="zh-CN" altLang="en-US" dirty="0"/>
              <a:t>从微观角度来看，本节课分为四个子目，分别是辽与西夏、金朝入主中原、从蒙古崛起到元朝统一、元朝的民族关系。每个子目的学习聚焦与具体史实如下（点PPT）。这四个子目之间，既有独立的发展历史，同时又有相似之处。辽西夏与金的少数民族政权先后从北方崛起与扩张，其中后起金朝击败了辽朝，并俘获的西夏，最终蒙古的崛起建立元朝结束了北宋以来长期政权并立的局面，而在各少数民族政治制度建设的过程除了保持自身制度的独特性，同时也主动吸收汉族制度的先进之处，由此推动了多民族关系的交融。随后元朝继承辽夏宋金四个政权的成果，最后在元朝实现了边疆与内地发展的一体化趋势，民族交融作为历史主流在这一时期也迎来新的高潮。因此在教学中第一个就是在时空上理顺少数民族政权发展的脉络，第二少数民族政权在区别总结各少数民族政权制度建设成果时，</a:t>
            </a:r>
            <a:r>
              <a:rPr lang="zh-CN" altLang="en-US" sz="1200" kern="1200" dirty="0">
                <a:solidFill>
                  <a:schemeClr val="tx1"/>
                </a:solidFill>
                <a:latin typeface="+mn-lt"/>
                <a:ea typeface="+mn-ea"/>
                <a:cs typeface="+mn-cs"/>
              </a:rPr>
              <a:t>要主义唐宋汉族制度对少数民族制度建设的影响</a:t>
            </a:r>
            <a:r>
              <a:rPr lang="zh-CN" altLang="en-US" sz="1200" b="0" kern="1200" dirty="0">
                <a:solidFill>
                  <a:schemeClr val="tx1"/>
                </a:solidFill>
                <a:latin typeface="+mn-lt"/>
                <a:ea typeface="+mn-ea"/>
                <a:cs typeface="+mn-cs"/>
              </a:rPr>
              <a:t>，第三学生能够认识少数民族制度建设对大一统多民族封建国家的作用，认识到少数民族的发展也促进了各民族在杂居过程中政治经济文化的交流不断扩大，为新的统一多民族封建国家奠定基础。最后这一认识既是重点也是难点。</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对于本节课学生的学习情况，初中教材的编排中可以看到，学生中华文明发展、统一多民族国家这种单元大概念已经有了一定了解，第四单元第三课内容中围绕辽宋夏金元的政治、经济、社会文化将其融合在了一课之中，内容含量较大。其中纲要上的内容，在初中其实已经学习了基础史实，因此学生能够感受到少数民族与汉族多元文化的特点。但学生仍然处在了解制度“是什么”的阶段，虽然有大单元的线索，在单元下的课程标题则显得比较松散。以及在初中更多以中原王朝中心的角度，侧重以北宋与少数民族之间的关系，带入少数民族制度的讲解，学生难以运用所学知识或者史料论证其对于统一多民族国家的多方面关系与作用。</a:t>
            </a:r>
            <a:endParaRPr lang="en-US" altLang="zh-CN" dirty="0"/>
          </a:p>
        </p:txBody>
      </p:sp>
      <p:sp>
        <p:nvSpPr>
          <p:cNvPr id="4" name="灯片编号占位符 3"/>
          <p:cNvSpPr>
            <a:spLocks noGrp="1"/>
          </p:cNvSpPr>
          <p:nvPr>
            <p:ph type="sldNum" sz="quarter" idx="5"/>
          </p:nvPr>
        </p:nvSpPr>
        <p:spPr/>
        <p:txBody>
          <a:bodyPr/>
          <a:lstStyle/>
          <a:p>
            <a:fld id="{E7851559-654E-475C-82AC-21F96378763A}" type="slidenum">
              <a:rPr lang="zh-CN" altLang="en-US" smtClean="0"/>
              <a:t>4</a:t>
            </a:fld>
            <a:endParaRPr lang="zh-CN" altLang="en-US"/>
          </a:p>
        </p:txBody>
      </p:sp>
    </p:spTree>
    <p:extLst>
      <p:ext uri="{BB962C8B-B14F-4D97-AF65-F5344CB8AC3E}">
        <p14:creationId xmlns:p14="http://schemas.microsoft.com/office/powerpoint/2010/main" val="1922282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a:extLst>
              <a:ext uri="{FF2B5EF4-FFF2-40B4-BE49-F238E27FC236}">
                <a16:creationId xmlns:a16="http://schemas.microsoft.com/office/drawing/2014/main" id="{5178DF81-A243-41DC-A541-7628DC694A23}"/>
              </a:ext>
            </a:extLst>
          </p:cNvPr>
          <p:cNvSpPr>
            <a:spLocks noGrp="1" noRot="1" noChangeAspect="1" noChangeArrowheads="1" noTextEdit="1"/>
          </p:cNvSpPr>
          <p:nvPr>
            <p:ph type="sldImg" idx="4294967295"/>
          </p:nvPr>
        </p:nvSpPr>
        <p:spPr>
          <a:ln>
            <a:miter lim="800000"/>
          </a:ln>
        </p:spPr>
      </p:sp>
      <p:sp>
        <p:nvSpPr>
          <p:cNvPr id="16386" name="文本占位符 2">
            <a:extLst>
              <a:ext uri="{FF2B5EF4-FFF2-40B4-BE49-F238E27FC236}">
                <a16:creationId xmlns:a16="http://schemas.microsoft.com/office/drawing/2014/main" id="{C8D32988-BDD5-4293-96CE-604D730A7122}"/>
              </a:ext>
            </a:extLst>
          </p:cNvPr>
          <p:cNvSpPr>
            <a:spLocks noGrp="1" noChangeArrowheads="1"/>
          </p:cNvSpPr>
          <p:nvPr>
            <p:ph type="body" idx="4294967295"/>
          </p:nvPr>
        </p:nvSpPr>
        <p:spPr/>
        <p:txBody>
          <a:bodyPr>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第五张PPT:基于这样的教情和学情，本课的学习目标为以下几点，围绕历史学科核心素养，具体有如下几点：</a:t>
            </a:r>
            <a:r>
              <a:rPr lang="zh-CN" altLang="en-US" sz="1200" dirty="0">
                <a:solidFill>
                  <a:schemeClr val="bg1"/>
                </a:solidFill>
                <a:latin typeface="黑体" panose="02010609060101010101" pitchFamily="49" charset="-122"/>
                <a:ea typeface="黑体" panose="02010609060101010101" pitchFamily="49" charset="-122"/>
                <a:sym typeface="宋体" panose="02010600030101010101" pitchFamily="2" charset="-122"/>
              </a:rPr>
              <a:t>1.能够运用</a:t>
            </a:r>
            <a:r>
              <a:rPr lang="zh-CN" altLang="en-US" sz="1200" b="1" u="sng" dirty="0">
                <a:solidFill>
                  <a:schemeClr val="bg1"/>
                </a:solidFill>
                <a:latin typeface="黑体" panose="02010609060101010101" pitchFamily="49" charset="-122"/>
                <a:ea typeface="黑体" panose="02010609060101010101" pitchFamily="49" charset="-122"/>
                <a:sym typeface="宋体" panose="02010600030101010101" pitchFamily="2" charset="-122"/>
              </a:rPr>
              <a:t>历史地图、时间轴</a:t>
            </a:r>
            <a:r>
              <a:rPr lang="zh-CN" altLang="en-US" sz="1200" dirty="0">
                <a:solidFill>
                  <a:schemeClr val="bg1"/>
                </a:solidFill>
                <a:latin typeface="黑体" panose="02010609060101010101" pitchFamily="49" charset="-122"/>
                <a:ea typeface="黑体" panose="02010609060101010101" pitchFamily="49" charset="-122"/>
                <a:sym typeface="宋体" panose="02010600030101010101" pitchFamily="2" charset="-122"/>
              </a:rPr>
              <a:t>的方法，学生自主梳理辽夏金元四个少数民族政权建立与崛起的过程，构建空间版图中的统一多民族封建国家。（时空观念）</a:t>
            </a:r>
          </a:p>
          <a:p>
            <a:r>
              <a:rPr lang="zh-CN" altLang="en-US" dirty="0"/>
              <a:t>2.</a:t>
            </a:r>
            <a:r>
              <a:rPr lang="zh-CN" altLang="en-US" sz="1200" dirty="0">
                <a:solidFill>
                  <a:schemeClr val="bg1"/>
                </a:solidFill>
                <a:latin typeface="黑体" panose="02010609060101010101" pitchFamily="49" charset="-122"/>
                <a:ea typeface="黑体" panose="02010609060101010101" pitchFamily="49" charset="-122"/>
                <a:sym typeface="宋体" panose="02010600030101010101" pitchFamily="2" charset="-122"/>
              </a:rPr>
              <a:t>能够</a:t>
            </a:r>
            <a:r>
              <a:rPr lang="zh-CN" altLang="en-US" sz="1200" b="1" u="sng" dirty="0">
                <a:solidFill>
                  <a:schemeClr val="bg1"/>
                </a:solidFill>
                <a:latin typeface="黑体" panose="02010609060101010101" pitchFamily="49" charset="-122"/>
                <a:ea typeface="黑体" panose="02010609060101010101" pitchFamily="49" charset="-122"/>
                <a:sym typeface="宋体" panose="02010600030101010101" pitchFamily="2" charset="-122"/>
              </a:rPr>
              <a:t>通过提炼史料</a:t>
            </a:r>
            <a:r>
              <a:rPr lang="zh-CN" altLang="en-US" sz="1200" dirty="0">
                <a:solidFill>
                  <a:schemeClr val="bg1"/>
                </a:solidFill>
                <a:latin typeface="黑体" panose="02010609060101010101" pitchFamily="49" charset="-122"/>
                <a:ea typeface="黑体" panose="02010609060101010101" pitchFamily="49" charset="-122"/>
                <a:sym typeface="宋体" panose="02010600030101010101" pitchFamily="2" charset="-122"/>
              </a:rPr>
              <a:t>信息并结合课本，说出各少数民族政治制度建设的特点与共同之处，并论述辽夏金元政治制度与统一多民族国家形成之间的关系。（史料实证、历史解释）</a:t>
            </a:r>
            <a:endParaRPr lang="en-US" altLang="zh-CN" sz="1200" dirty="0">
              <a:solidFill>
                <a:schemeClr val="bg1"/>
              </a:solidFill>
              <a:latin typeface="黑体" panose="02010609060101010101" pitchFamily="49" charset="-122"/>
              <a:ea typeface="黑体" panose="02010609060101010101" pitchFamily="49" charset="-122"/>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sz="1200" dirty="0">
                <a:solidFill>
                  <a:schemeClr val="bg1"/>
                </a:solidFill>
                <a:latin typeface="黑体" panose="02010609060101010101" pitchFamily="49" charset="-122"/>
                <a:ea typeface="黑体" panose="02010609060101010101" pitchFamily="49" charset="-122"/>
                <a:sym typeface="宋体" panose="02010600030101010101" pitchFamily="2" charset="-122"/>
              </a:rPr>
              <a:t> 通过提取史料信息，评价四等人制度，能够理解辽宋夏金元时期政权并立时期民族交融仍然是主流（史料实证、历史解释）。感受在少数民族政权在统一多民族国家发展中的创新性和主动性，传统的华夷之辩在受到冲击。</a:t>
            </a:r>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在教学立意的选择中，课标突出制度建设以及统一多民族国家的发展，加之前面教材和学情的分析，在阅读材料的过程中，关注到了萧启庆学者所写的</a:t>
            </a:r>
            <a:r>
              <a:rPr lang="en-US" altLang="zh-CN" dirty="0"/>
              <a:t>《</a:t>
            </a:r>
            <a:r>
              <a:rPr lang="zh-CN" altLang="en-US" dirty="0"/>
              <a:t>内北国而外中国：蒙元史研究</a:t>
            </a:r>
            <a:r>
              <a:rPr lang="en-US" altLang="zh-CN" dirty="0"/>
              <a:t>》</a:t>
            </a:r>
            <a:r>
              <a:rPr lang="zh-CN" altLang="en-US" dirty="0"/>
              <a:t>，其中针对元朝的大一统提出了统合的概念，通过消弭区域、民族和阶级之间的差异，从而形成一个向心力高的政治体。以及基于唐朝与元朝的区别，有学者提出了小中国和大中国的概念，因此本课标题则定位为从多元稳定的“小中国”到统一统合的“大中国”，将教学环节分为版图、制度和民族里的“大中国”，围绕这三个板块引导学生理解这一时期统一多民族国家的新发展。</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6</a:t>
            </a:fld>
            <a:endParaRPr lang="zh-CN" altLang="en-US"/>
          </a:p>
        </p:txBody>
      </p:sp>
    </p:spTree>
    <p:extLst>
      <p:ext uri="{BB962C8B-B14F-4D97-AF65-F5344CB8AC3E}">
        <p14:creationId xmlns:p14="http://schemas.microsoft.com/office/powerpoint/2010/main" val="935821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在导入环节，给学生介绍在元史中中国一次的出现次数，并结合马生林对于古时“中国”这一概念的解释，提问学生元朝时期的中国概念是否还是不变的？引导学生思考元朝与前朝之间最大的不同点。从版图的角度切入，大中国的概念在辽宋夏金元时期逐渐形成。</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7</a:t>
            </a:fld>
            <a:endParaRPr lang="zh-CN" altLang="en-US"/>
          </a:p>
        </p:txBody>
      </p:sp>
    </p:spTree>
    <p:extLst>
      <p:ext uri="{BB962C8B-B14F-4D97-AF65-F5344CB8AC3E}">
        <p14:creationId xmlns:p14="http://schemas.microsoft.com/office/powerpoint/2010/main" val="422359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通过时间轴以及呈现不同时期辽夏金元的地图，让学生根据课本自主梳理，辽夏金元政权先后崛起的过程，以及各个民族名称、发源地、建立时间、首领、都城，与宋政权之间的关系。首先在时空上学生能够对各个少数民族的发展有一个清晰的概念，最后到元朝时期呈现辽夏金元时期里版图变化的动图，让学生从地图上综合感受北方政权逐步占领了中原地区，并且不断扩展，从而首先形成了版图里的大中国。</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8</a:t>
            </a:fld>
            <a:endParaRPr lang="zh-CN" altLang="en-US"/>
          </a:p>
        </p:txBody>
      </p:sp>
    </p:spTree>
    <p:extLst>
      <p:ext uri="{BB962C8B-B14F-4D97-AF65-F5344CB8AC3E}">
        <p14:creationId xmlns:p14="http://schemas.microsoft.com/office/powerpoint/2010/main" val="337370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二部分制度里的大中国，首先呈现萧启庆关于国家统合的材料，提问学生根据材料思考“大中国”的形成除了版图的扩大以外，还需要什么因素才能够真正实现统一统合的大中国。引导学生意识到制度建设与民族关系处理的重要性。随后围绕政治制度建设进一步提问学生，少数民族为了更好入主中原会则采取什么样的政治制度？</a:t>
            </a:r>
            <a:endParaRPr lang="en-US" altLang="zh-CN" dirty="0"/>
          </a:p>
          <a:p>
            <a:r>
              <a:rPr lang="zh-CN" altLang="en-US" dirty="0"/>
              <a:t>再呈现出第二则史料，是许衡对于汉化改革的观点，根据材料提炼出汉化改革过程中存在的问题。让学生结合课本论述辽夏金元政治制度建设中如何避免汉化改革过急，少数民族贵族不满的问题。再此过程中，引导学生结合课本知识先梳理辽夏金的制度成果与表现，总结出因俗而治的特点，既保持了少数民族自身的特点，同时又更好的与汉族共存。</a:t>
            </a:r>
          </a:p>
        </p:txBody>
      </p:sp>
      <p:sp>
        <p:nvSpPr>
          <p:cNvPr id="4" name="灯片编号占位符 3"/>
          <p:cNvSpPr>
            <a:spLocks noGrp="1"/>
          </p:cNvSpPr>
          <p:nvPr>
            <p:ph type="sldNum" sz="quarter" idx="5"/>
          </p:nvPr>
        </p:nvSpPr>
        <p:spPr/>
        <p:txBody>
          <a:bodyPr/>
          <a:lstStyle/>
          <a:p>
            <a:fld id="{E7851559-654E-475C-82AC-21F96378763A}" type="slidenum">
              <a:rPr lang="zh-CN" altLang="en-US" smtClean="0"/>
              <a:t>9</a:t>
            </a:fld>
            <a:endParaRPr lang="zh-CN" altLang="en-US"/>
          </a:p>
        </p:txBody>
      </p:sp>
    </p:spTree>
    <p:extLst>
      <p:ext uri="{BB962C8B-B14F-4D97-AF65-F5344CB8AC3E}">
        <p14:creationId xmlns:p14="http://schemas.microsoft.com/office/powerpoint/2010/main" val="4182833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FD79CF-1318-493A-B047-2CAFE6C739B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8A90ACF-B2AC-42F8-82CD-D16B179B2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1AB201-77F5-484A-A68A-7E4DEC57F4E4}"/>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23D9A47F-EC1A-49AB-AB9F-65AC0B3E15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04B05BC-D662-4DFC-A11C-7C0A91BDCA96}"/>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0424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390395-BC18-40DB-8018-A238F4BAD25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551AC6B-0AD8-4E18-AFC5-5950E7F6925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132034-3506-449C-B8FA-D67304DC96BF}"/>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F8183D01-0FF0-4E4A-99BE-F28E3DBE4E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857FA1-443D-4FC8-B809-696F6E00BF94}"/>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907252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3BF7EF9-424E-43A5-B679-3B11FDC715E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8D1B6BA-752D-41E1-A333-4357BA69ADE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09B5BA2-C142-4F9E-9F87-F3CC9E04EA24}"/>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A2CF88B5-8455-4CF0-B5FE-EEC6FD4658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6E8D618-F120-476E-A91E-AF98FEAB345E}"/>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964094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5325B9-1C4B-4B99-AB0D-4F78BBA154E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8FDB75E-B94F-4A8A-AFC4-1B287B3BE5C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25F406-8FAE-4C50-AD0E-65C95DD01A49}"/>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BFB1C511-3972-44E1-9050-0DDF8069D4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F3946F-FF87-4EBB-B42C-727DB880F5AC}"/>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360485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773B46-F6F4-42A9-BDD9-09D7EACB4D8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EB504CC-0711-4AE6-A168-516F2D09F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1DCE1BE-F1D0-48EF-A4E5-10DA818E282B}"/>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33194EA8-4FB9-425F-86C4-3F6B494561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E6E70E1-AA9A-4D05-B98B-05504B303CA6}"/>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3842244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2A28E8-E266-4B61-8332-029021F58B7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CF72AA9-A9C5-48E5-8DFE-6BE31AA4B28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16BB840-9464-4414-9004-7BB2D9F9999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511AFEE-ED21-4675-9313-E7DC15AD252D}"/>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6" name="页脚占位符 5">
            <a:extLst>
              <a:ext uri="{FF2B5EF4-FFF2-40B4-BE49-F238E27FC236}">
                <a16:creationId xmlns:a16="http://schemas.microsoft.com/office/drawing/2014/main" id="{0718E4E9-8839-4FCB-BBEF-5D110D2796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02691B8-B8F7-4274-B36E-51BEABAFC3E7}"/>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781424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8175CE-81DC-4193-A747-96579C66294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47A9BEB-580B-47E0-84CE-F3B140336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ABF40AD-89BD-412A-83FE-3D33F596C5B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ED18700-25DE-4DB0-A548-F10421503F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8A5D117-90B2-4B45-84D5-B667ED956B4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3E682AC-F7A9-47EF-8FB7-2E4E3CC997FE}"/>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8" name="页脚占位符 7">
            <a:extLst>
              <a:ext uri="{FF2B5EF4-FFF2-40B4-BE49-F238E27FC236}">
                <a16:creationId xmlns:a16="http://schemas.microsoft.com/office/drawing/2014/main" id="{9783ACAB-D6E4-4E53-A6D2-4D7F3D81593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1A539A1-9AAA-4D8D-8722-165FEFEE8185}"/>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737334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549861-A6DE-4E98-A8D0-BF95136290B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925994B-BEA3-4208-9A1C-CC6813BA11D0}"/>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4" name="页脚占位符 3">
            <a:extLst>
              <a:ext uri="{FF2B5EF4-FFF2-40B4-BE49-F238E27FC236}">
                <a16:creationId xmlns:a16="http://schemas.microsoft.com/office/drawing/2014/main" id="{AFAFA48F-9902-4BA1-921E-D25EA08FC90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821CF24-DE36-4A00-9F96-0BF7245FBF02}"/>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211134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656A1CF-EE89-4D27-9AC5-56326ABDDD88}"/>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3" name="页脚占位符 2">
            <a:extLst>
              <a:ext uri="{FF2B5EF4-FFF2-40B4-BE49-F238E27FC236}">
                <a16:creationId xmlns:a16="http://schemas.microsoft.com/office/drawing/2014/main" id="{41F0D277-2128-4BD2-A831-286220DB2EC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146C5F8-FE92-4BC2-8364-91592E56C7D6}"/>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1161854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2B5F71-7D59-43D6-88B0-38C7CF2A13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62EBB55-B6BD-498C-B64E-7DC1039458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579004C-BA6B-451D-BAF2-8FE1D58562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87C11C0-66CB-479A-A761-8F7804EDADFE}"/>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6" name="页脚占位符 5">
            <a:extLst>
              <a:ext uri="{FF2B5EF4-FFF2-40B4-BE49-F238E27FC236}">
                <a16:creationId xmlns:a16="http://schemas.microsoft.com/office/drawing/2014/main" id="{D6AFFF82-610D-4EED-97A5-F65A2EA80F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1B5B59-B87E-40B8-9E9D-090015C4FCDF}"/>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2634004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5B7B1F-0C8F-457C-82AF-36B802855C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F83EBD0-C144-4053-A6D5-86D12E296A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627F178-52D2-44F0-B691-4A931E923C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9532A12-1347-4049-8FCE-04C7C1513A8A}"/>
              </a:ext>
            </a:extLst>
          </p:cNvPr>
          <p:cNvSpPr>
            <a:spLocks noGrp="1"/>
          </p:cNvSpPr>
          <p:nvPr>
            <p:ph type="dt" sz="half" idx="10"/>
          </p:nvPr>
        </p:nvSpPr>
        <p:spPr/>
        <p:txBody>
          <a:bodyPr/>
          <a:lstStyle/>
          <a:p>
            <a:fld id="{C195B76D-EA99-4AA8-937D-A68F9A85C507}" type="datetimeFigureOut">
              <a:rPr lang="zh-CN" altLang="en-US" smtClean="0"/>
              <a:t>2021/9/18</a:t>
            </a:fld>
            <a:endParaRPr lang="zh-CN" altLang="en-US"/>
          </a:p>
        </p:txBody>
      </p:sp>
      <p:sp>
        <p:nvSpPr>
          <p:cNvPr id="6" name="页脚占位符 5">
            <a:extLst>
              <a:ext uri="{FF2B5EF4-FFF2-40B4-BE49-F238E27FC236}">
                <a16:creationId xmlns:a16="http://schemas.microsoft.com/office/drawing/2014/main" id="{919D79D5-969E-457D-B741-6553264B00A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59C6291-512D-434B-90A9-29B35D3008AB}"/>
              </a:ext>
            </a:extLst>
          </p:cNvPr>
          <p:cNvSpPr>
            <a:spLocks noGrp="1"/>
          </p:cNvSpPr>
          <p:nvPr>
            <p:ph type="sldNum" sz="quarter" idx="12"/>
          </p:nvPr>
        </p:nvSpPr>
        <p:spPr/>
        <p:txBody>
          <a:body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4069863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1282B"/>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9681933-CAF3-4CAF-AA25-567F61F4D7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6B739A-D7F7-454D-8F37-98A1F75029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A1C0ED-68C1-4802-9C0B-CD07C61987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95B76D-EA99-4AA8-937D-A68F9A85C507}" type="datetimeFigureOut">
              <a:rPr lang="zh-CN" altLang="en-US" smtClean="0"/>
              <a:t>2021/9/18</a:t>
            </a:fld>
            <a:endParaRPr lang="zh-CN" altLang="en-US"/>
          </a:p>
        </p:txBody>
      </p:sp>
      <p:sp>
        <p:nvSpPr>
          <p:cNvPr id="5" name="页脚占位符 4">
            <a:extLst>
              <a:ext uri="{FF2B5EF4-FFF2-40B4-BE49-F238E27FC236}">
                <a16:creationId xmlns:a16="http://schemas.microsoft.com/office/drawing/2014/main" id="{31938E4B-B016-45B9-BF98-59F275EE3C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063B6BB-7A74-4A72-BE9B-3DE634CECB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24FDC-1CA3-47A8-B691-1133E01C17F5}" type="slidenum">
              <a:rPr lang="zh-CN" altLang="en-US" smtClean="0"/>
              <a:t>‹#›</a:t>
            </a:fld>
            <a:endParaRPr lang="zh-CN" altLang="en-US"/>
          </a:p>
        </p:txBody>
      </p:sp>
    </p:spTree>
    <p:extLst>
      <p:ext uri="{BB962C8B-B14F-4D97-AF65-F5344CB8AC3E}">
        <p14:creationId xmlns:p14="http://schemas.microsoft.com/office/powerpoint/2010/main" val="14040936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tm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12191999" cy="685800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2000" cy="6857999"/>
          </a:xfrm>
          <a:prstGeom prst="rect">
            <a:avLst/>
          </a:prstGeom>
        </p:spPr>
      </p:pic>
      <p:sp>
        <p:nvSpPr>
          <p:cNvPr id="5" name="文本框 4"/>
          <p:cNvSpPr txBox="1"/>
          <p:nvPr/>
        </p:nvSpPr>
        <p:spPr>
          <a:xfrm>
            <a:off x="4420072" y="2206137"/>
            <a:ext cx="7278979" cy="1323439"/>
          </a:xfrm>
          <a:prstGeom prst="rect">
            <a:avLst/>
          </a:prstGeom>
          <a:noFill/>
        </p:spPr>
        <p:txBody>
          <a:bodyPr wrap="square" rtlCol="0">
            <a:spAutoFit/>
          </a:bodyPr>
          <a:lstStyle/>
          <a:p>
            <a:pPr algn="ctr"/>
            <a:r>
              <a:rPr lang="zh-CN" altLang="en-US" sz="4000" spc="600" dirty="0">
                <a:solidFill>
                  <a:schemeClr val="bg1"/>
                </a:solidFill>
                <a:latin typeface="迷你简书魂" panose="02010609000101010101" pitchFamily="49" charset="-122"/>
                <a:ea typeface="迷你简书魂" panose="02010609000101010101" pitchFamily="49" charset="-122"/>
              </a:rPr>
              <a:t>第</a:t>
            </a:r>
            <a:r>
              <a:rPr lang="en-US" altLang="zh-CN" sz="4000" spc="600" dirty="0">
                <a:solidFill>
                  <a:schemeClr val="bg1"/>
                </a:solidFill>
                <a:latin typeface="迷你简书魂" panose="02010609000101010101" pitchFamily="49" charset="-122"/>
                <a:ea typeface="迷你简书魂" panose="02010609000101010101" pitchFamily="49" charset="-122"/>
              </a:rPr>
              <a:t>10</a:t>
            </a:r>
            <a:r>
              <a:rPr lang="zh-CN" altLang="en-US" sz="4000" spc="600" dirty="0">
                <a:solidFill>
                  <a:schemeClr val="bg1"/>
                </a:solidFill>
                <a:latin typeface="迷你简书魂" panose="02010609000101010101" pitchFamily="49" charset="-122"/>
                <a:ea typeface="迷你简书魂" panose="02010609000101010101" pitchFamily="49" charset="-122"/>
              </a:rPr>
              <a:t>课</a:t>
            </a:r>
            <a:endParaRPr lang="en-US" altLang="zh-CN" sz="4000" spc="600" dirty="0">
              <a:solidFill>
                <a:schemeClr val="bg1"/>
              </a:solidFill>
              <a:latin typeface="迷你简书魂" panose="02010609000101010101" pitchFamily="49" charset="-122"/>
              <a:ea typeface="迷你简书魂" panose="02010609000101010101" pitchFamily="49" charset="-122"/>
            </a:endParaRPr>
          </a:p>
          <a:p>
            <a:pPr algn="ctr"/>
            <a:r>
              <a:rPr lang="zh-CN" altLang="en-US" sz="4000" spc="600" dirty="0">
                <a:solidFill>
                  <a:schemeClr val="bg1"/>
                </a:solidFill>
                <a:latin typeface="迷你简书魂" panose="02010609000101010101" pitchFamily="49" charset="-122"/>
                <a:ea typeface="迷你简书魂" panose="02010609000101010101" pitchFamily="49" charset="-122"/>
              </a:rPr>
              <a:t>辽夏金元的统治</a:t>
            </a:r>
          </a:p>
        </p:txBody>
      </p:sp>
      <p:sp>
        <p:nvSpPr>
          <p:cNvPr id="8" name="文本框 7"/>
          <p:cNvSpPr txBox="1"/>
          <p:nvPr/>
        </p:nvSpPr>
        <p:spPr>
          <a:xfrm>
            <a:off x="8059561" y="3893350"/>
            <a:ext cx="3134191" cy="400110"/>
          </a:xfrm>
          <a:prstGeom prst="rect">
            <a:avLst/>
          </a:prstGeom>
          <a:noFill/>
        </p:spPr>
        <p:txBody>
          <a:bodyPr wrap="none" rtlCol="0">
            <a:spAutoFit/>
          </a:bodyPr>
          <a:lstStyle/>
          <a:p>
            <a:r>
              <a:rPr lang="zh-CN" altLang="en-US" sz="2000" dirty="0">
                <a:solidFill>
                  <a:schemeClr val="bg1"/>
                </a:solidFill>
                <a:latin typeface="楷体" panose="02010609060101010101" pitchFamily="49" charset="-122"/>
                <a:ea typeface="楷体" panose="02010609060101010101" pitchFamily="49" charset="-122"/>
              </a:rPr>
              <a:t>授课人：瑞安中学 施肖静</a:t>
            </a:r>
          </a:p>
        </p:txBody>
      </p:sp>
      <p:sp>
        <p:nvSpPr>
          <p:cNvPr id="7" name="文本框 6">
            <a:extLst>
              <a:ext uri="{FF2B5EF4-FFF2-40B4-BE49-F238E27FC236}">
                <a16:creationId xmlns:a16="http://schemas.microsoft.com/office/drawing/2014/main" id="{449865D6-EA28-4D02-86A6-C7B83D3B28B7}"/>
              </a:ext>
            </a:extLst>
          </p:cNvPr>
          <p:cNvSpPr txBox="1"/>
          <p:nvPr/>
        </p:nvSpPr>
        <p:spPr>
          <a:xfrm>
            <a:off x="-531163" y="216519"/>
            <a:ext cx="11383618" cy="369332"/>
          </a:xfrm>
          <a:prstGeom prst="rect">
            <a:avLst/>
          </a:prstGeom>
          <a:noFill/>
        </p:spPr>
        <p:txBody>
          <a:bodyPr wrap="square" rtlCol="0">
            <a:spAutoFit/>
          </a:bodyPr>
          <a:lstStyle/>
          <a:p>
            <a:pPr algn="ctr"/>
            <a:r>
              <a:rPr lang="zh-CN" altLang="en-US" spc="600" dirty="0">
                <a:solidFill>
                  <a:schemeClr val="bg1"/>
                </a:solidFill>
                <a:latin typeface="楷体" panose="02010609060101010101" pitchFamily="49" charset="-122"/>
                <a:ea typeface="楷体" panose="02010609060101010101" pitchFamily="49" charset="-122"/>
              </a:rPr>
              <a:t>中外历史纲要</a:t>
            </a:r>
            <a:r>
              <a:rPr lang="en-US" altLang="zh-CN" spc="600" dirty="0">
                <a:solidFill>
                  <a:schemeClr val="bg1"/>
                </a:solidFill>
                <a:latin typeface="楷体" panose="02010609060101010101" pitchFamily="49" charset="-122"/>
                <a:ea typeface="楷体" panose="02010609060101010101" pitchFamily="49" charset="-122"/>
              </a:rPr>
              <a:t>·</a:t>
            </a:r>
            <a:r>
              <a:rPr lang="zh-CN" altLang="en-US" spc="600" dirty="0">
                <a:solidFill>
                  <a:schemeClr val="bg1"/>
                </a:solidFill>
                <a:latin typeface="楷体" panose="02010609060101010101" pitchFamily="49" charset="-122"/>
                <a:ea typeface="楷体" panose="02010609060101010101" pitchFamily="49" charset="-122"/>
              </a:rPr>
              <a:t>上 第三单元 辽宋夏金元多民族政权的并立与元朝统一</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arn(inVertical)">
                                      <p:cBhvr>
                                        <p:cTn id="10" dur="500"/>
                                        <p:tgtEl>
                                          <p:spTgt spid="5">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par>
                          <p:cTn id="14" fill="hold">
                            <p:stCondLst>
                              <p:cond delay="500"/>
                            </p:stCondLst>
                            <p:childTnLst>
                              <p:par>
                                <p:cTn id="15" presetID="16" presetClass="entr" presetSubtype="21" fill="hold"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arn(inVertical)">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制度里的“大中国”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28414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2" name="文本框 11">
            <a:extLst>
              <a:ext uri="{FF2B5EF4-FFF2-40B4-BE49-F238E27FC236}">
                <a16:creationId xmlns:a16="http://schemas.microsoft.com/office/drawing/2014/main" id="{C90A2AA7-09A5-4A75-9B3A-9328E9E6E4E5}"/>
              </a:ext>
            </a:extLst>
          </p:cNvPr>
          <p:cNvSpPr txBox="1"/>
          <p:nvPr/>
        </p:nvSpPr>
        <p:spPr>
          <a:xfrm flipH="1">
            <a:off x="1208383" y="5657671"/>
            <a:ext cx="10474036" cy="1200329"/>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通过表格梳理，了解元朝巩固统一多民族国家的具体举措</a:t>
            </a:r>
            <a:endParaRPr lang="en-US" altLang="zh-CN" dirty="0"/>
          </a:p>
          <a:p>
            <a:r>
              <a:rPr lang="zh-CN" altLang="en-US" dirty="0"/>
              <a:t>通过史料与具体史实，理解元朝的边疆地区与内地出现了一体化的趋势，认识少数民族制度建设与统一多民族国家之间的关系</a:t>
            </a:r>
          </a:p>
        </p:txBody>
      </p:sp>
      <p:sp>
        <p:nvSpPr>
          <p:cNvPr id="18" name="矩形 17">
            <a:extLst>
              <a:ext uri="{FF2B5EF4-FFF2-40B4-BE49-F238E27FC236}">
                <a16:creationId xmlns:a16="http://schemas.microsoft.com/office/drawing/2014/main" id="{E2501415-5CD9-4B6C-B9B4-6F1113976E85}"/>
              </a:ext>
            </a:extLst>
          </p:cNvPr>
          <p:cNvSpPr/>
          <p:nvPr/>
        </p:nvSpPr>
        <p:spPr>
          <a:xfrm>
            <a:off x="5724144" y="1295651"/>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）元朝的地方管理与前朝相比发生了哪些明显变化？</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5828A372-1520-4F4C-8252-19F36296B93F}"/>
              </a:ext>
            </a:extLst>
          </p:cNvPr>
          <p:cNvSpPr/>
          <p:nvPr/>
        </p:nvSpPr>
        <p:spPr>
          <a:xfrm>
            <a:off x="5724144" y="2503539"/>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）从地方管理制度上看元朝有哪些举措？</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FD8465C8-408D-49C8-8447-B4E126022FAC}"/>
              </a:ext>
            </a:extLst>
          </p:cNvPr>
          <p:cNvSpPr txBox="1"/>
          <p:nvPr/>
        </p:nvSpPr>
        <p:spPr>
          <a:xfrm>
            <a:off x="422327" y="1263099"/>
            <a:ext cx="4426120" cy="3123932"/>
          </a:xfrm>
          <a:prstGeom prst="rect">
            <a:avLst/>
          </a:prstGeom>
          <a:noFill/>
          <a:ln w="57150">
            <a:solidFill>
              <a:schemeClr val="accent2">
                <a:lumMod val="20000"/>
                <a:lumOff val="80000"/>
              </a:schemeClr>
            </a:solidFill>
          </a:ln>
        </p:spPr>
        <p:txBody>
          <a:bodyPr wrap="square">
            <a:spAutoFit/>
          </a:bodyPr>
          <a:lstStyle/>
          <a:p>
            <a:pPr>
              <a:lnSpc>
                <a:spcPts val="4933"/>
              </a:lnSpc>
            </a:pPr>
            <a:r>
              <a:rPr lang="zh-CN" altLang="en-US" sz="2400" b="1" dirty="0">
                <a:solidFill>
                  <a:schemeClr val="bg1"/>
                </a:solidFill>
                <a:latin typeface="华文中宋" pitchFamily="2" charset="-122"/>
                <a:ea typeface="华文中宋" pitchFamily="2" charset="-122"/>
              </a:rPr>
              <a:t>      盖岭北、辽阳与甘肃、四川、云南、湖光之边，</a:t>
            </a:r>
            <a:r>
              <a:rPr lang="zh-CN" altLang="en-US" sz="2400" b="1" u="sng" dirty="0">
                <a:solidFill>
                  <a:schemeClr val="bg1"/>
                </a:solidFill>
                <a:latin typeface="华文中宋" pitchFamily="2" charset="-122"/>
                <a:ea typeface="华文中宋" pitchFamily="2" charset="-122"/>
              </a:rPr>
              <a:t>唐所谓羁縻之州，往往在世，今赋役之，比于内地</a:t>
            </a:r>
            <a:r>
              <a:rPr lang="zh-CN" altLang="en-US" sz="2400" b="1" dirty="0">
                <a:solidFill>
                  <a:schemeClr val="bg1"/>
                </a:solidFill>
                <a:latin typeface="华文中宋" pitchFamily="2" charset="-122"/>
                <a:ea typeface="华文中宋" pitchFamily="2" charset="-122"/>
              </a:rPr>
              <a:t>。</a:t>
            </a:r>
            <a:endParaRPr lang="en-US" altLang="zh-CN" sz="2400" b="1" dirty="0">
              <a:solidFill>
                <a:schemeClr val="bg1"/>
              </a:solidFill>
              <a:latin typeface="华文中宋" pitchFamily="2" charset="-122"/>
              <a:ea typeface="华文中宋" pitchFamily="2" charset="-122"/>
            </a:endParaRPr>
          </a:p>
          <a:p>
            <a:pPr algn="r">
              <a:lnSpc>
                <a:spcPts val="4933"/>
              </a:lnSpc>
            </a:pPr>
            <a:r>
              <a:rPr lang="en-US" altLang="zh-CN" sz="1600" b="1" dirty="0">
                <a:solidFill>
                  <a:schemeClr val="bg1"/>
                </a:solidFill>
                <a:latin typeface="华文中宋" pitchFamily="2" charset="-122"/>
                <a:ea typeface="华文中宋" pitchFamily="2" charset="-122"/>
              </a:rPr>
              <a:t> —</a:t>
            </a:r>
            <a:r>
              <a:rPr lang="zh-CN" altLang="en-US" sz="1600" b="1" dirty="0">
                <a:solidFill>
                  <a:schemeClr val="bg1"/>
                </a:solidFill>
                <a:latin typeface="华文中宋" pitchFamily="2" charset="-122"/>
                <a:ea typeface="华文中宋" pitchFamily="2" charset="-122"/>
              </a:rPr>
              <a:t>宋濂、王祎</a:t>
            </a:r>
            <a:r>
              <a:rPr lang="en-US" altLang="zh-CN" sz="1600" b="1" dirty="0">
                <a:solidFill>
                  <a:schemeClr val="bg1"/>
                </a:solidFill>
                <a:latin typeface="华文中宋" pitchFamily="2" charset="-122"/>
                <a:ea typeface="华文中宋" pitchFamily="2" charset="-122"/>
              </a:rPr>
              <a:t>《</a:t>
            </a:r>
            <a:r>
              <a:rPr lang="zh-CN" altLang="en-US" sz="1600" b="1" dirty="0">
                <a:solidFill>
                  <a:schemeClr val="bg1"/>
                </a:solidFill>
                <a:latin typeface="华文中宋" pitchFamily="2" charset="-122"/>
                <a:ea typeface="华文中宋" pitchFamily="2" charset="-122"/>
              </a:rPr>
              <a:t>元史</a:t>
            </a:r>
            <a:r>
              <a:rPr lang="en-US" altLang="zh-CN" sz="1600" dirty="0">
                <a:solidFill>
                  <a:schemeClr val="bg1"/>
                </a:solidFill>
                <a:sym typeface="+mn-ea"/>
              </a:rPr>
              <a:t>·</a:t>
            </a:r>
            <a:r>
              <a:rPr lang="zh-CN" altLang="en-US" sz="1600" b="1" dirty="0">
                <a:solidFill>
                  <a:schemeClr val="bg1"/>
                </a:solidFill>
                <a:latin typeface="华文中宋" pitchFamily="2" charset="-122"/>
                <a:ea typeface="华文中宋" pitchFamily="2" charset="-122"/>
              </a:rPr>
              <a:t> 地理志</a:t>
            </a:r>
            <a:r>
              <a:rPr lang="en-US" altLang="zh-CN" sz="1600" b="1" dirty="0">
                <a:solidFill>
                  <a:schemeClr val="bg1"/>
                </a:solidFill>
                <a:latin typeface="华文中宋" pitchFamily="2" charset="-122"/>
                <a:ea typeface="华文中宋" pitchFamily="2" charset="-122"/>
              </a:rPr>
              <a:t>》</a:t>
            </a:r>
            <a:endParaRPr lang="zh-CN" altLang="en-US" sz="2400" dirty="0">
              <a:solidFill>
                <a:schemeClr val="bg1"/>
              </a:solidFill>
            </a:endParaRPr>
          </a:p>
        </p:txBody>
      </p:sp>
    </p:spTree>
    <p:extLst>
      <p:ext uri="{BB962C8B-B14F-4D97-AF65-F5344CB8AC3E}">
        <p14:creationId xmlns:p14="http://schemas.microsoft.com/office/powerpoint/2010/main" val="81406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制度里的“大中国”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2" name="表格 69">
            <a:extLst>
              <a:ext uri="{FF2B5EF4-FFF2-40B4-BE49-F238E27FC236}">
                <a16:creationId xmlns:a16="http://schemas.microsoft.com/office/drawing/2014/main" id="{0856FC3F-CAC0-4A86-B3CC-90C9C98BB17B}"/>
              </a:ext>
            </a:extLst>
          </p:cNvPr>
          <p:cNvGraphicFramePr>
            <a:graphicFrameLocks noGrp="1"/>
          </p:cNvGraphicFramePr>
          <p:nvPr>
            <p:extLst>
              <p:ext uri="{D42A27DB-BD31-4B8C-83A1-F6EECF244321}">
                <p14:modId xmlns:p14="http://schemas.microsoft.com/office/powerpoint/2010/main" val="3161612555"/>
              </p:ext>
            </p:extLst>
          </p:nvPr>
        </p:nvGraphicFramePr>
        <p:xfrm>
          <a:off x="309040" y="1122356"/>
          <a:ext cx="4588208" cy="3920744"/>
        </p:xfrm>
        <a:graphic>
          <a:graphicData uri="http://schemas.openxmlformats.org/drawingml/2006/table">
            <a:tbl>
              <a:tblPr firstRow="1" bandRow="1">
                <a:tableStyleId>{21E4AEA4-8DFA-4A89-87EB-49C32662AFE0}</a:tableStyleId>
              </a:tblPr>
              <a:tblGrid>
                <a:gridCol w="1232579">
                  <a:extLst>
                    <a:ext uri="{9D8B030D-6E8A-4147-A177-3AD203B41FA5}">
                      <a16:colId xmlns:a16="http://schemas.microsoft.com/office/drawing/2014/main" val="443934466"/>
                    </a:ext>
                  </a:extLst>
                </a:gridCol>
                <a:gridCol w="3355629">
                  <a:extLst>
                    <a:ext uri="{9D8B030D-6E8A-4147-A177-3AD203B41FA5}">
                      <a16:colId xmlns:a16="http://schemas.microsoft.com/office/drawing/2014/main" val="2450984878"/>
                    </a:ext>
                  </a:extLst>
                </a:gridCol>
              </a:tblGrid>
              <a:tr h="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地区</a:t>
                      </a:r>
                    </a:p>
                  </a:txBody>
                  <a:tcPr anchor="ctr"/>
                </a:tc>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元朝管理措施</a:t>
                      </a:r>
                    </a:p>
                  </a:txBody>
                  <a:tcPr/>
                </a:tc>
                <a:extLst>
                  <a:ext uri="{0D108BD9-81ED-4DB2-BD59-A6C34878D82A}">
                    <a16:rowId xmlns:a16="http://schemas.microsoft.com/office/drawing/2014/main" val="3094788419"/>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被征服的中亚等地</a:t>
                      </a:r>
                    </a:p>
                  </a:txBody>
                  <a:tcPr/>
                </a:tc>
                <a:tc>
                  <a:txBody>
                    <a:bodyPr/>
                    <a:lstStyle/>
                    <a:p>
                      <a:pPr algn="ctr">
                        <a:lnSpc>
                          <a:spcPct val="150000"/>
                        </a:lnSpc>
                      </a:pP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538561610"/>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主体地区</a:t>
                      </a:r>
                    </a:p>
                  </a:txBody>
                  <a:tcPr/>
                </a:tc>
                <a:tc>
                  <a:txBody>
                    <a:bodyPr/>
                    <a:lstStyle/>
                    <a:p>
                      <a:pPr algn="ctr">
                        <a:lnSpc>
                          <a:spcPct val="150000"/>
                        </a:lnSpc>
                      </a:pPr>
                      <a:endParaRPr lang="zh-CN" altLang="en-US" sz="2000" b="1"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581404481"/>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吐蕃地区</a:t>
                      </a:r>
                    </a:p>
                  </a:txBody>
                  <a:tcPr/>
                </a:tc>
                <a:tc>
                  <a:txBody>
                    <a:bodyPr/>
                    <a:lstStyle/>
                    <a:p>
                      <a:pPr algn="ctr">
                        <a:lnSpc>
                          <a:spcPct val="150000"/>
                        </a:lnSpc>
                      </a:pP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3903023640"/>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西域</a:t>
                      </a:r>
                    </a:p>
                  </a:txBody>
                  <a:tcPr/>
                </a:tc>
                <a:tc>
                  <a:txBody>
                    <a:bodyPr/>
                    <a:lstStyle/>
                    <a:p>
                      <a:pPr algn="ctr">
                        <a:lnSpc>
                          <a:spcPct val="150000"/>
                        </a:lnSpc>
                      </a:pP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2906967987"/>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澎湖</a:t>
                      </a:r>
                    </a:p>
                  </a:txBody>
                  <a:tcPr/>
                </a:tc>
                <a:tc>
                  <a:txBody>
                    <a:bodyPr/>
                    <a:lstStyle/>
                    <a:p>
                      <a:pPr algn="ctr">
                        <a:lnSpc>
                          <a:spcPct val="150000"/>
                        </a:lnSpc>
                      </a:pP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831782208"/>
                  </a:ext>
                </a:extLst>
              </a:tr>
              <a:tr h="370840">
                <a:tc>
                  <a:txBody>
                    <a:bodyPr/>
                    <a:lstStyle/>
                    <a:p>
                      <a:pPr algn="ctr">
                        <a:lnSpc>
                          <a:spcPct val="150000"/>
                        </a:lnSpc>
                      </a:pPr>
                      <a:r>
                        <a:rPr lang="zh-CN" altLang="en-US" sz="2000" dirty="0">
                          <a:latin typeface="微软雅黑" panose="020B0503020204020204" pitchFamily="34" charset="-122"/>
                          <a:ea typeface="微软雅黑" panose="020B0503020204020204" pitchFamily="34" charset="-122"/>
                        </a:rPr>
                        <a:t>全国</a:t>
                      </a:r>
                    </a:p>
                  </a:txBody>
                  <a:tcPr/>
                </a:tc>
                <a:tc>
                  <a:txBody>
                    <a:bodyPr/>
                    <a:lstStyle/>
                    <a:p>
                      <a:pPr algn="ctr">
                        <a:lnSpc>
                          <a:spcPct val="150000"/>
                        </a:lnSpc>
                      </a:pP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3111016370"/>
                  </a:ext>
                </a:extLst>
              </a:tr>
            </a:tbl>
          </a:graphicData>
        </a:graphic>
      </p:graphicFrame>
      <p:sp>
        <p:nvSpPr>
          <p:cNvPr id="23" name="文本框 22">
            <a:extLst>
              <a:ext uri="{FF2B5EF4-FFF2-40B4-BE49-F238E27FC236}">
                <a16:creationId xmlns:a16="http://schemas.microsoft.com/office/drawing/2014/main" id="{D682C5DA-27E9-4B6C-BA0D-0CDEAC317F2D}"/>
              </a:ext>
            </a:extLst>
          </p:cNvPr>
          <p:cNvSpPr txBox="1"/>
          <p:nvPr/>
        </p:nvSpPr>
        <p:spPr>
          <a:xfrm>
            <a:off x="1952331" y="1708813"/>
            <a:ext cx="2443162" cy="581057"/>
          </a:xfrm>
          <a:prstGeom prst="rect">
            <a:avLst/>
          </a:prstGeom>
          <a:noFill/>
        </p:spPr>
        <p:txBody>
          <a:bodyPr wrap="square">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四大汗国</a:t>
            </a:r>
          </a:p>
        </p:txBody>
      </p:sp>
      <p:sp>
        <p:nvSpPr>
          <p:cNvPr id="24" name="文本框 23">
            <a:extLst>
              <a:ext uri="{FF2B5EF4-FFF2-40B4-BE49-F238E27FC236}">
                <a16:creationId xmlns:a16="http://schemas.microsoft.com/office/drawing/2014/main" id="{11D1C1B6-B82D-4B90-9152-48ACE4FB7339}"/>
              </a:ext>
            </a:extLst>
          </p:cNvPr>
          <p:cNvSpPr txBox="1"/>
          <p:nvPr/>
        </p:nvSpPr>
        <p:spPr>
          <a:xfrm>
            <a:off x="1580959" y="2458437"/>
            <a:ext cx="3100387" cy="581057"/>
          </a:xfrm>
          <a:prstGeom prst="rect">
            <a:avLst/>
          </a:prstGeom>
          <a:noFill/>
        </p:spPr>
        <p:txBody>
          <a:bodyPr wrap="square">
            <a:spAutoFit/>
          </a:bodyPr>
          <a:lstStyle>
            <a:defPPr>
              <a:defRPr lang="zh-CN"/>
            </a:defPPr>
            <a:lvl1pPr algn="ctr">
              <a:lnSpc>
                <a:spcPct val="150000"/>
              </a:lnSpc>
              <a:defRPr sz="2400">
                <a:latin typeface="微软雅黑" panose="020B0503020204020204" pitchFamily="34" charset="-122"/>
                <a:ea typeface="微软雅黑" panose="020B0503020204020204" pitchFamily="34" charset="-122"/>
              </a:defRPr>
            </a:lvl1pPr>
          </a:lstStyle>
          <a:p>
            <a:r>
              <a:rPr lang="zh-CN" altLang="en-US" b="1" dirty="0"/>
              <a:t>行省制度</a:t>
            </a:r>
          </a:p>
        </p:txBody>
      </p:sp>
      <p:sp>
        <p:nvSpPr>
          <p:cNvPr id="25" name="文本框 24">
            <a:extLst>
              <a:ext uri="{FF2B5EF4-FFF2-40B4-BE49-F238E27FC236}">
                <a16:creationId xmlns:a16="http://schemas.microsoft.com/office/drawing/2014/main" id="{CB2DE081-7A5D-4F7D-AB40-C00AEAF57A92}"/>
              </a:ext>
            </a:extLst>
          </p:cNvPr>
          <p:cNvSpPr txBox="1"/>
          <p:nvPr/>
        </p:nvSpPr>
        <p:spPr>
          <a:xfrm>
            <a:off x="1402457" y="3484905"/>
            <a:ext cx="3706009" cy="499624"/>
          </a:xfrm>
          <a:prstGeom prst="rect">
            <a:avLst/>
          </a:prstGeom>
          <a:noFill/>
        </p:spPr>
        <p:txBody>
          <a:bodyPr wrap="square">
            <a:spAutoFit/>
          </a:bodyPr>
          <a:lstStyle>
            <a:defPPr>
              <a:defRPr lang="zh-CN"/>
            </a:defPPr>
            <a:lvl1pPr algn="ctr">
              <a:lnSpc>
                <a:spcPct val="150000"/>
              </a:lnSpc>
              <a:defRPr sz="2400">
                <a:latin typeface="微软雅黑" panose="020B0503020204020204" pitchFamily="34" charset="-122"/>
                <a:ea typeface="微软雅黑" panose="020B0503020204020204" pitchFamily="34" charset="-122"/>
              </a:defRPr>
            </a:lvl1pPr>
          </a:lstStyle>
          <a:p>
            <a:r>
              <a:rPr lang="zh-CN" altLang="en-US" sz="2000" dirty="0"/>
              <a:t>北庭都元帅府、宣慰司</a:t>
            </a:r>
          </a:p>
        </p:txBody>
      </p:sp>
      <p:sp>
        <p:nvSpPr>
          <p:cNvPr id="26" name="文本框 25">
            <a:extLst>
              <a:ext uri="{FF2B5EF4-FFF2-40B4-BE49-F238E27FC236}">
                <a16:creationId xmlns:a16="http://schemas.microsoft.com/office/drawing/2014/main" id="{30ADB7A4-3DA3-414A-BC5D-9A2068097D68}"/>
              </a:ext>
            </a:extLst>
          </p:cNvPr>
          <p:cNvSpPr txBox="1"/>
          <p:nvPr/>
        </p:nvSpPr>
        <p:spPr>
          <a:xfrm>
            <a:off x="2316619" y="3887233"/>
            <a:ext cx="1714584" cy="581057"/>
          </a:xfrm>
          <a:prstGeom prst="rect">
            <a:avLst/>
          </a:prstGeom>
          <a:noFill/>
        </p:spPr>
        <p:txBody>
          <a:bodyPr wrap="square">
            <a:spAutoFit/>
          </a:bodyPr>
          <a:lstStyle>
            <a:defPPr>
              <a:defRPr lang="zh-CN"/>
            </a:defPPr>
            <a:lvl1pPr algn="ctr">
              <a:lnSpc>
                <a:spcPct val="150000"/>
              </a:lnSpc>
              <a:defRPr sz="2400">
                <a:latin typeface="微软雅黑" panose="020B0503020204020204" pitchFamily="34" charset="-122"/>
                <a:ea typeface="微软雅黑" panose="020B0503020204020204" pitchFamily="34" charset="-122"/>
              </a:defRPr>
            </a:lvl1pPr>
          </a:lstStyle>
          <a:p>
            <a:r>
              <a:rPr lang="zh-CN" altLang="en-US" dirty="0"/>
              <a:t>巡检司</a:t>
            </a:r>
          </a:p>
        </p:txBody>
      </p:sp>
      <p:sp>
        <p:nvSpPr>
          <p:cNvPr id="27" name="文本框 26">
            <a:extLst>
              <a:ext uri="{FF2B5EF4-FFF2-40B4-BE49-F238E27FC236}">
                <a16:creationId xmlns:a16="http://schemas.microsoft.com/office/drawing/2014/main" id="{52D9B0D3-BBA8-4501-8898-EEA54D9F48A5}"/>
              </a:ext>
            </a:extLst>
          </p:cNvPr>
          <p:cNvSpPr txBox="1"/>
          <p:nvPr/>
        </p:nvSpPr>
        <p:spPr>
          <a:xfrm>
            <a:off x="1705269" y="4419080"/>
            <a:ext cx="3100387" cy="581057"/>
          </a:xfrm>
          <a:prstGeom prst="rect">
            <a:avLst/>
          </a:prstGeom>
          <a:noFill/>
        </p:spPr>
        <p:txBody>
          <a:bodyPr wrap="square">
            <a:spAutoFit/>
          </a:bodyPr>
          <a:lstStyle>
            <a:defPPr>
              <a:defRPr lang="zh-CN"/>
            </a:defPPr>
            <a:lvl1pPr algn="ctr">
              <a:lnSpc>
                <a:spcPct val="150000"/>
              </a:lnSpc>
              <a:defRPr sz="2400">
                <a:latin typeface="微软雅黑" panose="020B0503020204020204" pitchFamily="34" charset="-122"/>
                <a:ea typeface="微软雅黑" panose="020B0503020204020204" pitchFamily="34" charset="-122"/>
              </a:defRPr>
            </a:lvl1pPr>
          </a:lstStyle>
          <a:p>
            <a:r>
              <a:rPr lang="zh-CN" altLang="en-US" dirty="0"/>
              <a:t>驿道、急递铺</a:t>
            </a:r>
          </a:p>
        </p:txBody>
      </p:sp>
      <p:sp>
        <p:nvSpPr>
          <p:cNvPr id="20" name="文本框 19">
            <a:extLst>
              <a:ext uri="{FF2B5EF4-FFF2-40B4-BE49-F238E27FC236}">
                <a16:creationId xmlns:a16="http://schemas.microsoft.com/office/drawing/2014/main" id="{554DC66C-A392-4E5F-8950-515A3409F66A}"/>
              </a:ext>
            </a:extLst>
          </p:cNvPr>
          <p:cNvSpPr txBox="1"/>
          <p:nvPr/>
        </p:nvSpPr>
        <p:spPr>
          <a:xfrm>
            <a:off x="1402456" y="3006958"/>
            <a:ext cx="3706009" cy="499624"/>
          </a:xfrm>
          <a:prstGeom prst="rect">
            <a:avLst/>
          </a:prstGeom>
          <a:noFill/>
        </p:spPr>
        <p:txBody>
          <a:bodyPr wrap="square">
            <a:spAutoFit/>
          </a:bodyPr>
          <a:lstStyle>
            <a:defPPr>
              <a:defRPr lang="zh-CN"/>
            </a:defPPr>
            <a:lvl1pPr algn="ctr">
              <a:lnSpc>
                <a:spcPct val="150000"/>
              </a:lnSpc>
              <a:defRPr sz="2400">
                <a:latin typeface="微软雅黑" panose="020B0503020204020204" pitchFamily="34" charset="-122"/>
                <a:ea typeface="微软雅黑" panose="020B0503020204020204" pitchFamily="34" charset="-122"/>
              </a:defRPr>
            </a:lvl1pPr>
          </a:lstStyle>
          <a:p>
            <a:r>
              <a:rPr lang="zh-CN" altLang="en-US" sz="2000" dirty="0"/>
              <a:t>宣政院</a:t>
            </a:r>
          </a:p>
        </p:txBody>
      </p:sp>
      <p:sp>
        <p:nvSpPr>
          <p:cNvPr id="28" name="矩形 27">
            <a:extLst>
              <a:ext uri="{FF2B5EF4-FFF2-40B4-BE49-F238E27FC236}">
                <a16:creationId xmlns:a16="http://schemas.microsoft.com/office/drawing/2014/main" id="{9E7024D2-F118-4A05-BCF3-AC0C7F6162DA}"/>
              </a:ext>
            </a:extLst>
          </p:cNvPr>
          <p:cNvSpPr/>
          <p:nvPr/>
        </p:nvSpPr>
        <p:spPr>
          <a:xfrm>
            <a:off x="5724144" y="1295651"/>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）元朝的地方管理与前朝相比发生了哪些明显变化？</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E8BBCB38-1DFD-4468-83CE-BB68EBC114D0}"/>
              </a:ext>
            </a:extLst>
          </p:cNvPr>
          <p:cNvSpPr/>
          <p:nvPr/>
        </p:nvSpPr>
        <p:spPr>
          <a:xfrm>
            <a:off x="5724144" y="2503539"/>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）从地方管理制度上看元朝有哪些举措？</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9E5B742E-C7F6-4500-AE20-8E344F1DACF2}"/>
              </a:ext>
            </a:extLst>
          </p:cNvPr>
          <p:cNvSpPr txBox="1"/>
          <p:nvPr/>
        </p:nvSpPr>
        <p:spPr>
          <a:xfrm>
            <a:off x="4071553" y="528414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33" name="文本框 32">
            <a:extLst>
              <a:ext uri="{FF2B5EF4-FFF2-40B4-BE49-F238E27FC236}">
                <a16:creationId xmlns:a16="http://schemas.microsoft.com/office/drawing/2014/main" id="{FBB356C9-6EB1-4CB3-986E-EE987A4D3502}"/>
              </a:ext>
            </a:extLst>
          </p:cNvPr>
          <p:cNvSpPr txBox="1"/>
          <p:nvPr/>
        </p:nvSpPr>
        <p:spPr>
          <a:xfrm flipH="1">
            <a:off x="1208383" y="5657671"/>
            <a:ext cx="10474036" cy="1200329"/>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通过表格梳理，了解元朝巩固统一多民族国家的具体举措</a:t>
            </a:r>
            <a:endParaRPr lang="en-US" altLang="zh-CN" dirty="0"/>
          </a:p>
          <a:p>
            <a:r>
              <a:rPr lang="zh-CN" altLang="en-US" dirty="0"/>
              <a:t>通过史料与具体史实，理解元朝的边疆地区与内地出现了一体化的趋势，认识少数民族制度建设与统一多民族国家之间的关系</a:t>
            </a:r>
          </a:p>
        </p:txBody>
      </p:sp>
    </p:spTree>
    <p:extLst>
      <p:ext uri="{BB962C8B-B14F-4D97-AF65-F5344CB8AC3E}">
        <p14:creationId xmlns:p14="http://schemas.microsoft.com/office/powerpoint/2010/main" val="798004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制度里的“大中国”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id="{9E7024D2-F118-4A05-BCF3-AC0C7F6162DA}"/>
              </a:ext>
            </a:extLst>
          </p:cNvPr>
          <p:cNvSpPr/>
          <p:nvPr/>
        </p:nvSpPr>
        <p:spPr>
          <a:xfrm>
            <a:off x="5724144" y="1295651"/>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）元朝的地方管理与前朝相比发生了哪些明显变化？</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E8BBCB38-1DFD-4468-83CE-BB68EBC114D0}"/>
              </a:ext>
            </a:extLst>
          </p:cNvPr>
          <p:cNvSpPr/>
          <p:nvPr/>
        </p:nvSpPr>
        <p:spPr>
          <a:xfrm>
            <a:off x="5724144" y="2503539"/>
            <a:ext cx="6158816" cy="83852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）从地方管理制度上看元朝有哪些举措？</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B42B7C07-70CD-4FDD-84E9-286B242ED17F}"/>
              </a:ext>
            </a:extLst>
          </p:cNvPr>
          <p:cNvSpPr txBox="1"/>
          <p:nvPr/>
        </p:nvSpPr>
        <p:spPr>
          <a:xfrm>
            <a:off x="5557847" y="3763555"/>
            <a:ext cx="6491409" cy="58477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sz="3200" dirty="0"/>
              <a:t>呈现边疆与内地一体化趋势</a:t>
            </a:r>
            <a:endParaRPr lang="en-US" altLang="zh-CN" sz="3200" dirty="0"/>
          </a:p>
        </p:txBody>
      </p:sp>
      <p:sp>
        <p:nvSpPr>
          <p:cNvPr id="32" name="文本框 31">
            <a:extLst>
              <a:ext uri="{FF2B5EF4-FFF2-40B4-BE49-F238E27FC236}">
                <a16:creationId xmlns:a16="http://schemas.microsoft.com/office/drawing/2014/main" id="{9E5B742E-C7F6-4500-AE20-8E344F1DACF2}"/>
              </a:ext>
            </a:extLst>
          </p:cNvPr>
          <p:cNvSpPr txBox="1"/>
          <p:nvPr/>
        </p:nvSpPr>
        <p:spPr>
          <a:xfrm>
            <a:off x="4071553" y="528414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33" name="文本框 32">
            <a:extLst>
              <a:ext uri="{FF2B5EF4-FFF2-40B4-BE49-F238E27FC236}">
                <a16:creationId xmlns:a16="http://schemas.microsoft.com/office/drawing/2014/main" id="{FBB356C9-6EB1-4CB3-986E-EE987A4D3502}"/>
              </a:ext>
            </a:extLst>
          </p:cNvPr>
          <p:cNvSpPr txBox="1"/>
          <p:nvPr/>
        </p:nvSpPr>
        <p:spPr>
          <a:xfrm flipH="1">
            <a:off x="1208383" y="5657671"/>
            <a:ext cx="10474036" cy="1200329"/>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通过表格梳理，了解元朝巩固统一多民族国家的具体举措</a:t>
            </a:r>
            <a:endParaRPr lang="en-US" altLang="zh-CN" dirty="0"/>
          </a:p>
          <a:p>
            <a:r>
              <a:rPr lang="zh-CN" altLang="en-US" dirty="0"/>
              <a:t>通过史料与具体史实，理解元朝的边疆地区与内地出现了一体化的趋势，认识少数民族制度建设与统一多民族国家之间的关系</a:t>
            </a:r>
          </a:p>
        </p:txBody>
      </p:sp>
      <p:sp>
        <p:nvSpPr>
          <p:cNvPr id="17" name="文本框 16">
            <a:extLst>
              <a:ext uri="{FF2B5EF4-FFF2-40B4-BE49-F238E27FC236}">
                <a16:creationId xmlns:a16="http://schemas.microsoft.com/office/drawing/2014/main" id="{5A31167C-AFE3-448A-8D89-A739C9F692C7}"/>
              </a:ext>
            </a:extLst>
          </p:cNvPr>
          <p:cNvSpPr txBox="1"/>
          <p:nvPr/>
        </p:nvSpPr>
        <p:spPr>
          <a:xfrm>
            <a:off x="162666" y="1040002"/>
            <a:ext cx="5330372" cy="3862404"/>
          </a:xfrm>
          <a:prstGeom prst="rect">
            <a:avLst/>
          </a:prstGeom>
          <a:noFill/>
          <a:ln w="38100">
            <a:solidFill>
              <a:schemeClr val="bg1"/>
            </a:solidFill>
          </a:ln>
        </p:spPr>
        <p:txBody>
          <a:bodyPr wrap="square">
            <a:spAutoFit/>
          </a:bodyPr>
          <a:lstStyle>
            <a:defPPr>
              <a:defRPr lang="zh-CN"/>
            </a:defPPr>
            <a:lvl1pPr algn="just">
              <a:lnSpc>
                <a:spcPct val="125000"/>
              </a:lnSpc>
              <a:defRPr sz="2200">
                <a:solidFill>
                  <a:schemeClr val="bg1"/>
                </a:solidFill>
                <a:latin typeface="微软雅黑" panose="020B0503020204020204" pitchFamily="34" charset="-122"/>
                <a:ea typeface="微软雅黑" panose="020B0503020204020204" pitchFamily="34" charset="-122"/>
              </a:defRPr>
            </a:lvl1pPr>
          </a:lstStyle>
          <a:p>
            <a:r>
              <a:rPr lang="zh-CN" altLang="en-US" dirty="0"/>
              <a:t>      行省皆掌国庶务，统郡县，镇边鄙，与都省为表里，</a:t>
            </a:r>
            <a:r>
              <a:rPr lang="en-US" altLang="zh-CN" dirty="0"/>
              <a:t>……</a:t>
            </a:r>
            <a:r>
              <a:rPr lang="zh-CN" altLang="en-US" dirty="0"/>
              <a:t>凡钱粮、兵甲、屯种、漕运，军国重事，无不领之。</a:t>
            </a:r>
            <a:endParaRPr lang="en-US" altLang="zh-CN" dirty="0"/>
          </a:p>
          <a:p>
            <a:pPr algn="r"/>
            <a:r>
              <a:rPr lang="en-US" altLang="zh-CN" dirty="0"/>
              <a:t> ——《</a:t>
            </a:r>
            <a:r>
              <a:rPr lang="zh-CN" altLang="en-US" dirty="0"/>
              <a:t>元史</a:t>
            </a:r>
            <a:r>
              <a:rPr lang="en-US" altLang="zh-CN" dirty="0"/>
              <a:t>》</a:t>
            </a:r>
            <a:r>
              <a:rPr lang="zh-CN" altLang="en-US" dirty="0"/>
              <a:t>卷九一</a:t>
            </a:r>
            <a:r>
              <a:rPr lang="en-US" altLang="zh-CN" dirty="0"/>
              <a:t>《</a:t>
            </a:r>
            <a:r>
              <a:rPr lang="zh-CN" altLang="en-US" dirty="0"/>
              <a:t>百官志七</a:t>
            </a:r>
            <a:r>
              <a:rPr lang="en-US" altLang="zh-CN" dirty="0"/>
              <a:t>》</a:t>
            </a:r>
            <a:endParaRPr lang="zh-CN" altLang="en-US" dirty="0"/>
          </a:p>
          <a:p>
            <a:r>
              <a:rPr lang="en-US" altLang="zh-CN" dirty="0"/>
              <a:t>      </a:t>
            </a:r>
          </a:p>
          <a:p>
            <a:r>
              <a:rPr lang="en-US" altLang="zh-CN" dirty="0"/>
              <a:t>       </a:t>
            </a:r>
            <a:r>
              <a:rPr lang="zh-CN" altLang="zh-CN" dirty="0"/>
              <a:t>有些行省与路之间还设道，属监察性质。为加强控制，元在路府州县均设蒙古事务官“达鲁花赤”，监督各级官吏，执掌最高权力。</a:t>
            </a:r>
          </a:p>
        </p:txBody>
      </p:sp>
      <p:sp>
        <p:nvSpPr>
          <p:cNvPr id="18" name="矩形 17">
            <a:extLst>
              <a:ext uri="{FF2B5EF4-FFF2-40B4-BE49-F238E27FC236}">
                <a16:creationId xmlns:a16="http://schemas.microsoft.com/office/drawing/2014/main" id="{73E69374-6274-4321-A458-CF0AB2DCDD2D}"/>
              </a:ext>
            </a:extLst>
          </p:cNvPr>
          <p:cNvSpPr/>
          <p:nvPr/>
        </p:nvSpPr>
        <p:spPr>
          <a:xfrm>
            <a:off x="2044321" y="4532864"/>
            <a:ext cx="4654643" cy="46166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如何防止行省专权？</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501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民族里的“大中国”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38805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2" name="文本框 11">
            <a:extLst>
              <a:ext uri="{FF2B5EF4-FFF2-40B4-BE49-F238E27FC236}">
                <a16:creationId xmlns:a16="http://schemas.microsoft.com/office/drawing/2014/main" id="{C90A2AA7-09A5-4A75-9B3A-9328E9E6E4E5}"/>
              </a:ext>
            </a:extLst>
          </p:cNvPr>
          <p:cNvSpPr txBox="1"/>
          <p:nvPr/>
        </p:nvSpPr>
        <p:spPr>
          <a:xfrm flipH="1">
            <a:off x="1783356" y="5843661"/>
            <a:ext cx="8625287" cy="830997"/>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通过提炼少数民族的中国观，理解元朝对待民族关系的态度与民族政策，从而辩证评价元朝的四等人制。</a:t>
            </a:r>
          </a:p>
        </p:txBody>
      </p:sp>
      <p:sp>
        <p:nvSpPr>
          <p:cNvPr id="20" name="文本框 19">
            <a:extLst>
              <a:ext uri="{FF2B5EF4-FFF2-40B4-BE49-F238E27FC236}">
                <a16:creationId xmlns:a16="http://schemas.microsoft.com/office/drawing/2014/main" id="{5EDB6BD8-718B-4640-B5B0-C12BD0200313}"/>
              </a:ext>
            </a:extLst>
          </p:cNvPr>
          <p:cNvSpPr txBox="1"/>
          <p:nvPr/>
        </p:nvSpPr>
        <p:spPr>
          <a:xfrm>
            <a:off x="418924" y="1328226"/>
            <a:ext cx="6457364" cy="1746440"/>
          </a:xfrm>
          <a:prstGeom prst="rect">
            <a:avLst/>
          </a:prstGeom>
          <a:noFill/>
          <a:ln w="38100">
            <a:solidFill>
              <a:schemeClr val="bg1"/>
            </a:solidFill>
          </a:ln>
        </p:spPr>
        <p:txBody>
          <a:bodyPr wrap="square">
            <a:spAutoFit/>
          </a:bodyPr>
          <a:lstStyle/>
          <a:p>
            <a:pPr algn="just">
              <a:lnSpc>
                <a:spcPct val="125000"/>
              </a:lnSpc>
            </a:pPr>
            <a:r>
              <a:rPr lang="zh-CN" altLang="en-US" sz="2200" dirty="0">
                <a:solidFill>
                  <a:schemeClr val="bg1"/>
                </a:solidFill>
                <a:latin typeface="微软雅黑" panose="020B0503020204020204" pitchFamily="34" charset="-122"/>
                <a:ea typeface="微软雅黑" panose="020B0503020204020204" pitchFamily="34" charset="-122"/>
              </a:rPr>
              <a:t>      金人进入中原以后，即援引“中原即中国”，“懂礼即中国”等汉儒学说和理论，自称为中国，但金人没有将宋人排除于中国之外。</a:t>
            </a:r>
            <a:endParaRPr lang="en-US" altLang="zh-CN" sz="2200" dirty="0">
              <a:solidFill>
                <a:schemeClr val="bg1"/>
              </a:solidFill>
              <a:latin typeface="微软雅黑" panose="020B0503020204020204" pitchFamily="34" charset="-122"/>
              <a:ea typeface="微软雅黑" panose="020B0503020204020204" pitchFamily="34" charset="-122"/>
            </a:endParaRPr>
          </a:p>
          <a:p>
            <a:pPr algn="r">
              <a:lnSpc>
                <a:spcPct val="125000"/>
              </a:lnSpc>
            </a:pPr>
            <a:r>
              <a:rPr lang="en-US" altLang="zh-CN" sz="2200" dirty="0">
                <a:solidFill>
                  <a:schemeClr val="bg1"/>
                </a:solidFill>
                <a:latin typeface="微软雅黑" panose="020B0503020204020204" pitchFamily="34" charset="-122"/>
                <a:ea typeface="微软雅黑" panose="020B0503020204020204" pitchFamily="34" charset="-122"/>
              </a:rPr>
              <a:t>——</a:t>
            </a:r>
            <a:r>
              <a:rPr lang="zh-CN" altLang="en-US" sz="2200" dirty="0">
                <a:solidFill>
                  <a:schemeClr val="bg1"/>
                </a:solidFill>
                <a:latin typeface="微软雅黑" panose="020B0503020204020204" pitchFamily="34" charset="-122"/>
                <a:ea typeface="微软雅黑" panose="020B0503020204020204" pitchFamily="34" charset="-122"/>
              </a:rPr>
              <a:t>赵永春</a:t>
            </a:r>
          </a:p>
        </p:txBody>
      </p:sp>
      <p:sp>
        <p:nvSpPr>
          <p:cNvPr id="28" name="文本框 27">
            <a:extLst>
              <a:ext uri="{FF2B5EF4-FFF2-40B4-BE49-F238E27FC236}">
                <a16:creationId xmlns:a16="http://schemas.microsoft.com/office/drawing/2014/main" id="{A607B89A-89F1-429C-A61A-868FF7D21E49}"/>
              </a:ext>
            </a:extLst>
          </p:cNvPr>
          <p:cNvSpPr txBox="1"/>
          <p:nvPr/>
        </p:nvSpPr>
        <p:spPr>
          <a:xfrm>
            <a:off x="7168896" y="1353399"/>
            <a:ext cx="4604180" cy="94753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olidFill>
                  <a:schemeClr val="tx1"/>
                </a:solidFill>
              </a:rPr>
              <a:t>（</a:t>
            </a:r>
            <a:r>
              <a:rPr lang="en-US" altLang="zh-CN" dirty="0">
                <a:solidFill>
                  <a:schemeClr val="tx1"/>
                </a:solidFill>
              </a:rPr>
              <a:t>1</a:t>
            </a:r>
            <a:r>
              <a:rPr lang="zh-CN" altLang="en-US" dirty="0">
                <a:solidFill>
                  <a:schemeClr val="tx1"/>
                </a:solidFill>
              </a:rPr>
              <a:t>）此时辽夏金的“大中国”观念是什么？</a:t>
            </a:r>
          </a:p>
        </p:txBody>
      </p:sp>
      <p:sp>
        <p:nvSpPr>
          <p:cNvPr id="29" name="文本框 28">
            <a:extLst>
              <a:ext uri="{FF2B5EF4-FFF2-40B4-BE49-F238E27FC236}">
                <a16:creationId xmlns:a16="http://schemas.microsoft.com/office/drawing/2014/main" id="{827E4E23-F0B3-4ED1-8D4C-1D80DF461D04}"/>
              </a:ext>
            </a:extLst>
          </p:cNvPr>
          <p:cNvSpPr txBox="1"/>
          <p:nvPr/>
        </p:nvSpPr>
        <p:spPr>
          <a:xfrm>
            <a:off x="7168896" y="3593648"/>
            <a:ext cx="4604180" cy="119662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olidFill>
                  <a:schemeClr val="tx1"/>
                </a:solidFill>
              </a:rPr>
              <a:t>（</a:t>
            </a:r>
            <a:r>
              <a:rPr lang="en-US" altLang="zh-CN" dirty="0">
                <a:solidFill>
                  <a:schemeClr val="tx1"/>
                </a:solidFill>
              </a:rPr>
              <a:t>2</a:t>
            </a:r>
            <a:r>
              <a:rPr lang="zh-CN" altLang="en-US" dirty="0">
                <a:solidFill>
                  <a:schemeClr val="tx1"/>
                </a:solidFill>
              </a:rPr>
              <a:t>）在这一观念下，少数民族处理民族关系时会采取什么态度？结合史实说明。</a:t>
            </a:r>
          </a:p>
        </p:txBody>
      </p:sp>
      <p:sp>
        <p:nvSpPr>
          <p:cNvPr id="32" name="文本框 31">
            <a:extLst>
              <a:ext uri="{FF2B5EF4-FFF2-40B4-BE49-F238E27FC236}">
                <a16:creationId xmlns:a16="http://schemas.microsoft.com/office/drawing/2014/main" id="{3B5AEA6C-498C-421E-8487-6181DCD26957}"/>
              </a:ext>
            </a:extLst>
          </p:cNvPr>
          <p:cNvSpPr txBox="1"/>
          <p:nvPr/>
        </p:nvSpPr>
        <p:spPr>
          <a:xfrm>
            <a:off x="418924" y="3247142"/>
            <a:ext cx="6457364" cy="1746440"/>
          </a:xfrm>
          <a:prstGeom prst="rect">
            <a:avLst/>
          </a:prstGeom>
          <a:noFill/>
          <a:ln w="38100">
            <a:solidFill>
              <a:schemeClr val="bg1"/>
            </a:solidFill>
          </a:ln>
        </p:spPr>
        <p:txBody>
          <a:bodyPr wrap="square">
            <a:spAutoFit/>
          </a:bodyPr>
          <a:lstStyle>
            <a:defPPr>
              <a:defRPr lang="zh-CN"/>
            </a:defPPr>
            <a:lvl1pPr algn="just">
              <a:lnSpc>
                <a:spcPct val="125000"/>
              </a:lnSpc>
              <a:defRPr sz="2200">
                <a:solidFill>
                  <a:schemeClr val="bg1"/>
                </a:solidFill>
                <a:latin typeface="微软雅黑" panose="020B0503020204020204" pitchFamily="34" charset="-122"/>
                <a:ea typeface="微软雅黑" panose="020B0503020204020204" pitchFamily="34" charset="-122"/>
              </a:defRPr>
            </a:lvl1pPr>
          </a:lstStyle>
          <a:p>
            <a:r>
              <a:rPr lang="zh-CN" altLang="en-US" dirty="0"/>
              <a:t>辽人在自称“中国”的同时，并不反对宋</a:t>
            </a:r>
            <a:r>
              <a:rPr lang="zh-CN" altLang="en-US"/>
              <a:t>人称“中国”</a:t>
            </a:r>
            <a:r>
              <a:rPr lang="en-US" altLang="zh-CN" dirty="0"/>
              <a:t>……</a:t>
            </a:r>
            <a:r>
              <a:rPr lang="zh-CN" altLang="en-US" dirty="0"/>
              <a:t>袭用“中原”即“中国”，“九州”即中国的理念，以为自己部分进入中原地区且在“九州”中国之内。</a:t>
            </a:r>
          </a:p>
        </p:txBody>
      </p:sp>
    </p:spTree>
    <p:extLst>
      <p:ext uri="{BB962C8B-B14F-4D97-AF65-F5344CB8AC3E}">
        <p14:creationId xmlns:p14="http://schemas.microsoft.com/office/powerpoint/2010/main" val="197663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民族里的“大中国”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38805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3" name="文本框 12">
            <a:extLst>
              <a:ext uri="{FF2B5EF4-FFF2-40B4-BE49-F238E27FC236}">
                <a16:creationId xmlns:a16="http://schemas.microsoft.com/office/drawing/2014/main" id="{D657DE63-8694-43D6-B546-E88224A7D934}"/>
              </a:ext>
            </a:extLst>
          </p:cNvPr>
          <p:cNvSpPr txBox="1"/>
          <p:nvPr/>
        </p:nvSpPr>
        <p:spPr>
          <a:xfrm>
            <a:off x="7760414" y="1160341"/>
            <a:ext cx="1090702" cy="442674"/>
          </a:xfrm>
          <a:prstGeom prst="wedgeRoundRectCallout">
            <a:avLst>
              <a:gd name="adj1" fmla="val -149365"/>
              <a:gd name="adj2" fmla="val -13962"/>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algn="ctr">
              <a:defRPr sz="2000">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回回</a:t>
            </a:r>
          </a:p>
        </p:txBody>
      </p:sp>
      <p:sp>
        <p:nvSpPr>
          <p:cNvPr id="14" name="矩形 13">
            <a:extLst>
              <a:ext uri="{FF2B5EF4-FFF2-40B4-BE49-F238E27FC236}">
                <a16:creationId xmlns:a16="http://schemas.microsoft.com/office/drawing/2014/main" id="{F14CD6A2-4741-4BE4-94DB-31E90A8ECD22}"/>
              </a:ext>
            </a:extLst>
          </p:cNvPr>
          <p:cNvSpPr/>
          <p:nvPr/>
        </p:nvSpPr>
        <p:spPr>
          <a:xfrm>
            <a:off x="10184240" y="1011525"/>
            <a:ext cx="1241479" cy="1347137"/>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b="1" dirty="0">
                <a:solidFill>
                  <a:schemeClr val="tx1"/>
                </a:solidFill>
                <a:latin typeface="微软雅黑" panose="020B0503020204020204" pitchFamily="34" charset="-122"/>
                <a:ea typeface="微软雅黑" panose="020B0503020204020204" pitchFamily="34" charset="-122"/>
              </a:rPr>
              <a:t>促进民族融合</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A0E95A56-FA3D-47D3-8B51-114A4776A8E9}"/>
              </a:ext>
            </a:extLst>
          </p:cNvPr>
          <p:cNvSpPr/>
          <p:nvPr/>
        </p:nvSpPr>
        <p:spPr>
          <a:xfrm>
            <a:off x="10207864" y="3498209"/>
            <a:ext cx="1241479" cy="120032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存在民族矛盾</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EF6AD8FB-0356-4ABF-9A8D-582328F5F1DD}"/>
              </a:ext>
            </a:extLst>
          </p:cNvPr>
          <p:cNvSpPr txBox="1"/>
          <p:nvPr/>
        </p:nvSpPr>
        <p:spPr>
          <a:xfrm>
            <a:off x="7248401" y="3480709"/>
            <a:ext cx="2103958" cy="91940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algn="ctr">
              <a:defRPr sz="2000">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区别对待</a:t>
            </a:r>
            <a:endParaRPr lang="en-US" altLang="zh-CN" dirty="0"/>
          </a:p>
          <a:p>
            <a:r>
              <a:rPr lang="zh-CN" altLang="en-US" dirty="0"/>
              <a:t>民族歧视</a:t>
            </a:r>
          </a:p>
        </p:txBody>
      </p:sp>
      <p:sp>
        <p:nvSpPr>
          <p:cNvPr id="17" name="文本框 16">
            <a:extLst>
              <a:ext uri="{FF2B5EF4-FFF2-40B4-BE49-F238E27FC236}">
                <a16:creationId xmlns:a16="http://schemas.microsoft.com/office/drawing/2014/main" id="{91D0FF44-F60E-4E43-B18E-D9D743BE9634}"/>
              </a:ext>
            </a:extLst>
          </p:cNvPr>
          <p:cNvSpPr txBox="1"/>
          <p:nvPr/>
        </p:nvSpPr>
        <p:spPr>
          <a:xfrm>
            <a:off x="363959" y="917123"/>
            <a:ext cx="6521697" cy="1744388"/>
          </a:xfrm>
          <a:prstGeom prst="rect">
            <a:avLst/>
          </a:prstGeom>
          <a:noFill/>
          <a:ln w="38100">
            <a:solidFill>
              <a:schemeClr val="bg1"/>
            </a:solidFill>
          </a:ln>
        </p:spPr>
        <p:txBody>
          <a:bodyPr wrap="square">
            <a:spAutoFit/>
          </a:bodyPr>
          <a:lstStyle>
            <a:defPPr>
              <a:defRPr lang="zh-CN"/>
            </a:defPPr>
            <a:lvl1pPr algn="just">
              <a:lnSpc>
                <a:spcPct val="125000"/>
              </a:lnSpc>
              <a:defRPr sz="2200">
                <a:solidFill>
                  <a:schemeClr val="bg1"/>
                </a:solidFill>
                <a:latin typeface="微软雅黑" panose="020B0503020204020204" pitchFamily="34" charset="-122"/>
                <a:ea typeface="微软雅黑" panose="020B0503020204020204" pitchFamily="34" charset="-122"/>
              </a:defRPr>
            </a:lvl1pPr>
          </a:lstStyle>
          <a:p>
            <a:r>
              <a:rPr lang="zh-CN" altLang="en-US" dirty="0">
                <a:sym typeface="+mn-ea"/>
              </a:rPr>
              <a:t>      色目人指蒙古以外西北、西域各族人，包括西夏、畏兀儿、回回等。汉人主要指北方的汉人，也包括已经入居中原的契丹、女真人。</a:t>
            </a:r>
            <a:endParaRPr lang="en-US" altLang="zh-CN" dirty="0">
              <a:sym typeface="+mn-ea"/>
            </a:endParaRPr>
          </a:p>
          <a:p>
            <a:pPr algn="r"/>
            <a:r>
              <a:rPr lang="en-US" altLang="zh-CN" dirty="0">
                <a:sym typeface="+mn-ea"/>
              </a:rPr>
              <a:t>——《</a:t>
            </a:r>
            <a:r>
              <a:rPr lang="zh-CN" altLang="en-US" dirty="0">
                <a:sym typeface="+mn-ea"/>
              </a:rPr>
              <a:t>中外历史纲要上</a:t>
            </a:r>
            <a:r>
              <a:rPr lang="en-US" altLang="zh-CN" dirty="0">
                <a:sym typeface="+mn-ea"/>
              </a:rPr>
              <a:t>》</a:t>
            </a:r>
            <a:endParaRPr lang="zh-CN" altLang="en-US" dirty="0"/>
          </a:p>
        </p:txBody>
      </p:sp>
      <p:sp>
        <p:nvSpPr>
          <p:cNvPr id="18" name="箭头: 左 17">
            <a:extLst>
              <a:ext uri="{FF2B5EF4-FFF2-40B4-BE49-F238E27FC236}">
                <a16:creationId xmlns:a16="http://schemas.microsoft.com/office/drawing/2014/main" id="{6177B37B-5D65-4DDB-95BA-952FB52B4F56}"/>
              </a:ext>
            </a:extLst>
          </p:cNvPr>
          <p:cNvSpPr/>
          <p:nvPr/>
        </p:nvSpPr>
        <p:spPr>
          <a:xfrm flipH="1">
            <a:off x="9245387" y="1245992"/>
            <a:ext cx="608059" cy="35702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9" name="箭头: 左 18">
            <a:extLst>
              <a:ext uri="{FF2B5EF4-FFF2-40B4-BE49-F238E27FC236}">
                <a16:creationId xmlns:a16="http://schemas.microsoft.com/office/drawing/2014/main" id="{61C089BB-E64E-4113-B8BD-25092949E0F7}"/>
              </a:ext>
            </a:extLst>
          </p:cNvPr>
          <p:cNvSpPr/>
          <p:nvPr/>
        </p:nvSpPr>
        <p:spPr>
          <a:xfrm flipH="1">
            <a:off x="9516672" y="3772911"/>
            <a:ext cx="570615" cy="35702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E0A7E075-8EE2-4EFF-B5B3-BE498D2DB66E}"/>
              </a:ext>
            </a:extLst>
          </p:cNvPr>
          <p:cNvSpPr txBox="1"/>
          <p:nvPr/>
        </p:nvSpPr>
        <p:spPr>
          <a:xfrm>
            <a:off x="340335" y="2974005"/>
            <a:ext cx="6545321" cy="1746440"/>
          </a:xfrm>
          <a:prstGeom prst="rect">
            <a:avLst/>
          </a:prstGeom>
          <a:noFill/>
          <a:ln w="38100">
            <a:solidFill>
              <a:schemeClr val="bg1"/>
            </a:solidFill>
          </a:ln>
        </p:spPr>
        <p:txBody>
          <a:bodyPr wrap="square">
            <a:spAutoFit/>
          </a:bodyPr>
          <a:lstStyle>
            <a:defPPr>
              <a:defRPr lang="zh-CN"/>
            </a:defPPr>
            <a:lvl1pPr algn="just">
              <a:lnSpc>
                <a:spcPct val="125000"/>
              </a:lnSpc>
              <a:defRPr sz="2200">
                <a:solidFill>
                  <a:schemeClr val="bg1"/>
                </a:solidFill>
                <a:latin typeface="微软雅黑" panose="020B0503020204020204" pitchFamily="34" charset="-122"/>
                <a:ea typeface="微软雅黑" panose="020B0503020204020204" pitchFamily="34" charset="-122"/>
              </a:defRPr>
            </a:lvl1pPr>
          </a:lstStyle>
          <a:p>
            <a:r>
              <a:rPr lang="zh-CN" altLang="en-US" dirty="0"/>
              <a:t>      最好的办法就是，利用各民族之间的矛盾，区别对待各民族，使其互相牵制，以使统治民族坐收渔利。</a:t>
            </a:r>
            <a:r>
              <a:rPr lang="en-US" altLang="zh-CN" dirty="0"/>
              <a:t> </a:t>
            </a:r>
          </a:p>
          <a:p>
            <a:pPr algn="r"/>
            <a:r>
              <a:rPr lang="en-US" altLang="zh-CN" dirty="0"/>
              <a:t>——</a:t>
            </a:r>
            <a:r>
              <a:rPr lang="zh-CN" altLang="en-US" dirty="0"/>
              <a:t>鲁玉</a:t>
            </a:r>
            <a:r>
              <a:rPr lang="en-US" altLang="zh-CN" dirty="0"/>
              <a:t>《</a:t>
            </a:r>
            <a:r>
              <a:rPr lang="zh-CN" altLang="en-US" dirty="0"/>
              <a:t>试论元代“四等人”制</a:t>
            </a:r>
            <a:r>
              <a:rPr lang="en-US" altLang="zh-CN" dirty="0"/>
              <a:t>》</a:t>
            </a:r>
            <a:endParaRPr lang="zh-CN" altLang="en-US" dirty="0"/>
          </a:p>
        </p:txBody>
      </p:sp>
      <p:sp>
        <p:nvSpPr>
          <p:cNvPr id="22" name="椭圆 21">
            <a:extLst>
              <a:ext uri="{FF2B5EF4-FFF2-40B4-BE49-F238E27FC236}">
                <a16:creationId xmlns:a16="http://schemas.microsoft.com/office/drawing/2014/main" id="{58872ACF-939E-45D0-959E-12E55828BC47}"/>
              </a:ext>
            </a:extLst>
          </p:cNvPr>
          <p:cNvSpPr/>
          <p:nvPr/>
        </p:nvSpPr>
        <p:spPr>
          <a:xfrm>
            <a:off x="162666" y="3437558"/>
            <a:ext cx="2595043" cy="43862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BF157FD-9FE4-4C95-996E-D8E9663EAB77}"/>
              </a:ext>
            </a:extLst>
          </p:cNvPr>
          <p:cNvSpPr txBox="1"/>
          <p:nvPr/>
        </p:nvSpPr>
        <p:spPr>
          <a:xfrm>
            <a:off x="7778240" y="1814457"/>
            <a:ext cx="1090702" cy="442674"/>
          </a:xfrm>
          <a:prstGeom prst="wedgeRoundRectCallout">
            <a:avLst>
              <a:gd name="adj1" fmla="val -172099"/>
              <a:gd name="adj2" fmla="val -61074"/>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zh-CN"/>
            </a:defPPr>
            <a:lvl1pPr algn="ctr">
              <a:defRPr sz="2000">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汉人</a:t>
            </a:r>
          </a:p>
        </p:txBody>
      </p:sp>
      <p:sp>
        <p:nvSpPr>
          <p:cNvPr id="24" name="箭头: 左 23">
            <a:extLst>
              <a:ext uri="{FF2B5EF4-FFF2-40B4-BE49-F238E27FC236}">
                <a16:creationId xmlns:a16="http://schemas.microsoft.com/office/drawing/2014/main" id="{38805177-13AF-40E9-A5E1-A42359CB3128}"/>
              </a:ext>
            </a:extLst>
          </p:cNvPr>
          <p:cNvSpPr/>
          <p:nvPr/>
        </p:nvSpPr>
        <p:spPr>
          <a:xfrm rot="19819691" flipH="1">
            <a:off x="9293890" y="1896647"/>
            <a:ext cx="608059" cy="357023"/>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2114A6A-FBC1-402B-A2C1-17C8A4C90B58}"/>
              </a:ext>
            </a:extLst>
          </p:cNvPr>
          <p:cNvSpPr/>
          <p:nvPr/>
        </p:nvSpPr>
        <p:spPr>
          <a:xfrm>
            <a:off x="10087287" y="200737"/>
            <a:ext cx="1362056" cy="687094"/>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b="1" dirty="0">
                <a:solidFill>
                  <a:schemeClr val="tx1"/>
                </a:solidFill>
                <a:latin typeface="微软雅黑" panose="020B0503020204020204" pitchFamily="34" charset="-122"/>
                <a:ea typeface="微软雅黑" panose="020B0503020204020204" pitchFamily="34" charset="-122"/>
              </a:rPr>
              <a:t>主流</a:t>
            </a:r>
          </a:p>
        </p:txBody>
      </p:sp>
      <p:sp>
        <p:nvSpPr>
          <p:cNvPr id="20" name="文本框 19">
            <a:extLst>
              <a:ext uri="{FF2B5EF4-FFF2-40B4-BE49-F238E27FC236}">
                <a16:creationId xmlns:a16="http://schemas.microsoft.com/office/drawing/2014/main" id="{2F3FA61D-520F-4FC4-BF08-A666B4905589}"/>
              </a:ext>
            </a:extLst>
          </p:cNvPr>
          <p:cNvSpPr txBox="1"/>
          <p:nvPr/>
        </p:nvSpPr>
        <p:spPr>
          <a:xfrm flipH="1">
            <a:off x="1783356" y="5843661"/>
            <a:ext cx="8625287" cy="830997"/>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通过提炼少数民族的中国观，理解元朝对待民族关系的态度与民族政策，从而辩证评价元朝的四等人制。</a:t>
            </a:r>
          </a:p>
        </p:txBody>
      </p:sp>
    </p:spTree>
    <p:extLst>
      <p:ext uri="{BB962C8B-B14F-4D97-AF65-F5344CB8AC3E}">
        <p14:creationId xmlns:p14="http://schemas.microsoft.com/office/powerpoint/2010/main" val="73875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3" grpId="0" animBg="1"/>
      <p:bldP spid="14" grpId="0" animBg="1"/>
      <p:bldP spid="15" grpId="0" animBg="1"/>
      <p:bldP spid="16" grpId="0" animBg="1"/>
      <p:bldP spid="18" grpId="0" animBg="1"/>
      <p:bldP spid="19" grpId="0" animBg="1"/>
      <p:bldP spid="22" grpId="0" animBg="1"/>
      <p:bldP spid="23"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C6CAB14-E63F-465D-A456-686C4A72DC57}"/>
              </a:ext>
            </a:extLst>
          </p:cNvPr>
          <p:cNvSpPr txBox="1"/>
          <p:nvPr/>
        </p:nvSpPr>
        <p:spPr>
          <a:xfrm>
            <a:off x="1967096" y="3864781"/>
            <a:ext cx="7989584" cy="1211357"/>
          </a:xfrm>
          <a:prstGeom prst="rect">
            <a:avLst/>
          </a:prstGeom>
          <a:noFill/>
          <a:ln w="38100">
            <a:solidFill>
              <a:schemeClr val="bg1"/>
            </a:solidFill>
          </a:ln>
        </p:spPr>
        <p:txBody>
          <a:bodyPr wrap="square">
            <a:spAutoFit/>
          </a:bodyPr>
          <a:lstStyle/>
          <a:p>
            <a:pPr algn="just">
              <a:lnSpc>
                <a:spcPct val="125000"/>
              </a:lnSpc>
            </a:pPr>
            <a:r>
              <a:rPr lang="zh-CN" altLang="en-US" sz="2000" dirty="0">
                <a:solidFill>
                  <a:schemeClr val="bg1"/>
                </a:solidFill>
                <a:latin typeface="微软雅黑" panose="020B0503020204020204" pitchFamily="34" charset="-122"/>
                <a:ea typeface="微软雅黑" panose="020B0503020204020204" pitchFamily="34" charset="-122"/>
              </a:rPr>
              <a:t>       尽管辽、金、元在“大一统”思想的实践，</a:t>
            </a:r>
            <a:r>
              <a:rPr lang="zh-CN" altLang="en-US" sz="2000" b="1" dirty="0">
                <a:solidFill>
                  <a:schemeClr val="bg1"/>
                </a:solidFill>
                <a:latin typeface="微软雅黑" panose="020B0503020204020204" pitchFamily="34" charset="-122"/>
                <a:ea typeface="微软雅黑" panose="020B0503020204020204" pitchFamily="34" charset="-122"/>
              </a:rPr>
              <a:t>多持本民族的立场</a:t>
            </a:r>
            <a:r>
              <a:rPr lang="zh-CN" altLang="en-US" sz="2000" dirty="0">
                <a:solidFill>
                  <a:schemeClr val="bg1"/>
                </a:solidFill>
                <a:latin typeface="微软雅黑" panose="020B0503020204020204" pitchFamily="34" charset="-122"/>
                <a:ea typeface="微软雅黑" panose="020B0503020204020204" pitchFamily="34" charset="-122"/>
              </a:rPr>
              <a:t>，但是他们并不自别于“中国”、“中华”之外。</a:t>
            </a:r>
            <a:endParaRPr lang="en-US" altLang="zh-CN" sz="2000" dirty="0">
              <a:solidFill>
                <a:schemeClr val="bg1"/>
              </a:solidFill>
              <a:latin typeface="微软雅黑" panose="020B0503020204020204" pitchFamily="34" charset="-122"/>
              <a:ea typeface="微软雅黑" panose="020B0503020204020204" pitchFamily="34" charset="-122"/>
            </a:endParaRPr>
          </a:p>
          <a:p>
            <a:pPr algn="r">
              <a:lnSpc>
                <a:spcPct val="125000"/>
              </a:lnSpc>
            </a:pP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共筑中华民族共同体</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D66783C7-AF50-43D9-B193-130FD329D694}"/>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4" name="矩形 3">
            <a:extLst>
              <a:ext uri="{FF2B5EF4-FFF2-40B4-BE49-F238E27FC236}">
                <a16:creationId xmlns:a16="http://schemas.microsoft.com/office/drawing/2014/main" id="{DA310F48-2859-41EB-B058-386985F74DEC}"/>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小结</a:t>
            </a:r>
          </a:p>
        </p:txBody>
      </p:sp>
      <p:grpSp>
        <p:nvGrpSpPr>
          <p:cNvPr id="5" name="组合 4">
            <a:extLst>
              <a:ext uri="{FF2B5EF4-FFF2-40B4-BE49-F238E27FC236}">
                <a16:creationId xmlns:a16="http://schemas.microsoft.com/office/drawing/2014/main" id="{8240376B-0CDC-4F63-A6D8-B4F4E19A5F8E}"/>
              </a:ext>
            </a:extLst>
          </p:cNvPr>
          <p:cNvGrpSpPr/>
          <p:nvPr/>
        </p:nvGrpSpPr>
        <p:grpSpPr>
          <a:xfrm>
            <a:off x="5091542" y="1280466"/>
            <a:ext cx="2079846" cy="2079846"/>
            <a:chOff x="4767991" y="1741429"/>
            <a:chExt cx="3605044" cy="3605044"/>
          </a:xfrm>
        </p:grpSpPr>
        <p:sp>
          <p:nvSpPr>
            <p:cNvPr id="6" name="椭圆 5">
              <a:extLst>
                <a:ext uri="{FF2B5EF4-FFF2-40B4-BE49-F238E27FC236}">
                  <a16:creationId xmlns:a16="http://schemas.microsoft.com/office/drawing/2014/main" id="{F606FB6E-1A64-4536-A236-01C209483CF2}"/>
                </a:ext>
              </a:extLst>
            </p:cNvPr>
            <p:cNvSpPr/>
            <p:nvPr/>
          </p:nvSpPr>
          <p:spPr>
            <a:xfrm>
              <a:off x="4767991" y="1741429"/>
              <a:ext cx="3605044" cy="3605044"/>
            </a:xfrm>
            <a:prstGeom prst="ellipse">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方正清刻本悦宋简体" panose="02000000000000000000" pitchFamily="2" charset="-122"/>
              </a:endParaRPr>
            </a:p>
          </p:txBody>
        </p:sp>
        <p:sp>
          <p:nvSpPr>
            <p:cNvPr id="7" name="椭圆 6">
              <a:extLst>
                <a:ext uri="{FF2B5EF4-FFF2-40B4-BE49-F238E27FC236}">
                  <a16:creationId xmlns:a16="http://schemas.microsoft.com/office/drawing/2014/main" id="{CF7A3B35-2663-4CD1-8D45-2C887BA40F19}"/>
                </a:ext>
              </a:extLst>
            </p:cNvPr>
            <p:cNvSpPr/>
            <p:nvPr/>
          </p:nvSpPr>
          <p:spPr>
            <a:xfrm>
              <a:off x="5013477" y="1990090"/>
              <a:ext cx="3128825" cy="3128825"/>
            </a:xfrm>
            <a:prstGeom prst="ellipse">
              <a:avLst/>
            </a:prstGeom>
            <a:solidFill>
              <a:srgbClr val="9C0400">
                <a:alpha val="81000"/>
              </a:srgbClr>
            </a:solidFill>
            <a:ln>
              <a:solidFill>
                <a:srgbClr val="9C0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ea typeface="方正清刻本悦宋简体" panose="02000000000000000000" pitchFamily="2" charset="-122"/>
                </a:rPr>
                <a:t>华夷之辩</a:t>
              </a:r>
            </a:p>
          </p:txBody>
        </p:sp>
      </p:grpSp>
      <p:sp>
        <p:nvSpPr>
          <p:cNvPr id="8" name="箭头: 燕尾形 7">
            <a:extLst>
              <a:ext uri="{FF2B5EF4-FFF2-40B4-BE49-F238E27FC236}">
                <a16:creationId xmlns:a16="http://schemas.microsoft.com/office/drawing/2014/main" id="{846CBC67-6767-47D0-ADFD-93FBF544F624}"/>
              </a:ext>
            </a:extLst>
          </p:cNvPr>
          <p:cNvSpPr/>
          <p:nvPr/>
        </p:nvSpPr>
        <p:spPr>
          <a:xfrm>
            <a:off x="600790" y="756616"/>
            <a:ext cx="4036894" cy="1395577"/>
          </a:xfrm>
          <a:prstGeom prst="notchedRightArrow">
            <a:avLst>
              <a:gd name="adj1" fmla="val 50000"/>
              <a:gd name="adj2" fmla="val 3804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契丹“北极之下为中国”、“不异中华”</a:t>
            </a:r>
          </a:p>
        </p:txBody>
      </p:sp>
      <p:sp>
        <p:nvSpPr>
          <p:cNvPr id="9" name="箭头: 燕尾形 8">
            <a:extLst>
              <a:ext uri="{FF2B5EF4-FFF2-40B4-BE49-F238E27FC236}">
                <a16:creationId xmlns:a16="http://schemas.microsoft.com/office/drawing/2014/main" id="{B476769C-A956-4D61-A494-791393B18F49}"/>
              </a:ext>
            </a:extLst>
          </p:cNvPr>
          <p:cNvSpPr/>
          <p:nvPr/>
        </p:nvSpPr>
        <p:spPr>
          <a:xfrm>
            <a:off x="999566" y="2184903"/>
            <a:ext cx="3570128" cy="1323885"/>
          </a:xfrm>
          <a:prstGeom prst="notchedRightArrow">
            <a:avLst>
              <a:gd name="adj1" fmla="val 55908"/>
              <a:gd name="adj2" fmla="val 3711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金朝“天下一家”“不分南北”；东北纳入“中国”</a:t>
            </a:r>
          </a:p>
        </p:txBody>
      </p:sp>
      <p:sp>
        <p:nvSpPr>
          <p:cNvPr id="10" name="箭头: 左 9">
            <a:extLst>
              <a:ext uri="{FF2B5EF4-FFF2-40B4-BE49-F238E27FC236}">
                <a16:creationId xmlns:a16="http://schemas.microsoft.com/office/drawing/2014/main" id="{0E64C143-C240-4268-B7A7-1838C2CF2385}"/>
              </a:ext>
            </a:extLst>
          </p:cNvPr>
          <p:cNvSpPr/>
          <p:nvPr/>
        </p:nvSpPr>
        <p:spPr>
          <a:xfrm>
            <a:off x="8154158" y="862505"/>
            <a:ext cx="3605044" cy="2285695"/>
          </a:xfrm>
          <a:prstGeom prst="leftArrow">
            <a:avLst>
              <a:gd name="adj1" fmla="val 50000"/>
              <a:gd name="adj2" fmla="val 34204"/>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元朝自称中国</a:t>
            </a:r>
            <a:endParaRPr lang="en-US" altLang="zh-CN" sz="2000" dirty="0">
              <a:solidFill>
                <a:schemeClr val="tx1"/>
              </a:solidFill>
              <a:latin typeface="微软雅黑" panose="020B0503020204020204" pitchFamily="34" charset="-122"/>
              <a:ea typeface="微软雅黑" panose="020B0503020204020204" pitchFamily="34" charset="-122"/>
            </a:endParaRPr>
          </a:p>
          <a:p>
            <a:pPr algn="ctr"/>
            <a:r>
              <a:rPr lang="zh-CN" altLang="en-US" sz="2000" dirty="0">
                <a:solidFill>
                  <a:schemeClr val="tx1"/>
                </a:solidFill>
                <a:latin typeface="微软雅黑" panose="020B0503020204020204" pitchFamily="34" charset="-122"/>
                <a:ea typeface="微软雅黑" panose="020B0503020204020204" pitchFamily="34" charset="-122"/>
              </a:rPr>
              <a:t>中国事夷狄</a:t>
            </a:r>
            <a:endParaRPr lang="en-US" altLang="zh-CN" sz="2000" dirty="0">
              <a:solidFill>
                <a:schemeClr val="tx1"/>
              </a:solidFill>
              <a:latin typeface="微软雅黑" panose="020B0503020204020204" pitchFamily="34" charset="-122"/>
              <a:ea typeface="微软雅黑" panose="020B0503020204020204" pitchFamily="34" charset="-122"/>
            </a:endParaRPr>
          </a:p>
          <a:p>
            <a:pPr algn="ctr"/>
            <a:r>
              <a:rPr lang="zh-CN" altLang="en-US" sz="2000" dirty="0">
                <a:solidFill>
                  <a:schemeClr val="tx1"/>
                </a:solidFill>
                <a:latin typeface="微软雅黑" panose="020B0503020204020204" pitchFamily="34" charset="-122"/>
                <a:ea typeface="微软雅黑" panose="020B0503020204020204" pitchFamily="34" charset="-122"/>
              </a:rPr>
              <a:t>几乎统一了东亚大陆</a:t>
            </a:r>
          </a:p>
        </p:txBody>
      </p:sp>
      <p:sp>
        <p:nvSpPr>
          <p:cNvPr id="11" name="文本框 10">
            <a:extLst>
              <a:ext uri="{FF2B5EF4-FFF2-40B4-BE49-F238E27FC236}">
                <a16:creationId xmlns:a16="http://schemas.microsoft.com/office/drawing/2014/main" id="{438D2BF5-0EF7-474F-9EE9-A770A76DD94A}"/>
              </a:ext>
            </a:extLst>
          </p:cNvPr>
          <p:cNvSpPr txBox="1"/>
          <p:nvPr/>
        </p:nvSpPr>
        <p:spPr>
          <a:xfrm>
            <a:off x="4679266" y="2585781"/>
            <a:ext cx="3021034" cy="646331"/>
          </a:xfrm>
          <a:prstGeom prst="rect">
            <a:avLst/>
          </a:prstGeom>
          <a:solidFill>
            <a:srgbClr val="9C0400">
              <a:alpha val="81000"/>
            </a:srgbClr>
          </a:solidFill>
          <a:ln>
            <a:solidFill>
              <a:srgbClr val="9C0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3600">
                <a:solidFill>
                  <a:schemeClr val="bg1"/>
                </a:solidFill>
                <a:ea typeface="方正清刻本悦宋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t>“多民族之巨大中国”</a:t>
            </a:r>
          </a:p>
        </p:txBody>
      </p:sp>
      <p:cxnSp>
        <p:nvCxnSpPr>
          <p:cNvPr id="12" name="直接连接符 11">
            <a:extLst>
              <a:ext uri="{FF2B5EF4-FFF2-40B4-BE49-F238E27FC236}">
                <a16:creationId xmlns:a16="http://schemas.microsoft.com/office/drawing/2014/main" id="{4A8A944D-AA11-43D0-9E60-ABE978D8F1B4}"/>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FBD79D9F-F6F0-47D1-A103-613AFD31F581}"/>
              </a:ext>
            </a:extLst>
          </p:cNvPr>
          <p:cNvSpPr txBox="1"/>
          <p:nvPr/>
        </p:nvSpPr>
        <p:spPr>
          <a:xfrm>
            <a:off x="4071553" y="538805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4" name="文本框 13">
            <a:extLst>
              <a:ext uri="{FF2B5EF4-FFF2-40B4-BE49-F238E27FC236}">
                <a16:creationId xmlns:a16="http://schemas.microsoft.com/office/drawing/2014/main" id="{1326CF6B-BF7A-4D43-8BFA-D85CE13E012C}"/>
              </a:ext>
            </a:extLst>
          </p:cNvPr>
          <p:cNvSpPr txBox="1"/>
          <p:nvPr/>
        </p:nvSpPr>
        <p:spPr>
          <a:xfrm flipH="1">
            <a:off x="1783356" y="5843661"/>
            <a:ext cx="8625287" cy="830997"/>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感受少数民族政权发展具有其独立性和多元性，推动了中华多元一体，统一多民族国家的发展趋势。</a:t>
            </a:r>
          </a:p>
        </p:txBody>
      </p:sp>
    </p:spTree>
    <p:extLst>
      <p:ext uri="{BB962C8B-B14F-4D97-AF65-F5344CB8AC3E}">
        <p14:creationId xmlns:p14="http://schemas.microsoft.com/office/powerpoint/2010/main" val="1041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9">
            <a:extLst>
              <a:ext uri="{FF2B5EF4-FFF2-40B4-BE49-F238E27FC236}">
                <a16:creationId xmlns:a16="http://schemas.microsoft.com/office/drawing/2014/main" id="{46D58E43-B34F-4AA5-A103-B7A461C106DE}"/>
              </a:ext>
            </a:extLst>
          </p:cNvPr>
          <p:cNvSpPr>
            <a:spLocks noChangeArrowheads="1"/>
          </p:cNvSpPr>
          <p:nvPr/>
        </p:nvSpPr>
        <p:spPr bwMode="auto">
          <a:xfrm>
            <a:off x="1646570" y="872234"/>
            <a:ext cx="9794063" cy="1723100"/>
          </a:xfrm>
          <a:prstGeom prst="rect">
            <a:avLst/>
          </a:prstGeom>
          <a:solidFill>
            <a:schemeClr val="bg1"/>
          </a:solidFill>
          <a:ln w="9525">
            <a:solidFill>
              <a:srgbClr val="0070C0"/>
            </a:solidFill>
            <a:round/>
            <a:headEnd/>
            <a:tailEnd/>
          </a:ln>
        </p:spPr>
        <p:txBody>
          <a:bodyPr wrap="square">
            <a:spAutoFit/>
          </a:bodyPr>
          <a:lstStyle/>
          <a:p>
            <a:pPr>
              <a:lnSpc>
                <a:spcPct val="114000"/>
              </a:lnSpc>
              <a:buClr>
                <a:schemeClr val="accent1"/>
              </a:buClr>
            </a:pPr>
            <a:r>
              <a:rPr lang="zh-CN" altLang="en-US" sz="2400" dirty="0">
                <a:latin typeface="宋体" panose="02010600030101010101" pitchFamily="2" charset="-122"/>
                <a:ea typeface="宋体" panose="02010600030101010101" pitchFamily="2" charset="-122"/>
              </a:rPr>
              <a:t>能够</a:t>
            </a:r>
            <a:r>
              <a:rPr lang="zh-CN" altLang="en-US" sz="2400" b="1" u="sng" dirty="0">
                <a:latin typeface="宋体" panose="02010600030101010101" pitchFamily="2" charset="-122"/>
                <a:ea typeface="宋体" panose="02010600030101010101" pitchFamily="2" charset="-122"/>
              </a:rPr>
              <a:t>结合地图概述</a:t>
            </a:r>
            <a:r>
              <a:rPr lang="zh-CN" altLang="en-US" sz="2400" dirty="0">
                <a:latin typeface="宋体" panose="02010600030101010101" pitchFamily="2" charset="-122"/>
                <a:ea typeface="宋体" panose="02010600030101010101" pitchFamily="2" charset="-122"/>
              </a:rPr>
              <a:t>辽夏金元各少数民族建立与发展的过程，能够针对不同政权并立时期的地图进行时间先后排序。通过</a:t>
            </a:r>
            <a:r>
              <a:rPr lang="zh-CN" altLang="en-US" sz="2400" b="1" u="sng" dirty="0">
                <a:latin typeface="宋体" panose="02010600030101010101" pitchFamily="2" charset="-122"/>
                <a:ea typeface="宋体" panose="02010600030101010101" pitchFamily="2" charset="-122"/>
              </a:rPr>
              <a:t>提取史料</a:t>
            </a:r>
            <a:r>
              <a:rPr lang="zh-CN" altLang="en-US" sz="2400" dirty="0">
                <a:latin typeface="宋体" panose="02010600030101010101" pitchFamily="2" charset="-122"/>
                <a:ea typeface="宋体" panose="02010600030101010101" pitchFamily="2" charset="-122"/>
              </a:rPr>
              <a:t>信息，</a:t>
            </a:r>
            <a:r>
              <a:rPr lang="zh-CN" altLang="en-US" sz="2400" b="1" u="sng" dirty="0">
                <a:latin typeface="宋体" panose="02010600030101010101" pitchFamily="2" charset="-122"/>
                <a:ea typeface="宋体" panose="02010600030101010101" pitchFamily="2" charset="-122"/>
              </a:rPr>
              <a:t>概括和区别</a:t>
            </a:r>
            <a:r>
              <a:rPr lang="zh-CN" altLang="en-US" sz="2400" dirty="0">
                <a:latin typeface="宋体" panose="02010600030101010101" pitchFamily="2" charset="-122"/>
                <a:ea typeface="宋体" panose="02010600030101010101" pitchFamily="2" charset="-122"/>
              </a:rPr>
              <a:t>辽夏金元政权发展出来的政治制度，概括出少数民族政治制度的特点。</a:t>
            </a:r>
          </a:p>
        </p:txBody>
      </p:sp>
      <p:sp>
        <p:nvSpPr>
          <p:cNvPr id="3" name="文本框 3">
            <a:extLst>
              <a:ext uri="{FF2B5EF4-FFF2-40B4-BE49-F238E27FC236}">
                <a16:creationId xmlns:a16="http://schemas.microsoft.com/office/drawing/2014/main" id="{92C997E4-DF38-4091-A157-A3A89D990476}"/>
              </a:ext>
            </a:extLst>
          </p:cNvPr>
          <p:cNvSpPr txBox="1">
            <a:spLocks noChangeArrowheads="1"/>
          </p:cNvSpPr>
          <p:nvPr/>
        </p:nvSpPr>
        <p:spPr bwMode="auto">
          <a:xfrm>
            <a:off x="488345" y="1352688"/>
            <a:ext cx="989373" cy="461665"/>
          </a:xfrm>
          <a:prstGeom prst="rect">
            <a:avLst/>
          </a:prstGeom>
          <a:solidFill>
            <a:srgbClr val="226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水平1</a:t>
            </a:r>
            <a:endParaRPr lang="zh-CN" altLang="en-US"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 name="矩形 1">
            <a:extLst>
              <a:ext uri="{FF2B5EF4-FFF2-40B4-BE49-F238E27FC236}">
                <a16:creationId xmlns:a16="http://schemas.microsoft.com/office/drawing/2014/main" id="{4C602082-16AD-4D28-B118-B18F697519FC}"/>
              </a:ext>
            </a:extLst>
          </p:cNvPr>
          <p:cNvSpPr>
            <a:spLocks noChangeArrowheads="1"/>
          </p:cNvSpPr>
          <p:nvPr/>
        </p:nvSpPr>
        <p:spPr bwMode="auto">
          <a:xfrm>
            <a:off x="1646570" y="2828835"/>
            <a:ext cx="9794062" cy="1200329"/>
          </a:xfrm>
          <a:prstGeom prst="rect">
            <a:avLst/>
          </a:prstGeom>
          <a:solidFill>
            <a:schemeClr val="bg1"/>
          </a:solidFill>
          <a:ln w="9525">
            <a:solidFill>
              <a:srgbClr val="0070C0"/>
            </a:solidFill>
            <a:round/>
            <a:headEnd/>
            <a:tailEnd/>
          </a:ln>
        </p:spPr>
        <p:txBody>
          <a:bodyPr wrap="square">
            <a:spAutoFit/>
          </a:bodyPr>
          <a:lstStyle/>
          <a:p>
            <a:pPr>
              <a:buClr>
                <a:schemeClr val="accent1"/>
              </a:buClr>
            </a:pPr>
            <a:r>
              <a:rPr lang="zh-CN" altLang="en-US" sz="2400" dirty="0">
                <a:latin typeface="宋体" panose="02010600030101010101" pitchFamily="2" charset="-122"/>
                <a:ea typeface="宋体" panose="02010600030101010101" pitchFamily="2" charset="-122"/>
              </a:rPr>
              <a:t>能够概括萧启庆学者材料中的观点，并结合课本史实，</a:t>
            </a:r>
            <a:r>
              <a:rPr lang="zh-CN" altLang="en-US" sz="2400" b="1" u="sng" dirty="0">
                <a:latin typeface="宋体" panose="02010600030101010101" pitchFamily="2" charset="-122"/>
                <a:ea typeface="宋体" panose="02010600030101010101" pitchFamily="2" charset="-122"/>
              </a:rPr>
              <a:t>论述</a:t>
            </a:r>
            <a:r>
              <a:rPr lang="zh-CN" altLang="en-US" sz="2400" dirty="0">
                <a:latin typeface="宋体" panose="02010600030101010101" pitchFamily="2" charset="-122"/>
                <a:ea typeface="宋体" panose="02010600030101010101" pitchFamily="2" charset="-122"/>
              </a:rPr>
              <a:t>少数民族政权建设对统一多民族国家发展的作用。能够通过组织、运用辽和宋对于“大中国”的观点，对元朝民族政策进行评价。</a:t>
            </a:r>
          </a:p>
        </p:txBody>
      </p:sp>
      <p:sp>
        <p:nvSpPr>
          <p:cNvPr id="5" name="矩形 2">
            <a:extLst>
              <a:ext uri="{FF2B5EF4-FFF2-40B4-BE49-F238E27FC236}">
                <a16:creationId xmlns:a16="http://schemas.microsoft.com/office/drawing/2014/main" id="{F5D58FEA-96B0-4BED-9445-80F7C9E670D6}"/>
              </a:ext>
            </a:extLst>
          </p:cNvPr>
          <p:cNvSpPr>
            <a:spLocks noChangeArrowheads="1"/>
          </p:cNvSpPr>
          <p:nvPr/>
        </p:nvSpPr>
        <p:spPr bwMode="auto">
          <a:xfrm>
            <a:off x="1646570" y="4370145"/>
            <a:ext cx="9794062" cy="830997"/>
          </a:xfrm>
          <a:prstGeom prst="rect">
            <a:avLst/>
          </a:prstGeom>
          <a:solidFill>
            <a:schemeClr val="bg1"/>
          </a:solidFill>
          <a:ln w="9525">
            <a:solidFill>
              <a:srgbClr val="0070C0"/>
            </a:solidFill>
            <a:round/>
            <a:headEnd/>
            <a:tailEnd/>
          </a:ln>
        </p:spPr>
        <p:txBody>
          <a:bodyPr wrap="square">
            <a:spAutoFit/>
          </a:bodyPr>
          <a:lstStyle/>
          <a:p>
            <a:pPr>
              <a:buClr>
                <a:schemeClr val="accent1"/>
              </a:buClr>
            </a:pPr>
            <a:r>
              <a:rPr lang="zh-CN" altLang="en-US" sz="2400" dirty="0">
                <a:latin typeface="宋体" panose="02010600030101010101" pitchFamily="2" charset="-122"/>
                <a:ea typeface="宋体" panose="02010600030101010101" pitchFamily="2" charset="-122"/>
                <a:sym typeface="宋体" panose="02010600030101010101" pitchFamily="2" charset="-122"/>
              </a:rPr>
              <a:t>能够分辨材料中对四等人制的</a:t>
            </a:r>
            <a:r>
              <a:rPr lang="zh-CN" altLang="en-US" sz="2400" b="1" u="sng" dirty="0">
                <a:latin typeface="宋体" panose="02010600030101010101" pitchFamily="2" charset="-122"/>
                <a:ea typeface="宋体" panose="02010600030101010101" pitchFamily="2" charset="-122"/>
                <a:sym typeface="宋体" panose="02010600030101010101" pitchFamily="2" charset="-122"/>
              </a:rPr>
              <a:t>不同历史解释</a:t>
            </a:r>
            <a:r>
              <a:rPr lang="zh-CN" altLang="en-US" sz="2400" dirty="0">
                <a:latin typeface="宋体" panose="02010600030101010101" pitchFamily="2" charset="-122"/>
                <a:ea typeface="宋体" panose="02010600030101010101" pitchFamily="2" charset="-122"/>
                <a:sym typeface="宋体" panose="02010600030101010101" pitchFamily="2" charset="-122"/>
              </a:rPr>
              <a:t>，尝试</a:t>
            </a:r>
            <a:r>
              <a:rPr lang="zh-CN" altLang="en-US" sz="2400" b="1" u="sng" dirty="0">
                <a:latin typeface="宋体" panose="02010600030101010101" pitchFamily="2" charset="-122"/>
                <a:ea typeface="宋体" panose="02010600030101010101" pitchFamily="2" charset="-122"/>
                <a:sym typeface="宋体" panose="02010600030101010101" pitchFamily="2" charset="-122"/>
              </a:rPr>
              <a:t>从多方面</a:t>
            </a:r>
            <a:r>
              <a:rPr lang="zh-CN" altLang="en-US" sz="2400" dirty="0">
                <a:latin typeface="宋体" panose="02010600030101010101" pitchFamily="2" charset="-122"/>
                <a:ea typeface="宋体" panose="02010600030101010101" pitchFamily="2" charset="-122"/>
                <a:sym typeface="宋体" panose="02010600030101010101" pitchFamily="2" charset="-122"/>
              </a:rPr>
              <a:t>说明导致这些不同解释的原因并加以评价；</a:t>
            </a:r>
          </a:p>
        </p:txBody>
      </p:sp>
      <p:sp>
        <p:nvSpPr>
          <p:cNvPr id="7" name="文本框 5">
            <a:extLst>
              <a:ext uri="{FF2B5EF4-FFF2-40B4-BE49-F238E27FC236}">
                <a16:creationId xmlns:a16="http://schemas.microsoft.com/office/drawing/2014/main" id="{9AC777B2-E2A8-4D50-8EDB-975BE75479B4}"/>
              </a:ext>
            </a:extLst>
          </p:cNvPr>
          <p:cNvSpPr txBox="1">
            <a:spLocks noChangeArrowheads="1"/>
          </p:cNvSpPr>
          <p:nvPr/>
        </p:nvSpPr>
        <p:spPr bwMode="auto">
          <a:xfrm>
            <a:off x="488345" y="3198166"/>
            <a:ext cx="989373" cy="461665"/>
          </a:xfrm>
          <a:prstGeom prst="rect">
            <a:avLst/>
          </a:prstGeom>
          <a:solidFill>
            <a:srgbClr val="226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水平</a:t>
            </a:r>
            <a:r>
              <a:rPr lang="en-US"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2</a:t>
            </a:r>
          </a:p>
        </p:txBody>
      </p:sp>
      <p:sp>
        <p:nvSpPr>
          <p:cNvPr id="8" name="文本框 6">
            <a:extLst>
              <a:ext uri="{FF2B5EF4-FFF2-40B4-BE49-F238E27FC236}">
                <a16:creationId xmlns:a16="http://schemas.microsoft.com/office/drawing/2014/main" id="{682A74A6-98E0-4E75-AB9E-0E07F34AB13D}"/>
              </a:ext>
            </a:extLst>
          </p:cNvPr>
          <p:cNvSpPr txBox="1">
            <a:spLocks noChangeArrowheads="1"/>
          </p:cNvSpPr>
          <p:nvPr/>
        </p:nvSpPr>
        <p:spPr bwMode="auto">
          <a:xfrm>
            <a:off x="488345" y="4581979"/>
            <a:ext cx="989373" cy="461665"/>
          </a:xfrm>
          <a:prstGeom prst="rect">
            <a:avLst/>
          </a:prstGeom>
          <a:solidFill>
            <a:srgbClr val="226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水平</a:t>
            </a:r>
            <a:r>
              <a:rPr lang="en-US"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3</a:t>
            </a:r>
          </a:p>
        </p:txBody>
      </p:sp>
      <p:sp>
        <p:nvSpPr>
          <p:cNvPr id="10" name="文本框 20">
            <a:extLst>
              <a:ext uri="{FF2B5EF4-FFF2-40B4-BE49-F238E27FC236}">
                <a16:creationId xmlns:a16="http://schemas.microsoft.com/office/drawing/2014/main" id="{50870C75-7D6B-47CA-A110-4CFA5E252D10}"/>
              </a:ext>
            </a:extLst>
          </p:cNvPr>
          <p:cNvSpPr txBox="1">
            <a:spLocks noChangeArrowheads="1"/>
          </p:cNvSpPr>
          <p:nvPr/>
        </p:nvSpPr>
        <p:spPr bwMode="auto">
          <a:xfrm>
            <a:off x="265620" y="21668"/>
            <a:ext cx="3548063" cy="523216"/>
          </a:xfrm>
          <a:prstGeom prst="rect">
            <a:avLst/>
          </a:prstGeom>
        </p:spPr>
        <p:txBody>
          <a:bodyPr wrap="square">
            <a:spAutoFit/>
          </a:bodyPr>
          <a:lstStyle>
            <a:defPPr>
              <a:defRPr lang="zh-CN"/>
            </a:defPPr>
            <a:lvl1pPr>
              <a:defRPr sz="2800" b="1">
                <a:solidFill>
                  <a:schemeClr val="bg1"/>
                </a:solidFill>
                <a:latin typeface="迷你简书魂" panose="02010609000101010101" pitchFamily="49" charset="-122"/>
                <a:ea typeface="迷你简书魂" panose="02010609000101010101" pitchFamily="49" charset="-122"/>
              </a:defRPr>
            </a:lvl1pPr>
          </a:lstStyle>
          <a:p>
            <a:r>
              <a:rPr lang="zh-CN" altLang="en-US" dirty="0"/>
              <a:t>核心素养水平划分</a:t>
            </a:r>
            <a:endParaRPr lang="en-US" altLang="zh-CN" dirty="0"/>
          </a:p>
        </p:txBody>
      </p:sp>
      <p:sp>
        <p:nvSpPr>
          <p:cNvPr id="11" name="矩形 2">
            <a:extLst>
              <a:ext uri="{FF2B5EF4-FFF2-40B4-BE49-F238E27FC236}">
                <a16:creationId xmlns:a16="http://schemas.microsoft.com/office/drawing/2014/main" id="{82A778C8-C80C-4254-9945-5BB83FEF4B61}"/>
              </a:ext>
            </a:extLst>
          </p:cNvPr>
          <p:cNvSpPr>
            <a:spLocks noChangeArrowheads="1"/>
          </p:cNvSpPr>
          <p:nvPr/>
        </p:nvSpPr>
        <p:spPr bwMode="auto">
          <a:xfrm>
            <a:off x="1646570" y="5698345"/>
            <a:ext cx="9794062" cy="461665"/>
          </a:xfrm>
          <a:prstGeom prst="rect">
            <a:avLst/>
          </a:prstGeom>
          <a:solidFill>
            <a:schemeClr val="bg1"/>
          </a:solidFill>
          <a:ln w="9525">
            <a:solidFill>
              <a:srgbClr val="0070C0"/>
            </a:solidFill>
            <a:round/>
            <a:headEnd/>
            <a:tailEnd/>
          </a:ln>
        </p:spPr>
        <p:txBody>
          <a:bodyPr wrap="square">
            <a:spAutoFit/>
          </a:bodyPr>
          <a:lstStyle/>
          <a:p>
            <a:pPr>
              <a:buClr>
                <a:schemeClr val="accent1"/>
              </a:buClr>
            </a:pPr>
            <a:r>
              <a:rPr lang="zh-CN" altLang="en-US" sz="2400" dirty="0">
                <a:latin typeface="宋体" panose="02010600030101010101" pitchFamily="2" charset="-122"/>
                <a:ea typeface="宋体" panose="02010600030101010101" pitchFamily="2" charset="-122"/>
                <a:sym typeface="宋体" panose="02010600030101010101" pitchFamily="2" charset="-122"/>
              </a:rPr>
              <a:t>能够从少数民族发展的历史角度把握中华民族多元一体的发展趋势。</a:t>
            </a:r>
          </a:p>
        </p:txBody>
      </p:sp>
      <p:sp>
        <p:nvSpPr>
          <p:cNvPr id="12" name="文本框 6">
            <a:extLst>
              <a:ext uri="{FF2B5EF4-FFF2-40B4-BE49-F238E27FC236}">
                <a16:creationId xmlns:a16="http://schemas.microsoft.com/office/drawing/2014/main" id="{6841E265-D267-4FF4-B3B4-C89FC6F85783}"/>
              </a:ext>
            </a:extLst>
          </p:cNvPr>
          <p:cNvSpPr txBox="1">
            <a:spLocks noChangeArrowheads="1"/>
          </p:cNvSpPr>
          <p:nvPr/>
        </p:nvSpPr>
        <p:spPr bwMode="auto">
          <a:xfrm>
            <a:off x="488345" y="5698345"/>
            <a:ext cx="989373" cy="461665"/>
          </a:xfrm>
          <a:prstGeom prst="rect">
            <a:avLst/>
          </a:prstGeom>
          <a:solidFill>
            <a:srgbClr val="226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水平</a:t>
            </a:r>
            <a:r>
              <a:rPr lang="en-US" altLang="zh-CN" sz="24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4</a:t>
            </a:r>
          </a:p>
        </p:txBody>
      </p:sp>
    </p:spTree>
    <p:extLst>
      <p:ext uri="{BB962C8B-B14F-4D97-AF65-F5344CB8AC3E}">
        <p14:creationId xmlns:p14="http://schemas.microsoft.com/office/powerpoint/2010/main" val="534034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
            <a:extLst>
              <a:ext uri="{FF2B5EF4-FFF2-40B4-BE49-F238E27FC236}">
                <a16:creationId xmlns:a16="http://schemas.microsoft.com/office/drawing/2014/main" id="{1AB40CC0-E0D3-4A60-BF97-34CE906EC30D}"/>
              </a:ext>
            </a:extLst>
          </p:cNvPr>
          <p:cNvSpPr txBox="1">
            <a:spLocks noChangeArrowheads="1"/>
          </p:cNvSpPr>
          <p:nvPr/>
        </p:nvSpPr>
        <p:spPr bwMode="auto">
          <a:xfrm>
            <a:off x="293052" y="329184"/>
            <a:ext cx="3548063" cy="523216"/>
          </a:xfrm>
          <a:prstGeom prst="rect">
            <a:avLst/>
          </a:prstGeom>
        </p:spPr>
        <p:txBody>
          <a:bodyPr wrap="square">
            <a:spAutoFit/>
          </a:bodyPr>
          <a:lstStyle>
            <a:defPPr>
              <a:defRPr lang="zh-CN"/>
            </a:defPPr>
            <a:lvl1pPr>
              <a:defRPr sz="2800" b="1">
                <a:solidFill>
                  <a:schemeClr val="bg1"/>
                </a:solidFill>
                <a:latin typeface="迷你简书魂" panose="02010609000101010101" pitchFamily="49" charset="-122"/>
                <a:ea typeface="迷你简书魂" panose="02010609000101010101" pitchFamily="49" charset="-122"/>
              </a:defRPr>
            </a:lvl1pPr>
          </a:lstStyle>
          <a:p>
            <a:r>
              <a:rPr lang="en-US" altLang="zh-CN" dirty="0"/>
              <a:t>【</a:t>
            </a:r>
            <a:r>
              <a:rPr lang="zh-CN" altLang="en-US" dirty="0"/>
              <a:t>板书</a:t>
            </a:r>
            <a:r>
              <a:rPr lang="en-US" altLang="zh-CN" dirty="0"/>
              <a:t>】</a:t>
            </a:r>
          </a:p>
        </p:txBody>
      </p:sp>
      <p:sp>
        <p:nvSpPr>
          <p:cNvPr id="3" name="文本框 2">
            <a:extLst>
              <a:ext uri="{FF2B5EF4-FFF2-40B4-BE49-F238E27FC236}">
                <a16:creationId xmlns:a16="http://schemas.microsoft.com/office/drawing/2014/main" id="{6E847F71-E60C-4556-94AE-69B2E1DD9412}"/>
              </a:ext>
            </a:extLst>
          </p:cNvPr>
          <p:cNvSpPr txBox="1"/>
          <p:nvPr/>
        </p:nvSpPr>
        <p:spPr>
          <a:xfrm>
            <a:off x="4142090" y="852400"/>
            <a:ext cx="2709396" cy="523220"/>
          </a:xfrm>
          <a:prstGeom prst="rect">
            <a:avLst/>
          </a:prstGeom>
          <a:noFill/>
        </p:spPr>
        <p:txBody>
          <a:bodyPr wrap="none" rtlCol="0">
            <a:spAutoFit/>
          </a:bodyPr>
          <a:lstStyle/>
          <a:p>
            <a:r>
              <a:rPr lang="zh-CN" altLang="en-US" sz="2800" b="1" dirty="0">
                <a:solidFill>
                  <a:schemeClr val="bg1"/>
                </a:solidFill>
                <a:latin typeface="宋体" panose="02010600030101010101" pitchFamily="2" charset="-122"/>
                <a:ea typeface="宋体" panose="02010600030101010101" pitchFamily="2" charset="-122"/>
              </a:rPr>
              <a:t>辽夏金元的统治</a:t>
            </a:r>
          </a:p>
        </p:txBody>
      </p:sp>
      <p:sp>
        <p:nvSpPr>
          <p:cNvPr id="4" name="文本框 3">
            <a:extLst>
              <a:ext uri="{FF2B5EF4-FFF2-40B4-BE49-F238E27FC236}">
                <a16:creationId xmlns:a16="http://schemas.microsoft.com/office/drawing/2014/main" id="{C1574982-A252-4B33-9A51-070B7639A29F}"/>
              </a:ext>
            </a:extLst>
          </p:cNvPr>
          <p:cNvSpPr txBox="1"/>
          <p:nvPr/>
        </p:nvSpPr>
        <p:spPr>
          <a:xfrm>
            <a:off x="2404735" y="1547059"/>
            <a:ext cx="1988045" cy="523220"/>
          </a:xfrm>
          <a:prstGeom prst="rect">
            <a:avLst/>
          </a:prstGeom>
          <a:noFill/>
        </p:spPr>
        <p:txBody>
          <a:bodyPr wrap="none" rtlCol="0">
            <a:spAutoFit/>
          </a:bodyPr>
          <a:lstStyle/>
          <a:p>
            <a:r>
              <a:rPr lang="zh-CN" altLang="en-US" sz="2800" b="1" dirty="0">
                <a:solidFill>
                  <a:schemeClr val="bg1"/>
                </a:solidFill>
                <a:latin typeface="宋体" panose="02010600030101010101" pitchFamily="2" charset="-122"/>
                <a:ea typeface="宋体" panose="02010600030101010101" pitchFamily="2" charset="-122"/>
              </a:rPr>
              <a:t>版图</a:t>
            </a:r>
            <a:r>
              <a:rPr lang="en-US" altLang="zh-CN" sz="2800" b="1" dirty="0">
                <a:solidFill>
                  <a:schemeClr val="bg1"/>
                </a:solidFill>
                <a:latin typeface="宋体" panose="02010600030101010101" pitchFamily="2" charset="-122"/>
                <a:ea typeface="宋体" panose="02010600030101010101" pitchFamily="2" charset="-122"/>
              </a:rPr>
              <a:t>·</a:t>
            </a:r>
            <a:r>
              <a:rPr lang="zh-CN" altLang="en-US" sz="2800" b="1" dirty="0">
                <a:solidFill>
                  <a:schemeClr val="bg1"/>
                </a:solidFill>
                <a:latin typeface="宋体" panose="02010600030101010101" pitchFamily="2" charset="-122"/>
                <a:ea typeface="宋体" panose="02010600030101010101" pitchFamily="2" charset="-122"/>
              </a:rPr>
              <a:t>都城</a:t>
            </a:r>
          </a:p>
        </p:txBody>
      </p:sp>
      <p:sp>
        <p:nvSpPr>
          <p:cNvPr id="5" name="文本框 4">
            <a:extLst>
              <a:ext uri="{FF2B5EF4-FFF2-40B4-BE49-F238E27FC236}">
                <a16:creationId xmlns:a16="http://schemas.microsoft.com/office/drawing/2014/main" id="{262AC5F3-36FD-4E23-8D30-CCB5A3971C9C}"/>
              </a:ext>
            </a:extLst>
          </p:cNvPr>
          <p:cNvSpPr txBox="1"/>
          <p:nvPr/>
        </p:nvSpPr>
        <p:spPr>
          <a:xfrm>
            <a:off x="5482878" y="1547059"/>
            <a:ext cx="906017" cy="523220"/>
          </a:xfrm>
          <a:prstGeom prst="rect">
            <a:avLst/>
          </a:prstGeom>
          <a:noFill/>
        </p:spPr>
        <p:txBody>
          <a:bodyPr wrap="none" rtlCol="0">
            <a:spAutoFit/>
          </a:bodyPr>
          <a:lstStyle/>
          <a:p>
            <a:r>
              <a:rPr lang="zh-CN" altLang="en-US" sz="2800" b="1" dirty="0">
                <a:solidFill>
                  <a:schemeClr val="bg1"/>
                </a:solidFill>
                <a:latin typeface="宋体" panose="02010600030101010101" pitchFamily="2" charset="-122"/>
                <a:ea typeface="宋体" panose="02010600030101010101" pitchFamily="2" charset="-122"/>
              </a:rPr>
              <a:t>制度</a:t>
            </a:r>
          </a:p>
        </p:txBody>
      </p:sp>
      <p:sp>
        <p:nvSpPr>
          <p:cNvPr id="6" name="文本框 5">
            <a:extLst>
              <a:ext uri="{FF2B5EF4-FFF2-40B4-BE49-F238E27FC236}">
                <a16:creationId xmlns:a16="http://schemas.microsoft.com/office/drawing/2014/main" id="{88BF73CE-389F-40F9-ABE3-8577C5E600A7}"/>
              </a:ext>
            </a:extLst>
          </p:cNvPr>
          <p:cNvSpPr txBox="1"/>
          <p:nvPr/>
        </p:nvSpPr>
        <p:spPr>
          <a:xfrm>
            <a:off x="7987532" y="1547059"/>
            <a:ext cx="906017" cy="523220"/>
          </a:xfrm>
          <a:prstGeom prst="rect">
            <a:avLst/>
          </a:prstGeom>
          <a:noFill/>
        </p:spPr>
        <p:txBody>
          <a:bodyPr wrap="none" rtlCol="0">
            <a:spAutoFit/>
          </a:bodyPr>
          <a:lstStyle/>
          <a:p>
            <a:r>
              <a:rPr lang="zh-CN" altLang="en-US" sz="2800" b="1" dirty="0">
                <a:solidFill>
                  <a:schemeClr val="bg1"/>
                </a:solidFill>
                <a:latin typeface="宋体" panose="02010600030101010101" pitchFamily="2" charset="-122"/>
                <a:ea typeface="宋体" panose="02010600030101010101" pitchFamily="2" charset="-122"/>
              </a:rPr>
              <a:t>民族</a:t>
            </a:r>
          </a:p>
        </p:txBody>
      </p:sp>
      <p:sp>
        <p:nvSpPr>
          <p:cNvPr id="7" name="文本框 6">
            <a:extLst>
              <a:ext uri="{FF2B5EF4-FFF2-40B4-BE49-F238E27FC236}">
                <a16:creationId xmlns:a16="http://schemas.microsoft.com/office/drawing/2014/main" id="{EA6DAA9C-4225-47DB-8F45-39AADE5B0B89}"/>
              </a:ext>
            </a:extLst>
          </p:cNvPr>
          <p:cNvSpPr txBox="1"/>
          <p:nvPr/>
        </p:nvSpPr>
        <p:spPr>
          <a:xfrm>
            <a:off x="1161431" y="2220455"/>
            <a:ext cx="652130" cy="3108543"/>
          </a:xfrm>
          <a:prstGeom prst="rect">
            <a:avLst/>
          </a:prstGeom>
          <a:noFill/>
        </p:spPr>
        <p:txBody>
          <a:bodyPr wrap="square" rtlCol="0">
            <a:spAutoFit/>
          </a:bodyPr>
          <a:lstStyle/>
          <a:p>
            <a:r>
              <a:rPr lang="zh-CN" altLang="en-US" sz="2800" b="1" dirty="0">
                <a:solidFill>
                  <a:schemeClr val="bg1"/>
                </a:solidFill>
                <a:latin typeface="宋体" panose="02010600030101010101" pitchFamily="2" charset="-122"/>
                <a:ea typeface="宋体" panose="02010600030101010101" pitchFamily="2" charset="-122"/>
              </a:rPr>
              <a:t>辽 </a:t>
            </a:r>
            <a:endParaRPr lang="en-US" altLang="zh-CN" sz="2800" b="1" dirty="0">
              <a:solidFill>
                <a:schemeClr val="bg1"/>
              </a:solidFill>
              <a:latin typeface="宋体" panose="02010600030101010101" pitchFamily="2" charset="-122"/>
              <a:ea typeface="宋体" panose="02010600030101010101" pitchFamily="2" charset="-122"/>
            </a:endParaRPr>
          </a:p>
          <a:p>
            <a:endParaRPr lang="en-US" altLang="zh-CN" sz="2800" b="1" dirty="0">
              <a:solidFill>
                <a:schemeClr val="bg1"/>
              </a:solidFill>
              <a:latin typeface="宋体" panose="02010600030101010101" pitchFamily="2" charset="-122"/>
              <a:ea typeface="宋体" panose="02010600030101010101" pitchFamily="2" charset="-122"/>
            </a:endParaRPr>
          </a:p>
          <a:p>
            <a:r>
              <a:rPr lang="zh-CN" altLang="en-US" sz="2800" b="1" dirty="0">
                <a:solidFill>
                  <a:schemeClr val="bg1"/>
                </a:solidFill>
                <a:latin typeface="宋体" panose="02010600030101010101" pitchFamily="2" charset="-122"/>
                <a:ea typeface="宋体" panose="02010600030101010101" pitchFamily="2" charset="-122"/>
              </a:rPr>
              <a:t>夏</a:t>
            </a:r>
            <a:endParaRPr lang="en-US" altLang="zh-CN" sz="2800" b="1" dirty="0">
              <a:solidFill>
                <a:schemeClr val="bg1"/>
              </a:solidFill>
              <a:latin typeface="宋体" panose="02010600030101010101" pitchFamily="2" charset="-122"/>
              <a:ea typeface="宋体" panose="02010600030101010101" pitchFamily="2" charset="-122"/>
            </a:endParaRPr>
          </a:p>
          <a:p>
            <a:endParaRPr lang="en-US" altLang="zh-CN" sz="2800" b="1" dirty="0">
              <a:solidFill>
                <a:schemeClr val="bg1"/>
              </a:solidFill>
              <a:latin typeface="宋体" panose="02010600030101010101" pitchFamily="2" charset="-122"/>
              <a:ea typeface="宋体" panose="02010600030101010101" pitchFamily="2" charset="-122"/>
            </a:endParaRPr>
          </a:p>
          <a:p>
            <a:r>
              <a:rPr lang="zh-CN" altLang="en-US" sz="2800" b="1" dirty="0">
                <a:solidFill>
                  <a:schemeClr val="bg1"/>
                </a:solidFill>
                <a:latin typeface="宋体" panose="02010600030101010101" pitchFamily="2" charset="-122"/>
                <a:ea typeface="宋体" panose="02010600030101010101" pitchFamily="2" charset="-122"/>
              </a:rPr>
              <a:t>金</a:t>
            </a:r>
            <a:endParaRPr lang="en-US" altLang="zh-CN" sz="2800" b="1" dirty="0">
              <a:solidFill>
                <a:schemeClr val="bg1"/>
              </a:solidFill>
              <a:latin typeface="宋体" panose="02010600030101010101" pitchFamily="2" charset="-122"/>
              <a:ea typeface="宋体" panose="02010600030101010101" pitchFamily="2" charset="-122"/>
            </a:endParaRPr>
          </a:p>
          <a:p>
            <a:endParaRPr lang="en-US" altLang="zh-CN" sz="2800" b="1" dirty="0">
              <a:solidFill>
                <a:schemeClr val="bg1"/>
              </a:solidFill>
              <a:latin typeface="宋体" panose="02010600030101010101" pitchFamily="2" charset="-122"/>
              <a:ea typeface="宋体" panose="02010600030101010101" pitchFamily="2" charset="-122"/>
            </a:endParaRPr>
          </a:p>
          <a:p>
            <a:r>
              <a:rPr lang="zh-CN" altLang="en-US" sz="2800" b="1" dirty="0">
                <a:solidFill>
                  <a:schemeClr val="bg1"/>
                </a:solidFill>
                <a:latin typeface="宋体" panose="02010600030101010101" pitchFamily="2" charset="-122"/>
                <a:ea typeface="宋体" panose="02010600030101010101" pitchFamily="2" charset="-122"/>
              </a:rPr>
              <a:t>元</a:t>
            </a:r>
          </a:p>
        </p:txBody>
      </p:sp>
      <p:sp>
        <p:nvSpPr>
          <p:cNvPr id="8" name="文本框 7">
            <a:extLst>
              <a:ext uri="{FF2B5EF4-FFF2-40B4-BE49-F238E27FC236}">
                <a16:creationId xmlns:a16="http://schemas.microsoft.com/office/drawing/2014/main" id="{F677FEDE-53C1-4CDA-8411-48999C364134}"/>
              </a:ext>
            </a:extLst>
          </p:cNvPr>
          <p:cNvSpPr txBox="1"/>
          <p:nvPr/>
        </p:nvSpPr>
        <p:spPr>
          <a:xfrm>
            <a:off x="5281993" y="2290180"/>
            <a:ext cx="1541700"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南北面官</a:t>
            </a:r>
          </a:p>
        </p:txBody>
      </p:sp>
      <p:sp>
        <p:nvSpPr>
          <p:cNvPr id="9" name="文本框 8">
            <a:extLst>
              <a:ext uri="{FF2B5EF4-FFF2-40B4-BE49-F238E27FC236}">
                <a16:creationId xmlns:a16="http://schemas.microsoft.com/office/drawing/2014/main" id="{17A86E9A-7F7A-44FD-95C4-50BC3D18B5BE}"/>
              </a:ext>
            </a:extLst>
          </p:cNvPr>
          <p:cNvSpPr txBox="1"/>
          <p:nvPr/>
        </p:nvSpPr>
        <p:spPr>
          <a:xfrm>
            <a:off x="5281993" y="3064371"/>
            <a:ext cx="1541700"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两套官称</a:t>
            </a:r>
          </a:p>
        </p:txBody>
      </p:sp>
      <p:sp>
        <p:nvSpPr>
          <p:cNvPr id="10" name="文本框 9">
            <a:extLst>
              <a:ext uri="{FF2B5EF4-FFF2-40B4-BE49-F238E27FC236}">
                <a16:creationId xmlns:a16="http://schemas.microsoft.com/office/drawing/2014/main" id="{745397F0-8C29-46C6-866E-0ADD5D41F5B7}"/>
              </a:ext>
            </a:extLst>
          </p:cNvPr>
          <p:cNvSpPr txBox="1"/>
          <p:nvPr/>
        </p:nvSpPr>
        <p:spPr>
          <a:xfrm>
            <a:off x="5281992" y="3929000"/>
            <a:ext cx="1411559"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猛安谋克</a:t>
            </a:r>
          </a:p>
        </p:txBody>
      </p:sp>
      <p:sp>
        <p:nvSpPr>
          <p:cNvPr id="12" name="文本框 11">
            <a:extLst>
              <a:ext uri="{FF2B5EF4-FFF2-40B4-BE49-F238E27FC236}">
                <a16:creationId xmlns:a16="http://schemas.microsoft.com/office/drawing/2014/main" id="{FD013CFF-841D-4B85-B5BA-720C09E99C49}"/>
              </a:ext>
            </a:extLst>
          </p:cNvPr>
          <p:cNvSpPr txBox="1"/>
          <p:nvPr/>
        </p:nvSpPr>
        <p:spPr>
          <a:xfrm>
            <a:off x="7873689" y="4697810"/>
            <a:ext cx="1625658"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四等人制</a:t>
            </a:r>
          </a:p>
        </p:txBody>
      </p:sp>
      <p:sp>
        <p:nvSpPr>
          <p:cNvPr id="16" name="文本框 15">
            <a:extLst>
              <a:ext uri="{FF2B5EF4-FFF2-40B4-BE49-F238E27FC236}">
                <a16:creationId xmlns:a16="http://schemas.microsoft.com/office/drawing/2014/main" id="{ED684E4A-2E97-4C1B-91BB-9FF73E804386}"/>
              </a:ext>
            </a:extLst>
          </p:cNvPr>
          <p:cNvSpPr txBox="1"/>
          <p:nvPr/>
        </p:nvSpPr>
        <p:spPr>
          <a:xfrm>
            <a:off x="2764552" y="2236535"/>
            <a:ext cx="1268412"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上京</a:t>
            </a:r>
          </a:p>
        </p:txBody>
      </p:sp>
      <p:sp>
        <p:nvSpPr>
          <p:cNvPr id="17" name="文本框 16">
            <a:extLst>
              <a:ext uri="{FF2B5EF4-FFF2-40B4-BE49-F238E27FC236}">
                <a16:creationId xmlns:a16="http://schemas.microsoft.com/office/drawing/2014/main" id="{F2B365BB-5BCE-4FC0-BA1B-AD9B455E32BB}"/>
              </a:ext>
            </a:extLst>
          </p:cNvPr>
          <p:cNvSpPr txBox="1"/>
          <p:nvPr/>
        </p:nvSpPr>
        <p:spPr>
          <a:xfrm>
            <a:off x="2641474" y="3045710"/>
            <a:ext cx="1268412"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兴庆府</a:t>
            </a:r>
          </a:p>
        </p:txBody>
      </p:sp>
      <p:sp>
        <p:nvSpPr>
          <p:cNvPr id="18" name="文本框 17">
            <a:extLst>
              <a:ext uri="{FF2B5EF4-FFF2-40B4-BE49-F238E27FC236}">
                <a16:creationId xmlns:a16="http://schemas.microsoft.com/office/drawing/2014/main" id="{97436F4F-6416-4A96-95E2-32A0D4EB79AB}"/>
              </a:ext>
            </a:extLst>
          </p:cNvPr>
          <p:cNvSpPr txBox="1"/>
          <p:nvPr/>
        </p:nvSpPr>
        <p:spPr>
          <a:xfrm>
            <a:off x="2847131" y="3882834"/>
            <a:ext cx="1268412"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燕京</a:t>
            </a:r>
          </a:p>
        </p:txBody>
      </p:sp>
      <p:sp>
        <p:nvSpPr>
          <p:cNvPr id="19" name="文本框 18">
            <a:extLst>
              <a:ext uri="{FF2B5EF4-FFF2-40B4-BE49-F238E27FC236}">
                <a16:creationId xmlns:a16="http://schemas.microsoft.com/office/drawing/2014/main" id="{33E67AF9-1968-43D6-A170-630E73733711}"/>
              </a:ext>
            </a:extLst>
          </p:cNvPr>
          <p:cNvSpPr txBox="1"/>
          <p:nvPr/>
        </p:nvSpPr>
        <p:spPr>
          <a:xfrm>
            <a:off x="2843857" y="4793177"/>
            <a:ext cx="1268412"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大都</a:t>
            </a:r>
          </a:p>
        </p:txBody>
      </p:sp>
      <p:sp>
        <p:nvSpPr>
          <p:cNvPr id="20" name="文本框 19">
            <a:extLst>
              <a:ext uri="{FF2B5EF4-FFF2-40B4-BE49-F238E27FC236}">
                <a16:creationId xmlns:a16="http://schemas.microsoft.com/office/drawing/2014/main" id="{18565482-FC69-4BC3-8C23-86023C848778}"/>
              </a:ext>
            </a:extLst>
          </p:cNvPr>
          <p:cNvSpPr txBox="1"/>
          <p:nvPr/>
        </p:nvSpPr>
        <p:spPr>
          <a:xfrm>
            <a:off x="5307620" y="4825769"/>
            <a:ext cx="1411559"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行省制度</a:t>
            </a:r>
          </a:p>
        </p:txBody>
      </p:sp>
      <p:cxnSp>
        <p:nvCxnSpPr>
          <p:cNvPr id="22" name="直接箭头连接符 21">
            <a:extLst>
              <a:ext uri="{FF2B5EF4-FFF2-40B4-BE49-F238E27FC236}">
                <a16:creationId xmlns:a16="http://schemas.microsoft.com/office/drawing/2014/main" id="{15B43B3D-FBEF-4ED6-BF21-05705E5D6DF5}"/>
              </a:ext>
            </a:extLst>
          </p:cNvPr>
          <p:cNvCxnSpPr>
            <a:cxnSpLocks/>
            <a:stCxn id="16" idx="3"/>
          </p:cNvCxnSpPr>
          <p:nvPr/>
        </p:nvCxnSpPr>
        <p:spPr>
          <a:xfrm>
            <a:off x="4032964" y="2467368"/>
            <a:ext cx="0" cy="3186672"/>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646AF797-759B-4437-A4B8-EF692EEA0379}"/>
              </a:ext>
            </a:extLst>
          </p:cNvPr>
          <p:cNvSpPr txBox="1"/>
          <p:nvPr/>
        </p:nvSpPr>
        <p:spPr>
          <a:xfrm>
            <a:off x="4106928" y="2783267"/>
            <a:ext cx="731945" cy="1569660"/>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入主中原</a:t>
            </a:r>
          </a:p>
        </p:txBody>
      </p:sp>
      <p:cxnSp>
        <p:nvCxnSpPr>
          <p:cNvPr id="25" name="直接箭头连接符 24">
            <a:extLst>
              <a:ext uri="{FF2B5EF4-FFF2-40B4-BE49-F238E27FC236}">
                <a16:creationId xmlns:a16="http://schemas.microsoft.com/office/drawing/2014/main" id="{7224C1C1-BE68-4F74-9D3E-2525CB3B0BEC}"/>
              </a:ext>
            </a:extLst>
          </p:cNvPr>
          <p:cNvCxnSpPr>
            <a:cxnSpLocks/>
          </p:cNvCxnSpPr>
          <p:nvPr/>
        </p:nvCxnSpPr>
        <p:spPr>
          <a:xfrm>
            <a:off x="6996534" y="2438968"/>
            <a:ext cx="0" cy="3215072"/>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8FFCEF8C-1258-4FD5-AD80-2DF73A2CAB3F}"/>
              </a:ext>
            </a:extLst>
          </p:cNvPr>
          <p:cNvSpPr txBox="1"/>
          <p:nvPr/>
        </p:nvSpPr>
        <p:spPr>
          <a:xfrm>
            <a:off x="7070498" y="2754867"/>
            <a:ext cx="731945" cy="1569660"/>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因俗而治</a:t>
            </a:r>
          </a:p>
        </p:txBody>
      </p:sp>
      <p:cxnSp>
        <p:nvCxnSpPr>
          <p:cNvPr id="27" name="直接箭头连接符 26">
            <a:extLst>
              <a:ext uri="{FF2B5EF4-FFF2-40B4-BE49-F238E27FC236}">
                <a16:creationId xmlns:a16="http://schemas.microsoft.com/office/drawing/2014/main" id="{C71A5455-BB5B-47B5-A351-962C285117AF}"/>
              </a:ext>
            </a:extLst>
          </p:cNvPr>
          <p:cNvCxnSpPr>
            <a:cxnSpLocks/>
          </p:cNvCxnSpPr>
          <p:nvPr/>
        </p:nvCxnSpPr>
        <p:spPr>
          <a:xfrm>
            <a:off x="8465217" y="2677999"/>
            <a:ext cx="0" cy="1646528"/>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603ECD87-2A03-44FA-971B-CABCF819483C}"/>
              </a:ext>
            </a:extLst>
          </p:cNvPr>
          <p:cNvSpPr txBox="1"/>
          <p:nvPr/>
        </p:nvSpPr>
        <p:spPr>
          <a:xfrm>
            <a:off x="8686518" y="2565694"/>
            <a:ext cx="731945" cy="1569660"/>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民族认同</a:t>
            </a:r>
          </a:p>
        </p:txBody>
      </p:sp>
      <p:sp>
        <p:nvSpPr>
          <p:cNvPr id="32" name="文本框 31">
            <a:extLst>
              <a:ext uri="{FF2B5EF4-FFF2-40B4-BE49-F238E27FC236}">
                <a16:creationId xmlns:a16="http://schemas.microsoft.com/office/drawing/2014/main" id="{F588362F-0A4E-44F1-B6D4-299FA61526B6}"/>
              </a:ext>
            </a:extLst>
          </p:cNvPr>
          <p:cNvSpPr txBox="1"/>
          <p:nvPr/>
        </p:nvSpPr>
        <p:spPr>
          <a:xfrm>
            <a:off x="3785427" y="6027323"/>
            <a:ext cx="4300917"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统 一 多 民 族 封 建 国家</a:t>
            </a:r>
          </a:p>
        </p:txBody>
      </p:sp>
    </p:spTree>
    <p:extLst>
      <p:ext uri="{BB962C8B-B14F-4D97-AF65-F5344CB8AC3E}">
        <p14:creationId xmlns:p14="http://schemas.microsoft.com/office/powerpoint/2010/main" val="2663275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00" y="6548140"/>
            <a:ext cx="9144000" cy="309860"/>
            <a:chOff x="0" y="6444852"/>
            <a:chExt cx="12192000" cy="413147"/>
          </a:xfrm>
        </p:grpSpPr>
        <p:pic>
          <p:nvPicPr>
            <p:cNvPr id="4" name="图片 3"/>
            <p:cNvPicPr>
              <a:picLocks noChangeAspect="1"/>
            </p:cNvPicPr>
            <p:nvPr/>
          </p:nvPicPr>
          <p:blipFill>
            <a:blip r:embed="rId3"/>
            <a:stretch>
              <a:fillRect/>
            </a:stretch>
          </p:blipFill>
          <p:spPr>
            <a:xfrm>
              <a:off x="0" y="6444852"/>
              <a:ext cx="6610350" cy="413147"/>
            </a:xfrm>
            <a:prstGeom prst="rect">
              <a:avLst/>
            </a:prstGeom>
          </p:spPr>
        </p:pic>
        <p:pic>
          <p:nvPicPr>
            <p:cNvPr id="5" name="图片 4"/>
            <p:cNvPicPr>
              <a:picLocks noChangeAspect="1"/>
            </p:cNvPicPr>
            <p:nvPr/>
          </p:nvPicPr>
          <p:blipFill rotWithShape="1">
            <a:blip r:embed="rId3"/>
            <a:srcRect r="13256"/>
            <a:stretch>
              <a:fillRect/>
            </a:stretch>
          </p:blipFill>
          <p:spPr>
            <a:xfrm>
              <a:off x="6457950" y="6444852"/>
              <a:ext cx="5734050" cy="413147"/>
            </a:xfrm>
            <a:prstGeom prst="rect">
              <a:avLst/>
            </a:prstGeom>
          </p:spPr>
        </p:pic>
      </p:grpSp>
      <p:sp>
        <p:nvSpPr>
          <p:cNvPr id="7" name="矩形 6"/>
          <p:cNvSpPr/>
          <p:nvPr/>
        </p:nvSpPr>
        <p:spPr>
          <a:xfrm>
            <a:off x="162667" y="89183"/>
            <a:ext cx="1572902"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课标</a:t>
            </a:r>
          </a:p>
        </p:txBody>
      </p:sp>
      <p:graphicFrame>
        <p:nvGraphicFramePr>
          <p:cNvPr id="8" name="表格 6"/>
          <p:cNvGraphicFramePr>
            <a:graphicFrameLocks noGrp="1"/>
          </p:cNvGraphicFramePr>
          <p:nvPr>
            <p:extLst>
              <p:ext uri="{D42A27DB-BD31-4B8C-83A1-F6EECF244321}">
                <p14:modId xmlns:p14="http://schemas.microsoft.com/office/powerpoint/2010/main" val="818315714"/>
              </p:ext>
            </p:extLst>
          </p:nvPr>
        </p:nvGraphicFramePr>
        <p:xfrm>
          <a:off x="3107087" y="2644029"/>
          <a:ext cx="3824603" cy="3795395"/>
        </p:xfrm>
        <a:graphic>
          <a:graphicData uri="http://schemas.openxmlformats.org/drawingml/2006/table">
            <a:tbl>
              <a:tblPr firstRow="1" bandRow="1">
                <a:tableStyleId>{F2DE63D5-997A-4646-A377-4702673A728D}</a:tableStyleId>
              </a:tblPr>
              <a:tblGrid>
                <a:gridCol w="3824603">
                  <a:extLst>
                    <a:ext uri="{9D8B030D-6E8A-4147-A177-3AD203B41FA5}">
                      <a16:colId xmlns:a16="http://schemas.microsoft.com/office/drawing/2014/main" val="20000"/>
                    </a:ext>
                  </a:extLst>
                </a:gridCol>
              </a:tblGrid>
              <a:tr h="450215">
                <a:tc>
                  <a:txBody>
                    <a:bodyPr/>
                    <a:lstStyle/>
                    <a:p>
                      <a:pPr algn="ctr">
                        <a:lnSpc>
                          <a:spcPct val="100000"/>
                        </a:lnSpc>
                      </a:pPr>
                      <a:r>
                        <a:rPr lang="zh-CN" altLang="en-US" sz="2000" b="0" kern="1200" dirty="0">
                          <a:solidFill>
                            <a:schemeClr val="bg1"/>
                          </a:solidFill>
                          <a:latin typeface="微软雅黑" panose="020B0503020204020204" pitchFamily="34" charset="-122"/>
                          <a:ea typeface="微软雅黑" panose="020B0503020204020204" pitchFamily="34" charset="-122"/>
                        </a:rPr>
                        <a:t>单元逻辑</a:t>
                      </a:r>
                    </a:p>
                  </a:txBody>
                  <a:tcPr marL="68580" marR="68580" marT="34290" marB="34290"/>
                </a:tc>
                <a:extLst>
                  <a:ext uri="{0D108BD9-81ED-4DB2-BD59-A6C34878D82A}">
                    <a16:rowId xmlns:a16="http://schemas.microsoft.com/office/drawing/2014/main" val="10000"/>
                  </a:ext>
                </a:extLst>
              </a:tr>
              <a:tr h="689610">
                <a:tc>
                  <a:txBody>
                    <a:bodyPr/>
                    <a:lstStyle/>
                    <a:p>
                      <a:pPr>
                        <a:lnSpc>
                          <a:spcPct val="100000"/>
                        </a:lnSpc>
                      </a:pPr>
                      <a:r>
                        <a:rPr lang="zh-CN" altLang="en-US" sz="2000" b="0" dirty="0">
                          <a:solidFill>
                            <a:schemeClr val="bg1"/>
                          </a:solidFill>
                          <a:latin typeface="微软雅黑" panose="020B0503020204020204" pitchFamily="34" charset="-122"/>
                          <a:ea typeface="微软雅黑" panose="020B0503020204020204" pitchFamily="34" charset="-122"/>
                          <a:cs typeface="黑体" panose="02010609060101010101" pitchFamily="49" charset="-122"/>
                        </a:rPr>
                        <a:t>第一单元 从中华文明起源到秦汉统一多民族封建国家的建立与巩固</a:t>
                      </a:r>
                    </a:p>
                  </a:txBody>
                  <a:tcPr marL="68580" marR="68580" marT="34290" marB="34290"/>
                </a:tc>
                <a:extLst>
                  <a:ext uri="{0D108BD9-81ED-4DB2-BD59-A6C34878D82A}">
                    <a16:rowId xmlns:a16="http://schemas.microsoft.com/office/drawing/2014/main" val="10001"/>
                  </a:ext>
                </a:extLst>
              </a:tr>
              <a:tr h="688975">
                <a:tc>
                  <a:txBody>
                    <a:bodyPr/>
                    <a:lstStyle/>
                    <a:p>
                      <a:pPr marL="0" algn="l" defTabSz="914400" rtl="0" eaLnBrk="1" latinLnBrk="0" hangingPunct="1">
                        <a:lnSpc>
                          <a:spcPct val="100000"/>
                        </a:lnSpc>
                      </a:pPr>
                      <a:r>
                        <a:rPr lang="zh-CN" altLang="en-US" sz="2000" b="0" kern="1200" dirty="0">
                          <a:solidFill>
                            <a:schemeClr val="bg1"/>
                          </a:solidFill>
                          <a:latin typeface="微软雅黑" panose="020B0503020204020204" pitchFamily="34" charset="-122"/>
                          <a:ea typeface="微软雅黑" panose="020B0503020204020204" pitchFamily="34" charset="-122"/>
                          <a:cs typeface="黑体" panose="02010609060101010101" pitchFamily="49" charset="-122"/>
                        </a:rPr>
                        <a:t>第二单元 三国两晋南北朝的民族交融与隋唐统一多民族封建国家的发展</a:t>
                      </a:r>
                    </a:p>
                  </a:txBody>
                  <a:tcPr marL="68580" marR="68580" marT="34290" marB="34290"/>
                </a:tc>
                <a:extLst>
                  <a:ext uri="{0D108BD9-81ED-4DB2-BD59-A6C34878D82A}">
                    <a16:rowId xmlns:a16="http://schemas.microsoft.com/office/drawing/2014/main" val="10002"/>
                  </a:ext>
                </a:extLst>
              </a:tr>
              <a:tr h="68961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0" kern="1200" dirty="0">
                          <a:solidFill>
                            <a:schemeClr val="bg1"/>
                          </a:solidFill>
                          <a:latin typeface="微软雅黑" panose="020B0503020204020204" pitchFamily="34" charset="-122"/>
                          <a:ea typeface="微软雅黑" panose="020B0503020204020204" pitchFamily="34" charset="-122"/>
                          <a:cs typeface="黑体" panose="02010609060101010101" pitchFamily="49" charset="-122"/>
                        </a:rPr>
                        <a:t>第三单元  辽宋夏金多民族政权的并立与元朝的统一</a:t>
                      </a:r>
                      <a:endParaRPr lang="zh-CN" altLang="zh-CN" sz="2000" b="0" kern="1200" dirty="0">
                        <a:solidFill>
                          <a:schemeClr val="bg1"/>
                        </a:solidFill>
                        <a:latin typeface="微软雅黑" panose="020B0503020204020204" pitchFamily="34" charset="-122"/>
                        <a:ea typeface="微软雅黑" panose="020B0503020204020204" pitchFamily="34" charset="-122"/>
                        <a:cs typeface="黑体" panose="02010609060101010101" pitchFamily="49" charset="-122"/>
                      </a:endParaRPr>
                    </a:p>
                  </a:txBody>
                  <a:tcPr marL="68580" marR="68580" marT="34290" marB="34290"/>
                </a:tc>
                <a:extLst>
                  <a:ext uri="{0D108BD9-81ED-4DB2-BD59-A6C34878D82A}">
                    <a16:rowId xmlns:a16="http://schemas.microsoft.com/office/drawing/2014/main" val="10003"/>
                  </a:ext>
                </a:extLst>
              </a:tr>
              <a:tr h="68961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0" kern="1200" dirty="0">
                          <a:solidFill>
                            <a:schemeClr val="bg1"/>
                          </a:solidFill>
                          <a:latin typeface="微软雅黑" panose="020B0503020204020204" pitchFamily="34" charset="-122"/>
                          <a:ea typeface="微软雅黑" panose="020B0503020204020204" pitchFamily="34" charset="-122"/>
                          <a:cs typeface="黑体" panose="02010609060101010101" pitchFamily="49" charset="-122"/>
                        </a:rPr>
                        <a:t>第四单元 明清中国版图的奠定与面临的挑战</a:t>
                      </a:r>
                      <a:endParaRPr lang="zh-CN" altLang="zh-CN" sz="2000" b="0" kern="1200" dirty="0">
                        <a:solidFill>
                          <a:schemeClr val="bg1"/>
                        </a:solidFill>
                        <a:latin typeface="微软雅黑" panose="020B0503020204020204" pitchFamily="34" charset="-122"/>
                        <a:ea typeface="微软雅黑" panose="020B0503020204020204" pitchFamily="34" charset="-122"/>
                        <a:cs typeface="黑体" panose="02010609060101010101" pitchFamily="49" charset="-122"/>
                      </a:endParaRPr>
                    </a:p>
                  </a:txBody>
                  <a:tcPr marL="68580" marR="68580" marT="34290" marB="34290"/>
                </a:tc>
                <a:extLst>
                  <a:ext uri="{0D108BD9-81ED-4DB2-BD59-A6C34878D82A}">
                    <a16:rowId xmlns:a16="http://schemas.microsoft.com/office/drawing/2014/main" val="1791767925"/>
                  </a:ext>
                </a:extLst>
              </a:tr>
            </a:tbl>
          </a:graphicData>
        </a:graphic>
      </p:graphicFrame>
      <p:sp>
        <p:nvSpPr>
          <p:cNvPr id="10" name="文本框 9"/>
          <p:cNvSpPr txBox="1"/>
          <p:nvPr/>
        </p:nvSpPr>
        <p:spPr>
          <a:xfrm>
            <a:off x="1097475" y="2932503"/>
            <a:ext cx="1542826" cy="400110"/>
          </a:xfrm>
          <a:prstGeom prst="rect">
            <a:avLst/>
          </a:prstGeom>
          <a:noFill/>
        </p:spPr>
        <p:txBody>
          <a:bodyPr wrap="square" rtlCol="0" anchor="t">
            <a:spAutoFit/>
          </a:bodyPr>
          <a:lstStyle>
            <a:defPPr>
              <a:defRPr lang="zh-CN"/>
            </a:defPPr>
            <a:lvl1pPr>
              <a:defRPr sz="2000" b="1">
                <a:solidFill>
                  <a:schemeClr val="bg1"/>
                </a:solidFill>
                <a:latin typeface="楷体" panose="02010609060101010101" pitchFamily="49" charset="-122"/>
                <a:ea typeface="楷体" panose="02010609060101010101" pitchFamily="49" charset="-122"/>
              </a:defRPr>
            </a:lvl1pPr>
          </a:lstStyle>
          <a:p>
            <a:r>
              <a:rPr lang="zh-CN" altLang="en-US" dirty="0"/>
              <a:t>建立与巩固</a:t>
            </a:r>
          </a:p>
        </p:txBody>
      </p:sp>
      <p:sp>
        <p:nvSpPr>
          <p:cNvPr id="11" name="文本框 10"/>
          <p:cNvSpPr txBox="1"/>
          <p:nvPr/>
        </p:nvSpPr>
        <p:spPr>
          <a:xfrm>
            <a:off x="1487510" y="4027704"/>
            <a:ext cx="881658" cy="400110"/>
          </a:xfrm>
          <a:prstGeom prst="rect">
            <a:avLst/>
          </a:prstGeom>
          <a:noFill/>
        </p:spPr>
        <p:txBody>
          <a:bodyPr wrap="square" rtlCol="0" anchor="t">
            <a:spAutoFit/>
          </a:bodyPr>
          <a:lstStyle>
            <a:defPPr>
              <a:defRPr lang="zh-CN"/>
            </a:defPPr>
            <a:lvl1pPr>
              <a:defRPr sz="2000" b="1">
                <a:solidFill>
                  <a:schemeClr val="bg1"/>
                </a:solidFill>
                <a:latin typeface="楷体" panose="02010609060101010101" pitchFamily="49" charset="-122"/>
                <a:ea typeface="楷体" panose="02010609060101010101" pitchFamily="49" charset="-122"/>
              </a:defRPr>
            </a:lvl1pPr>
          </a:lstStyle>
          <a:p>
            <a:r>
              <a:rPr lang="zh-CN" altLang="en-US" dirty="0"/>
              <a:t>发展</a:t>
            </a:r>
          </a:p>
        </p:txBody>
      </p:sp>
      <p:sp>
        <p:nvSpPr>
          <p:cNvPr id="12" name="文本框 11"/>
          <p:cNvSpPr txBox="1"/>
          <p:nvPr/>
        </p:nvSpPr>
        <p:spPr>
          <a:xfrm>
            <a:off x="1007167" y="5112845"/>
            <a:ext cx="2016748" cy="400110"/>
          </a:xfrm>
          <a:prstGeom prst="rect">
            <a:avLst/>
          </a:prstGeom>
          <a:noFill/>
        </p:spPr>
        <p:txBody>
          <a:bodyPr wrap="square" rtlCol="0" anchor="t">
            <a:spAutoFit/>
          </a:bodyPr>
          <a:lstStyle/>
          <a:p>
            <a:r>
              <a:rPr lang="zh-CN" altLang="en-US" sz="2000" b="1" u="sng" dirty="0">
                <a:solidFill>
                  <a:schemeClr val="bg1"/>
                </a:solidFill>
                <a:latin typeface="楷体" panose="02010609060101010101" pitchFamily="49" charset="-122"/>
                <a:ea typeface="楷体" panose="02010609060101010101" pitchFamily="49" charset="-122"/>
              </a:rPr>
              <a:t>扩大与“重建”</a:t>
            </a:r>
          </a:p>
        </p:txBody>
      </p:sp>
      <p:pic>
        <p:nvPicPr>
          <p:cNvPr id="13" name="图片 12"/>
          <p:cNvPicPr>
            <a:picLocks noChangeAspect="1"/>
          </p:cNvPicPr>
          <p:nvPr/>
        </p:nvPicPr>
        <p:blipFill>
          <a:blip r:embed="rId4"/>
          <a:stretch>
            <a:fillRect/>
          </a:stretch>
        </p:blipFill>
        <p:spPr>
          <a:xfrm rot="16200000" flipH="1">
            <a:off x="1466031" y="3727778"/>
            <a:ext cx="738387" cy="45719"/>
          </a:xfrm>
          <a:prstGeom prst="rect">
            <a:avLst/>
          </a:prstGeom>
        </p:spPr>
      </p:pic>
      <p:pic>
        <p:nvPicPr>
          <p:cNvPr id="14" name="图片 13"/>
          <p:cNvPicPr>
            <a:picLocks noChangeAspect="1"/>
          </p:cNvPicPr>
          <p:nvPr/>
        </p:nvPicPr>
        <p:blipFill>
          <a:blip r:embed="rId4"/>
          <a:stretch>
            <a:fillRect/>
          </a:stretch>
        </p:blipFill>
        <p:spPr>
          <a:xfrm rot="5400000" flipH="1" flipV="1">
            <a:off x="1384182" y="4708424"/>
            <a:ext cx="912889" cy="56523"/>
          </a:xfrm>
          <a:prstGeom prst="rect">
            <a:avLst/>
          </a:prstGeom>
        </p:spPr>
      </p:pic>
      <p:sp>
        <p:nvSpPr>
          <p:cNvPr id="15" name="文本框 14"/>
          <p:cNvSpPr txBox="1"/>
          <p:nvPr/>
        </p:nvSpPr>
        <p:spPr>
          <a:xfrm>
            <a:off x="6281420" y="3128473"/>
            <a:ext cx="685800" cy="369332"/>
          </a:xfrm>
          <a:prstGeom prst="rect">
            <a:avLst/>
          </a:prstGeom>
          <a:noFill/>
        </p:spPr>
        <p:txBody>
          <a:bodyPr wrap="square" rtlCol="0" anchor="t">
            <a:spAutoFit/>
          </a:bodyPr>
          <a:lstStyle/>
          <a:p>
            <a:endParaRPr lang="zh-CN" altLang="en-US" b="1" dirty="0"/>
          </a:p>
        </p:txBody>
      </p:sp>
      <p:sp>
        <p:nvSpPr>
          <p:cNvPr id="18" name="矩形 17"/>
          <p:cNvSpPr/>
          <p:nvPr/>
        </p:nvSpPr>
        <p:spPr>
          <a:xfrm>
            <a:off x="362902" y="660763"/>
            <a:ext cx="11625897" cy="11849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300" b="1" dirty="0">
                <a:solidFill>
                  <a:schemeClr val="tx1"/>
                </a:solidFill>
                <a:latin typeface="黑体" panose="02010609060101010101" pitchFamily="49" charset="-122"/>
                <a:ea typeface="黑体" panose="02010609060101010101" pitchFamily="49" charset="-122"/>
              </a:rPr>
              <a:t>课标要求</a:t>
            </a:r>
            <a:endParaRPr lang="en-US" altLang="zh-CN" sz="2300" b="1" dirty="0">
              <a:solidFill>
                <a:schemeClr val="tx1"/>
              </a:solidFill>
              <a:latin typeface="黑体" panose="02010609060101010101" pitchFamily="49" charset="-122"/>
              <a:ea typeface="黑体" panose="02010609060101010101" pitchFamily="49" charset="-122"/>
            </a:endParaRPr>
          </a:p>
          <a:p>
            <a:r>
              <a:rPr lang="zh-CN" altLang="en-US" sz="2400" dirty="0">
                <a:solidFill>
                  <a:schemeClr val="tx1"/>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了解</a:t>
            </a:r>
            <a:r>
              <a:rPr lang="zh-CN" altLang="en-US" sz="2400" dirty="0">
                <a:solidFill>
                  <a:schemeClr val="tx1"/>
                </a:solidFill>
                <a:latin typeface="楷体" panose="02010609060101010101" pitchFamily="49" charset="-122"/>
                <a:ea typeface="楷体" panose="02010609060101010101" pitchFamily="49" charset="-122"/>
              </a:rPr>
              <a:t>辽夏金元诸政权的建立发展和相关</a:t>
            </a:r>
            <a:r>
              <a:rPr lang="zh-CN" altLang="en-US" sz="2400" b="1" u="sng" dirty="0">
                <a:solidFill>
                  <a:srgbClr val="FF0000"/>
                </a:solidFill>
                <a:latin typeface="楷体" panose="02010609060101010101" pitchFamily="49" charset="-122"/>
                <a:ea typeface="楷体" panose="02010609060101010101" pitchFamily="49" charset="-122"/>
              </a:rPr>
              <a:t>制度建设</a:t>
            </a:r>
            <a:r>
              <a:rPr lang="zh-CN" altLang="en-US" sz="2400" dirty="0">
                <a:solidFill>
                  <a:schemeClr val="tx1"/>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认识</a:t>
            </a:r>
            <a:r>
              <a:rPr lang="zh-CN" altLang="en-US" sz="2400" dirty="0">
                <a:solidFill>
                  <a:schemeClr val="tx1"/>
                </a:solidFill>
                <a:latin typeface="楷体" panose="02010609060101010101" pitchFamily="49" charset="-122"/>
                <a:ea typeface="楷体" panose="02010609060101010101" pitchFamily="49" charset="-122"/>
              </a:rPr>
              <a:t>北方少数民族政权在</a:t>
            </a:r>
            <a:r>
              <a:rPr lang="zh-CN" altLang="en-US" sz="2400" b="1" u="sng" dirty="0">
                <a:solidFill>
                  <a:srgbClr val="FF0000"/>
                </a:solidFill>
                <a:latin typeface="楷体" panose="02010609060101010101" pitchFamily="49" charset="-122"/>
                <a:ea typeface="楷体" panose="02010609060101010101" pitchFamily="49" charset="-122"/>
              </a:rPr>
              <a:t>统一多民族封建国家</a:t>
            </a:r>
            <a:r>
              <a:rPr lang="zh-CN" altLang="en-US" sz="2400" dirty="0">
                <a:solidFill>
                  <a:schemeClr val="tx1"/>
                </a:solidFill>
                <a:latin typeface="楷体" panose="02010609060101010101" pitchFamily="49" charset="-122"/>
                <a:ea typeface="楷体" panose="02010609060101010101" pitchFamily="49" charset="-122"/>
              </a:rPr>
              <a:t>发展中的</a:t>
            </a:r>
            <a:r>
              <a:rPr lang="zh-CN" altLang="en-US" sz="2400" b="1" dirty="0">
                <a:solidFill>
                  <a:srgbClr val="FF0000"/>
                </a:solidFill>
                <a:latin typeface="楷体" panose="02010609060101010101" pitchFamily="49" charset="-122"/>
                <a:ea typeface="楷体" panose="02010609060101010101" pitchFamily="49" charset="-122"/>
              </a:rPr>
              <a:t>重要作用</a:t>
            </a:r>
            <a:r>
              <a:rPr lang="zh-CN" altLang="en-US" sz="2400" dirty="0">
                <a:solidFill>
                  <a:schemeClr val="tx1"/>
                </a:solidFill>
                <a:latin typeface="楷体" panose="02010609060101010101" pitchFamily="49" charset="-122"/>
                <a:ea typeface="楷体" panose="02010609060101010101" pitchFamily="49" charset="-122"/>
              </a:rPr>
              <a:t>。</a:t>
            </a:r>
          </a:p>
        </p:txBody>
      </p:sp>
      <p:sp>
        <p:nvSpPr>
          <p:cNvPr id="6" name="文本框 5"/>
          <p:cNvSpPr txBox="1"/>
          <p:nvPr/>
        </p:nvSpPr>
        <p:spPr>
          <a:xfrm>
            <a:off x="330821" y="3117169"/>
            <a:ext cx="643255" cy="1938020"/>
          </a:xfrm>
          <a:prstGeom prst="rect">
            <a:avLst/>
          </a:prstGeom>
          <a:noFill/>
          <a:ln>
            <a:solidFill>
              <a:schemeClr val="accent4">
                <a:lumMod val="20000"/>
                <a:lumOff val="80000"/>
              </a:schemeClr>
            </a:solidFill>
          </a:ln>
        </p:spPr>
        <p:txBody>
          <a:bodyPr wrap="square" rtlCol="0">
            <a:spAutoFit/>
          </a:bodyPr>
          <a:lstStyle/>
          <a:p>
            <a:pPr algn="ctr"/>
            <a:r>
              <a:rPr lang="zh-CN" altLang="en-US" sz="2400" b="1" dirty="0">
                <a:solidFill>
                  <a:schemeClr val="bg1"/>
                </a:solidFill>
                <a:latin typeface="楷体" panose="02010609060101010101" pitchFamily="49" charset="-122"/>
                <a:ea typeface="楷体" panose="02010609060101010101" pitchFamily="49" charset="-122"/>
              </a:rPr>
              <a:t>单元大概念</a:t>
            </a:r>
          </a:p>
        </p:txBody>
      </p:sp>
      <p:sp>
        <p:nvSpPr>
          <p:cNvPr id="9" name="矩形 8"/>
          <p:cNvSpPr/>
          <p:nvPr/>
        </p:nvSpPr>
        <p:spPr>
          <a:xfrm>
            <a:off x="803382" y="89183"/>
            <a:ext cx="1572902"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accent2">
                    <a:lumMod val="20000"/>
                    <a:lumOff val="80000"/>
                  </a:schemeClr>
                </a:solidFill>
                <a:latin typeface="迷你简书魂" panose="02010609000101010101" pitchFamily="49" charset="-122"/>
                <a:ea typeface="迷你简书魂" panose="02010609000101010101" pitchFamily="49" charset="-122"/>
              </a:rPr>
              <a:t>教材</a:t>
            </a:r>
          </a:p>
        </p:txBody>
      </p:sp>
      <p:pic>
        <p:nvPicPr>
          <p:cNvPr id="16" name="图片 15"/>
          <p:cNvPicPr>
            <a:picLocks noChangeAspect="1"/>
          </p:cNvPicPr>
          <p:nvPr/>
        </p:nvPicPr>
        <p:blipFill>
          <a:blip r:embed="rId4"/>
          <a:stretch>
            <a:fillRect/>
          </a:stretch>
        </p:blipFill>
        <p:spPr>
          <a:xfrm rot="10800000" flipH="1" flipV="1">
            <a:off x="7104372" y="5312900"/>
            <a:ext cx="934720" cy="76200"/>
          </a:xfrm>
          <a:prstGeom prst="rect">
            <a:avLst/>
          </a:prstGeom>
        </p:spPr>
      </p:pic>
      <p:graphicFrame>
        <p:nvGraphicFramePr>
          <p:cNvPr id="17" name="表格 6"/>
          <p:cNvGraphicFramePr>
            <a:graphicFrameLocks noGrp="1"/>
          </p:cNvGraphicFramePr>
          <p:nvPr/>
        </p:nvGraphicFramePr>
        <p:xfrm>
          <a:off x="8097521" y="4533382"/>
          <a:ext cx="3599223" cy="1550865"/>
        </p:xfrm>
        <a:graphic>
          <a:graphicData uri="http://schemas.openxmlformats.org/drawingml/2006/table">
            <a:tbl>
              <a:tblPr firstRow="1" bandRow="1">
                <a:tableStyleId>{C083E6E3-FA7D-4D7B-A595-EF9225AFEA82}</a:tableStyleId>
              </a:tblPr>
              <a:tblGrid>
                <a:gridCol w="3599223">
                  <a:extLst>
                    <a:ext uri="{9D8B030D-6E8A-4147-A177-3AD203B41FA5}">
                      <a16:colId xmlns:a16="http://schemas.microsoft.com/office/drawing/2014/main" val="20000"/>
                    </a:ext>
                  </a:extLst>
                </a:gridCol>
              </a:tblGrid>
              <a:tr h="342900">
                <a:tc>
                  <a:txBody>
                    <a:bodyPr/>
                    <a:lstStyle/>
                    <a:p>
                      <a:pPr algn="ctr">
                        <a:lnSpc>
                          <a:spcPct val="100000"/>
                        </a:lnSpc>
                      </a:pPr>
                      <a:r>
                        <a:rPr lang="zh-CN" altLang="en-US" b="0" dirty="0">
                          <a:solidFill>
                            <a:schemeClr val="bg1"/>
                          </a:solidFill>
                          <a:latin typeface="微软雅黑" panose="020B0503020204020204" pitchFamily="34" charset="-122"/>
                          <a:ea typeface="微软雅黑" panose="020B0503020204020204" pitchFamily="34" charset="-122"/>
                        </a:rPr>
                        <a:t>第</a:t>
                      </a:r>
                      <a:r>
                        <a:rPr lang="en-US" altLang="zh-CN" b="0" dirty="0">
                          <a:solidFill>
                            <a:schemeClr val="bg1"/>
                          </a:solidFill>
                          <a:latin typeface="微软雅黑" panose="020B0503020204020204" pitchFamily="34" charset="-122"/>
                          <a:ea typeface="微软雅黑" panose="020B0503020204020204" pitchFamily="34" charset="-122"/>
                        </a:rPr>
                        <a:t>9</a:t>
                      </a:r>
                      <a:r>
                        <a:rPr lang="zh-CN" altLang="en-US" b="0" dirty="0">
                          <a:solidFill>
                            <a:schemeClr val="bg1"/>
                          </a:solidFill>
                          <a:latin typeface="微软雅黑" panose="020B0503020204020204" pitchFamily="34" charset="-122"/>
                          <a:ea typeface="微软雅黑" panose="020B0503020204020204" pitchFamily="34" charset="-122"/>
                        </a:rPr>
                        <a:t>课 两宋的政治和军事</a:t>
                      </a:r>
                    </a:p>
                  </a:txBody>
                  <a:tcPr marL="68580" marR="68580" marT="34290" marB="34290"/>
                </a:tc>
                <a:extLst>
                  <a:ext uri="{0D108BD9-81ED-4DB2-BD59-A6C34878D82A}">
                    <a16:rowId xmlns:a16="http://schemas.microsoft.com/office/drawing/2014/main" val="10000"/>
                  </a:ext>
                </a:extLst>
              </a:tr>
              <a:tr h="356825">
                <a:tc>
                  <a:txBody>
                    <a:bodyPr/>
                    <a:lstStyle/>
                    <a:p>
                      <a:pPr algn="ctr">
                        <a:lnSpc>
                          <a:spcPct val="100000"/>
                        </a:lnSpc>
                      </a:pPr>
                      <a:r>
                        <a:rPr lang="zh-CN" altLang="en-US" b="1" dirty="0">
                          <a:solidFill>
                            <a:schemeClr val="bg1"/>
                          </a:solidFill>
                          <a:latin typeface="微软雅黑" panose="020B0503020204020204" pitchFamily="34" charset="-122"/>
                          <a:ea typeface="微软雅黑" panose="020B0503020204020204" pitchFamily="34" charset="-122"/>
                        </a:rPr>
                        <a:t>第</a:t>
                      </a:r>
                      <a:r>
                        <a:rPr lang="en-US" altLang="zh-CN" b="1" dirty="0">
                          <a:solidFill>
                            <a:schemeClr val="bg1"/>
                          </a:solidFill>
                          <a:latin typeface="微软雅黑" panose="020B0503020204020204" pitchFamily="34" charset="-122"/>
                          <a:ea typeface="微软雅黑" panose="020B0503020204020204" pitchFamily="34" charset="-122"/>
                        </a:rPr>
                        <a:t>10</a:t>
                      </a:r>
                      <a:r>
                        <a:rPr lang="zh-CN" altLang="en-US" b="1" dirty="0">
                          <a:solidFill>
                            <a:schemeClr val="bg1"/>
                          </a:solidFill>
                          <a:latin typeface="微软雅黑" panose="020B0503020204020204" pitchFamily="34" charset="-122"/>
                          <a:ea typeface="微软雅黑" panose="020B0503020204020204" pitchFamily="34" charset="-122"/>
                        </a:rPr>
                        <a:t>课 辽夏金元的统治</a:t>
                      </a:r>
                    </a:p>
                  </a:txBody>
                  <a:tcPr marL="68580" marR="68580" marT="34290" marB="34290"/>
                </a:tc>
                <a:extLst>
                  <a:ext uri="{0D108BD9-81ED-4DB2-BD59-A6C34878D82A}">
                    <a16:rowId xmlns:a16="http://schemas.microsoft.com/office/drawing/2014/main" val="10001"/>
                  </a:ext>
                </a:extLst>
              </a:tr>
              <a:tr h="409860">
                <a:tc>
                  <a:txBody>
                    <a:bodyPr/>
                    <a:lstStyle/>
                    <a:p>
                      <a:pPr algn="ctr">
                        <a:lnSpc>
                          <a:spcPct val="100000"/>
                        </a:lnSpc>
                      </a:pPr>
                      <a:r>
                        <a:rPr lang="zh-CN" altLang="en-US" dirty="0">
                          <a:solidFill>
                            <a:schemeClr val="bg1"/>
                          </a:solidFill>
                          <a:latin typeface="微软雅黑" panose="020B0503020204020204" pitchFamily="34" charset="-122"/>
                          <a:ea typeface="微软雅黑" panose="020B0503020204020204" pitchFamily="34" charset="-122"/>
                        </a:rPr>
                        <a:t>第</a:t>
                      </a:r>
                      <a:r>
                        <a:rPr lang="en-US" altLang="zh-CN" dirty="0">
                          <a:solidFill>
                            <a:schemeClr val="bg1"/>
                          </a:solidFill>
                          <a:latin typeface="微软雅黑" panose="020B0503020204020204" pitchFamily="34" charset="-122"/>
                          <a:ea typeface="微软雅黑" panose="020B0503020204020204" pitchFamily="34" charset="-122"/>
                        </a:rPr>
                        <a:t>11</a:t>
                      </a:r>
                      <a:r>
                        <a:rPr lang="zh-CN" altLang="en-US" dirty="0">
                          <a:solidFill>
                            <a:schemeClr val="bg1"/>
                          </a:solidFill>
                          <a:latin typeface="微软雅黑" panose="020B0503020204020204" pitchFamily="34" charset="-122"/>
                          <a:ea typeface="微软雅黑" panose="020B0503020204020204" pitchFamily="34" charset="-122"/>
                        </a:rPr>
                        <a:t>课 辽宋夏金元的经济与社会</a:t>
                      </a:r>
                      <a:endParaRPr lang="en-US" altLang="zh-CN" dirty="0">
                        <a:solidFill>
                          <a:schemeClr val="bg1"/>
                        </a:solidFill>
                        <a:latin typeface="微软雅黑" panose="020B0503020204020204" pitchFamily="34" charset="-122"/>
                        <a:ea typeface="微软雅黑" panose="020B0503020204020204" pitchFamily="34" charset="-122"/>
                      </a:endParaRPr>
                    </a:p>
                  </a:txBody>
                  <a:tcPr marL="68580" marR="68580" marT="34290" marB="34290"/>
                </a:tc>
                <a:extLst>
                  <a:ext uri="{0D108BD9-81ED-4DB2-BD59-A6C34878D82A}">
                    <a16:rowId xmlns:a16="http://schemas.microsoft.com/office/drawing/2014/main" val="10002"/>
                  </a:ext>
                </a:extLst>
              </a:tr>
              <a:tr h="441280">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微软雅黑" panose="020B0503020204020204" pitchFamily="34" charset="-122"/>
                          <a:ea typeface="微软雅黑" panose="020B0503020204020204" pitchFamily="34" charset="-122"/>
                        </a:rPr>
                        <a:t>第</a:t>
                      </a:r>
                      <a:r>
                        <a:rPr lang="en-US" altLang="zh-CN" dirty="0">
                          <a:solidFill>
                            <a:schemeClr val="bg1"/>
                          </a:solidFill>
                          <a:latin typeface="微软雅黑" panose="020B0503020204020204" pitchFamily="34" charset="-122"/>
                          <a:ea typeface="微软雅黑" panose="020B0503020204020204" pitchFamily="34" charset="-122"/>
                        </a:rPr>
                        <a:t>12</a:t>
                      </a:r>
                      <a:r>
                        <a:rPr lang="zh-CN" altLang="en-US" dirty="0">
                          <a:solidFill>
                            <a:schemeClr val="bg1"/>
                          </a:solidFill>
                          <a:latin typeface="微软雅黑" panose="020B0503020204020204" pitchFamily="34" charset="-122"/>
                          <a:ea typeface="微软雅黑" panose="020B0503020204020204" pitchFamily="34" charset="-122"/>
                        </a:rPr>
                        <a:t>课 辽宋夏金元的文化</a:t>
                      </a:r>
                    </a:p>
                  </a:txBody>
                  <a:tcPr marL="68580" marR="68580" marT="34290" marB="34290"/>
                </a:tc>
                <a:extLst>
                  <a:ext uri="{0D108BD9-81ED-4DB2-BD59-A6C34878D82A}">
                    <a16:rowId xmlns:a16="http://schemas.microsoft.com/office/drawing/2014/main" val="10003"/>
                  </a:ext>
                </a:extLst>
              </a:tr>
            </a:tbl>
          </a:graphicData>
        </a:graphic>
      </p:graphicFrame>
      <p:sp>
        <p:nvSpPr>
          <p:cNvPr id="20" name="椭圆 19">
            <a:extLst>
              <a:ext uri="{FF2B5EF4-FFF2-40B4-BE49-F238E27FC236}">
                <a16:creationId xmlns:a16="http://schemas.microsoft.com/office/drawing/2014/main" id="{C735CCD2-B3A3-436F-BA91-8B1E3EEB1418}"/>
              </a:ext>
            </a:extLst>
          </p:cNvPr>
          <p:cNvSpPr/>
          <p:nvPr/>
        </p:nvSpPr>
        <p:spPr>
          <a:xfrm>
            <a:off x="3107087" y="3327207"/>
            <a:ext cx="2435674" cy="500414"/>
          </a:xfrm>
          <a:prstGeom prst="ellipse">
            <a:avLst/>
          </a:prstGeom>
          <a:noFill/>
          <a:ln w="381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4F59CB7D-0029-4A8D-A6E4-A4B692EDD218}"/>
              </a:ext>
            </a:extLst>
          </p:cNvPr>
          <p:cNvSpPr/>
          <p:nvPr/>
        </p:nvSpPr>
        <p:spPr>
          <a:xfrm>
            <a:off x="9277461" y="4553702"/>
            <a:ext cx="558800" cy="299038"/>
          </a:xfrm>
          <a:prstGeom prst="rect">
            <a:avLst/>
          </a:prstGeom>
          <a:noFill/>
          <a:ln w="381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FAE6F0B-6E10-4B75-B90E-32BE6C410537}"/>
              </a:ext>
            </a:extLst>
          </p:cNvPr>
          <p:cNvSpPr/>
          <p:nvPr/>
        </p:nvSpPr>
        <p:spPr>
          <a:xfrm>
            <a:off x="9460340" y="4903540"/>
            <a:ext cx="1004459" cy="299038"/>
          </a:xfrm>
          <a:prstGeom prst="rect">
            <a:avLst/>
          </a:prstGeom>
          <a:noFill/>
          <a:ln w="381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FB82C68C-57DE-423E-B302-1F602BE5504C}"/>
              </a:ext>
            </a:extLst>
          </p:cNvPr>
          <p:cNvSpPr/>
          <p:nvPr/>
        </p:nvSpPr>
        <p:spPr>
          <a:xfrm>
            <a:off x="3391302" y="5379597"/>
            <a:ext cx="569957" cy="329327"/>
          </a:xfrm>
          <a:prstGeom prst="rect">
            <a:avLst/>
          </a:prstGeom>
          <a:noFill/>
          <a:ln w="381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1F2A321F-6773-46F3-9C2C-346966FAD7AC}"/>
              </a:ext>
            </a:extLst>
          </p:cNvPr>
          <p:cNvSpPr txBox="1"/>
          <p:nvPr/>
        </p:nvSpPr>
        <p:spPr>
          <a:xfrm>
            <a:off x="1339553" y="6028260"/>
            <a:ext cx="1058669" cy="400110"/>
          </a:xfrm>
          <a:prstGeom prst="rect">
            <a:avLst/>
          </a:prstGeom>
          <a:noFill/>
        </p:spPr>
        <p:txBody>
          <a:bodyPr wrap="square" rtlCol="0" anchor="t">
            <a:spAutoFit/>
          </a:bodyPr>
          <a:lstStyle/>
          <a:p>
            <a:pPr algn="ctr"/>
            <a:r>
              <a:rPr lang="zh-CN" altLang="en-US" sz="2000" b="1" dirty="0">
                <a:solidFill>
                  <a:schemeClr val="bg1"/>
                </a:solidFill>
                <a:latin typeface="楷体" panose="02010609060101010101" pitchFamily="49" charset="-122"/>
                <a:ea typeface="楷体" panose="02010609060101010101" pitchFamily="49" charset="-122"/>
              </a:rPr>
              <a:t>挑战</a:t>
            </a:r>
          </a:p>
        </p:txBody>
      </p:sp>
      <p:pic>
        <p:nvPicPr>
          <p:cNvPr id="25" name="图片 24">
            <a:extLst>
              <a:ext uri="{FF2B5EF4-FFF2-40B4-BE49-F238E27FC236}">
                <a16:creationId xmlns:a16="http://schemas.microsoft.com/office/drawing/2014/main" id="{31E5ED41-6B9C-4E0E-B7B2-8734EA1AC4A9}"/>
              </a:ext>
            </a:extLst>
          </p:cNvPr>
          <p:cNvPicPr>
            <a:picLocks noChangeAspect="1"/>
          </p:cNvPicPr>
          <p:nvPr/>
        </p:nvPicPr>
        <p:blipFill rotWithShape="1">
          <a:blip r:embed="rId4"/>
          <a:srcRect t="-135865" r="39208" b="-2"/>
          <a:stretch/>
        </p:blipFill>
        <p:spPr>
          <a:xfrm rot="5400000" flipH="1" flipV="1">
            <a:off x="1524746" y="5723778"/>
            <a:ext cx="554965" cy="133319"/>
          </a:xfrm>
          <a:prstGeom prst="rect">
            <a:avLst/>
          </a:prstGeom>
        </p:spPr>
      </p:pic>
    </p:spTree>
    <p:extLst>
      <p:ext uri="{BB962C8B-B14F-4D97-AF65-F5344CB8AC3E}">
        <p14:creationId xmlns:p14="http://schemas.microsoft.com/office/powerpoint/2010/main" val="1565795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6" grpId="0" animBg="1"/>
      <p:bldP spid="9" grpId="1"/>
      <p:bldP spid="20" grpId="0" animBg="1"/>
      <p:bldP spid="21" grpId="0" animBg="1"/>
      <p:bldP spid="22" grpId="0" animBg="1"/>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表格 16">
            <a:extLst>
              <a:ext uri="{FF2B5EF4-FFF2-40B4-BE49-F238E27FC236}">
                <a16:creationId xmlns:a16="http://schemas.microsoft.com/office/drawing/2014/main" id="{C0696E28-C062-456D-9515-B9146BEE42F7}"/>
              </a:ext>
            </a:extLst>
          </p:cNvPr>
          <p:cNvGraphicFramePr/>
          <p:nvPr>
            <p:extLst>
              <p:ext uri="{D42A27DB-BD31-4B8C-83A1-F6EECF244321}">
                <p14:modId xmlns:p14="http://schemas.microsoft.com/office/powerpoint/2010/main" val="406932561"/>
              </p:ext>
            </p:extLst>
          </p:nvPr>
        </p:nvGraphicFramePr>
        <p:xfrm>
          <a:off x="339239" y="1310530"/>
          <a:ext cx="11747500" cy="4868461"/>
        </p:xfrm>
        <a:graphic>
          <a:graphicData uri="http://schemas.openxmlformats.org/drawingml/2006/table">
            <a:tbl>
              <a:tblPr firstRow="1" bandRow="1">
                <a:tableStyleId>{5C22544A-7EE6-4342-B048-85BDC9FD1C3A}</a:tableStyleId>
              </a:tblPr>
              <a:tblGrid>
                <a:gridCol w="1244133">
                  <a:extLst>
                    <a:ext uri="{9D8B030D-6E8A-4147-A177-3AD203B41FA5}">
                      <a16:colId xmlns:a16="http://schemas.microsoft.com/office/drawing/2014/main" val="20000"/>
                    </a:ext>
                  </a:extLst>
                </a:gridCol>
                <a:gridCol w="2366855">
                  <a:extLst>
                    <a:ext uri="{9D8B030D-6E8A-4147-A177-3AD203B41FA5}">
                      <a16:colId xmlns:a16="http://schemas.microsoft.com/office/drawing/2014/main" val="20001"/>
                    </a:ext>
                  </a:extLst>
                </a:gridCol>
                <a:gridCol w="2266208">
                  <a:extLst>
                    <a:ext uri="{9D8B030D-6E8A-4147-A177-3AD203B41FA5}">
                      <a16:colId xmlns:a16="http://schemas.microsoft.com/office/drawing/2014/main" val="20002"/>
                    </a:ext>
                  </a:extLst>
                </a:gridCol>
                <a:gridCol w="2935152">
                  <a:extLst>
                    <a:ext uri="{9D8B030D-6E8A-4147-A177-3AD203B41FA5}">
                      <a16:colId xmlns:a16="http://schemas.microsoft.com/office/drawing/2014/main" val="20003"/>
                    </a:ext>
                  </a:extLst>
                </a:gridCol>
                <a:gridCol w="2935152">
                  <a:extLst>
                    <a:ext uri="{9D8B030D-6E8A-4147-A177-3AD203B41FA5}">
                      <a16:colId xmlns:a16="http://schemas.microsoft.com/office/drawing/2014/main" val="4261260347"/>
                    </a:ext>
                  </a:extLst>
                </a:gridCol>
              </a:tblGrid>
              <a:tr h="808334">
                <a:tc>
                  <a:txBody>
                    <a:bodyPr/>
                    <a:lstStyle/>
                    <a:p>
                      <a:pPr algn="ctr">
                        <a:lnSpc>
                          <a:spcPct val="120000"/>
                        </a:lnSpc>
                        <a:spcBef>
                          <a:spcPts val="0"/>
                        </a:spcBef>
                        <a:spcAft>
                          <a:spcPts val="0"/>
                        </a:spcAft>
                        <a:buNone/>
                      </a:pPr>
                      <a:r>
                        <a:rPr lang="zh-CN" altLang="en-US" sz="1600" b="1" spc="120">
                          <a:solidFill>
                            <a:srgbClr val="226E9E"/>
                          </a:solidFill>
                          <a:latin typeface="微软雅黑" panose="020B0503020204020204" pitchFamily="34" charset="-122"/>
                          <a:ea typeface="微软雅黑" panose="020B0503020204020204" pitchFamily="34" charset="-122"/>
                        </a:rPr>
                        <a:t>教材子目</a:t>
                      </a: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lstStyle/>
                    <a:p>
                      <a:pPr algn="ctr">
                        <a:lnSpc>
                          <a:spcPct val="120000"/>
                        </a:lnSpc>
                        <a:spcBef>
                          <a:spcPts val="0"/>
                        </a:spcBef>
                        <a:spcAft>
                          <a:spcPts val="0"/>
                        </a:spcAft>
                        <a:buNone/>
                      </a:pPr>
                      <a:endParaRPr lang="zh-CN" altLang="en-US" sz="1600" b="1" spc="12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lstStyle/>
                    <a:p>
                      <a:pPr algn="ctr">
                        <a:lnSpc>
                          <a:spcPct val="120000"/>
                        </a:lnSpc>
                        <a:spcBef>
                          <a:spcPts val="0"/>
                        </a:spcBef>
                        <a:spcAft>
                          <a:spcPts val="0"/>
                        </a:spcAft>
                        <a:buNone/>
                      </a:pPr>
                      <a:endParaRPr lang="zh-CN" altLang="en-US" sz="1600" b="1" spc="12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28575">
                      <a:solidFill>
                        <a:srgbClr val="848587"/>
                      </a:solidFill>
                      <a:prstDash val="solid"/>
                    </a:lnB>
                    <a:solidFill>
                      <a:srgbClr val="FFFFFF"/>
                    </a:solidFill>
                  </a:tcPr>
                </a:tc>
                <a:tc>
                  <a:txBody>
                    <a:bodyPr/>
                    <a:lstStyle/>
                    <a:p>
                      <a:pPr algn="ctr">
                        <a:lnSpc>
                          <a:spcPct val="120000"/>
                        </a:lnSpc>
                        <a:spcBef>
                          <a:spcPts val="0"/>
                        </a:spcBef>
                        <a:spcAft>
                          <a:spcPts val="0"/>
                        </a:spcAft>
                        <a:buNone/>
                      </a:pPr>
                      <a:endParaRPr lang="zh-CN" altLang="en-US" sz="1600" b="1" spc="120" dirty="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cap="flat" cmpd="sng" algn="ctr">
                      <a:solidFill>
                        <a:srgbClr val="848587"/>
                      </a:solidFill>
                      <a:prstDash val="sysDash"/>
                      <a:round/>
                      <a:headEnd type="none" w="med" len="med"/>
                      <a:tailEnd type="none" w="med" len="med"/>
                    </a:lnR>
                    <a:lnT w="28575">
                      <a:solidFill>
                        <a:srgbClr val="848587"/>
                      </a:solidFill>
                      <a:prstDash val="solid"/>
                    </a:lnT>
                    <a:lnB w="28575">
                      <a:solidFill>
                        <a:srgbClr val="848587"/>
                      </a:solidFill>
                      <a:prstDash val="solid"/>
                    </a:lnB>
                    <a:solidFill>
                      <a:srgbClr val="FFFFFF"/>
                    </a:solidFill>
                  </a:tcPr>
                </a:tc>
                <a:tc>
                  <a:txBody>
                    <a:bodyPr/>
                    <a:lstStyle/>
                    <a:p>
                      <a:pPr algn="ctr">
                        <a:lnSpc>
                          <a:spcPct val="120000"/>
                        </a:lnSpc>
                        <a:spcBef>
                          <a:spcPts val="0"/>
                        </a:spcBef>
                        <a:spcAft>
                          <a:spcPts val="0"/>
                        </a:spcAft>
                        <a:buNone/>
                      </a:pPr>
                      <a:endParaRPr lang="zh-CN" altLang="en-US" sz="1600" b="1" spc="12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28575" cap="flat" cmpd="sng" algn="ctr">
                      <a:solidFill>
                        <a:srgbClr val="848587"/>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1529936">
                <a:tc>
                  <a:txBody>
                    <a:bodyPr/>
                    <a:lstStyle/>
                    <a:p>
                      <a:pPr algn="ctr">
                        <a:lnSpc>
                          <a:spcPct val="120000"/>
                        </a:lnSpc>
                        <a:spcBef>
                          <a:spcPts val="0"/>
                        </a:spcBef>
                        <a:spcAft>
                          <a:spcPts val="0"/>
                        </a:spcAft>
                        <a:buNone/>
                      </a:pPr>
                      <a:r>
                        <a:rPr lang="zh-CN" altLang="en-US" sz="1600" b="1" spc="120" dirty="0">
                          <a:solidFill>
                            <a:srgbClr val="226E9E"/>
                          </a:solidFill>
                          <a:latin typeface="微软雅黑" panose="020B0503020204020204" pitchFamily="34" charset="-122"/>
                          <a:ea typeface="微软雅黑" panose="020B0503020204020204" pitchFamily="34" charset="-122"/>
                        </a:rPr>
                        <a:t>学习聚焦</a:t>
                      </a:r>
                      <a:endParaRPr lang="zh-CN" altLang="en-US" sz="1600" b="1" spc="120" dirty="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a:solidFill>
                        <a:srgbClr val="848587"/>
                      </a:solidFill>
                      <a:prstDash val="solid"/>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dirty="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cap="flat" cmpd="sng" algn="ctr">
                      <a:solidFill>
                        <a:srgbClr val="848587"/>
                      </a:solidFill>
                      <a:prstDash val="sysDash"/>
                      <a:round/>
                      <a:headEnd type="none" w="med" len="med"/>
                      <a:tailEnd type="none" w="med" len="med"/>
                    </a:lnR>
                    <a:lnT w="28575">
                      <a:solidFill>
                        <a:srgbClr val="848587"/>
                      </a:solidFill>
                      <a:prstDash val="solid"/>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dirty="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28575" cap="flat" cmpd="sng" algn="ctr">
                      <a:solidFill>
                        <a:srgbClr val="848587"/>
                      </a:solidFill>
                      <a:prstDash val="solid"/>
                      <a:round/>
                      <a:headEnd type="none" w="med" len="med"/>
                      <a:tailEnd type="none" w="med" len="med"/>
                    </a:lnT>
                    <a:lnB w="9525" cap="flat" cmpd="sng" algn="ctr">
                      <a:solidFill>
                        <a:srgbClr val="848587"/>
                      </a:solidFill>
                      <a:prstDash val="sysDash"/>
                      <a:round/>
                      <a:headEnd type="none" w="med" len="med"/>
                      <a:tailEnd type="none" w="med" len="med"/>
                    </a:lnB>
                    <a:solidFill>
                      <a:srgbClr val="FFFFFF"/>
                    </a:solidFill>
                  </a:tcPr>
                </a:tc>
                <a:extLst>
                  <a:ext uri="{0D108BD9-81ED-4DB2-BD59-A6C34878D82A}">
                    <a16:rowId xmlns:a16="http://schemas.microsoft.com/office/drawing/2014/main" val="10001"/>
                  </a:ext>
                </a:extLst>
              </a:tr>
              <a:tr h="1263442">
                <a:tc>
                  <a:txBody>
                    <a:bodyPr/>
                    <a:lstStyle/>
                    <a:p>
                      <a:pPr algn="ctr">
                        <a:lnSpc>
                          <a:spcPct val="120000"/>
                        </a:lnSpc>
                        <a:spcBef>
                          <a:spcPts val="0"/>
                        </a:spcBef>
                        <a:spcAft>
                          <a:spcPts val="0"/>
                        </a:spcAft>
                        <a:buNone/>
                      </a:pPr>
                      <a:r>
                        <a:rPr lang="zh-CN" altLang="en-US" sz="1600" b="1" spc="120" dirty="0">
                          <a:solidFill>
                            <a:srgbClr val="226E9E"/>
                          </a:solidFill>
                          <a:latin typeface="微软雅黑" panose="020B0503020204020204" pitchFamily="34" charset="-122"/>
                          <a:ea typeface="微软雅黑" panose="020B0503020204020204" pitchFamily="34" charset="-122"/>
                        </a:rPr>
                        <a:t>具体史实</a:t>
                      </a:r>
                      <a:endParaRPr lang="zh-CN" altLang="en-US" sz="1600" b="1" spc="120" dirty="0">
                        <a:solidFill>
                          <a:srgbClr val="848587"/>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a:solidFill>
                        <a:srgbClr val="848587"/>
                      </a:solidFill>
                      <a:prstDash val="sysDash"/>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cap="flat" cmpd="sng" algn="ctr">
                      <a:solidFill>
                        <a:srgbClr val="848587"/>
                      </a:solidFill>
                      <a:prstDash val="sysDash"/>
                      <a:round/>
                      <a:headEnd type="none" w="med" len="med"/>
                      <a:tailEnd type="none" w="med" len="med"/>
                    </a:lnR>
                    <a:lnT w="9525">
                      <a:solidFill>
                        <a:srgbClr val="848587"/>
                      </a:solidFill>
                      <a:prstDash val="sysDash"/>
                    </a:lnT>
                    <a:lnB w="9525">
                      <a:solidFill>
                        <a:srgbClr val="848587"/>
                      </a:solidFill>
                      <a:prstDash val="sysDash"/>
                    </a:lnB>
                    <a:solidFill>
                      <a:srgbClr val="FFFFFF"/>
                    </a:solidFill>
                  </a:tcPr>
                </a:tc>
                <a:tc>
                  <a:txBody>
                    <a:bodyPr/>
                    <a:lstStyle/>
                    <a:p>
                      <a:pPr algn="ctr">
                        <a:lnSpc>
                          <a:spcPct val="120000"/>
                        </a:lnSpc>
                        <a:spcBef>
                          <a:spcPts val="0"/>
                        </a:spcBef>
                        <a:spcAft>
                          <a:spcPts val="0"/>
                        </a:spcAft>
                        <a:buNone/>
                      </a:pPr>
                      <a:endParaRPr lang="zh-CN" altLang="en-US" sz="1400" b="0" spc="120" dirty="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cap="flat" cmpd="sng" algn="ctr">
                      <a:solidFill>
                        <a:srgbClr val="848587"/>
                      </a:solidFill>
                      <a:prstDash val="sysDash"/>
                      <a:round/>
                      <a:headEnd type="none" w="med" len="med"/>
                      <a:tailEnd type="none" w="med" len="med"/>
                    </a:lnT>
                    <a:lnB w="9525" cap="flat" cmpd="sng" algn="ctr">
                      <a:solidFill>
                        <a:srgbClr val="848587"/>
                      </a:solidFill>
                      <a:prstDash val="sysDash"/>
                      <a:round/>
                      <a:headEnd type="none" w="med" len="med"/>
                      <a:tailEnd type="none" w="med" len="med"/>
                    </a:lnB>
                    <a:solidFill>
                      <a:srgbClr val="FFFFFF"/>
                    </a:solidFill>
                  </a:tcPr>
                </a:tc>
                <a:extLst>
                  <a:ext uri="{0D108BD9-81ED-4DB2-BD59-A6C34878D82A}">
                    <a16:rowId xmlns:a16="http://schemas.microsoft.com/office/drawing/2014/main" val="10002"/>
                  </a:ext>
                </a:extLst>
              </a:tr>
              <a:tr h="1266749">
                <a:tc>
                  <a:txBody>
                    <a:bodyPr/>
                    <a:lstStyle/>
                    <a:p>
                      <a:pPr algn="ctr">
                        <a:lnSpc>
                          <a:spcPct val="120000"/>
                        </a:lnSpc>
                        <a:spcBef>
                          <a:spcPts val="0"/>
                        </a:spcBef>
                        <a:spcAft>
                          <a:spcPts val="0"/>
                        </a:spcAft>
                        <a:buClrTx/>
                        <a:buSzTx/>
                        <a:buFontTx/>
                        <a:buNone/>
                      </a:pPr>
                      <a:r>
                        <a:rPr lang="zh-CN" altLang="en-US" sz="1600" b="1" spc="120" dirty="0">
                          <a:solidFill>
                            <a:srgbClr val="226E9E"/>
                          </a:solidFill>
                          <a:latin typeface="微软雅黑" panose="020B0503020204020204" pitchFamily="34" charset="-122"/>
                          <a:ea typeface="微软雅黑" panose="020B0503020204020204" pitchFamily="34" charset="-122"/>
                        </a:rPr>
                        <a:t>教学重点、难点</a:t>
                      </a:r>
                    </a:p>
                  </a:txBody>
                  <a:tcPr marL="177800" marR="177800" marT="107957" marB="107957"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gridSpan="4">
                  <a:txBody>
                    <a:bodyPr/>
                    <a:lstStyle/>
                    <a:p>
                      <a:pPr algn="ctr">
                        <a:lnSpc>
                          <a:spcPct val="120000"/>
                        </a:lnSpc>
                        <a:spcBef>
                          <a:spcPts val="0"/>
                        </a:spcBef>
                        <a:spcAft>
                          <a:spcPts val="0"/>
                        </a:spcAft>
                        <a:buNone/>
                      </a:pPr>
                      <a:endParaRPr lang="zh-CN" altLang="en-US" sz="1400" b="0" spc="120" dirty="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hMerge="1">
                  <a:txBody>
                    <a:bodyPr/>
                    <a:lstStyle/>
                    <a:p>
                      <a:endParaRPr lang="zh-CN"/>
                    </a:p>
                  </a:txBody>
                  <a:tcPr marL="177800" marR="177800" marT="107950" marB="107950"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hMerge="1">
                  <a:txBody>
                    <a:bodyPr/>
                    <a:lstStyle/>
                    <a:p>
                      <a:endParaRPr lang="zh-CN"/>
                    </a:p>
                  </a:txBody>
                  <a:tcPr marL="177800" marR="177800" marT="107950" marB="107950" anchor="ctr">
                    <a:lnL w="9525">
                      <a:solidFill>
                        <a:srgbClr val="848587"/>
                      </a:solidFill>
                      <a:prstDash val="sysDash"/>
                    </a:lnL>
                    <a:lnR w="9525">
                      <a:solidFill>
                        <a:srgbClr val="848587"/>
                      </a:solidFill>
                      <a:prstDash val="sysDash"/>
                    </a:lnR>
                    <a:lnT w="9525">
                      <a:solidFill>
                        <a:srgbClr val="848587"/>
                      </a:solidFill>
                      <a:prstDash val="sysDash"/>
                    </a:lnT>
                    <a:lnB w="28575">
                      <a:solidFill>
                        <a:srgbClr val="848587"/>
                      </a:solidFill>
                      <a:prstDash val="solid"/>
                    </a:lnB>
                    <a:solidFill>
                      <a:srgbClr val="FFFFFF"/>
                    </a:solidFill>
                  </a:tcPr>
                </a:tc>
                <a:tc hMerge="1">
                  <a:txBody>
                    <a:bodyPr/>
                    <a:lstStyle/>
                    <a:p>
                      <a:pPr algn="ctr">
                        <a:lnSpc>
                          <a:spcPct val="120000"/>
                        </a:lnSpc>
                        <a:spcBef>
                          <a:spcPts val="0"/>
                        </a:spcBef>
                        <a:spcAft>
                          <a:spcPts val="0"/>
                        </a:spcAft>
                        <a:buNone/>
                      </a:pPr>
                      <a:endParaRPr lang="zh-CN" altLang="en-US" sz="1400" b="0" spc="120" dirty="0">
                        <a:solidFill>
                          <a:srgbClr val="404040"/>
                        </a:solidFill>
                        <a:latin typeface="微软雅黑" panose="020B0503020204020204" pitchFamily="34" charset="-122"/>
                        <a:ea typeface="微软雅黑" panose="020B0503020204020204" pitchFamily="34" charset="-122"/>
                      </a:endParaRPr>
                    </a:p>
                  </a:txBody>
                  <a:tcPr marL="177800" marR="177800" marT="107957" marB="107957" anchor="ctr">
                    <a:lnL w="9525">
                      <a:solidFill>
                        <a:srgbClr val="848587"/>
                      </a:solidFill>
                      <a:prstDash val="sysDash"/>
                    </a:lnL>
                    <a:lnR w="9525">
                      <a:solidFill>
                        <a:srgbClr val="848587"/>
                      </a:solidFill>
                      <a:prstDash val="sysDash"/>
                    </a:lnR>
                    <a:lnT w="9525" cap="flat" cmpd="sng" algn="ctr">
                      <a:solidFill>
                        <a:srgbClr val="848587"/>
                      </a:solidFill>
                      <a:prstDash val="sysDash"/>
                      <a:round/>
                      <a:headEnd type="none" w="med" len="med"/>
                      <a:tailEnd type="none" w="med" len="med"/>
                    </a:lnT>
                    <a:lnB w="28575" cap="flat" cmpd="sng" algn="ctr">
                      <a:solidFill>
                        <a:srgbClr val="848587"/>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
        <p:nvSpPr>
          <p:cNvPr id="13342" name="文本框 5">
            <a:extLst>
              <a:ext uri="{FF2B5EF4-FFF2-40B4-BE49-F238E27FC236}">
                <a16:creationId xmlns:a16="http://schemas.microsoft.com/office/drawing/2014/main" id="{6C3BC22C-D1CB-41D7-B57D-DCA95ED780E5}"/>
              </a:ext>
            </a:extLst>
          </p:cNvPr>
          <p:cNvSpPr txBox="1">
            <a:spLocks noChangeArrowheads="1"/>
          </p:cNvSpPr>
          <p:nvPr/>
        </p:nvSpPr>
        <p:spPr bwMode="auto">
          <a:xfrm>
            <a:off x="2094275" y="1392694"/>
            <a:ext cx="1422184" cy="4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ts val="3500"/>
              </a:lnSpc>
            </a:pPr>
            <a:r>
              <a:rPr lang="zh-CN" altLang="en-US" sz="2400" b="1" dirty="0">
                <a:latin typeface="楷体" panose="02010609060101010101" pitchFamily="49" charset="-122"/>
                <a:ea typeface="楷体" panose="02010609060101010101" pitchFamily="49" charset="-122"/>
                <a:sym typeface="宋体" panose="02010600030101010101" pitchFamily="2" charset="-122"/>
              </a:rPr>
              <a:t>辽与西夏</a:t>
            </a:r>
          </a:p>
        </p:txBody>
      </p:sp>
      <p:sp>
        <p:nvSpPr>
          <p:cNvPr id="13343" name="文本框 6">
            <a:extLst>
              <a:ext uri="{FF2B5EF4-FFF2-40B4-BE49-F238E27FC236}">
                <a16:creationId xmlns:a16="http://schemas.microsoft.com/office/drawing/2014/main" id="{193C43CC-2E22-4AA7-BFA8-08BB2CE43067}"/>
              </a:ext>
            </a:extLst>
          </p:cNvPr>
          <p:cNvSpPr txBox="1">
            <a:spLocks noChangeArrowheads="1"/>
          </p:cNvSpPr>
          <p:nvPr/>
        </p:nvSpPr>
        <p:spPr bwMode="auto">
          <a:xfrm>
            <a:off x="4015137" y="1387289"/>
            <a:ext cx="2040943" cy="4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dirty="0">
                <a:sym typeface="宋体" panose="02010600030101010101" pitchFamily="2" charset="-122"/>
              </a:rPr>
              <a:t>金朝入主中原</a:t>
            </a:r>
            <a:endParaRPr lang="zh-CN" altLang="zh-CN" dirty="0">
              <a:sym typeface="宋体" panose="02010600030101010101" pitchFamily="2" charset="-122"/>
            </a:endParaRPr>
          </a:p>
        </p:txBody>
      </p:sp>
      <p:sp>
        <p:nvSpPr>
          <p:cNvPr id="13344" name="文本框 7">
            <a:extLst>
              <a:ext uri="{FF2B5EF4-FFF2-40B4-BE49-F238E27FC236}">
                <a16:creationId xmlns:a16="http://schemas.microsoft.com/office/drawing/2014/main" id="{017137D2-AFE4-4984-8F6D-0491B2908225}"/>
              </a:ext>
            </a:extLst>
          </p:cNvPr>
          <p:cNvSpPr txBox="1">
            <a:spLocks noChangeArrowheads="1"/>
          </p:cNvSpPr>
          <p:nvPr/>
        </p:nvSpPr>
        <p:spPr bwMode="auto">
          <a:xfrm>
            <a:off x="6221918" y="1406213"/>
            <a:ext cx="3021981" cy="476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sz="2200" dirty="0">
                <a:sym typeface="宋体" panose="02010600030101010101" pitchFamily="2" charset="-122"/>
              </a:rPr>
              <a:t>从蒙古崛起到元朝统一</a:t>
            </a:r>
          </a:p>
        </p:txBody>
      </p:sp>
      <p:sp>
        <p:nvSpPr>
          <p:cNvPr id="13345" name="文本框 99">
            <a:extLst>
              <a:ext uri="{FF2B5EF4-FFF2-40B4-BE49-F238E27FC236}">
                <a16:creationId xmlns:a16="http://schemas.microsoft.com/office/drawing/2014/main" id="{A74D0F0A-111F-4FD2-B842-2776114CDF1D}"/>
              </a:ext>
            </a:extLst>
          </p:cNvPr>
          <p:cNvSpPr txBox="1">
            <a:spLocks noChangeArrowheads="1"/>
          </p:cNvSpPr>
          <p:nvPr/>
        </p:nvSpPr>
        <p:spPr bwMode="auto">
          <a:xfrm>
            <a:off x="1667909" y="2031345"/>
            <a:ext cx="2450247" cy="136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sz="2000" dirty="0"/>
              <a:t>辽和西夏与北宋对峙，都维持了较长时间统治的稳定</a:t>
            </a:r>
          </a:p>
        </p:txBody>
      </p:sp>
      <p:sp>
        <p:nvSpPr>
          <p:cNvPr id="13346" name="文本框 8">
            <a:extLst>
              <a:ext uri="{FF2B5EF4-FFF2-40B4-BE49-F238E27FC236}">
                <a16:creationId xmlns:a16="http://schemas.microsoft.com/office/drawing/2014/main" id="{AB73EDB6-E7D3-4783-BAF8-5E8676BAADDF}"/>
              </a:ext>
            </a:extLst>
          </p:cNvPr>
          <p:cNvSpPr txBox="1">
            <a:spLocks noChangeArrowheads="1"/>
          </p:cNvSpPr>
          <p:nvPr/>
        </p:nvSpPr>
        <p:spPr bwMode="auto">
          <a:xfrm>
            <a:off x="4077017" y="2058277"/>
            <a:ext cx="1917185" cy="136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sz="2000" dirty="0">
                <a:sym typeface="宋体" panose="02010600030101010101" pitchFamily="2" charset="-122"/>
              </a:rPr>
              <a:t>金朝由东北入主中原，一度出现治世</a:t>
            </a:r>
            <a:endParaRPr lang="zh-CN" altLang="zh-CN" sz="2000" dirty="0">
              <a:sym typeface="宋体" panose="02010600030101010101" pitchFamily="2" charset="-122"/>
            </a:endParaRPr>
          </a:p>
        </p:txBody>
      </p:sp>
      <p:sp>
        <p:nvSpPr>
          <p:cNvPr id="13347" name="文本框 9">
            <a:extLst>
              <a:ext uri="{FF2B5EF4-FFF2-40B4-BE49-F238E27FC236}">
                <a16:creationId xmlns:a16="http://schemas.microsoft.com/office/drawing/2014/main" id="{B71BD10C-0617-4541-A7C2-58B9182F667C}"/>
              </a:ext>
            </a:extLst>
          </p:cNvPr>
          <p:cNvSpPr txBox="1">
            <a:spLocks noChangeArrowheads="1"/>
          </p:cNvSpPr>
          <p:nvPr/>
        </p:nvSpPr>
        <p:spPr bwMode="auto">
          <a:xfrm>
            <a:off x="6261100" y="2082981"/>
            <a:ext cx="2649162" cy="137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sz="2000" dirty="0">
                <a:sym typeface="宋体" panose="02010600030101010101" pitchFamily="2" charset="-122"/>
              </a:rPr>
              <a:t>崛起于漠北的蒙古，建立元朝，完成了全国的大统一</a:t>
            </a:r>
            <a:endParaRPr lang="zh-CN" altLang="zh-CN" sz="2000" dirty="0">
              <a:sym typeface="宋体" panose="02010600030101010101" pitchFamily="2" charset="-122"/>
            </a:endParaRPr>
          </a:p>
        </p:txBody>
      </p:sp>
      <p:sp>
        <p:nvSpPr>
          <p:cNvPr id="13348" name="文本框 10">
            <a:extLst>
              <a:ext uri="{FF2B5EF4-FFF2-40B4-BE49-F238E27FC236}">
                <a16:creationId xmlns:a16="http://schemas.microsoft.com/office/drawing/2014/main" id="{0BD911CA-779C-438F-A6E4-8E719F78A128}"/>
              </a:ext>
            </a:extLst>
          </p:cNvPr>
          <p:cNvSpPr txBox="1">
            <a:spLocks noChangeArrowheads="1"/>
          </p:cNvSpPr>
          <p:nvPr/>
        </p:nvSpPr>
        <p:spPr bwMode="auto">
          <a:xfrm>
            <a:off x="3069509" y="5003743"/>
            <a:ext cx="71731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000" b="1">
                <a:latin typeface="楷体" panose="02010609060101010101" pitchFamily="49" charset="-122"/>
                <a:ea typeface="楷体" panose="02010609060101010101" pitchFamily="49" charset="-122"/>
              </a:defRPr>
            </a:lvl1pPr>
          </a:lstStyle>
          <a:p>
            <a:pPr>
              <a:lnSpc>
                <a:spcPct val="100000"/>
              </a:lnSpc>
            </a:pPr>
            <a:r>
              <a:rPr lang="en-US" altLang="zh-CN" dirty="0"/>
              <a:t>1.</a:t>
            </a:r>
            <a:r>
              <a:rPr lang="zh-CN" altLang="en-US" dirty="0"/>
              <a:t>各个少数民族政权的政权发展</a:t>
            </a:r>
            <a:endParaRPr lang="en-US" altLang="zh-CN" dirty="0"/>
          </a:p>
          <a:p>
            <a:pPr>
              <a:lnSpc>
                <a:spcPct val="100000"/>
              </a:lnSpc>
            </a:pPr>
            <a:r>
              <a:rPr lang="en-US" altLang="zh-CN" dirty="0"/>
              <a:t>2.</a:t>
            </a:r>
            <a:r>
              <a:rPr lang="zh-CN" altLang="en-US" dirty="0"/>
              <a:t>各少数民族政权制度建设</a:t>
            </a:r>
            <a:endParaRPr lang="en-US" altLang="zh-CN" dirty="0"/>
          </a:p>
          <a:p>
            <a:pPr>
              <a:lnSpc>
                <a:spcPct val="100000"/>
              </a:lnSpc>
            </a:pPr>
            <a:r>
              <a:rPr lang="en-US" altLang="zh-CN" dirty="0"/>
              <a:t>3.</a:t>
            </a:r>
            <a:r>
              <a:rPr lang="zh-CN" altLang="en-US" dirty="0"/>
              <a:t>少数民族政权建设与</a:t>
            </a:r>
            <a:r>
              <a:rPr lang="zh-CN" altLang="en-US" sz="2800" u="sng" dirty="0"/>
              <a:t>统一多民族国家</a:t>
            </a:r>
            <a:r>
              <a:rPr lang="zh-CN" altLang="en-US" dirty="0"/>
              <a:t>发展的关系</a:t>
            </a:r>
            <a:endParaRPr lang="en-US" altLang="zh-CN" dirty="0"/>
          </a:p>
        </p:txBody>
      </p:sp>
      <p:sp>
        <p:nvSpPr>
          <p:cNvPr id="13349" name="文本框 11">
            <a:extLst>
              <a:ext uri="{FF2B5EF4-FFF2-40B4-BE49-F238E27FC236}">
                <a16:creationId xmlns:a16="http://schemas.microsoft.com/office/drawing/2014/main" id="{D2339C17-D216-4D49-95AF-399FB97946CE}"/>
              </a:ext>
            </a:extLst>
          </p:cNvPr>
          <p:cNvSpPr txBox="1">
            <a:spLocks noChangeArrowheads="1"/>
          </p:cNvSpPr>
          <p:nvPr/>
        </p:nvSpPr>
        <p:spPr bwMode="auto">
          <a:xfrm>
            <a:off x="4042694" y="3619188"/>
            <a:ext cx="2094984" cy="136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000" b="1">
                <a:latin typeface="楷体" panose="02010609060101010101" pitchFamily="49" charset="-122"/>
                <a:ea typeface="楷体" panose="02010609060101010101" pitchFamily="49" charset="-122"/>
              </a:defRPr>
            </a:lvl1pPr>
          </a:lstStyle>
          <a:p>
            <a:r>
              <a:rPr lang="zh-CN" altLang="en-US" dirty="0"/>
              <a:t>金朝沿袭唐宋制度，保持“猛安谋克”制度。</a:t>
            </a:r>
          </a:p>
        </p:txBody>
      </p:sp>
      <p:sp>
        <p:nvSpPr>
          <p:cNvPr id="13350" name="文本框 12">
            <a:extLst>
              <a:ext uri="{FF2B5EF4-FFF2-40B4-BE49-F238E27FC236}">
                <a16:creationId xmlns:a16="http://schemas.microsoft.com/office/drawing/2014/main" id="{A3A30F45-A8E6-43FB-9DAB-B599CE00E4CF}"/>
              </a:ext>
            </a:extLst>
          </p:cNvPr>
          <p:cNvSpPr txBox="1">
            <a:spLocks noChangeArrowheads="1"/>
          </p:cNvSpPr>
          <p:nvPr/>
        </p:nvSpPr>
        <p:spPr bwMode="auto">
          <a:xfrm>
            <a:off x="1808212" y="3559022"/>
            <a:ext cx="2309944" cy="136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000" b="1">
                <a:latin typeface="楷体" panose="02010609060101010101" pitchFamily="49" charset="-122"/>
                <a:ea typeface="楷体" panose="02010609060101010101" pitchFamily="49" charset="-122"/>
              </a:defRPr>
            </a:lvl1pPr>
          </a:lstStyle>
          <a:p>
            <a:r>
              <a:rPr lang="zh-CN" altLang="en-US" dirty="0"/>
              <a:t>辽：南北面官制</a:t>
            </a:r>
            <a:endParaRPr lang="en-US" altLang="zh-CN" dirty="0"/>
          </a:p>
          <a:p>
            <a:r>
              <a:rPr lang="zh-CN" altLang="en-US" dirty="0"/>
              <a:t>西夏：一套官职，两套官称</a:t>
            </a:r>
          </a:p>
        </p:txBody>
      </p:sp>
      <p:sp>
        <p:nvSpPr>
          <p:cNvPr id="13351" name="文本框 13">
            <a:extLst>
              <a:ext uri="{FF2B5EF4-FFF2-40B4-BE49-F238E27FC236}">
                <a16:creationId xmlns:a16="http://schemas.microsoft.com/office/drawing/2014/main" id="{31AB7294-D799-42A1-ACD9-434AB43B0B36}"/>
              </a:ext>
            </a:extLst>
          </p:cNvPr>
          <p:cNvSpPr txBox="1">
            <a:spLocks noChangeArrowheads="1"/>
          </p:cNvSpPr>
          <p:nvPr/>
        </p:nvSpPr>
        <p:spPr bwMode="auto">
          <a:xfrm>
            <a:off x="6343499" y="3697667"/>
            <a:ext cx="292705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000" b="1">
                <a:latin typeface="楷体" panose="02010609060101010101" pitchFamily="49" charset="-122"/>
                <a:ea typeface="楷体" panose="02010609060101010101" pitchFamily="49" charset="-122"/>
              </a:defRPr>
            </a:lvl1pPr>
          </a:lstStyle>
          <a:p>
            <a:pPr>
              <a:lnSpc>
                <a:spcPct val="100000"/>
              </a:lnSpc>
            </a:pPr>
            <a:r>
              <a:rPr lang="zh-CN" altLang="en-US" dirty="0"/>
              <a:t>行省制、驿道驿站</a:t>
            </a:r>
            <a:endParaRPr lang="en-US" altLang="zh-CN" dirty="0"/>
          </a:p>
          <a:p>
            <a:pPr>
              <a:lnSpc>
                <a:spcPct val="100000"/>
              </a:lnSpc>
            </a:pPr>
            <a:r>
              <a:rPr lang="zh-CN" altLang="en-US" dirty="0"/>
              <a:t>宣慰司、北庭都元帅府宣政院、澎湖巡检司</a:t>
            </a:r>
          </a:p>
        </p:txBody>
      </p:sp>
      <p:sp>
        <p:nvSpPr>
          <p:cNvPr id="24" name="文本框 7">
            <a:extLst>
              <a:ext uri="{FF2B5EF4-FFF2-40B4-BE49-F238E27FC236}">
                <a16:creationId xmlns:a16="http://schemas.microsoft.com/office/drawing/2014/main" id="{B42705FD-4780-484F-BCA3-662433B59051}"/>
              </a:ext>
            </a:extLst>
          </p:cNvPr>
          <p:cNvSpPr txBox="1">
            <a:spLocks noChangeArrowheads="1"/>
          </p:cNvSpPr>
          <p:nvPr/>
        </p:nvSpPr>
        <p:spPr bwMode="auto">
          <a:xfrm>
            <a:off x="9359448" y="1420622"/>
            <a:ext cx="2350323" cy="48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dirty="0">
                <a:sym typeface="宋体" panose="02010600030101010101" pitchFamily="2" charset="-122"/>
              </a:rPr>
              <a:t>元朝的民族关系</a:t>
            </a:r>
          </a:p>
        </p:txBody>
      </p:sp>
      <p:sp>
        <p:nvSpPr>
          <p:cNvPr id="25" name="文本框 9">
            <a:extLst>
              <a:ext uri="{FF2B5EF4-FFF2-40B4-BE49-F238E27FC236}">
                <a16:creationId xmlns:a16="http://schemas.microsoft.com/office/drawing/2014/main" id="{9100CFE2-97D0-4EDA-B431-E119E07C191B}"/>
              </a:ext>
            </a:extLst>
          </p:cNvPr>
          <p:cNvSpPr txBox="1">
            <a:spLocks noChangeArrowheads="1"/>
          </p:cNvSpPr>
          <p:nvPr/>
        </p:nvSpPr>
        <p:spPr bwMode="auto">
          <a:xfrm>
            <a:off x="9300699" y="2037327"/>
            <a:ext cx="2891301" cy="136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400" b="1">
                <a:latin typeface="楷体" panose="02010609060101010101" pitchFamily="49" charset="-122"/>
                <a:ea typeface="楷体" panose="02010609060101010101" pitchFamily="49" charset="-122"/>
              </a:defRPr>
            </a:lvl1pPr>
          </a:lstStyle>
          <a:p>
            <a:r>
              <a:rPr lang="zh-CN" altLang="en-US" sz="2000" dirty="0">
                <a:sym typeface="宋体" panose="02010600030101010101" pitchFamily="2" charset="-122"/>
              </a:rPr>
              <a:t>元朝存在民族矛盾，但不同民族的交往交流交融也得到进一步加强</a:t>
            </a:r>
            <a:endParaRPr lang="zh-CN" altLang="zh-CN" sz="2000" dirty="0">
              <a:sym typeface="宋体" panose="02010600030101010101" pitchFamily="2" charset="-122"/>
            </a:endParaRPr>
          </a:p>
        </p:txBody>
      </p:sp>
      <p:sp>
        <p:nvSpPr>
          <p:cNvPr id="26" name="文本框 13">
            <a:extLst>
              <a:ext uri="{FF2B5EF4-FFF2-40B4-BE49-F238E27FC236}">
                <a16:creationId xmlns:a16="http://schemas.microsoft.com/office/drawing/2014/main" id="{D10E4C1E-2165-4C61-8D8D-9E3CFC797C0A}"/>
              </a:ext>
            </a:extLst>
          </p:cNvPr>
          <p:cNvSpPr txBox="1">
            <a:spLocks noChangeArrowheads="1"/>
          </p:cNvSpPr>
          <p:nvPr/>
        </p:nvSpPr>
        <p:spPr bwMode="auto">
          <a:xfrm>
            <a:off x="10103026" y="3922303"/>
            <a:ext cx="1286646" cy="47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ts val="3500"/>
              </a:lnSpc>
              <a:defRPr sz="2000" b="1">
                <a:latin typeface="楷体" panose="02010609060101010101" pitchFamily="49" charset="-122"/>
                <a:ea typeface="楷体" panose="02010609060101010101" pitchFamily="49" charset="-122"/>
              </a:defRPr>
            </a:lvl1pPr>
          </a:lstStyle>
          <a:p>
            <a:r>
              <a:rPr lang="zh-CN" altLang="en-US" dirty="0"/>
              <a:t>四等人制</a:t>
            </a:r>
          </a:p>
        </p:txBody>
      </p:sp>
      <p:sp>
        <p:nvSpPr>
          <p:cNvPr id="27" name="矩形 26">
            <a:extLst>
              <a:ext uri="{FF2B5EF4-FFF2-40B4-BE49-F238E27FC236}">
                <a16:creationId xmlns:a16="http://schemas.microsoft.com/office/drawing/2014/main" id="{EB1F238F-E200-4704-A28C-C9C7DEE6DE6D}"/>
              </a:ext>
            </a:extLst>
          </p:cNvPr>
          <p:cNvSpPr/>
          <p:nvPr/>
        </p:nvSpPr>
        <p:spPr>
          <a:xfrm>
            <a:off x="162667" y="89183"/>
            <a:ext cx="1572902"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课标</a:t>
            </a:r>
          </a:p>
        </p:txBody>
      </p:sp>
      <p:sp>
        <p:nvSpPr>
          <p:cNvPr id="28" name="矩形 27">
            <a:extLst>
              <a:ext uri="{FF2B5EF4-FFF2-40B4-BE49-F238E27FC236}">
                <a16:creationId xmlns:a16="http://schemas.microsoft.com/office/drawing/2014/main" id="{FE3B4078-48AA-4024-8EA5-DBA35CDACC87}"/>
              </a:ext>
            </a:extLst>
          </p:cNvPr>
          <p:cNvSpPr/>
          <p:nvPr/>
        </p:nvSpPr>
        <p:spPr>
          <a:xfrm>
            <a:off x="803382" y="89183"/>
            <a:ext cx="1572902"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accent2">
                    <a:lumMod val="20000"/>
                    <a:lumOff val="80000"/>
                  </a:schemeClr>
                </a:solidFill>
                <a:latin typeface="迷你简书魂" panose="02010609000101010101" pitchFamily="49" charset="-122"/>
                <a:ea typeface="迷你简书魂" panose="02010609000101010101" pitchFamily="49" charset="-122"/>
              </a:rPr>
              <a:t>教材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45"/>
                                        </p:tgtEl>
                                        <p:attrNameLst>
                                          <p:attrName>style.visibility</p:attrName>
                                        </p:attrNameLst>
                                      </p:cBhvr>
                                      <p:to>
                                        <p:strVal val="visible"/>
                                      </p:to>
                                    </p:set>
                                    <p:animEffect transition="in" filter="fade">
                                      <p:cBhvr>
                                        <p:cTn id="7" dur="500"/>
                                        <p:tgtEl>
                                          <p:spTgt spid="133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46"/>
                                        </p:tgtEl>
                                        <p:attrNameLst>
                                          <p:attrName>style.visibility</p:attrName>
                                        </p:attrNameLst>
                                      </p:cBhvr>
                                      <p:to>
                                        <p:strVal val="visible"/>
                                      </p:to>
                                    </p:set>
                                    <p:animEffect transition="in" filter="fade">
                                      <p:cBhvr>
                                        <p:cTn id="10" dur="500"/>
                                        <p:tgtEl>
                                          <p:spTgt spid="133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47"/>
                                        </p:tgtEl>
                                        <p:attrNameLst>
                                          <p:attrName>style.visibility</p:attrName>
                                        </p:attrNameLst>
                                      </p:cBhvr>
                                      <p:to>
                                        <p:strVal val="visible"/>
                                      </p:to>
                                    </p:set>
                                    <p:animEffect transition="in" filter="fade">
                                      <p:cBhvr>
                                        <p:cTn id="13" dur="500"/>
                                        <p:tgtEl>
                                          <p:spTgt spid="133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351"/>
                                        </p:tgtEl>
                                        <p:attrNameLst>
                                          <p:attrName>style.visibility</p:attrName>
                                        </p:attrNameLst>
                                      </p:cBhvr>
                                      <p:to>
                                        <p:strVal val="visible"/>
                                      </p:to>
                                    </p:set>
                                    <p:animEffect transition="in" filter="fade">
                                      <p:cBhvr>
                                        <p:cTn id="22" dur="500"/>
                                        <p:tgtEl>
                                          <p:spTgt spid="133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349"/>
                                        </p:tgtEl>
                                        <p:attrNameLst>
                                          <p:attrName>style.visibility</p:attrName>
                                        </p:attrNameLst>
                                      </p:cBhvr>
                                      <p:to>
                                        <p:strVal val="visible"/>
                                      </p:to>
                                    </p:set>
                                    <p:animEffect transition="in" filter="fade">
                                      <p:cBhvr>
                                        <p:cTn id="25" dur="500"/>
                                        <p:tgtEl>
                                          <p:spTgt spid="133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350"/>
                                        </p:tgtEl>
                                        <p:attrNameLst>
                                          <p:attrName>style.visibility</p:attrName>
                                        </p:attrNameLst>
                                      </p:cBhvr>
                                      <p:to>
                                        <p:strVal val="visible"/>
                                      </p:to>
                                    </p:set>
                                    <p:animEffect transition="in" filter="fade">
                                      <p:cBhvr>
                                        <p:cTn id="28" dur="500"/>
                                        <p:tgtEl>
                                          <p:spTgt spid="1335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348">
                                            <p:txEl>
                                              <p:pRg st="0" end="0"/>
                                            </p:txEl>
                                          </p:spTgt>
                                        </p:tgtEl>
                                        <p:attrNameLst>
                                          <p:attrName>style.visibility</p:attrName>
                                        </p:attrNameLst>
                                      </p:cBhvr>
                                      <p:to>
                                        <p:strVal val="visible"/>
                                      </p:to>
                                    </p:set>
                                    <p:animEffect transition="in" filter="fade">
                                      <p:cBhvr>
                                        <p:cTn id="33" dur="500"/>
                                        <p:tgtEl>
                                          <p:spTgt spid="1334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348">
                                            <p:txEl>
                                              <p:pRg st="1" end="1"/>
                                            </p:txEl>
                                          </p:spTgt>
                                        </p:tgtEl>
                                        <p:attrNameLst>
                                          <p:attrName>style.visibility</p:attrName>
                                        </p:attrNameLst>
                                      </p:cBhvr>
                                      <p:to>
                                        <p:strVal val="visible"/>
                                      </p:to>
                                    </p:set>
                                    <p:animEffect transition="in" filter="fade">
                                      <p:cBhvr>
                                        <p:cTn id="38" dur="500"/>
                                        <p:tgtEl>
                                          <p:spTgt spid="13348">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3348">
                                            <p:txEl>
                                              <p:pRg st="2" end="2"/>
                                            </p:txEl>
                                          </p:spTgt>
                                        </p:tgtEl>
                                        <p:attrNameLst>
                                          <p:attrName>style.visibility</p:attrName>
                                        </p:attrNameLst>
                                      </p:cBhvr>
                                      <p:to>
                                        <p:strVal val="visible"/>
                                      </p:to>
                                    </p:set>
                                    <p:animEffect transition="in" filter="fade">
                                      <p:cBhvr>
                                        <p:cTn id="43" dur="500"/>
                                        <p:tgtEl>
                                          <p:spTgt spid="133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5" grpId="0"/>
      <p:bldP spid="13346" grpId="0"/>
      <p:bldP spid="13347" grpId="0"/>
      <p:bldP spid="13349" grpId="0"/>
      <p:bldP spid="13350" grpId="0"/>
      <p:bldP spid="13351" grpId="0"/>
      <p:bldP spid="25" grpId="0"/>
      <p:bldP spid="26" grpId="0"/>
      <p:bldP spid="2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00" y="6548140"/>
            <a:ext cx="9144000" cy="309860"/>
            <a:chOff x="0" y="6444852"/>
            <a:chExt cx="12192000" cy="413147"/>
          </a:xfrm>
        </p:grpSpPr>
        <p:pic>
          <p:nvPicPr>
            <p:cNvPr id="4" name="图片 3"/>
            <p:cNvPicPr>
              <a:picLocks noChangeAspect="1"/>
            </p:cNvPicPr>
            <p:nvPr/>
          </p:nvPicPr>
          <p:blipFill>
            <a:blip r:embed="rId3"/>
            <a:stretch>
              <a:fillRect/>
            </a:stretch>
          </p:blipFill>
          <p:spPr>
            <a:xfrm>
              <a:off x="0" y="6444852"/>
              <a:ext cx="6610350" cy="413147"/>
            </a:xfrm>
            <a:prstGeom prst="rect">
              <a:avLst/>
            </a:prstGeom>
          </p:spPr>
        </p:pic>
        <p:pic>
          <p:nvPicPr>
            <p:cNvPr id="5" name="图片 4"/>
            <p:cNvPicPr>
              <a:picLocks noChangeAspect="1"/>
            </p:cNvPicPr>
            <p:nvPr/>
          </p:nvPicPr>
          <p:blipFill rotWithShape="1">
            <a:blip r:embed="rId3"/>
            <a:srcRect r="13256"/>
            <a:stretch>
              <a:fillRect/>
            </a:stretch>
          </p:blipFill>
          <p:spPr>
            <a:xfrm>
              <a:off x="6457950" y="6444852"/>
              <a:ext cx="5734050" cy="413147"/>
            </a:xfrm>
            <a:prstGeom prst="rect">
              <a:avLst/>
            </a:prstGeom>
          </p:spPr>
        </p:pic>
      </p:grpSp>
      <p:graphicFrame>
        <p:nvGraphicFramePr>
          <p:cNvPr id="6" name="表格 7"/>
          <p:cNvGraphicFramePr>
            <a:graphicFrameLocks noGrp="1"/>
          </p:cNvGraphicFramePr>
          <p:nvPr>
            <p:extLst>
              <p:ext uri="{D42A27DB-BD31-4B8C-83A1-F6EECF244321}">
                <p14:modId xmlns:p14="http://schemas.microsoft.com/office/powerpoint/2010/main" val="3182298829"/>
              </p:ext>
            </p:extLst>
          </p:nvPr>
        </p:nvGraphicFramePr>
        <p:xfrm>
          <a:off x="1559442" y="949386"/>
          <a:ext cx="6991841" cy="4206240"/>
        </p:xfrm>
        <a:graphic>
          <a:graphicData uri="http://schemas.openxmlformats.org/drawingml/2006/table">
            <a:tbl>
              <a:tblPr firstRow="1" bandRow="1">
                <a:tableStyleId>{F2DE63D5-997A-4646-A377-4702673A728D}</a:tableStyleId>
              </a:tblPr>
              <a:tblGrid>
                <a:gridCol w="6991841">
                  <a:extLst>
                    <a:ext uri="{9D8B030D-6E8A-4147-A177-3AD203B41FA5}">
                      <a16:colId xmlns:a16="http://schemas.microsoft.com/office/drawing/2014/main" val="20000"/>
                    </a:ext>
                  </a:extLst>
                </a:gridCol>
              </a:tblGrid>
              <a:tr h="297180">
                <a:tc>
                  <a:txBody>
                    <a:bodyPr/>
                    <a:lstStyle/>
                    <a:p>
                      <a:pPr algn="ctr"/>
                      <a:r>
                        <a:rPr lang="zh-CN" altLang="en-US" sz="2400" b="1" dirty="0">
                          <a:solidFill>
                            <a:schemeClr val="bg1"/>
                          </a:solidFill>
                          <a:latin typeface="楷体" panose="02010609060101010101" pitchFamily="49" charset="-122"/>
                          <a:ea typeface="楷体" panose="02010609060101010101" pitchFamily="49" charset="-122"/>
                        </a:rPr>
                        <a:t>八年级上册 </a:t>
                      </a:r>
                    </a:p>
                  </a:txBody>
                  <a:tcPr marL="68580" marR="68580" marT="34290" marB="34290"/>
                </a:tc>
                <a:extLst>
                  <a:ext uri="{0D108BD9-81ED-4DB2-BD59-A6C34878D82A}">
                    <a16:rowId xmlns:a16="http://schemas.microsoft.com/office/drawing/2014/main" val="10000"/>
                  </a:ext>
                </a:extLst>
              </a:tr>
              <a:tr h="297180">
                <a:tc>
                  <a:txBody>
                    <a:bodyPr/>
                    <a:lstStyle/>
                    <a:p>
                      <a:r>
                        <a:rPr lang="zh-CN" altLang="en-US" sz="2400" b="1" dirty="0">
                          <a:solidFill>
                            <a:schemeClr val="bg1"/>
                          </a:solidFill>
                          <a:latin typeface="楷体" panose="02010609060101010101" pitchFamily="49" charset="-122"/>
                          <a:ea typeface="楷体" panose="02010609060101010101" pitchFamily="49" charset="-122"/>
                        </a:rPr>
                        <a:t>第一单元  多元发展的早期文明</a:t>
                      </a:r>
                    </a:p>
                  </a:txBody>
                  <a:tcPr marL="68580" marR="68580" marT="34290" marB="34290"/>
                </a:tc>
                <a:extLst>
                  <a:ext uri="{0D108BD9-81ED-4DB2-BD59-A6C34878D82A}">
                    <a16:rowId xmlns:a16="http://schemas.microsoft.com/office/drawing/2014/main" val="10001"/>
                  </a:ext>
                </a:extLst>
              </a:tr>
              <a:tr h="297180">
                <a:tc>
                  <a:txBody>
                    <a:bodyPr/>
                    <a:lstStyle/>
                    <a:p>
                      <a:r>
                        <a:rPr lang="zh-CN" altLang="en-US" sz="2400" b="1" dirty="0">
                          <a:solidFill>
                            <a:schemeClr val="bg1"/>
                          </a:solidFill>
                          <a:latin typeface="楷体" panose="02010609060101010101" pitchFamily="49" charset="-122"/>
                          <a:ea typeface="楷体" panose="02010609060101010101" pitchFamily="49" charset="-122"/>
                        </a:rPr>
                        <a:t>      第</a:t>
                      </a:r>
                      <a:r>
                        <a:rPr lang="en-US" altLang="zh-CN" sz="2400" b="1" dirty="0">
                          <a:solidFill>
                            <a:schemeClr val="bg1"/>
                          </a:solidFill>
                          <a:latin typeface="楷体" panose="02010609060101010101" pitchFamily="49" charset="-122"/>
                          <a:ea typeface="楷体" panose="02010609060101010101" pitchFamily="49" charset="-122"/>
                        </a:rPr>
                        <a:t>2</a:t>
                      </a:r>
                      <a:r>
                        <a:rPr lang="zh-CN" altLang="en-US" sz="2400" b="1" dirty="0">
                          <a:solidFill>
                            <a:schemeClr val="bg1"/>
                          </a:solidFill>
                          <a:latin typeface="楷体" panose="02010609060101010101" pitchFamily="49" charset="-122"/>
                          <a:ea typeface="楷体" panose="02010609060101010101" pitchFamily="49" charset="-122"/>
                        </a:rPr>
                        <a:t>课  中华早期国家与社会变革</a:t>
                      </a:r>
                    </a:p>
                  </a:txBody>
                  <a:tcPr marL="68580" marR="68580" marT="34290" marB="34290"/>
                </a:tc>
                <a:extLst>
                  <a:ext uri="{0D108BD9-81ED-4DB2-BD59-A6C34878D82A}">
                    <a16:rowId xmlns:a16="http://schemas.microsoft.com/office/drawing/2014/main" val="10003"/>
                  </a:ext>
                </a:extLst>
              </a:tr>
              <a:tr h="2971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楷体" panose="02010609060101010101" pitchFamily="49" charset="-122"/>
                          <a:ea typeface="楷体" panose="02010609060101010101" pitchFamily="49" charset="-122"/>
                        </a:rPr>
                        <a:t>第三单元 绵延不绝的中华文明（一）：统一多民族国家的建立和发展</a:t>
                      </a:r>
                      <a:endParaRPr lang="zh-CN" altLang="zh-CN" sz="2400" b="1" dirty="0">
                        <a:solidFill>
                          <a:schemeClr val="bg1"/>
                        </a:solidFill>
                        <a:latin typeface="楷体" panose="02010609060101010101" pitchFamily="49" charset="-122"/>
                        <a:ea typeface="楷体" panose="02010609060101010101" pitchFamily="49" charset="-122"/>
                      </a:endParaRPr>
                    </a:p>
                  </a:txBody>
                  <a:tcPr marL="68580" marR="68580" marT="34290" marB="34290"/>
                </a:tc>
                <a:extLst>
                  <a:ext uri="{0D108BD9-81ED-4DB2-BD59-A6C34878D82A}">
                    <a16:rowId xmlns:a16="http://schemas.microsoft.com/office/drawing/2014/main" val="10005"/>
                  </a:ext>
                </a:extLst>
              </a:tr>
              <a:tr h="2971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楷体" panose="02010609060101010101" pitchFamily="49" charset="-122"/>
                          <a:ea typeface="楷体" panose="02010609060101010101" pitchFamily="49" charset="-122"/>
                        </a:rPr>
                        <a:t>第四单元 绵延不绝的中华文明（二）：“多元一体”格局与文明高度发展</a:t>
                      </a:r>
                      <a:endParaRPr lang="en-US" altLang="zh-CN" sz="2400" b="1" dirty="0">
                        <a:solidFill>
                          <a:schemeClr val="bg1"/>
                        </a:solidFill>
                        <a:latin typeface="楷体" panose="02010609060101010101" pitchFamily="49" charset="-122"/>
                        <a:ea typeface="楷体" panose="02010609060101010101" pitchFamily="49" charset="-122"/>
                      </a:endParaRPr>
                    </a:p>
                  </a:txBody>
                  <a:tcPr marL="68580" marR="68580" marT="34290" marB="34290"/>
                </a:tc>
                <a:extLst>
                  <a:ext uri="{0D108BD9-81ED-4DB2-BD59-A6C34878D82A}">
                    <a16:rowId xmlns:a16="http://schemas.microsoft.com/office/drawing/2014/main" val="10006"/>
                  </a:ext>
                </a:extLst>
              </a:tr>
              <a:tr h="2971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solidFill>
                            <a:schemeClr val="bg1"/>
                          </a:solidFill>
                          <a:latin typeface="楷体" panose="02010609060101010101" pitchFamily="49" charset="-122"/>
                          <a:ea typeface="楷体" panose="02010609060101010101" pitchFamily="49" charset="-122"/>
                        </a:rPr>
                        <a:t> </a:t>
                      </a:r>
                      <a:r>
                        <a:rPr lang="zh-CN" altLang="en-US" sz="2400" b="1" dirty="0">
                          <a:solidFill>
                            <a:schemeClr val="bg1"/>
                          </a:solidFill>
                          <a:latin typeface="楷体" panose="02010609060101010101" pitchFamily="49" charset="-122"/>
                          <a:ea typeface="楷体" panose="02010609060101010101" pitchFamily="49" charset="-122"/>
                        </a:rPr>
                        <a:t>     第</a:t>
                      </a:r>
                      <a:r>
                        <a:rPr lang="en-US" altLang="zh-CN" sz="2400" b="1" dirty="0">
                          <a:solidFill>
                            <a:schemeClr val="bg1"/>
                          </a:solidFill>
                          <a:latin typeface="楷体" panose="02010609060101010101" pitchFamily="49" charset="-122"/>
                          <a:ea typeface="楷体" panose="02010609060101010101" pitchFamily="49" charset="-122"/>
                        </a:rPr>
                        <a:t>1</a:t>
                      </a:r>
                      <a:r>
                        <a:rPr lang="zh-CN" altLang="en-US" sz="2400" b="1" dirty="0">
                          <a:solidFill>
                            <a:schemeClr val="bg1"/>
                          </a:solidFill>
                          <a:latin typeface="楷体" panose="02010609060101010101" pitchFamily="49" charset="-122"/>
                          <a:ea typeface="楷体" panose="02010609060101010101" pitchFamily="49" charset="-122"/>
                        </a:rPr>
                        <a:t>课 政权分立与民族交融</a:t>
                      </a:r>
                      <a:endParaRPr lang="zh-CN" altLang="zh-CN" sz="2400" b="1" dirty="0">
                        <a:solidFill>
                          <a:schemeClr val="bg1"/>
                        </a:solidFill>
                        <a:latin typeface="楷体" panose="02010609060101010101" pitchFamily="49" charset="-122"/>
                        <a:ea typeface="楷体" panose="02010609060101010101" pitchFamily="49" charset="-122"/>
                      </a:endParaRPr>
                    </a:p>
                  </a:txBody>
                  <a:tcPr marL="68580" marR="68580" marT="34290" marB="34290"/>
                </a:tc>
                <a:extLst>
                  <a:ext uri="{0D108BD9-81ED-4DB2-BD59-A6C34878D82A}">
                    <a16:rowId xmlns:a16="http://schemas.microsoft.com/office/drawing/2014/main" val="10007"/>
                  </a:ext>
                </a:extLst>
              </a:tr>
              <a:tr h="2971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solidFill>
                            <a:schemeClr val="bg1"/>
                          </a:solidFill>
                          <a:latin typeface="楷体" panose="02010609060101010101" pitchFamily="49" charset="-122"/>
                          <a:ea typeface="楷体" panose="02010609060101010101" pitchFamily="49" charset="-122"/>
                        </a:rPr>
                        <a:t>      </a:t>
                      </a:r>
                      <a:r>
                        <a:rPr lang="zh-CN" altLang="en-US" sz="2400" b="1" dirty="0">
                          <a:solidFill>
                            <a:schemeClr val="bg1"/>
                          </a:solidFill>
                          <a:latin typeface="楷体" panose="02010609060101010101" pitchFamily="49" charset="-122"/>
                          <a:ea typeface="楷体" panose="02010609060101010101" pitchFamily="49" charset="-122"/>
                        </a:rPr>
                        <a:t>第</a:t>
                      </a:r>
                      <a:r>
                        <a:rPr lang="en-US" altLang="zh-CN" sz="2400" b="1" dirty="0">
                          <a:solidFill>
                            <a:schemeClr val="bg1"/>
                          </a:solidFill>
                          <a:latin typeface="楷体" panose="02010609060101010101" pitchFamily="49" charset="-122"/>
                          <a:ea typeface="楷体" panose="02010609060101010101" pitchFamily="49" charset="-122"/>
                        </a:rPr>
                        <a:t>2</a:t>
                      </a:r>
                      <a:r>
                        <a:rPr lang="zh-CN" altLang="en-US" sz="2400" b="1" dirty="0">
                          <a:solidFill>
                            <a:schemeClr val="bg1"/>
                          </a:solidFill>
                          <a:latin typeface="楷体" panose="02010609060101010101" pitchFamily="49" charset="-122"/>
                          <a:ea typeface="楷体" panose="02010609060101010101" pitchFamily="49" charset="-122"/>
                        </a:rPr>
                        <a:t>课 开放革新的时代</a:t>
                      </a:r>
                      <a:endParaRPr lang="zh-CN" altLang="zh-CN" sz="2400" b="1" dirty="0">
                        <a:solidFill>
                          <a:schemeClr val="bg1"/>
                        </a:solidFill>
                        <a:latin typeface="楷体" panose="02010609060101010101" pitchFamily="49" charset="-122"/>
                        <a:ea typeface="楷体" panose="02010609060101010101" pitchFamily="49" charset="-122"/>
                      </a:endParaRPr>
                    </a:p>
                  </a:txBody>
                  <a:tcPr marL="68580" marR="68580" marT="34290" marB="34290"/>
                </a:tc>
                <a:extLst>
                  <a:ext uri="{0D108BD9-81ED-4DB2-BD59-A6C34878D82A}">
                    <a16:rowId xmlns:a16="http://schemas.microsoft.com/office/drawing/2014/main" val="10008"/>
                  </a:ext>
                </a:extLst>
              </a:tr>
              <a:tr h="2971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solidFill>
                            <a:schemeClr val="bg1"/>
                          </a:solidFill>
                          <a:latin typeface="楷体" panose="02010609060101010101" pitchFamily="49" charset="-122"/>
                          <a:ea typeface="楷体" panose="02010609060101010101" pitchFamily="49" charset="-122"/>
                        </a:rPr>
                        <a:t>      </a:t>
                      </a:r>
                      <a:r>
                        <a:rPr lang="zh-CN" altLang="en-US" sz="2400" b="1" dirty="0">
                          <a:solidFill>
                            <a:schemeClr val="bg1"/>
                          </a:solidFill>
                          <a:latin typeface="楷体" panose="02010609060101010101" pitchFamily="49" charset="-122"/>
                          <a:ea typeface="楷体" panose="02010609060101010101" pitchFamily="49" charset="-122"/>
                        </a:rPr>
                        <a:t>第</a:t>
                      </a:r>
                      <a:r>
                        <a:rPr lang="en-US" altLang="zh-CN" sz="2400" b="1" dirty="0">
                          <a:solidFill>
                            <a:schemeClr val="bg1"/>
                          </a:solidFill>
                          <a:latin typeface="楷体" panose="02010609060101010101" pitchFamily="49" charset="-122"/>
                          <a:ea typeface="楷体" panose="02010609060101010101" pitchFamily="49" charset="-122"/>
                        </a:rPr>
                        <a:t>3</a:t>
                      </a:r>
                      <a:r>
                        <a:rPr lang="zh-CN" altLang="en-US" sz="2400" b="1" dirty="0">
                          <a:solidFill>
                            <a:schemeClr val="bg1"/>
                          </a:solidFill>
                          <a:latin typeface="楷体" panose="02010609060101010101" pitchFamily="49" charset="-122"/>
                          <a:ea typeface="楷体" panose="02010609060101010101" pitchFamily="49" charset="-122"/>
                        </a:rPr>
                        <a:t>课多元文化的碰撞交融与文明高度发展</a:t>
                      </a:r>
                      <a:endParaRPr lang="zh-CN" altLang="zh-CN" sz="2400" b="1" dirty="0">
                        <a:solidFill>
                          <a:schemeClr val="bg1"/>
                        </a:solidFill>
                        <a:latin typeface="楷体" panose="02010609060101010101" pitchFamily="49" charset="-122"/>
                        <a:ea typeface="楷体" panose="02010609060101010101" pitchFamily="49" charset="-122"/>
                      </a:endParaRPr>
                    </a:p>
                  </a:txBody>
                  <a:tcPr marL="68580" marR="68580" marT="34290" marB="34290"/>
                </a:tc>
                <a:extLst>
                  <a:ext uri="{0D108BD9-81ED-4DB2-BD59-A6C34878D82A}">
                    <a16:rowId xmlns:a16="http://schemas.microsoft.com/office/drawing/2014/main" val="10009"/>
                  </a:ext>
                </a:extLst>
              </a:tr>
            </a:tbl>
          </a:graphicData>
        </a:graphic>
      </p:graphicFrame>
      <p:sp>
        <p:nvSpPr>
          <p:cNvPr id="2" name="文本框 1"/>
          <p:cNvSpPr txBox="1"/>
          <p:nvPr/>
        </p:nvSpPr>
        <p:spPr>
          <a:xfrm>
            <a:off x="8973312" y="1321286"/>
            <a:ext cx="3176155" cy="1200329"/>
          </a:xfrm>
          <a:prstGeom prst="rect">
            <a:avLst/>
          </a:prstGeom>
          <a:no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对单元大概念有一定</a:t>
            </a:r>
            <a:r>
              <a:rPr lang="zh-CN" altLang="en-US" sz="2400" b="1" u="sng" dirty="0">
                <a:solidFill>
                  <a:schemeClr val="bg1"/>
                </a:solidFill>
                <a:latin typeface="微软雅黑" panose="020B0503020204020204" pitchFamily="34" charset="-122"/>
                <a:ea typeface="微软雅黑" panose="020B0503020204020204" pitchFamily="34" charset="-122"/>
              </a:rPr>
              <a:t>了解</a:t>
            </a:r>
            <a:endParaRPr lang="en-US" altLang="zh-CN" sz="2400" b="1" u="sng"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学习了基础史实</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2" name="直接箭头连接符 11"/>
          <p:cNvCxnSpPr/>
          <p:nvPr/>
        </p:nvCxnSpPr>
        <p:spPr>
          <a:xfrm>
            <a:off x="9453474" y="2793133"/>
            <a:ext cx="0" cy="2071680"/>
          </a:xfrm>
          <a:prstGeom prst="straightConnector1">
            <a:avLst/>
          </a:prstGeom>
          <a:ln w="76200">
            <a:solidFill>
              <a:schemeClr val="accent4">
                <a:lumMod val="20000"/>
                <a:lumOff val="8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4" name="文本框 13"/>
          <p:cNvSpPr txBox="1"/>
          <p:nvPr/>
        </p:nvSpPr>
        <p:spPr>
          <a:xfrm>
            <a:off x="481746" y="802728"/>
            <a:ext cx="924451" cy="523220"/>
          </a:xfrm>
          <a:prstGeom prst="rect">
            <a:avLst/>
          </a:prstGeom>
          <a:noFill/>
        </p:spPr>
        <p:txBody>
          <a:bodyPr wrap="square" rtlCol="0" anchor="t">
            <a:spAutoFit/>
          </a:bodyPr>
          <a:lstStyle/>
          <a:p>
            <a:r>
              <a:rPr lang="zh-CN" altLang="en-US" sz="2800" b="1" dirty="0">
                <a:solidFill>
                  <a:schemeClr val="bg1"/>
                </a:solidFill>
                <a:latin typeface="楷体" panose="02010609060101010101" pitchFamily="49" charset="-122"/>
                <a:ea typeface="楷体" panose="02010609060101010101" pitchFamily="49" charset="-122"/>
              </a:rPr>
              <a:t>初中：</a:t>
            </a:r>
          </a:p>
        </p:txBody>
      </p:sp>
      <p:sp>
        <p:nvSpPr>
          <p:cNvPr id="15" name="文本框 14"/>
          <p:cNvSpPr txBox="1"/>
          <p:nvPr/>
        </p:nvSpPr>
        <p:spPr>
          <a:xfrm>
            <a:off x="582464" y="5532052"/>
            <a:ext cx="1024300" cy="523220"/>
          </a:xfrm>
          <a:prstGeom prst="rect">
            <a:avLst/>
          </a:prstGeom>
          <a:noFill/>
        </p:spPr>
        <p:txBody>
          <a:bodyPr wrap="square" rtlCol="0" anchor="t">
            <a:spAutoFit/>
          </a:bodyPr>
          <a:lstStyle>
            <a:defPPr>
              <a:defRPr lang="zh-CN"/>
            </a:defPPr>
            <a:lvl1pPr>
              <a:defRPr sz="2800" b="1">
                <a:solidFill>
                  <a:schemeClr val="bg1"/>
                </a:solidFill>
                <a:latin typeface="楷体" panose="02010609060101010101" pitchFamily="49" charset="-122"/>
                <a:ea typeface="楷体" panose="02010609060101010101" pitchFamily="49" charset="-122"/>
              </a:defRPr>
            </a:lvl1pPr>
          </a:lstStyle>
          <a:p>
            <a:r>
              <a:rPr lang="zh-CN" altLang="en-US" dirty="0"/>
              <a:t>高中：</a:t>
            </a:r>
          </a:p>
        </p:txBody>
      </p:sp>
      <p:sp>
        <p:nvSpPr>
          <p:cNvPr id="16" name="文本框 15"/>
          <p:cNvSpPr txBox="1"/>
          <p:nvPr/>
        </p:nvSpPr>
        <p:spPr>
          <a:xfrm>
            <a:off x="8750593" y="5193497"/>
            <a:ext cx="3398873" cy="1200329"/>
          </a:xfrm>
          <a:prstGeom prst="rect">
            <a:avLst/>
          </a:prstGeom>
          <a:noFill/>
        </p:spPr>
        <p:txBody>
          <a:bodyPr wrap="square" rtlCol="0" anchor="t">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r>
              <a:rPr lang="zh-CN" altLang="en-US" dirty="0"/>
              <a:t>围绕大概念运用史实</a:t>
            </a:r>
            <a:r>
              <a:rPr lang="zh-CN" altLang="en-US" u="sng" dirty="0"/>
              <a:t>认识</a:t>
            </a:r>
            <a:r>
              <a:rPr lang="zh-CN" altLang="en-US" dirty="0"/>
              <a:t>多元文化与统一多民族国家之间的关系</a:t>
            </a:r>
            <a:endParaRPr lang="en-US" altLang="zh-CN" dirty="0"/>
          </a:p>
        </p:txBody>
      </p:sp>
      <p:sp>
        <p:nvSpPr>
          <p:cNvPr id="17" name="矩形 16">
            <a:extLst>
              <a:ext uri="{FF2B5EF4-FFF2-40B4-BE49-F238E27FC236}">
                <a16:creationId xmlns:a16="http://schemas.microsoft.com/office/drawing/2014/main" id="{FA9EF7FA-BF92-4343-B589-F94FB34C7DC7}"/>
              </a:ext>
            </a:extLst>
          </p:cNvPr>
          <p:cNvSpPr/>
          <p:nvPr/>
        </p:nvSpPr>
        <p:spPr>
          <a:xfrm>
            <a:off x="1843842" y="89183"/>
            <a:ext cx="1572901"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accent2">
                    <a:lumMod val="20000"/>
                    <a:lumOff val="80000"/>
                  </a:schemeClr>
                </a:solidFill>
                <a:latin typeface="迷你简书魂" panose="02010609000101010101" pitchFamily="49" charset="-122"/>
                <a:ea typeface="迷你简书魂" panose="02010609000101010101" pitchFamily="49" charset="-122"/>
              </a:rPr>
              <a:t>学情</a:t>
            </a:r>
          </a:p>
        </p:txBody>
      </p:sp>
      <p:sp>
        <p:nvSpPr>
          <p:cNvPr id="18" name="矩形 17">
            <a:extLst>
              <a:ext uri="{FF2B5EF4-FFF2-40B4-BE49-F238E27FC236}">
                <a16:creationId xmlns:a16="http://schemas.microsoft.com/office/drawing/2014/main" id="{562CD46E-83CE-4035-80F2-2BDC57905DD4}"/>
              </a:ext>
            </a:extLst>
          </p:cNvPr>
          <p:cNvSpPr/>
          <p:nvPr/>
        </p:nvSpPr>
        <p:spPr>
          <a:xfrm>
            <a:off x="162667" y="89183"/>
            <a:ext cx="1572902"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课标</a:t>
            </a:r>
          </a:p>
        </p:txBody>
      </p:sp>
      <p:sp>
        <p:nvSpPr>
          <p:cNvPr id="19" name="矩形 18">
            <a:extLst>
              <a:ext uri="{FF2B5EF4-FFF2-40B4-BE49-F238E27FC236}">
                <a16:creationId xmlns:a16="http://schemas.microsoft.com/office/drawing/2014/main" id="{2A41AE19-865F-4922-8368-301C1105621A}"/>
              </a:ext>
            </a:extLst>
          </p:cNvPr>
          <p:cNvSpPr/>
          <p:nvPr/>
        </p:nvSpPr>
        <p:spPr>
          <a:xfrm>
            <a:off x="803382" y="89183"/>
            <a:ext cx="1572902"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教材</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1"/>
      <p:bldP spid="1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2">
            <a:extLst>
              <a:ext uri="{FF2B5EF4-FFF2-40B4-BE49-F238E27FC236}">
                <a16:creationId xmlns:a16="http://schemas.microsoft.com/office/drawing/2014/main" id="{54ABF4E6-BB25-499E-8D14-7D56DD15B871}"/>
              </a:ext>
            </a:extLst>
          </p:cNvPr>
          <p:cNvSpPr txBox="1">
            <a:spLocks noChangeArrowheads="1"/>
          </p:cNvSpPr>
          <p:nvPr/>
        </p:nvSpPr>
        <p:spPr bwMode="auto">
          <a:xfrm>
            <a:off x="803382" y="1149496"/>
            <a:ext cx="10207256" cy="1200329"/>
          </a:xfrm>
          <a:prstGeom prst="rect">
            <a:avLst/>
          </a:prstGeom>
          <a:ln w="9525">
            <a:solidFill>
              <a:srgbClr val="226E9E"/>
            </a:solidFill>
            <a:round/>
            <a:headEnd/>
            <a:tailEnd/>
          </a:ln>
        </p:spPr>
        <p:txBody>
          <a:bodyPr wrap="square">
            <a:spAutoFit/>
          </a:bodyPr>
          <a:lstStyle/>
          <a:p>
            <a:r>
              <a:rPr lang="zh-CN" altLang="en-US" sz="2400" dirty="0">
                <a:solidFill>
                  <a:schemeClr val="bg1"/>
                </a:solidFill>
                <a:latin typeface="宋体" panose="02010600030101010101" pitchFamily="2" charset="-122"/>
                <a:ea typeface="宋体" panose="02010600030101010101" pitchFamily="2" charset="-122"/>
                <a:sym typeface="宋体" panose="02010600030101010101" pitchFamily="2" charset="-122"/>
              </a:rPr>
              <a:t>1.能够运用</a:t>
            </a:r>
            <a:r>
              <a:rPr lang="zh-CN" altLang="en-US" sz="2400" b="1" u="sng" dirty="0">
                <a:solidFill>
                  <a:schemeClr val="bg1"/>
                </a:solidFill>
                <a:latin typeface="宋体" panose="02010600030101010101" pitchFamily="2" charset="-122"/>
                <a:ea typeface="宋体" panose="02010600030101010101" pitchFamily="2" charset="-122"/>
                <a:sym typeface="宋体" panose="02010600030101010101" pitchFamily="2" charset="-122"/>
              </a:rPr>
              <a:t>历史地图、时间轴</a:t>
            </a:r>
            <a:r>
              <a:rPr lang="zh-CN" altLang="en-US" sz="2400" dirty="0">
                <a:solidFill>
                  <a:schemeClr val="bg1"/>
                </a:solidFill>
                <a:latin typeface="宋体" panose="02010600030101010101" pitchFamily="2" charset="-122"/>
                <a:ea typeface="宋体" panose="02010600030101010101" pitchFamily="2" charset="-122"/>
                <a:sym typeface="宋体" panose="02010600030101010101" pitchFamily="2" charset="-122"/>
              </a:rPr>
              <a:t>的方法，学生自主梳理辽夏金元四个少数民族政权建立与崛起的过程，构建空间版图中的统一多民族封建国家。（时空观念）</a:t>
            </a:r>
          </a:p>
        </p:txBody>
      </p:sp>
      <p:sp>
        <p:nvSpPr>
          <p:cNvPr id="15364" name="文本框 1">
            <a:extLst>
              <a:ext uri="{FF2B5EF4-FFF2-40B4-BE49-F238E27FC236}">
                <a16:creationId xmlns:a16="http://schemas.microsoft.com/office/drawing/2014/main" id="{44ADC9CC-6E7E-4E02-931E-8D9AA4067972}"/>
              </a:ext>
            </a:extLst>
          </p:cNvPr>
          <p:cNvSpPr txBox="1">
            <a:spLocks noChangeArrowheads="1"/>
          </p:cNvSpPr>
          <p:nvPr/>
        </p:nvSpPr>
        <p:spPr bwMode="auto">
          <a:xfrm>
            <a:off x="803383" y="4282040"/>
            <a:ext cx="10207255" cy="1200329"/>
          </a:xfrm>
          <a:prstGeom prst="rect">
            <a:avLst/>
          </a:prstGeom>
          <a:noFill/>
          <a:ln w="9525">
            <a:solidFill>
              <a:srgbClr val="226E9E"/>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2400" dirty="0">
                <a:solidFill>
                  <a:schemeClr val="bg1"/>
                </a:solidFill>
                <a:latin typeface="宋体" panose="02010600030101010101" pitchFamily="2" charset="-122"/>
                <a:ea typeface="宋体" panose="02010600030101010101" pitchFamily="2" charset="-122"/>
                <a:sym typeface="宋体" panose="02010600030101010101" pitchFamily="2" charset="-122"/>
              </a:rPr>
              <a:t>3.</a:t>
            </a:r>
            <a:r>
              <a:rPr lang="zh-CN" altLang="en-US" sz="2400" dirty="0">
                <a:solidFill>
                  <a:schemeClr val="bg1"/>
                </a:solidFill>
                <a:latin typeface="宋体" panose="02010600030101010101" pitchFamily="2" charset="-122"/>
                <a:ea typeface="宋体" panose="02010600030101010101" pitchFamily="2" charset="-122"/>
                <a:sym typeface="宋体" panose="02010600030101010101" pitchFamily="2" charset="-122"/>
              </a:rPr>
              <a:t> 通过提取史料信息，评价四等人制度，能够理解辽宋夏金元时期政权并立时期民族交融仍然是主流（史料实证、历史解释）。感受少数民族政权在统一多民族国家发展中的创新性和主动性，传统的华夷之辩在受到冲击。</a:t>
            </a:r>
          </a:p>
        </p:txBody>
      </p:sp>
      <p:sp>
        <p:nvSpPr>
          <p:cNvPr id="15365" name="文本框 8">
            <a:extLst>
              <a:ext uri="{FF2B5EF4-FFF2-40B4-BE49-F238E27FC236}">
                <a16:creationId xmlns:a16="http://schemas.microsoft.com/office/drawing/2014/main" id="{0BAAAC6F-25CA-4C5D-B3D9-6D6DA8BA777B}"/>
              </a:ext>
            </a:extLst>
          </p:cNvPr>
          <p:cNvSpPr txBox="1">
            <a:spLocks noChangeArrowheads="1"/>
          </p:cNvSpPr>
          <p:nvPr/>
        </p:nvSpPr>
        <p:spPr bwMode="auto">
          <a:xfrm>
            <a:off x="824755" y="2652331"/>
            <a:ext cx="10345271" cy="1200329"/>
          </a:xfrm>
          <a:prstGeom prst="rect">
            <a:avLst/>
          </a:prstGeom>
          <a:noFill/>
          <a:ln w="9525">
            <a:solidFill>
              <a:srgbClr val="226E9E"/>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2400" dirty="0">
                <a:solidFill>
                  <a:schemeClr val="bg1"/>
                </a:solidFill>
                <a:latin typeface="宋体" panose="02010600030101010101" pitchFamily="2" charset="-122"/>
                <a:ea typeface="宋体" panose="02010600030101010101" pitchFamily="2" charset="-122"/>
                <a:sym typeface="宋体" panose="02010600030101010101" pitchFamily="2" charset="-122"/>
              </a:rPr>
              <a:t>2.</a:t>
            </a:r>
            <a:r>
              <a:rPr lang="zh-CN" altLang="en-US" sz="2400" dirty="0">
                <a:solidFill>
                  <a:schemeClr val="bg1"/>
                </a:solidFill>
                <a:latin typeface="宋体" panose="02010600030101010101" pitchFamily="2" charset="-122"/>
                <a:ea typeface="宋体" panose="02010600030101010101" pitchFamily="2" charset="-122"/>
                <a:sym typeface="宋体" panose="02010600030101010101" pitchFamily="2" charset="-122"/>
              </a:rPr>
              <a:t>能够</a:t>
            </a:r>
            <a:r>
              <a:rPr lang="zh-CN" altLang="en-US" sz="2400" b="1" u="sng" dirty="0">
                <a:solidFill>
                  <a:schemeClr val="bg1"/>
                </a:solidFill>
                <a:latin typeface="宋体" panose="02010600030101010101" pitchFamily="2" charset="-122"/>
                <a:ea typeface="宋体" panose="02010600030101010101" pitchFamily="2" charset="-122"/>
                <a:sym typeface="宋体" panose="02010600030101010101" pitchFamily="2" charset="-122"/>
              </a:rPr>
              <a:t>通过提炼史料</a:t>
            </a:r>
            <a:r>
              <a:rPr lang="zh-CN" altLang="en-US" sz="2400" dirty="0">
                <a:solidFill>
                  <a:schemeClr val="bg1"/>
                </a:solidFill>
                <a:latin typeface="宋体" panose="02010600030101010101" pitchFamily="2" charset="-122"/>
                <a:ea typeface="宋体" panose="02010600030101010101" pitchFamily="2" charset="-122"/>
                <a:sym typeface="宋体" panose="02010600030101010101" pitchFamily="2" charset="-122"/>
              </a:rPr>
              <a:t>信息并结合课本，说出各少数民族政治制度建设的特点与共同之处，并论述辽夏金元政治制度与统一多民族国家形成之间的关系。（史料实证、历史解释）</a:t>
            </a:r>
          </a:p>
        </p:txBody>
      </p:sp>
      <p:sp>
        <p:nvSpPr>
          <p:cNvPr id="10" name="矩形 9">
            <a:extLst>
              <a:ext uri="{FF2B5EF4-FFF2-40B4-BE49-F238E27FC236}">
                <a16:creationId xmlns:a16="http://schemas.microsoft.com/office/drawing/2014/main" id="{FBECC0FC-5087-4892-9708-0649F2FC7014}"/>
              </a:ext>
            </a:extLst>
          </p:cNvPr>
          <p:cNvSpPr/>
          <p:nvPr/>
        </p:nvSpPr>
        <p:spPr>
          <a:xfrm>
            <a:off x="1843842" y="89183"/>
            <a:ext cx="1572901"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学情</a:t>
            </a:r>
          </a:p>
        </p:txBody>
      </p:sp>
      <p:sp>
        <p:nvSpPr>
          <p:cNvPr id="11" name="矩形 10">
            <a:extLst>
              <a:ext uri="{FF2B5EF4-FFF2-40B4-BE49-F238E27FC236}">
                <a16:creationId xmlns:a16="http://schemas.microsoft.com/office/drawing/2014/main" id="{376F46CA-61BA-4943-8CE2-A291DBB9A700}"/>
              </a:ext>
            </a:extLst>
          </p:cNvPr>
          <p:cNvSpPr/>
          <p:nvPr/>
        </p:nvSpPr>
        <p:spPr>
          <a:xfrm>
            <a:off x="162667" y="89183"/>
            <a:ext cx="1572902"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课标</a:t>
            </a:r>
          </a:p>
        </p:txBody>
      </p:sp>
      <p:sp>
        <p:nvSpPr>
          <p:cNvPr id="12" name="矩形 11">
            <a:extLst>
              <a:ext uri="{FF2B5EF4-FFF2-40B4-BE49-F238E27FC236}">
                <a16:creationId xmlns:a16="http://schemas.microsoft.com/office/drawing/2014/main" id="{41ED931D-A7B6-4167-B009-133179D2BE70}"/>
              </a:ext>
            </a:extLst>
          </p:cNvPr>
          <p:cNvSpPr/>
          <p:nvPr/>
        </p:nvSpPr>
        <p:spPr>
          <a:xfrm>
            <a:off x="803382" y="89183"/>
            <a:ext cx="1572902"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教材</a:t>
            </a:r>
          </a:p>
        </p:txBody>
      </p:sp>
      <p:sp>
        <p:nvSpPr>
          <p:cNvPr id="13" name="矩形 12">
            <a:extLst>
              <a:ext uri="{FF2B5EF4-FFF2-40B4-BE49-F238E27FC236}">
                <a16:creationId xmlns:a16="http://schemas.microsoft.com/office/drawing/2014/main" id="{BD3B45D9-A6BB-4517-B3A9-52EC108B75BE}"/>
              </a:ext>
            </a:extLst>
          </p:cNvPr>
          <p:cNvSpPr/>
          <p:nvPr/>
        </p:nvSpPr>
        <p:spPr>
          <a:xfrm>
            <a:off x="2958427" y="89183"/>
            <a:ext cx="2208996" cy="523220"/>
          </a:xfrm>
          <a:prstGeom prst="rect">
            <a:avLst/>
          </a:prstGeom>
        </p:spPr>
        <p:txBody>
          <a:bodyPr wrap="square">
            <a:spAutoFit/>
          </a:bodyPr>
          <a:lstStyle/>
          <a:p>
            <a:r>
              <a:rPr lang="en-US" altLang="zh-CN" sz="2800" b="1" dirty="0">
                <a:solidFill>
                  <a:schemeClr val="accent2">
                    <a:lumMod val="20000"/>
                    <a:lumOff val="80000"/>
                  </a:schemeClr>
                </a:solidFill>
                <a:latin typeface="迷你简书魂" panose="02010609000101010101" pitchFamily="49" charset="-122"/>
                <a:ea typeface="迷你简书魂" panose="02010609000101010101" pitchFamily="49" charset="-122"/>
              </a:rPr>
              <a:t>·</a:t>
            </a:r>
            <a:r>
              <a:rPr lang="zh-CN" altLang="en-US" sz="2800" b="1" dirty="0">
                <a:solidFill>
                  <a:schemeClr val="accent2">
                    <a:lumMod val="20000"/>
                    <a:lumOff val="80000"/>
                  </a:schemeClr>
                </a:solidFill>
                <a:latin typeface="迷你简书魂" panose="02010609000101010101" pitchFamily="49" charset="-122"/>
                <a:ea typeface="迷你简书魂" panose="02010609000101010101" pitchFamily="49" charset="-122"/>
              </a:rPr>
              <a:t>教学目标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fade">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4"/>
                                        </p:tgtEl>
                                        <p:attrNameLst>
                                          <p:attrName>style.visibility</p:attrName>
                                        </p:attrNameLst>
                                      </p:cBhvr>
                                      <p:to>
                                        <p:strVal val="visible"/>
                                      </p:to>
                                    </p:set>
                                    <p:animEffect transition="in" filter="fade">
                                      <p:cBhvr>
                                        <p:cTn id="1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4" grpId="0" animBg="1"/>
      <p:bldP spid="15365" grpId="0" animBg="1"/>
      <p:bldP spid="10" grpId="1"/>
      <p:bldP spid="12" grpId="1"/>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4A733C1-0D14-4D57-978F-DCDE4CB0C724}"/>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7" name="文本框 6">
            <a:extLst>
              <a:ext uri="{FF2B5EF4-FFF2-40B4-BE49-F238E27FC236}">
                <a16:creationId xmlns:a16="http://schemas.microsoft.com/office/drawing/2014/main" id="{AFD3F73F-0150-441B-A28E-9908E5CF1700}"/>
              </a:ext>
            </a:extLst>
          </p:cNvPr>
          <p:cNvSpPr txBox="1"/>
          <p:nvPr/>
        </p:nvSpPr>
        <p:spPr>
          <a:xfrm>
            <a:off x="1796900" y="908809"/>
            <a:ext cx="8899452" cy="1077218"/>
          </a:xfrm>
          <a:prstGeom prst="rect">
            <a:avLst/>
          </a:prstGeom>
          <a:noFill/>
        </p:spPr>
        <p:txBody>
          <a:bodyPr wrap="square">
            <a:spAutoFit/>
          </a:bodyPr>
          <a:lstStyle/>
          <a:p>
            <a:pPr algn="ctr"/>
            <a:r>
              <a:rPr lang="zh-CN" altLang="en-US" sz="3200" spc="600" dirty="0">
                <a:solidFill>
                  <a:schemeClr val="bg1"/>
                </a:solidFill>
                <a:latin typeface="迷你简书魂" panose="02010609000101010101" pitchFamily="49" charset="-122"/>
                <a:ea typeface="迷你简书魂" panose="02010609000101010101" pitchFamily="49" charset="-122"/>
              </a:rPr>
              <a:t>从多元稳定的</a:t>
            </a:r>
            <a:r>
              <a:rPr lang="zh-CN" altLang="en-US" sz="3200" u="sng" spc="600" dirty="0">
                <a:solidFill>
                  <a:schemeClr val="bg1"/>
                </a:solidFill>
                <a:latin typeface="迷你简书魂" panose="02010609000101010101" pitchFamily="49" charset="-122"/>
                <a:ea typeface="迷你简书魂" panose="02010609000101010101" pitchFamily="49" charset="-122"/>
              </a:rPr>
              <a:t>“小中国”</a:t>
            </a:r>
            <a:r>
              <a:rPr lang="zh-CN" altLang="en-US" sz="3200" spc="600" dirty="0">
                <a:solidFill>
                  <a:schemeClr val="bg1"/>
                </a:solidFill>
                <a:latin typeface="迷你简书魂" panose="02010609000101010101" pitchFamily="49" charset="-122"/>
                <a:ea typeface="迷你简书魂" panose="02010609000101010101" pitchFamily="49" charset="-122"/>
              </a:rPr>
              <a:t>到统一统合的 </a:t>
            </a:r>
            <a:r>
              <a:rPr lang="zh-CN" altLang="en-US" sz="3200" u="sng" spc="600" dirty="0">
                <a:solidFill>
                  <a:schemeClr val="bg1"/>
                </a:solidFill>
                <a:latin typeface="迷你简书魂" panose="02010609000101010101" pitchFamily="49" charset="-122"/>
                <a:ea typeface="迷你简书魂" panose="02010609000101010101" pitchFamily="49" charset="-122"/>
              </a:rPr>
              <a:t>“大中国”</a:t>
            </a:r>
            <a:r>
              <a:rPr lang="en-US" altLang="zh-CN" sz="3200" spc="600" dirty="0">
                <a:solidFill>
                  <a:schemeClr val="bg1"/>
                </a:solidFill>
                <a:latin typeface="迷你简书魂" panose="02010609000101010101" pitchFamily="49" charset="-122"/>
                <a:ea typeface="迷你简书魂" panose="02010609000101010101" pitchFamily="49" charset="-122"/>
              </a:rPr>
              <a:t>——</a:t>
            </a:r>
            <a:r>
              <a:rPr lang="zh-CN" altLang="en-US" sz="3200" spc="600" dirty="0">
                <a:solidFill>
                  <a:schemeClr val="bg1"/>
                </a:solidFill>
                <a:latin typeface="迷你简书魂" panose="02010609000101010101" pitchFamily="49" charset="-122"/>
                <a:ea typeface="迷你简书魂" panose="02010609000101010101" pitchFamily="49" charset="-122"/>
              </a:rPr>
              <a:t>辽夏金元的统治</a:t>
            </a:r>
          </a:p>
        </p:txBody>
      </p:sp>
      <p:sp>
        <p:nvSpPr>
          <p:cNvPr id="8" name="文本框 7">
            <a:extLst>
              <a:ext uri="{FF2B5EF4-FFF2-40B4-BE49-F238E27FC236}">
                <a16:creationId xmlns:a16="http://schemas.microsoft.com/office/drawing/2014/main" id="{725EF11A-4B49-4B9E-A7C6-52A1364336F5}"/>
              </a:ext>
            </a:extLst>
          </p:cNvPr>
          <p:cNvSpPr txBox="1"/>
          <p:nvPr/>
        </p:nvSpPr>
        <p:spPr>
          <a:xfrm>
            <a:off x="1041989" y="2570891"/>
            <a:ext cx="3547243" cy="461665"/>
          </a:xfrm>
          <a:prstGeom prst="rect">
            <a:avLst/>
          </a:prstGeom>
          <a:noFill/>
        </p:spPr>
        <p:txBody>
          <a:bodyPr wrap="square" rtlCol="0" anchor="t">
            <a:spAutoFit/>
          </a:bodyPr>
          <a:lstStyle/>
          <a:p>
            <a:pPr marL="342900" indent="-342900">
              <a:buFont typeface="Arial" panose="020B0604020202020204" pitchFamily="34" charset="0"/>
              <a:buChar char="•"/>
            </a:pPr>
            <a:r>
              <a:rPr lang="zh-CN" altLang="en-US" sz="2400" b="1" dirty="0">
                <a:solidFill>
                  <a:schemeClr val="bg1"/>
                </a:solidFill>
                <a:latin typeface="微软雅黑" panose="020B0503020204020204" pitchFamily="34" charset="-122"/>
                <a:ea typeface="微软雅黑" panose="020B0503020204020204" pitchFamily="34" charset="-122"/>
              </a:rPr>
              <a:t>版图里的“大中国”</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F081DE2-1ECD-4977-870B-A78FC2A56E06}"/>
              </a:ext>
            </a:extLst>
          </p:cNvPr>
          <p:cNvSpPr txBox="1"/>
          <p:nvPr/>
        </p:nvSpPr>
        <p:spPr>
          <a:xfrm>
            <a:off x="4774016" y="2570890"/>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r>
              <a:rPr lang="zh-CN" altLang="en-US" dirty="0"/>
              <a:t>制度里的“大中国”</a:t>
            </a:r>
            <a:endParaRPr lang="en-US" altLang="zh-CN" dirty="0"/>
          </a:p>
        </p:txBody>
      </p:sp>
      <p:sp>
        <p:nvSpPr>
          <p:cNvPr id="10" name="文本框 9">
            <a:extLst>
              <a:ext uri="{FF2B5EF4-FFF2-40B4-BE49-F238E27FC236}">
                <a16:creationId xmlns:a16="http://schemas.microsoft.com/office/drawing/2014/main" id="{66C4C240-6306-449F-9FEE-CE316BBB46EF}"/>
              </a:ext>
            </a:extLst>
          </p:cNvPr>
          <p:cNvSpPr txBox="1"/>
          <p:nvPr/>
        </p:nvSpPr>
        <p:spPr>
          <a:xfrm>
            <a:off x="8506043" y="2570890"/>
            <a:ext cx="3547243" cy="461665"/>
          </a:xfrm>
          <a:prstGeom prst="rect">
            <a:avLst/>
          </a:prstGeom>
          <a:noFill/>
        </p:spPr>
        <p:txBody>
          <a:bodyPr wrap="square" rtlCol="0" anchor="t">
            <a:spAutoFit/>
          </a:bodyPr>
          <a:lstStyle/>
          <a:p>
            <a:pPr marL="342900" indent="-342900">
              <a:buFont typeface="Arial" panose="020B0604020202020204" pitchFamily="34" charset="0"/>
              <a:buChar char="•"/>
            </a:pPr>
            <a:r>
              <a:rPr lang="zh-CN" altLang="en-US" sz="2400" b="1" dirty="0">
                <a:solidFill>
                  <a:schemeClr val="bg1"/>
                </a:solidFill>
                <a:latin typeface="微软雅黑" panose="020B0503020204020204" pitchFamily="34" charset="-122"/>
                <a:ea typeface="微软雅黑" panose="020B0503020204020204" pitchFamily="34" charset="-122"/>
              </a:rPr>
              <a:t>民族里的“大中国”</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F16DFD59-8993-4073-B40C-938B04C61260}"/>
              </a:ext>
            </a:extLst>
          </p:cNvPr>
          <p:cNvSpPr txBox="1"/>
          <p:nvPr/>
        </p:nvSpPr>
        <p:spPr>
          <a:xfrm>
            <a:off x="3944679" y="3756332"/>
            <a:ext cx="7508999" cy="2588466"/>
          </a:xfrm>
          <a:prstGeom prst="rect">
            <a:avLst/>
          </a:prstGeom>
          <a:noFill/>
          <a:ln>
            <a:solidFill>
              <a:schemeClr val="bg2"/>
            </a:solidFill>
          </a:ln>
        </p:spPr>
        <p:txBody>
          <a:bodyPr wrap="square">
            <a:spAutoFit/>
          </a:bodyPr>
          <a:lstStyle/>
          <a:p>
            <a:pPr marL="133350" indent="333375" algn="just">
              <a:lnSpc>
                <a:spcPct val="114000"/>
              </a:lnSpc>
            </a:pPr>
            <a:r>
              <a:rPr lang="zh-CN" altLang="zh-CN" sz="2400" kern="100" dirty="0">
                <a:solidFill>
                  <a:schemeClr val="bg1"/>
                </a:solidFill>
                <a:effectLst/>
                <a:latin typeface="Time New Romans"/>
                <a:ea typeface="楷体" panose="02010609060101010101" pitchFamily="49" charset="-122"/>
                <a:cs typeface="宋体" panose="02010600030101010101" pitchFamily="2" charset="-122"/>
              </a:rPr>
              <a:t>汉唐帝国是转瞬即逝的，元朝以前的中国历史，包括汉、唐在内，本质上属于“小中国”。到了元朝，加上之前辽、金等北方民族政权的影响，中国才变成了“大中国”。……元之后“大中国”变成了常态。</a:t>
            </a:r>
            <a:endParaRPr lang="zh-CN" altLang="zh-CN" sz="2400" kern="100" dirty="0">
              <a:solidFill>
                <a:schemeClr val="bg1"/>
              </a:solidFill>
              <a:effectLst/>
              <a:latin typeface="Time New Romans"/>
              <a:ea typeface="宋体" panose="02010600030101010101" pitchFamily="2" charset="-122"/>
              <a:cs typeface="宋体" panose="02010600030101010101" pitchFamily="2" charset="-122"/>
            </a:endParaRPr>
          </a:p>
          <a:p>
            <a:pPr indent="1466850" algn="just">
              <a:lnSpc>
                <a:spcPct val="114000"/>
              </a:lnSpc>
            </a:pPr>
            <a:r>
              <a:rPr lang="zh-CN" altLang="zh-CN" sz="2400" kern="100" dirty="0">
                <a:solidFill>
                  <a:schemeClr val="bg1"/>
                </a:solidFill>
                <a:effectLst/>
                <a:latin typeface="Time New Romans"/>
                <a:ea typeface="楷体" panose="02010609060101010101" pitchFamily="49" charset="-122"/>
                <a:cs typeface="宋体" panose="02010600030101010101" pitchFamily="2" charset="-122"/>
              </a:rPr>
              <a:t>——摘编自【日】杉山正明：《疾驰的草原征服者：辽西夏金元》</a:t>
            </a:r>
            <a:endParaRPr lang="zh-CN" altLang="zh-CN" sz="2400" kern="100" dirty="0">
              <a:solidFill>
                <a:schemeClr val="bg1"/>
              </a:solidFill>
              <a:effectLst/>
              <a:latin typeface="Time New Romans"/>
              <a:ea typeface="宋体" panose="02010600030101010101" pitchFamily="2" charset="-122"/>
              <a:cs typeface="宋体" panose="02010600030101010101" pitchFamily="2" charset="-122"/>
            </a:endParaRPr>
          </a:p>
        </p:txBody>
      </p:sp>
      <p:cxnSp>
        <p:nvCxnSpPr>
          <p:cNvPr id="14" name="直接箭头连接符 13">
            <a:extLst>
              <a:ext uri="{FF2B5EF4-FFF2-40B4-BE49-F238E27FC236}">
                <a16:creationId xmlns:a16="http://schemas.microsoft.com/office/drawing/2014/main" id="{C745588C-C124-433C-AABE-4DB6C1DAE77E}"/>
              </a:ext>
            </a:extLst>
          </p:cNvPr>
          <p:cNvCxnSpPr>
            <a:cxnSpLocks/>
          </p:cNvCxnSpPr>
          <p:nvPr/>
        </p:nvCxnSpPr>
        <p:spPr>
          <a:xfrm>
            <a:off x="3955311" y="1986027"/>
            <a:ext cx="0" cy="484640"/>
          </a:xfrm>
          <a:prstGeom prst="straightConnector1">
            <a:avLst/>
          </a:prstGeom>
          <a:ln w="57150">
            <a:solidFill>
              <a:schemeClr val="accent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2CC72680-24F2-4121-9D3C-AFC9F17472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324" y="3369198"/>
            <a:ext cx="2243554" cy="3243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45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1572902"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导入</a:t>
            </a:r>
          </a:p>
        </p:txBody>
      </p:sp>
      <p:sp>
        <p:nvSpPr>
          <p:cNvPr id="4" name="文本框 3">
            <a:extLst>
              <a:ext uri="{FF2B5EF4-FFF2-40B4-BE49-F238E27FC236}">
                <a16:creationId xmlns:a16="http://schemas.microsoft.com/office/drawing/2014/main" id="{4A851FC0-79AE-4DB4-88B6-3A514D80FC0B}"/>
              </a:ext>
            </a:extLst>
          </p:cNvPr>
          <p:cNvSpPr txBox="1"/>
          <p:nvPr/>
        </p:nvSpPr>
        <p:spPr>
          <a:xfrm>
            <a:off x="4173353" y="941857"/>
            <a:ext cx="6788814" cy="1308884"/>
          </a:xfrm>
          <a:prstGeom prst="rect">
            <a:avLst/>
          </a:prstGeom>
          <a:solidFill>
            <a:schemeClr val="bg1"/>
          </a:solidFill>
        </p:spPr>
        <p:txBody>
          <a:bodyPr wrap="square" rtlCol="0">
            <a:spAutoFit/>
          </a:bodyPr>
          <a:lstStyle>
            <a:defPPr>
              <a:defRPr lang="zh-CN"/>
            </a:defPPr>
            <a:lvl1pPr>
              <a:lnSpc>
                <a:spcPct val="150000"/>
              </a:lnSpc>
              <a:defRPr sz="28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      天下、四海、海内、海外、</a:t>
            </a:r>
            <a:r>
              <a:rPr lang="zh-CN" altLang="en-US" b="1" dirty="0">
                <a:solidFill>
                  <a:schemeClr val="tx1"/>
                </a:solidFill>
              </a:rPr>
              <a:t>中国</a:t>
            </a:r>
            <a:r>
              <a:rPr lang="zh-CN" altLang="en-US" dirty="0">
                <a:solidFill>
                  <a:schemeClr val="tx1"/>
                </a:solidFill>
              </a:rPr>
              <a:t>等词频频出现</a:t>
            </a:r>
          </a:p>
        </p:txBody>
      </p:sp>
      <p:sp>
        <p:nvSpPr>
          <p:cNvPr id="5" name="文本框 4">
            <a:extLst>
              <a:ext uri="{FF2B5EF4-FFF2-40B4-BE49-F238E27FC236}">
                <a16:creationId xmlns:a16="http://schemas.microsoft.com/office/drawing/2014/main" id="{EF29FF89-E228-4190-A4EC-A5966D7F2332}"/>
              </a:ext>
            </a:extLst>
          </p:cNvPr>
          <p:cNvSpPr txBox="1"/>
          <p:nvPr/>
        </p:nvSpPr>
        <p:spPr>
          <a:xfrm>
            <a:off x="4173353" y="2432385"/>
            <a:ext cx="6890887" cy="2601546"/>
          </a:xfrm>
          <a:prstGeom prst="rect">
            <a:avLst/>
          </a:prstGeom>
          <a:noFill/>
        </p:spPr>
        <p:txBody>
          <a:bodyPr wrap="square" rtlCol="0">
            <a:spAutoFit/>
          </a:bodyPr>
          <a:lstStyle>
            <a:defPPr>
              <a:defRPr lang="zh-CN"/>
            </a:defPPr>
            <a:lvl1pPr>
              <a:lnSpc>
                <a:spcPct val="150000"/>
              </a:lnSpc>
              <a:defRPr sz="2800">
                <a:solidFill>
                  <a:schemeClr val="bg1"/>
                </a:solidFill>
                <a:latin typeface="微软雅黑" panose="020B0503020204020204" pitchFamily="34" charset="-122"/>
                <a:ea typeface="微软雅黑" panose="020B0503020204020204" pitchFamily="34" charset="-122"/>
              </a:defRPr>
            </a:lvl1pPr>
          </a:lstStyle>
          <a:p>
            <a:r>
              <a:rPr lang="zh-CN" altLang="en-US" b="1" dirty="0">
                <a:latin typeface="楷体" panose="02010609060101010101" pitchFamily="49" charset="-122"/>
                <a:ea typeface="楷体" panose="02010609060101010101" pitchFamily="49" charset="-122"/>
              </a:rPr>
              <a:t>   古人以为黄河流域的中原地区就是天下的中心地区，因此称黄河流域的中原地区及其所建立的政权为“中国”。</a:t>
            </a:r>
            <a:endParaRPr lang="en-US" altLang="zh-CN" b="1" dirty="0">
              <a:latin typeface="楷体" panose="02010609060101010101" pitchFamily="49" charset="-122"/>
              <a:ea typeface="楷体" panose="02010609060101010101" pitchFamily="49" charset="-122"/>
            </a:endParaRPr>
          </a:p>
          <a:p>
            <a:pPr algn="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马升林</a:t>
            </a:r>
          </a:p>
        </p:txBody>
      </p:sp>
      <p:pic>
        <p:nvPicPr>
          <p:cNvPr id="6" name="图片 5">
            <a:extLst>
              <a:ext uri="{FF2B5EF4-FFF2-40B4-BE49-F238E27FC236}">
                <a16:creationId xmlns:a16="http://schemas.microsoft.com/office/drawing/2014/main" id="{D8729BDB-7274-484B-80BE-BFA313E6DE74}"/>
              </a:ext>
            </a:extLst>
          </p:cNvPr>
          <p:cNvPicPr>
            <a:picLocks noChangeAspect="1"/>
          </p:cNvPicPr>
          <p:nvPr/>
        </p:nvPicPr>
        <p:blipFill rotWithShape="1">
          <a:blip r:embed="rId3">
            <a:extLst>
              <a:ext uri="{28A0092B-C50C-407E-A947-70E740481C1C}">
                <a14:useLocalDpi xmlns:a14="http://schemas.microsoft.com/office/drawing/2010/main" val="0"/>
              </a:ext>
            </a:extLst>
          </a:blip>
          <a:srcRect b="11614"/>
          <a:stretch/>
        </p:blipFill>
        <p:spPr>
          <a:xfrm rot="20368526">
            <a:off x="1189968" y="1403583"/>
            <a:ext cx="2357434" cy="3046251"/>
          </a:xfrm>
          <a:prstGeom prst="rect">
            <a:avLst/>
          </a:prstGeom>
          <a:ln>
            <a:noFill/>
          </a:ln>
          <a:effectLst>
            <a:outerShdw blurRad="292100" dist="139700" dir="2700000" algn="tl" rotWithShape="0">
              <a:srgbClr val="333333">
                <a:alpha val="65000"/>
              </a:srgbClr>
            </a:outerShdw>
          </a:effectLst>
        </p:spPr>
      </p:pic>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29687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2" name="文本框 11">
            <a:extLst>
              <a:ext uri="{FF2B5EF4-FFF2-40B4-BE49-F238E27FC236}">
                <a16:creationId xmlns:a16="http://schemas.microsoft.com/office/drawing/2014/main" id="{C90A2AA7-09A5-4A75-9B3A-9328E9E6E4E5}"/>
              </a:ext>
            </a:extLst>
          </p:cNvPr>
          <p:cNvSpPr txBox="1"/>
          <p:nvPr/>
        </p:nvSpPr>
        <p:spPr>
          <a:xfrm flipH="1">
            <a:off x="730769" y="5758538"/>
            <a:ext cx="11162034" cy="830997"/>
          </a:xfrm>
          <a:prstGeom prst="rect">
            <a:avLst/>
          </a:prstGeom>
          <a:noFill/>
        </p:spPr>
        <p:txBody>
          <a:bodyPr wrap="square" rtlCol="0">
            <a:spAutoFit/>
          </a:bodyPr>
          <a:lstStyle>
            <a:defPPr>
              <a:defRPr lang="zh-CN"/>
            </a:defPPr>
            <a:lvl1pPr>
              <a:defRPr sz="2400">
                <a:solidFill>
                  <a:schemeClr val="bg1"/>
                </a:solidFill>
                <a:latin typeface="微软雅黑" panose="020B0503020204020204" pitchFamily="34" charset="-122"/>
                <a:ea typeface="微软雅黑" panose="020B0503020204020204" pitchFamily="34" charset="-122"/>
              </a:defRPr>
            </a:lvl1pPr>
          </a:lstStyle>
          <a:p>
            <a:r>
              <a:rPr lang="zh-CN" altLang="en-US" b="1" dirty="0">
                <a:latin typeface="楷体" panose="02010609060101010101" pitchFamily="49" charset="-122"/>
                <a:ea typeface="楷体" panose="02010609060101010101" pitchFamily="49" charset="-122"/>
              </a:rPr>
              <a:t>通过介绍</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元史</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以及马升林学者的观点，引导学生思考元朝与前朝之间最大的不同点。从版图的角度切入“大中国”的概念在辽宋夏金元时期逐渐形成。</a:t>
            </a:r>
          </a:p>
        </p:txBody>
      </p:sp>
    </p:spTree>
    <p:extLst>
      <p:ext uri="{BB962C8B-B14F-4D97-AF65-F5344CB8AC3E}">
        <p14:creationId xmlns:p14="http://schemas.microsoft.com/office/powerpoint/2010/main" val="2576983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版图里的“大中国”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342334"/>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2" name="文本框 11">
            <a:extLst>
              <a:ext uri="{FF2B5EF4-FFF2-40B4-BE49-F238E27FC236}">
                <a16:creationId xmlns:a16="http://schemas.microsoft.com/office/drawing/2014/main" id="{C90A2AA7-09A5-4A75-9B3A-9328E9E6E4E5}"/>
              </a:ext>
            </a:extLst>
          </p:cNvPr>
          <p:cNvSpPr txBox="1"/>
          <p:nvPr/>
        </p:nvSpPr>
        <p:spPr>
          <a:xfrm flipH="1">
            <a:off x="522355" y="5803999"/>
            <a:ext cx="11147290" cy="830997"/>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通过时间轴与地图，学生自主梳理辽夏金元政权先后崛起的过程。学生在时空上感受这一时期北方政权的扩大，从而形成了版图里的大中国。</a:t>
            </a:r>
          </a:p>
        </p:txBody>
      </p:sp>
      <p:pic>
        <p:nvPicPr>
          <p:cNvPr id="41" name="图片 40">
            <a:extLst>
              <a:ext uri="{FF2B5EF4-FFF2-40B4-BE49-F238E27FC236}">
                <a16:creationId xmlns:a16="http://schemas.microsoft.com/office/drawing/2014/main" id="{01A89DDE-515B-4BC5-A469-D19A9AB609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666" y="1262903"/>
            <a:ext cx="6492130" cy="3221286"/>
          </a:xfrm>
          <a:prstGeom prst="rect">
            <a:avLst/>
          </a:prstGeom>
        </p:spPr>
      </p:pic>
      <p:pic>
        <p:nvPicPr>
          <p:cNvPr id="5" name="图片 4">
            <a:extLst>
              <a:ext uri="{FF2B5EF4-FFF2-40B4-BE49-F238E27FC236}">
                <a16:creationId xmlns:a16="http://schemas.microsoft.com/office/drawing/2014/main" id="{78BF322D-2597-42C3-8BB7-1CEBF0269B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7303" y="1262903"/>
            <a:ext cx="7074328" cy="3221283"/>
          </a:xfrm>
          <a:prstGeom prst="rect">
            <a:avLst/>
          </a:prstGeom>
        </p:spPr>
      </p:pic>
    </p:spTree>
    <p:extLst>
      <p:ext uri="{BB962C8B-B14F-4D97-AF65-F5344CB8AC3E}">
        <p14:creationId xmlns:p14="http://schemas.microsoft.com/office/powerpoint/2010/main" val="84875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9ACC604-C769-4A25-A79B-50B8148A4AC0}"/>
              </a:ext>
            </a:extLst>
          </p:cNvPr>
          <p:cNvSpPr/>
          <p:nvPr/>
        </p:nvSpPr>
        <p:spPr>
          <a:xfrm>
            <a:off x="162666" y="89183"/>
            <a:ext cx="2091435" cy="523220"/>
          </a:xfrm>
          <a:prstGeom prst="rect">
            <a:avLst/>
          </a:prstGeom>
        </p:spPr>
        <p:txBody>
          <a:bodyPr wrap="square">
            <a:spAutoFit/>
          </a:bodyPr>
          <a:lstStyle/>
          <a:p>
            <a:r>
              <a:rPr lang="zh-CN" altLang="en-US" sz="2800" b="1" dirty="0">
                <a:solidFill>
                  <a:schemeClr val="bg1"/>
                </a:solidFill>
                <a:latin typeface="迷你简书魂" panose="02010609000101010101" pitchFamily="49" charset="-122"/>
                <a:ea typeface="迷你简书魂" panose="02010609000101010101" pitchFamily="49" charset="-122"/>
              </a:rPr>
              <a:t>教学过程</a:t>
            </a:r>
          </a:p>
        </p:txBody>
      </p:sp>
      <p:sp>
        <p:nvSpPr>
          <p:cNvPr id="3" name="矩形 2">
            <a:extLst>
              <a:ext uri="{FF2B5EF4-FFF2-40B4-BE49-F238E27FC236}">
                <a16:creationId xmlns:a16="http://schemas.microsoft.com/office/drawing/2014/main" id="{76F6D055-F315-405F-BDC6-6328591A2D95}"/>
              </a:ext>
            </a:extLst>
          </p:cNvPr>
          <p:cNvSpPr/>
          <p:nvPr/>
        </p:nvSpPr>
        <p:spPr>
          <a:xfrm>
            <a:off x="1685884" y="89184"/>
            <a:ext cx="4276004" cy="523220"/>
          </a:xfrm>
          <a:prstGeom prst="rect">
            <a:avLst/>
          </a:prstGeom>
        </p:spPr>
        <p:txBody>
          <a:bodyPr wrap="square">
            <a:spAutoFit/>
          </a:bodyPr>
          <a:lstStyle/>
          <a:p>
            <a:r>
              <a:rPr lang="en-US" altLang="zh-CN" sz="2800" b="1" dirty="0">
                <a:solidFill>
                  <a:schemeClr val="bg1"/>
                </a:solidFill>
                <a:latin typeface="迷你简书魂" panose="02010609000101010101" pitchFamily="49" charset="-122"/>
                <a:ea typeface="迷你简书魂" panose="02010609000101010101" pitchFamily="49" charset="-122"/>
              </a:rPr>
              <a:t>·</a:t>
            </a:r>
            <a:r>
              <a:rPr lang="zh-CN" altLang="en-US" sz="2800" b="1" dirty="0">
                <a:solidFill>
                  <a:schemeClr val="bg1"/>
                </a:solidFill>
                <a:latin typeface="迷你简书魂" panose="02010609000101010101" pitchFamily="49" charset="-122"/>
                <a:ea typeface="迷你简书魂" panose="02010609000101010101" pitchFamily="49" charset="-122"/>
              </a:rPr>
              <a:t>制度里的“大中国”</a:t>
            </a:r>
          </a:p>
        </p:txBody>
      </p:sp>
      <p:cxnSp>
        <p:nvCxnSpPr>
          <p:cNvPr id="10" name="直接连接符 9">
            <a:extLst>
              <a:ext uri="{FF2B5EF4-FFF2-40B4-BE49-F238E27FC236}">
                <a16:creationId xmlns:a16="http://schemas.microsoft.com/office/drawing/2014/main" id="{E3A710EF-FD6D-468C-8CF2-7228B93A70C6}"/>
              </a:ext>
            </a:extLst>
          </p:cNvPr>
          <p:cNvCxnSpPr/>
          <p:nvPr/>
        </p:nvCxnSpPr>
        <p:spPr>
          <a:xfrm>
            <a:off x="0" y="5215576"/>
            <a:ext cx="12192000" cy="0"/>
          </a:xfrm>
          <a:prstGeom prst="line">
            <a:avLst/>
          </a:prstGeom>
          <a:ln w="5715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BF199651-4011-4F0F-B106-AE21F21A6B47}"/>
              </a:ext>
            </a:extLst>
          </p:cNvPr>
          <p:cNvSpPr txBox="1"/>
          <p:nvPr/>
        </p:nvSpPr>
        <p:spPr>
          <a:xfrm>
            <a:off x="4071553" y="5388053"/>
            <a:ext cx="3547243" cy="461665"/>
          </a:xfrm>
          <a:prstGeom prst="rect">
            <a:avLst/>
          </a:prstGeom>
          <a:noFill/>
        </p:spPr>
        <p:txBody>
          <a:bodyPr wrap="square" rtlCol="0" anchor="t">
            <a:spAutoFit/>
          </a:bodyPr>
          <a:lstStyle>
            <a:defPPr>
              <a:defRPr lang="zh-CN"/>
            </a:defPPr>
            <a:lvl1pPr marL="342900" indent="-342900">
              <a:buFont typeface="Arial" panose="020B0604020202020204" pitchFamily="34" charset="0"/>
              <a:buChar char="•"/>
              <a:defRPr sz="2400" b="1">
                <a:solidFill>
                  <a:schemeClr val="bg1"/>
                </a:solidFill>
                <a:latin typeface="微软雅黑" panose="020B0503020204020204" pitchFamily="34" charset="-122"/>
                <a:ea typeface="微软雅黑" panose="020B0503020204020204" pitchFamily="34" charset="-122"/>
              </a:defRPr>
            </a:lvl1pPr>
          </a:lstStyle>
          <a:p>
            <a:pPr marL="0" indent="0" algn="ctr">
              <a:buNone/>
            </a:pPr>
            <a:r>
              <a:rPr lang="zh-CN" altLang="en-US" dirty="0"/>
              <a:t>设计意图</a:t>
            </a:r>
            <a:endParaRPr lang="en-US" altLang="zh-CN" dirty="0"/>
          </a:p>
        </p:txBody>
      </p:sp>
      <p:sp>
        <p:nvSpPr>
          <p:cNvPr id="12" name="文本框 11">
            <a:extLst>
              <a:ext uri="{FF2B5EF4-FFF2-40B4-BE49-F238E27FC236}">
                <a16:creationId xmlns:a16="http://schemas.microsoft.com/office/drawing/2014/main" id="{C90A2AA7-09A5-4A75-9B3A-9328E9E6E4E5}"/>
              </a:ext>
            </a:extLst>
          </p:cNvPr>
          <p:cNvSpPr txBox="1"/>
          <p:nvPr/>
        </p:nvSpPr>
        <p:spPr>
          <a:xfrm flipH="1">
            <a:off x="2005922" y="5832251"/>
            <a:ext cx="9073557" cy="830997"/>
          </a:xfrm>
          <a:prstGeom prst="rect">
            <a:avLst/>
          </a:prstGeom>
          <a:noFill/>
        </p:spPr>
        <p:txBody>
          <a:bodyPr wrap="square" rtlCol="0">
            <a:spAutoFit/>
          </a:bodyPr>
          <a:lstStyle>
            <a:defPPr>
              <a:defRPr lang="zh-CN"/>
            </a:defPPr>
            <a:lvl1pPr>
              <a:defRPr sz="2400" b="1">
                <a:solidFill>
                  <a:schemeClr val="bg1"/>
                </a:solidFill>
                <a:latin typeface="楷体" panose="02010609060101010101" pitchFamily="49" charset="-122"/>
                <a:ea typeface="楷体" panose="02010609060101010101" pitchFamily="49" charset="-122"/>
              </a:defRPr>
            </a:lvl1pPr>
          </a:lstStyle>
          <a:p>
            <a:r>
              <a:rPr lang="zh-CN" altLang="en-US" dirty="0"/>
              <a:t>呈现两则史料，学生理解元朝统一多民族国家形成的多方面特点。认识少数民族政治制度建设中因俗而治的特点与具体表现</a:t>
            </a:r>
            <a:endParaRPr lang="en-US" altLang="zh-CN" dirty="0"/>
          </a:p>
        </p:txBody>
      </p:sp>
      <p:sp>
        <p:nvSpPr>
          <p:cNvPr id="8" name="文本框 7">
            <a:extLst>
              <a:ext uri="{FF2B5EF4-FFF2-40B4-BE49-F238E27FC236}">
                <a16:creationId xmlns:a16="http://schemas.microsoft.com/office/drawing/2014/main" id="{841ED4C4-D35D-4666-B5AC-A3FDB1EE7BAE}"/>
              </a:ext>
            </a:extLst>
          </p:cNvPr>
          <p:cNvSpPr txBox="1"/>
          <p:nvPr/>
        </p:nvSpPr>
        <p:spPr>
          <a:xfrm>
            <a:off x="162666" y="1048598"/>
            <a:ext cx="7102842" cy="1479829"/>
          </a:xfrm>
          <a:prstGeom prst="rect">
            <a:avLst/>
          </a:prstGeom>
          <a:noFill/>
        </p:spPr>
        <p:txBody>
          <a:bodyPr wrap="square">
            <a:spAutoFit/>
          </a:bodyPr>
          <a:lstStyle/>
          <a:p>
            <a:pPr algn="just">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“国家统合”</a:t>
            </a:r>
            <a:r>
              <a:rPr lang="zh-CN" altLang="en-US" sz="1800" dirty="0">
                <a:solidFill>
                  <a:schemeClr val="bg1"/>
                </a:solidFill>
                <a:latin typeface="微软雅黑" panose="020B0503020204020204" pitchFamily="34" charset="-122"/>
                <a:ea typeface="微软雅黑" panose="020B0503020204020204" pitchFamily="34" charset="-122"/>
              </a:rPr>
              <a:t>乃指消弭构成国家的各部门</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包括</a:t>
            </a:r>
            <a:r>
              <a:rPr lang="zh-CN" altLang="en-US" sz="2000" b="1" u="sng" dirty="0">
                <a:solidFill>
                  <a:schemeClr val="bg1"/>
                </a:solidFill>
                <a:latin typeface="微软雅黑" panose="020B0503020204020204" pitchFamily="34" charset="-122"/>
                <a:ea typeface="微软雅黑" panose="020B0503020204020204" pitchFamily="34" charset="-122"/>
              </a:rPr>
              <a:t>区域</a:t>
            </a:r>
            <a:r>
              <a:rPr lang="zh-CN" altLang="en-US" sz="2000" u="sng" dirty="0">
                <a:solidFill>
                  <a:schemeClr val="bg1"/>
                </a:solidFill>
                <a:latin typeface="微软雅黑" panose="020B0503020204020204" pitchFamily="34" charset="-122"/>
                <a:ea typeface="微软雅黑" panose="020B0503020204020204" pitchFamily="34" charset="-122"/>
              </a:rPr>
              <a:t>、</a:t>
            </a:r>
            <a:r>
              <a:rPr lang="zh-CN" altLang="en-US" sz="2000" b="1" u="sng" dirty="0">
                <a:solidFill>
                  <a:schemeClr val="bg1"/>
                </a:solidFill>
                <a:latin typeface="微软雅黑" panose="020B0503020204020204" pitchFamily="34" charset="-122"/>
                <a:ea typeface="微软雅黑" panose="020B0503020204020204" pitchFamily="34" charset="-122"/>
              </a:rPr>
              <a:t>民族</a:t>
            </a:r>
            <a:r>
              <a:rPr lang="zh-CN" altLang="en-US" sz="2000" u="sng" dirty="0">
                <a:solidFill>
                  <a:schemeClr val="bg1"/>
                </a:solidFill>
                <a:latin typeface="微软雅黑" panose="020B0503020204020204" pitchFamily="34" charset="-122"/>
                <a:ea typeface="微软雅黑" panose="020B0503020204020204" pitchFamily="34" charset="-122"/>
              </a:rPr>
              <a:t>、</a:t>
            </a:r>
            <a:r>
              <a:rPr lang="zh-CN" altLang="en-US" sz="2000" b="1" u="sng" dirty="0">
                <a:solidFill>
                  <a:schemeClr val="bg1"/>
                </a:solidFill>
                <a:latin typeface="微软雅黑" panose="020B0503020204020204" pitchFamily="34" charset="-122"/>
                <a:ea typeface="微软雅黑" panose="020B0503020204020204" pitchFamily="34" charset="-122"/>
              </a:rPr>
              <a:t>阶级</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之间的差异而形成一个向心力高、凝聚力强的政治共同体。</a:t>
            </a:r>
            <a:endParaRPr lang="en-US" altLang="zh-CN" sz="18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萧启庆</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内北国而外中国：蒙元史研究</a:t>
            </a:r>
            <a:r>
              <a:rPr lang="en-US" altLang="zh-CN" sz="1800"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endParaRPr>
          </a:p>
        </p:txBody>
      </p:sp>
      <p:sp>
        <p:nvSpPr>
          <p:cNvPr id="13" name="矩形 12">
            <a:extLst>
              <a:ext uri="{FF2B5EF4-FFF2-40B4-BE49-F238E27FC236}">
                <a16:creationId xmlns:a16="http://schemas.microsoft.com/office/drawing/2014/main" id="{8DAC0AD5-E963-4A5E-8CC3-982F2F7AFE51}"/>
              </a:ext>
            </a:extLst>
          </p:cNvPr>
          <p:cNvSpPr/>
          <p:nvPr/>
        </p:nvSpPr>
        <p:spPr>
          <a:xfrm>
            <a:off x="7847986" y="1295652"/>
            <a:ext cx="4034974" cy="6935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rPr>
              <a:t>）如何实现真正的统合？</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3AE73769-AD7F-4A4D-A187-5E55E32C3D11}"/>
              </a:ext>
            </a:extLst>
          </p:cNvPr>
          <p:cNvSpPr txBox="1"/>
          <p:nvPr/>
        </p:nvSpPr>
        <p:spPr>
          <a:xfrm>
            <a:off x="272464" y="2798331"/>
            <a:ext cx="7102843" cy="1877437"/>
          </a:xfrm>
          <a:prstGeom prst="rect">
            <a:avLst/>
          </a:prstGeom>
          <a:noFill/>
        </p:spPr>
        <p:txBody>
          <a:bodyPr wrap="square">
            <a:spAutoFit/>
          </a:bodyPr>
          <a:lstStyle/>
          <a:p>
            <a:pPr algn="just">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       国朝土宇旷远，诸民相杂，俗既不同，论难遽定。</a:t>
            </a:r>
            <a:r>
              <a:rPr lang="zh-CN" altLang="en-US" sz="2000" b="1" dirty="0">
                <a:solidFill>
                  <a:schemeClr val="bg1"/>
                </a:solidFill>
                <a:latin typeface="微软雅黑" panose="020B0503020204020204" pitchFamily="34" charset="-122"/>
                <a:ea typeface="微软雅黑" panose="020B0503020204020204" pitchFamily="34" charset="-122"/>
              </a:rPr>
              <a:t>考之前代，北方庵有中夏，必行汉法，可以长久</a:t>
            </a: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然万世国俗，累朝勋贵，一旦驱之下从臣仆之谋，改就亡国之俗，其势有甚难者。</a:t>
            </a: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苟能渐之摩之，待以岁月，未有不可变者。</a:t>
            </a:r>
            <a:endParaRPr lang="en-US" altLang="zh-CN" sz="2000" dirty="0">
              <a:solidFill>
                <a:schemeClr val="bg1"/>
              </a:solidFill>
              <a:latin typeface="微软雅黑" panose="020B0503020204020204" pitchFamily="34" charset="-122"/>
              <a:ea typeface="微软雅黑" panose="020B0503020204020204" pitchFamily="34" charset="-122"/>
            </a:endParaRPr>
          </a:p>
          <a:p>
            <a:pPr algn="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许衡</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EC0646A1-8A32-46C4-A2E8-107484CDE4DF}"/>
              </a:ext>
            </a:extLst>
          </p:cNvPr>
          <p:cNvSpPr/>
          <p:nvPr/>
        </p:nvSpPr>
        <p:spPr>
          <a:xfrm>
            <a:off x="7847986" y="2451560"/>
            <a:ext cx="4034974" cy="6935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rPr>
              <a:t>）汉化改革存在什么问题？</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11400147-FAED-401F-8E1B-B7643AA2A8EA}"/>
              </a:ext>
            </a:extLst>
          </p:cNvPr>
          <p:cNvSpPr/>
          <p:nvPr/>
        </p:nvSpPr>
        <p:spPr>
          <a:xfrm>
            <a:off x="7847986" y="3544985"/>
            <a:ext cx="4034974" cy="102936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rPr>
              <a:t>）辽夏金元的统治如何避免这一问题？</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425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4" grpId="0"/>
      <p:bldP spid="15" grpId="0" animBg="1"/>
      <p:bldP spid="1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TotalTime>
  <Words>4582</Words>
  <PresentationFormat>宽屏</PresentationFormat>
  <Paragraphs>243</Paragraphs>
  <Slides>17</Slides>
  <Notes>16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Time New Romans</vt:lpstr>
      <vt:lpstr>等线</vt:lpstr>
      <vt:lpstr>等线 Light</vt:lpstr>
      <vt:lpstr>华文中宋</vt:lpstr>
      <vt:lpstr>迷你简书魂</vt:lpstr>
      <vt:lpstr>宋体</vt:lpstr>
      <vt:lpstr>Arial</vt:lpstr>
      <vt:lpstr>黑体</vt:lpstr>
      <vt:lpstr>楷体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2021-09-14T02:42:26Z</dcterms:created>
  <dcterms:modified xsi:type="dcterms:W3CDTF">2021-09-18T11:29:22Z</dcterms:modified>
</cp:coreProperties>
</file>