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81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 showMasterSp="0">
  <p:cSld name="标题幻灯片"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4287"/>
            <a:ext cx="12227984" cy="68722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标题 2050"/>
          <p:cNvSpPr>
            <a:spLocks noGrp="1"/>
          </p:cNvSpPr>
          <p:nvPr>
            <p:ph type="ctrTitle"/>
          </p:nvPr>
        </p:nvSpPr>
        <p:spPr>
          <a:xfrm>
            <a:off x="624417" y="1557338"/>
            <a:ext cx="9211733" cy="1082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 algn="l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2052" name="副标题 2051"/>
          <p:cNvSpPr>
            <a:spLocks noGrp="1"/>
          </p:cNvSpPr>
          <p:nvPr>
            <p:ph type="subTitle" idx="1"/>
          </p:nvPr>
        </p:nvSpPr>
        <p:spPr>
          <a:xfrm>
            <a:off x="624417" y="2782888"/>
            <a:ext cx="9218083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l">
              <a:buNone/>
              <a:defRPr>
                <a:solidFill>
                  <a:schemeClr val="tx1"/>
                </a:solidFill>
              </a:defRPr>
            </a:lvl1pPr>
            <a:lvl2pPr marL="457200" lvl="1" indent="0" algn="ctr">
              <a:buNone/>
              <a:defRPr>
                <a:solidFill>
                  <a:schemeClr val="tx1"/>
                </a:solidFill>
              </a:defRPr>
            </a:lvl2pPr>
            <a:lvl3pPr marL="914400" lvl="2" indent="0" algn="ctr">
              <a:buNone/>
              <a:defRPr>
                <a:solidFill>
                  <a:schemeClr val="tx1"/>
                </a:solidFill>
              </a:defRPr>
            </a:lvl3pPr>
            <a:lvl4pPr marL="1371600" lvl="3" indent="0" algn="ctr">
              <a:buNone/>
              <a:defRPr>
                <a:solidFill>
                  <a:schemeClr val="tx1"/>
                </a:solidFill>
              </a:defRPr>
            </a:lvl4pPr>
            <a:lvl5pPr marL="1828800" lvl="4" indent="0" algn="ctr">
              <a:buNone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053" name="日期占位符 2052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/>
            </a:lvl1pPr>
          </a:lstStyle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/>
            </a:lvl1pPr>
          </a:lstStyle>
          <a:p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70573" cy="59372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7667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174750"/>
            <a:ext cx="5376672" cy="4953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 1026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8" name="文本占位符 1027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9" name="日期占位符 1028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页脚占位符 1029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1" name="灯片编号占位符 1030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600" b="0" i="0" u="none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3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3.emf"/><Relationship Id="rId6" Type="http://schemas.openxmlformats.org/officeDocument/2006/relationships/package" Target="../embeddings/Document1.docx"/><Relationship Id="rId5" Type="http://schemas.openxmlformats.org/officeDocument/2006/relationships/image" Target="../media/image12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2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.vml"/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4.xml"/><Relationship Id="rId3" Type="http://schemas.openxmlformats.org/officeDocument/2006/relationships/slide" Target="slide10.xml"/><Relationship Id="rId2" Type="http://schemas.openxmlformats.org/officeDocument/2006/relationships/image" Target="../media/image14.emf"/><Relationship Id="rId1" Type="http://schemas.openxmlformats.org/officeDocument/2006/relationships/package" Target="../embeddings/Document2.docx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5.png"/><Relationship Id="rId6" Type="http://schemas.openxmlformats.org/officeDocument/2006/relationships/slide" Target="slide1.xml"/><Relationship Id="rId5" Type="http://schemas.openxmlformats.org/officeDocument/2006/relationships/image" Target="../media/image12.png"/><Relationship Id="rId4" Type="http://schemas.openxmlformats.org/officeDocument/2006/relationships/slide" Target="slide19.xml"/><Relationship Id="rId3" Type="http://schemas.openxmlformats.org/officeDocument/2006/relationships/slide" Target="slide16.xml"/><Relationship Id="rId2" Type="http://schemas.openxmlformats.org/officeDocument/2006/relationships/slide" Target="slide14.xml"/><Relationship Id="rId1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76232" y="1822768"/>
            <a:ext cx="9211733" cy="1082675"/>
          </a:xfrm>
        </p:spPr>
        <p:txBody>
          <a:bodyPr/>
          <a:p>
            <a:pPr algn="ctr"/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化学与</a:t>
            </a:r>
            <a:r>
              <a:rPr lang="en-US" altLang="zh-CN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STSE</a:t>
            </a: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与传统文化</a:t>
            </a:r>
            <a:b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</a:br>
            <a:r>
              <a:rPr lang="zh-CN" altLang="en-US" sz="6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最全资料与练习解析</a:t>
            </a:r>
            <a:endParaRPr lang="zh-CN" altLang="en-US" sz="6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7935" y="4105275"/>
            <a:ext cx="53079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1F3AD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C3H3</a:t>
            </a:r>
            <a:r>
              <a:rPr lang="zh-CN" altLang="en-US" sz="4000" b="1">
                <a:solidFill>
                  <a:srgbClr val="1F3ADF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化学收集整理</a:t>
            </a:r>
            <a:endParaRPr lang="zh-CN" altLang="en-US" sz="4000" b="1">
              <a:solidFill>
                <a:srgbClr val="1F3ADF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321898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为防止倒吸，停止实验时应进行的操作是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549723" y="260648"/>
            <a:ext cx="5323783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先熄灭装置</a:t>
            </a:r>
            <a:r>
              <a:rPr lang="en-US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E</a:t>
            </a: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的酒精灯，冷却</a:t>
            </a:r>
            <a:r>
              <a:rPr lang="zh-CN" altLang="zh-CN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4963" y="793680"/>
            <a:ext cx="2257804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停止通入氮气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5816" y="3789040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　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实验结束时，为了防止倒吸，应先熄灭装置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E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两处的酒精灯，冷却后停止通入氮气。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6" name="Picture 2" descr="K34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462" y="1610298"/>
            <a:ext cx="5599395" cy="210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3584" y="971024"/>
            <a:ext cx="11032059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黄红色液体二氯化二硫可以作为贵稀金属的萃取剂，是由硫与氯气在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50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～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60 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℃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直接化合而成。装置图如下：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2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72399" y="404664"/>
            <a:ext cx="1892119" cy="489585"/>
          </a:xfrm>
          <a:prstGeom prst="rect">
            <a:avLst/>
          </a:prstGeom>
        </p:spPr>
        <p:txBody>
          <a:bodyPr wrap="square" lIns="121882" tIns="60940" rIns="121882" bIns="6094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/>
              </a:rPr>
              <a:t>对点集训</a:t>
            </a:r>
            <a:endParaRPr lang="zh-CN" altLang="zh-CN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charset="-122"/>
              <a:cs typeface="Times New Roman" panose="02020603050405020304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408268" y="420828"/>
            <a:ext cx="456284" cy="443608"/>
          </a:xfrm>
          <a:prstGeom prst="rect">
            <a:avLst/>
          </a:prstGeom>
        </p:spPr>
      </p:pic>
      <p:pic>
        <p:nvPicPr>
          <p:cNvPr id="104450" name="Picture 2" descr="K34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843" y="2353425"/>
            <a:ext cx="3944632" cy="23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3584" y="513858"/>
            <a:ext cx="11032059" cy="23361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二氯化二硫遇水会反应，生成硫、二氧化硫和刺鼻的酸雾，写出化学反应方程式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____________________________________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lvl="0" algn="just" defTabSz="914400">
              <a:lnSpc>
                <a:spcPct val="150000"/>
              </a:lnSpc>
            </a:pP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(2)A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装置中所盛试剂为</a:t>
            </a:r>
            <a:r>
              <a:rPr lang="en-US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</a:t>
            </a:r>
            <a:r>
              <a:rPr lang="zh-CN" altLang="zh-CN" kern="100" dirty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，其作用是</a:t>
            </a: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</a:t>
            </a:r>
            <a:endParaRPr lang="zh-CN" altLang="zh-CN" kern="100" dirty="0">
              <a:solidFill>
                <a:prstClr val="black"/>
              </a:solidFill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lvl="0" algn="just" defTabSz="914400">
              <a:lnSpc>
                <a:spcPct val="150000"/>
              </a:lnSpc>
            </a:pPr>
            <a:r>
              <a:rPr lang="en-US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</a:t>
            </a:r>
            <a:r>
              <a:rPr lang="zh-CN" altLang="zh-CN" kern="100" dirty="0" smtClean="0">
                <a:solidFill>
                  <a:prstClr val="black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18997" y="1133190"/>
            <a:ext cx="48691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2S</a:t>
            </a:r>
            <a:r>
              <a:rPr lang="en-US" altLang="zh-CN" sz="2400" kern="100" baseline="-250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Cl</a:t>
            </a:r>
            <a:r>
              <a:rPr lang="en-US" altLang="zh-CN" sz="2400" kern="100" baseline="-250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2H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O</a:t>
            </a:r>
            <a:r>
              <a:rPr lang="en-US" altLang="zh-CN" sz="2400" kern="100" spc="-8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==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=3S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↓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SO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4HCl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857550" y="168470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浓硫酸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6697379" y="1695465"/>
            <a:ext cx="45466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干燥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N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Cl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，观察气泡控制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气体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74233" y="2214187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的流速</a:t>
            </a:r>
            <a:endParaRPr lang="zh-CN" altLang="en-US" dirty="0"/>
          </a:p>
        </p:txBody>
      </p:sp>
      <p:sp>
        <p:nvSpPr>
          <p:cNvPr id="2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7" name="Picture 2" descr="K34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843" y="2713465"/>
            <a:ext cx="3944632" cy="23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3584" y="167124"/>
            <a:ext cx="11032059" cy="399859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操作过程：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先通入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，理由是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通入少量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Cl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后，对装置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采用的加热方式是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③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停止加热，加大通入氯气量，反应继续维持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16 h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，可能的原因是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④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实验完毕后，停止通入氯气，为防止污染，拆卸装置前进行的操作是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626371" y="761406"/>
            <a:ext cx="6431582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排尽装置中的空气，防止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O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、水蒸气干扰实验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60746" y="1350885"/>
            <a:ext cx="1539669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水浴加热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409469" y="1896141"/>
            <a:ext cx="20493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该反应是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放热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46675" y="2456704"/>
            <a:ext cx="95601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反应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117849" y="3001075"/>
            <a:ext cx="1272454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继续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40504" y="3512685"/>
            <a:ext cx="3000383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入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N</a:t>
            </a:r>
            <a:r>
              <a:rPr lang="en-US" altLang="zh-CN" sz="2400" kern="100" baseline="-250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至装置内呈无色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2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7" name="Picture 2" descr="K34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843" y="3793585"/>
            <a:ext cx="3944632" cy="23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3584" y="347776"/>
            <a:ext cx="11032059" cy="1782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(4)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的作用是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，同时制得有价值的工业产品为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(5)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为了得到更纯的二氯化二硫，需要在装置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之间安装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，其内盛试剂为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72890" y="427244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吸收尾气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48603" y="427244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漂白粉</a:t>
            </a: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38939" y="982880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干燥管</a:t>
            </a: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3630" y="1509884"/>
            <a:ext cx="151765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无水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CaCl</a:t>
            </a:r>
            <a:r>
              <a:rPr lang="en-US" altLang="zh-CN" sz="2400" kern="100" baseline="-250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endParaRPr lang="zh-CN" altLang="en-US"/>
          </a:p>
        </p:txBody>
      </p:sp>
      <p:sp>
        <p:nvSpPr>
          <p:cNvPr id="21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24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2" name="Picture 2" descr="K34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3843" y="2636912"/>
            <a:ext cx="3944632" cy="2371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116632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设计实验验证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Na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与焦炭高温加热后的产物，回答下列问题：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(1)Na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与焦炭反应的实验装置如下图所示。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55816" y="4005064"/>
            <a:ext cx="11412000" cy="1782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先通入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，然后加热，直至反应结束，整个过程中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的作用是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的作用是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91656" y="4055556"/>
            <a:ext cx="2316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排出装置中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</a:t>
            </a:r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空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20364" y="4620862"/>
            <a:ext cx="3230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气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并将生成的气体吹出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963963" y="5196673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安全瓶</a:t>
            </a:r>
            <a:endParaRPr lang="zh-CN" altLang="en-US" dirty="0"/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41061" name="Picture 101" descr="K34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7726" y="1512853"/>
            <a:ext cx="5456866" cy="2252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7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-81174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该同学认为气体产物中可能含有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CO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及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，并进行验证，选用上述实验中的装置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和下图所示的部分装置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可以重复选用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进行实验。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5816" y="3179255"/>
            <a:ext cx="11412000" cy="34442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实验装置连接的合理顺序为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H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中黑色粉末是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能证明产物中有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CO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的现象是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③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若含有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E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装置的作用是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用化学方程式说明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30627" y="3241952"/>
            <a:ext cx="44170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F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E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F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D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G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H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2445267" y="3828133"/>
            <a:ext cx="7588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CuO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752819" y="4335487"/>
            <a:ext cx="66179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H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中黑色粉末变为红色，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G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前的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中澄清石灰水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612793" y="4868519"/>
            <a:ext cx="51784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变浑浊，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H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后的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中澄清石灰水变浑浊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569534" y="5455982"/>
            <a:ext cx="701230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5SO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2KMnO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2H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O</a:t>
            </a:r>
            <a:r>
              <a:rPr lang="en-US" altLang="zh-CN" sz="2400" kern="100" spc="-8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==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r>
              <a:rPr lang="en-US" altLang="zh-CN" sz="2400" kern="100" spc="-7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K</a:t>
            </a:r>
            <a:r>
              <a:rPr lang="en-US" altLang="zh-CN" sz="2400" kern="100" spc="-7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 spc="-7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SO</a:t>
            </a:r>
            <a:r>
              <a:rPr lang="en-US" altLang="zh-CN" sz="2400" kern="100" spc="-7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zh-CN" altLang="zh-CN" sz="2400" kern="100" spc="-7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spc="-7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2MnSO</a:t>
            </a:r>
            <a:r>
              <a:rPr lang="en-US" altLang="zh-CN" sz="2400" kern="100" spc="-7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zh-CN" altLang="zh-CN" sz="2400" kern="100" spc="-7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spc="-7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2H</a:t>
            </a:r>
            <a:r>
              <a:rPr lang="en-US" altLang="zh-CN" sz="2400" kern="100" spc="-7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 spc="-7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SO</a:t>
            </a:r>
            <a:r>
              <a:rPr lang="en-US" altLang="zh-CN" sz="2400" kern="100" spc="-7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endParaRPr lang="zh-CN" altLang="en-US" spc="-70" dirty="0"/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05474" name="Picture 2" descr="K346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786" y="1099472"/>
            <a:ext cx="5005989" cy="2230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475" name="Picture 3" descr="K347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762" y="1335423"/>
            <a:ext cx="5005989" cy="16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345018"/>
            <a:ext cx="11412000" cy="1782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3.</a:t>
            </a:r>
            <a:r>
              <a:rPr lang="en-US" altLang="zh-CN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(2017·</a:t>
            </a:r>
            <a:r>
              <a:rPr lang="zh-CN" altLang="zh-CN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全国卷</a:t>
            </a:r>
            <a:r>
              <a:rPr lang="en-US" altLang="zh-CN" kern="100">
                <a:latin typeface="宋体" panose="02010600030101010101" pitchFamily="2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Ⅱ</a:t>
            </a:r>
            <a:r>
              <a:rPr lang="zh-CN" altLang="zh-CN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28</a:t>
            </a:r>
            <a:r>
              <a:rPr lang="zh-CN" altLang="zh-CN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改编</a:t>
            </a:r>
            <a:r>
              <a:rPr lang="en-US" altLang="zh-CN" kern="10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)</a:t>
            </a:r>
            <a:r>
              <a:rPr lang="zh-CN" altLang="zh-CN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硫化碱法是工业上制备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Na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O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</a:t>
            </a:r>
            <a:r>
              <a:rPr lang="zh-CN" altLang="zh-CN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的方法之一，反应原理为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2Na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</a:t>
            </a:r>
            <a:r>
              <a:rPr lang="zh-CN" altLang="zh-CN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Na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CO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</a:t>
            </a:r>
            <a:r>
              <a:rPr lang="zh-CN" altLang="zh-CN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4SO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spc="-8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==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=3Na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O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</a:t>
            </a:r>
            <a:r>
              <a:rPr lang="zh-CN" altLang="zh-CN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CO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该反应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Δ</a:t>
            </a:r>
            <a:r>
              <a:rPr lang="en-US" altLang="zh-CN" i="1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H</a:t>
            </a:r>
            <a:r>
              <a:rPr lang="zh-CN" altLang="zh-CN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＞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0)</a:t>
            </a:r>
            <a:r>
              <a:rPr lang="zh-CN" altLang="zh-CN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。某研究小组在实验室用硫化碱法制备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Na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O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·5H</a:t>
            </a:r>
            <a:r>
              <a:rPr lang="en-US" altLang="zh-CN" kern="100" baseline="-250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O</a:t>
            </a:r>
            <a:r>
              <a:rPr lang="zh-CN" altLang="zh-CN" kern="10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的装置如下：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40039" name="Picture 103" descr="K348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3242" y="2335918"/>
            <a:ext cx="6785835" cy="2461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07526" y="260648"/>
            <a:ext cx="11412000" cy="1782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的作用是检验装置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的吸收效率，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中试剂是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，表明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吸收效率低的实验现象是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中溶液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616439" y="338260"/>
            <a:ext cx="2842348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品红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或溴水、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酸性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532562" y="882137"/>
            <a:ext cx="2135498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KMnO</a:t>
            </a:r>
            <a:r>
              <a:rPr lang="en-US" altLang="zh-CN" sz="2400" kern="100" baseline="-250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4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溶液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)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8378899" y="882137"/>
            <a:ext cx="3079888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颜色很快褪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去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(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或其他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30679" y="1433651"/>
            <a:ext cx="1580469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合理答案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)</a:t>
            </a:r>
            <a:endParaRPr lang="zh-CN" altLang="en-US" sz="2400" dirty="0">
              <a:solidFill>
                <a:prstClr val="black"/>
              </a:solidFill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7526" y="3861048"/>
            <a:ext cx="11412000" cy="1782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　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装置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的作用是检验装置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的吸收效率，即检验装置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中二氧化硫是否被完全吸收，可以与二氧化硫反应且现象明显的试剂有品红、溴水或酸性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KMnO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溶液；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中溶液褪色表明装置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没有被完全吸收，吸收效率低。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17" name="Picture 103" descr="K34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095" y="1700808"/>
            <a:ext cx="5608128" cy="203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116632"/>
            <a:ext cx="11412000" cy="1782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为了使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尽可能被吸收完全，在不改变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中溶液浓度、体积的条件下，除了及时搅拌反应物外，还可采取的合理措施是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任写一条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16888" y="599676"/>
            <a:ext cx="5856161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减慢</a:t>
            </a:r>
            <a:r>
              <a:rPr lang="en-US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的通入速率</a:t>
            </a:r>
            <a:r>
              <a:rPr lang="en-US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或适当升高装置</a:t>
            </a:r>
            <a:r>
              <a:rPr lang="en-US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4569" y="1146260"/>
            <a:ext cx="3141226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温度</a:t>
            </a: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或其他合理答案</a:t>
            </a:r>
            <a:r>
              <a:rPr lang="en-US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816" y="4212217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　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为了使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尽可能被吸收完全，可以减慢通入二氧化硫的速率，或者升高装置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的温度，加快反应速率。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9" name="Picture 103" descr="K348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2095" y="2089824"/>
            <a:ext cx="5608128" cy="2034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5492" y="188640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4.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为了测定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Na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CS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溶液的浓度，按图装置进行实验，将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35.0 mL Na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CS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溶液置于装置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的三颈瓶中，打开仪器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的活塞，滴入足量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2.0 </a:t>
            </a:r>
            <a:r>
              <a:rPr lang="en-US" altLang="zh-CN" kern="100" dirty="0" err="1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mol·L</a:t>
            </a:r>
            <a:r>
              <a:rPr lang="zh-CN" altLang="zh-CN" kern="100" baseline="30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－</a:t>
            </a:r>
            <a:r>
              <a:rPr lang="en-US" altLang="zh-CN" kern="100" baseline="30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 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，关闭活塞。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39129" name="Picture 217" descr="K34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525" y="1484784"/>
            <a:ext cx="6775269" cy="215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385492" y="3866629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已知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     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2H</a:t>
            </a:r>
            <a:r>
              <a:rPr lang="zh-CN" altLang="zh-CN" kern="100" baseline="300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kern="100" spc="-8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==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=CS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↑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CS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S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均有毒，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CS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不溶于水，沸点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46 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℃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，与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某些性质相似，与</a:t>
            </a:r>
            <a:r>
              <a:rPr lang="en-US" altLang="zh-CN" kern="100" dirty="0" err="1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NaOH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作用生成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Na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COS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O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1379730" y="3933056"/>
          <a:ext cx="996950" cy="595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77" name="文档" r:id="rId6" imgW="998220" imgH="595630" progId="Word.Document.12">
                  <p:embed/>
                </p:oleObj>
              </mc:Choice>
              <mc:Fallback>
                <p:oleObj name="文档" r:id="rId6" imgW="998220" imgH="595630" progId="Word.Document.12">
                  <p:embed/>
                  <p:pic>
                    <p:nvPicPr>
                      <p:cNvPr id="0" name="图片 3917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379730" y="3933056"/>
                        <a:ext cx="996950" cy="5953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5492" y="260648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反应开始时需要先通入一段时间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，其作用为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93513" y="322656"/>
            <a:ext cx="4443003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排除装置中的空气，防止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A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34886" y="865431"/>
            <a:ext cx="2507960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成的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H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S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被氧化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85492" y="3832036"/>
            <a:ext cx="11412000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　</a:t>
            </a:r>
            <a:r>
              <a:rPr lang="en-US" altLang="zh-CN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中生成的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S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易被空气中的氧气氧化，应排除装置中的空气。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7" name="Picture 217" descr="K34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525" y="1484784"/>
            <a:ext cx="6775269" cy="215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5492" y="588918"/>
            <a:ext cx="11412000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中发生反应的离子方程式是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886944" y="681187"/>
            <a:ext cx="4039094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Cu</a:t>
            </a:r>
            <a:r>
              <a:rPr lang="en-US" altLang="zh-CN" sz="2400" kern="100" baseline="300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H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S</a:t>
            </a:r>
            <a:r>
              <a:rPr lang="en-US" altLang="zh-CN" sz="2400" kern="100" spc="-8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==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</a:t>
            </a:r>
            <a:r>
              <a:rPr lang="en-US" altLang="zh-CN" sz="2400" kern="1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CuS</a:t>
            </a:r>
            <a:r>
              <a:rPr lang="en-US" altLang="zh-CN" sz="2400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↓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2H</a:t>
            </a:r>
            <a:r>
              <a:rPr lang="zh-CN" altLang="zh-CN" sz="2400" kern="1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85492" y="3829278"/>
            <a:ext cx="11412000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　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CuSO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S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反应生成</a:t>
            </a:r>
            <a:r>
              <a:rPr lang="en-US" altLang="zh-CN" kern="100" dirty="0" err="1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CuS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沉淀和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SO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4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9" name="Picture 217" descr="K34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525" y="1484784"/>
            <a:ext cx="6775269" cy="215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5492" y="333270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反应结束后打开止水夹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K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，再缓慢通入热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一段时间，其目的是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____________________________________________________________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9358035" y="409489"/>
            <a:ext cx="219583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将装置中的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H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S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490811" y="940994"/>
            <a:ext cx="9061732" cy="4603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全部排入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B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中被充分吸收；将装置中的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CS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全部排入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中被充分吸收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385492" y="3852177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　</a:t>
            </a:r>
            <a:r>
              <a:rPr lang="zh-CN" altLang="zh-CN" kern="10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装置中残留一部分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S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CS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，通入热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N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一段时间可以将残留的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S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CS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全部排入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中被充分吸收。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7" name="Picture 217" descr="K34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525" y="1484784"/>
            <a:ext cx="6775269" cy="215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5492" y="333270"/>
            <a:ext cx="11412000" cy="178244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(4)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为了计算三硫代碳酸钠溶液的浓度，可测定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中生成沉淀的质量。称量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中沉淀质量之前需要进行的实验操作名称是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，若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中生成沉淀的质量为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8.4 g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，则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35.0 mL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三硫代碳酸钠溶液的物质的量浓度是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293313" y="960352"/>
            <a:ext cx="2621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过滤、洗涤、干燥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5294" y="1537933"/>
            <a:ext cx="16986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2.5 </a:t>
            </a:r>
            <a:r>
              <a:rPr lang="en-US" altLang="zh-CN" sz="2400" kern="1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mol·L</a:t>
            </a:r>
            <a:r>
              <a:rPr lang="zh-CN" altLang="zh-CN" sz="2400" kern="1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－</a:t>
            </a:r>
            <a:r>
              <a:rPr lang="en-US" altLang="zh-CN" sz="2400" kern="100" baseline="30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endParaRPr lang="zh-CN" altLang="en-US" dirty="0"/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468777" y="4642378"/>
          <a:ext cx="11490325" cy="1466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5040" name="文档" r:id="rId1" imgW="11492230" imgH="1467485" progId="Word.Document.12">
                  <p:embed/>
                </p:oleObj>
              </mc:Choice>
              <mc:Fallback>
                <p:oleObj name="文档" r:id="rId1" imgW="11492230" imgH="1467485" progId="Word.Document.12">
                  <p:embed/>
                  <p:pic>
                    <p:nvPicPr>
                      <p:cNvPr id="0" name="图片 85039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68777" y="4642378"/>
                        <a:ext cx="11490325" cy="1466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6" name="Picture 217" descr="K349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525" y="2208996"/>
            <a:ext cx="6775269" cy="215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5492" y="380600"/>
            <a:ext cx="11412000" cy="23361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(5)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若反应结束后将通热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改为通热空气，通过测定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中溶液质量的增加值来计算三硫代碳酸钠溶液的浓度时，计算值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填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偏高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”“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偏低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“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无影响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”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，原因是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_______________________________________________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02689" y="1011350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偏高</a:t>
            </a: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31889" y="1552989"/>
            <a:ext cx="1013777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空气中含有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CO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能被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</a:t>
            </a:r>
            <a:r>
              <a:rPr lang="en-US" altLang="zh-CN" sz="2400" kern="100" dirty="0" err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NaOH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溶液吸收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导致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中的质量偏大，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从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而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求得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556886" y="2057686"/>
            <a:ext cx="415734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Na</a:t>
            </a:r>
            <a:r>
              <a:rPr lang="en-US" altLang="zh-CN" sz="2400" kern="100" baseline="-250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CS</a:t>
            </a:r>
            <a:r>
              <a:rPr lang="en-US" altLang="zh-CN" sz="2400" kern="100" baseline="-250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3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偏多，因此计算值偏高</a:t>
            </a:r>
            <a:endParaRPr lang="zh-CN" altLang="en-US" sz="2400" dirty="0"/>
          </a:p>
        </p:txBody>
      </p:sp>
      <p:sp>
        <p:nvSpPr>
          <p:cNvPr id="12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26048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1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3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254563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2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4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830778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dirty="0" smtClean="0"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3</a:t>
            </a:r>
            <a:endParaRPr lang="en-US" altLang="zh-CN" sz="1400" dirty="0"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sp>
        <p:nvSpPr>
          <p:cNvPr id="15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3115923" y="6416030"/>
            <a:ext cx="244857" cy="32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02364" tIns="51181" rIns="102364" bIns="51181" anchor="ctr"/>
          <a:lstStyle/>
          <a:p>
            <a:pPr algn="ctr" defTabSz="76835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>
                <a:solidFill>
                  <a:srgbClr val="0000FF"/>
                </a:solidFill>
                <a:latin typeface="Broadway" panose="04040905080B02020502" pitchFamily="82" charset="0"/>
                <a:ea typeface="楷体" panose="02010609060101010101" pitchFamily="49" charset="-122"/>
                <a:cs typeface="经典繁仿黑" pitchFamily="49" charset="-122"/>
              </a:rPr>
              <a:t>4</a:t>
            </a:r>
            <a:endParaRPr lang="en-US" altLang="zh-CN" sz="1400" dirty="0">
              <a:solidFill>
                <a:srgbClr val="0000FF"/>
              </a:solidFill>
              <a:latin typeface="Broadway" panose="04040905080B02020502" pitchFamily="82" charset="0"/>
              <a:ea typeface="楷体" panose="02010609060101010101" pitchFamily="49" charset="-122"/>
              <a:cs typeface="经典繁仿黑" pitchFamily="49" charset="-122"/>
            </a:endParaRPr>
          </a:p>
        </p:txBody>
      </p:sp>
      <p:pic>
        <p:nvPicPr>
          <p:cNvPr id="16" name="Picture 217" descr="K349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525" y="3073092"/>
            <a:ext cx="6775269" cy="215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8393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3584" y="1072909"/>
            <a:ext cx="11032059" cy="56603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加热方式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直接加热、间接加热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隔石棉网加热和水浴加热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控制温度的目的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提高反应速率、提高产率和转化率、减少副反应、提高产品纯度。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常考温度控制的设问方式：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控制温度在一定范围内进行的目的：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若温度过低，则反应速率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或溶解速率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较慢；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若温度过高，某些物质会分解或挥发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HCO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、氨水、盐酸、浓硝酸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冰水冷却的目的：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使某物质液化、降低产物的溶解度；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②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减少其他副反应，提高产品纯度。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9742" y="292671"/>
            <a:ext cx="11350036" cy="5842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600" kern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6" name="标题 5"/>
          <p:cNvSpPr txBox="1"/>
          <p:nvPr/>
        </p:nvSpPr>
        <p:spPr>
          <a:xfrm>
            <a:off x="839044" y="336719"/>
            <a:ext cx="10514231" cy="5070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ea typeface="微软雅黑" panose="020B0503020204020204" charset="-122"/>
              </a:rPr>
              <a:t>一、温度控制</a:t>
            </a:r>
            <a:endParaRPr lang="zh-CN" altLang="en-US" sz="2800" b="1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3" y="292671"/>
            <a:ext cx="541796" cy="576187"/>
          </a:xfrm>
          <a:prstGeom prst="rect">
            <a:avLst/>
          </a:prstGeom>
          <a:solidFill>
            <a:srgbClr val="5375B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spcBef>
                <a:spcPct val="0"/>
              </a:spcBef>
              <a:defRPr/>
            </a:pP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9312" y="292671"/>
            <a:ext cx="158024" cy="576187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kumimoji="1" lang="zh-CN" altLang="en-US" sz="1600" kern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508049"/>
            <a:ext cx="11412000" cy="28905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3.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应用举例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ClO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气体是一种高效、广谱、安全的杀菌消毒剂，可用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NaClO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3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和草酸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(H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4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反应制得。已知：无水草酸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100 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℃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可以升华。在制备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ClO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时实验需在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60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～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100 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℃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进行的原因是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__________________________________________________________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，控制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所需温度的方法是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17833" y="2090328"/>
            <a:ext cx="8973658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高于</a:t>
            </a:r>
            <a:r>
              <a:rPr lang="en-US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60 </a:t>
            </a:r>
            <a:r>
              <a:rPr lang="en-US" altLang="zh-CN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℃</a:t>
            </a: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是为了加快反应速率，低于</a:t>
            </a:r>
            <a:r>
              <a:rPr lang="en-US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100 </a:t>
            </a:r>
            <a:r>
              <a:rPr lang="en-US" altLang="zh-CN" kern="100" dirty="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℃</a:t>
            </a: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是为了防止草酸升华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48709" y="2636912"/>
            <a:ext cx="1613992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水浴加热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513584" y="1844824"/>
            <a:ext cx="11032059" cy="289052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Cl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与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NO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在常温常压下可合成亚硝酰氯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en-US" altLang="zh-CN" kern="100" dirty="0" err="1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NOCl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，它的熔点为－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64.5 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℃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，沸点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－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5.5 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℃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，常温下是黄色的有毒气体，遇水易水解。请按要求回答下列相关问题：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中发生反应的化学方程式为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：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(2)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制备</a:t>
            </a:r>
            <a:r>
              <a:rPr lang="en-US" altLang="zh-CN" kern="100" dirty="0" err="1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NOCl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的装置如下图所示，连接顺序为：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→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按气流自左向右方向，用小写字母表示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68027" y="3017827"/>
            <a:ext cx="284416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2NO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＋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Cl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 spc="-8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==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=2NOCl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423988" y="3427983"/>
            <a:ext cx="2078990" cy="645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e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f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　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</a:t>
            </a:r>
            <a:endParaRPr lang="zh-CN" altLang="zh-CN" sz="1050" kern="10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39742" y="292671"/>
            <a:ext cx="11350036" cy="5842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600" kern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6" name="标题 5"/>
          <p:cNvSpPr txBox="1"/>
          <p:nvPr/>
        </p:nvSpPr>
        <p:spPr>
          <a:xfrm>
            <a:off x="839044" y="336719"/>
            <a:ext cx="10514231" cy="5070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ea typeface="微软雅黑" panose="020B0503020204020204" charset="-122"/>
              </a:rPr>
              <a:t>二、控制气体的流速及用量</a:t>
            </a:r>
            <a:endParaRPr lang="zh-CN" altLang="en-US" sz="2800" b="1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3" y="292671"/>
            <a:ext cx="541796" cy="576187"/>
          </a:xfrm>
          <a:prstGeom prst="rect">
            <a:avLst/>
          </a:prstGeom>
          <a:solidFill>
            <a:srgbClr val="5375B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spcBef>
                <a:spcPct val="0"/>
              </a:spcBef>
              <a:defRPr/>
            </a:pP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09312" y="292671"/>
            <a:ext cx="158024" cy="576187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kumimoji="1" lang="zh-CN" altLang="en-US" sz="1600" kern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2399" y="1280414"/>
            <a:ext cx="1892119" cy="489585"/>
          </a:xfrm>
          <a:prstGeom prst="rect">
            <a:avLst/>
          </a:prstGeom>
        </p:spPr>
        <p:txBody>
          <a:bodyPr wrap="square" lIns="121882" tIns="60940" rIns="121882" bIns="6094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/>
              </a:rPr>
              <a:t>典例应用</a:t>
            </a:r>
            <a:endParaRPr lang="zh-CN" altLang="zh-CN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charset="-122"/>
              <a:cs typeface="Times New Roman" panose="02020603050405020304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408268" y="1296578"/>
            <a:ext cx="456284" cy="443608"/>
          </a:xfrm>
          <a:prstGeom prst="rect">
            <a:avLst/>
          </a:prstGeom>
        </p:spPr>
      </p:pic>
      <p:pic>
        <p:nvPicPr>
          <p:cNvPr id="102402" name="Picture 2" descr="K34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84" y="4741808"/>
            <a:ext cx="5031451" cy="1880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3" name="Picture 3" descr="K34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776" y="4779552"/>
            <a:ext cx="5031451" cy="1733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754242"/>
            <a:ext cx="11412000" cy="23361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(3)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为了使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Cl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与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NO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恰好反应生成</a:t>
            </a:r>
            <a:r>
              <a:rPr lang="en-US" altLang="zh-CN" kern="100" dirty="0" err="1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NOCl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，理论上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NO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Cl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两种气体的流速比为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(4)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A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B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的作用是</a:t>
            </a:r>
            <a:r>
              <a:rPr lang="en-US" altLang="zh-CN" kern="100" dirty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①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</a:t>
            </a:r>
            <a:r>
              <a:rPr lang="en-US" altLang="zh-CN" kern="100" dirty="0" smtClean="0"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②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(5)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F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的作用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；装置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D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的作用是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endParaRPr lang="en-US" altLang="zh-CN" kern="100" dirty="0" smtClean="0">
              <a:latin typeface="Times New Roman" panose="02020603050405020304" pitchFamily="18" charset="0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848687" y="846133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r>
              <a:rPr lang="en-US" altLang="zh-CN" sz="24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charset="-122"/>
                <a:cs typeface="Times New Roman" panose="02020603050405020304" pitchFamily="18" charset="0"/>
              </a:rPr>
              <a:t>∶</a:t>
            </a:r>
            <a:r>
              <a:rPr lang="en-US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1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3820879" y="1382795"/>
            <a:ext cx="192468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干燥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NO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和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Cl</a:t>
            </a:r>
            <a:r>
              <a:rPr lang="en-US" altLang="zh-CN" sz="2400" kern="100" baseline="-25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2</a:t>
            </a:r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6631933" y="1375335"/>
            <a:ext cx="3230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观察气泡控制气体流速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78299" y="1932540"/>
            <a:ext cx="3535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冷凝亚硝酰氯，便于收集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8919613" y="1954056"/>
            <a:ext cx="250253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防止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E</a:t>
            </a:r>
            <a:r>
              <a:rPr lang="zh-CN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中的</a:t>
            </a:r>
            <a:r>
              <a:rPr lang="zh-CN" altLang="zh-CN" sz="2400" kern="100" dirty="0" smtClean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水蒸气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638406" y="2465572"/>
            <a:ext cx="9620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kern="10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进入</a:t>
            </a:r>
            <a:r>
              <a:rPr lang="en-US" altLang="zh-CN" sz="2400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</a:rPr>
              <a:t>F</a:t>
            </a:r>
            <a:endParaRPr lang="zh-CN" altLang="en-US" dirty="0"/>
          </a:p>
        </p:txBody>
      </p:sp>
      <p:pic>
        <p:nvPicPr>
          <p:cNvPr id="10" name="Picture 2" descr="K341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184" y="3276519"/>
            <a:ext cx="5031451" cy="18806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3" descr="K34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776" y="3314263"/>
            <a:ext cx="5031451" cy="1733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1196752"/>
            <a:ext cx="11412000" cy="45523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1.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防氧化、防水解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为了防止空气的成分氧气、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CO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、水蒸气干扰实验，常用其他稳定的气体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如氮气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排尽装置中的空气；有时也可充分利用反应物气体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如：氨气、氯气、二氧化硫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等排尽装置中的空气。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2.</a:t>
            </a:r>
            <a:r>
              <a:rPr lang="zh-CN" altLang="zh-CN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 pitchFamily="49" charset="0"/>
              </a:rPr>
              <a:t>定量测定气体</a:t>
            </a:r>
            <a:endParaRPr lang="zh-CN" altLang="zh-CN" b="1" kern="100" dirty="0">
              <a:latin typeface="微软雅黑" panose="020B0503020204020204" charset="-122"/>
              <a:ea typeface="微软雅黑" panose="020B0503020204020204" charset="-122"/>
              <a:cs typeface="Courier New" panose="02070309020205020404" pitchFamily="49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实验中为了充分吸收某种需分析或测定的气体，常用其他稳定的气体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如氮气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作载气；有时也可充分利用反应物气体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如氧气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作载气，将生成的气体压入指定的吸收装置中。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39742" y="292671"/>
            <a:ext cx="11350036" cy="5842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lang="zh-CN" altLang="en-US" sz="1600" kern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6" name="标题 5"/>
          <p:cNvSpPr txBox="1"/>
          <p:nvPr/>
        </p:nvSpPr>
        <p:spPr>
          <a:xfrm>
            <a:off x="839044" y="336719"/>
            <a:ext cx="10514231" cy="50704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ea typeface="微软雅黑" panose="020B0503020204020204" charset="-122"/>
              </a:rPr>
              <a:t>三、排气方法及作用</a:t>
            </a:r>
            <a:endParaRPr lang="zh-CN" altLang="en-US" sz="2800" b="1" dirty="0">
              <a:solidFill>
                <a:srgbClr val="000000"/>
              </a:solidFill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53" y="292671"/>
            <a:ext cx="541796" cy="576187"/>
          </a:xfrm>
          <a:prstGeom prst="rect">
            <a:avLst/>
          </a:prstGeom>
          <a:solidFill>
            <a:srgbClr val="5375B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spcBef>
                <a:spcPct val="0"/>
              </a:spcBef>
              <a:defRPr/>
            </a:pPr>
            <a:endParaRPr lang="zh-CN" altLang="en-US" sz="2800" b="1" dirty="0">
              <a:solidFill>
                <a:schemeClr val="bg1"/>
              </a:solidFill>
              <a:latin typeface="Times New Roman" panose="02020603050405020304" pitchFamily="18" charset="0"/>
              <a:ea typeface="微软雅黑" panose="020B0503020204020204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9312" y="292671"/>
            <a:ext cx="158024" cy="576187"/>
          </a:xfrm>
          <a:prstGeom prst="rect">
            <a:avLst/>
          </a:prstGeom>
          <a:solidFill>
            <a:schemeClr val="bg2">
              <a:lumMod val="9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914400">
              <a:defRPr/>
            </a:pPr>
            <a:endParaRPr kumimoji="1" lang="zh-CN" altLang="en-US" sz="1600" kern="0">
              <a:solidFill>
                <a:srgbClr val="FFFFFF"/>
              </a:solidFill>
              <a:latin typeface="Arial" panose="020B0604020202020204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1124744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[</a:t>
            </a:r>
            <a:r>
              <a:rPr lang="en-US" altLang="zh-CN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en-US" altLang="zh-CN" kern="1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zh-CN" kern="1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全国卷</a:t>
            </a:r>
            <a:r>
              <a:rPr lang="zh-CN" altLang="zh-CN" kern="100" dirty="0"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</a:rPr>
              <a:t>Ⅱ</a:t>
            </a:r>
            <a:r>
              <a:rPr lang="zh-CN" altLang="zh-CN" kern="1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</a:t>
            </a:r>
            <a:r>
              <a:rPr lang="en-US" altLang="zh-CN" kern="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28(2)</a:t>
            </a:r>
            <a:r>
              <a:rPr lang="zh-CN" altLang="zh-CN" kern="100" dirty="0">
                <a:latin typeface="宋体" panose="02010600030101010101" pitchFamily="2" charset="-122"/>
                <a:ea typeface="微软雅黑" panose="020B0503020204020204" charset="-122"/>
                <a:cs typeface="宋体" panose="02010600030101010101" pitchFamily="2" charset="-122"/>
              </a:rPr>
              <a:t>①③</a:t>
            </a:r>
            <a:r>
              <a:rPr lang="en-US" altLang="zh-CN" kern="100" dirty="0">
                <a:latin typeface="IPAPANNEW" panose="02000500070000020004" pitchFamily="2" charset="0"/>
                <a:ea typeface="楷体_GB2312" panose="02010609030101010101" pitchFamily="49" charset="-122"/>
                <a:cs typeface="Times New Roman" panose="02020603050405020304" pitchFamily="18" charset="0"/>
              </a:rPr>
              <a:t>]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某小组为探究三草酸合铁酸钾的热分解产物，按下图所示装置进行实验。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72399" y="404664"/>
            <a:ext cx="1892119" cy="489585"/>
          </a:xfrm>
          <a:prstGeom prst="rect">
            <a:avLst/>
          </a:prstGeom>
        </p:spPr>
        <p:txBody>
          <a:bodyPr wrap="square" lIns="121882" tIns="60940" rIns="121882" bIns="60940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kern="100" dirty="0" smtClean="0">
                <a:solidFill>
                  <a:srgbClr val="0000FF"/>
                </a:solidFill>
                <a:latin typeface="Times New Roman" panose="02020603050405020304"/>
                <a:ea typeface="微软雅黑" panose="020B0503020204020204" charset="-122"/>
                <a:cs typeface="Times New Roman" panose="02020603050405020304"/>
              </a:rPr>
              <a:t>典例应用</a:t>
            </a:r>
            <a:endParaRPr lang="zh-CN" altLang="zh-CN" b="1" kern="100" dirty="0">
              <a:solidFill>
                <a:srgbClr val="0000FF"/>
              </a:solidFill>
              <a:latin typeface="Times New Roman" panose="02020603050405020304"/>
              <a:ea typeface="微软雅黑" panose="020B0503020204020204" charset="-122"/>
              <a:cs typeface="Times New Roman" panose="02020603050405020304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grayscl/>
          </a:blip>
          <a:stretch>
            <a:fillRect/>
          </a:stretch>
        </p:blipFill>
        <p:spPr>
          <a:xfrm>
            <a:off x="408268" y="420828"/>
            <a:ext cx="456284" cy="443608"/>
          </a:xfrm>
          <a:prstGeom prst="rect">
            <a:avLst/>
          </a:prstGeom>
        </p:spPr>
      </p:pic>
      <p:pic>
        <p:nvPicPr>
          <p:cNvPr id="103426" name="Picture 2" descr="K34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462" y="2690418"/>
            <a:ext cx="5599395" cy="210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55816" y="516910"/>
            <a:ext cx="11412000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(1)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通入氮气的目的</a:t>
            </a:r>
            <a:r>
              <a:rPr lang="zh-CN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是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__________________________</a:t>
            </a:r>
            <a:r>
              <a:rPr lang="en-US" altLang="zh-CN" kern="100" dirty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</a:t>
            </a:r>
            <a:r>
              <a:rPr lang="en-US" altLang="zh-CN" kern="100" dirty="0" smtClean="0">
                <a:latin typeface="Times New Roman" panose="02020603050405020304" pitchFamily="18" charset="0"/>
                <a:ea typeface="微软雅黑" panose="020B0503020204020204" charset="-122"/>
                <a:cs typeface="Courier New" panose="02070309020205020404" pitchFamily="49" charset="0"/>
              </a:rPr>
              <a:t>__________________</a:t>
            </a:r>
            <a:r>
              <a:rPr lang="zh-CN" altLang="zh-CN" kern="100" dirty="0"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46708" y="444902"/>
            <a:ext cx="7085955" cy="67437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kern="1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隔绝空气、使反应产生的气体全部进入后续装置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5816" y="3789040"/>
            <a:ext cx="11412000" cy="122809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b="1" kern="100" dirty="0">
                <a:solidFill>
                  <a:srgbClr val="0000FF"/>
                </a:solidFill>
                <a:latin typeface="Times New Roman" panose="02020603050405020304" pitchFamily="18" charset="0"/>
                <a:ea typeface="微软雅黑" panose="020B0503020204020204" charset="-122"/>
                <a:cs typeface="Times New Roman" panose="02020603050405020304" pitchFamily="18" charset="0"/>
              </a:rPr>
              <a:t>解析　</a:t>
            </a:r>
            <a:r>
              <a:rPr lang="zh-CN" altLang="zh-CN" kern="100" dirty="0" smtClean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空气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中含有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，为防止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Fe</a:t>
            </a:r>
            <a:r>
              <a:rPr lang="en-US" altLang="zh-CN" kern="100" baseline="30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baseline="300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＋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被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O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氧化，应先通入</a:t>
            </a:r>
            <a:r>
              <a:rPr lang="en-US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N</a:t>
            </a:r>
            <a:r>
              <a:rPr lang="en-US" altLang="zh-CN" kern="100" baseline="-25000" dirty="0">
                <a:latin typeface="Times New Roman" panose="02020603050405020304" pitchFamily="18" charset="0"/>
                <a:ea typeface="楷体_GB2312" panose="02010609030101010101" pitchFamily="49" charset="-122"/>
                <a:cs typeface="Courier New" panose="02070309020205020404" pitchFamily="49" charset="0"/>
              </a:rPr>
              <a:t>2</a:t>
            </a:r>
            <a:r>
              <a:rPr lang="zh-CN" altLang="zh-CN" kern="100" dirty="0">
                <a:latin typeface="Times New Roman" panose="02020603050405020304" pitchFamily="18" charset="0"/>
                <a:ea typeface="楷体_GB2312" panose="02010609030101010101" pitchFamily="49" charset="-122"/>
                <a:cs typeface="Times New Roman" panose="02020603050405020304" pitchFamily="18" charset="0"/>
              </a:rPr>
              <a:t>，隔绝空气，且使反应产生的气体全部进入后续装置。</a:t>
            </a:r>
            <a:endParaRPr lang="zh-CN" altLang="zh-CN" sz="1050" kern="100" dirty="0">
              <a:latin typeface="宋体" panose="02010600030101010101" pitchFamily="2" charset="-122"/>
              <a:cs typeface="Courier New" panose="02070309020205020404" pitchFamily="49" charset="0"/>
            </a:endParaRPr>
          </a:p>
        </p:txBody>
      </p:sp>
      <p:pic>
        <p:nvPicPr>
          <p:cNvPr id="6" name="Picture 2" descr="K343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462" y="1610298"/>
            <a:ext cx="5599395" cy="2106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书籍进步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216606"/>
      </a:accent1>
      <a:accent2>
        <a:srgbClr val="669900"/>
      </a:accent2>
      <a:accent3>
        <a:srgbClr val="FFFFFF"/>
      </a:accent3>
      <a:accent4>
        <a:srgbClr val="000000"/>
      </a:accent4>
      <a:accent5>
        <a:srgbClr val="ABB9AA"/>
      </a:accent5>
      <a:accent6>
        <a:srgbClr val="5B8900"/>
      </a:accent6>
      <a:hlink>
        <a:srgbClr val="CC3300"/>
      </a:hlink>
      <a:folHlink>
        <a:srgbClr val="9966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216606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ABB9AA"/>
        </a:accent5>
        <a:accent6>
          <a:srgbClr val="5B8900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4198</Words>
  <Application>WPS 演示</Application>
  <PresentationFormat>宽屏</PresentationFormat>
  <Paragraphs>344</Paragraphs>
  <Slides>25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Courier New</vt:lpstr>
      <vt:lpstr>Times New Roman</vt:lpstr>
      <vt:lpstr>Arial</vt:lpstr>
      <vt:lpstr>Times New Roman</vt:lpstr>
      <vt:lpstr>IPAPANNEW</vt:lpstr>
      <vt:lpstr>楷体_GB2312</vt:lpstr>
      <vt:lpstr>Broadway</vt:lpstr>
      <vt:lpstr>楷体</vt:lpstr>
      <vt:lpstr>经典繁仿黑</vt:lpstr>
      <vt:lpstr>Arial Unicode MS</vt:lpstr>
      <vt:lpstr>Calibri</vt:lpstr>
      <vt:lpstr>Sitka Text</vt:lpstr>
      <vt:lpstr>新宋体</vt:lpstr>
      <vt:lpstr>黑体</vt:lpstr>
      <vt:lpstr>书籍进步</vt:lpstr>
      <vt:lpstr>Word.Document.12</vt:lpstr>
      <vt:lpstr>Word.Document.12</vt:lpstr>
      <vt:lpstr> 实验条件的控制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Lenovo</dc:creator>
  <cp:lastModifiedBy>Lenovo</cp:lastModifiedBy>
  <cp:revision>6</cp:revision>
  <dcterms:created xsi:type="dcterms:W3CDTF">2020-05-18T01:36:00Z</dcterms:created>
  <dcterms:modified xsi:type="dcterms:W3CDTF">2020-05-27T07:06:28Z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2052-10.8.2.6837</vt:lpwstr>
  </property>
</Properties>
</file>