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commentAuthors.xml" ContentType="application/vnd.openxmlformats-officedocument.presentationml.commentAuthors+xml"/>
  <Override PartName="/ppt/media/image1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0"/>
  </p:notesMasterIdLst>
  <p:sldIdLst>
    <p:sldId id="258" r:id="rId4"/>
    <p:sldId id="259" r:id="rId5"/>
    <p:sldId id="260" r:id="rId6"/>
    <p:sldId id="261" r:id="rId7"/>
    <p:sldId id="264" r:id="rId8"/>
    <p:sldId id="266" r:id="rId9"/>
    <p:sldId id="267" r:id="rId10"/>
    <p:sldId id="268" r:id="rId11"/>
    <p:sldId id="269" r:id="rId12"/>
    <p:sldId id="290" r:id="rId13"/>
    <p:sldId id="270" r:id="rId14"/>
    <p:sldId id="271" r:id="rId15"/>
    <p:sldId id="272" r:id="rId16"/>
    <p:sldId id="273" r:id="rId17"/>
    <p:sldId id="274" r:id="rId18"/>
    <p:sldId id="276" r:id="rId19"/>
    <p:sldId id="275" r:id="rId20"/>
    <p:sldId id="277" r:id="rId21"/>
    <p:sldId id="278" r:id="rId22"/>
    <p:sldId id="280" r:id="rId23"/>
    <p:sldId id="279" r:id="rId24"/>
    <p:sldId id="281" r:id="rId25"/>
    <p:sldId id="288" r:id="rId26"/>
    <p:sldId id="285" r:id="rId27"/>
    <p:sldId id="306" r:id="rId28"/>
    <p:sldId id="286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28"/>
        <p:guide pos="378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numRef>
              <c:f>Sheet1!$A$2:$A$5</c:f>
              <c:numCache>
                <c:ptCount val="0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acrossLinear" id="2">
  <a:schemeClr val="accent1"/>
  <a:schemeClr val="accent2"/>
  <a:schemeClr val="accent3"/>
  <a:schemeClr val="accent4"/>
  <a:schemeClr val="accent5"/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image" Target="../media/image1.png"/><Relationship Id="rId14" Type="http://schemas.openxmlformats.org/officeDocument/2006/relationships/tags" Target="../tags/tag74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78.xml"/><Relationship Id="rId7" Type="http://schemas.openxmlformats.org/officeDocument/2006/relationships/image" Target="../media/image3.png"/><Relationship Id="rId6" Type="http://schemas.openxmlformats.org/officeDocument/2006/relationships/tags" Target="../tags/tag77.xml"/><Relationship Id="rId5" Type="http://schemas.openxmlformats.org/officeDocument/2006/relationships/image" Target="../media/image2.png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image" Target="../media/image1.png"/><Relationship Id="rId15" Type="http://schemas.openxmlformats.org/officeDocument/2006/relationships/tags" Target="../tags/tag84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image" Target="../media/image5.png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image" Target="../media/image1.png"/><Relationship Id="rId18" Type="http://schemas.openxmlformats.org/officeDocument/2006/relationships/tags" Target="../tags/tag97.xml"/><Relationship Id="rId17" Type="http://schemas.openxmlformats.org/officeDocument/2006/relationships/tags" Target="../tags/tag96.xml"/><Relationship Id="rId16" Type="http://schemas.openxmlformats.org/officeDocument/2006/relationships/tags" Target="../tags/tag95.xml"/><Relationship Id="rId15" Type="http://schemas.openxmlformats.org/officeDocument/2006/relationships/tags" Target="../tags/tag94.xml"/><Relationship Id="rId14" Type="http://schemas.openxmlformats.org/officeDocument/2006/relationships/tags" Target="../tags/tag93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image" Target="../media/image7.png"/><Relationship Id="rId10" Type="http://schemas.openxmlformats.org/officeDocument/2006/relationships/tags" Target="../tags/tag90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101.xml"/><Relationship Id="rId7" Type="http://schemas.openxmlformats.org/officeDocument/2006/relationships/image" Target="../media/image3.png"/><Relationship Id="rId6" Type="http://schemas.openxmlformats.org/officeDocument/2006/relationships/tags" Target="../tags/tag100.xml"/><Relationship Id="rId5" Type="http://schemas.openxmlformats.org/officeDocument/2006/relationships/image" Target="../media/image2.png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image" Target="../media/image1.png"/><Relationship Id="rId16" Type="http://schemas.openxmlformats.org/officeDocument/2006/relationships/tags" Target="../tags/tag108.xml"/><Relationship Id="rId15" Type="http://schemas.openxmlformats.org/officeDocument/2006/relationships/tags" Target="../tags/tag107.xml"/><Relationship Id="rId14" Type="http://schemas.openxmlformats.org/officeDocument/2006/relationships/tags" Target="../tags/tag106.xml"/><Relationship Id="rId13" Type="http://schemas.openxmlformats.org/officeDocument/2006/relationships/tags" Target="../tags/tag105.xml"/><Relationship Id="rId12" Type="http://schemas.openxmlformats.org/officeDocument/2006/relationships/tags" Target="../tags/tag104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112.xml"/><Relationship Id="rId7" Type="http://schemas.openxmlformats.org/officeDocument/2006/relationships/image" Target="../media/image3.png"/><Relationship Id="rId6" Type="http://schemas.openxmlformats.org/officeDocument/2006/relationships/tags" Target="../tags/tag111.xml"/><Relationship Id="rId5" Type="http://schemas.openxmlformats.org/officeDocument/2006/relationships/image" Target="../media/image2.png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image" Target="../media/image1.png"/><Relationship Id="rId18" Type="http://schemas.openxmlformats.org/officeDocument/2006/relationships/tags" Target="../tags/tag121.xml"/><Relationship Id="rId17" Type="http://schemas.openxmlformats.org/officeDocument/2006/relationships/tags" Target="../tags/tag120.xml"/><Relationship Id="rId16" Type="http://schemas.openxmlformats.org/officeDocument/2006/relationships/tags" Target="../tags/tag119.xml"/><Relationship Id="rId15" Type="http://schemas.openxmlformats.org/officeDocument/2006/relationships/tags" Target="../tags/tag118.xml"/><Relationship Id="rId14" Type="http://schemas.openxmlformats.org/officeDocument/2006/relationships/tags" Target="../tags/tag117.xml"/><Relationship Id="rId13" Type="http://schemas.openxmlformats.org/officeDocument/2006/relationships/tags" Target="../tags/tag116.xml"/><Relationship Id="rId12" Type="http://schemas.openxmlformats.org/officeDocument/2006/relationships/tags" Target="../tags/tag115.xml"/><Relationship Id="rId11" Type="http://schemas.openxmlformats.org/officeDocument/2006/relationships/tags" Target="../tags/tag114.xml"/><Relationship Id="rId10" Type="http://schemas.openxmlformats.org/officeDocument/2006/relationships/tags" Target="../tags/tag11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image" Target="../media/image5.png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image" Target="../media/image1.png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image" Target="../media/image5.png"/><Relationship Id="rId3" Type="http://schemas.openxmlformats.org/officeDocument/2006/relationships/tags" Target="../tags/tag130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137.xml"/><Relationship Id="rId7" Type="http://schemas.openxmlformats.org/officeDocument/2006/relationships/image" Target="../media/image3.png"/><Relationship Id="rId6" Type="http://schemas.openxmlformats.org/officeDocument/2006/relationships/tags" Target="../tags/tag136.xml"/><Relationship Id="rId5" Type="http://schemas.openxmlformats.org/officeDocument/2006/relationships/image" Target="../media/image2.png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image" Target="../media/image1.png"/><Relationship Id="rId16" Type="http://schemas.openxmlformats.org/officeDocument/2006/relationships/tags" Target="../tags/tag144.xml"/><Relationship Id="rId15" Type="http://schemas.openxmlformats.org/officeDocument/2006/relationships/tags" Target="../tags/tag143.xml"/><Relationship Id="rId14" Type="http://schemas.openxmlformats.org/officeDocument/2006/relationships/tags" Target="../tags/tag142.xml"/><Relationship Id="rId13" Type="http://schemas.openxmlformats.org/officeDocument/2006/relationships/tags" Target="../tags/tag141.xml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148.xml"/><Relationship Id="rId7" Type="http://schemas.openxmlformats.org/officeDocument/2006/relationships/image" Target="../media/image3.png"/><Relationship Id="rId6" Type="http://schemas.openxmlformats.org/officeDocument/2006/relationships/tags" Target="../tags/tag147.xml"/><Relationship Id="rId5" Type="http://schemas.openxmlformats.org/officeDocument/2006/relationships/image" Target="../media/image2.png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" Type="http://schemas.openxmlformats.org/officeDocument/2006/relationships/image" Target="../media/image1.png"/><Relationship Id="rId15" Type="http://schemas.openxmlformats.org/officeDocument/2006/relationships/tags" Target="../tags/tag154.xml"/><Relationship Id="rId14" Type="http://schemas.openxmlformats.org/officeDocument/2006/relationships/tags" Target="../tags/tag153.xml"/><Relationship Id="rId13" Type="http://schemas.openxmlformats.org/officeDocument/2006/relationships/tags" Target="../tags/tag152.xml"/><Relationship Id="rId12" Type="http://schemas.openxmlformats.org/officeDocument/2006/relationships/tags" Target="../tags/tag151.xml"/><Relationship Id="rId11" Type="http://schemas.openxmlformats.org/officeDocument/2006/relationships/tags" Target="../tags/tag150.xml"/><Relationship Id="rId10" Type="http://schemas.openxmlformats.org/officeDocument/2006/relationships/tags" Target="../tags/tag14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158.xml"/><Relationship Id="rId7" Type="http://schemas.openxmlformats.org/officeDocument/2006/relationships/image" Target="../media/image3.png"/><Relationship Id="rId6" Type="http://schemas.openxmlformats.org/officeDocument/2006/relationships/tags" Target="../tags/tag157.xml"/><Relationship Id="rId5" Type="http://schemas.openxmlformats.org/officeDocument/2006/relationships/image" Target="../media/image2.png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image" Target="../media/image1.png"/><Relationship Id="rId14" Type="http://schemas.openxmlformats.org/officeDocument/2006/relationships/tags" Target="../tags/tag163.xml"/><Relationship Id="rId13" Type="http://schemas.openxmlformats.org/officeDocument/2006/relationships/tags" Target="../tags/tag162.xml"/><Relationship Id="rId12" Type="http://schemas.openxmlformats.org/officeDocument/2006/relationships/tags" Target="../tags/tag161.xml"/><Relationship Id="rId11" Type="http://schemas.openxmlformats.org/officeDocument/2006/relationships/tags" Target="../tags/tag160.xml"/><Relationship Id="rId10" Type="http://schemas.openxmlformats.org/officeDocument/2006/relationships/tags" Target="../tags/tag15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tags" Target="../tags/tag167.xml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image" Target="../media/image5.png"/><Relationship Id="rId3" Type="http://schemas.openxmlformats.org/officeDocument/2006/relationships/tags" Target="../tags/tag164.xml"/><Relationship Id="rId2" Type="http://schemas.openxmlformats.org/officeDocument/2006/relationships/image" Target="../media/image1.png"/><Relationship Id="rId16" Type="http://schemas.openxmlformats.org/officeDocument/2006/relationships/tags" Target="../tags/tag176.xml"/><Relationship Id="rId15" Type="http://schemas.openxmlformats.org/officeDocument/2006/relationships/tags" Target="../tags/tag175.xml"/><Relationship Id="rId14" Type="http://schemas.openxmlformats.org/officeDocument/2006/relationships/tags" Target="../tags/tag174.xml"/><Relationship Id="rId13" Type="http://schemas.openxmlformats.org/officeDocument/2006/relationships/tags" Target="../tags/tag173.xml"/><Relationship Id="rId12" Type="http://schemas.openxmlformats.org/officeDocument/2006/relationships/tags" Target="../tags/tag172.xml"/><Relationship Id="rId11" Type="http://schemas.openxmlformats.org/officeDocument/2006/relationships/tags" Target="../tags/tag171.xml"/><Relationship Id="rId10" Type="http://schemas.openxmlformats.org/officeDocument/2006/relationships/tags" Target="../tags/tag17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image" Target="../media/image9.png"/><Relationship Id="rId7" Type="http://schemas.openxmlformats.org/officeDocument/2006/relationships/tags" Target="../tags/tag184.xml"/><Relationship Id="rId6" Type="http://schemas.openxmlformats.org/officeDocument/2006/relationships/image" Target="../media/image8.png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image" Target="../media/image1.png"/><Relationship Id="rId18" Type="http://schemas.openxmlformats.org/officeDocument/2006/relationships/tags" Target="../tags/tag192.xml"/><Relationship Id="rId17" Type="http://schemas.openxmlformats.org/officeDocument/2006/relationships/tags" Target="../tags/tag191.xml"/><Relationship Id="rId16" Type="http://schemas.openxmlformats.org/officeDocument/2006/relationships/tags" Target="../tags/tag190.xml"/><Relationship Id="rId15" Type="http://schemas.openxmlformats.org/officeDocument/2006/relationships/tags" Target="../tags/tag189.xml"/><Relationship Id="rId14" Type="http://schemas.openxmlformats.org/officeDocument/2006/relationships/tags" Target="../tags/tag188.xml"/><Relationship Id="rId13" Type="http://schemas.openxmlformats.org/officeDocument/2006/relationships/image" Target="../media/image11.png"/><Relationship Id="rId12" Type="http://schemas.openxmlformats.org/officeDocument/2006/relationships/tags" Target="../tags/tag187.xml"/><Relationship Id="rId11" Type="http://schemas.openxmlformats.org/officeDocument/2006/relationships/image" Target="../media/image10.png"/><Relationship Id="rId10" Type="http://schemas.openxmlformats.org/officeDocument/2006/relationships/tags" Target="../tags/tag186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" Type="http://schemas.openxmlformats.org/officeDocument/2006/relationships/tags" Target="../tags/tag193.xml"/><Relationship Id="rId2" Type="http://schemas.openxmlformats.org/officeDocument/2006/relationships/image" Target="../media/image1.png"/><Relationship Id="rId14" Type="http://schemas.openxmlformats.org/officeDocument/2006/relationships/image" Target="../media/image3.png"/><Relationship Id="rId13" Type="http://schemas.openxmlformats.org/officeDocument/2006/relationships/tags" Target="../tags/tag202.xml"/><Relationship Id="rId12" Type="http://schemas.openxmlformats.org/officeDocument/2006/relationships/image" Target="../media/image4.png"/><Relationship Id="rId11" Type="http://schemas.openxmlformats.org/officeDocument/2006/relationships/tags" Target="../tags/tag201.xml"/><Relationship Id="rId10" Type="http://schemas.openxmlformats.org/officeDocument/2006/relationships/tags" Target="../tags/tag200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image" Target="../media/image3.png"/><Relationship Id="rId7" Type="http://schemas.openxmlformats.org/officeDocument/2006/relationships/tags" Target="../tags/tag206.xml"/><Relationship Id="rId6" Type="http://schemas.openxmlformats.org/officeDocument/2006/relationships/image" Target="../media/image2.png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" Type="http://schemas.openxmlformats.org/officeDocument/2006/relationships/image" Target="../media/image1.png"/><Relationship Id="rId14" Type="http://schemas.openxmlformats.org/officeDocument/2006/relationships/tags" Target="../tags/tag212.xml"/><Relationship Id="rId13" Type="http://schemas.openxmlformats.org/officeDocument/2006/relationships/tags" Target="../tags/tag211.xml"/><Relationship Id="rId12" Type="http://schemas.openxmlformats.org/officeDocument/2006/relationships/tags" Target="../tags/tag210.xml"/><Relationship Id="rId11" Type="http://schemas.openxmlformats.org/officeDocument/2006/relationships/tags" Target="../tags/tag209.xml"/><Relationship Id="rId10" Type="http://schemas.openxmlformats.org/officeDocument/2006/relationships/tags" Target="../tags/tag20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217.xml"/><Relationship Id="rId8" Type="http://schemas.openxmlformats.org/officeDocument/2006/relationships/image" Target="../media/image3.png"/><Relationship Id="rId7" Type="http://schemas.openxmlformats.org/officeDocument/2006/relationships/tags" Target="../tags/tag216.xml"/><Relationship Id="rId6" Type="http://schemas.openxmlformats.org/officeDocument/2006/relationships/image" Target="../media/image4.png"/><Relationship Id="rId5" Type="http://schemas.openxmlformats.org/officeDocument/2006/relationships/tags" Target="../tags/tag215.xml"/><Relationship Id="rId4" Type="http://schemas.openxmlformats.org/officeDocument/2006/relationships/tags" Target="../tags/tag214.xml"/><Relationship Id="rId3" Type="http://schemas.openxmlformats.org/officeDocument/2006/relationships/tags" Target="../tags/tag213.xml"/><Relationship Id="rId2" Type="http://schemas.openxmlformats.org/officeDocument/2006/relationships/image" Target="../media/image1.png"/><Relationship Id="rId14" Type="http://schemas.openxmlformats.org/officeDocument/2006/relationships/tags" Target="../tags/tag222.xml"/><Relationship Id="rId13" Type="http://schemas.openxmlformats.org/officeDocument/2006/relationships/tags" Target="../tags/tag221.xml"/><Relationship Id="rId12" Type="http://schemas.openxmlformats.org/officeDocument/2006/relationships/tags" Target="../tags/tag220.xml"/><Relationship Id="rId11" Type="http://schemas.openxmlformats.org/officeDocument/2006/relationships/tags" Target="../tags/tag219.xml"/><Relationship Id="rId10" Type="http://schemas.openxmlformats.org/officeDocument/2006/relationships/tags" Target="../tags/tag218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27.xml"/><Relationship Id="rId8" Type="http://schemas.openxmlformats.org/officeDocument/2006/relationships/image" Target="../media/image13.png"/><Relationship Id="rId7" Type="http://schemas.openxmlformats.org/officeDocument/2006/relationships/tags" Target="../tags/tag226.xml"/><Relationship Id="rId6" Type="http://schemas.openxmlformats.org/officeDocument/2006/relationships/image" Target="../media/image12.png"/><Relationship Id="rId5" Type="http://schemas.openxmlformats.org/officeDocument/2006/relationships/tags" Target="../tags/tag225.xml"/><Relationship Id="rId4" Type="http://schemas.openxmlformats.org/officeDocument/2006/relationships/tags" Target="../tags/tag224.xml"/><Relationship Id="rId3" Type="http://schemas.openxmlformats.org/officeDocument/2006/relationships/tags" Target="../tags/tag223.xml"/><Relationship Id="rId2" Type="http://schemas.openxmlformats.org/officeDocument/2006/relationships/image" Target="../media/image1.png"/><Relationship Id="rId16" Type="http://schemas.openxmlformats.org/officeDocument/2006/relationships/tags" Target="../tags/tag234.xml"/><Relationship Id="rId15" Type="http://schemas.openxmlformats.org/officeDocument/2006/relationships/tags" Target="../tags/tag233.xml"/><Relationship Id="rId14" Type="http://schemas.openxmlformats.org/officeDocument/2006/relationships/tags" Target="../tags/tag232.xml"/><Relationship Id="rId13" Type="http://schemas.openxmlformats.org/officeDocument/2006/relationships/tags" Target="../tags/tag231.xml"/><Relationship Id="rId12" Type="http://schemas.openxmlformats.org/officeDocument/2006/relationships/tags" Target="../tags/tag230.xml"/><Relationship Id="rId11" Type="http://schemas.openxmlformats.org/officeDocument/2006/relationships/tags" Target="../tags/tag229.xml"/><Relationship Id="rId10" Type="http://schemas.openxmlformats.org/officeDocument/2006/relationships/tags" Target="../tags/tag228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41.xml"/><Relationship Id="rId8" Type="http://schemas.openxmlformats.org/officeDocument/2006/relationships/tags" Target="../tags/tag240.xml"/><Relationship Id="rId7" Type="http://schemas.openxmlformats.org/officeDocument/2006/relationships/tags" Target="../tags/tag239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image" Target="../media/image1.png"/><Relationship Id="rId16" Type="http://schemas.openxmlformats.org/officeDocument/2006/relationships/tags" Target="../tags/tag246.xml"/><Relationship Id="rId15" Type="http://schemas.openxmlformats.org/officeDocument/2006/relationships/tags" Target="../tags/tag245.xml"/><Relationship Id="rId14" Type="http://schemas.openxmlformats.org/officeDocument/2006/relationships/tags" Target="../tags/tag244.xml"/><Relationship Id="rId13" Type="http://schemas.openxmlformats.org/officeDocument/2006/relationships/image" Target="../media/image3.png"/><Relationship Id="rId12" Type="http://schemas.openxmlformats.org/officeDocument/2006/relationships/tags" Target="../tags/tag243.xml"/><Relationship Id="rId11" Type="http://schemas.openxmlformats.org/officeDocument/2006/relationships/image" Target="../media/image2.png"/><Relationship Id="rId10" Type="http://schemas.openxmlformats.org/officeDocument/2006/relationships/tags" Target="../tags/tag24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"/>
          <p:cNvSpPr/>
          <p:nvPr userDrawn="1">
            <p:custDataLst>
              <p:tags r:id="rId3"/>
            </p:custDataLst>
          </p:nvPr>
        </p:nvSpPr>
        <p:spPr>
          <a:xfrm>
            <a:off x="-135890" y="2936875"/>
            <a:ext cx="2684780" cy="111760"/>
          </a:xfrm>
          <a:custGeom>
            <a:avLst/>
            <a:gdLst>
              <a:gd name="connsiteX0" fmla="*/ 0 w 2682416"/>
              <a:gd name="connsiteY0" fmla="*/ 0 h 111919"/>
              <a:gd name="connsiteX1" fmla="*/ 2682416 w 2682416"/>
              <a:gd name="connsiteY1" fmla="*/ 0 h 111919"/>
              <a:gd name="connsiteX2" fmla="*/ 2682416 w 2682416"/>
              <a:gd name="connsiteY2" fmla="*/ 111919 h 111919"/>
              <a:gd name="connsiteX3" fmla="*/ 0 w 2682416"/>
              <a:gd name="connsiteY3" fmla="*/ 111919 h 111919"/>
              <a:gd name="connsiteX4" fmla="*/ 0 w 2682416"/>
              <a:gd name="connsiteY4" fmla="*/ 0 h 111919"/>
              <a:gd name="connsiteX0-1" fmla="*/ 0 w 2684798"/>
              <a:gd name="connsiteY0-2" fmla="*/ 50006 h 111919"/>
              <a:gd name="connsiteX1-3" fmla="*/ 2684798 w 2684798"/>
              <a:gd name="connsiteY1-4" fmla="*/ 0 h 111919"/>
              <a:gd name="connsiteX2-5" fmla="*/ 2684798 w 2684798"/>
              <a:gd name="connsiteY2-6" fmla="*/ 111919 h 111919"/>
              <a:gd name="connsiteX3-7" fmla="*/ 2382 w 2684798"/>
              <a:gd name="connsiteY3-8" fmla="*/ 111919 h 111919"/>
              <a:gd name="connsiteX4-9" fmla="*/ 0 w 2684798"/>
              <a:gd name="connsiteY4-10" fmla="*/ 50006 h 111919"/>
              <a:gd name="connsiteX0-11" fmla="*/ 0 w 2684798"/>
              <a:gd name="connsiteY0-12" fmla="*/ 50006 h 111919"/>
              <a:gd name="connsiteX1-13" fmla="*/ 2684798 w 2684798"/>
              <a:gd name="connsiteY1-14" fmla="*/ 0 h 111919"/>
              <a:gd name="connsiteX2-15" fmla="*/ 2684798 w 2684798"/>
              <a:gd name="connsiteY2-16" fmla="*/ 111919 h 111919"/>
              <a:gd name="connsiteX3-17" fmla="*/ 1 w 2684798"/>
              <a:gd name="connsiteY3-18" fmla="*/ 50007 h 111919"/>
              <a:gd name="connsiteX4-19" fmla="*/ 0 w 2684798"/>
              <a:gd name="connsiteY4-20" fmla="*/ 50006 h 1119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684798" h="111919">
                <a:moveTo>
                  <a:pt x="0" y="50006"/>
                </a:moveTo>
                <a:lnTo>
                  <a:pt x="2684798" y="0"/>
                </a:lnTo>
                <a:lnTo>
                  <a:pt x="2684798" y="111919"/>
                </a:lnTo>
                <a:lnTo>
                  <a:pt x="1" y="50007"/>
                </a:lnTo>
                <a:lnTo>
                  <a:pt x="0" y="5000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85000"/>
                  <a:alpha val="64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 userDrawn="1">
            <p:custDataLst>
              <p:tags r:id="rId4"/>
            </p:custDataLst>
          </p:nvPr>
        </p:nvSpPr>
        <p:spPr>
          <a:xfrm rot="2700000">
            <a:off x="2483485" y="2926715"/>
            <a:ext cx="130810" cy="13081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矩形 2"/>
          <p:cNvSpPr/>
          <p:nvPr userDrawn="1">
            <p:custDataLst>
              <p:tags r:id="rId5"/>
            </p:custDataLst>
          </p:nvPr>
        </p:nvSpPr>
        <p:spPr>
          <a:xfrm rot="10800000">
            <a:off x="9667875" y="2936875"/>
            <a:ext cx="2684780" cy="111760"/>
          </a:xfrm>
          <a:custGeom>
            <a:avLst/>
            <a:gdLst>
              <a:gd name="connsiteX0" fmla="*/ 0 w 2682416"/>
              <a:gd name="connsiteY0" fmla="*/ 0 h 111919"/>
              <a:gd name="connsiteX1" fmla="*/ 2682416 w 2682416"/>
              <a:gd name="connsiteY1" fmla="*/ 0 h 111919"/>
              <a:gd name="connsiteX2" fmla="*/ 2682416 w 2682416"/>
              <a:gd name="connsiteY2" fmla="*/ 111919 h 111919"/>
              <a:gd name="connsiteX3" fmla="*/ 0 w 2682416"/>
              <a:gd name="connsiteY3" fmla="*/ 111919 h 111919"/>
              <a:gd name="connsiteX4" fmla="*/ 0 w 2682416"/>
              <a:gd name="connsiteY4" fmla="*/ 0 h 111919"/>
              <a:gd name="connsiteX0-1" fmla="*/ 0 w 2684798"/>
              <a:gd name="connsiteY0-2" fmla="*/ 50006 h 111919"/>
              <a:gd name="connsiteX1-3" fmla="*/ 2684798 w 2684798"/>
              <a:gd name="connsiteY1-4" fmla="*/ 0 h 111919"/>
              <a:gd name="connsiteX2-5" fmla="*/ 2684798 w 2684798"/>
              <a:gd name="connsiteY2-6" fmla="*/ 111919 h 111919"/>
              <a:gd name="connsiteX3-7" fmla="*/ 2382 w 2684798"/>
              <a:gd name="connsiteY3-8" fmla="*/ 111919 h 111919"/>
              <a:gd name="connsiteX4-9" fmla="*/ 0 w 2684798"/>
              <a:gd name="connsiteY4-10" fmla="*/ 50006 h 111919"/>
              <a:gd name="connsiteX0-11" fmla="*/ 0 w 2684798"/>
              <a:gd name="connsiteY0-12" fmla="*/ 50006 h 111919"/>
              <a:gd name="connsiteX1-13" fmla="*/ 2684798 w 2684798"/>
              <a:gd name="connsiteY1-14" fmla="*/ 0 h 111919"/>
              <a:gd name="connsiteX2-15" fmla="*/ 2684798 w 2684798"/>
              <a:gd name="connsiteY2-16" fmla="*/ 111919 h 111919"/>
              <a:gd name="connsiteX3-17" fmla="*/ 1 w 2684798"/>
              <a:gd name="connsiteY3-18" fmla="*/ 50007 h 111919"/>
              <a:gd name="connsiteX4-19" fmla="*/ 0 w 2684798"/>
              <a:gd name="connsiteY4-20" fmla="*/ 50006 h 1119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684798" h="111919">
                <a:moveTo>
                  <a:pt x="0" y="50006"/>
                </a:moveTo>
                <a:lnTo>
                  <a:pt x="2684798" y="0"/>
                </a:lnTo>
                <a:lnTo>
                  <a:pt x="2684798" y="111919"/>
                </a:lnTo>
                <a:lnTo>
                  <a:pt x="1" y="50007"/>
                </a:lnTo>
                <a:lnTo>
                  <a:pt x="0" y="5000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85000"/>
                  <a:alpha val="64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矩形 13"/>
          <p:cNvSpPr/>
          <p:nvPr userDrawn="1">
            <p:custDataLst>
              <p:tags r:id="rId6"/>
            </p:custDataLst>
          </p:nvPr>
        </p:nvSpPr>
        <p:spPr>
          <a:xfrm rot="13500000">
            <a:off x="9602470" y="2926715"/>
            <a:ext cx="130810" cy="13081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5276424" y="5847455"/>
            <a:ext cx="1643063" cy="458459"/>
          </a:xfrm>
        </p:spPr>
        <p:txBody>
          <a:bodyPr lIns="90000" tIns="46800" rIns="90000" bIns="46800" anchor="ctr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2794455" y="2061300"/>
            <a:ext cx="6603090" cy="1862047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115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2794455" y="3995173"/>
            <a:ext cx="6603090" cy="802139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6" name="矩形 2"/>
          <p:cNvSpPr/>
          <p:nvPr userDrawn="1">
            <p:custDataLst>
              <p:tags r:id="rId13"/>
            </p:custDataLst>
          </p:nvPr>
        </p:nvSpPr>
        <p:spPr>
          <a:xfrm>
            <a:off x="-149860" y="2936875"/>
            <a:ext cx="2684780" cy="111760"/>
          </a:xfrm>
          <a:custGeom>
            <a:avLst/>
            <a:gdLst>
              <a:gd name="connsiteX0" fmla="*/ 0 w 2682416"/>
              <a:gd name="connsiteY0" fmla="*/ 0 h 111919"/>
              <a:gd name="connsiteX1" fmla="*/ 2682416 w 2682416"/>
              <a:gd name="connsiteY1" fmla="*/ 0 h 111919"/>
              <a:gd name="connsiteX2" fmla="*/ 2682416 w 2682416"/>
              <a:gd name="connsiteY2" fmla="*/ 111919 h 111919"/>
              <a:gd name="connsiteX3" fmla="*/ 0 w 2682416"/>
              <a:gd name="connsiteY3" fmla="*/ 111919 h 111919"/>
              <a:gd name="connsiteX4" fmla="*/ 0 w 2682416"/>
              <a:gd name="connsiteY4" fmla="*/ 0 h 111919"/>
              <a:gd name="connsiteX0-1" fmla="*/ 0 w 2684798"/>
              <a:gd name="connsiteY0-2" fmla="*/ 50006 h 111919"/>
              <a:gd name="connsiteX1-3" fmla="*/ 2684798 w 2684798"/>
              <a:gd name="connsiteY1-4" fmla="*/ 0 h 111919"/>
              <a:gd name="connsiteX2-5" fmla="*/ 2684798 w 2684798"/>
              <a:gd name="connsiteY2-6" fmla="*/ 111919 h 111919"/>
              <a:gd name="connsiteX3-7" fmla="*/ 2382 w 2684798"/>
              <a:gd name="connsiteY3-8" fmla="*/ 111919 h 111919"/>
              <a:gd name="connsiteX4-9" fmla="*/ 0 w 2684798"/>
              <a:gd name="connsiteY4-10" fmla="*/ 50006 h 111919"/>
              <a:gd name="connsiteX0-11" fmla="*/ 0 w 2684798"/>
              <a:gd name="connsiteY0-12" fmla="*/ 50006 h 111919"/>
              <a:gd name="connsiteX1-13" fmla="*/ 2684798 w 2684798"/>
              <a:gd name="connsiteY1-14" fmla="*/ 0 h 111919"/>
              <a:gd name="connsiteX2-15" fmla="*/ 2684798 w 2684798"/>
              <a:gd name="connsiteY2-16" fmla="*/ 111919 h 111919"/>
              <a:gd name="connsiteX3-17" fmla="*/ 1 w 2684798"/>
              <a:gd name="connsiteY3-18" fmla="*/ 50007 h 111919"/>
              <a:gd name="connsiteX4-19" fmla="*/ 0 w 2684798"/>
              <a:gd name="connsiteY4-20" fmla="*/ 50006 h 1119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684798" h="111919">
                <a:moveTo>
                  <a:pt x="0" y="50006"/>
                </a:moveTo>
                <a:lnTo>
                  <a:pt x="2684798" y="0"/>
                </a:lnTo>
                <a:lnTo>
                  <a:pt x="2684798" y="111919"/>
                </a:lnTo>
                <a:lnTo>
                  <a:pt x="1" y="50007"/>
                </a:lnTo>
                <a:lnTo>
                  <a:pt x="0" y="5000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85000"/>
                  <a:alpha val="64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矩形 6"/>
          <p:cNvSpPr/>
          <p:nvPr userDrawn="1">
            <p:custDataLst>
              <p:tags r:id="rId14"/>
            </p:custDataLst>
          </p:nvPr>
        </p:nvSpPr>
        <p:spPr>
          <a:xfrm rot="2700000">
            <a:off x="2469515" y="2926715"/>
            <a:ext cx="130810" cy="13081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184785" y="164465"/>
            <a:ext cx="11822430" cy="6557645"/>
            <a:chOff x="184785" y="164465"/>
            <a:chExt cx="11822430" cy="655764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9814560" y="164465"/>
              <a:ext cx="2192655" cy="711835"/>
              <a:chOff x="9814560" y="164465"/>
              <a:chExt cx="2192655" cy="711835"/>
            </a:xfrm>
          </p:grpSpPr>
          <p:pic>
            <p:nvPicPr>
              <p:cNvPr id="12" name="图片 11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0479405" y="164465"/>
                <a:ext cx="1527810" cy="711835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3" name="图片 12"/>
              <p:cNvPicPr>
                <a:picLocks noChangeAspect="1"/>
              </p:cNvPicPr>
              <p:nvPr userDrawn="1"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 flipH="1" flipV="1">
                <a:off x="9814560" y="347980"/>
                <a:ext cx="741045" cy="345440"/>
              </a:xfrm>
              <a:prstGeom prst="rect">
                <a:avLst/>
              </a:prstGeom>
              <a:ln>
                <a:noFill/>
              </a:ln>
            </p:spPr>
          </p:pic>
        </p:grpSp>
        <p:grpSp>
          <p:nvGrpSpPr>
            <p:cNvPr id="9" name="组合 8"/>
            <p:cNvGrpSpPr/>
            <p:nvPr userDrawn="1"/>
          </p:nvGrpSpPr>
          <p:grpSpPr>
            <a:xfrm>
              <a:off x="184785" y="5835650"/>
              <a:ext cx="2512695" cy="886460"/>
              <a:chOff x="184785" y="5835650"/>
              <a:chExt cx="2512695" cy="886460"/>
            </a:xfrm>
          </p:grpSpPr>
          <p:pic>
            <p:nvPicPr>
              <p:cNvPr id="10" name="图片 9"/>
              <p:cNvPicPr>
                <a:picLocks noChangeAspect="1"/>
              </p:cNvPicPr>
              <p:nvPr userDrawn="1">
                <p:custDataLst>
                  <p:tags r:id="rId8"/>
                </p:custDataLst>
              </p:nvPr>
            </p:nvPicPr>
            <p:blipFill>
              <a:blip r:embed="rId9"/>
              <a:stretch>
                <a:fillRect/>
              </a:stretch>
            </p:blipFill>
            <p:spPr>
              <a:xfrm>
                <a:off x="184785" y="5957570"/>
                <a:ext cx="1771650" cy="76454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1" name="图片 10"/>
              <p:cNvPicPr>
                <a:picLocks noChangeAspect="1"/>
              </p:cNvPicPr>
              <p:nvPr userDrawn="1">
                <p:custDataLst>
                  <p:tags r:id="rId10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 flipH="1" flipV="1">
                <a:off x="1956435" y="5835650"/>
                <a:ext cx="741045" cy="345440"/>
              </a:xfrm>
              <a:prstGeom prst="rect">
                <a:avLst/>
              </a:prstGeom>
              <a:ln>
                <a:noFill/>
              </a:ln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>
            <p:custDataLst>
              <p:tags r:id="rId3"/>
            </p:custDataLst>
          </p:nvPr>
        </p:nvSpPr>
        <p:spPr>
          <a:xfrm>
            <a:off x="10361491" y="1032877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BDCBD1">
                    <a:alpha val="10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海</a:t>
            </a:r>
            <a:endParaRPr lang="zh-CN" altLang="en-US" sz="9600" dirty="0">
              <a:solidFill>
                <a:srgbClr val="BDCBD1">
                  <a:alpha val="10000"/>
                </a:srgb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>
            <a:off x="5900926" y="3619499"/>
            <a:ext cx="6291073" cy="3238501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>
            <p:custDataLst>
              <p:tags r:id="rId6"/>
            </p:custDataLst>
          </p:nvPr>
        </p:nvSpPr>
        <p:spPr>
          <a:xfrm>
            <a:off x="8474796" y="-935554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rgbClr val="BDCBD1">
                    <a:alpha val="10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字</a:t>
            </a:r>
            <a:endParaRPr lang="zh-CN" altLang="en-US" sz="16600" dirty="0">
              <a:solidFill>
                <a:srgbClr val="BDCBD1">
                  <a:alpha val="10000"/>
                </a:srgb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7"/>
            </p:custDataLst>
          </p:nvPr>
        </p:nvGrpSpPr>
        <p:grpSpPr>
          <a:xfrm>
            <a:off x="2506345" y="854392"/>
            <a:ext cx="7179310" cy="5149215"/>
            <a:chOff x="4195" y="1968"/>
            <a:chExt cx="9569" cy="6863"/>
          </a:xfrm>
        </p:grpSpPr>
        <p:pic>
          <p:nvPicPr>
            <p:cNvPr id="11" name="图片 10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1212" y="4008"/>
              <a:ext cx="2552" cy="118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4195" y="5639"/>
              <a:ext cx="2915" cy="1358"/>
            </a:xfrm>
            <a:prstGeom prst="rect">
              <a:avLst/>
            </a:prstGeom>
            <a:ln>
              <a:noFill/>
            </a:ln>
          </p:spPr>
        </p:pic>
        <p:sp>
          <p:nvSpPr>
            <p:cNvPr id="13" name="任意多边形: 形状 12"/>
            <p:cNvSpPr/>
            <p:nvPr userDrawn="1">
              <p:custDataLst>
                <p:tags r:id="rId12"/>
              </p:custDataLst>
            </p:nvPr>
          </p:nvSpPr>
          <p:spPr>
            <a:xfrm>
              <a:off x="5756" y="1968"/>
              <a:ext cx="6379" cy="3435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6224" y="5397"/>
              <a:ext cx="6379" cy="3435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 userDrawn="1">
            <p:custDataLst>
              <p:tags r:id="rId14"/>
            </p:custDataLst>
          </p:nvPr>
        </p:nvSpPr>
        <p:spPr>
          <a:xfrm>
            <a:off x="-793083" y="4360024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rgbClr val="BDCBD1">
                    <a:alpha val="25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字</a:t>
            </a:r>
            <a:endParaRPr lang="zh-CN" altLang="en-US" sz="19900" dirty="0">
              <a:solidFill>
                <a:srgbClr val="BDCBD1">
                  <a:alpha val="25000"/>
                </a:srgb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6" name="标题 15"/>
          <p:cNvSpPr>
            <a:spLocks noGrp="1"/>
          </p:cNvSpPr>
          <p:nvPr>
            <p:ph type="title" hasCustomPrompt="1"/>
            <p:custDataLst>
              <p:tags r:id="rId18"/>
            </p:custDataLst>
          </p:nvPr>
        </p:nvSpPr>
        <p:spPr>
          <a:xfrm>
            <a:off x="4831141" y="1460500"/>
            <a:ext cx="690470" cy="3924300"/>
          </a:xfrm>
        </p:spPr>
        <p:txBody>
          <a:bodyPr vert="eaVert" lIns="90000" tIns="46800" rIns="90000" bIns="46800" anchor="t" anchorCtr="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184785" y="164465"/>
            <a:ext cx="11822430" cy="6557645"/>
            <a:chOff x="184785" y="164465"/>
            <a:chExt cx="11822430" cy="6557645"/>
          </a:xfrm>
        </p:grpSpPr>
        <p:grpSp>
          <p:nvGrpSpPr>
            <p:cNvPr id="9" name="组合 8"/>
            <p:cNvGrpSpPr/>
            <p:nvPr userDrawn="1"/>
          </p:nvGrpSpPr>
          <p:grpSpPr>
            <a:xfrm>
              <a:off x="9814560" y="164465"/>
              <a:ext cx="2192655" cy="711835"/>
              <a:chOff x="9814560" y="164465"/>
              <a:chExt cx="2192655" cy="711835"/>
            </a:xfrm>
          </p:grpSpPr>
          <p:pic>
            <p:nvPicPr>
              <p:cNvPr id="13" name="图片 12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0479405" y="164465"/>
                <a:ext cx="1527810" cy="711835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4" name="图片 13"/>
              <p:cNvPicPr>
                <a:picLocks noChangeAspect="1"/>
              </p:cNvPicPr>
              <p:nvPr userDrawn="1"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 flipH="1" flipV="1">
                <a:off x="9814560" y="347980"/>
                <a:ext cx="741045" cy="345440"/>
              </a:xfrm>
              <a:prstGeom prst="rect">
                <a:avLst/>
              </a:prstGeom>
              <a:ln>
                <a:noFill/>
              </a:ln>
            </p:spPr>
          </p:pic>
        </p:grpSp>
        <p:grpSp>
          <p:nvGrpSpPr>
            <p:cNvPr id="10" name="组合 9"/>
            <p:cNvGrpSpPr/>
            <p:nvPr userDrawn="1"/>
          </p:nvGrpSpPr>
          <p:grpSpPr>
            <a:xfrm>
              <a:off x="184785" y="5835650"/>
              <a:ext cx="2512695" cy="886460"/>
              <a:chOff x="184785" y="5835650"/>
              <a:chExt cx="2512695" cy="886460"/>
            </a:xfrm>
          </p:grpSpPr>
          <p:pic>
            <p:nvPicPr>
              <p:cNvPr id="11" name="图片 10"/>
              <p:cNvPicPr>
                <a:picLocks noChangeAspect="1"/>
              </p:cNvPicPr>
              <p:nvPr userDrawn="1">
                <p:custDataLst>
                  <p:tags r:id="rId8"/>
                </p:custDataLst>
              </p:nvPr>
            </p:nvPicPr>
            <p:blipFill>
              <a:blip r:embed="rId9"/>
              <a:stretch>
                <a:fillRect/>
              </a:stretch>
            </p:blipFill>
            <p:spPr>
              <a:xfrm>
                <a:off x="184785" y="5957570"/>
                <a:ext cx="1771650" cy="76454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2" name="图片 11"/>
              <p:cNvPicPr>
                <a:picLocks noChangeAspect="1"/>
              </p:cNvPicPr>
              <p:nvPr userDrawn="1">
                <p:custDataLst>
                  <p:tags r:id="rId10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 flipH="1" flipV="1">
                <a:off x="1956435" y="5835650"/>
                <a:ext cx="741045" cy="345440"/>
              </a:xfrm>
              <a:prstGeom prst="rect">
                <a:avLst/>
              </a:prstGeom>
              <a:ln>
                <a:noFill/>
              </a:ln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3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3"/>
            </p:custDataLst>
          </p:nvPr>
        </p:nvGrpSpPr>
        <p:grpSpPr>
          <a:xfrm>
            <a:off x="184785" y="164465"/>
            <a:ext cx="11822430" cy="6557645"/>
            <a:chOff x="184785" y="164465"/>
            <a:chExt cx="11822430" cy="6557645"/>
          </a:xfrm>
        </p:grpSpPr>
        <p:grpSp>
          <p:nvGrpSpPr>
            <p:cNvPr id="11" name="组合 10"/>
            <p:cNvGrpSpPr/>
            <p:nvPr userDrawn="1"/>
          </p:nvGrpSpPr>
          <p:grpSpPr>
            <a:xfrm>
              <a:off x="9814560" y="164465"/>
              <a:ext cx="2192655" cy="711835"/>
              <a:chOff x="9814560" y="164465"/>
              <a:chExt cx="2192655" cy="711835"/>
            </a:xfrm>
          </p:grpSpPr>
          <p:pic>
            <p:nvPicPr>
              <p:cNvPr id="15" name="图片 14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0479405" y="164465"/>
                <a:ext cx="1527810" cy="711835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6" name="图片 15"/>
              <p:cNvPicPr>
                <a:picLocks noChangeAspect="1"/>
              </p:cNvPicPr>
              <p:nvPr userDrawn="1"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 flipH="1" flipV="1">
                <a:off x="9814560" y="347980"/>
                <a:ext cx="741045" cy="345440"/>
              </a:xfrm>
              <a:prstGeom prst="rect">
                <a:avLst/>
              </a:prstGeom>
              <a:ln>
                <a:noFill/>
              </a:ln>
            </p:spPr>
          </p:pic>
        </p:grpSp>
        <p:grpSp>
          <p:nvGrpSpPr>
            <p:cNvPr id="12" name="组合 11"/>
            <p:cNvGrpSpPr/>
            <p:nvPr userDrawn="1"/>
          </p:nvGrpSpPr>
          <p:grpSpPr>
            <a:xfrm>
              <a:off x="184785" y="5835650"/>
              <a:ext cx="2512695" cy="886460"/>
              <a:chOff x="184785" y="5835650"/>
              <a:chExt cx="2512695" cy="886460"/>
            </a:xfrm>
          </p:grpSpPr>
          <p:pic>
            <p:nvPicPr>
              <p:cNvPr id="13" name="图片 12"/>
              <p:cNvPicPr>
                <a:picLocks noChangeAspect="1"/>
              </p:cNvPicPr>
              <p:nvPr userDrawn="1">
                <p:custDataLst>
                  <p:tags r:id="rId8"/>
                </p:custDataLst>
              </p:nvPr>
            </p:nvPicPr>
            <p:blipFill>
              <a:blip r:embed="rId9"/>
              <a:stretch>
                <a:fillRect/>
              </a:stretch>
            </p:blipFill>
            <p:spPr>
              <a:xfrm>
                <a:off x="184785" y="5957570"/>
                <a:ext cx="1771650" cy="76454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4" name="图片 13"/>
              <p:cNvPicPr>
                <a:picLocks noChangeAspect="1"/>
              </p:cNvPicPr>
              <p:nvPr userDrawn="1">
                <p:custDataLst>
                  <p:tags r:id="rId10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 flipH="1" flipV="1">
                <a:off x="1956435" y="5835650"/>
                <a:ext cx="741045" cy="345440"/>
              </a:xfrm>
              <a:prstGeom prst="rect">
                <a:avLst/>
              </a:prstGeom>
              <a:ln>
                <a:noFill/>
              </a:ln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>
            <p:custDataLst>
              <p:tags r:id="rId3"/>
            </p:custDataLst>
          </p:nvPr>
        </p:nvSpPr>
        <p:spPr>
          <a:xfrm>
            <a:off x="10361491" y="1032877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BDCBD1">
                    <a:alpha val="10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海</a:t>
            </a:r>
            <a:endParaRPr lang="zh-CN" altLang="en-US" sz="9600" dirty="0">
              <a:solidFill>
                <a:srgbClr val="BDCBD1">
                  <a:alpha val="10000"/>
                </a:srgb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>
            <a:off x="5900926" y="3619499"/>
            <a:ext cx="6291073" cy="3238501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>
            <p:custDataLst>
              <p:tags r:id="rId6"/>
            </p:custDataLst>
          </p:nvPr>
        </p:nvSpPr>
        <p:spPr>
          <a:xfrm>
            <a:off x="8474796" y="-935554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rgbClr val="BDCBD1">
                    <a:alpha val="10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字</a:t>
            </a:r>
            <a:endParaRPr lang="zh-CN" altLang="en-US" sz="16600" dirty="0">
              <a:solidFill>
                <a:srgbClr val="BDCBD1">
                  <a:alpha val="10000"/>
                </a:srgb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7"/>
            </p:custDataLst>
          </p:nvPr>
        </p:nvSpPr>
        <p:spPr>
          <a:xfrm>
            <a:off x="-793083" y="4360024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rgbClr val="BDCBD1">
                    <a:alpha val="25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字</a:t>
            </a:r>
            <a:endParaRPr lang="zh-CN" altLang="en-US" sz="19900" dirty="0">
              <a:solidFill>
                <a:srgbClr val="BDCBD1">
                  <a:alpha val="25000"/>
                </a:srgb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flipH="1">
            <a:off x="5900926" y="3619499"/>
            <a:ext cx="6291073" cy="3238501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184785" y="164465"/>
            <a:ext cx="11822430" cy="6557645"/>
            <a:chOff x="184785" y="164465"/>
            <a:chExt cx="11822430" cy="6557645"/>
          </a:xfrm>
        </p:grpSpPr>
        <p:grpSp>
          <p:nvGrpSpPr>
            <p:cNvPr id="9" name="组合 8"/>
            <p:cNvGrpSpPr/>
            <p:nvPr userDrawn="1"/>
          </p:nvGrpSpPr>
          <p:grpSpPr>
            <a:xfrm>
              <a:off x="9814560" y="164465"/>
              <a:ext cx="2192655" cy="711835"/>
              <a:chOff x="9814560" y="164465"/>
              <a:chExt cx="2192655" cy="711835"/>
            </a:xfrm>
          </p:grpSpPr>
          <p:pic>
            <p:nvPicPr>
              <p:cNvPr id="13" name="图片 12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0479405" y="164465"/>
                <a:ext cx="1527810" cy="711835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4" name="图片 13"/>
              <p:cNvPicPr>
                <a:picLocks noChangeAspect="1"/>
              </p:cNvPicPr>
              <p:nvPr userDrawn="1"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 flipH="1" flipV="1">
                <a:off x="9814560" y="347980"/>
                <a:ext cx="741045" cy="345440"/>
              </a:xfrm>
              <a:prstGeom prst="rect">
                <a:avLst/>
              </a:prstGeom>
              <a:ln>
                <a:noFill/>
              </a:ln>
            </p:spPr>
          </p:pic>
        </p:grpSp>
        <p:grpSp>
          <p:nvGrpSpPr>
            <p:cNvPr id="10" name="组合 9"/>
            <p:cNvGrpSpPr/>
            <p:nvPr userDrawn="1"/>
          </p:nvGrpSpPr>
          <p:grpSpPr>
            <a:xfrm>
              <a:off x="184785" y="5835650"/>
              <a:ext cx="2512695" cy="886460"/>
              <a:chOff x="184785" y="5835650"/>
              <a:chExt cx="2512695" cy="886460"/>
            </a:xfrm>
          </p:grpSpPr>
          <p:pic>
            <p:nvPicPr>
              <p:cNvPr id="11" name="图片 10"/>
              <p:cNvPicPr>
                <a:picLocks noChangeAspect="1"/>
              </p:cNvPicPr>
              <p:nvPr userDrawn="1">
                <p:custDataLst>
                  <p:tags r:id="rId8"/>
                </p:custDataLst>
              </p:nvPr>
            </p:nvPicPr>
            <p:blipFill>
              <a:blip r:embed="rId9"/>
              <a:stretch>
                <a:fillRect/>
              </a:stretch>
            </p:blipFill>
            <p:spPr>
              <a:xfrm>
                <a:off x="184785" y="5957570"/>
                <a:ext cx="1771650" cy="76454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2" name="图片 11"/>
              <p:cNvPicPr>
                <a:picLocks noChangeAspect="1"/>
              </p:cNvPicPr>
              <p:nvPr userDrawn="1">
                <p:custDataLst>
                  <p:tags r:id="rId10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 flipH="1" flipV="1">
                <a:off x="1956435" y="5835650"/>
                <a:ext cx="741045" cy="345440"/>
              </a:xfrm>
              <a:prstGeom prst="rect">
                <a:avLst/>
              </a:prstGeom>
              <a:ln>
                <a:noFill/>
              </a:ln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>
            <p:custDataLst>
              <p:tags r:id="rId3"/>
            </p:custDataLst>
          </p:nvPr>
        </p:nvGrpSpPr>
        <p:grpSpPr>
          <a:xfrm>
            <a:off x="184785" y="164465"/>
            <a:ext cx="11822430" cy="6557645"/>
            <a:chOff x="184785" y="164465"/>
            <a:chExt cx="11822430" cy="6557645"/>
          </a:xfrm>
        </p:grpSpPr>
        <p:grpSp>
          <p:nvGrpSpPr>
            <p:cNvPr id="15" name="组合 14"/>
            <p:cNvGrpSpPr/>
            <p:nvPr userDrawn="1"/>
          </p:nvGrpSpPr>
          <p:grpSpPr>
            <a:xfrm>
              <a:off x="9814560" y="164465"/>
              <a:ext cx="2192655" cy="711835"/>
              <a:chOff x="9814560" y="164465"/>
              <a:chExt cx="2192655" cy="711835"/>
            </a:xfrm>
          </p:grpSpPr>
          <p:pic>
            <p:nvPicPr>
              <p:cNvPr id="19" name="图片 18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0479405" y="164465"/>
                <a:ext cx="1527810" cy="711835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20" name="图片 19"/>
              <p:cNvPicPr>
                <a:picLocks noChangeAspect="1"/>
              </p:cNvPicPr>
              <p:nvPr userDrawn="1"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 flipH="1" flipV="1">
                <a:off x="9814560" y="347980"/>
                <a:ext cx="741045" cy="345440"/>
              </a:xfrm>
              <a:prstGeom prst="rect">
                <a:avLst/>
              </a:prstGeom>
              <a:ln>
                <a:noFill/>
              </a:ln>
            </p:spPr>
          </p:pic>
        </p:grpSp>
        <p:grpSp>
          <p:nvGrpSpPr>
            <p:cNvPr id="16" name="组合 15"/>
            <p:cNvGrpSpPr/>
            <p:nvPr userDrawn="1"/>
          </p:nvGrpSpPr>
          <p:grpSpPr>
            <a:xfrm>
              <a:off x="184785" y="5835650"/>
              <a:ext cx="2512695" cy="886460"/>
              <a:chOff x="184785" y="5835650"/>
              <a:chExt cx="2512695" cy="886460"/>
            </a:xfrm>
          </p:grpSpPr>
          <p:pic>
            <p:nvPicPr>
              <p:cNvPr id="17" name="图片 16"/>
              <p:cNvPicPr>
                <a:picLocks noChangeAspect="1"/>
              </p:cNvPicPr>
              <p:nvPr userDrawn="1">
                <p:custDataLst>
                  <p:tags r:id="rId8"/>
                </p:custDataLst>
              </p:nvPr>
            </p:nvPicPr>
            <p:blipFill>
              <a:blip r:embed="rId9"/>
              <a:stretch>
                <a:fillRect/>
              </a:stretch>
            </p:blipFill>
            <p:spPr>
              <a:xfrm>
                <a:off x="184785" y="5957570"/>
                <a:ext cx="1771650" cy="76454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8" name="图片 17"/>
              <p:cNvPicPr>
                <a:picLocks noChangeAspect="1"/>
              </p:cNvPicPr>
              <p:nvPr userDrawn="1">
                <p:custDataLst>
                  <p:tags r:id="rId10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 flipH="1" flipV="1">
                <a:off x="1956435" y="5835650"/>
                <a:ext cx="741045" cy="345440"/>
              </a:xfrm>
              <a:prstGeom prst="rect">
                <a:avLst/>
              </a:prstGeom>
              <a:ln>
                <a:noFill/>
              </a:ln>
            </p:spPr>
          </p:pic>
        </p:grp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184785" y="164465"/>
            <a:ext cx="11822430" cy="6557645"/>
            <a:chOff x="184785" y="164465"/>
            <a:chExt cx="11822430" cy="655764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9814560" y="164465"/>
              <a:ext cx="2192655" cy="711835"/>
              <a:chOff x="9814560" y="164465"/>
              <a:chExt cx="2192655" cy="711835"/>
            </a:xfrm>
          </p:grpSpPr>
          <p:pic>
            <p:nvPicPr>
              <p:cNvPr id="12" name="图片 11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0479405" y="164465"/>
                <a:ext cx="1527810" cy="711835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3" name="图片 12"/>
              <p:cNvPicPr>
                <a:picLocks noChangeAspect="1"/>
              </p:cNvPicPr>
              <p:nvPr userDrawn="1"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 flipH="1" flipV="1">
                <a:off x="9814560" y="347980"/>
                <a:ext cx="741045" cy="345440"/>
              </a:xfrm>
              <a:prstGeom prst="rect">
                <a:avLst/>
              </a:prstGeom>
              <a:ln>
                <a:noFill/>
              </a:ln>
            </p:spPr>
          </p:pic>
        </p:grpSp>
        <p:grpSp>
          <p:nvGrpSpPr>
            <p:cNvPr id="9" name="组合 8"/>
            <p:cNvGrpSpPr/>
            <p:nvPr userDrawn="1"/>
          </p:nvGrpSpPr>
          <p:grpSpPr>
            <a:xfrm>
              <a:off x="184785" y="5835650"/>
              <a:ext cx="2512695" cy="886460"/>
              <a:chOff x="184785" y="5835650"/>
              <a:chExt cx="2512695" cy="886460"/>
            </a:xfrm>
          </p:grpSpPr>
          <p:pic>
            <p:nvPicPr>
              <p:cNvPr id="10" name="图片 9"/>
              <p:cNvPicPr>
                <a:picLocks noChangeAspect="1"/>
              </p:cNvPicPr>
              <p:nvPr userDrawn="1">
                <p:custDataLst>
                  <p:tags r:id="rId8"/>
                </p:custDataLst>
              </p:nvPr>
            </p:nvPicPr>
            <p:blipFill>
              <a:blip r:embed="rId9"/>
              <a:stretch>
                <a:fillRect/>
              </a:stretch>
            </p:blipFill>
            <p:spPr>
              <a:xfrm>
                <a:off x="184785" y="5957570"/>
                <a:ext cx="1771650" cy="76454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1" name="图片 10"/>
              <p:cNvPicPr>
                <a:picLocks noChangeAspect="1"/>
              </p:cNvPicPr>
              <p:nvPr userDrawn="1">
                <p:custDataLst>
                  <p:tags r:id="rId10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 flipH="1" flipV="1">
                <a:off x="1956435" y="5835650"/>
                <a:ext cx="741045" cy="345440"/>
              </a:xfrm>
              <a:prstGeom prst="rect">
                <a:avLst/>
              </a:prstGeom>
              <a:ln>
                <a:noFill/>
              </a:ln>
            </p:spPr>
          </p:pic>
        </p:grp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flipH="1">
            <a:off x="5900926" y="3619499"/>
            <a:ext cx="6291073" cy="3238501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>
            <p:custDataLst>
              <p:tags r:id="rId5"/>
            </p:custDataLst>
          </p:nvPr>
        </p:nvSpPr>
        <p:spPr>
          <a:xfrm>
            <a:off x="10361491" y="1032877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BDCBD1">
                    <a:alpha val="10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海</a:t>
            </a:r>
            <a:endParaRPr lang="zh-CN" altLang="en-US" sz="9600" dirty="0">
              <a:solidFill>
                <a:srgbClr val="BDCBD1">
                  <a:alpha val="10000"/>
                </a:srgb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6"/>
            </p:custDataLst>
          </p:nvPr>
        </p:nvSpPr>
        <p:spPr>
          <a:xfrm>
            <a:off x="8474796" y="-935554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rgbClr val="BDCBD1">
                    <a:alpha val="10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字</a:t>
            </a:r>
            <a:endParaRPr lang="zh-CN" altLang="en-US" sz="16600" dirty="0">
              <a:solidFill>
                <a:srgbClr val="BDCBD1">
                  <a:alpha val="10000"/>
                </a:srgb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9" name="组合 8"/>
          <p:cNvGrpSpPr/>
          <p:nvPr userDrawn="1">
            <p:custDataLst>
              <p:tags r:id="rId7"/>
            </p:custDataLst>
          </p:nvPr>
        </p:nvGrpSpPr>
        <p:grpSpPr>
          <a:xfrm>
            <a:off x="-148228" y="3359604"/>
            <a:ext cx="12488455" cy="131122"/>
            <a:chOff x="-135794" y="3359604"/>
            <a:chExt cx="12488455" cy="131122"/>
          </a:xfrm>
        </p:grpSpPr>
        <p:grpSp>
          <p:nvGrpSpPr>
            <p:cNvPr id="11" name="组合 10"/>
            <p:cNvGrpSpPr/>
            <p:nvPr/>
          </p:nvGrpSpPr>
          <p:grpSpPr>
            <a:xfrm>
              <a:off x="-135794" y="3359604"/>
              <a:ext cx="2750359" cy="131122"/>
              <a:chOff x="-2382" y="3188417"/>
              <a:chExt cx="2750359" cy="131122"/>
            </a:xfrm>
          </p:grpSpPr>
          <p:sp>
            <p:nvSpPr>
              <p:cNvPr id="15" name="矩形 2"/>
              <p:cNvSpPr/>
              <p:nvPr>
                <p:custDataLst>
                  <p:tags r:id="rId8"/>
                </p:custDataLst>
              </p:nvPr>
            </p:nvSpPr>
            <p:spPr>
              <a:xfrm>
                <a:off x="-2382" y="3198019"/>
                <a:ext cx="2684798" cy="111919"/>
              </a:xfrm>
              <a:custGeom>
                <a:avLst/>
                <a:gdLst>
                  <a:gd name="connsiteX0" fmla="*/ 0 w 2682416"/>
                  <a:gd name="connsiteY0" fmla="*/ 0 h 111919"/>
                  <a:gd name="connsiteX1" fmla="*/ 2682416 w 2682416"/>
                  <a:gd name="connsiteY1" fmla="*/ 0 h 111919"/>
                  <a:gd name="connsiteX2" fmla="*/ 2682416 w 2682416"/>
                  <a:gd name="connsiteY2" fmla="*/ 111919 h 111919"/>
                  <a:gd name="connsiteX3" fmla="*/ 0 w 2682416"/>
                  <a:gd name="connsiteY3" fmla="*/ 111919 h 111919"/>
                  <a:gd name="connsiteX4" fmla="*/ 0 w 2682416"/>
                  <a:gd name="connsiteY4" fmla="*/ 0 h 111919"/>
                  <a:gd name="connsiteX0-1" fmla="*/ 0 w 2684798"/>
                  <a:gd name="connsiteY0-2" fmla="*/ 50006 h 111919"/>
                  <a:gd name="connsiteX1-3" fmla="*/ 2684798 w 2684798"/>
                  <a:gd name="connsiteY1-4" fmla="*/ 0 h 111919"/>
                  <a:gd name="connsiteX2-5" fmla="*/ 2684798 w 2684798"/>
                  <a:gd name="connsiteY2-6" fmla="*/ 111919 h 111919"/>
                  <a:gd name="connsiteX3-7" fmla="*/ 2382 w 2684798"/>
                  <a:gd name="connsiteY3-8" fmla="*/ 111919 h 111919"/>
                  <a:gd name="connsiteX4-9" fmla="*/ 0 w 2684798"/>
                  <a:gd name="connsiteY4-10" fmla="*/ 50006 h 111919"/>
                  <a:gd name="connsiteX0-11" fmla="*/ 0 w 2684798"/>
                  <a:gd name="connsiteY0-12" fmla="*/ 50006 h 111919"/>
                  <a:gd name="connsiteX1-13" fmla="*/ 2684798 w 2684798"/>
                  <a:gd name="connsiteY1-14" fmla="*/ 0 h 111919"/>
                  <a:gd name="connsiteX2-15" fmla="*/ 2684798 w 2684798"/>
                  <a:gd name="connsiteY2-16" fmla="*/ 111919 h 111919"/>
                  <a:gd name="connsiteX3-17" fmla="*/ 1 w 2684798"/>
                  <a:gd name="connsiteY3-18" fmla="*/ 50007 h 111919"/>
                  <a:gd name="connsiteX4-19" fmla="*/ 0 w 2684798"/>
                  <a:gd name="connsiteY4-20" fmla="*/ 50006 h 11191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684798" h="111919">
                    <a:moveTo>
                      <a:pt x="0" y="50006"/>
                    </a:moveTo>
                    <a:lnTo>
                      <a:pt x="2684798" y="0"/>
                    </a:lnTo>
                    <a:lnTo>
                      <a:pt x="2684798" y="111919"/>
                    </a:lnTo>
                    <a:lnTo>
                      <a:pt x="1" y="50007"/>
                    </a:lnTo>
                    <a:lnTo>
                      <a:pt x="0" y="5000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lumMod val="85000"/>
                      <a:alpha val="64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>
                <p:custDataLst>
                  <p:tags r:id="rId9"/>
                </p:custDataLst>
              </p:nvPr>
            </p:nvSpPr>
            <p:spPr>
              <a:xfrm rot="2700000">
                <a:off x="2616855" y="3188417"/>
                <a:ext cx="131122" cy="13112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10800000">
              <a:off x="9602302" y="3359604"/>
              <a:ext cx="2750359" cy="131122"/>
              <a:chOff x="-2382" y="3188417"/>
              <a:chExt cx="2750359" cy="131122"/>
            </a:xfrm>
          </p:grpSpPr>
          <p:sp>
            <p:nvSpPr>
              <p:cNvPr id="13" name="矩形 2"/>
              <p:cNvSpPr/>
              <p:nvPr>
                <p:custDataLst>
                  <p:tags r:id="rId10"/>
                </p:custDataLst>
              </p:nvPr>
            </p:nvSpPr>
            <p:spPr>
              <a:xfrm>
                <a:off x="-2382" y="3198019"/>
                <a:ext cx="2684798" cy="111919"/>
              </a:xfrm>
              <a:custGeom>
                <a:avLst/>
                <a:gdLst>
                  <a:gd name="connsiteX0" fmla="*/ 0 w 2682416"/>
                  <a:gd name="connsiteY0" fmla="*/ 0 h 111919"/>
                  <a:gd name="connsiteX1" fmla="*/ 2682416 w 2682416"/>
                  <a:gd name="connsiteY1" fmla="*/ 0 h 111919"/>
                  <a:gd name="connsiteX2" fmla="*/ 2682416 w 2682416"/>
                  <a:gd name="connsiteY2" fmla="*/ 111919 h 111919"/>
                  <a:gd name="connsiteX3" fmla="*/ 0 w 2682416"/>
                  <a:gd name="connsiteY3" fmla="*/ 111919 h 111919"/>
                  <a:gd name="connsiteX4" fmla="*/ 0 w 2682416"/>
                  <a:gd name="connsiteY4" fmla="*/ 0 h 111919"/>
                  <a:gd name="connsiteX0-1" fmla="*/ 0 w 2684798"/>
                  <a:gd name="connsiteY0-2" fmla="*/ 50006 h 111919"/>
                  <a:gd name="connsiteX1-3" fmla="*/ 2684798 w 2684798"/>
                  <a:gd name="connsiteY1-4" fmla="*/ 0 h 111919"/>
                  <a:gd name="connsiteX2-5" fmla="*/ 2684798 w 2684798"/>
                  <a:gd name="connsiteY2-6" fmla="*/ 111919 h 111919"/>
                  <a:gd name="connsiteX3-7" fmla="*/ 2382 w 2684798"/>
                  <a:gd name="connsiteY3-8" fmla="*/ 111919 h 111919"/>
                  <a:gd name="connsiteX4-9" fmla="*/ 0 w 2684798"/>
                  <a:gd name="connsiteY4-10" fmla="*/ 50006 h 111919"/>
                  <a:gd name="connsiteX0-11" fmla="*/ 0 w 2684798"/>
                  <a:gd name="connsiteY0-12" fmla="*/ 50006 h 111919"/>
                  <a:gd name="connsiteX1-13" fmla="*/ 2684798 w 2684798"/>
                  <a:gd name="connsiteY1-14" fmla="*/ 0 h 111919"/>
                  <a:gd name="connsiteX2-15" fmla="*/ 2684798 w 2684798"/>
                  <a:gd name="connsiteY2-16" fmla="*/ 111919 h 111919"/>
                  <a:gd name="connsiteX3-17" fmla="*/ 1 w 2684798"/>
                  <a:gd name="connsiteY3-18" fmla="*/ 50007 h 111919"/>
                  <a:gd name="connsiteX4-19" fmla="*/ 0 w 2684798"/>
                  <a:gd name="connsiteY4-20" fmla="*/ 50006 h 11191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684798" h="111919">
                    <a:moveTo>
                      <a:pt x="0" y="50006"/>
                    </a:moveTo>
                    <a:lnTo>
                      <a:pt x="2684798" y="0"/>
                    </a:lnTo>
                    <a:lnTo>
                      <a:pt x="2684798" y="111919"/>
                    </a:lnTo>
                    <a:lnTo>
                      <a:pt x="1" y="50007"/>
                    </a:lnTo>
                    <a:lnTo>
                      <a:pt x="0" y="5000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lumMod val="85000"/>
                      <a:alpha val="64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>
                <p:custDataLst>
                  <p:tags r:id="rId11"/>
                </p:custDataLst>
              </p:nvPr>
            </p:nvSpPr>
            <p:spPr>
              <a:xfrm rot="2700000">
                <a:off x="2616855" y="3188417"/>
                <a:ext cx="131122" cy="13112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" name="文本框 16"/>
          <p:cNvSpPr txBox="1"/>
          <p:nvPr userDrawn="1">
            <p:custDataLst>
              <p:tags r:id="rId12"/>
            </p:custDataLst>
          </p:nvPr>
        </p:nvSpPr>
        <p:spPr>
          <a:xfrm>
            <a:off x="-793083" y="4360024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rgbClr val="BDCBD1">
                    <a:alpha val="25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字</a:t>
            </a:r>
            <a:endParaRPr lang="zh-CN" altLang="en-US" sz="19900" dirty="0">
              <a:solidFill>
                <a:srgbClr val="BDCBD1">
                  <a:alpha val="25000"/>
                </a:srgb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6"/>
            </p:custDataLst>
          </p:nvPr>
        </p:nvSpPr>
        <p:spPr>
          <a:xfrm>
            <a:off x="2782021" y="2497976"/>
            <a:ext cx="6603090" cy="186204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15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4"/>
            </p:custDataLst>
          </p:nvPr>
        </p:nvGrpSpPr>
        <p:grpSpPr>
          <a:xfrm rot="0">
            <a:off x="9720580" y="396240"/>
            <a:ext cx="2039620" cy="662305"/>
            <a:chOff x="9814560" y="164465"/>
            <a:chExt cx="2192655" cy="711835"/>
          </a:xfrm>
        </p:grpSpPr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0479405" y="164465"/>
              <a:ext cx="1527810" cy="71183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5" name="图片 14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 flipH="1" flipV="1">
              <a:off x="9814560" y="347980"/>
              <a:ext cx="741045" cy="34544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 rot="0">
            <a:off x="451485" y="5736590"/>
            <a:ext cx="2088515" cy="736600"/>
            <a:chOff x="184785" y="5835650"/>
            <a:chExt cx="2512695" cy="886460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84785" y="5957570"/>
              <a:ext cx="1771650" cy="76454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 flipH="1" flipV="1">
              <a:off x="1956435" y="5835650"/>
              <a:ext cx="741045" cy="34544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4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0000" tIns="46800" rIns="90000" bIns="46800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5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lIns="90000" tIns="46800" rIns="90000" bIns="46800"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10"/>
            </p:custDataLst>
          </p:nvPr>
        </p:nvGrpSpPr>
        <p:grpSpPr>
          <a:xfrm>
            <a:off x="184785" y="5835650"/>
            <a:ext cx="2512695" cy="886460"/>
            <a:chOff x="184785" y="5835650"/>
            <a:chExt cx="2512695" cy="886460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184785" y="5957570"/>
              <a:ext cx="1771650" cy="76454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 flipH="1" flipV="1">
              <a:off x="1956435" y="5835650"/>
              <a:ext cx="741045" cy="345440"/>
            </a:xfrm>
            <a:prstGeom prst="rect">
              <a:avLst/>
            </a:prstGeom>
            <a:ln>
              <a:noFill/>
            </a:ln>
          </p:spPr>
        </p:pic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4"/>
            </p:custDataLst>
          </p:nvPr>
        </p:nvGrpSpPr>
        <p:grpSpPr>
          <a:xfrm>
            <a:off x="9814560" y="164465"/>
            <a:ext cx="2192655" cy="711835"/>
            <a:chOff x="9814560" y="164465"/>
            <a:chExt cx="2192655" cy="71183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0479405" y="164465"/>
              <a:ext cx="1527810" cy="71183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 flipH="1" flipV="1">
              <a:off x="9814560" y="347980"/>
              <a:ext cx="741045" cy="34544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4"/>
            </p:custDataLst>
          </p:nvPr>
        </p:nvGrpSpPr>
        <p:grpSpPr>
          <a:xfrm>
            <a:off x="184785" y="5835650"/>
            <a:ext cx="2512695" cy="886460"/>
            <a:chOff x="184785" y="5835650"/>
            <a:chExt cx="2512695" cy="886460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84785" y="5957570"/>
              <a:ext cx="1771650" cy="76454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 flipH="1" flipV="1">
              <a:off x="1956435" y="5835650"/>
              <a:ext cx="741045" cy="34544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4"/>
            </p:custDataLst>
          </p:nvPr>
        </p:nvGrpSpPr>
        <p:grpSpPr>
          <a:xfrm>
            <a:off x="10229388" y="115976"/>
            <a:ext cx="1853370" cy="601688"/>
            <a:chOff x="9814560" y="164465"/>
            <a:chExt cx="2192655" cy="711835"/>
          </a:xfrm>
        </p:grpSpPr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0479405" y="164465"/>
              <a:ext cx="1527810" cy="71183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 flipH="1" flipV="1">
              <a:off x="9814560" y="347980"/>
              <a:ext cx="741045" cy="34544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rot="5400000">
            <a:off x="10570210" y="3072765"/>
            <a:ext cx="2192655" cy="711835"/>
            <a:chOff x="9814560" y="164465"/>
            <a:chExt cx="2192655" cy="711835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0479405" y="164465"/>
              <a:ext cx="1527810" cy="71183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 flipH="1" flipV="1">
              <a:off x="9814560" y="347980"/>
              <a:ext cx="741045" cy="34544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5" name="组合 14"/>
          <p:cNvGrpSpPr/>
          <p:nvPr userDrawn="1">
            <p:custDataLst>
              <p:tags r:id="rId14"/>
            </p:custDataLst>
          </p:nvPr>
        </p:nvGrpSpPr>
        <p:grpSpPr>
          <a:xfrm rot="5400000" flipH="1" flipV="1">
            <a:off x="-613410" y="3073400"/>
            <a:ext cx="2192655" cy="711835"/>
            <a:chOff x="9814560" y="164465"/>
            <a:chExt cx="2192655" cy="711835"/>
          </a:xfrm>
        </p:grpSpPr>
        <p:pic>
          <p:nvPicPr>
            <p:cNvPr id="16" name="图片 15"/>
            <p:cNvPicPr>
              <a:picLocks noChangeAspect="1"/>
            </p:cNvPicPr>
            <p:nvPr userDrawn="1">
              <p:custDataLst>
                <p:tags r:id="rId15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0479405" y="164465"/>
              <a:ext cx="1527810" cy="71183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16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 flipH="1" flipV="1">
              <a:off x="9814560" y="347980"/>
              <a:ext cx="741045" cy="345440"/>
            </a:xfrm>
            <a:prstGeom prst="rect">
              <a:avLst/>
            </a:prstGeom>
            <a:ln>
              <a:noFill/>
            </a:ln>
          </p:spPr>
        </p:pic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6" Type="http://schemas.openxmlformats.org/officeDocument/2006/relationships/theme" Target="../theme/theme2.xml"/><Relationship Id="rId25" Type="http://schemas.openxmlformats.org/officeDocument/2006/relationships/tags" Target="../tags/tag252.xml"/><Relationship Id="rId24" Type="http://schemas.openxmlformats.org/officeDocument/2006/relationships/tags" Target="../tags/tag251.xml"/><Relationship Id="rId23" Type="http://schemas.openxmlformats.org/officeDocument/2006/relationships/tags" Target="../tags/tag250.xml"/><Relationship Id="rId22" Type="http://schemas.openxmlformats.org/officeDocument/2006/relationships/tags" Target="../tags/tag249.xml"/><Relationship Id="rId21" Type="http://schemas.openxmlformats.org/officeDocument/2006/relationships/tags" Target="../tags/tag248.xml"/><Relationship Id="rId20" Type="http://schemas.openxmlformats.org/officeDocument/2006/relationships/tags" Target="../tags/tag247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53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65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png"/><Relationship Id="rId8" Type="http://schemas.openxmlformats.org/officeDocument/2006/relationships/tags" Target="../tags/tag269.xml"/><Relationship Id="rId7" Type="http://schemas.openxmlformats.org/officeDocument/2006/relationships/image" Target="../media/image38.png"/><Relationship Id="rId6" Type="http://schemas.openxmlformats.org/officeDocument/2006/relationships/tags" Target="../tags/tag268.xml"/><Relationship Id="rId5" Type="http://schemas.openxmlformats.org/officeDocument/2006/relationships/image" Target="../media/image37.png"/><Relationship Id="rId4" Type="http://schemas.openxmlformats.org/officeDocument/2006/relationships/tags" Target="../tags/tag267.xml"/><Relationship Id="rId3" Type="http://schemas.openxmlformats.org/officeDocument/2006/relationships/image" Target="../media/image36.png"/><Relationship Id="rId2" Type="http://schemas.openxmlformats.org/officeDocument/2006/relationships/tags" Target="../tags/tag266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70.xml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76.xml"/><Relationship Id="rId7" Type="http://schemas.openxmlformats.org/officeDocument/2006/relationships/tags" Target="../tags/tag275.xml"/><Relationship Id="rId6" Type="http://schemas.openxmlformats.org/officeDocument/2006/relationships/tags" Target="../tags/tag274.xml"/><Relationship Id="rId5" Type="http://schemas.openxmlformats.org/officeDocument/2006/relationships/tags" Target="../tags/tag273.xml"/><Relationship Id="rId4" Type="http://schemas.openxmlformats.org/officeDocument/2006/relationships/image" Target="../media/image40.png"/><Relationship Id="rId3" Type="http://schemas.openxmlformats.org/officeDocument/2006/relationships/tags" Target="../tags/tag272.xml"/><Relationship Id="rId2" Type="http://schemas.openxmlformats.org/officeDocument/2006/relationships/tags" Target="../tags/tag271.xml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78.xml"/><Relationship Id="rId3" Type="http://schemas.openxmlformats.org/officeDocument/2006/relationships/image" Target="../media/image41.png"/><Relationship Id="rId2" Type="http://schemas.openxmlformats.org/officeDocument/2006/relationships/tags" Target="../tags/tag277.xml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81.xml"/><Relationship Id="rId6" Type="http://schemas.openxmlformats.org/officeDocument/2006/relationships/image" Target="../media/image43.jpeg"/><Relationship Id="rId5" Type="http://schemas.openxmlformats.org/officeDocument/2006/relationships/image" Target="../media/image38.png"/><Relationship Id="rId4" Type="http://schemas.openxmlformats.org/officeDocument/2006/relationships/tags" Target="../tags/tag280.xml"/><Relationship Id="rId3" Type="http://schemas.openxmlformats.org/officeDocument/2006/relationships/image" Target="../media/image42.png"/><Relationship Id="rId2" Type="http://schemas.openxmlformats.org/officeDocument/2006/relationships/tags" Target="../tags/tag279.xml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282.xml"/><Relationship Id="rId2" Type="http://schemas.openxmlformats.org/officeDocument/2006/relationships/image" Target="../media/image44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83.xml"/><Relationship Id="rId1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84.xml"/><Relationship Id="rId1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89.xml"/><Relationship Id="rId8" Type="http://schemas.openxmlformats.org/officeDocument/2006/relationships/image" Target="../media/image49.png"/><Relationship Id="rId7" Type="http://schemas.openxmlformats.org/officeDocument/2006/relationships/tags" Target="../tags/tag288.xml"/><Relationship Id="rId6" Type="http://schemas.openxmlformats.org/officeDocument/2006/relationships/image" Target="../media/image48.png"/><Relationship Id="rId5" Type="http://schemas.openxmlformats.org/officeDocument/2006/relationships/tags" Target="../tags/tag287.xml"/><Relationship Id="rId4" Type="http://schemas.openxmlformats.org/officeDocument/2006/relationships/image" Target="../media/image47.png"/><Relationship Id="rId3" Type="http://schemas.openxmlformats.org/officeDocument/2006/relationships/tags" Target="../tags/tag286.xml"/><Relationship Id="rId2" Type="http://schemas.openxmlformats.org/officeDocument/2006/relationships/tags" Target="../tags/tag285.xml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294.xml"/><Relationship Id="rId15" Type="http://schemas.openxmlformats.org/officeDocument/2006/relationships/image" Target="../media/image51.png"/><Relationship Id="rId14" Type="http://schemas.openxmlformats.org/officeDocument/2006/relationships/tags" Target="../tags/tag293.xml"/><Relationship Id="rId13" Type="http://schemas.openxmlformats.org/officeDocument/2006/relationships/image" Target="../media/image50.png"/><Relationship Id="rId12" Type="http://schemas.openxmlformats.org/officeDocument/2006/relationships/tags" Target="../tags/tag292.xml"/><Relationship Id="rId11" Type="http://schemas.openxmlformats.org/officeDocument/2006/relationships/tags" Target="../tags/tag291.xml"/><Relationship Id="rId10" Type="http://schemas.openxmlformats.org/officeDocument/2006/relationships/tags" Target="../tags/tag290.xml"/><Relationship Id="rId1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95.xml"/><Relationship Id="rId1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54.xml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96.xml"/><Relationship Id="rId1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298.xml"/><Relationship Id="rId4" Type="http://schemas.openxmlformats.org/officeDocument/2006/relationships/tags" Target="../tags/tag297.xml"/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99.xml"/><Relationship Id="rId1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300.xml"/><Relationship Id="rId1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301.xml"/><Relationship Id="rId7" Type="http://schemas.openxmlformats.org/officeDocument/2006/relationships/image" Target="../media/image59.png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image" Target="../media/image56.png"/><Relationship Id="rId3" Type="http://schemas.openxmlformats.org/officeDocument/2006/relationships/image" Target="../media/image55.jpeg"/><Relationship Id="rId2" Type="http://schemas.openxmlformats.org/officeDocument/2006/relationships/image" Target="../media/image45.png"/><Relationship Id="rId1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302.xml"/><Relationship Id="rId1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303.xml"/><Relationship Id="rId1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255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1.svg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56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257.xml"/><Relationship Id="rId2" Type="http://schemas.openxmlformats.org/officeDocument/2006/relationships/image" Target="../media/image29.png"/><Relationship Id="rId1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258.xml"/><Relationship Id="rId2" Type="http://schemas.openxmlformats.org/officeDocument/2006/relationships/image" Target="../media/image30.jpeg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59.xml"/><Relationship Id="rId3" Type="http://schemas.openxmlformats.org/officeDocument/2006/relationships/image" Target="../media/image31.jpeg"/><Relationship Id="rId2" Type="http://schemas.openxmlformats.org/officeDocument/2006/relationships/image" Target="../media/image2.tiff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261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tags" Target="../tags/tag260.xml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62.xml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340" y="885825"/>
            <a:ext cx="4235450" cy="52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225" y="1664970"/>
            <a:ext cx="12236450" cy="2997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43805"/>
            <a:ext cx="12236450" cy="4635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" name="图片 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8350" cy="463550"/>
          </a:xfrm>
          <a:prstGeom prst="rect">
            <a:avLst/>
          </a:prstGeom>
        </p:spPr>
      </p:pic>
      <p:graphicFrame>
        <p:nvGraphicFramePr>
          <p:cNvPr id="5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2081530"/>
          <a:ext cx="6497955" cy="373380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138555"/>
                <a:gridCol w="3249295"/>
                <a:gridCol w="2110105"/>
              </a:tblGrid>
              <a:tr h="746760">
                <a:tc>
                  <a:txBody>
                    <a:bodyPr wrap="square"/>
                    <a:p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东汉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p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豪强地主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源头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/>
                </a:tc>
              </a:tr>
              <a:tr h="746760">
                <a:tc>
                  <a:txBody>
                    <a:bodyPr wrap="square"/>
                    <a:p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三国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p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九品中正制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形成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/>
                </a:tc>
              </a:tr>
              <a:tr h="746760">
                <a:tc>
                  <a:txBody>
                    <a:bodyPr wrap="square"/>
                    <a:p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东晋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p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鼎盛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/>
                </a:tc>
              </a:tr>
              <a:tr h="746760">
                <a:tc>
                  <a:txBody>
                    <a:bodyPr wrap="square"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南朝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p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低级士族刘裕夺权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衰落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/>
                </a:tc>
              </a:tr>
              <a:tr h="746760">
                <a:tc>
                  <a:txBody>
                    <a:bodyPr wrap="square"/>
                    <a:p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隋唐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p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科举制均田制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逐渐消失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0" y="1011555"/>
            <a:ext cx="3562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（三）东晋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10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重点探讨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55" y="1497965"/>
            <a:ext cx="64814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rPr>
              <a:t>士族沿革</a:t>
            </a:r>
            <a:endParaRPr lang="zh-CN" altLang="en-US" sz="32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j-cs"/>
              <a:sym typeface="+mn-ea"/>
            </a:endParaRPr>
          </a:p>
        </p:txBody>
      </p:sp>
      <p:pic>
        <p:nvPicPr>
          <p:cNvPr id="12" name="内容占位符 11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745" y="2081530"/>
            <a:ext cx="5255895" cy="36614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2210" y="6033770"/>
            <a:ext cx="6889750" cy="5842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" name="图片 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8350" cy="463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0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基础梳理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1011555"/>
            <a:ext cx="3562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（四）南朝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5043170" y="1186180"/>
            <a:ext cx="10160" cy="539496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0685145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相关史料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9050" y="1547495"/>
            <a:ext cx="4917440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160"/>
              </a:lnSpc>
            </a:pPr>
            <a:r>
              <a:rPr lang="en-US" altLang="zh-CN" sz="2800" b="1" spc="160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</a:t>
            </a:r>
            <a:r>
              <a:rPr lang="zh-CN" altLang="en-US" sz="2800" b="1" spc="160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、420年，武将刘裕夺取皇位，改国号宋。此后南方先后经历宋、齐、梁、陈四个王朝，合称</a:t>
            </a:r>
            <a:r>
              <a:rPr lang="zh-CN" altLang="en-US" sz="2800" b="1" spc="160">
                <a:solidFill>
                  <a:srgbClr val="C00000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“南朝”</a:t>
            </a:r>
            <a:endParaRPr lang="zh-CN" altLang="en-US" sz="2800" b="1" spc="160">
              <a:solidFill>
                <a:schemeClr val="tx1"/>
              </a:solidFill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fontAlgn="auto">
              <a:lnSpc>
                <a:spcPts val="4160"/>
              </a:lnSpc>
            </a:pPr>
            <a:endParaRPr lang="en-US" altLang="zh-CN" sz="2800" b="1" spc="160">
              <a:solidFill>
                <a:schemeClr val="tx1"/>
              </a:solidFill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fontAlgn="auto">
              <a:lnSpc>
                <a:spcPts val="4160"/>
              </a:lnSpc>
            </a:pPr>
            <a:r>
              <a:rPr lang="en-US" altLang="zh-CN" sz="2800" b="1" spc="160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</a:t>
            </a:r>
            <a:r>
              <a:rPr lang="zh-CN" altLang="en-US" sz="2800" b="1" spc="160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、四个王朝都定都于“建康”，加上之前在此定都的“吴和东晋”，统称为</a:t>
            </a:r>
            <a:r>
              <a:rPr lang="zh-CN" altLang="en-US" sz="2800" b="1" spc="160">
                <a:solidFill>
                  <a:srgbClr val="C00000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“六朝”</a:t>
            </a:r>
            <a:endParaRPr lang="zh-CN" altLang="en-US" sz="2800" b="1" spc="160">
              <a:solidFill>
                <a:srgbClr val="C00000"/>
              </a:solidFill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8" name="图片 7" descr="QQ截图20161122123541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5470"/>
          <a:stretch>
            <a:fillRect/>
          </a:stretch>
        </p:blipFill>
        <p:spPr>
          <a:xfrm>
            <a:off x="5168900" y="1203960"/>
            <a:ext cx="2881630" cy="2812415"/>
          </a:xfrm>
          <a:prstGeom prst="rect">
            <a:avLst/>
          </a:prstGeom>
        </p:spPr>
      </p:pic>
      <p:pic>
        <p:nvPicPr>
          <p:cNvPr id="10" name="图片 9" descr="QQ截图2016112212355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66100" y="1186180"/>
            <a:ext cx="2885440" cy="2830195"/>
          </a:xfrm>
          <a:prstGeom prst="rect">
            <a:avLst/>
          </a:prstGeom>
        </p:spPr>
      </p:pic>
      <p:pic>
        <p:nvPicPr>
          <p:cNvPr id="14" name="图片 13" descr="QQ截图20161122123607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175250" y="4034155"/>
            <a:ext cx="2880995" cy="2642870"/>
          </a:xfrm>
          <a:prstGeom prst="rect">
            <a:avLst/>
          </a:prstGeom>
        </p:spPr>
      </p:pic>
      <p:pic>
        <p:nvPicPr>
          <p:cNvPr id="15" name="图片 14" descr="QQ截图20161122123619.pn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177530" y="4016375"/>
            <a:ext cx="2862580" cy="265176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381105" y="2224405"/>
            <a:ext cx="39941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南北朝并立形势图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" name="图片 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8350" cy="463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0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基础梳理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85145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相关史料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5043170" y="1186180"/>
            <a:ext cx="10160" cy="539496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0" y="989965"/>
            <a:ext cx="3562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（五）十六国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1513840"/>
            <a:ext cx="5043805" cy="5008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260"/>
              </a:lnSpc>
            </a:pPr>
            <a:r>
              <a:rPr lang="en-US" altLang="zh-CN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、东晋统治南方的时候，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北方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先后出现了一批割据政权，最主要的有</a:t>
            </a:r>
            <a:r>
              <a:rPr lang="en-US" altLang="zh-CN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15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个，加上西南地区的成汉，合称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“十六国”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fontAlgn="auto">
              <a:lnSpc>
                <a:spcPts val="4260"/>
              </a:lnSpc>
            </a:pPr>
            <a:r>
              <a:rPr lang="en-US" altLang="zh-CN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、政权特点：</a:t>
            </a:r>
            <a:endParaRPr lang="zh-CN" altLang="en-US" sz="28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fontAlgn="auto">
              <a:lnSpc>
                <a:spcPts val="4260"/>
              </a:lnSpc>
            </a:pP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）大部分由少数民族建立</a:t>
            </a:r>
            <a:endParaRPr lang="zh-CN" altLang="en-US" sz="28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fontAlgn="auto">
              <a:lnSpc>
                <a:spcPts val="4260"/>
              </a:lnSpc>
            </a:pP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）采用中原模式的国号、年号</a:t>
            </a:r>
            <a:endParaRPr lang="zh-CN" altLang="en-US" sz="28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fontAlgn="auto">
              <a:lnSpc>
                <a:spcPts val="4260"/>
              </a:lnSpc>
            </a:pP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）学习汉族的典章制度；</a:t>
            </a:r>
            <a:endParaRPr lang="zh-CN" altLang="en-US" sz="28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153025" y="1533525"/>
          <a:ext cx="6978015" cy="2570480"/>
        </p:xfrm>
        <a:graphic>
          <a:graphicData uri="http://schemas.openxmlformats.org/drawingml/2006/table">
            <a:tbl>
              <a:tblPr bandRow="1">
                <a:tableStyleId>{616DA210-FB5B-4158-B5E0-FEB733F419BA}</a:tableStyleId>
              </a:tblPr>
              <a:tblGrid>
                <a:gridCol w="1055370"/>
                <a:gridCol w="716915"/>
                <a:gridCol w="776605"/>
                <a:gridCol w="765175"/>
                <a:gridCol w="721360"/>
                <a:gridCol w="481965"/>
                <a:gridCol w="231775"/>
                <a:gridCol w="714375"/>
                <a:gridCol w="231140"/>
                <a:gridCol w="525145"/>
                <a:gridCol w="758190"/>
              </a:tblGrid>
              <a:tr h="642620">
                <a:tc gridSpan="3"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黑体" panose="02010609060101010101" charset="-122"/>
                          <a:ea typeface="黑体" panose="02010609060101010101" charset="-122"/>
                        </a:rPr>
                        <a:t>匈奴</a:t>
                      </a:r>
                      <a:endParaRPr lang="zh-CN" altLang="en-US" sz="24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黑体" panose="02010609060101010101" charset="-122"/>
                          <a:ea typeface="黑体" panose="02010609060101010101" charset="-122"/>
                        </a:rPr>
                        <a:t>羯</a:t>
                      </a:r>
                      <a:endParaRPr lang="zh-CN" altLang="en-US" sz="24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 gridSpan="7"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黑体" panose="02010609060101010101" charset="-122"/>
                          <a:ea typeface="黑体" panose="02010609060101010101" charset="-122"/>
                        </a:rPr>
                        <a:t>鲜卑</a:t>
                      </a:r>
                      <a:endParaRPr lang="zh-CN" altLang="en-US" sz="24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642620"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汉·前赵</a:t>
                      </a:r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b="1">
                          <a:latin typeface="黑体" panose="02010609060101010101" charset="-122"/>
                          <a:ea typeface="黑体" panose="02010609060101010101" charset="-122"/>
                        </a:rPr>
                        <a:t>北凉</a:t>
                      </a:r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>
                          <a:latin typeface="黑体" panose="02010609060101010101" charset="-122"/>
                          <a:ea typeface="黑体" panose="02010609060101010101" charset="-122"/>
                        </a:rPr>
                        <a:t>夏</a:t>
                      </a:r>
                      <a:endParaRPr lang="zh-CN" altLang="en-US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>
                          <a:latin typeface="黑体" panose="02010609060101010101" charset="-122"/>
                          <a:ea typeface="黑体" panose="02010609060101010101" charset="-122"/>
                        </a:rPr>
                        <a:t>后赵</a:t>
                      </a:r>
                      <a:endParaRPr lang="zh-CN" altLang="en-US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>
                          <a:latin typeface="黑体" panose="02010609060101010101" charset="-122"/>
                          <a:ea typeface="黑体" panose="02010609060101010101" charset="-122"/>
                        </a:rPr>
                        <a:t>前燕</a:t>
                      </a:r>
                      <a:endParaRPr lang="zh-CN" altLang="en-US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 gridSpan="2"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>
                          <a:latin typeface="黑体" panose="02010609060101010101" charset="-122"/>
                          <a:ea typeface="黑体" panose="02010609060101010101" charset="-122"/>
                        </a:rPr>
                        <a:t>后燕</a:t>
                      </a:r>
                      <a:endParaRPr lang="zh-CN" altLang="en-US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 hMerge="1">
                  <a:tcPr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>
                          <a:latin typeface="黑体" panose="02010609060101010101" charset="-122"/>
                          <a:ea typeface="黑体" panose="02010609060101010101" charset="-122"/>
                        </a:rPr>
                        <a:t>南燕</a:t>
                      </a:r>
                      <a:endParaRPr lang="zh-CN" altLang="en-US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 gridSpan="2"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>
                          <a:latin typeface="黑体" panose="02010609060101010101" charset="-122"/>
                          <a:ea typeface="黑体" panose="02010609060101010101" charset="-122"/>
                        </a:rPr>
                        <a:t>南凉</a:t>
                      </a:r>
                      <a:endParaRPr lang="zh-CN" altLang="en-US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 hMerge="1">
                  <a:tcPr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>
                          <a:latin typeface="黑体" panose="02010609060101010101" charset="-122"/>
                          <a:ea typeface="黑体" panose="02010609060101010101" charset="-122"/>
                        </a:rPr>
                        <a:t>西秦</a:t>
                      </a:r>
                      <a:endParaRPr lang="zh-CN" altLang="en-US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</a:tr>
              <a:tr h="642620">
                <a:tc gridSpan="2"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黑体" panose="02010609060101010101" charset="-122"/>
                          <a:ea typeface="黑体" panose="02010609060101010101" charset="-122"/>
                        </a:rPr>
                        <a:t>氐</a:t>
                      </a:r>
                      <a:endParaRPr lang="zh-CN" altLang="en-US" sz="24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 hMerge="1">
                  <a:tcPr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黑体" panose="02010609060101010101" charset="-122"/>
                          <a:ea typeface="黑体" panose="02010609060101010101" charset="-122"/>
                        </a:rPr>
                        <a:t>羌</a:t>
                      </a:r>
                      <a:endParaRPr lang="zh-CN" altLang="en-US" sz="24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黑体" panose="02010609060101010101" charset="-122"/>
                          <a:ea typeface="黑体" panose="02010609060101010101" charset="-122"/>
                        </a:rPr>
                        <a:t>賨</a:t>
                      </a:r>
                      <a:endParaRPr lang="zh-CN" altLang="en-US" sz="24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 gridSpan="7"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黑体" panose="02010609060101010101" charset="-122"/>
                          <a:ea typeface="黑体" panose="02010609060101010101" charset="-122"/>
                        </a:rPr>
                        <a:t>汉</a:t>
                      </a:r>
                      <a:endParaRPr lang="zh-CN" altLang="en-US" sz="24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642620"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>
                          <a:latin typeface="黑体" panose="02010609060101010101" charset="-122"/>
                          <a:ea typeface="黑体" panose="02010609060101010101" charset="-122"/>
                        </a:rPr>
                        <a:t>前秦</a:t>
                      </a:r>
                      <a:endParaRPr lang="zh-CN" altLang="en-US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>
                          <a:latin typeface="黑体" panose="02010609060101010101" charset="-122"/>
                          <a:ea typeface="黑体" panose="02010609060101010101" charset="-122"/>
                        </a:rPr>
                        <a:t>后凉</a:t>
                      </a:r>
                      <a:endParaRPr lang="zh-CN" altLang="en-US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>
                          <a:latin typeface="黑体" panose="02010609060101010101" charset="-122"/>
                          <a:ea typeface="黑体" panose="02010609060101010101" charset="-122"/>
                        </a:rPr>
                        <a:t>后秦</a:t>
                      </a:r>
                      <a:endParaRPr lang="zh-CN" altLang="en-US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>
                          <a:latin typeface="黑体" panose="02010609060101010101" charset="-122"/>
                          <a:ea typeface="黑体" panose="02010609060101010101" charset="-122"/>
                        </a:rPr>
                        <a:t>成汉</a:t>
                      </a:r>
                      <a:endParaRPr lang="zh-CN" altLang="en-US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 gridSpan="2"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>
                          <a:latin typeface="黑体" panose="02010609060101010101" charset="-122"/>
                          <a:ea typeface="黑体" panose="02010609060101010101" charset="-122"/>
                        </a:rPr>
                        <a:t>前凉</a:t>
                      </a:r>
                      <a:endParaRPr lang="zh-CN" altLang="en-US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 hMerge="1">
                  <a:tcPr/>
                </a:tc>
                <a:tc gridSpan="3"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>
                          <a:latin typeface="黑体" panose="02010609060101010101" charset="-122"/>
                          <a:ea typeface="黑体" panose="02010609060101010101" charset="-122"/>
                        </a:rPr>
                        <a:t>北燕</a:t>
                      </a:r>
                      <a:endParaRPr lang="zh-CN" altLang="en-US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 hMerge="1">
                  <a:tcPr/>
                </a:tc>
                <a:tc hMerge="1">
                  <a:tcPr/>
                </a:tc>
                <a:tc gridSpan="2"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>
                          <a:latin typeface="黑体" panose="02010609060101010101" charset="-122"/>
                          <a:ea typeface="黑体" panose="02010609060101010101" charset="-122"/>
                        </a:rPr>
                        <a:t>西凉</a:t>
                      </a:r>
                      <a:endParaRPr lang="zh-CN" altLang="en-US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 anchor="ctr"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5153025" y="1066800"/>
            <a:ext cx="6977380" cy="460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十六国统治者族属表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" name="图片 10" descr="11《中外历史纲要》上 P3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53025" y="4171950"/>
            <a:ext cx="5142865" cy="261048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0584815" y="4569460"/>
            <a:ext cx="93599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东晋十六国形势图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0" name="组合 9"/>
          <p:cNvGrpSpPr/>
          <p:nvPr>
            <p:custDataLst>
              <p:tags r:id="rId5"/>
            </p:custDataLst>
          </p:nvPr>
        </p:nvGrpSpPr>
        <p:grpSpPr>
          <a:xfrm>
            <a:off x="6233795" y="4145915"/>
            <a:ext cx="1636395" cy="1344295"/>
            <a:chOff x="10514638" y="-2704721"/>
            <a:chExt cx="7681913" cy="4710112"/>
          </a:xfrm>
        </p:grpSpPr>
        <p:sp>
          <p:nvSpPr>
            <p:cNvPr id="17" name="Freeform 4"/>
            <p:cNvSpPr/>
            <p:nvPr>
              <p:custDataLst>
                <p:tags r:id="rId6"/>
              </p:custDataLst>
            </p:nvPr>
          </p:nvSpPr>
          <p:spPr bwMode="auto">
            <a:xfrm rot="21030298">
              <a:off x="10514638" y="-2704721"/>
              <a:ext cx="7681913" cy="4710112"/>
            </a:xfrm>
            <a:custGeom>
              <a:avLst/>
              <a:gdLst/>
              <a:ahLst/>
              <a:cxnLst>
                <a:cxn ang="0">
                  <a:pos x="0" y="652"/>
                </a:cxn>
                <a:cxn ang="0">
                  <a:pos x="1653" y="2103"/>
                </a:cxn>
                <a:cxn ang="0">
                  <a:pos x="2338" y="2794"/>
                </a:cxn>
                <a:cxn ang="0">
                  <a:pos x="2177" y="2760"/>
                </a:cxn>
                <a:cxn ang="0">
                  <a:pos x="2384" y="2967"/>
                </a:cxn>
                <a:cxn ang="0">
                  <a:pos x="2563" y="2737"/>
                </a:cxn>
                <a:cxn ang="0">
                  <a:pos x="2413" y="2783"/>
                </a:cxn>
                <a:cxn ang="0">
                  <a:pos x="3323" y="1176"/>
                </a:cxn>
                <a:cxn ang="0">
                  <a:pos x="4839" y="0"/>
                </a:cxn>
              </a:cxnLst>
              <a:rect l="0" t="0" r="r" b="b"/>
              <a:pathLst>
                <a:path w="4839" h="2967">
                  <a:moveTo>
                    <a:pt x="0" y="652"/>
                  </a:moveTo>
                  <a:cubicBezTo>
                    <a:pt x="275" y="895"/>
                    <a:pt x="1263" y="1746"/>
                    <a:pt x="1653" y="2103"/>
                  </a:cubicBezTo>
                  <a:cubicBezTo>
                    <a:pt x="1977" y="2382"/>
                    <a:pt x="2251" y="2683"/>
                    <a:pt x="2338" y="2794"/>
                  </a:cubicBezTo>
                  <a:lnTo>
                    <a:pt x="2177" y="2760"/>
                  </a:lnTo>
                  <a:lnTo>
                    <a:pt x="2384" y="2967"/>
                  </a:lnTo>
                  <a:lnTo>
                    <a:pt x="2563" y="2737"/>
                  </a:lnTo>
                  <a:lnTo>
                    <a:pt x="2413" y="2783"/>
                  </a:lnTo>
                  <a:cubicBezTo>
                    <a:pt x="2540" y="2523"/>
                    <a:pt x="2919" y="1640"/>
                    <a:pt x="3323" y="1176"/>
                  </a:cubicBezTo>
                  <a:cubicBezTo>
                    <a:pt x="3727" y="707"/>
                    <a:pt x="4523" y="245"/>
                    <a:pt x="4839" y="0"/>
                  </a:cubicBezTo>
                </a:path>
              </a:pathLst>
            </a:custGeom>
            <a:gradFill rotWithShape="1">
              <a:gsLst>
                <a:gs pos="0">
                  <a:srgbClr val="FFEBFA">
                    <a:alpha val="42000"/>
                  </a:srgbClr>
                </a:gs>
                <a:gs pos="30000">
                  <a:srgbClr val="C4D6EB">
                    <a:alpha val="51000"/>
                  </a:srgbClr>
                </a:gs>
                <a:gs pos="60001">
                  <a:srgbClr val="85C2FF">
                    <a:alpha val="60000"/>
                  </a:srgbClr>
                </a:gs>
                <a:gs pos="100000">
                  <a:srgbClr val="5E9EFF">
                    <a:alpha val="72000"/>
                  </a:srgbClr>
                </a:gs>
              </a:gsLst>
              <a:lin ang="5400000" scaled="1"/>
            </a:gradFill>
            <a:ln w="38100" cmpd="sng">
              <a:solidFill>
                <a:srgbClr val="663300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5" name="Text Box 5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 rot="20468528">
              <a:off x="10955107" y="-2585392"/>
              <a:ext cx="5192818" cy="248412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 wrap="square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charset="-122"/>
                  <a:ea typeface="隶书" panose="02010509060101010101" pitchFamily="49" charset="-122"/>
                  <a:cs typeface="+mn-cs"/>
                </a:rPr>
                <a:t>北方民族内迁</a:t>
              </a: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隶书" panose="02010509060101010101" pitchFamily="49" charset="-122"/>
                <a:cs typeface="+mn-cs"/>
              </a:endParaRPr>
            </a:p>
          </p:txBody>
        </p:sp>
      </p:grp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" name="图片 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8350" cy="463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0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基础梳理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85145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相关史料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6008370" y="1387475"/>
            <a:ext cx="10160" cy="539496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0" y="989965"/>
            <a:ext cx="3562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（五）十六国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60" y="1387475"/>
            <a:ext cx="6008370" cy="5253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660"/>
              </a:lnSpc>
            </a:pPr>
            <a:r>
              <a:rPr lang="en-US" altLang="zh-CN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、前秦统一北方与淝水之战</a:t>
            </a:r>
            <a:endParaRPr lang="zh-CN" altLang="en-US" sz="28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fontAlgn="auto">
              <a:lnSpc>
                <a:spcPts val="3660"/>
              </a:lnSpc>
            </a:pP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）统一北方：4世纪下半叶</a:t>
            </a:r>
            <a:endParaRPr lang="zh-CN" altLang="en-US" sz="28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fontAlgn="auto">
              <a:lnSpc>
                <a:spcPts val="3660"/>
              </a:lnSpc>
            </a:pP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）淝水之战</a:t>
            </a:r>
            <a:r>
              <a:rPr lang="en-US" altLang="zh-CN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:</a:t>
            </a:r>
            <a:endParaRPr lang="en-US" altLang="zh-CN" sz="28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fontAlgn="auto">
              <a:lnSpc>
                <a:spcPts val="3660"/>
              </a:lnSpc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charset="0"/>
                <a:ea typeface="仿宋" panose="02010609060101010101" charset="-122"/>
                <a:cs typeface="仿宋" panose="02010609060101010101" charset="-122"/>
                <a:sym typeface="+mn-ea"/>
              </a:rPr>
              <a:t>①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charset="0"/>
                <a:ea typeface="仿宋" panose="02010609060101010101" charset="-122"/>
                <a:cs typeface="仿宋" panose="02010609060101010101" charset="-122"/>
                <a:sym typeface="+mn-ea"/>
              </a:rPr>
              <a:t>时间：383年</a:t>
            </a:r>
            <a:endParaRPr lang="zh-CN" altLang="en-US" sz="2800" b="1">
              <a:solidFill>
                <a:schemeClr val="tx1"/>
              </a:solidFill>
              <a:latin typeface="Calibri" panose="020F0502020204030204" charset="0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fontAlgn="auto">
              <a:lnSpc>
                <a:spcPts val="3660"/>
              </a:lnSpc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charset="0"/>
                <a:ea typeface="仿宋" panose="02010609060101010101" charset="-122"/>
                <a:cs typeface="仿宋" panose="02010609060101010101" charset="-122"/>
                <a:sym typeface="+mn-ea"/>
              </a:rPr>
              <a:t>②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charset="0"/>
                <a:ea typeface="仿宋" panose="02010609060101010101" charset="-122"/>
                <a:cs typeface="仿宋" panose="02010609060101010101" charset="-122"/>
                <a:sym typeface="+mn-ea"/>
              </a:rPr>
              <a:t>双方：前秦与东晋</a:t>
            </a:r>
            <a:endParaRPr lang="zh-CN" altLang="en-US" sz="2800" b="1">
              <a:solidFill>
                <a:schemeClr val="tx1"/>
              </a:solidFill>
              <a:latin typeface="Calibri" panose="020F0502020204030204" charset="0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fontAlgn="auto">
              <a:lnSpc>
                <a:spcPts val="3660"/>
              </a:lnSpc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charset="0"/>
                <a:ea typeface="仿宋" panose="02010609060101010101" charset="-122"/>
                <a:cs typeface="仿宋" panose="02010609060101010101" charset="-122"/>
                <a:sym typeface="+mn-ea"/>
              </a:rPr>
              <a:t>③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charset="0"/>
                <a:ea typeface="仿宋" panose="02010609060101010101" charset="-122"/>
                <a:cs typeface="仿宋" panose="02010609060101010101" charset="-122"/>
                <a:sym typeface="+mn-ea"/>
              </a:rPr>
              <a:t>结果：东晋打败前秦</a:t>
            </a:r>
            <a:endParaRPr lang="zh-CN" altLang="en-US" sz="2800" b="1">
              <a:solidFill>
                <a:schemeClr val="tx1"/>
              </a:solidFill>
              <a:latin typeface="Calibri" panose="020F0502020204030204" charset="0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fontAlgn="auto">
              <a:lnSpc>
                <a:spcPts val="3660"/>
              </a:lnSpc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charset="0"/>
                <a:ea typeface="仿宋" panose="02010609060101010101" charset="-122"/>
                <a:cs typeface="仿宋" panose="02010609060101010101" charset="-122"/>
                <a:sym typeface="+mn-ea"/>
              </a:rPr>
              <a:t>④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charset="0"/>
                <a:ea typeface="仿宋" panose="02010609060101010101" charset="-122"/>
                <a:cs typeface="仿宋" panose="02010609060101010101" charset="-122"/>
                <a:sym typeface="+mn-ea"/>
              </a:rPr>
              <a:t>失败原因：前秦政权内部各族未充分融合，统治基础脆弱</a:t>
            </a:r>
            <a:endParaRPr lang="zh-CN" altLang="en-US" sz="2800" b="1">
              <a:solidFill>
                <a:schemeClr val="tx1"/>
              </a:solidFill>
              <a:latin typeface="Calibri" panose="020F0502020204030204" charset="0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fontAlgn="auto">
              <a:lnSpc>
                <a:spcPts val="3660"/>
              </a:lnSpc>
            </a:pPr>
            <a:r>
              <a:rPr lang="zh-CN" altLang="en-US" sz="2800" b="1">
                <a:solidFill>
                  <a:schemeClr val="tx1"/>
                </a:solidFill>
                <a:latin typeface="Calibri" panose="020F0502020204030204" charset="0"/>
                <a:ea typeface="仿宋" panose="02010609060101010101" charset="-122"/>
                <a:cs typeface="仿宋" panose="02010609060101010101" charset="-122"/>
                <a:sym typeface="+mn-ea"/>
              </a:rPr>
              <a:t>⑤影响：</a:t>
            </a:r>
            <a:endParaRPr lang="zh-CN" altLang="en-US" sz="2800" b="1">
              <a:solidFill>
                <a:schemeClr val="tx1"/>
              </a:solidFill>
              <a:latin typeface="Calibri" panose="020F0502020204030204" charset="0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fontAlgn="auto">
              <a:lnSpc>
                <a:spcPts val="3660"/>
              </a:lnSpc>
            </a:pPr>
            <a:r>
              <a:rPr lang="zh-CN" altLang="en-US" sz="2800" b="1">
                <a:solidFill>
                  <a:schemeClr val="tx1"/>
                </a:solidFill>
                <a:latin typeface="Calibri" panose="020F0502020204030204" charset="0"/>
                <a:ea typeface="仿宋" panose="02010609060101010101" charset="-122"/>
                <a:cs typeface="仿宋" panose="02010609060101010101" charset="-122"/>
                <a:sym typeface="+mn-ea"/>
              </a:rPr>
              <a:t> 前秦土崩瓦解，北方再度陷入分裂和混战的状态。</a:t>
            </a:r>
            <a:endParaRPr lang="zh-CN" altLang="en-US" sz="2800" b="1">
              <a:solidFill>
                <a:schemeClr val="tx1"/>
              </a:solidFill>
              <a:latin typeface="Calibri" panose="020F0502020204030204" charset="0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320" name="图片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contrast="36000"/>
          </a:blip>
          <a:srcRect l="12793" t="5796" r="13042" b="6222"/>
          <a:stretch>
            <a:fillRect/>
          </a:stretch>
        </p:blipFill>
        <p:spPr>
          <a:xfrm>
            <a:off x="6143625" y="1387475"/>
            <a:ext cx="5963920" cy="466280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</a:ln>
        </p:spPr>
      </p:pic>
      <p:sp>
        <p:nvSpPr>
          <p:cNvPr id="6" name="文本框 5"/>
          <p:cNvSpPr txBox="1"/>
          <p:nvPr/>
        </p:nvSpPr>
        <p:spPr>
          <a:xfrm>
            <a:off x="6143625" y="6181090"/>
            <a:ext cx="59537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淝水之战形势图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" name="图片 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8350" cy="463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0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基础梳理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85145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相关史料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6008370" y="1387475"/>
            <a:ext cx="10160" cy="539496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0" y="989965"/>
            <a:ext cx="3562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（六）北朝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1511935"/>
            <a:ext cx="6008370" cy="1029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660"/>
              </a:lnSpc>
            </a:pPr>
            <a:r>
              <a:rPr lang="en-US" altLang="zh-CN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</a:t>
            </a:r>
            <a:r>
              <a:rPr lang="en-US" altLang="zh-CN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439年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鲜卑拓跋部建立的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北魏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统一北方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2604135"/>
            <a:ext cx="6008370" cy="1499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660"/>
              </a:lnSpc>
            </a:pPr>
            <a:r>
              <a:rPr lang="en-US" altLang="zh-CN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</a:t>
            </a:r>
            <a:r>
              <a:rPr lang="en-US" altLang="zh-CN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6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世纪前期，北魏发生动乱，分裂为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东魏和西魏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，后又被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北齐与北周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取代，上述五个王朝合称为</a:t>
            </a:r>
            <a:r>
              <a:rPr lang="en-US" altLang="zh-CN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北朝</a:t>
            </a:r>
            <a:r>
              <a:rPr lang="en-US" altLang="zh-CN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</a:t>
            </a:r>
            <a:endParaRPr lang="zh-CN" altLang="en-US" sz="2800" b="1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3810" y="4413885"/>
            <a:ext cx="60083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北周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内政修明，逐渐占据优势，灭掉北齐。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25" y="5678170"/>
            <a:ext cx="6008370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ctr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Batang" panose="02030600000101010101" charset="-127"/>
              <a:buNone/>
            </a:pPr>
            <a:r>
              <a:rPr lang="en-US" altLang="zh-CN" sz="2800" b="1" spc="160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4</a:t>
            </a:r>
            <a:r>
              <a:rPr lang="zh-CN" altLang="en-US" sz="2800" b="1" spc="160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、公元</a:t>
            </a:r>
            <a:r>
              <a:rPr lang="en-US" altLang="zh-CN" sz="2800" b="1" spc="160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581</a:t>
            </a:r>
            <a:r>
              <a:rPr lang="zh-CN" altLang="en-US" sz="2800" b="1" spc="160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年，</a:t>
            </a:r>
            <a:r>
              <a:rPr lang="zh-CN" altLang="en-US" sz="2800" b="1" spc="160">
                <a:solidFill>
                  <a:srgbClr val="C00000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隋朝取代北周</a:t>
            </a:r>
            <a:r>
              <a:rPr lang="zh-CN" altLang="en-US" sz="2800" b="1" spc="160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。公元</a:t>
            </a:r>
            <a:r>
              <a:rPr lang="en-US" altLang="zh-CN" sz="2800" b="1" spc="160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589</a:t>
            </a:r>
            <a:r>
              <a:rPr lang="zh-CN" altLang="en-US" sz="2800" b="1" spc="160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年，隋灭陈，</a:t>
            </a:r>
            <a:r>
              <a:rPr lang="zh-CN" altLang="en-US" sz="2800" b="1" spc="16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统一全国</a:t>
            </a:r>
            <a:r>
              <a:rPr lang="zh-CN" altLang="en-US" sz="2800" b="1" spc="16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</a:t>
            </a:r>
            <a:endParaRPr lang="zh-CN" altLang="en-US" sz="2800" b="1" spc="16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405" name="图片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292590" y="4110990"/>
            <a:ext cx="2755265" cy="2413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pic>
        <p:nvPicPr>
          <p:cNvPr id="409" name="图片" descr="QQ截图20161122123607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1439" t="2055" r="1853" b="1284"/>
          <a:stretch>
            <a:fillRect/>
          </a:stretch>
        </p:blipFill>
        <p:spPr>
          <a:xfrm>
            <a:off x="6212840" y="4111625"/>
            <a:ext cx="2871470" cy="241236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pic>
        <p:nvPicPr>
          <p:cNvPr id="36866" name="图片 111621" descr="北魏疆域图"/>
          <p:cNvPicPr>
            <a:picLocks noChangeAspect="1"/>
          </p:cNvPicPr>
          <p:nvPr/>
        </p:nvPicPr>
        <p:blipFill>
          <a:blip r:embed="rId6">
            <a:lum bright="-24000" contrast="38000"/>
          </a:blip>
          <a:stretch>
            <a:fillRect/>
          </a:stretch>
        </p:blipFill>
        <p:spPr bwMode="auto">
          <a:xfrm>
            <a:off x="6212840" y="1511935"/>
            <a:ext cx="4472305" cy="2435860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6" name="文本框 15"/>
          <p:cNvSpPr txBox="1"/>
          <p:nvPr/>
        </p:nvSpPr>
        <p:spPr>
          <a:xfrm>
            <a:off x="11162030" y="1607185"/>
            <a:ext cx="39941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北朝形势图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" name="图片 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8350" cy="4635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07720" y="2413000"/>
            <a:ext cx="2657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发生频率高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2155" y="3863340"/>
            <a:ext cx="2657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具有反复性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2155" y="5443220"/>
            <a:ext cx="2657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具有曲折性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0" y="1082675"/>
            <a:ext cx="12242800" cy="711200"/>
          </a:xfrm>
          <a:prstGeom prst="rect">
            <a:avLst/>
          </a:prstGeom>
        </p:spPr>
      </p:pic>
      <p:cxnSp>
        <p:nvCxnSpPr>
          <p:cNvPr id="8" name="直接箭头连接符 7"/>
          <p:cNvCxnSpPr/>
          <p:nvPr/>
        </p:nvCxnSpPr>
        <p:spPr>
          <a:xfrm>
            <a:off x="1732915" y="4457700"/>
            <a:ext cx="0" cy="808355"/>
          </a:xfrm>
          <a:prstGeom prst="straightConnector1">
            <a:avLst/>
          </a:prstGeom>
          <a:ln w="38100"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1732915" y="2996565"/>
            <a:ext cx="0" cy="808355"/>
          </a:xfrm>
          <a:prstGeom prst="straightConnector1">
            <a:avLst/>
          </a:prstGeom>
          <a:ln w="38100"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左大括号 9"/>
          <p:cNvSpPr/>
          <p:nvPr/>
        </p:nvSpPr>
        <p:spPr>
          <a:xfrm>
            <a:off x="3140710" y="3533140"/>
            <a:ext cx="75565" cy="1373505"/>
          </a:xfrm>
          <a:prstGeom prst="leftBrac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293745" y="3360420"/>
            <a:ext cx="4537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在分裂中酝酿统一趋势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66135" y="4466590"/>
            <a:ext cx="4537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在统一中隐含分裂因素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3" name="右大括号 12"/>
          <p:cNvSpPr/>
          <p:nvPr/>
        </p:nvSpPr>
        <p:spPr>
          <a:xfrm>
            <a:off x="7406005" y="2683510"/>
            <a:ext cx="708025" cy="3264535"/>
          </a:xfrm>
          <a:prstGeom prst="rightBrace">
            <a:avLst>
              <a:gd name="adj1" fmla="val 8333"/>
              <a:gd name="adj2" fmla="val 50009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253095" y="2766060"/>
            <a:ext cx="39382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与少数民族南迁有关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19135" y="4023995"/>
            <a:ext cx="3872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伴随民族融合的趋势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26120" y="5255260"/>
            <a:ext cx="3872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伴随局部统一的出现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10" grpId="0" animBg="1"/>
      <p:bldP spid="10" grpId="1" animBg="1"/>
      <p:bldP spid="11" grpId="0"/>
      <p:bldP spid="11" grpId="1"/>
      <p:bldP spid="12" grpId="0"/>
      <p:bldP spid="12" grpId="1"/>
      <p:bldP spid="5" grpId="0"/>
      <p:bldP spid="5" grpId="1"/>
      <p:bldP spid="13" grpId="0" animBg="1"/>
      <p:bldP spid="13" grpId="1" animBg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463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1093470"/>
            <a:ext cx="4895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（一）经济发展：江南开发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重点探讨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85145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相关史料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835150"/>
            <a:ext cx="12191365" cy="2676525"/>
          </a:xfrm>
          <a:prstGeom prst="rect">
            <a:avLst/>
          </a:prstGeom>
          <a:noFill/>
          <a:ln w="38100">
            <a:solidFill>
              <a:schemeClr val="tx1"/>
            </a:solidFill>
            <a:prstDash val="dashDot"/>
          </a:ln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（江南）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地广人稀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饭稻羹鱼。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……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无冻饿之人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亦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无千金之家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   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                                                ——《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史记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                     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江南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……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地广野丰，民勤本业，一岁或稔，则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数郡忘饥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……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丝绵布帛之饶，覆衣天下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               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——《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宋书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0" y="4820920"/>
            <a:ext cx="101930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依据材料，概括秦汉与魏晋南北朝时期江南经济面貌有何不同？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0" y="5504815"/>
            <a:ext cx="12198985" cy="1029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ctr" fontAlgn="auto">
              <a:lnSpc>
                <a:spcPts val="366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秦汉时期，江南地区还处于比较落后的状态。</a:t>
            </a:r>
            <a:endParaRPr lang="zh-CN" altLang="en-US" sz="2800" b="1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marL="0" indent="0" algn="ctr" fontAlgn="auto">
              <a:lnSpc>
                <a:spcPts val="366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魏晋南北朝时，江南经济快速发展。</a:t>
            </a:r>
            <a:endParaRPr lang="zh-CN" altLang="en-US" sz="2800" b="1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35" y="1011555"/>
            <a:ext cx="5211445" cy="5584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7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（一）经济发展：江南开发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4760"/>
              </a:lnSpc>
            </a:pP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1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、江南开发的原因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47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1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）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自然环境：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江南自然条件优越，具备良好的开发基础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47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2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）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社会环境：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江南战争相对较少，社会秩序相对安定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47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3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）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劳动力和技术因素：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北方汉人南迁，带来先进的生产技术和丰富的劳动力资源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重点探讨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212080" y="1367790"/>
            <a:ext cx="10160" cy="539496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0685145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相关史料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22240" y="1367790"/>
            <a:ext cx="690118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45720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（江南）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地广野丰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……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会土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带海傍湖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良畴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亦数十万顷，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膏腴上地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，亩直一金。             </a:t>
            </a:r>
            <a:endParaRPr lang="en-US" altLang="zh-CN" sz="2800" b="1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marL="0" indent="457200" algn="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——《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宋书》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22240" y="2862580"/>
            <a:ext cx="697928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（东晋）百许年中，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无风尘之警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，区域之内，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宴如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（即安定）也。</a:t>
            </a:r>
            <a:endParaRPr lang="en-US" altLang="zh-CN" sz="2800" b="1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marL="0" indent="0" algn="r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——《宋书·沈昙庆传·史臣曰》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22240" y="4535170"/>
            <a:ext cx="697674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    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北人相继南移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，同时携来高级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栽培技术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，南方灌溉、防洪、运河等水利工程不断修筑，富源也不断开发，始终江南的经济力量趋于壮胜。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——摘编自邹纪万：《魏晋南北朝史》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" y="0"/>
            <a:ext cx="12192000" cy="4635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463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1011555"/>
            <a:ext cx="5211445" cy="5723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36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（一）经济发展：江南开发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3660"/>
              </a:lnSpc>
            </a:pP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1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、江南开发的原因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3660"/>
              </a:lnSpc>
            </a:pP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2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、江南开发的表现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36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1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）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农业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：土地大量开垦，农作物品种增加，产量增加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36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2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）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手工业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：纺织、矿冶、陶瓷、造船、造纸等行业都有明显进步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3660"/>
              </a:lnSpc>
            </a:pP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3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、江南开发的影响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36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1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）促进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民族交融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36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2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）缩小南北方的经济差距，为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经济重心南移奠定基础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212080" y="1367790"/>
            <a:ext cx="10160" cy="539496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0685145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相关史料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39" name="组合 138"/>
          <p:cNvGrpSpPr/>
          <p:nvPr>
            <p:custDataLst>
              <p:tags r:id="rId2"/>
            </p:custDataLst>
          </p:nvPr>
        </p:nvGrpSpPr>
        <p:grpSpPr>
          <a:xfrm>
            <a:off x="5507990" y="1362710"/>
            <a:ext cx="6541770" cy="2101361"/>
            <a:chOff x="9734" y="3541"/>
            <a:chExt cx="9205" cy="3074"/>
          </a:xfrm>
        </p:grpSpPr>
        <p:pic>
          <p:nvPicPr>
            <p:cNvPr id="130" name="图片 12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9734" y="3549"/>
              <a:ext cx="2622" cy="2269"/>
            </a:xfrm>
            <a:prstGeom prst="rect">
              <a:avLst/>
            </a:prstGeom>
          </p:spPr>
        </p:pic>
        <p:pic>
          <p:nvPicPr>
            <p:cNvPr id="131" name="图片 13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rcRect l="18779" r="26264"/>
            <a:stretch>
              <a:fillRect/>
            </a:stretch>
          </p:blipFill>
          <p:spPr>
            <a:xfrm>
              <a:off x="12730" y="3541"/>
              <a:ext cx="2738" cy="2249"/>
            </a:xfrm>
            <a:prstGeom prst="rect">
              <a:avLst/>
            </a:prstGeom>
          </p:spPr>
        </p:pic>
        <p:pic>
          <p:nvPicPr>
            <p:cNvPr id="132" name="图片 131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5842" y="4066"/>
              <a:ext cx="3097" cy="1199"/>
            </a:xfrm>
            <a:prstGeom prst="rect">
              <a:avLst/>
            </a:prstGeom>
          </p:spPr>
        </p:pic>
        <p:sp>
          <p:nvSpPr>
            <p:cNvPr id="136" name="文本框 135"/>
            <p:cNvSpPr txBox="1"/>
            <p:nvPr>
              <p:custDataLst>
                <p:tags r:id="rId9"/>
              </p:custDataLst>
            </p:nvPr>
          </p:nvSpPr>
          <p:spPr>
            <a:xfrm>
              <a:off x="10361" y="6032"/>
              <a:ext cx="1368" cy="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</a:rPr>
                <a:t>牛耕图</a:t>
              </a:r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7" name="文本框 136"/>
            <p:cNvSpPr txBox="1"/>
            <p:nvPr>
              <p:custDataLst>
                <p:tags r:id="rId10"/>
              </p:custDataLst>
            </p:nvPr>
          </p:nvSpPr>
          <p:spPr>
            <a:xfrm>
              <a:off x="13415" y="6032"/>
              <a:ext cx="1368" cy="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</a:rPr>
                <a:t>施肥图</a:t>
              </a:r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8" name="文本框 137"/>
            <p:cNvSpPr txBox="1"/>
            <p:nvPr>
              <p:custDataLst>
                <p:tags r:id="rId11"/>
              </p:custDataLst>
            </p:nvPr>
          </p:nvSpPr>
          <p:spPr>
            <a:xfrm>
              <a:off x="16585" y="6032"/>
              <a:ext cx="1728" cy="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</a:rPr>
                <a:t>龙骨翻车</a:t>
              </a:r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47" name="图片 14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710555" y="3823970"/>
            <a:ext cx="1215390" cy="219583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5953761" y="6247130"/>
            <a:ext cx="69342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sym typeface="+mn-ea"/>
              </a:rPr>
              <a:t>制瓷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138035" y="3799205"/>
            <a:ext cx="4912360" cy="25996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0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重点探讨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463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1011555"/>
            <a:ext cx="5211445" cy="1081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38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（二）民族关系：民族交融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3860"/>
              </a:lnSpc>
            </a:pP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1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、含义：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85145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相关史料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重点探讨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2147570"/>
            <a:ext cx="6534150" cy="4051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860"/>
              </a:lnSpc>
            </a:pPr>
            <a:r>
              <a:rPr lang="zh-CN" altLang="en-US" sz="3600" b="1">
                <a:solidFill>
                  <a:srgbClr val="C00000"/>
                </a:solidFill>
                <a:latin typeface="华光淡古印_CNKI" panose="02000500000000000000" charset="-122"/>
                <a:ea typeface="华光淡古印_CNKI" panose="02000500000000000000" charset="-122"/>
                <a:cs typeface="楷体" panose="02010609060101010101" charset="-122"/>
              </a:rPr>
              <a:t>民族融合：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一是：一些民族在长期交往过程中相互吸收对方的文化，逐渐生成新的特征和认同，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最终形成另外一种民族的现象和过程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。二是：民族在交往交流过程中共同性逐渐增长，互相之间最终完全融为一体，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导致民族过程终结，民族消亡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。民族融合包含着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民族差异的消失、民族消亡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的意思。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73290" y="2147570"/>
            <a:ext cx="4918075" cy="3556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860"/>
              </a:lnSpc>
            </a:pPr>
            <a:r>
              <a:rPr lang="zh-CN" altLang="en-US" sz="3600" b="1">
                <a:solidFill>
                  <a:srgbClr val="C00000"/>
                </a:solidFill>
                <a:latin typeface="华光淡古印_CNKI" panose="02000500000000000000" charset="-122"/>
                <a:ea typeface="华光淡古印_CNKI" panose="02000500000000000000" charset="-122"/>
              </a:rPr>
              <a:t>民族交融：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既不包含旧族体的消亡，也不包含新族体的产生，而是不同民族在互相的交往交流中，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产生的互相交融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的一种状态，一种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共同性不断增长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的过程。民族交融则包含着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尊重差异、包容多样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的意思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07715" y="6198870"/>
            <a:ext cx="88906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整理自赵剑峰：《为何用“民族交融”替代“民族融合”》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" name="图片 99"/>
          <p:cNvPicPr/>
          <p:nvPr/>
        </p:nvPicPr>
        <p:blipFill>
          <a:blip r:embed="rId1">
            <a:alphaModFix amt="40000"/>
            <a:grayscl/>
          </a:blip>
          <a:stretch>
            <a:fillRect/>
          </a:stretch>
        </p:blipFill>
        <p:spPr>
          <a:xfrm>
            <a:off x="0" y="0"/>
            <a:ext cx="12232005" cy="6857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0" y="2367915"/>
            <a:ext cx="12226925" cy="2861310"/>
          </a:xfrm>
          <a:prstGeom prst="rect">
            <a:avLst/>
          </a:prstGeom>
          <a:solidFill>
            <a:srgbClr val="FFFFFF">
              <a:alpha val="68000"/>
            </a:srgbClr>
          </a:solidFill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1903095" y="955040"/>
            <a:ext cx="1423035" cy="60706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7780" y="2645410"/>
            <a:ext cx="121970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尽管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是这个时期的整体特征，但是社会并没有停滞不前，还表现出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发展的趋势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，在政治、经济、文化诸方面都有明显的时代特点。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——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《新编中国史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魏晋南北朝史》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8893175" y="955040"/>
            <a:ext cx="1423035" cy="60706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-20320" y="5643245"/>
            <a:ext cx="117341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三国两晋南北朝是一个怎样的时代？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5" y="1724660"/>
            <a:ext cx="1447800" cy="5270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4315" y="1724660"/>
            <a:ext cx="4165600" cy="5270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2460" y="1724660"/>
            <a:ext cx="1447800" cy="5270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0320" y="842645"/>
            <a:ext cx="1504950" cy="8318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9275" y="899795"/>
            <a:ext cx="5803900" cy="8318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87380" y="899795"/>
            <a:ext cx="1466850" cy="83185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463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1011555"/>
            <a:ext cx="5211445" cy="5674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9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（二）民族关系：民族交融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fontAlgn="auto">
              <a:lnSpc>
                <a:spcPts val="4960"/>
              </a:lnSpc>
            </a:pP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、含义：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fontAlgn="auto">
              <a:lnSpc>
                <a:spcPts val="4960"/>
              </a:lnSpc>
            </a:pP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、表现：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fontAlgn="auto">
              <a:lnSpc>
                <a:spcPts val="49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）北方胡汉交融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fontAlgn="auto">
              <a:lnSpc>
                <a:spcPts val="49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①东汉以来：少数民族内迁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fontAlgn="auto">
              <a:lnSpc>
                <a:spcPts val="49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②十六国：少数民族政权建立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fontAlgn="auto">
              <a:lnSpc>
                <a:spcPts val="49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③北魏：孝文帝改革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fontAlgn="auto">
              <a:lnSpc>
                <a:spcPts val="49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）南方蛮汉交融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fontAlgn="auto">
              <a:lnSpc>
                <a:spcPts val="3860"/>
              </a:lnSpc>
            </a:pP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85145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相关史料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重点探讨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4883785" y="1203325"/>
            <a:ext cx="10160" cy="539496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969510" y="1218565"/>
            <a:ext cx="4911090" cy="1514475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square" lIns="90170" tIns="46990" rIns="90170" bIns="46990" numCol="1" spcCol="0" rtlCol="0" fromWordArt="0" anchor="t" anchorCtr="0" forceAA="0" compatLnSpc="1">
            <a:spAutoFit/>
          </a:bodyPr>
          <a:p>
            <a:pPr lvl="0" indent="-228600" algn="l">
              <a:spcBef>
                <a:spcPct val="0"/>
              </a:spcBef>
              <a:spcAft>
                <a:spcPts val="1000"/>
              </a:spcAft>
              <a:buClrTx/>
              <a:buSzTx/>
              <a:buFontTx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方正清楷 简" panose="02000500000000000000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方正清楷 简" panose="02000500000000000000" charset="-122"/>
                <a:sym typeface="+mn-ea"/>
              </a:rPr>
              <a:t>非我族类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方正清楷 简" panose="02000500000000000000" charset="-122"/>
                <a:sym typeface="+mn-ea"/>
              </a:rPr>
              <a:t>，其心必异，戎狄志态，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方正清楷 简" panose="02000500000000000000" charset="-122"/>
                <a:sym typeface="+mn-ea"/>
              </a:rPr>
              <a:t>不与华同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方正清楷 简" panose="02000500000000000000" charset="-122"/>
                <a:sym typeface="+mn-ea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方正清楷 简" panose="02000500000000000000" charset="-122"/>
              <a:sym typeface="+mn-ea"/>
            </a:endParaRPr>
          </a:p>
          <a:p>
            <a:pPr lvl="0" indent="-228600" algn="l">
              <a:spcBef>
                <a:spcPct val="0"/>
              </a:spcBef>
              <a:spcAft>
                <a:spcPts val="1000"/>
              </a:spcAft>
              <a:buClrTx/>
              <a:buSzTx/>
              <a:buFont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方正清楷 简" panose="02000500000000000000" charset="-122"/>
                <a:sym typeface="+mn-ea"/>
              </a:rPr>
              <a:t>——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方正清楷 简" panose="02000500000000000000" charset="-122"/>
                <a:sym typeface="+mn-ea"/>
              </a:rPr>
              <a:t>[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方正清楷 简" panose="02000500000000000000" charset="-122"/>
                <a:sym typeface="+mn-ea"/>
              </a:rPr>
              <a:t>西晋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方正清楷 简" panose="02000500000000000000" charset="-122"/>
                <a:sym typeface="+mn-ea"/>
              </a:rPr>
              <a:t>]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方正清楷 简" panose="02000500000000000000" charset="-122"/>
                <a:sym typeface="+mn-ea"/>
              </a:rPr>
              <a:t>江统《徙戎论》</a:t>
            </a:r>
            <a:endParaRPr lang="zh-CN" altLang="en-US" sz="2800" b="1">
              <a:uFillTx/>
              <a:latin typeface="楷体" panose="02010609060101010101" charset="-122"/>
              <a:ea typeface="楷体" panose="02010609060101010101" charset="-122"/>
              <a:cs typeface="方正清楷 简" panose="02000500000000000000" charset="-122"/>
              <a:sym typeface="+mn-ea"/>
            </a:endParaRP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10344150" y="1533525"/>
            <a:ext cx="1847215" cy="52197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sym typeface="+mn-ea"/>
              </a:rPr>
              <a:t>胡汉对立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93945" y="2980690"/>
            <a:ext cx="510095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刘聪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(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匈奴汉赵政权的皇帝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“年十四，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究通经史，兼综百家之言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…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善属文，著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述怀诗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百余篇，赋颂五十余篇。”</a:t>
            </a:r>
            <a:endParaRPr lang="zh-CN" altLang="en-US" sz="28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344150" y="3208655"/>
            <a:ext cx="1854200" cy="1383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sym typeface="+mn-ea"/>
              </a:rPr>
              <a:t>少数民族学习汉制，差异缩小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10854690" y="2353945"/>
            <a:ext cx="756920" cy="62674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969510" y="5043170"/>
            <a:ext cx="502539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algn="just" defTabSz="106934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 b="1" noProof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（北魏）南迁，</a:t>
            </a:r>
            <a:r>
              <a:rPr lang="zh-CN" altLang="en-US" sz="2800" b="1" noProof="0">
                <a:solidFill>
                  <a:srgbClr val="C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革夷从夏</a:t>
            </a:r>
            <a:r>
              <a:rPr lang="zh-CN" altLang="en-US" sz="2800" b="1" noProof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。于是中朝江左，南北混淆，华壤边民，</a:t>
            </a:r>
            <a:r>
              <a:rPr lang="zh-CN" altLang="en-US" sz="2800" b="1" noProof="0">
                <a:solidFill>
                  <a:srgbClr val="C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虏汉相杂</a:t>
            </a:r>
            <a:r>
              <a:rPr lang="zh-CN" altLang="en-US" sz="2800" b="1" noProof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kumimoji="0" lang="zh-CN" altLang="en-US" sz="2800" b="1" kern="1200" cap="none" spc="0" normalizeH="0" baseline="0" noProof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algn="just" defTabSz="106934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——</a:t>
            </a:r>
            <a:r>
              <a:rPr lang="zh-CN" altLang="en-US" sz="2800" b="1" noProof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唐代史学家刘知几</a:t>
            </a:r>
            <a:endParaRPr lang="zh-CN" altLang="en-US" sz="2800" b="1" noProof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8" name="下箭头 17"/>
          <p:cNvSpPr/>
          <p:nvPr/>
        </p:nvSpPr>
        <p:spPr>
          <a:xfrm>
            <a:off x="10854690" y="4855210"/>
            <a:ext cx="756920" cy="62674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10344150" y="5745480"/>
            <a:ext cx="1847215" cy="95313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sym typeface="+mn-ea"/>
              </a:rPr>
              <a:t>民族交融加强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5" grpId="0" animBg="1"/>
      <p:bldP spid="15" grpId="1" animBg="1"/>
      <p:bldP spid="14" grpId="0" animBg="1"/>
      <p:bldP spid="14" grpId="1" animBg="1"/>
      <p:bldP spid="18" grpId="0" animBg="1"/>
      <p:bldP spid="18" grpId="1" animBg="1"/>
      <p:bldP spid="19" grpId="0" bldLvl="0" animBg="1"/>
      <p:bldP spid="19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4635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0" y="64071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重点探讨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96390" y="463550"/>
            <a:ext cx="2685415" cy="7270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ts val="4960"/>
              </a:lnSpc>
            </a:pPr>
            <a:r>
              <a:rPr lang="zh-CN" altLang="en-US" sz="2800" b="1">
                <a:latin typeface="Calibri" panose="020F0502020204030204" charset="0"/>
                <a:ea typeface="仿宋" panose="02010609060101010101" charset="-122"/>
                <a:sym typeface="+mn-ea"/>
              </a:rPr>
              <a:t>北魏孝文帝改革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678160" y="596900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相关史料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4883785" y="1203325"/>
            <a:ext cx="10160" cy="539496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715" y="1101090"/>
            <a:ext cx="4953635" cy="60496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260"/>
              </a:lnSpc>
            </a:pPr>
            <a:r>
              <a:rPr lang="en-US" altLang="zh-CN" sz="2800" b="1">
                <a:latin typeface="Calibri" panose="020F0502020204030204" charset="0"/>
                <a:ea typeface="仿宋" panose="02010609060101010101" charset="-122"/>
              </a:rPr>
              <a:t>1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、内容：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  <a:p>
            <a:pPr fontAlgn="auto">
              <a:lnSpc>
                <a:spcPts val="4260"/>
              </a:lnSpc>
            </a:pP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（</a:t>
            </a:r>
            <a:r>
              <a:rPr lang="en-US" altLang="zh-CN" sz="2800" b="1">
                <a:latin typeface="Calibri" panose="020F0502020204030204" charset="0"/>
                <a:ea typeface="仿宋" panose="02010609060101010101" charset="-122"/>
              </a:rPr>
              <a:t>1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）政治：迁都城至洛阳，采用汉族统治阶级的政策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  <a:p>
            <a:pPr fontAlgn="auto">
              <a:lnSpc>
                <a:spcPts val="4260"/>
              </a:lnSpc>
            </a:pP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（</a:t>
            </a:r>
            <a:r>
              <a:rPr lang="en-US" altLang="zh-CN" sz="2800" b="1">
                <a:latin typeface="Calibri" panose="020F0502020204030204" charset="0"/>
                <a:ea typeface="仿宋" panose="02010609060101010101" charset="-122"/>
              </a:rPr>
              <a:t>2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）文化：穿汉服、说汉语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  <a:p>
            <a:pPr fontAlgn="auto">
              <a:lnSpc>
                <a:spcPts val="4260"/>
              </a:lnSpc>
            </a:pP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改汉姓、定高门，结汉亲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  <a:p>
            <a:pPr fontAlgn="auto">
              <a:lnSpc>
                <a:spcPts val="4260"/>
              </a:lnSpc>
            </a:pP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（</a:t>
            </a:r>
            <a:r>
              <a:rPr lang="en-US" altLang="zh-CN" sz="2800" b="1">
                <a:latin typeface="Calibri" panose="020F0502020204030204" charset="0"/>
                <a:ea typeface="仿宋" panose="02010609060101010101" charset="-122"/>
              </a:rPr>
              <a:t>3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）经济：均田制、租调制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  <a:p>
            <a:pPr fontAlgn="auto">
              <a:lnSpc>
                <a:spcPts val="4260"/>
              </a:lnSpc>
            </a:pPr>
            <a:r>
              <a:rPr lang="en-US" altLang="zh-CN" sz="2800" b="1">
                <a:latin typeface="Calibri" panose="020F0502020204030204" charset="0"/>
                <a:ea typeface="仿宋" panose="02010609060101010101" charset="-122"/>
              </a:rPr>
              <a:t>2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、性质：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  <a:p>
            <a:pPr fontAlgn="auto">
              <a:lnSpc>
                <a:spcPts val="4260"/>
              </a:lnSpc>
            </a:pPr>
            <a:r>
              <a:rPr lang="en-US" altLang="zh-CN" sz="2800" b="1">
                <a:latin typeface="Calibri" panose="020F0502020204030204" charset="0"/>
                <a:ea typeface="仿宋" panose="02010609060101010101" charset="-122"/>
              </a:rPr>
              <a:t>         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是少数民族统治者</a:t>
            </a:r>
            <a:r>
              <a:rPr lang="zh-CN" altLang="en-US" sz="2800" b="1">
                <a:solidFill>
                  <a:srgbClr val="C00000"/>
                </a:solidFill>
                <a:latin typeface="Calibri" panose="020F0502020204030204" charset="0"/>
                <a:ea typeface="仿宋" panose="02010609060101010101" charset="-122"/>
              </a:rPr>
              <a:t>自上而下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推行的，具有深远影响的</a:t>
            </a:r>
            <a:r>
              <a:rPr lang="zh-CN" altLang="en-US" sz="2800" b="1">
                <a:solidFill>
                  <a:srgbClr val="C00000"/>
                </a:solidFill>
                <a:latin typeface="Calibri" panose="020F0502020204030204" charset="0"/>
                <a:ea typeface="仿宋" panose="02010609060101010101" charset="-122"/>
              </a:rPr>
              <a:t>封建化改革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。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  <a:p>
            <a:pPr fontAlgn="auto">
              <a:lnSpc>
                <a:spcPts val="3860"/>
              </a:lnSpc>
            </a:pP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</p:txBody>
      </p:sp>
      <p:pic>
        <p:nvPicPr>
          <p:cNvPr id="274438" name="图片 274437" descr="北魏孝文帝迁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8405" y="1203325"/>
            <a:ext cx="3773170" cy="2444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Picture 6" descr="http://img38.ddimg.cn/imgother1/44/7/23289398_12304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16035" y="1243965"/>
            <a:ext cx="3119755" cy="1995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33"/>
          <p:cNvSpPr txBox="1"/>
          <p:nvPr/>
        </p:nvSpPr>
        <p:spPr>
          <a:xfrm>
            <a:off x="8916035" y="3239770"/>
            <a:ext cx="3119755" cy="427355"/>
          </a:xfrm>
          <a:prstGeom prst="rect">
            <a:avLst/>
          </a:prstGeom>
          <a:noFill/>
          <a:ln w="9525">
            <a:noFill/>
          </a:ln>
        </p:spPr>
        <p:txBody>
          <a:bodyPr wrap="square" lIns="58615" tIns="29307" rIns="58615" bIns="29307" anchor="t">
            <a:spAutoFit/>
          </a:bodyPr>
          <a:p>
            <a:pPr algn="ctr" defTabSz="913130"/>
            <a:r>
              <a:rPr lang="zh-CN" altLang="en-US" sz="2400" b="1">
                <a:effectLst/>
                <a:latin typeface="楷体" panose="02010609060101010101" charset="-122"/>
                <a:ea typeface="楷体" panose="02010609060101010101" charset="-122"/>
              </a:rPr>
              <a:t>北魏文官俑</a:t>
            </a:r>
            <a:endParaRPr lang="zh-CN" altLang="en-US" sz="2400" b="1"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4978400" y="3837940"/>
          <a:ext cx="4145915" cy="2731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1255"/>
                <a:gridCol w="803275"/>
                <a:gridCol w="265430"/>
                <a:gridCol w="1109980"/>
                <a:gridCol w="815975"/>
              </a:tblGrid>
              <a:tr h="457200">
                <a:tc gridSpan="5"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改鲜卑姓为汉姓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90550"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鲜卑姓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汉姓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/>
                </a:tc>
                <a:tc rowSpan="4">
                  <a:txBody>
                    <a:bodyPr wrap="square"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鲜卑姓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汉姓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/>
                </a:tc>
              </a:tr>
              <a:tr h="580390"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拓跋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元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/>
                </a:tc>
                <a:tc vMerge="1">
                  <a:tcPr vert="horz"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贺赖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贺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/>
                </a:tc>
              </a:tr>
              <a:tr h="575945"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丘穆陵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穆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/>
                </a:tc>
                <a:tc vMerge="1">
                  <a:tcPr vert="horz"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独孤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刘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/>
                </a:tc>
              </a:tr>
              <a:tr h="527050"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步六孤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陆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/>
                </a:tc>
                <a:tc vMerge="1">
                  <a:tcPr vert="horz"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贺楼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/>
                </a:tc>
                <a:tc>
                  <a:txBody>
                    <a:bodyPr wrap="square"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楼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/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9159240" y="3837940"/>
            <a:ext cx="298513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帝曰：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今欲</a:t>
            </a:r>
            <a:r>
              <a:rPr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断诸北语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一从正音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三十已下，见在朝廷之人，语音不听仍旧，若有故为，当加降黜。  </a:t>
            </a:r>
            <a:endParaRPr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—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司马光：《资治通鉴》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4635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0" y="64071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重点探讨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96390" y="463550"/>
            <a:ext cx="2685415" cy="7270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ts val="4960"/>
              </a:lnSpc>
            </a:pPr>
            <a:r>
              <a:rPr lang="zh-CN" altLang="en-US" sz="2800" b="1">
                <a:latin typeface="Calibri" panose="020F0502020204030204" charset="0"/>
                <a:ea typeface="仿宋" panose="02010609060101010101" charset="-122"/>
                <a:sym typeface="+mn-ea"/>
              </a:rPr>
              <a:t>北魏孝文帝改革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678160" y="596900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相关史料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4883785" y="1203325"/>
            <a:ext cx="10160" cy="539496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715" y="1101090"/>
            <a:ext cx="487807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2800" b="1">
                <a:latin typeface="Calibri" panose="020F0502020204030204" charset="0"/>
                <a:ea typeface="仿宋" panose="02010609060101010101" charset="-122"/>
              </a:rPr>
              <a:t>1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、内容：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800" b="1">
                <a:latin typeface="Calibri" panose="020F0502020204030204" charset="0"/>
                <a:ea typeface="仿宋" panose="02010609060101010101" charset="-122"/>
              </a:rPr>
              <a:t>2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、性质：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800" b="1">
                <a:latin typeface="Calibri" panose="020F0502020204030204" charset="0"/>
                <a:ea typeface="仿宋" panose="02010609060101010101" charset="-122"/>
              </a:rPr>
              <a:t>3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、影响：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积极：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（</a:t>
            </a:r>
            <a:r>
              <a:rPr lang="en-US" altLang="zh-CN" sz="2800" b="1">
                <a:latin typeface="Calibri" panose="020F0502020204030204" charset="0"/>
                <a:ea typeface="仿宋" panose="02010609060101010101" charset="-122"/>
              </a:rPr>
              <a:t>1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）顺应了北方</a:t>
            </a:r>
            <a:r>
              <a:rPr lang="zh-CN" altLang="en-US" sz="2800" b="1">
                <a:solidFill>
                  <a:srgbClr val="C00000"/>
                </a:solidFill>
                <a:latin typeface="Calibri" panose="020F0502020204030204" charset="0"/>
                <a:ea typeface="仿宋" panose="02010609060101010101" charset="-122"/>
              </a:rPr>
              <a:t>民族交往交流交融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的历史趋势，大大缓解了民族矛盾。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（</a:t>
            </a:r>
            <a:r>
              <a:rPr lang="en-US" altLang="zh-CN" sz="2800" b="1">
                <a:latin typeface="Calibri" panose="020F0502020204030204" charset="0"/>
                <a:ea typeface="仿宋" panose="02010609060101010101" charset="-122"/>
              </a:rPr>
              <a:t>2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）促进了北魏的</a:t>
            </a:r>
            <a:r>
              <a:rPr lang="zh-CN" altLang="en-US" sz="2800" b="1">
                <a:solidFill>
                  <a:srgbClr val="C00000"/>
                </a:solidFill>
                <a:latin typeface="Calibri" panose="020F0502020204030204" charset="0"/>
                <a:ea typeface="仿宋" panose="02010609060101010101" charset="-122"/>
              </a:rPr>
              <a:t>经济发展和社会繁荣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。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（</a:t>
            </a:r>
            <a:r>
              <a:rPr lang="en-US" altLang="zh-CN" sz="2800" b="1">
                <a:latin typeface="Calibri" panose="020F0502020204030204" charset="0"/>
                <a:ea typeface="仿宋" panose="02010609060101010101" charset="-122"/>
              </a:rPr>
              <a:t>3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）为以后</a:t>
            </a:r>
            <a:r>
              <a:rPr lang="zh-CN" altLang="en-US" sz="2800" b="1">
                <a:solidFill>
                  <a:srgbClr val="C00000"/>
                </a:solidFill>
                <a:latin typeface="Calibri" panose="020F0502020204030204" charset="0"/>
                <a:ea typeface="仿宋" panose="02010609060101010101" charset="-122"/>
              </a:rPr>
              <a:t>北方统一南方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以及</a:t>
            </a:r>
            <a:r>
              <a:rPr lang="zh-CN" altLang="en-US" sz="2800" b="1">
                <a:solidFill>
                  <a:srgbClr val="C00000"/>
                </a:solidFill>
                <a:latin typeface="Calibri" panose="020F0502020204030204" charset="0"/>
                <a:ea typeface="仿宋" panose="02010609060101010101" charset="-122"/>
              </a:rPr>
              <a:t>隋唐盛世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的出现打下了基础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43475" y="1206500"/>
            <a:ext cx="701865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（北魏）南迁，革夷从夏。于是中朝江左，南北混淆，</a:t>
            </a:r>
            <a:r>
              <a:rPr kumimoji="1"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华壤边民，虏汉相杂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kumimoji="1"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r"/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刘知几</a:t>
            </a:r>
            <a:endParaRPr kumimoji="1"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15865" y="2739390"/>
            <a:ext cx="717613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自晋宋以来，号洛阳为荒土，此中谓长江以北，尽是夷狄。昨至洛阳，始知衣冠士族，并在中原。</a:t>
            </a:r>
            <a:r>
              <a:rPr kumimoji="1"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礼仪富盛，人物殷富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      </a:t>
            </a:r>
            <a:endParaRPr kumimoji="1"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《洛阳伽蓝记》</a:t>
            </a:r>
            <a:endParaRPr kumimoji="1"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75225" y="4783455"/>
            <a:ext cx="725741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北朝的强盛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来自……变替的“胡化”和“汉化”…扭转了魏晋以来的帝国颓势 ，并构成了…通向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重振的隋唐大帝国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的历史出口。     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——吴宗国《中国古代官僚政治制度研究》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4635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0" y="64071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重点探讨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96390" y="463550"/>
            <a:ext cx="2685415" cy="7270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ts val="4960"/>
              </a:lnSpc>
            </a:pPr>
            <a:r>
              <a:rPr lang="zh-CN" altLang="en-US" sz="2800" b="1">
                <a:latin typeface="Calibri" panose="020F0502020204030204" charset="0"/>
                <a:ea typeface="仿宋" panose="02010609060101010101" charset="-122"/>
                <a:sym typeface="+mn-ea"/>
              </a:rPr>
              <a:t>北魏孝文帝改革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678160" y="596900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相关史料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4883785" y="1203325"/>
            <a:ext cx="10160" cy="539496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715" y="1101090"/>
            <a:ext cx="4878070" cy="5569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3560"/>
              </a:lnSpc>
            </a:pPr>
            <a:r>
              <a:rPr lang="en-US" altLang="zh-CN" sz="2800" b="1">
                <a:latin typeface="Calibri" panose="020F0502020204030204" charset="0"/>
                <a:ea typeface="仿宋" panose="02010609060101010101" charset="-122"/>
              </a:rPr>
              <a:t>1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、内容：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  <a:p>
            <a:pPr fontAlgn="auto">
              <a:lnSpc>
                <a:spcPts val="3560"/>
              </a:lnSpc>
            </a:pPr>
            <a:r>
              <a:rPr lang="en-US" altLang="zh-CN" sz="2800" b="1">
                <a:latin typeface="Calibri" panose="020F0502020204030204" charset="0"/>
                <a:ea typeface="仿宋" panose="02010609060101010101" charset="-122"/>
              </a:rPr>
              <a:t>2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、性质：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  <a:p>
            <a:pPr fontAlgn="auto">
              <a:lnSpc>
                <a:spcPts val="3560"/>
              </a:lnSpc>
            </a:pPr>
            <a:r>
              <a:rPr lang="en-US" altLang="zh-CN" sz="2800" b="1">
                <a:latin typeface="Calibri" panose="020F0502020204030204" charset="0"/>
                <a:ea typeface="仿宋" panose="02010609060101010101" charset="-122"/>
              </a:rPr>
              <a:t>3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、影响：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  <a:p>
            <a:pPr fontAlgn="auto">
              <a:lnSpc>
                <a:spcPts val="3560"/>
              </a:lnSpc>
            </a:pP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积极：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  <a:p>
            <a:pPr fontAlgn="auto">
              <a:lnSpc>
                <a:spcPts val="3560"/>
              </a:lnSpc>
            </a:pP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（</a:t>
            </a:r>
            <a:r>
              <a:rPr lang="en-US" altLang="zh-CN" sz="2800" b="1">
                <a:latin typeface="Calibri" panose="020F0502020204030204" charset="0"/>
                <a:ea typeface="仿宋" panose="02010609060101010101" charset="-122"/>
              </a:rPr>
              <a:t>1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）顺应了北方民族交往交流交融的历史趋势，大大缓解了民族矛盾。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  <a:p>
            <a:pPr fontAlgn="auto">
              <a:lnSpc>
                <a:spcPts val="3560"/>
              </a:lnSpc>
            </a:pP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（</a:t>
            </a:r>
            <a:r>
              <a:rPr lang="en-US" altLang="zh-CN" sz="2800" b="1">
                <a:latin typeface="Calibri" panose="020F0502020204030204" charset="0"/>
                <a:ea typeface="仿宋" panose="02010609060101010101" charset="-122"/>
              </a:rPr>
              <a:t>2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）促进了北魏的经济发展和社会繁荣。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  <a:p>
            <a:pPr fontAlgn="auto">
              <a:lnSpc>
                <a:spcPts val="3560"/>
              </a:lnSpc>
            </a:pP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（</a:t>
            </a:r>
            <a:r>
              <a:rPr lang="en-US" altLang="zh-CN" sz="2800" b="1">
                <a:latin typeface="Calibri" panose="020F0502020204030204" charset="0"/>
                <a:ea typeface="仿宋" panose="02010609060101010101" charset="-122"/>
              </a:rPr>
              <a:t>3</a:t>
            </a: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）为以后北方统一南方以及隋唐盛世的出现打下了基础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  <a:p>
            <a:pPr fontAlgn="auto">
              <a:lnSpc>
                <a:spcPts val="3560"/>
              </a:lnSpc>
            </a:pPr>
            <a:r>
              <a:rPr lang="zh-CN" altLang="en-US" sz="2800" b="1">
                <a:latin typeface="Calibri" panose="020F0502020204030204" charset="0"/>
                <a:ea typeface="仿宋" panose="02010609060101010101" charset="-122"/>
              </a:rPr>
              <a:t>消极：为北魏灭亡埋下伏笔</a:t>
            </a:r>
            <a:endParaRPr lang="zh-CN" altLang="en-US" sz="2800" b="1">
              <a:latin typeface="Calibri" panose="020F0502020204030204" charset="0"/>
              <a:ea typeface="仿宋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43475" y="1206500"/>
            <a:ext cx="7247255" cy="1652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060"/>
              </a:lnSpc>
            </a:pP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中央政权所在之地洛阳汉化愈深，则边塞六镇对于</a:t>
            </a:r>
            <a:r>
              <a:rPr kumimoji="1"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反对汉化之反动则愈甚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，卒酿成</a:t>
            </a:r>
            <a:r>
              <a:rPr kumimoji="1"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六镇之叛乱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——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陈寅恪</a:t>
            </a:r>
            <a:endParaRPr kumimoji="1"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36910" y="3378200"/>
            <a:ext cx="135382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发展与交融是历史主流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6014720" y="3437890"/>
            <a:ext cx="349250" cy="2482215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610985" y="3448685"/>
            <a:ext cx="3562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短期来看，激化矛盾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10985" y="5339715"/>
            <a:ext cx="3562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长期来看，前途光明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6213475" y="4638040"/>
            <a:ext cx="4229735" cy="81915"/>
          </a:xfrm>
          <a:prstGeom prst="straightConnector1">
            <a:avLst/>
          </a:prstGeom>
          <a:ln w="28575"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293610" y="4394200"/>
            <a:ext cx="2069465" cy="5219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曲折中前进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71135" y="3448685"/>
            <a:ext cx="67691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孝文帝改革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3" grpId="0" animBg="1"/>
      <p:bldP spid="13" grpId="1" animBg="1"/>
      <p:bldP spid="14" grpId="0"/>
      <p:bldP spid="14" grpId="1"/>
      <p:bldP spid="15" grpId="0"/>
      <p:bldP spid="15" grpId="1"/>
      <p:bldP spid="17" grpId="0" animBg="1"/>
      <p:bldP spid="17" grpId="1" animBg="1"/>
      <p:bldP spid="12" grpId="0"/>
      <p:bldP spid="1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/>
          <a:srcRect l="7672" t="1861" r="1032" b="1861"/>
          <a:stretch>
            <a:fillRect/>
          </a:stretch>
        </p:blipFill>
        <p:spPr bwMode="auto">
          <a:xfrm>
            <a:off x="81280" y="1236345"/>
            <a:ext cx="4052570" cy="2370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365" cy="463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85145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相关史料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5500" y="3606800"/>
            <a:ext cx="225171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魏晋墓葬壁画耕牛图</a:t>
            </a:r>
            <a:endParaRPr lang="zh-CN" altLang="en-US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5" name="Picture 2" descr="采桑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3" t="7256" r="8768" b="6293"/>
          <a:stretch>
            <a:fillRect/>
          </a:stretch>
        </p:blipFill>
        <p:spPr bwMode="auto">
          <a:xfrm>
            <a:off x="4411345" y="1236345"/>
            <a:ext cx="3699510" cy="236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4563110" y="3606165"/>
            <a:ext cx="340106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北方少数民族墓室壁画《采桑图</a:t>
            </a:r>
            <a:endParaRPr lang="zh-CN" altLang="en-US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2" t="13089" r="5491" b="11879"/>
          <a:stretch>
            <a:fillRect/>
          </a:stretch>
        </p:blipFill>
        <p:spPr bwMode="auto">
          <a:xfrm>
            <a:off x="8393430" y="1240790"/>
            <a:ext cx="3689985" cy="236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8393430" y="3606800"/>
            <a:ext cx="36817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汉族妇女制作蒸馍与烙饼砖画</a:t>
            </a:r>
            <a:endParaRPr lang="zh-CN" altLang="en-US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5" name="Picture 3" descr="席地而坐"/>
          <p:cNvPicPr>
            <a:picLocks noChangeAspect="1" noChangeArrowheads="1"/>
          </p:cNvPicPr>
          <p:nvPr/>
        </p:nvPicPr>
        <p:blipFill>
          <a:blip r:embed="rId5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800" y="4144645"/>
            <a:ext cx="2030095" cy="2204085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191770" y="4548505"/>
            <a:ext cx="4133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汉</a:t>
            </a:r>
            <a:endParaRPr lang="zh-CN" altLang="en-US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代</a:t>
            </a:r>
            <a:endParaRPr lang="zh-CN" altLang="en-US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跪</a:t>
            </a:r>
            <a:endParaRPr lang="zh-CN" altLang="en-US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俑</a:t>
            </a:r>
            <a:endParaRPr lang="zh-CN" altLang="en-US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右箭头 27"/>
          <p:cNvSpPr/>
          <p:nvPr/>
        </p:nvSpPr>
        <p:spPr>
          <a:xfrm>
            <a:off x="2945130" y="4975860"/>
            <a:ext cx="530225" cy="52133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rcRect l="25406" t="11741" r="25979" b="12600"/>
          <a:stretch>
            <a:fillRect/>
          </a:stretch>
        </p:blipFill>
        <p:spPr>
          <a:xfrm>
            <a:off x="3623945" y="4193540"/>
            <a:ext cx="2007870" cy="20853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815330" y="4674235"/>
            <a:ext cx="48006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北齐校书图</a:t>
            </a:r>
            <a:endParaRPr lang="zh-CN" altLang="en-US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rcRect b="5947"/>
          <a:stretch>
            <a:fillRect/>
          </a:stretch>
        </p:blipFill>
        <p:spPr>
          <a:xfrm>
            <a:off x="6739255" y="4193540"/>
            <a:ext cx="5106035" cy="215519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7543165" y="6348730"/>
            <a:ext cx="3308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由跪坐转变为垂脚落座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280" y="546735"/>
            <a:ext cx="10603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双向互动的民族关系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463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1101090"/>
            <a:ext cx="5211445" cy="1222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9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（二）民族关系：民族交融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fontAlgn="auto">
              <a:lnSpc>
                <a:spcPts val="3860"/>
              </a:lnSpc>
            </a:pP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64071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重点探讨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305" y="2054860"/>
            <a:ext cx="1213802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魏晋南北朝时期的民族交融过程中，应该说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汉化是总体的趋势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，但是文化的融合并非是单向的，而是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双向的甚至是多向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的。伴随着胡族入居中原，背景广阔的异质文化汇入汉族社会，在对传统文化造成剧烈冲击的同时，也为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其带来了新鲜而有活力的因素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。实际上正是由于文化融合的多元格局，特别是得益于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突破国家、民族、地域限制的</a:t>
            </a:r>
            <a:r>
              <a:rPr lang="en-US" altLang="zh-CN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丝绸之路</a:t>
            </a:r>
            <a:r>
              <a:rPr lang="en-US" altLang="zh-CN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的畅通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，最终促成了南北统一后隋唐文化新的整合，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造就了空前的辉煌盛世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8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575" y="1213485"/>
            <a:ext cx="12163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南北朝都不代表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‘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常态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’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，但又以不同的方式推动了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‘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回归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’”</a:t>
            </a:r>
            <a:endParaRPr lang="en-US" altLang="zh-CN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575" y="2091055"/>
            <a:ext cx="12177395" cy="2676525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p>
            <a:pPr algn="l" fontAlgn="auto">
              <a:lnSpc>
                <a:spcPct val="200000"/>
              </a:lnSpc>
            </a:pPr>
            <a:r>
              <a:rPr lang="en-US" altLang="zh-CN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      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政治：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发动为实现统一的战争，并多次出现短暂或局部的统一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  <a:p>
            <a:pPr algn="l" fontAlgn="auto">
              <a:lnSpc>
                <a:spcPct val="200000"/>
              </a:lnSpc>
            </a:pPr>
            <a:r>
              <a:rPr lang="en-US" altLang="zh-CN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      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经济：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江南开发推动南方农业进入精耕细作的时代，南北差距缩小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  <a:p>
            <a:pPr algn="l" fontAlgn="auto">
              <a:lnSpc>
                <a:spcPct val="200000"/>
              </a:lnSpc>
            </a:pPr>
            <a:r>
              <a:rPr lang="en-US" altLang="zh-CN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      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民族：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南北方都出现了民族交融的局面，推动多元一体的局面复现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6370"/>
            <a:ext cx="12166600" cy="6477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1275" y="5123180"/>
            <a:ext cx="1213802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三国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两晋南北朝是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国家分裂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民族交融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时期，也是政治、经济、文化大变革时期，上承秦汉帝国、下启隋唐帝国，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为隋唐的大一统奠定基础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41960" y="1713230"/>
            <a:ext cx="392049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课程标准：</a:t>
            </a:r>
            <a:endParaRPr lang="zh-CN" altLang="en-US" sz="28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、了解三国两晋南北朝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政权更迭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的历史脉络</a:t>
            </a:r>
            <a:endParaRPr lang="zh-CN" altLang="en-US" sz="28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、认识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民族交融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和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区域开发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的新成就</a:t>
            </a:r>
            <a:endParaRPr lang="zh-CN" altLang="en-US" sz="28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pic>
        <p:nvPicPr>
          <p:cNvPr id="3" name="图片 2" descr="32313536323539303b32313536323537303bd7f7d2b5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7980" y="1801495"/>
            <a:ext cx="466725" cy="4667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552315" y="1821180"/>
            <a:ext cx="20320" cy="321500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8050" y="2218690"/>
            <a:ext cx="6203950" cy="2311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2315" y="1880870"/>
            <a:ext cx="1014730" cy="32194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0" y="3084830"/>
            <a:ext cx="548640" cy="953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东汉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548640" y="3318510"/>
            <a:ext cx="381635" cy="48577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14095" y="1827530"/>
            <a:ext cx="1873885" cy="953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chemeClr val="dk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三国时期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ctr"/>
            <a:r>
              <a:rPr lang="zh-CN" altLang="en-US" sz="2800" b="1">
                <a:solidFill>
                  <a:schemeClr val="dk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（</a:t>
            </a:r>
            <a:r>
              <a:rPr lang="en-US" altLang="zh-CN" sz="2800" b="1">
                <a:solidFill>
                  <a:schemeClr val="dk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220-280</a:t>
            </a:r>
            <a:r>
              <a:rPr lang="zh-CN" altLang="en-US" sz="2800" b="1">
                <a:solidFill>
                  <a:schemeClr val="dk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）</a:t>
            </a:r>
            <a:endParaRPr lang="zh-CN" altLang="en-US"/>
          </a:p>
        </p:txBody>
      </p:sp>
      <p:graphicFrame>
        <p:nvGraphicFramePr>
          <p:cNvPr id="13" name="图表 12"/>
          <p:cNvGraphicFramePr/>
          <p:nvPr/>
        </p:nvGraphicFramePr>
        <p:xfrm>
          <a:off x="386715" y="2718435"/>
          <a:ext cx="3204845" cy="2384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31" name="组合 30"/>
          <p:cNvGrpSpPr/>
          <p:nvPr/>
        </p:nvGrpSpPr>
        <p:grpSpPr>
          <a:xfrm>
            <a:off x="1209040" y="3155950"/>
            <a:ext cx="1530350" cy="1844675"/>
            <a:chOff x="2270" y="3938"/>
            <a:chExt cx="2410" cy="2905"/>
          </a:xfrm>
        </p:grpSpPr>
        <p:sp>
          <p:nvSpPr>
            <p:cNvPr id="14" name="文本框 13"/>
            <p:cNvSpPr txBox="1"/>
            <p:nvPr/>
          </p:nvSpPr>
          <p:spPr>
            <a:xfrm>
              <a:off x="3685" y="3938"/>
              <a:ext cx="995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 b="1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魏</a:t>
              </a:r>
              <a:endParaRPr lang="zh-CN" altLang="en-US" sz="36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  <a:p>
              <a:r>
                <a:rPr lang="en-US" altLang="zh-CN" sz="2000" b="1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220</a:t>
              </a:r>
              <a:endParaRPr lang="en-US" altLang="zh-CN" sz="20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270" y="3952"/>
              <a:ext cx="995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 b="1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蜀</a:t>
              </a:r>
              <a:endParaRPr lang="zh-CN" altLang="en-US" sz="36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  <a:p>
              <a:r>
                <a:rPr lang="en-US" altLang="zh-CN" sz="2000" b="1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221</a:t>
              </a:r>
              <a:endParaRPr lang="en-US" altLang="zh-CN" sz="20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941" y="5342"/>
              <a:ext cx="995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 b="1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吴</a:t>
              </a:r>
              <a:endParaRPr lang="zh-CN" altLang="en-US" sz="36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  <a:p>
              <a:r>
                <a:rPr lang="en-US" altLang="zh-CN" sz="2000" b="1">
                  <a:solidFill>
                    <a:schemeClr val="bg1"/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222</a:t>
              </a:r>
              <a:endParaRPr lang="en-US" altLang="zh-CN" sz="20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  <p:sp>
        <p:nvSpPr>
          <p:cNvPr id="8" name="右箭头 7"/>
          <p:cNvSpPr/>
          <p:nvPr/>
        </p:nvSpPr>
        <p:spPr>
          <a:xfrm>
            <a:off x="3085465" y="3326765"/>
            <a:ext cx="330835" cy="48577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495040" y="2555875"/>
            <a:ext cx="613410" cy="2170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西晋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266-316</a:t>
            </a:r>
            <a:endParaRPr lang="en-US" altLang="zh-CN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4187190" y="3318510"/>
            <a:ext cx="382270" cy="48577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559935" y="2396490"/>
            <a:ext cx="1982470" cy="92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r>
              <a:rPr lang="en-US" altLang="zh-CN"/>
              <a:t>                  </a:t>
            </a:r>
            <a:endParaRPr lang="en-US" altLang="zh-CN"/>
          </a:p>
        </p:txBody>
      </p:sp>
      <p:sp>
        <p:nvSpPr>
          <p:cNvPr id="15" name="文本框 14"/>
          <p:cNvSpPr txBox="1"/>
          <p:nvPr/>
        </p:nvSpPr>
        <p:spPr>
          <a:xfrm>
            <a:off x="4569460" y="3955415"/>
            <a:ext cx="19145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东晋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ctr"/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（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317-420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）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93260" y="2435225"/>
            <a:ext cx="211645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十六国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2400" b="1">
                <a:latin typeface="仿宋" panose="02010609060101010101" charset="-122"/>
                <a:ea typeface="仿宋" panose="02010609060101010101" charset="-122"/>
                <a:sym typeface="+mn-ea"/>
              </a:rPr>
              <a:t>前秦统一北方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56760" y="3942080"/>
            <a:ext cx="1939925" cy="92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r>
              <a:rPr lang="en-US" altLang="zh-CN"/>
              <a:t>                  </a:t>
            </a:r>
            <a:endParaRPr lang="en-US" altLang="zh-CN"/>
          </a:p>
        </p:txBody>
      </p:sp>
      <p:sp>
        <p:nvSpPr>
          <p:cNvPr id="22" name="文本框 21"/>
          <p:cNvSpPr txBox="1"/>
          <p:nvPr/>
        </p:nvSpPr>
        <p:spPr>
          <a:xfrm>
            <a:off x="7054850" y="2396490"/>
            <a:ext cx="613410" cy="92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p>
            <a:endParaRPr lang="en-US" altLang="zh-CN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6609715" y="2670175"/>
            <a:ext cx="412115" cy="48577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091680" y="4057650"/>
            <a:ext cx="613410" cy="806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ctr"/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宋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6" name="右箭头 25"/>
          <p:cNvSpPr/>
          <p:nvPr/>
        </p:nvSpPr>
        <p:spPr>
          <a:xfrm>
            <a:off x="6605905" y="4189095"/>
            <a:ext cx="427355" cy="48577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7054850" y="2454275"/>
            <a:ext cx="613410" cy="806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北魏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034270" y="3971290"/>
            <a:ext cx="613410" cy="92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p>
            <a:endParaRPr lang="en-US" altLang="zh-CN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091295" y="3986530"/>
            <a:ext cx="613410" cy="92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p>
            <a:endParaRPr lang="en-US" altLang="zh-CN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16570" y="3980815"/>
            <a:ext cx="613410" cy="92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p>
            <a:endParaRPr lang="en-US" altLang="zh-CN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91680" y="3970655"/>
            <a:ext cx="613410" cy="92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p>
            <a:endParaRPr lang="en-US" altLang="zh-CN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23045" y="4037965"/>
            <a:ext cx="613410" cy="806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ctr"/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梁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148320" y="4037965"/>
            <a:ext cx="613410" cy="806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ctr"/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齐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034270" y="4037965"/>
            <a:ext cx="613410" cy="806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ctr"/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陈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7" name="右箭头 36"/>
          <p:cNvSpPr/>
          <p:nvPr/>
        </p:nvSpPr>
        <p:spPr>
          <a:xfrm>
            <a:off x="7757795" y="4189095"/>
            <a:ext cx="288925" cy="48577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右箭头 37"/>
          <p:cNvSpPr/>
          <p:nvPr/>
        </p:nvSpPr>
        <p:spPr>
          <a:xfrm>
            <a:off x="9161780" y="2099945"/>
            <a:ext cx="298450" cy="48577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右箭头 38"/>
          <p:cNvSpPr/>
          <p:nvPr/>
        </p:nvSpPr>
        <p:spPr>
          <a:xfrm>
            <a:off x="8771255" y="4189095"/>
            <a:ext cx="278765" cy="48577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右箭头 39"/>
          <p:cNvSpPr/>
          <p:nvPr/>
        </p:nvSpPr>
        <p:spPr>
          <a:xfrm>
            <a:off x="9745980" y="4217670"/>
            <a:ext cx="278765" cy="48577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8164195" y="2002155"/>
            <a:ext cx="96647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8146415" y="2866390"/>
            <a:ext cx="96647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9491980" y="2866390"/>
            <a:ext cx="96647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9491345" y="1981835"/>
            <a:ext cx="96647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</p:txBody>
      </p:sp>
      <p:sp>
        <p:nvSpPr>
          <p:cNvPr id="46" name="左大括号 45"/>
          <p:cNvSpPr/>
          <p:nvPr/>
        </p:nvSpPr>
        <p:spPr>
          <a:xfrm>
            <a:off x="7878445" y="2179320"/>
            <a:ext cx="75565" cy="1264285"/>
          </a:xfrm>
          <a:prstGeom prst="leftBrac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8163560" y="2063750"/>
            <a:ext cx="1054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东魏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164195" y="2971165"/>
            <a:ext cx="1054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西魏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0" name="右箭头 49"/>
          <p:cNvSpPr/>
          <p:nvPr/>
        </p:nvSpPr>
        <p:spPr>
          <a:xfrm>
            <a:off x="9153525" y="2957830"/>
            <a:ext cx="298450" cy="48577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9491345" y="2051685"/>
            <a:ext cx="1054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北齐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460230" y="2921635"/>
            <a:ext cx="1054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北周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9" name="右箭头 58"/>
          <p:cNvSpPr/>
          <p:nvPr/>
        </p:nvSpPr>
        <p:spPr>
          <a:xfrm>
            <a:off x="10784840" y="2939415"/>
            <a:ext cx="596900" cy="48577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11578590" y="2454275"/>
            <a:ext cx="613410" cy="16637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p>
            <a:pPr algn="ctr"/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隋朝统一</a:t>
            </a:r>
            <a:endParaRPr lang="zh-CN" altLang="en-US" sz="2800" b="1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000875" y="1620520"/>
            <a:ext cx="3513455" cy="2030095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Dot"/>
          </a:ln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7000875" y="3812540"/>
            <a:ext cx="3783330" cy="1476375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Dot"/>
          </a:ln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7516495" y="1367155"/>
            <a:ext cx="2482850" cy="460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t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北朝（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439-581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651115" y="5102860"/>
            <a:ext cx="2482850" cy="460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t">
            <a:spAutoFit/>
          </a:bodyPr>
          <a:p>
            <a:pPr algn="l"/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南朝（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420-589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-635" y="6002020"/>
            <a:ext cx="121932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华文新魏" panose="02010800040101010101" charset="-122"/>
                <a:sym typeface="+mn-ea"/>
              </a:rPr>
              <a:t>国家分裂、社会动荡、政权更替频繁</a:t>
            </a:r>
            <a:endParaRPr lang="zh-CN" altLang="en-US" sz="3200" b="1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  <a:cs typeface="华文新魏" panose="02010800040101010101" charset="-122"/>
              <a:sym typeface="+mn-ea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8350" cy="463550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0055"/>
            <a:ext cx="12198350" cy="9271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5" grpId="0"/>
      <p:bldP spid="15" grpId="1"/>
      <p:bldP spid="27" grpId="0"/>
      <p:bldP spid="27" grpId="1"/>
      <p:bldP spid="48" grpId="0"/>
      <p:bldP spid="48" grpId="1"/>
      <p:bldP spid="49" grpId="0"/>
      <p:bldP spid="49" grpId="1"/>
      <p:bldP spid="51" grpId="0"/>
      <p:bldP spid="51" grpId="1"/>
      <p:bldP spid="52" grpId="0"/>
      <p:bldP spid="52" grpId="1"/>
      <p:bldP spid="61" grpId="0" bldLvl="0" animBg="1"/>
      <p:bldP spid="61" grpId="1" animBg="1"/>
      <p:bldP spid="63" grpId="0" animBg="1"/>
      <p:bldP spid="63" grpId="1" animBg="1"/>
      <p:bldP spid="25" grpId="0"/>
      <p:bldP spid="25" grpId="1"/>
      <p:bldP spid="35" grpId="0"/>
      <p:bldP spid="35" grpId="1"/>
      <p:bldP spid="34" grpId="0"/>
      <p:bldP spid="34" grpId="1"/>
      <p:bldP spid="36" grpId="0"/>
      <p:bldP spid="36" grpId="1"/>
      <p:bldP spid="62" grpId="0" animBg="1"/>
      <p:bldP spid="62" grpId="1" animBg="1"/>
      <p:bldP spid="64" grpId="0" bldLvl="0" animBg="1"/>
      <p:bldP spid="64" grpId="1" animBg="1"/>
      <p:bldP spid="65" grpId="0"/>
      <p:bldP spid="6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" name="图片 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8350" cy="463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510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基础梳理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85145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相关史料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591175" y="1533525"/>
            <a:ext cx="52070" cy="487743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0" y="1011555"/>
            <a:ext cx="29552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（一）三国鼎立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402" r="2721" b="6722"/>
          <a:stretch>
            <a:fillRect/>
          </a:stretch>
        </p:blipFill>
        <p:spPr>
          <a:xfrm>
            <a:off x="5753100" y="1533525"/>
            <a:ext cx="5585460" cy="48780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11546840" y="2487930"/>
            <a:ext cx="306705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三国鼎立形势图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3" name="矩形标注 22"/>
          <p:cNvSpPr/>
          <p:nvPr/>
        </p:nvSpPr>
        <p:spPr>
          <a:xfrm>
            <a:off x="9688363" y="3867770"/>
            <a:ext cx="1453515" cy="628650"/>
          </a:xfrm>
          <a:prstGeom prst="wedgeRectCallout">
            <a:avLst>
              <a:gd name="adj1" fmla="val -83252"/>
              <a:gd name="adj2" fmla="val 305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公元</a:t>
            </a:r>
            <a:r>
              <a:rPr lang="en-US" altLang="zh-CN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200</a:t>
            </a: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官渡之战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矩形标注 24"/>
          <p:cNvSpPr/>
          <p:nvPr/>
        </p:nvSpPr>
        <p:spPr>
          <a:xfrm>
            <a:off x="9589792" y="5293294"/>
            <a:ext cx="1453515" cy="628650"/>
          </a:xfrm>
          <a:prstGeom prst="wedgeRectCallout">
            <a:avLst>
              <a:gd name="adj1" fmla="val -66426"/>
              <a:gd name="adj2" fmla="val -10090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公元</a:t>
            </a:r>
            <a:r>
              <a:rPr lang="en-US" altLang="zh-CN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208</a:t>
            </a: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赤壁之战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6985" y="1692910"/>
            <a:ext cx="5581015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25000"/>
              </a:lnSpc>
            </a:pP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魏国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：公元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220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年，曹丕称帝，定都洛阳，国号魏，东汉灭亡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510" y="3028315"/>
            <a:ext cx="5581015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25000"/>
              </a:lnSpc>
            </a:pPr>
            <a:r>
              <a:rPr 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</a:t>
            </a:r>
            <a:r>
              <a:rPr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蜀国</a:t>
            </a:r>
            <a:r>
              <a:rPr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：公元221年，刘备称帝，定都成都，国号</a:t>
            </a:r>
            <a:r>
              <a:rPr 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汉</a:t>
            </a:r>
            <a:r>
              <a:rPr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，史称蜀汉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970" y="4363720"/>
            <a:ext cx="5581015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25000"/>
              </a:lnSpc>
            </a:pPr>
            <a:r>
              <a:rPr 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3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</a:t>
            </a:r>
            <a:r>
              <a:rPr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吴国</a:t>
            </a:r>
            <a:r>
              <a:rPr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：公元229年，孙权称帝，定都建业，国号吴</a:t>
            </a:r>
            <a:endParaRPr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6510" y="5827395"/>
            <a:ext cx="5644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华文新魏" panose="02010800040101010101" charset="-122"/>
                <a:sym typeface="+mn-ea"/>
              </a:rPr>
              <a:t>哪国最有实力完成统一？</a:t>
            </a:r>
            <a:endParaRPr lang="zh-CN" altLang="en-US" sz="2800" b="1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  <a:cs typeface="华文新魏" panose="0201080004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5" grpId="0" bldLvl="0" animBg="1"/>
      <p:bldP spid="9" grpId="0"/>
      <p:bldP spid="9" grpId="1"/>
      <p:bldP spid="10" grpId="0"/>
      <p:bldP spid="10" grpId="1"/>
      <p:bldP spid="11" grpId="0"/>
      <p:bldP spid="11" grpId="1"/>
      <p:bldP spid="65" grpId="0"/>
      <p:bldP spid="6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" name="图片 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8350" cy="463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510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基础梳理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85145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相关史料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591175" y="1533525"/>
            <a:ext cx="52070" cy="487743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0" y="1011555"/>
            <a:ext cx="29552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（二）西晋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1533525"/>
            <a:ext cx="5581015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25000"/>
              </a:lnSpc>
            </a:pP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建立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：266年，司马昭之子司马炎代魏称帝，建立西晋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2914015"/>
            <a:ext cx="5581015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25000"/>
              </a:lnSpc>
            </a:pP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统一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：280年，西晋灭吴，三国鼎立局面结束，西晋统一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0" y="4294505"/>
            <a:ext cx="5581015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25000"/>
              </a:lnSpc>
            </a:pP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3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灭亡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：316年，西晋被内迁的匈奴贵族所灭。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19775" y="1602105"/>
            <a:ext cx="5601970" cy="4740910"/>
          </a:xfrm>
          <a:prstGeom prst="rect">
            <a:avLst/>
          </a:prstGeom>
          <a:noFill/>
          <a:ln w="28575">
            <a:solidFill>
              <a:srgbClr val="32618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/>
          <p:cNvSpPr txBox="1"/>
          <p:nvPr/>
        </p:nvSpPr>
        <p:spPr>
          <a:xfrm flipH="1">
            <a:off x="11518265" y="2701925"/>
            <a:ext cx="30670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西晋形势图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0" y="5821045"/>
            <a:ext cx="56261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为何</a:t>
            </a:r>
            <a:r>
              <a:rPr altLang="zh-CN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西晋的统一如此短暂？</a:t>
            </a:r>
            <a:endParaRPr lang="zh-CN" altLang="zh-CN" sz="2800" b="1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15" grpId="0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" name="图片 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8350" cy="463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510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基础梳理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85145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相关史料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420235" y="1771650"/>
            <a:ext cx="52070" cy="487743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0" y="1011555"/>
            <a:ext cx="29552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（二）西晋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0" y="1838960"/>
            <a:ext cx="44557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为何</a:t>
            </a:r>
            <a:r>
              <a:rPr altLang="zh-CN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西晋的统一如此短暂？</a:t>
            </a:r>
            <a:endParaRPr lang="zh-CN" altLang="zh-CN" sz="2800" b="1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72305" y="1497965"/>
            <a:ext cx="772033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25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及天下荒乱，百姓饿死，帝曰：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何不食肉糜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        ——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《晋书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惠帝纪》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823" t="1184" r="412" b="888"/>
          <a:stretch>
            <a:fillRect/>
          </a:stretch>
        </p:blipFill>
        <p:spPr>
          <a:xfrm>
            <a:off x="4510405" y="2855595"/>
            <a:ext cx="3873500" cy="26701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10405" y="5685155"/>
            <a:ext cx="38735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八王之乱示意图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0" name="图片 9" descr="五胡内迁示意图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1370" y="4109720"/>
            <a:ext cx="3830955" cy="26606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390255" y="3343910"/>
            <a:ext cx="38049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五胡内迁示意图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510" y="2666365"/>
            <a:ext cx="35801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、统治集团奢侈</a:t>
            </a:r>
            <a:r>
              <a:rPr lang="zh-CN" altLang="en-US" sz="28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腐化</a:t>
            </a:r>
            <a:endParaRPr lang="zh-CN" altLang="en-US" sz="28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510" y="3587750"/>
            <a:ext cx="39376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、八王之乱，耗竭国力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-19685" y="4509135"/>
            <a:ext cx="44729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3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、少数民族内迁，民族矛盾激化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290" y="5695950"/>
            <a:ext cx="4348480" cy="95313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自此，中国历史进入比较长的政权分立的时期</a:t>
            </a:r>
            <a:endParaRPr lang="zh-CN" altLang="en-US" sz="2800" b="1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16" grpId="0"/>
      <p:bldP spid="16" grpId="1"/>
      <p:bldP spid="17" grpId="0"/>
      <p:bldP spid="17" grpId="1"/>
      <p:bldP spid="18" grpId="0"/>
      <p:bldP spid="18" grpId="1"/>
      <p:bldP spid="19" grpId="0" animBg="1"/>
      <p:bldP spid="1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" name="图片 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8350" cy="463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510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基础梳理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1011555"/>
            <a:ext cx="3562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（三）东晋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1533525"/>
            <a:ext cx="479425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25000"/>
              </a:lnSpc>
            </a:pP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、建立：317年，司马睿在建康重建晋朝，史称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“东晋</a:t>
            </a:r>
            <a:r>
              <a:rPr lang="en-US" altLang="zh-CN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endParaRPr lang="en-US" altLang="zh-CN" sz="2800" b="1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933950" y="1203960"/>
            <a:ext cx="55880" cy="539496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291" name="图片 3" descr="11《中外历史纲要》上 P3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89513" y="1130776"/>
            <a:ext cx="4125754" cy="334184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989830" y="4784090"/>
            <a:ext cx="720217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永嘉之乱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，是西晋后期匈奴刘汉军攻破晋都、俘虏晋帝、最终使西晋灭亡的历史事件。永嘉之乱后，晋朝统治集团南迁，史称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衣冠南渡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85145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相关史料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89830" y="4104005"/>
            <a:ext cx="4126230" cy="36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东晋十六国形势图</a:t>
            </a:r>
            <a:endParaRPr lang="zh-CN" altLang="en-US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1005" y="1130935"/>
            <a:ext cx="2713355" cy="291211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368790" y="4104005"/>
            <a:ext cx="2644775" cy="36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司马睿</a:t>
            </a:r>
            <a:endParaRPr lang="zh-CN" altLang="en-US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" name="图片 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8350" cy="463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510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重点探讨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1011555"/>
            <a:ext cx="3562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（三）东晋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1518920"/>
            <a:ext cx="4990465" cy="5544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ts val="3560"/>
              </a:lnSpc>
            </a:pP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、建立：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just" fontAlgn="auto">
              <a:lnSpc>
                <a:spcPts val="3560"/>
              </a:lnSpc>
            </a:pP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、政治特点：士族专权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just" fontAlgn="auto">
              <a:lnSpc>
                <a:spcPts val="35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形成原因：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just" fontAlgn="auto">
              <a:lnSpc>
                <a:spcPts val="35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（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）历史根源：东汉以来豪强地主势力的发展。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just" fontAlgn="auto">
              <a:lnSpc>
                <a:spcPts val="35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（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）经济原因：土地兼并严重，经营庄园，渐成割据。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just" fontAlgn="auto">
              <a:lnSpc>
                <a:spcPts val="35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（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3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）政治原因：皇帝依赖士族支持。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just" fontAlgn="auto">
              <a:lnSpc>
                <a:spcPts val="3560"/>
              </a:lnSpc>
            </a:pP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（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4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）政治保障：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九品中正制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为士族提供政治保障。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just" fontAlgn="auto">
              <a:lnSpc>
                <a:spcPct val="100000"/>
              </a:lnSpc>
            </a:pP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933950" y="1203960"/>
            <a:ext cx="55880" cy="539496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0685145" y="507365"/>
            <a:ext cx="1513205" cy="4603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相关史料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9830" y="1124585"/>
            <a:ext cx="720153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（元）帝初镇江东，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威名未著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敦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与从弟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导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等同心翼戴，以隆中兴。时人为之语曰：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王与马，共天下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。”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——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《晋书·王敦传》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71110" y="2573020"/>
            <a:ext cx="48304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据材料指出东晋政治的特点？</a:t>
            </a:r>
            <a:endParaRPr lang="zh-CN" altLang="en-US" sz="28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090150" y="2573020"/>
            <a:ext cx="161290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士族专权</a:t>
            </a:r>
            <a:endParaRPr lang="zh-CN" altLang="en-US" sz="2800" b="1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54600" y="3286760"/>
            <a:ext cx="7071995" cy="1876425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Dot"/>
          </a:ln>
        </p:spPr>
        <p:txBody>
          <a:bodyPr wrap="square" rtlCol="0" anchor="t">
            <a:spAutoFit/>
          </a:bodyPr>
          <a:p>
            <a:pPr fontAlgn="auto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C00000"/>
                </a:solidFill>
                <a:latin typeface="华光淡古印_CNKI" panose="02000500000000000000" charset="-122"/>
                <a:ea typeface="华光淡古印_CNKI" panose="02000500000000000000" charset="-122"/>
                <a:cs typeface="楷体" panose="02010609060101010101" charset="-122"/>
                <a:sym typeface="+mn-ea"/>
              </a:rPr>
              <a:t>士族：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自三国、西晋以来，一些声名显赫的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士大夫家族世代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把持官位，享受政治、经济等方面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特权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，形成了一个特殊的社会阶层，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称为士族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71110" y="5293995"/>
            <a:ext cx="7092950" cy="1445260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Dot"/>
          </a:ln>
        </p:spPr>
        <p:txBody>
          <a:bodyPr wrap="square" rtlCol="0" anchor="t">
            <a:spAutoFit/>
          </a:bodyPr>
          <a:p>
            <a:pPr fontAlgn="auto"/>
            <a:r>
              <a:rPr lang="en-US" altLang="zh-CN" sz="3200" b="1">
                <a:solidFill>
                  <a:srgbClr val="C00000"/>
                </a:solidFill>
                <a:latin typeface="华光淡古印_CNKI" panose="02000500000000000000" charset="-122"/>
                <a:ea typeface="华光淡古印_CNKI" panose="02000500000000000000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C00000"/>
                </a:solidFill>
                <a:latin typeface="华光淡古印_CNKI" panose="02000500000000000000" charset="-122"/>
                <a:ea typeface="华光淡古印_CNKI" panose="02000500000000000000" charset="-122"/>
                <a:cs typeface="楷体" panose="02010609060101010101" charset="-122"/>
              </a:rPr>
              <a:t>士族专权：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东晋时期出现的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士族与皇权的共治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，是一种在特定条件下出现的皇权政治的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变态。</a:t>
            </a:r>
            <a:endParaRPr lang="zh-CN" altLang="en-US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2" grpId="0" bldLvl="0" animBg="1"/>
      <p:bldP spid="12" grpId="1" animBg="1"/>
      <p:bldP spid="13" grpId="0" bldLvl="0" animBg="1"/>
      <p:bldP spid="13" grpId="1" animBg="1"/>
      <p:bldP spid="8" grpId="0" animBg="1"/>
      <p:bldP spid="8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82.xml><?xml version="1.0" encoding="utf-8"?>
<p:tagLst xmlns:p="http://schemas.openxmlformats.org/presentationml/2006/main">
  <p:tag name="KSO_WM_SLIDE_BACKGROUND_TYPE" val="frame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85.xml><?xml version="1.0" encoding="utf-8"?>
<p:tagLst xmlns:p="http://schemas.openxmlformats.org/presentationml/2006/main">
  <p:tag name="KSO_WM_SLIDE_BACKGROUND_TYPE" val="frame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204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21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224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41.xml><?xml version="1.0" encoding="utf-8"?>
<p:tagLst xmlns:p="http://schemas.openxmlformats.org/presentationml/2006/main">
  <p:tag name="KSO_WM_SLIDE_BACKGROUND_TYPE" val="belt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44.xml><?xml version="1.0" encoding="utf-8"?>
<p:tagLst xmlns:p="http://schemas.openxmlformats.org/presentationml/2006/main">
  <p:tag name="KSO_WM_SLIDE_BACKGROUND_TYPE" val="belt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94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94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UNIT_SHOW_EDIT_AREA_INDICATION" val="0"/>
  <p:tag name="KSO_WM_TAG_VERSION" val="1.0"/>
  <p:tag name="KSO_WM_BEAUTIFY_FLAG" val="#wm#"/>
  <p:tag name="KSO_WM_TEMPLATE_CATEGORY" val="custom"/>
  <p:tag name="KSO_WM_TEMPLATE_INDEX" val="20202594"/>
  <p:tag name="KSO_WM_TEMPLATE_THUMBS_INDEX" val="1、4、9、10、11、12、13、14、15、16、17、18"/>
</p:tagLst>
</file>

<file path=ppt/tags/tag253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54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55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56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57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58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59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AS_UNIQUEID" val="497"/>
</p:tagLst>
</file>

<file path=ppt/tags/tag261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62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63.xml><?xml version="1.0" encoding="utf-8"?>
<p:tagLst xmlns:p="http://schemas.openxmlformats.org/presentationml/2006/main">
  <p:tag name="AS_UNIQUEID" val="1579"/>
  <p:tag name="KSO_WM_UNIT_TABLE_BEAUTIFY" val="smartTable{21396783-ec42-4a4f-b785-642b724097b9}"/>
  <p:tag name="TABLE_ENDDRAG_ORIGIN_RECT" val="511*293"/>
  <p:tag name="TABLE_ENDDRAG_RECT" val="0*181*511*293"/>
</p:tagLst>
</file>

<file path=ppt/tags/tag264.xml><?xml version="1.0" encoding="utf-8"?>
<p:tagLst xmlns:p="http://schemas.openxmlformats.org/presentationml/2006/main">
  <p:tag name="AS_UNIQUEID" val="1583"/>
</p:tagLst>
</file>

<file path=ppt/tags/tag265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66.xml><?xml version="1.0" encoding="utf-8"?>
<p:tagLst xmlns:p="http://schemas.openxmlformats.org/presentationml/2006/main">
  <p:tag name="AS_UNIQUEID" val="1491"/>
</p:tagLst>
</file>

<file path=ppt/tags/tag267.xml><?xml version="1.0" encoding="utf-8"?>
<p:tagLst xmlns:p="http://schemas.openxmlformats.org/presentationml/2006/main">
  <p:tag name="AS_UNIQUEID" val="1492"/>
</p:tagLst>
</file>

<file path=ppt/tags/tag268.xml><?xml version="1.0" encoding="utf-8"?>
<p:tagLst xmlns:p="http://schemas.openxmlformats.org/presentationml/2006/main">
  <p:tag name="AS_UNIQUEID" val="1493"/>
</p:tagLst>
</file>

<file path=ppt/tags/tag269.xml><?xml version="1.0" encoding="utf-8"?>
<p:tagLst xmlns:p="http://schemas.openxmlformats.org/presentationml/2006/main">
  <p:tag name="AS_UNIQUEID" val="1494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71.xml><?xml version="1.0" encoding="utf-8"?>
<p:tagLst xmlns:p="http://schemas.openxmlformats.org/presentationml/2006/main">
  <p:tag name="AS_UNIQUEID" val="637"/>
  <p:tag name="KSO_WM_UNIT_TABLE_BEAUTIFY" val="smartTable{987fbe98-f9b9-4444-a442-6aef9c924a7e}"/>
  <p:tag name="TABLE_ENDDRAG_ORIGIN_RECT" val="549*202"/>
  <p:tag name="TABLE_ENDDRAG_RECT" val="405*120*549*202"/>
</p:tagLst>
</file>

<file path=ppt/tags/tag272.xml><?xml version="1.0" encoding="utf-8"?>
<p:tagLst xmlns:p="http://schemas.openxmlformats.org/presentationml/2006/main">
  <p:tag name="AS_UNIQUEID" val="622"/>
</p:tagLst>
</file>

<file path=ppt/tags/tag273.xml><?xml version="1.0" encoding="utf-8"?>
<p:tagLst xmlns:p="http://schemas.openxmlformats.org/presentationml/2006/main">
  <p:tag name="AS_UNIQUEID" val="623"/>
</p:tagLst>
</file>

<file path=ppt/tags/tag274.xml><?xml version="1.0" encoding="utf-8"?>
<p:tagLst xmlns:p="http://schemas.openxmlformats.org/presentationml/2006/main">
  <p:tag name="AS_UNIQUEID" val="624"/>
</p:tagLst>
</file>

<file path=ppt/tags/tag275.xml><?xml version="1.0" encoding="utf-8"?>
<p:tagLst xmlns:p="http://schemas.openxmlformats.org/presentationml/2006/main">
  <p:tag name="AS_UNIQUEID" val="625"/>
</p:tagLst>
</file>

<file path=ppt/tags/tag276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77.xml><?xml version="1.0" encoding="utf-8"?>
<p:tagLst xmlns:p="http://schemas.openxmlformats.org/presentationml/2006/main">
  <p:tag name="AS_UNIQUEID" val="2003"/>
</p:tagLst>
</file>

<file path=ppt/tags/tag278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79.xml><?xml version="1.0" encoding="utf-8"?>
<p:tagLst xmlns:p="http://schemas.openxmlformats.org/presentationml/2006/main">
  <p:tag name="AS_UNIQUEID" val="2115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AS_UNIQUEID" val="2119"/>
</p:tagLst>
</file>

<file path=ppt/tags/tag281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82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83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84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85.xml><?xml version="1.0" encoding="utf-8"?>
<p:tagLst xmlns:p="http://schemas.openxmlformats.org/presentationml/2006/main">
  <p:tag name="AS_UNIQUEID" val="614"/>
</p:tagLst>
</file>

<file path=ppt/tags/tag286.xml><?xml version="1.0" encoding="utf-8"?>
<p:tagLst xmlns:p="http://schemas.openxmlformats.org/presentationml/2006/main">
  <p:tag name="AS_UNIQUEID" val="615"/>
</p:tagLst>
</file>

<file path=ppt/tags/tag287.xml><?xml version="1.0" encoding="utf-8"?>
<p:tagLst xmlns:p="http://schemas.openxmlformats.org/presentationml/2006/main">
  <p:tag name="AS_UNIQUEID" val="616"/>
</p:tagLst>
</file>

<file path=ppt/tags/tag288.xml><?xml version="1.0" encoding="utf-8"?>
<p:tagLst xmlns:p="http://schemas.openxmlformats.org/presentationml/2006/main">
  <p:tag name="AS_UNIQUEID" val="617"/>
</p:tagLst>
</file>

<file path=ppt/tags/tag289.xml><?xml version="1.0" encoding="utf-8"?>
<p:tagLst xmlns:p="http://schemas.openxmlformats.org/presentationml/2006/main">
  <p:tag name="AS_UNIQUEID" val="618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AS_UNIQUEID" val="619"/>
</p:tagLst>
</file>

<file path=ppt/tags/tag291.xml><?xml version="1.0" encoding="utf-8"?>
<p:tagLst xmlns:p="http://schemas.openxmlformats.org/presentationml/2006/main">
  <p:tag name="AS_UNIQUEID" val="620"/>
</p:tagLst>
</file>

<file path=ppt/tags/tag292.xml><?xml version="1.0" encoding="utf-8"?>
<p:tagLst xmlns:p="http://schemas.openxmlformats.org/presentationml/2006/main">
  <p:tag name="AS_UNIQUEID" val="625"/>
</p:tagLst>
</file>

<file path=ppt/tags/tag293.xml><?xml version="1.0" encoding="utf-8"?>
<p:tagLst xmlns:p="http://schemas.openxmlformats.org/presentationml/2006/main">
  <p:tag name="AS_UNIQUEID" val="627"/>
</p:tagLst>
</file>

<file path=ppt/tags/tag294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95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96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97.xml><?xml version="1.0" encoding="utf-8"?>
<p:tagLst xmlns:p="http://schemas.openxmlformats.org/presentationml/2006/main">
  <p:tag name="KSO_WM_UNIT_TABLE_BEAUTIFY" val="smartTable{2ddbd1d2-cc68-4665-8a84-d8a3c9c61482}"/>
  <p:tag name="TABLE_ENDDRAG_ORIGIN_RECT" val="326*210"/>
  <p:tag name="TABLE_ENDDRAG_RECT" val="392*302*326*210"/>
</p:tagLst>
</file>

<file path=ppt/tags/tag298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299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301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302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303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4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3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2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03">
      <a:dk1>
        <a:sysClr val="windowText" lastClr="000000"/>
      </a:dk1>
      <a:lt1>
        <a:sysClr val="window" lastClr="FFFFFF"/>
      </a:lt1>
      <a:dk2>
        <a:srgbClr val="E0E3E8"/>
      </a:dk2>
      <a:lt2>
        <a:srgbClr val="FFFFFF"/>
      </a:lt2>
      <a:accent1>
        <a:srgbClr val="89929B"/>
      </a:accent1>
      <a:accent2>
        <a:srgbClr val="7E8690"/>
      </a:accent2>
      <a:accent3>
        <a:srgbClr val="737A84"/>
      </a:accent3>
      <a:accent4>
        <a:srgbClr val="676F79"/>
      </a:accent4>
      <a:accent5>
        <a:srgbClr val="5C636D"/>
      </a:accent5>
      <a:accent6>
        <a:srgbClr val="515762"/>
      </a:accent6>
      <a:hlink>
        <a:srgbClr val="658BD5"/>
      </a:hlink>
      <a:folHlink>
        <a:srgbClr val="A16AA5"/>
      </a:folHlink>
    </a:clrScheme>
    <a:fontScheme name="中国风">
      <a:majorFont>
        <a:latin typeface="Arial"/>
        <a:ea typeface="隶书"/>
        <a:cs typeface=""/>
      </a:majorFont>
      <a:minorFont>
        <a:latin typeface="Arial"/>
        <a:ea typeface="隶书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4398</Words>
  <PresentationFormat>宽屏</PresentationFormat>
  <Paragraphs>635</Paragraphs>
  <Slides>26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Wingdings</vt:lpstr>
      <vt:lpstr>隶书</vt:lpstr>
      <vt:lpstr>汉仪尚巍手书W</vt:lpstr>
      <vt:lpstr>华文中宋</vt:lpstr>
      <vt:lpstr>楷体</vt:lpstr>
      <vt:lpstr>仿宋</vt:lpstr>
      <vt:lpstr>华文新魏</vt:lpstr>
      <vt:lpstr>华光淡古印_CNKI</vt:lpstr>
      <vt:lpstr>Arial Unicode MS</vt:lpstr>
      <vt:lpstr>Calibri</vt:lpstr>
      <vt:lpstr>黑体</vt:lpstr>
      <vt:lpstr>Batang</vt:lpstr>
      <vt:lpstr>Constantia</vt:lpstr>
      <vt:lpstr>方正清楷 简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2019-06-19T02:08:00Z</dcterms:created>
  <dcterms:modified xsi:type="dcterms:W3CDTF">2021-09-24T04:46:24Z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377A1281289646F0984827EAF6D3301B</vt:lpwstr>
  </property>
</Properties>
</file>