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8" r:id="rId4"/>
    <p:sldId id="260" r:id="rId6"/>
    <p:sldId id="278" r:id="rId7"/>
    <p:sldId id="266" r:id="rId8"/>
    <p:sldId id="280" r:id="rId9"/>
    <p:sldId id="267" r:id="rId10"/>
    <p:sldId id="281" r:id="rId11"/>
    <p:sldId id="283" r:id="rId12"/>
    <p:sldId id="279" r:id="rId13"/>
    <p:sldId id="259" r:id="rId14"/>
    <p:sldId id="273" r:id="rId15"/>
    <p:sldId id="261" r:id="rId16"/>
    <p:sldId id="268" r:id="rId17"/>
    <p:sldId id="285" r:id="rId18"/>
    <p:sldId id="286" r:id="rId19"/>
    <p:sldId id="296" r:id="rId20"/>
    <p:sldId id="297" r:id="rId21"/>
    <p:sldId id="299" r:id="rId22"/>
    <p:sldId id="300" r:id="rId23"/>
    <p:sldId id="301" r:id="rId24"/>
    <p:sldId id="295" r:id="rId25"/>
    <p:sldId id="269" r:id="rId26"/>
    <p:sldId id="287" r:id="rId27"/>
    <p:sldId id="284" r:id="rId28"/>
    <p:sldId id="26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tags" Target="../tags/tag4.xml"/><Relationship Id="rId4" Type="http://schemas.openxmlformats.org/officeDocument/2006/relationships/image" Target="../media/image13.png"/><Relationship Id="rId3" Type="http://schemas.openxmlformats.org/officeDocument/2006/relationships/tags" Target="../tags/tag3.xml"/><Relationship Id="rId2" Type="http://schemas.openxmlformats.org/officeDocument/2006/relationships/image" Target="../media/image12.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5.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Users\DELL\AppData\Local\Temp\wps\INetCache\cafafc0423b047f298311b99bb48955c" TargetMode="External"/><Relationship Id="rId2" Type="http://schemas.openxmlformats.org/officeDocument/2006/relationships/image" Target="../media/image16.jpe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file:///C:\Users\DELL\AppData\Local\Temp\wps\INetCache\7fea03858e3ece20a43f5f990f49a0d0" TargetMode="External"/><Relationship Id="rId4" Type="http://schemas.openxmlformats.org/officeDocument/2006/relationships/image" Target="../media/image18.jpeg"/><Relationship Id="rId3" Type="http://schemas.openxmlformats.org/officeDocument/2006/relationships/image" Target="file:///C:\Users\DELL\AppData\Local\Temp\wps\INetCache\f90776f49711c7151788c49b46f7b41c" TargetMode="External"/><Relationship Id="rId2" Type="http://schemas.openxmlformats.org/officeDocument/2006/relationships/image" Target="../media/image17.jpe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file:///C:\Users\DELL\AppData\Local\Temp\wps\INetCache\4c9c3629f0371ec11eb8d5b450988829" TargetMode="External"/><Relationship Id="rId4" Type="http://schemas.openxmlformats.org/officeDocument/2006/relationships/image" Target="../media/image8.jpeg"/><Relationship Id="rId3" Type="http://schemas.openxmlformats.org/officeDocument/2006/relationships/image" Target="file:///C:\Users\DELL\AppData\Local\Temp\wps\INetCache\8fca87054f876b4bf6c9e31b45da101e" TargetMode="External"/><Relationship Id="rId2" Type="http://schemas.openxmlformats.org/officeDocument/2006/relationships/image" Target="../media/image7.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Users\DELL\AppData\Local\Temp\wps\INetCache\5fd3e0f5fddebee0301db602bc1e39a9" TargetMode="External"/><Relationship Id="rId2" Type="http://schemas.openxmlformats.org/officeDocument/2006/relationships/image" Target="../media/image9.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file:///C:\Users\DELL\AppData\Local\Temp\wps\INetCache\36a4da962870531ef447d92ac6ce896c" TargetMode="External"/><Relationship Id="rId4" Type="http://schemas.openxmlformats.org/officeDocument/2006/relationships/image" Target="../media/image11.jpeg"/><Relationship Id="rId3" Type="http://schemas.openxmlformats.org/officeDocument/2006/relationships/image" Target="file:///C:\Users\DELL\AppData\Local\Temp\wps\INetCache\7b7bab9e59b230dd06404d9f36f2651d" TargetMode="External"/><Relationship Id="rId2" Type="http://schemas.openxmlformats.org/officeDocument/2006/relationships/image" Target="../media/image10.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70" y="-109220"/>
            <a:ext cx="12266295" cy="7075805"/>
          </a:xfrm>
          <a:prstGeom prst="rect">
            <a:avLst/>
          </a:prstGeom>
        </p:spPr>
      </p:pic>
      <p:pic>
        <p:nvPicPr>
          <p:cNvPr id="3" name="图片 2"/>
          <p:cNvPicPr>
            <a:picLocks noChangeAspect="1"/>
          </p:cNvPicPr>
          <p:nvPr/>
        </p:nvPicPr>
        <p:blipFill>
          <a:blip r:embed="rId2"/>
          <a:stretch>
            <a:fillRect/>
          </a:stretch>
        </p:blipFill>
        <p:spPr>
          <a:xfrm>
            <a:off x="0" y="-69215"/>
            <a:ext cx="12192635" cy="6927215"/>
          </a:xfrm>
          <a:prstGeom prst="rect">
            <a:avLst/>
          </a:prstGeom>
        </p:spPr>
      </p:pic>
      <p:sp>
        <p:nvSpPr>
          <p:cNvPr id="2" name="标题 1"/>
          <p:cNvSpPr>
            <a:spLocks noGrp="1"/>
          </p:cNvSpPr>
          <p:nvPr>
            <p:ph type="ctrTitle"/>
          </p:nvPr>
        </p:nvSpPr>
        <p:spPr>
          <a:xfrm>
            <a:off x="635" y="2494280"/>
            <a:ext cx="12266930" cy="1016000"/>
          </a:xfrm>
          <a:solidFill>
            <a:schemeClr val="bg2">
              <a:lumMod val="75000"/>
              <a:alpha val="28000"/>
            </a:schemeClr>
          </a:solidFill>
        </p:spPr>
        <p:txBody>
          <a:bodyPr/>
          <a:p>
            <a:r>
              <a:rPr lang="zh-CN" altLang="en-US">
                <a:solidFill>
                  <a:srgbClr val="C00000"/>
                </a:solidFill>
                <a:latin typeface="华文琥珀" panose="02010800040101010101" charset="-122"/>
                <a:ea typeface="华文琥珀" panose="02010800040101010101" charset="-122"/>
                <a:cs typeface="华文琥珀" panose="02010800040101010101" charset="-122"/>
              </a:rPr>
              <a:t>第一课  灿烂的先秦文明</a:t>
            </a:r>
            <a:endParaRPr lang="zh-CN" altLang="en-US">
              <a:solidFill>
                <a:srgbClr val="C00000"/>
              </a:solidFill>
              <a:latin typeface="华文琥珀" panose="02010800040101010101" charset="-122"/>
              <a:ea typeface="华文琥珀" panose="02010800040101010101" charset="-122"/>
              <a:cs typeface="华文琥珀" panose="020108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85945" y="143510"/>
            <a:ext cx="5080000" cy="1445260"/>
          </a:xfrm>
          <a:prstGeom prst="rect">
            <a:avLst/>
          </a:prstGeom>
          <a:noFill/>
          <a:ln w="9525">
            <a:noFill/>
          </a:ln>
        </p:spPr>
        <p:txBody>
          <a:bodyPr>
            <a:spAutoFit/>
          </a:bodyPr>
          <a:p>
            <a:pPr indent="304800"/>
            <a:r>
              <a:rPr lang="zh-CN" altLang="en-US" sz="4400" b="0">
                <a:latin typeface="华文彩云" panose="02010800040101010101" charset="-122"/>
                <a:ea typeface="华文彩云" panose="02010800040101010101" charset="-122"/>
                <a:cs typeface="+mj-cs"/>
              </a:rPr>
              <a:t>感悟与体验</a:t>
            </a:r>
            <a:endParaRPr lang="zh-CN" altLang="en-US" sz="4400" b="0">
              <a:latin typeface="华文彩云" panose="02010800040101010101" charset="-122"/>
              <a:ea typeface="华文彩云" panose="02010800040101010101" charset="-122"/>
              <a:cs typeface="+mj-cs"/>
            </a:endParaRPr>
          </a:p>
          <a:p>
            <a:pPr indent="304800"/>
            <a:endParaRPr lang="zh-CN" altLang="en-US" sz="4400">
              <a:latin typeface="华文彩云" panose="02010800040101010101" charset="-122"/>
              <a:ea typeface="华文彩云" panose="02010800040101010101" charset="-122"/>
              <a:cs typeface="+mj-cs"/>
            </a:endParaRPr>
          </a:p>
        </p:txBody>
      </p:sp>
      <p:sp>
        <p:nvSpPr>
          <p:cNvPr id="4" name="文本框 3"/>
          <p:cNvSpPr txBox="1"/>
          <p:nvPr/>
        </p:nvSpPr>
        <p:spPr>
          <a:xfrm>
            <a:off x="2032635" y="1153160"/>
            <a:ext cx="8823960" cy="1383665"/>
          </a:xfrm>
          <a:prstGeom prst="rect">
            <a:avLst/>
          </a:prstGeom>
          <a:noFill/>
        </p:spPr>
        <p:txBody>
          <a:bodyPr wrap="square" rtlCol="0" anchor="t">
            <a:spAutoFit/>
          </a:bodyPr>
          <a:p>
            <a:pPr algn="ctr"/>
            <a:r>
              <a:rPr lang="zh-CN" altLang="en-US" sz="2800">
                <a:latin typeface="楷体" panose="02010609060101010101" charset="-122"/>
                <a:ea typeface="楷体" panose="02010609060101010101" charset="-122"/>
                <a:cs typeface="楷体" panose="02010609060101010101" charset="-122"/>
                <a:sym typeface="+mn-ea"/>
              </a:rPr>
              <a:t>请同学们说说你将在生活中如何运用今天所学知识呢？并完成下面的</a:t>
            </a:r>
            <a:r>
              <a:rPr lang="zh-CN" altLang="en-US" sz="2800">
                <a:latin typeface="楷体" panose="02010609060101010101" charset="-122"/>
                <a:ea typeface="楷体" panose="02010609060101010101" charset="-122"/>
                <a:cs typeface="楷体" panose="02010609060101010101" charset="-122"/>
                <a:sym typeface="+mn-ea"/>
              </a:rPr>
              <a:t>接龙</a:t>
            </a:r>
            <a:endParaRPr lang="zh-CN" altLang="en-US" sz="2800">
              <a:latin typeface="楷体" panose="02010609060101010101" charset="-122"/>
              <a:ea typeface="楷体" panose="02010609060101010101" charset="-122"/>
              <a:cs typeface="楷体" panose="02010609060101010101" charset="-122"/>
              <a:sym typeface="+mn-ea"/>
            </a:endParaRPr>
          </a:p>
          <a:p>
            <a:pPr algn="ctr"/>
            <a:endParaRPr lang="zh-CN" altLang="en-US" sz="2800">
              <a:latin typeface="楷体" panose="02010609060101010101" charset="-122"/>
              <a:ea typeface="楷体" panose="02010609060101010101" charset="-122"/>
              <a:cs typeface="楷体" panose="02010609060101010101" charset="-122"/>
            </a:endParaRPr>
          </a:p>
        </p:txBody>
      </p:sp>
      <p:sp>
        <p:nvSpPr>
          <p:cNvPr id="6" name="双波形 5"/>
          <p:cNvSpPr/>
          <p:nvPr/>
        </p:nvSpPr>
        <p:spPr>
          <a:xfrm>
            <a:off x="4149725" y="4867910"/>
            <a:ext cx="4268470" cy="1508760"/>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t>我说</a:t>
            </a:r>
            <a:r>
              <a:rPr lang="en-US" altLang="zh-CN" sz="3200"/>
              <a:t>“</a:t>
            </a:r>
            <a:r>
              <a:rPr lang="zh-CN" altLang="en-US" sz="3200"/>
              <a:t>历史与现今</a:t>
            </a:r>
            <a:r>
              <a:rPr lang="en-US" altLang="zh-CN" sz="3200"/>
              <a:t>”</a:t>
            </a:r>
            <a:endParaRPr lang="en-US" altLang="zh-CN" sz="3200"/>
          </a:p>
        </p:txBody>
      </p:sp>
      <p:sp>
        <p:nvSpPr>
          <p:cNvPr id="7" name="文本框 6"/>
          <p:cNvSpPr txBox="1"/>
          <p:nvPr/>
        </p:nvSpPr>
        <p:spPr>
          <a:xfrm>
            <a:off x="2148840" y="2106295"/>
            <a:ext cx="9027795" cy="1630045"/>
          </a:xfrm>
          <a:prstGeom prst="rect">
            <a:avLst/>
          </a:prstGeom>
          <a:noFill/>
        </p:spPr>
        <p:txBody>
          <a:bodyPr wrap="square" rtlCol="0" anchor="t">
            <a:spAutoFit/>
          </a:bodyPr>
          <a:p>
            <a:r>
              <a:rPr lang="zh-CN" altLang="en-US" sz="2800" b="1">
                <a:solidFill>
                  <a:srgbClr val="FF0000"/>
                </a:solidFill>
                <a:latin typeface="楷体" panose="02010609060101010101" charset="-122"/>
                <a:ea typeface="楷体" panose="02010609060101010101" charset="-122"/>
                <a:cs typeface="楷体" panose="02010609060101010101" charset="-122"/>
              </a:rPr>
              <a:t>接龙：</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老师：经济基础决定上层建筑，所以我们现在的高考改革背后的根源也是经济的发展</a:t>
            </a:r>
            <a:endParaRPr lang="zh-CN" altLang="en-US" sz="2400">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a:t>
            </a:r>
            <a:endParaRPr lang="en-US" altLang="zh-CN" sz="240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pPr algn="ctr"/>
            <a:r>
              <a:rPr lang="zh-CN" altLang="en-US">
                <a:solidFill>
                  <a:srgbClr val="FF0000"/>
                </a:solidFill>
                <a:latin typeface="华文琥珀" panose="02010800040101010101" charset="-122"/>
                <a:ea typeface="华文琥珀" panose="02010800040101010101" charset="-122"/>
                <a:sym typeface="+mn-ea"/>
              </a:rPr>
              <a:t>第二节</a:t>
            </a:r>
            <a:r>
              <a:rPr lang="en-US" altLang="zh-CN">
                <a:solidFill>
                  <a:srgbClr val="FF0000"/>
                </a:solidFill>
                <a:latin typeface="华文琥珀" panose="02010800040101010101" charset="-122"/>
                <a:ea typeface="华文琥珀" panose="02010800040101010101" charset="-122"/>
                <a:sym typeface="+mn-ea"/>
              </a:rPr>
              <a:t>   </a:t>
            </a:r>
            <a:r>
              <a:rPr lang="zh-CN" altLang="en-US">
                <a:solidFill>
                  <a:srgbClr val="FF0000"/>
                </a:solidFill>
                <a:latin typeface="华文琥珀" panose="02010800040101010101" charset="-122"/>
                <a:ea typeface="华文琥珀" panose="02010800040101010101" charset="-122"/>
                <a:sym typeface="+mn-ea"/>
              </a:rPr>
              <a:t>春秋战国时期的历史巨变</a:t>
            </a:r>
            <a:endParaRPr lang="zh-CN" altLang="en-US">
              <a:solidFill>
                <a:srgbClr val="FF0000"/>
              </a:solidFill>
              <a:latin typeface="华文琥珀" panose="02010800040101010101" charset="-122"/>
              <a:ea typeface="华文琥珀" panose="02010800040101010101" charset="-122"/>
              <a:sym typeface="+mn-ea"/>
            </a:endParaRPr>
          </a:p>
        </p:txBody>
      </p:sp>
      <p:pic>
        <p:nvPicPr>
          <p:cNvPr id="5" name="图片 4"/>
          <p:cNvPicPr>
            <a:picLocks noChangeAspect="1"/>
          </p:cNvPicPr>
          <p:nvPr>
            <p:custDataLst>
              <p:tags r:id="rId1"/>
            </p:custDataLst>
          </p:nvPr>
        </p:nvPicPr>
        <p:blipFill>
          <a:blip r:embed="rId2"/>
          <a:stretch>
            <a:fillRect/>
          </a:stretch>
        </p:blipFill>
        <p:spPr>
          <a:xfrm>
            <a:off x="6132830" y="1706245"/>
            <a:ext cx="6127750" cy="491172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0" y="1548765"/>
            <a:ext cx="6132830" cy="5139690"/>
          </a:xfrm>
          <a:prstGeom prst="rect">
            <a:avLst/>
          </a:prstGeom>
        </p:spPr>
      </p:pic>
      <p:pic>
        <p:nvPicPr>
          <p:cNvPr id="3" name="图片 2"/>
          <p:cNvPicPr>
            <a:picLocks noChangeAspect="1"/>
          </p:cNvPicPr>
          <p:nvPr>
            <p:custDataLst>
              <p:tags r:id="rId5"/>
            </p:custDataLst>
          </p:nvPr>
        </p:nvPicPr>
        <p:blipFill>
          <a:blip r:embed="rId6"/>
          <a:stretch>
            <a:fillRect/>
          </a:stretch>
        </p:blipFill>
        <p:spPr>
          <a:xfrm>
            <a:off x="4982210" y="3150235"/>
            <a:ext cx="2054225" cy="1936750"/>
          </a:xfrm>
          <a:prstGeom prst="ellipse">
            <a:avLst/>
          </a:prstGeom>
        </p:spPr>
      </p:pic>
      <p:sp>
        <p:nvSpPr>
          <p:cNvPr id="4" name="文本框 3"/>
          <p:cNvSpPr txBox="1"/>
          <p:nvPr/>
        </p:nvSpPr>
        <p:spPr>
          <a:xfrm>
            <a:off x="0" y="0"/>
            <a:ext cx="7573010" cy="645160"/>
          </a:xfrm>
          <a:prstGeom prst="rect">
            <a:avLst/>
          </a:prstGeom>
          <a:solidFill>
            <a:schemeClr val="bg2">
              <a:lumMod val="75000"/>
              <a:alpha val="28000"/>
            </a:schemeClr>
          </a:solidFill>
        </p:spPr>
        <p:txBody>
          <a:bodyPr wrap="square" rtlCol="0">
            <a:spAutoFit/>
          </a:bodyPr>
          <a:p>
            <a:pPr algn="l"/>
            <a:r>
              <a:rPr lang="zh-CN" altLang="en-US" sz="3600" b="1">
                <a:solidFill>
                  <a:schemeClr val="tx1"/>
                </a:solidFill>
                <a:latin typeface="华文行楷" panose="02010800040101010101" charset="-122"/>
                <a:ea typeface="华文行楷" panose="02010800040101010101" charset="-122"/>
              </a:rPr>
              <a:t>区级规划课题成果</a:t>
            </a:r>
            <a:r>
              <a:rPr lang="en-US" altLang="zh-CN" sz="3600" b="1">
                <a:solidFill>
                  <a:schemeClr val="tx1"/>
                </a:solidFill>
                <a:latin typeface="华文行楷" panose="02010800040101010101" charset="-122"/>
                <a:ea typeface="华文行楷" panose="02010800040101010101" charset="-122"/>
              </a:rPr>
              <a:t> </a:t>
            </a:r>
            <a:r>
              <a:rPr lang="zh-CN" altLang="en-US" sz="3600" b="1">
                <a:solidFill>
                  <a:schemeClr val="tx1"/>
                </a:solidFill>
                <a:latin typeface="华文行楷" panose="02010800040101010101" charset="-122"/>
                <a:ea typeface="华文行楷" panose="02010800040101010101" charset="-122"/>
              </a:rPr>
              <a:t>水平</a:t>
            </a:r>
            <a:r>
              <a:rPr lang="en-US" altLang="zh-CN" sz="3600" b="1">
                <a:solidFill>
                  <a:schemeClr val="tx1"/>
                </a:solidFill>
                <a:latin typeface="华文行楷" panose="02010800040101010101" charset="-122"/>
                <a:ea typeface="华文行楷" panose="02010800040101010101" charset="-122"/>
              </a:rPr>
              <a:t>3/4</a:t>
            </a:r>
            <a:endParaRPr lang="en-US" altLang="zh-CN" sz="3600" b="1">
              <a:solidFill>
                <a:schemeClr val="tx1"/>
              </a:solidFill>
              <a:latin typeface="华文行楷" panose="02010800040101010101" charset="-122"/>
              <a:ea typeface="华文行楷" panose="020108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latin typeface="华文琥珀" panose="02010800040101010101" charset="-122"/>
                <a:ea typeface="华文琥珀" panose="02010800040101010101" charset="-122"/>
              </a:rPr>
              <a:t>课标</a:t>
            </a:r>
            <a:endParaRPr lang="zh-CN" altLang="en-US">
              <a:latin typeface="华文琥珀" panose="02010800040101010101" charset="-122"/>
              <a:ea typeface="华文琥珀" panose="02010800040101010101" charset="-122"/>
            </a:endParaRPr>
          </a:p>
        </p:txBody>
      </p:sp>
      <p:sp>
        <p:nvSpPr>
          <p:cNvPr id="4" name="文本占位符 3"/>
          <p:cNvSpPr>
            <a:spLocks noGrp="1"/>
          </p:cNvSpPr>
          <p:nvPr>
            <p:ph type="body" idx="1"/>
          </p:nvPr>
        </p:nvSpPr>
        <p:spPr>
          <a:ln w="28575" cmpd="sng">
            <a:solidFill>
              <a:schemeClr val="accent2">
                <a:lumMod val="40000"/>
                <a:lumOff val="60000"/>
              </a:schemeClr>
            </a:solidFill>
            <a:prstDash val="sysDash"/>
          </a:ln>
        </p:spPr>
        <p:txBody>
          <a:bodyPr/>
          <a:p>
            <a:pPr algn="ctr"/>
            <a:r>
              <a:rPr lang="en-US" altLang="zh-CN" sz="3600">
                <a:solidFill>
                  <a:schemeClr val="tx1"/>
                </a:solidFill>
                <a:latin typeface="楷体" panose="02010609060101010101" charset="-122"/>
                <a:ea typeface="楷体" panose="02010609060101010101" charset="-122"/>
                <a:cs typeface="楷体" panose="02010609060101010101" charset="-122"/>
                <a:sym typeface="+mn-ea"/>
              </a:rPr>
              <a:t>2020</a:t>
            </a:r>
            <a:r>
              <a:rPr lang="zh-CN" altLang="en-US" sz="3600">
                <a:solidFill>
                  <a:schemeClr val="tx1"/>
                </a:solidFill>
                <a:latin typeface="楷体" panose="02010609060101010101" charset="-122"/>
                <a:ea typeface="楷体" panose="02010609060101010101" charset="-122"/>
                <a:cs typeface="楷体" panose="02010609060101010101" charset="-122"/>
                <a:sym typeface="+mn-ea"/>
              </a:rPr>
              <a:t>年修订版</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内容占位符 2"/>
          <p:cNvSpPr>
            <a:spLocks noGrp="1"/>
          </p:cNvSpPr>
          <p:nvPr>
            <p:ph sz="half" idx="2"/>
          </p:nvPr>
        </p:nvSpPr>
        <p:spPr>
          <a:xfrm>
            <a:off x="861378" y="2494280"/>
            <a:ext cx="5157787" cy="3684588"/>
          </a:xfrm>
          <a:ln w="28575" cmpd="sng">
            <a:solidFill>
              <a:schemeClr val="accent2">
                <a:lumMod val="40000"/>
                <a:lumOff val="60000"/>
              </a:schemeClr>
            </a:solidFill>
            <a:prstDash val="sysDash"/>
          </a:ln>
        </p:spPr>
        <p:txBody>
          <a:bodyPr>
            <a:normAutofit/>
          </a:bodyPr>
          <a:p>
            <a:r>
              <a:rPr lang="zh-CN" altLang="en-US" u="sng">
                <a:solidFill>
                  <a:srgbClr val="FF0000"/>
                </a:solidFill>
              </a:rPr>
              <a:t>认识私有制、阶级和国家产生的关系；通过甲骨文、青铜铭文及其他文献记载，了解私有制、阶级和早期国家的特征。</a:t>
            </a:r>
            <a:endParaRPr lang="zh-CN" altLang="en-US" u="sng">
              <a:solidFill>
                <a:srgbClr val="FF0000"/>
              </a:solidFill>
            </a:endParaRPr>
          </a:p>
          <a:p>
            <a:endParaRPr lang="zh-CN" altLang="en-US">
              <a:latin typeface="楷体" panose="02010609060101010101" charset="-122"/>
              <a:ea typeface="楷体" panose="02010609060101010101" charset="-122"/>
              <a:cs typeface="华文楷体" panose="02010600040101010101" charset="-122"/>
            </a:endParaRPr>
          </a:p>
          <a:p>
            <a:endParaRPr lang="zh-CN" altLang="en-US">
              <a:latin typeface="楷体" panose="02010609060101010101" charset="-122"/>
              <a:ea typeface="楷体" panose="02010609060101010101" charset="-122"/>
              <a:cs typeface="华文楷体" panose="02010600040101010101" charset="-122"/>
            </a:endParaRPr>
          </a:p>
        </p:txBody>
      </p:sp>
      <p:sp>
        <p:nvSpPr>
          <p:cNvPr id="5" name="文本占位符 4"/>
          <p:cNvSpPr>
            <a:spLocks noGrp="1"/>
          </p:cNvSpPr>
          <p:nvPr>
            <p:ph type="body" sz="quarter" idx="3"/>
          </p:nvPr>
        </p:nvSpPr>
        <p:spPr>
          <a:ln w="28575" cmpd="sng">
            <a:solidFill>
              <a:schemeClr val="accent2">
                <a:lumMod val="40000"/>
                <a:lumOff val="60000"/>
              </a:schemeClr>
            </a:solidFill>
            <a:prstDash val="sysDash"/>
          </a:ln>
        </p:spPr>
        <p:txBody>
          <a:bodyPr/>
          <a:p>
            <a:pPr algn="ctr"/>
            <a:r>
              <a:rPr lang="zh-CN" altLang="en-US" sz="3600">
                <a:solidFill>
                  <a:schemeClr val="tx1"/>
                </a:solidFill>
                <a:latin typeface="楷体" panose="02010609060101010101" charset="-122"/>
                <a:ea typeface="楷体" panose="02010609060101010101" charset="-122"/>
                <a:cs typeface="楷体" panose="02010609060101010101" charset="-122"/>
                <a:sym typeface="+mn-ea"/>
              </a:rPr>
              <a:t>唯物史观的水平</a:t>
            </a:r>
            <a:r>
              <a:rPr lang="en-US" altLang="zh-CN" sz="3600">
                <a:solidFill>
                  <a:schemeClr val="tx1"/>
                </a:solidFill>
                <a:latin typeface="楷体" panose="02010609060101010101" charset="-122"/>
                <a:ea typeface="楷体" panose="02010609060101010101" charset="-122"/>
                <a:cs typeface="楷体" panose="02010609060101010101" charset="-122"/>
                <a:sym typeface="+mn-ea"/>
              </a:rPr>
              <a:t>3</a:t>
            </a:r>
            <a:r>
              <a:rPr lang="zh-CN" altLang="en-US" sz="3600">
                <a:solidFill>
                  <a:schemeClr val="tx1"/>
                </a:solidFill>
                <a:latin typeface="楷体" panose="02010609060101010101" charset="-122"/>
                <a:ea typeface="楷体" panose="02010609060101010101" charset="-122"/>
                <a:cs typeface="楷体" panose="02010609060101010101" charset="-122"/>
                <a:sym typeface="+mn-ea"/>
              </a:rPr>
              <a:t>/</a:t>
            </a:r>
            <a:r>
              <a:rPr lang="en-US" altLang="zh-CN" sz="3600">
                <a:solidFill>
                  <a:schemeClr val="tx1"/>
                </a:solidFill>
                <a:latin typeface="楷体" panose="02010609060101010101" charset="-122"/>
                <a:ea typeface="楷体" panose="02010609060101010101" charset="-122"/>
                <a:cs typeface="楷体" panose="02010609060101010101" charset="-122"/>
                <a:sym typeface="+mn-ea"/>
              </a:rPr>
              <a:t>4</a:t>
            </a:r>
            <a:endParaRPr lang="en-US" altLang="zh-CN" sz="36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 name="内容占位符 5"/>
          <p:cNvSpPr>
            <a:spLocks noGrp="1"/>
          </p:cNvSpPr>
          <p:nvPr>
            <p:ph sz="quarter" idx="4"/>
          </p:nvPr>
        </p:nvSpPr>
        <p:spPr>
          <a:xfrm>
            <a:off x="6193790" y="2494280"/>
            <a:ext cx="5183188" cy="3684588"/>
          </a:xfrm>
          <a:ln w="28575" cmpd="sng">
            <a:solidFill>
              <a:schemeClr val="accent2">
                <a:lumMod val="40000"/>
                <a:lumOff val="60000"/>
              </a:schemeClr>
            </a:solidFill>
            <a:prstDash val="sysDash"/>
          </a:ln>
        </p:spPr>
        <p:txBody>
          <a:bodyPr/>
          <a:p>
            <a:r>
              <a:rPr lang="zh-CN" altLang="en-US">
                <a:latin typeface="华文楷体" panose="02010600040101010101" charset="-122"/>
                <a:ea typeface="华文楷体" panose="02010600040101010101" charset="-122"/>
                <a:cs typeface="华文楷体" panose="02010600040101010101" charset="-122"/>
                <a:sym typeface="+mn-ea"/>
              </a:rPr>
              <a:t>能够从生产力与生产关系、经济基础与上层建筑的辩证关系来理解历史上的发展变化和社会形态的演变过程，理解阶级斗争是推动阶级社会发展的直接动力；理解人民群众在历史发展中的重要作用；能够史论结合、实事求是地论述历史与现实问题。</a:t>
            </a:r>
            <a:endParaRPr lang="zh-CN" altLang="en-US">
              <a:latin typeface="华文楷体" panose="02010600040101010101" charset="-122"/>
              <a:ea typeface="华文楷体" panose="02010600040101010101" charset="-122"/>
              <a:cs typeface="华文楷体" panose="02010600040101010101" charset="-122"/>
            </a:endParaRPr>
          </a:p>
          <a:p>
            <a:endParaRPr lang="zh-CN" altLang="en-US">
              <a:latin typeface="楷体" panose="02010609060101010101" charset="-122"/>
              <a:ea typeface="楷体" panose="02010609060101010101" charset="-122"/>
              <a:cs typeface="华文楷体" panose="0201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35" y="-49530"/>
            <a:ext cx="12192000" cy="6907530"/>
          </a:xfrm>
          <a:prstGeom prst="rect">
            <a:avLst/>
          </a:prstGeom>
        </p:spPr>
      </p:pic>
      <p:sp>
        <p:nvSpPr>
          <p:cNvPr id="6" name="矩形 5"/>
          <p:cNvSpPr/>
          <p:nvPr/>
        </p:nvSpPr>
        <p:spPr>
          <a:xfrm>
            <a:off x="-635" y="-3429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整体感知与知识梳理</a:t>
            </a:r>
            <a:endParaRPr lang="zh-CN" altLang="en-US">
              <a:solidFill>
                <a:srgbClr val="FF0000"/>
              </a:solidFill>
              <a:latin typeface="华文琥珀" panose="02010800040101010101" charset="-122"/>
              <a:ea typeface="华文琥珀" panose="02010800040101010101" charset="-122"/>
            </a:endParaRPr>
          </a:p>
        </p:txBody>
      </p:sp>
      <p:sp>
        <p:nvSpPr>
          <p:cNvPr id="7" name="文本框 6"/>
          <p:cNvSpPr txBox="1"/>
          <p:nvPr/>
        </p:nvSpPr>
        <p:spPr>
          <a:xfrm>
            <a:off x="681355" y="948690"/>
            <a:ext cx="8717280" cy="521970"/>
          </a:xfrm>
          <a:prstGeom prst="rect">
            <a:avLst/>
          </a:prstGeom>
          <a:noFill/>
        </p:spPr>
        <p:txBody>
          <a:bodyPr wrap="none" rtlCol="0" anchor="t">
            <a:spAutoFit/>
          </a:bodyPr>
          <a:p>
            <a:r>
              <a:rPr lang="zh-CN" altLang="en-US" sz="2800">
                <a:latin typeface="华文楷体" panose="02010600040101010101" charset="-122"/>
                <a:ea typeface="华文楷体" panose="02010600040101010101" charset="-122"/>
                <a:sym typeface="+mn-ea"/>
              </a:rPr>
              <a:t>阅读教材内容，完成导学案中关于</a:t>
            </a:r>
            <a:r>
              <a:rPr lang="en-US" altLang="zh-CN" sz="2800">
                <a:latin typeface="华文楷体" panose="02010600040101010101" charset="-122"/>
                <a:ea typeface="华文楷体" panose="02010600040101010101" charset="-122"/>
                <a:sym typeface="+mn-ea"/>
              </a:rPr>
              <a:t>“</a:t>
            </a:r>
            <a:r>
              <a:rPr lang="zh-CN" altLang="en-US" sz="2800">
                <a:latin typeface="华文楷体" panose="02010600040101010101" charset="-122"/>
                <a:ea typeface="华文楷体" panose="02010600040101010101" charset="-122"/>
                <a:sym typeface="+mn-ea"/>
              </a:rPr>
              <a:t>变</a:t>
            </a:r>
            <a:r>
              <a:rPr lang="en-US" altLang="zh-CN" sz="2800">
                <a:latin typeface="华文楷体" panose="02010600040101010101" charset="-122"/>
                <a:ea typeface="华文楷体" panose="02010600040101010101" charset="-122"/>
                <a:sym typeface="+mn-ea"/>
              </a:rPr>
              <a:t>”</a:t>
            </a:r>
            <a:r>
              <a:rPr lang="zh-CN" altLang="en-US" sz="2800">
                <a:latin typeface="华文楷体" panose="02010600040101010101" charset="-122"/>
                <a:ea typeface="华文楷体" panose="02010600040101010101" charset="-122"/>
                <a:sym typeface="+mn-ea"/>
              </a:rPr>
              <a:t>的知识梳理。</a:t>
            </a:r>
            <a:endParaRPr lang="zh-CN" altLang="en-US" sz="2800">
              <a:latin typeface="华文楷体" panose="02010600040101010101" charset="-122"/>
              <a:ea typeface="华文楷体" panose="02010600040101010101" charset="-122"/>
            </a:endParaRPr>
          </a:p>
        </p:txBody>
      </p:sp>
      <p:grpSp>
        <p:nvGrpSpPr>
          <p:cNvPr id="15" name="组合 14"/>
          <p:cNvGrpSpPr/>
          <p:nvPr/>
        </p:nvGrpSpPr>
        <p:grpSpPr>
          <a:xfrm>
            <a:off x="640080" y="1908175"/>
            <a:ext cx="8515350" cy="4743450"/>
            <a:chOff x="967" y="2971"/>
            <a:chExt cx="13410" cy="7470"/>
          </a:xfrm>
        </p:grpSpPr>
        <p:sp>
          <p:nvSpPr>
            <p:cNvPr id="8" name="矩形 7"/>
            <p:cNvSpPr/>
            <p:nvPr/>
          </p:nvSpPr>
          <p:spPr>
            <a:xfrm>
              <a:off x="967" y="2971"/>
              <a:ext cx="13411" cy="747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连接符 8"/>
            <p:cNvCxnSpPr/>
            <p:nvPr/>
          </p:nvCxnSpPr>
          <p:spPr>
            <a:xfrm>
              <a:off x="5619" y="2971"/>
              <a:ext cx="0" cy="7470"/>
            </a:xfrm>
            <a:prstGeom prst="line">
              <a:avLst/>
            </a:prstGeom>
            <a:ln w="28575" cmpd="dbl">
              <a:solidFill>
                <a:schemeClr val="accent1">
                  <a:shade val="5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1335405" y="2037715"/>
            <a:ext cx="1402080" cy="460375"/>
          </a:xfrm>
          <a:prstGeom prst="rect">
            <a:avLst/>
          </a:prstGeom>
          <a:noFill/>
        </p:spPr>
        <p:txBody>
          <a:bodyPr wrap="none" rtlCol="0">
            <a:spAutoFit/>
          </a:bodyPr>
          <a:p>
            <a:r>
              <a:rPr lang="zh-CN" altLang="en-US" sz="2400"/>
              <a:t>经济</a:t>
            </a:r>
            <a:r>
              <a:rPr lang="zh-CN" altLang="en-US" sz="2400"/>
              <a:t>之变</a:t>
            </a:r>
            <a:endParaRPr lang="zh-CN" altLang="en-US" sz="2400"/>
          </a:p>
        </p:txBody>
      </p:sp>
      <p:sp>
        <p:nvSpPr>
          <p:cNvPr id="12" name="文本框 11"/>
          <p:cNvSpPr txBox="1"/>
          <p:nvPr/>
        </p:nvSpPr>
        <p:spPr>
          <a:xfrm>
            <a:off x="936625" y="4608195"/>
            <a:ext cx="2011680" cy="460375"/>
          </a:xfrm>
          <a:prstGeom prst="rect">
            <a:avLst/>
          </a:prstGeom>
          <a:noFill/>
        </p:spPr>
        <p:txBody>
          <a:bodyPr wrap="none" rtlCol="0">
            <a:spAutoFit/>
          </a:bodyPr>
          <a:p>
            <a:r>
              <a:rPr lang="zh-CN" altLang="en-US" sz="2400"/>
              <a:t>经济制度</a:t>
            </a:r>
            <a:r>
              <a:rPr lang="zh-CN" altLang="en-US" sz="2400"/>
              <a:t>之变</a:t>
            </a:r>
            <a:endParaRPr lang="zh-CN" altLang="en-US" sz="2400"/>
          </a:p>
        </p:txBody>
      </p:sp>
      <p:cxnSp>
        <p:nvCxnSpPr>
          <p:cNvPr id="16" name="直接连接符 15"/>
          <p:cNvCxnSpPr/>
          <p:nvPr/>
        </p:nvCxnSpPr>
        <p:spPr>
          <a:xfrm>
            <a:off x="3567430" y="4150360"/>
            <a:ext cx="5605780" cy="0"/>
          </a:xfrm>
          <a:prstGeom prst="line">
            <a:avLst/>
          </a:prstGeom>
          <a:ln w="28575"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862955" y="2037715"/>
            <a:ext cx="1402080" cy="460375"/>
          </a:xfrm>
          <a:prstGeom prst="rect">
            <a:avLst/>
          </a:prstGeom>
          <a:noFill/>
        </p:spPr>
        <p:txBody>
          <a:bodyPr wrap="none" rtlCol="0">
            <a:spAutoFit/>
          </a:bodyPr>
          <a:p>
            <a:r>
              <a:rPr lang="zh-CN" altLang="en-US" sz="2400"/>
              <a:t>政治</a:t>
            </a:r>
            <a:r>
              <a:rPr lang="zh-CN" altLang="en-US" sz="2400"/>
              <a:t>之变</a:t>
            </a:r>
            <a:endParaRPr lang="zh-CN" altLang="en-US" sz="2400"/>
          </a:p>
        </p:txBody>
      </p:sp>
      <p:sp>
        <p:nvSpPr>
          <p:cNvPr id="18" name="文本框 17"/>
          <p:cNvSpPr txBox="1"/>
          <p:nvPr/>
        </p:nvSpPr>
        <p:spPr>
          <a:xfrm>
            <a:off x="5862955" y="4608195"/>
            <a:ext cx="1402080" cy="460375"/>
          </a:xfrm>
          <a:prstGeom prst="rect">
            <a:avLst/>
          </a:prstGeom>
          <a:noFill/>
        </p:spPr>
        <p:txBody>
          <a:bodyPr wrap="none" rtlCol="0">
            <a:spAutoFit/>
          </a:bodyPr>
          <a:p>
            <a:r>
              <a:rPr lang="zh-CN" altLang="en-US" sz="2400"/>
              <a:t>思想</a:t>
            </a:r>
            <a:r>
              <a:rPr lang="zh-CN" altLang="en-US" sz="2400"/>
              <a:t>之变</a:t>
            </a:r>
            <a:endParaRPr lang="zh-CN" altLang="en-US" sz="2400"/>
          </a:p>
        </p:txBody>
      </p:sp>
      <p:sp>
        <p:nvSpPr>
          <p:cNvPr id="11" name="文本框 10"/>
          <p:cNvSpPr txBox="1"/>
          <p:nvPr/>
        </p:nvSpPr>
        <p:spPr>
          <a:xfrm>
            <a:off x="681355" y="2598420"/>
            <a:ext cx="2168525" cy="1198880"/>
          </a:xfrm>
          <a:prstGeom prst="rect">
            <a:avLst/>
          </a:prstGeom>
          <a:noFill/>
        </p:spPr>
        <p:txBody>
          <a:bodyPr wrap="square" rtlCol="0">
            <a:spAutoFit/>
          </a:bodyPr>
          <a:p>
            <a:r>
              <a:rPr lang="zh-CN" altLang="en-US" sz="2400">
                <a:latin typeface="楷体" panose="02010609060101010101" charset="-122"/>
                <a:ea typeface="楷体" panose="02010609060101010101" charset="-122"/>
              </a:rPr>
              <a:t>农业</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手工业</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商业</a:t>
            </a:r>
            <a:endParaRPr lang="zh-CN" altLang="en-US" sz="2400">
              <a:latin typeface="楷体" panose="02010609060101010101" charset="-122"/>
              <a:ea typeface="楷体" panose="02010609060101010101" charset="-122"/>
            </a:endParaRPr>
          </a:p>
        </p:txBody>
      </p:sp>
      <p:sp>
        <p:nvSpPr>
          <p:cNvPr id="13" name="文本框 12"/>
          <p:cNvSpPr txBox="1"/>
          <p:nvPr/>
        </p:nvSpPr>
        <p:spPr>
          <a:xfrm>
            <a:off x="681355" y="5128260"/>
            <a:ext cx="2168525" cy="1198880"/>
          </a:xfrm>
          <a:prstGeom prst="rect">
            <a:avLst/>
          </a:prstGeom>
          <a:noFill/>
        </p:spPr>
        <p:txBody>
          <a:bodyPr wrap="square" rtlCol="0">
            <a:spAutoFit/>
          </a:bodyPr>
          <a:p>
            <a:r>
              <a:rPr lang="zh-CN" altLang="en-US" sz="2400">
                <a:latin typeface="楷体" panose="02010609060101010101" charset="-122"/>
                <a:ea typeface="楷体" panose="02010609060101010101" charset="-122"/>
              </a:rPr>
              <a:t>井田制</a:t>
            </a:r>
            <a:r>
              <a:rPr lang="zh-CN" altLang="en-US" sz="2400">
                <a:latin typeface="楷体" panose="02010609060101010101" charset="-122"/>
                <a:ea typeface="楷体" panose="02010609060101010101" charset="-122"/>
              </a:rPr>
              <a:t>瓦解</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封建土地私有制</a:t>
            </a:r>
            <a:r>
              <a:rPr lang="zh-CN" altLang="en-US" sz="2400">
                <a:latin typeface="楷体" panose="02010609060101010101" charset="-122"/>
                <a:ea typeface="楷体" panose="02010609060101010101" charset="-122"/>
              </a:rPr>
              <a:t>产生</a:t>
            </a:r>
            <a:endParaRPr lang="zh-CN" altLang="en-US" sz="2400">
              <a:latin typeface="楷体" panose="02010609060101010101" charset="-122"/>
              <a:ea typeface="楷体" panose="02010609060101010101" charset="-122"/>
            </a:endParaRPr>
          </a:p>
        </p:txBody>
      </p:sp>
      <p:sp>
        <p:nvSpPr>
          <p:cNvPr id="19" name="文本框 18"/>
          <p:cNvSpPr txBox="1"/>
          <p:nvPr/>
        </p:nvSpPr>
        <p:spPr>
          <a:xfrm>
            <a:off x="5285740" y="2598420"/>
            <a:ext cx="3504565" cy="1198880"/>
          </a:xfrm>
          <a:prstGeom prst="rect">
            <a:avLst/>
          </a:prstGeom>
          <a:noFill/>
        </p:spPr>
        <p:txBody>
          <a:bodyPr wrap="square" rtlCol="0">
            <a:spAutoFit/>
          </a:bodyPr>
          <a:p>
            <a:r>
              <a:rPr lang="zh-CN" altLang="en-US" sz="2400">
                <a:latin typeface="楷体" panose="02010609060101010101" charset="-122"/>
                <a:ea typeface="楷体" panose="02010609060101010101" charset="-122"/>
              </a:rPr>
              <a:t>宗法制、分封制</a:t>
            </a:r>
            <a:r>
              <a:rPr lang="zh-CN" altLang="en-US" sz="2400">
                <a:latin typeface="楷体" panose="02010609060101010101" charset="-122"/>
                <a:ea typeface="楷体" panose="02010609060101010101" charset="-122"/>
              </a:rPr>
              <a:t>瓦解</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周天子势力</a:t>
            </a:r>
            <a:r>
              <a:rPr lang="zh-CN" altLang="en-US" sz="2400">
                <a:latin typeface="楷体" panose="02010609060101010101" charset="-122"/>
                <a:ea typeface="楷体" panose="02010609060101010101" charset="-122"/>
              </a:rPr>
              <a:t>衰微</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诸侯争霸、各国</a:t>
            </a:r>
            <a:r>
              <a:rPr lang="zh-CN" altLang="en-US" sz="2400">
                <a:latin typeface="楷体" panose="02010609060101010101" charset="-122"/>
                <a:ea typeface="楷体" panose="02010609060101010101" charset="-122"/>
              </a:rPr>
              <a:t>变法</a:t>
            </a:r>
            <a:endParaRPr lang="zh-CN" altLang="en-US" sz="2400">
              <a:latin typeface="楷体" panose="02010609060101010101" charset="-122"/>
              <a:ea typeface="楷体" panose="02010609060101010101" charset="-122"/>
            </a:endParaRPr>
          </a:p>
        </p:txBody>
      </p:sp>
      <p:sp>
        <p:nvSpPr>
          <p:cNvPr id="20" name="文本框 19"/>
          <p:cNvSpPr txBox="1"/>
          <p:nvPr/>
        </p:nvSpPr>
        <p:spPr>
          <a:xfrm>
            <a:off x="5361305" y="5118100"/>
            <a:ext cx="3504565" cy="1568450"/>
          </a:xfrm>
          <a:prstGeom prst="rect">
            <a:avLst/>
          </a:prstGeom>
          <a:noFill/>
        </p:spPr>
        <p:txBody>
          <a:bodyPr wrap="square" rtlCol="0">
            <a:spAutoFit/>
          </a:bodyPr>
          <a:p>
            <a:r>
              <a:rPr lang="zh-CN" altLang="en-US" sz="2400">
                <a:latin typeface="楷体" panose="02010609060101010101" charset="-122"/>
                <a:ea typeface="楷体" panose="02010609060101010101" charset="-122"/>
              </a:rPr>
              <a:t>私学</a:t>
            </a:r>
            <a:r>
              <a:rPr lang="zh-CN" altLang="en-US" sz="2400">
                <a:latin typeface="楷体" panose="02010609060101010101" charset="-122"/>
                <a:ea typeface="楷体" panose="02010609060101010101" charset="-122"/>
              </a:rPr>
              <a:t>兴起</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百家</a:t>
            </a:r>
            <a:r>
              <a:rPr lang="zh-CN" altLang="en-US" sz="2400">
                <a:latin typeface="楷体" panose="02010609060101010101" charset="-122"/>
                <a:ea typeface="楷体" panose="02010609060101010101" charset="-122"/>
              </a:rPr>
              <a:t>争鸣</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早期</a:t>
            </a:r>
            <a:r>
              <a:rPr lang="zh-CN" altLang="en-US" sz="2400">
                <a:latin typeface="楷体" panose="02010609060101010101" charset="-122"/>
                <a:ea typeface="楷体" panose="02010609060101010101" charset="-122"/>
              </a:rPr>
              <a:t>民本思想</a:t>
            </a:r>
            <a:endParaRPr lang="zh-CN" altLang="en-US" sz="2400">
              <a:latin typeface="楷体" panose="02010609060101010101" charset="-122"/>
              <a:ea typeface="楷体" panose="02010609060101010101" charset="-122"/>
            </a:endParaRPr>
          </a:p>
          <a:p>
            <a:endParaRPr lang="zh-CN" altLang="en-US" sz="2400">
              <a:latin typeface="楷体" panose="02010609060101010101" charset="-122"/>
              <a:ea typeface="楷体" panose="02010609060101010101" charset="-122"/>
            </a:endParaRPr>
          </a:p>
        </p:txBody>
      </p:sp>
      <p:pic>
        <p:nvPicPr>
          <p:cNvPr id="21" name="图片 20"/>
          <p:cNvPicPr>
            <a:picLocks noChangeAspect="1"/>
          </p:cNvPicPr>
          <p:nvPr>
            <p:custDataLst>
              <p:tags r:id="rId2"/>
            </p:custDataLst>
          </p:nvPr>
        </p:nvPicPr>
        <p:blipFill>
          <a:blip r:embed="rId3"/>
          <a:stretch>
            <a:fillRect/>
          </a:stretch>
        </p:blipFill>
        <p:spPr>
          <a:xfrm>
            <a:off x="2486025" y="2844800"/>
            <a:ext cx="2054225" cy="1936750"/>
          </a:xfrm>
          <a:prstGeom prst="ellipse">
            <a:avLst/>
          </a:prstGeom>
        </p:spPr>
      </p:pic>
      <p:sp>
        <p:nvSpPr>
          <p:cNvPr id="14" name="右箭头 13"/>
          <p:cNvSpPr/>
          <p:nvPr/>
        </p:nvSpPr>
        <p:spPr>
          <a:xfrm>
            <a:off x="2849880" y="3691890"/>
            <a:ext cx="1690370" cy="9163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8164830" y="3691890"/>
            <a:ext cx="3434080" cy="583565"/>
          </a:xfrm>
          <a:prstGeom prst="rect">
            <a:avLst/>
          </a:prstGeom>
          <a:solidFill>
            <a:srgbClr val="FFC000"/>
          </a:solidFill>
        </p:spPr>
        <p:txBody>
          <a:bodyPr wrap="none" rtlCol="0" anchor="t">
            <a:spAutoFit/>
          </a:bodyPr>
          <a:p>
            <a:r>
              <a:rPr lang="zh-CN" altLang="en-US" sz="3200">
                <a:latin typeface="楷体" panose="02010609060101010101" charset="-122"/>
                <a:ea typeface="楷体" panose="02010609060101010101" charset="-122"/>
                <a:sym typeface="+mn-ea"/>
              </a:rPr>
              <a:t>华夏认同观念形成</a:t>
            </a:r>
            <a:endParaRPr lang="zh-CN" altLang="en-US" sz="3200">
              <a:latin typeface="楷体" panose="02010609060101010101" charset="-122"/>
              <a:ea typeface="楷体" panose="02010609060101010101" charset="-122"/>
              <a:sym typeface="+mn-ea"/>
            </a:endParaRPr>
          </a:p>
        </p:txBody>
      </p:sp>
      <p:sp>
        <p:nvSpPr>
          <p:cNvPr id="23" name="云形标注 22"/>
          <p:cNvSpPr/>
          <p:nvPr/>
        </p:nvSpPr>
        <p:spPr>
          <a:xfrm>
            <a:off x="9051290" y="699135"/>
            <a:ext cx="2784475" cy="234632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经济基础变</a:t>
            </a:r>
            <a:r>
              <a:rPr lang="zh-CN" altLang="en-US" sz="2400" b="1"/>
              <a:t>导致</a:t>
            </a:r>
            <a:endParaRPr lang="zh-CN" altLang="en-US" sz="2400" b="1"/>
          </a:p>
          <a:p>
            <a:pPr algn="ctr"/>
            <a:r>
              <a:rPr lang="zh-CN" altLang="en-US" sz="2400" b="1"/>
              <a:t>上层建筑</a:t>
            </a:r>
            <a:r>
              <a:rPr lang="zh-CN" altLang="en-US" sz="2400" b="1"/>
              <a:t>变</a:t>
            </a:r>
            <a:endParaRPr lang="zh-CN" altLang="en-US" sz="2400" b="1"/>
          </a:p>
        </p:txBody>
      </p:sp>
      <p:sp>
        <p:nvSpPr>
          <p:cNvPr id="24" name="云形标注 23"/>
          <p:cNvSpPr/>
          <p:nvPr/>
        </p:nvSpPr>
        <p:spPr>
          <a:xfrm>
            <a:off x="9408160" y="4415790"/>
            <a:ext cx="2784475" cy="2346325"/>
          </a:xfrm>
          <a:prstGeom prst="cloudCallout">
            <a:avLst>
              <a:gd name="adj1" fmla="val -60946"/>
              <a:gd name="adj2" fmla="val -546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统一多民族国家正在</a:t>
            </a:r>
            <a:r>
              <a:rPr lang="zh-CN" altLang="en-US" sz="2400" b="1"/>
              <a:t>形成</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to="" calcmode="lin" valueType="num">
                                      <p:cBhvr>
                                        <p:cTn id="12" dur="1" fill="hold"/>
                                        <p:tgtEl>
                                          <p:spTgt spid="1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par>
                                <p:cTn id="18" presetID="24"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to="" calcmode="lin" valueType="num">
                                      <p:cBhvr>
                                        <p:cTn id="20" dur="1" fill="hold"/>
                                        <p:tgtEl>
                                          <p:spTgt spid="12"/>
                                        </p:tgtEl>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cBhvr>
                                    </p:anim>
                                  </p:childTnLst>
                                </p:cTn>
                              </p:par>
                            </p:childTnLst>
                          </p:cTn>
                        </p:par>
                        <p:par>
                          <p:cTn id="26" fill="hold">
                            <p:stCondLst>
                              <p:cond delay="0"/>
                            </p:stCondLst>
                            <p:childTnLst>
                              <p:par>
                                <p:cTn id="27" presetID="24"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to="" calcmode="lin" valueType="num">
                                      <p:cBhvr>
                                        <p:cTn id="29" dur="1" fill="hold"/>
                                        <p:tgtEl>
                                          <p:spTgt spid="13"/>
                                        </p:tgtEl>
                                      </p:cBhvr>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3" presetClass="entr" presetSubtype="1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to="" calcmode="lin" valueType="num">
                                      <p:cBhvr>
                                        <p:cTn id="42" dur="1" fill="hold"/>
                                        <p:tgtEl>
                                          <p:spTgt spid="17"/>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to="" calcmode="lin" valueType="num">
                                      <p:cBhvr>
                                        <p:cTn id="47" dur="1" fill="hold"/>
                                        <p:tgtEl>
                                          <p:spTgt spid="18"/>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to="" calcmode="lin" valueType="num">
                                      <p:cBhvr>
                                        <p:cTn id="52" dur="1" fill="hold"/>
                                        <p:tgtEl>
                                          <p:spTgt spid="19"/>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 to="" calcmode="lin" valueType="num">
                                      <p:cBhvr>
                                        <p:cTn id="57" dur="1" fill="hold"/>
                                        <p:tgtEl>
                                          <p:spTgt spid="20"/>
                                        </p:tgtEl>
                                      </p:cBhvr>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 to="" calcmode="lin" valueType="num">
                                      <p:cBhvr>
                                        <p:cTn id="69" dur="1" fill="hold"/>
                                        <p:tgtEl>
                                          <p:spTgt spid="22"/>
                                        </p:tgtEl>
                                      </p:cBhvr>
                                    </p:anim>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0" grpId="1"/>
      <p:bldP spid="12" grpId="1"/>
      <p:bldP spid="14" grpId="0" bldLvl="0" animBg="1"/>
      <p:bldP spid="14" grpId="1" animBg="1"/>
      <p:bldP spid="17" grpId="0"/>
      <p:bldP spid="17" grpId="1"/>
      <p:bldP spid="18" grpId="0"/>
      <p:bldP spid="18" grpId="1"/>
      <p:bldP spid="11" grpId="0"/>
      <p:bldP spid="13" grpId="0"/>
      <p:bldP spid="11" grpId="1"/>
      <p:bldP spid="13" grpId="1"/>
      <p:bldP spid="19" grpId="0"/>
      <p:bldP spid="19" grpId="1"/>
      <p:bldP spid="20" grpId="0"/>
      <p:bldP spid="20" grpId="1"/>
      <p:bldP spid="22" grpId="0" animBg="1"/>
      <p:bldP spid="22" grpId="1" animBg="1"/>
      <p:bldP spid="23" grpId="0" bldLvl="0" animBg="1"/>
      <p:bldP spid="23" grpId="1" animBg="1"/>
      <p:bldP spid="24" grpId="0" bldLvl="0" animBg="1"/>
      <p:bldP spid="2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35" y="-49530"/>
            <a:ext cx="12192000" cy="6907530"/>
          </a:xfrm>
          <a:prstGeom prst="rect">
            <a:avLst/>
          </a:prstGeom>
        </p:spPr>
      </p:pic>
      <p:sp>
        <p:nvSpPr>
          <p:cNvPr id="5" name="矩形 4"/>
          <p:cNvSpPr/>
          <p:nvPr/>
        </p:nvSpPr>
        <p:spPr>
          <a:xfrm>
            <a:off x="-635" y="-3429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小农经济亦称“个体农民经济”。以家庭为单位、生产资料个体所有制为基础，完全或主要依靠自己劳动，满足自身消费为主的小规模农业经济。其中，有的以自有土地经营，有的以租入土地经营，亦有两者兼之</a:t>
            </a:r>
            <a:endParaRPr lang="zh-CN" altLang="en-US"/>
          </a:p>
        </p:txBody>
      </p:sp>
      <p:sp>
        <p:nvSpPr>
          <p:cNvPr id="7"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核心概念解析</a:t>
            </a:r>
            <a:endParaRPr lang="zh-CN" altLang="en-US">
              <a:solidFill>
                <a:srgbClr val="FF0000"/>
              </a:solidFill>
              <a:latin typeface="华文琥珀" panose="02010800040101010101" charset="-122"/>
              <a:ea typeface="华文琥珀" panose="02010800040101010101" charset="-122"/>
            </a:endParaRPr>
          </a:p>
        </p:txBody>
      </p:sp>
      <p:sp>
        <p:nvSpPr>
          <p:cNvPr id="3" name="文本框 2"/>
          <p:cNvSpPr txBox="1"/>
          <p:nvPr/>
        </p:nvSpPr>
        <p:spPr>
          <a:xfrm>
            <a:off x="818515" y="1164590"/>
            <a:ext cx="2011680" cy="460375"/>
          </a:xfrm>
          <a:prstGeom prst="rect">
            <a:avLst/>
          </a:prstGeom>
          <a:noFill/>
        </p:spPr>
        <p:txBody>
          <a:bodyPr wrap="none" rtlCol="0">
            <a:spAutoFit/>
          </a:bodyPr>
          <a:p>
            <a:r>
              <a:rPr lang="zh-CN" altLang="en-US" sz="2400"/>
              <a:t>一、小农经济</a:t>
            </a:r>
            <a:endParaRPr lang="zh-CN" altLang="en-US" sz="2400"/>
          </a:p>
        </p:txBody>
      </p:sp>
      <p:sp>
        <p:nvSpPr>
          <p:cNvPr id="6" name="文本框 5"/>
          <p:cNvSpPr txBox="1"/>
          <p:nvPr/>
        </p:nvSpPr>
        <p:spPr>
          <a:xfrm>
            <a:off x="818515" y="4435475"/>
            <a:ext cx="1402080" cy="460375"/>
          </a:xfrm>
          <a:prstGeom prst="rect">
            <a:avLst/>
          </a:prstGeom>
          <a:noFill/>
        </p:spPr>
        <p:txBody>
          <a:bodyPr wrap="none" rtlCol="0">
            <a:spAutoFit/>
          </a:bodyPr>
          <a:p>
            <a:r>
              <a:rPr lang="zh-CN" altLang="en-US" sz="2400"/>
              <a:t>二、私学</a:t>
            </a:r>
            <a:endParaRPr lang="zh-CN" altLang="en-US" sz="2400"/>
          </a:p>
        </p:txBody>
      </p:sp>
      <p:sp>
        <p:nvSpPr>
          <p:cNvPr id="9" name="文本框 8"/>
          <p:cNvSpPr txBox="1"/>
          <p:nvPr/>
        </p:nvSpPr>
        <p:spPr>
          <a:xfrm>
            <a:off x="751205" y="1624965"/>
            <a:ext cx="5245735" cy="2676525"/>
          </a:xfrm>
          <a:prstGeom prst="rect">
            <a:avLst/>
          </a:prstGeom>
          <a:noFill/>
        </p:spPr>
        <p:txBody>
          <a:bodyPr wrap="square" rtlCol="0" anchor="t">
            <a:spAutoFit/>
          </a:bodyPr>
          <a:p>
            <a:r>
              <a:rPr lang="zh-CN" altLang="en-US" sz="2400">
                <a:latin typeface="华文楷体" panose="02010600040101010101" charset="-122"/>
                <a:ea typeface="华文楷体" panose="02010600040101010101" charset="-122"/>
                <a:cs typeface="华文楷体" panose="02010600040101010101" charset="-122"/>
              </a:rPr>
              <a:t>小农经济亦称“个体农民经济”。是中国古代封建的基本经济形式。以家庭为单位、生产资料个体所有制为基础，完全或主要依靠自己劳动，满足自身消费为主的小规模农业经济。其中，有的以自有土地经营，有的以租入土地经营，亦有两者兼之</a:t>
            </a:r>
            <a:endParaRPr lang="zh-CN" altLang="en-US" sz="2400">
              <a:latin typeface="华文楷体" panose="02010600040101010101" charset="-122"/>
              <a:ea typeface="华文楷体" panose="02010600040101010101" charset="-122"/>
              <a:cs typeface="华文楷体" panose="02010600040101010101" charset="-122"/>
            </a:endParaRPr>
          </a:p>
        </p:txBody>
      </p:sp>
      <p:pic>
        <p:nvPicPr>
          <p:cNvPr id="105" name="图片 104"/>
          <p:cNvPicPr/>
          <p:nvPr/>
        </p:nvPicPr>
        <p:blipFill>
          <a:blip r:embed="rId2" r:link="rId3"/>
          <a:stretch>
            <a:fillRect/>
          </a:stretch>
        </p:blipFill>
        <p:spPr>
          <a:xfrm>
            <a:off x="5890260" y="1624965"/>
            <a:ext cx="4349750" cy="2943860"/>
          </a:xfrm>
          <a:prstGeom prst="rect">
            <a:avLst/>
          </a:prstGeom>
          <a:noFill/>
          <a:ln w="9525">
            <a:noFill/>
          </a:ln>
        </p:spPr>
      </p:pic>
      <p:sp>
        <p:nvSpPr>
          <p:cNvPr id="23" name="云形标注 22"/>
          <p:cNvSpPr/>
          <p:nvPr/>
        </p:nvSpPr>
        <p:spPr>
          <a:xfrm>
            <a:off x="9363710" y="329565"/>
            <a:ext cx="2569845" cy="2131060"/>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男耕女织</a:t>
            </a:r>
            <a:endParaRPr lang="zh-CN" altLang="en-US" sz="2400" b="1"/>
          </a:p>
          <a:p>
            <a:pPr algn="ctr"/>
            <a:r>
              <a:rPr lang="zh-CN" altLang="en-US" sz="2400" b="1"/>
              <a:t>自给自足</a:t>
            </a:r>
            <a:endParaRPr lang="zh-CN" altLang="en-US" sz="2400" b="1"/>
          </a:p>
          <a:p>
            <a:pPr algn="ctr"/>
            <a:r>
              <a:rPr lang="zh-CN" altLang="en-US" sz="2400" b="1"/>
              <a:t>一家一户</a:t>
            </a:r>
            <a:endParaRPr lang="zh-CN" altLang="en-US" sz="2400" b="1"/>
          </a:p>
        </p:txBody>
      </p:sp>
      <p:sp>
        <p:nvSpPr>
          <p:cNvPr id="10" name="文本框 9"/>
          <p:cNvSpPr txBox="1"/>
          <p:nvPr/>
        </p:nvSpPr>
        <p:spPr>
          <a:xfrm>
            <a:off x="751205" y="4895850"/>
            <a:ext cx="5139690" cy="1938020"/>
          </a:xfrm>
          <a:prstGeom prst="rect">
            <a:avLst/>
          </a:prstGeom>
          <a:noFill/>
        </p:spPr>
        <p:txBody>
          <a:bodyPr wrap="square" rtlCol="0" anchor="t">
            <a:spAutoFit/>
          </a:bodyPr>
          <a:p>
            <a:r>
              <a:rPr lang="zh-CN" altLang="en-US" sz="2400">
                <a:latin typeface="华文楷体" panose="02010600040101010101" charset="-122"/>
                <a:ea typeface="华文楷体" panose="02010600040101010101" charset="-122"/>
                <a:cs typeface="华文楷体" panose="02010600040101010101" charset="-122"/>
              </a:rPr>
              <a:t>中国古代私人办理的学校，与官学相对而言。私学产生于春秋时期，孔子虽非私学的首创者，但以孔子私学规模最大，影响最深，历时2000余年，在中国教育史上占有重要地位</a:t>
            </a:r>
            <a:endParaRPr lang="zh-CN" altLang="en-US" sz="2400">
              <a:latin typeface="华文楷体" panose="02010600040101010101" charset="-122"/>
              <a:ea typeface="华文楷体" panose="02010600040101010101" charset="-122"/>
              <a:cs typeface="华文楷体" panose="02010600040101010101" charset="-122"/>
            </a:endParaRPr>
          </a:p>
        </p:txBody>
      </p:sp>
      <p:sp>
        <p:nvSpPr>
          <p:cNvPr id="11" name="矩形 10"/>
          <p:cNvSpPr/>
          <p:nvPr/>
        </p:nvSpPr>
        <p:spPr>
          <a:xfrm>
            <a:off x="5890260" y="4707890"/>
            <a:ext cx="4467860" cy="2026285"/>
          </a:xfrm>
          <a:prstGeom prst="rect">
            <a:avLst/>
          </a:prstGeom>
          <a:noFill/>
          <a:ln w="28575" cmpd="dbl">
            <a:solidFill>
              <a:schemeClr val="accent1">
                <a:shade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a:solidFill>
                  <a:schemeClr val="tx1"/>
                </a:solidFill>
                <a:latin typeface="楷体" panose="02010609060101010101" charset="-122"/>
                <a:ea typeface="楷体" panose="02010609060101010101" charset="-122"/>
                <a:cs typeface="楷体" panose="02010609060101010101" charset="-122"/>
              </a:rPr>
              <a:t>材料</a:t>
            </a:r>
            <a:r>
              <a:rPr lang="en-US" altLang="zh-CN" sz="2000">
                <a:solidFill>
                  <a:schemeClr val="tx1"/>
                </a:solidFill>
                <a:latin typeface="楷体" panose="02010609060101010101" charset="-122"/>
                <a:ea typeface="楷体" panose="02010609060101010101" charset="-122"/>
                <a:cs typeface="楷体" panose="02010609060101010101" charset="-122"/>
              </a:rPr>
              <a:t>  </a:t>
            </a:r>
            <a:r>
              <a:rPr lang="zh-CN" altLang="en-US" sz="2000">
                <a:solidFill>
                  <a:schemeClr val="tx1"/>
                </a:solidFill>
                <a:latin typeface="楷体" panose="02010609060101010101" charset="-122"/>
                <a:ea typeface="楷体" panose="02010609060101010101" charset="-122"/>
                <a:cs typeface="楷体" panose="02010609060101010101" charset="-122"/>
              </a:rPr>
              <a:t>孔子在三十岁时开办了私学，招收各个阶层的学员入学，宣称任何人都应该有受教育的机会；他根据学生的不同特点，采用不同的教育方法，使学生的潜能都得到开发，成为有用之才。</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2" name="云形标注 11"/>
          <p:cNvSpPr/>
          <p:nvPr/>
        </p:nvSpPr>
        <p:spPr>
          <a:xfrm>
            <a:off x="9760585" y="3600450"/>
            <a:ext cx="2569845" cy="2131060"/>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打破了贵族垄断教育的局面</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5"/>
                                        </p:tgtEl>
                                        <p:attrNameLst>
                                          <p:attrName>style.visibility</p:attrName>
                                        </p:attrNameLst>
                                      </p:cBhvr>
                                      <p:to>
                                        <p:strVal val="visible"/>
                                      </p:to>
                                    </p:set>
                                    <p:anim calcmode="lin" valueType="num">
                                      <p:cBhvr>
                                        <p:cTn id="21" dur="500" fill="hold"/>
                                        <p:tgtEl>
                                          <p:spTgt spid="105"/>
                                        </p:tgtEl>
                                        <p:attrNameLst>
                                          <p:attrName>ppt_w</p:attrName>
                                        </p:attrNameLst>
                                      </p:cBhvr>
                                      <p:tavLst>
                                        <p:tav tm="0">
                                          <p:val>
                                            <p:fltVal val="0"/>
                                          </p:val>
                                        </p:tav>
                                        <p:tav tm="100000">
                                          <p:val>
                                            <p:strVal val="#ppt_w"/>
                                          </p:val>
                                        </p:tav>
                                      </p:tavLst>
                                    </p:anim>
                                    <p:anim calcmode="lin" valueType="num">
                                      <p:cBhvr>
                                        <p:cTn id="22" dur="500" fill="hold"/>
                                        <p:tgtEl>
                                          <p:spTgt spid="105"/>
                                        </p:tgtEl>
                                        <p:attrNameLst>
                                          <p:attrName>ppt_h</p:attrName>
                                        </p:attrNameLst>
                                      </p:cBhvr>
                                      <p:tavLst>
                                        <p:tav tm="0">
                                          <p:val>
                                            <p:fltVal val="0"/>
                                          </p:val>
                                        </p:tav>
                                        <p:tav tm="100000">
                                          <p:val>
                                            <p:strVal val="#ppt_h"/>
                                          </p:val>
                                        </p:tav>
                                      </p:tavLst>
                                    </p:anim>
                                    <p:animEffect transition="in" filter="fade">
                                      <p:cBhvr>
                                        <p:cTn id="23" dur="500"/>
                                        <p:tgtEl>
                                          <p:spTgt spid="10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to="" calcmode="lin" valueType="num">
                                      <p:cBhvr>
                                        <p:cTn id="35" dur="1" fill="hold"/>
                                        <p:tgtEl>
                                          <p:spTgt spid="10"/>
                                        </p:tgtEl>
                                      </p:cBhvr>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23" grpId="0" bldLvl="0" animBg="1"/>
      <p:bldP spid="23" grpId="1" animBg="1"/>
      <p:bldP spid="10" grpId="0"/>
      <p:bldP spid="10" grpId="1"/>
      <p:bldP spid="11" grpId="0" animBg="1"/>
      <p:bldP spid="11" grpId="1" animBg="1"/>
      <p:bldP spid="12" grpId="0" bldLvl="0" animBg="1"/>
      <p:bldP spid="1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35" y="-49530"/>
            <a:ext cx="12192000" cy="6907530"/>
          </a:xfrm>
          <a:prstGeom prst="rect">
            <a:avLst/>
          </a:prstGeom>
        </p:spPr>
      </p:pic>
      <p:sp>
        <p:nvSpPr>
          <p:cNvPr id="5" name="矩形 4"/>
          <p:cNvSpPr/>
          <p:nvPr/>
        </p:nvSpPr>
        <p:spPr>
          <a:xfrm>
            <a:off x="-635" y="-4191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百家争鸣是指春秋（公元前 770 ～公元前 476 年）战国（公元前 475 ～公元前 221 年）时期知识分子中不同学派的涌现及各思想流派之间争芳斗艳的局面。</a:t>
            </a:r>
            <a:endParaRPr lang="zh-CN" altLang="en-US"/>
          </a:p>
        </p:txBody>
      </p:sp>
      <p:sp>
        <p:nvSpPr>
          <p:cNvPr id="7"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核心概念解析</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818515" y="4079875"/>
            <a:ext cx="2011680" cy="460375"/>
          </a:xfrm>
          <a:prstGeom prst="rect">
            <a:avLst/>
          </a:prstGeom>
          <a:noFill/>
        </p:spPr>
        <p:txBody>
          <a:bodyPr wrap="none" rtlCol="0">
            <a:spAutoFit/>
          </a:bodyPr>
          <a:p>
            <a:r>
              <a:rPr lang="zh-CN" altLang="en-US" sz="2400"/>
              <a:t>四、华夏认同</a:t>
            </a:r>
            <a:endParaRPr lang="zh-CN" altLang="en-US" sz="2400"/>
          </a:p>
        </p:txBody>
      </p:sp>
      <p:sp>
        <p:nvSpPr>
          <p:cNvPr id="8" name="文本框 7"/>
          <p:cNvSpPr txBox="1"/>
          <p:nvPr/>
        </p:nvSpPr>
        <p:spPr>
          <a:xfrm>
            <a:off x="818515" y="1230630"/>
            <a:ext cx="2011680" cy="460375"/>
          </a:xfrm>
          <a:prstGeom prst="rect">
            <a:avLst/>
          </a:prstGeom>
          <a:noFill/>
        </p:spPr>
        <p:txBody>
          <a:bodyPr wrap="none" rtlCol="0">
            <a:spAutoFit/>
          </a:bodyPr>
          <a:p>
            <a:r>
              <a:rPr lang="zh-CN" altLang="en-US" sz="2400"/>
              <a:t>三、百家争鸣</a:t>
            </a:r>
            <a:endParaRPr lang="zh-CN" altLang="en-US" sz="2400"/>
          </a:p>
        </p:txBody>
      </p:sp>
      <p:sp>
        <p:nvSpPr>
          <p:cNvPr id="9" name="文本框 8"/>
          <p:cNvSpPr txBox="1"/>
          <p:nvPr/>
        </p:nvSpPr>
        <p:spPr>
          <a:xfrm>
            <a:off x="977265" y="2021205"/>
            <a:ext cx="4253230" cy="1568450"/>
          </a:xfrm>
          <a:prstGeom prst="rect">
            <a:avLst/>
          </a:prstGeom>
          <a:noFill/>
        </p:spPr>
        <p:txBody>
          <a:bodyPr wrap="square" rtlCol="0" anchor="t">
            <a:spAutoFit/>
          </a:bodyPr>
          <a:p>
            <a:r>
              <a:rPr lang="zh-CN" altLang="en-US" sz="2400">
                <a:latin typeface="华文楷体" panose="02010600040101010101" charset="-122"/>
                <a:ea typeface="华文楷体" panose="02010600040101010101" charset="-122"/>
                <a:cs typeface="华文楷体" panose="02010600040101010101" charset="-122"/>
              </a:rPr>
              <a:t>指战国（公元前 475 ～公元前 221 年）时期知识分子中不同学派的涌现及各思想流派之间争芳斗艳的局面。</a:t>
            </a:r>
            <a:endParaRPr lang="zh-CN" altLang="en-US" sz="2400">
              <a:latin typeface="华文楷体" panose="02010600040101010101" charset="-122"/>
              <a:ea typeface="华文楷体" panose="02010600040101010101" charset="-122"/>
              <a:cs typeface="华文楷体" panose="02010600040101010101" charset="-122"/>
            </a:endParaRPr>
          </a:p>
        </p:txBody>
      </p:sp>
      <p:pic>
        <p:nvPicPr>
          <p:cNvPr id="106" name="图片 105"/>
          <p:cNvPicPr/>
          <p:nvPr/>
        </p:nvPicPr>
        <p:blipFill>
          <a:blip r:embed="rId2" r:link="rId3"/>
          <a:stretch>
            <a:fillRect/>
          </a:stretch>
        </p:blipFill>
        <p:spPr>
          <a:xfrm>
            <a:off x="5381625" y="1691640"/>
            <a:ext cx="4576445" cy="2388870"/>
          </a:xfrm>
          <a:prstGeom prst="rect">
            <a:avLst/>
          </a:prstGeom>
          <a:noFill/>
          <a:ln w="9525">
            <a:noFill/>
          </a:ln>
        </p:spPr>
      </p:pic>
      <p:sp>
        <p:nvSpPr>
          <p:cNvPr id="23" name="云形标注 22"/>
          <p:cNvSpPr/>
          <p:nvPr/>
        </p:nvSpPr>
        <p:spPr>
          <a:xfrm>
            <a:off x="9363710" y="329565"/>
            <a:ext cx="2569845" cy="2131060"/>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小农经济的发展导致社会转型</a:t>
            </a:r>
            <a:endParaRPr lang="en-US" altLang="zh-CN" sz="2400" b="1"/>
          </a:p>
        </p:txBody>
      </p:sp>
      <p:sp>
        <p:nvSpPr>
          <p:cNvPr id="10" name="文本框 9"/>
          <p:cNvSpPr txBox="1"/>
          <p:nvPr/>
        </p:nvSpPr>
        <p:spPr>
          <a:xfrm>
            <a:off x="838200" y="4692015"/>
            <a:ext cx="4253230" cy="1938020"/>
          </a:xfrm>
          <a:prstGeom prst="rect">
            <a:avLst/>
          </a:prstGeom>
          <a:noFill/>
        </p:spPr>
        <p:txBody>
          <a:bodyPr wrap="square" rtlCol="0" anchor="t">
            <a:spAutoFit/>
          </a:bodyPr>
          <a:p>
            <a:r>
              <a:rPr lang="zh-CN" altLang="en-US" sz="2400">
                <a:latin typeface="华文楷体" panose="02010600040101010101" charset="-122"/>
                <a:ea typeface="华文楷体" panose="02010600040101010101" charset="-122"/>
                <a:cs typeface="华文楷体" panose="02010600040101010101" charset="-122"/>
              </a:rPr>
              <a:t>“华夏”连称，本义指衣冠华美又重礼仪。华夏作为文化、政治实体，在春秋战国时被周边民族所认同。各族同源共祖的观念得到发展。</a:t>
            </a:r>
            <a:endParaRPr lang="zh-CN" altLang="en-US" sz="2400">
              <a:latin typeface="华文楷体" panose="02010600040101010101" charset="-122"/>
              <a:ea typeface="华文楷体" panose="02010600040101010101" charset="-122"/>
              <a:cs typeface="华文楷体" panose="02010600040101010101" charset="-122"/>
            </a:endParaRPr>
          </a:p>
        </p:txBody>
      </p:sp>
      <p:pic>
        <p:nvPicPr>
          <p:cNvPr id="107" name="图片 106"/>
          <p:cNvPicPr/>
          <p:nvPr/>
        </p:nvPicPr>
        <p:blipFill>
          <a:blip r:embed="rId4" r:link="rId5"/>
          <a:stretch>
            <a:fillRect/>
          </a:stretch>
        </p:blipFill>
        <p:spPr>
          <a:xfrm>
            <a:off x="5381625" y="4172585"/>
            <a:ext cx="4577080" cy="2685415"/>
          </a:xfrm>
          <a:prstGeom prst="rect">
            <a:avLst/>
          </a:prstGeom>
          <a:noFill/>
          <a:ln w="9525">
            <a:noFill/>
          </a:ln>
        </p:spPr>
      </p:pic>
      <p:sp>
        <p:nvSpPr>
          <p:cNvPr id="12" name="云形标注 11"/>
          <p:cNvSpPr/>
          <p:nvPr/>
        </p:nvSpPr>
        <p:spPr>
          <a:xfrm>
            <a:off x="9363710" y="3356610"/>
            <a:ext cx="2569845" cy="2131060"/>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多元一体</a:t>
            </a:r>
            <a:endParaRPr lang="en-US" altLang="zh-CN"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106"/>
                                        </p:tgtEl>
                                        <p:attrNameLst>
                                          <p:attrName>style.visibility</p:attrName>
                                        </p:attrNameLst>
                                      </p:cBhvr>
                                      <p:to>
                                        <p:strVal val="visible"/>
                                      </p:to>
                                    </p:set>
                                    <p:anim to="" calcmode="lin" valueType="num">
                                      <p:cBhvr>
                                        <p:cTn id="19" dur="1" fill="hold"/>
                                        <p:tgtEl>
                                          <p:spTgt spid="106"/>
                                        </p:tgtEl>
                                      </p:cBhvr>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nodeType="clickEffect">
                                  <p:stCondLst>
                                    <p:cond delay="0"/>
                                  </p:stCondLst>
                                  <p:childTnLst>
                                    <p:set>
                                      <p:cBhvr>
                                        <p:cTn id="42" dur="1" fill="hold">
                                          <p:stCondLst>
                                            <p:cond delay="0"/>
                                          </p:stCondLst>
                                        </p:cTn>
                                        <p:tgtEl>
                                          <p:spTgt spid="107"/>
                                        </p:tgtEl>
                                        <p:attrNameLst>
                                          <p:attrName>style.visibility</p:attrName>
                                        </p:attrNameLst>
                                      </p:cBhvr>
                                      <p:to>
                                        <p:strVal val="visible"/>
                                      </p:to>
                                    </p:set>
                                    <p:anim to="" calcmode="lin" valueType="num">
                                      <p:cBhvr>
                                        <p:cTn id="43" dur="1" fill="hold"/>
                                        <p:tgtEl>
                                          <p:spTgt spid="107"/>
                                        </p:tgtEl>
                                      </p:cBhvr>
                                    </p:anim>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9" grpId="1"/>
      <p:bldP spid="23" grpId="0" bldLvl="0" animBg="1"/>
      <p:bldP spid="23" grpId="1" animBg="1"/>
      <p:bldP spid="10" grpId="0"/>
      <p:bldP spid="10" grpId="1"/>
      <p:bldP spid="12" grpId="0" bldLvl="0" animBg="1"/>
      <p:bldP spid="1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22225" y="-53340"/>
            <a:ext cx="12459335" cy="70707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408940" y="1186180"/>
            <a:ext cx="7945755" cy="460375"/>
          </a:xfrm>
          <a:prstGeom prst="rect">
            <a:avLst/>
          </a:prstGeom>
          <a:noFill/>
        </p:spPr>
        <p:txBody>
          <a:bodyPr wrap="none" rtlCol="0">
            <a:spAutoFit/>
          </a:bodyPr>
          <a:p>
            <a:r>
              <a:rPr lang="en-US" altLang="zh-CN" sz="2400">
                <a:latin typeface="华文楷体" panose="02010600040101010101" charset="-122"/>
                <a:ea typeface="华文楷体" panose="02010600040101010101" charset="-122"/>
                <a:cs typeface="华文楷体" panose="02010600040101010101" charset="-122"/>
              </a:rPr>
              <a:t>1</a:t>
            </a:r>
            <a:r>
              <a:rPr lang="zh-CN" altLang="en-US" sz="2400">
                <a:latin typeface="华文楷体" panose="02010600040101010101" charset="-122"/>
                <a:ea typeface="华文楷体" panose="02010600040101010101" charset="-122"/>
                <a:cs typeface="华文楷体" panose="02010600040101010101" charset="-122"/>
              </a:rPr>
              <a:t>、儒家</a:t>
            </a:r>
            <a:r>
              <a:rPr lang="en-US" altLang="zh-CN" sz="2400">
                <a:latin typeface="华文楷体" panose="02010600040101010101" charset="-122"/>
                <a:ea typeface="华文楷体" panose="02010600040101010101" charset="-122"/>
                <a:cs typeface="华文楷体" panose="02010600040101010101" charset="-122"/>
              </a:rPr>
              <a:t>“</a:t>
            </a:r>
            <a:r>
              <a:rPr lang="zh-CN" altLang="en-US" sz="2400">
                <a:latin typeface="华文楷体" panose="02010600040101010101" charset="-122"/>
                <a:ea typeface="华文楷体" panose="02010600040101010101" charset="-122"/>
                <a:cs typeface="华文楷体" panose="02010600040101010101" charset="-122"/>
              </a:rPr>
              <a:t>礼</a:t>
            </a:r>
            <a:r>
              <a:rPr lang="en-US" altLang="zh-CN" sz="2400">
                <a:latin typeface="华文楷体" panose="02010600040101010101" charset="-122"/>
                <a:ea typeface="华文楷体" panose="02010600040101010101" charset="-122"/>
                <a:cs typeface="华文楷体" panose="02010600040101010101" charset="-122"/>
              </a:rPr>
              <a:t>”</a:t>
            </a:r>
            <a:r>
              <a:rPr lang="zh-CN" altLang="en-US" sz="2400">
                <a:latin typeface="华文楷体" panose="02010600040101010101" charset="-122"/>
                <a:ea typeface="华文楷体" panose="02010600040101010101" charset="-122"/>
                <a:cs typeface="华文楷体" panose="02010600040101010101" charset="-122"/>
              </a:rPr>
              <a:t>的本质，</a:t>
            </a:r>
            <a:r>
              <a:rPr lang="en-US" altLang="zh-CN" sz="2400">
                <a:latin typeface="华文楷体" panose="02010600040101010101" charset="-122"/>
                <a:ea typeface="华文楷体" panose="02010600040101010101" charset="-122"/>
                <a:cs typeface="华文楷体" panose="02010600040101010101" charset="-122"/>
              </a:rPr>
              <a:t>“</a:t>
            </a:r>
            <a:r>
              <a:rPr lang="zh-CN" altLang="en-US" sz="2400">
                <a:latin typeface="华文楷体" panose="02010600040101010101" charset="-122"/>
                <a:ea typeface="华文楷体" panose="02010600040101010101" charset="-122"/>
                <a:cs typeface="华文楷体" panose="02010600040101010101" charset="-122"/>
              </a:rPr>
              <a:t>仁</a:t>
            </a:r>
            <a:r>
              <a:rPr lang="en-US" altLang="zh-CN" sz="2400">
                <a:latin typeface="华文楷体" panose="02010600040101010101" charset="-122"/>
                <a:ea typeface="华文楷体" panose="02010600040101010101" charset="-122"/>
                <a:cs typeface="华文楷体" panose="02010600040101010101" charset="-122"/>
              </a:rPr>
              <a:t>”</a:t>
            </a:r>
            <a:r>
              <a:rPr lang="zh-CN" altLang="en-US" sz="2400">
                <a:latin typeface="华文楷体" panose="02010600040101010101" charset="-122"/>
                <a:ea typeface="华文楷体" panose="02010600040101010101" charset="-122"/>
                <a:cs typeface="华文楷体" panose="02010600040101010101" charset="-122"/>
              </a:rPr>
              <a:t>的本质，儒家的政治倾向？</a:t>
            </a:r>
            <a:endParaRPr lang="zh-CN" altLang="en-US" sz="2400">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749300" y="1999615"/>
            <a:ext cx="10105390" cy="224536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材料</a:t>
            </a: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sym typeface="+mn-ea"/>
              </a:rPr>
              <a:t>子曰：“何事于仁，必也圣乎！尧舜其犹病诸！夫仁者，己欲立而立人，己欲达而达人。能近取譬，可谓仁之方也已。”</a:t>
            </a:r>
            <a:endParaRPr lang="zh-CN" altLang="en-US" sz="2000">
              <a:latin typeface="楷体" panose="02010609060101010101" charset="-122"/>
              <a:ea typeface="楷体" panose="02010609060101010101" charset="-122"/>
            </a:endParaRPr>
          </a:p>
          <a:p>
            <a:pPr>
              <a:buFont typeface="Arial" panose="020B0604020202020204" pitchFamily="34" charset="0"/>
              <a:buNone/>
            </a:pPr>
            <a:r>
              <a:rPr lang="en-US" altLang="zh-CN" sz="2000" dirty="0">
                <a:latin typeface="楷体" panose="02010609060101010101" charset="-122"/>
                <a:ea typeface="楷体" panose="02010609060101010101" charset="-122"/>
                <a:sym typeface="+mn-ea"/>
              </a:rPr>
              <a:t>     </a:t>
            </a:r>
            <a:r>
              <a:rPr lang="zh-CN" altLang="zh-CN" sz="2000" dirty="0">
                <a:latin typeface="楷体" panose="02010609060101010101" charset="-122"/>
                <a:ea typeface="楷体" panose="02010609060101010101" charset="-122"/>
                <a:sym typeface="+mn-ea"/>
              </a:rPr>
              <a:t>君君、臣臣、父父、子子；</a:t>
            </a:r>
            <a:endParaRPr lang="zh-CN" altLang="zh-CN" sz="2000" dirty="0">
              <a:latin typeface="楷体" panose="02010609060101010101" charset="-122"/>
              <a:ea typeface="楷体" panose="02010609060101010101" charset="-122"/>
              <a:sym typeface="+mn-ea"/>
            </a:endParaRPr>
          </a:p>
          <a:p>
            <a:pPr>
              <a:buFont typeface="Arial" panose="020B0604020202020204" pitchFamily="34" charset="0"/>
              <a:buNone/>
            </a:pPr>
            <a:r>
              <a:rPr lang="en-US" altLang="zh-CN" sz="2000" dirty="0">
                <a:latin typeface="楷体" panose="02010609060101010101" charset="-122"/>
                <a:ea typeface="楷体" panose="02010609060101010101" charset="-122"/>
                <a:sym typeface="+mn-ea"/>
              </a:rPr>
              <a:t>     </a:t>
            </a:r>
            <a:r>
              <a:rPr lang="zh-CN" altLang="zh-CN" sz="2000" dirty="0">
                <a:latin typeface="楷体" panose="02010609060101010101" charset="-122"/>
                <a:ea typeface="楷体" panose="02010609060101010101" charset="-122"/>
                <a:sym typeface="+mn-ea"/>
              </a:rPr>
              <a:t>子曰：非礼勿视，非礼勿听，非礼勿言，非礼勿动。</a:t>
            </a:r>
            <a:r>
              <a:rPr lang="en-US" altLang="zh-CN" sz="2000" dirty="0">
                <a:latin typeface="楷体" panose="02010609060101010101" charset="-122"/>
                <a:ea typeface="楷体" panose="02010609060101010101" charset="-122"/>
                <a:sym typeface="+mn-ea"/>
              </a:rPr>
              <a:t> </a:t>
            </a:r>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sym typeface="+mn-ea"/>
              </a:rPr>
              <a:t>     </a:t>
            </a:r>
            <a:r>
              <a:rPr lang="zh-CN" altLang="en-US" sz="2000">
                <a:latin typeface="楷体" panose="02010609060101010101" charset="-122"/>
                <a:ea typeface="楷体" panose="02010609060101010101" charset="-122"/>
                <a:sym typeface="+mn-ea"/>
              </a:rPr>
              <a:t>天下有道，则礼乐征伐自天子出；天下无道，则礼乐征伐自诸侯出</a:t>
            </a:r>
            <a:endParaRPr lang="zh-CN" altLang="en-US" sz="2000">
              <a:latin typeface="楷体" panose="02010609060101010101" charset="-122"/>
              <a:ea typeface="楷体" panose="02010609060101010101" charset="-122"/>
              <a:sym typeface="+mn-ea"/>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sym typeface="+mn-ea"/>
              </a:rPr>
              <a:t>周监于二代，郁郁乎文哉！吾从周。</a:t>
            </a:r>
            <a:endParaRPr lang="zh-CN" altLang="en-US" sz="2000">
              <a:latin typeface="楷体" panose="02010609060101010101" charset="-122"/>
              <a:ea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endParaRPr lang="en-US" altLang="zh-CN" sz="2000">
              <a:latin typeface="楷体" panose="02010609060101010101" charset="-122"/>
              <a:ea typeface="楷体" panose="02010609060101010101" charset="-122"/>
              <a:cs typeface="楷体" panose="0201060906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10" name="文本框 9"/>
          <p:cNvSpPr txBox="1"/>
          <p:nvPr/>
        </p:nvSpPr>
        <p:spPr>
          <a:xfrm>
            <a:off x="593090" y="4993005"/>
            <a:ext cx="2015490" cy="460375"/>
          </a:xfrm>
          <a:prstGeom prst="rect">
            <a:avLst/>
          </a:prstGeom>
          <a:noFill/>
        </p:spPr>
        <p:txBody>
          <a:bodyPr wrap="none" rtlCol="0">
            <a:spAutoFit/>
          </a:bodyPr>
          <a:p>
            <a:r>
              <a:rPr lang="zh-CN" altLang="en-US" sz="2400" b="1">
                <a:solidFill>
                  <a:srgbClr val="FF0000"/>
                </a:solidFill>
                <a:latin typeface="华文楷体" panose="02010600040101010101" charset="-122"/>
                <a:ea typeface="华文楷体" panose="02010600040101010101" charset="-122"/>
                <a:sym typeface="+mn-ea"/>
              </a:rPr>
              <a:t>社会等级秩序</a:t>
            </a:r>
            <a:endParaRPr lang="zh-CN" altLang="en-US" sz="2400" b="1">
              <a:solidFill>
                <a:srgbClr val="FF0000"/>
              </a:solidFill>
              <a:latin typeface="华文楷体" panose="02010600040101010101" charset="-122"/>
              <a:ea typeface="华文楷体" panose="02010600040101010101" charset="-122"/>
              <a:sym typeface="+mn-ea"/>
            </a:endParaRPr>
          </a:p>
        </p:txBody>
      </p:sp>
      <p:sp>
        <p:nvSpPr>
          <p:cNvPr id="20486" name="Text Box 6"/>
          <p:cNvSpPr txBox="1">
            <a:spLocks noChangeArrowheads="1"/>
          </p:cNvSpPr>
          <p:nvPr/>
        </p:nvSpPr>
        <p:spPr bwMode="auto">
          <a:xfrm>
            <a:off x="593082" y="699067"/>
            <a:ext cx="2476804"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15" b="1">
                <a:solidFill>
                  <a:schemeClr val="hlink"/>
                </a:solidFill>
                <a:ea typeface="微软雅黑" panose="020B0503020204020204" charset="-122"/>
              </a:rPr>
              <a:t>百家争鸣</a:t>
            </a:r>
            <a:r>
              <a:rPr lang="en-US" altLang="zh-CN" sz="1815" b="1">
                <a:solidFill>
                  <a:schemeClr val="hlink"/>
                </a:solidFill>
                <a:ea typeface="微软雅黑" panose="020B0503020204020204" charset="-122"/>
              </a:rPr>
              <a:t>——</a:t>
            </a:r>
            <a:r>
              <a:rPr lang="zh-CN" altLang="en-US" sz="1815" b="1">
                <a:solidFill>
                  <a:schemeClr val="hlink"/>
                </a:solidFill>
                <a:ea typeface="微软雅黑" panose="020B0503020204020204" charset="-122"/>
              </a:rPr>
              <a:t>儒家处方</a:t>
            </a:r>
            <a:endParaRPr lang="zh-CN" altLang="en-US" sz="1815" b="1">
              <a:solidFill>
                <a:schemeClr val="hlink"/>
              </a:solidFill>
              <a:ea typeface="微软雅黑" panose="020B0503020204020204" charset="-122"/>
            </a:endParaRPr>
          </a:p>
        </p:txBody>
      </p:sp>
      <p:sp>
        <p:nvSpPr>
          <p:cNvPr id="11" name="文本框 10"/>
          <p:cNvSpPr txBox="1"/>
          <p:nvPr/>
        </p:nvSpPr>
        <p:spPr>
          <a:xfrm>
            <a:off x="2828290" y="4993005"/>
            <a:ext cx="2626360" cy="460375"/>
          </a:xfrm>
          <a:prstGeom prst="rect">
            <a:avLst/>
          </a:prstGeom>
          <a:noFill/>
        </p:spPr>
        <p:txBody>
          <a:bodyPr wrap="none" rtlCol="0">
            <a:spAutoFit/>
          </a:bodyPr>
          <a:p>
            <a:r>
              <a:rPr lang="zh-CN" altLang="en-US" sz="2400" b="1">
                <a:solidFill>
                  <a:srgbClr val="FF0000"/>
                </a:solidFill>
                <a:latin typeface="华文楷体" panose="02010600040101010101" charset="-122"/>
                <a:ea typeface="华文楷体" panose="02010600040101010101" charset="-122"/>
                <a:sym typeface="+mn-ea"/>
              </a:rPr>
              <a:t>维护社会等级秩序</a:t>
            </a:r>
            <a:endParaRPr lang="zh-CN" altLang="en-US" sz="2400" b="1">
              <a:solidFill>
                <a:srgbClr val="FF0000"/>
              </a:solidFill>
              <a:latin typeface="华文楷体" panose="02010600040101010101" charset="-122"/>
              <a:ea typeface="华文楷体" panose="02010600040101010101" charset="-122"/>
              <a:sym typeface="+mn-ea"/>
            </a:endParaRPr>
          </a:p>
        </p:txBody>
      </p:sp>
      <p:sp>
        <p:nvSpPr>
          <p:cNvPr id="12" name="文本框 11"/>
          <p:cNvSpPr txBox="1"/>
          <p:nvPr/>
        </p:nvSpPr>
        <p:spPr>
          <a:xfrm>
            <a:off x="5520690" y="4993005"/>
            <a:ext cx="3237230" cy="460375"/>
          </a:xfrm>
          <a:prstGeom prst="rect">
            <a:avLst/>
          </a:prstGeom>
          <a:noFill/>
        </p:spPr>
        <p:txBody>
          <a:bodyPr wrap="none" rtlCol="0">
            <a:spAutoFit/>
          </a:bodyPr>
          <a:p>
            <a:r>
              <a:rPr lang="zh-CN" altLang="en-US" sz="2400" b="1">
                <a:solidFill>
                  <a:srgbClr val="FF0000"/>
                </a:solidFill>
                <a:latin typeface="华文楷体" panose="02010600040101010101" charset="-122"/>
                <a:ea typeface="华文楷体" panose="02010600040101010101" charset="-122"/>
                <a:sym typeface="+mn-ea"/>
              </a:rPr>
              <a:t>恢复周朝社会等级制度</a:t>
            </a:r>
            <a:endParaRPr lang="zh-CN" altLang="en-US" sz="2400" b="1">
              <a:solidFill>
                <a:srgbClr val="FF0000"/>
              </a:solidFill>
              <a:latin typeface="华文楷体" panose="02010600040101010101" charset="-122"/>
              <a:ea typeface="华文楷体"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486"/>
                                        </p:tgtEl>
                                        <p:attrNameLst>
                                          <p:attrName>style.visibility</p:attrName>
                                        </p:attrNameLst>
                                      </p:cBhvr>
                                      <p:to>
                                        <p:strVal val="visible"/>
                                      </p:to>
                                    </p:set>
                                    <p:anim calcmode="lin" valueType="num">
                                      <p:cBhvr>
                                        <p:cTn id="7" dur="500" fill="hold"/>
                                        <p:tgtEl>
                                          <p:spTgt spid="204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6"/>
                                        </p:tgtEl>
                                        <p:attrNameLst>
                                          <p:attrName>ppt_y</p:attrName>
                                        </p:attrNameLst>
                                      </p:cBhvr>
                                      <p:tavLst>
                                        <p:tav tm="0">
                                          <p:val>
                                            <p:strVal val="#ppt_y"/>
                                          </p:val>
                                        </p:tav>
                                        <p:tav tm="100000">
                                          <p:val>
                                            <p:strVal val="#ppt_y"/>
                                          </p:val>
                                        </p:tav>
                                      </p:tavLst>
                                    </p:anim>
                                    <p:anim calcmode="lin" valueType="num">
                                      <p:cBhvr>
                                        <p:cTn id="9" dur="500" fill="hold"/>
                                        <p:tgtEl>
                                          <p:spTgt spid="204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2048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nimBg="1" autoUpdateAnimBg="0"/>
      <p:bldP spid="12" grpId="0"/>
      <p:bldP spid="10" grpId="0"/>
      <p:bldP spid="11" grpId="0"/>
      <p:bldP spid="12" grpId="1"/>
      <p:bldP spid="10" grpId="1"/>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22225" y="-53340"/>
            <a:ext cx="12459335" cy="70707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408940" y="1186180"/>
            <a:ext cx="3068955" cy="460375"/>
          </a:xfrm>
          <a:prstGeom prst="rect">
            <a:avLst/>
          </a:prstGeom>
          <a:noFill/>
        </p:spPr>
        <p:txBody>
          <a:bodyPr wrap="none" rtlCol="0">
            <a:spAutoFit/>
          </a:bodyPr>
          <a:p>
            <a:r>
              <a:rPr lang="en-US" altLang="zh-CN" sz="2400">
                <a:latin typeface="华文楷体" panose="02010600040101010101" charset="-122"/>
                <a:ea typeface="华文楷体" panose="02010600040101010101" charset="-122"/>
                <a:cs typeface="华文楷体" panose="02010600040101010101" charset="-122"/>
              </a:rPr>
              <a:t>2</a:t>
            </a:r>
            <a:r>
              <a:rPr lang="zh-CN" altLang="en-US" sz="2400">
                <a:latin typeface="华文楷体" panose="02010600040101010101" charset="-122"/>
                <a:ea typeface="华文楷体" panose="02010600040101010101" charset="-122"/>
                <a:cs typeface="华文楷体" panose="02010600040101010101" charset="-122"/>
              </a:rPr>
              <a:t>、老庄的政治倾向？</a:t>
            </a:r>
            <a:endParaRPr lang="zh-CN" altLang="en-US" sz="2400">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689610" y="1691005"/>
            <a:ext cx="10006330" cy="2245360"/>
          </a:xfrm>
          <a:prstGeom prst="rect">
            <a:avLst/>
          </a:prstGeom>
          <a:noFill/>
        </p:spPr>
        <p:txBody>
          <a:bodyPr wrap="square" rtlCol="0" anchor="t">
            <a:spAutoFit/>
          </a:bodyPr>
          <a:p>
            <a:pPr eaLnBrk="1" hangingPunct="1">
              <a:buFont typeface="Arial" panose="020B0604020202020204" pitchFamily="34" charset="0"/>
              <a:buNone/>
            </a:pPr>
            <a:r>
              <a:rPr lang="zh-CN" altLang="en-US" sz="2000">
                <a:latin typeface="楷体" panose="02010609060101010101" charset="-122"/>
                <a:ea typeface="楷体" panose="02010609060101010101" charset="-122"/>
                <a:cs typeface="楷体" panose="02010609060101010101" charset="-122"/>
              </a:rPr>
              <a:t>材料</a:t>
            </a:r>
            <a:r>
              <a:rPr lang="en-US" altLang="zh-CN" sz="2000">
                <a:latin typeface="楷体" panose="02010609060101010101" charset="-122"/>
                <a:ea typeface="楷体" panose="02010609060101010101" charset="-122"/>
                <a:cs typeface="楷体" panose="02010609060101010101" charset="-122"/>
              </a:rPr>
              <a:t>  </a:t>
            </a:r>
            <a:r>
              <a:rPr lang="en-US" altLang="zh-CN" sz="2000" dirty="0">
                <a:latin typeface="楷体" panose="02010609060101010101" charset="-122"/>
                <a:ea typeface="楷体" panose="02010609060101010101" charset="-122"/>
                <a:sym typeface="+mn-ea"/>
              </a:rPr>
              <a:t>“</a:t>
            </a:r>
            <a:r>
              <a:rPr lang="zh-CN" altLang="en-US" sz="2000" b="1" dirty="0">
                <a:solidFill>
                  <a:srgbClr val="C00000"/>
                </a:solidFill>
                <a:latin typeface="楷体" panose="02010609060101010101" charset="-122"/>
                <a:ea typeface="楷体" panose="02010609060101010101" charset="-122"/>
                <a:sym typeface="+mn-ea"/>
              </a:rPr>
              <a:t>小国寡民</a:t>
            </a:r>
            <a:r>
              <a:rPr lang="zh-CN" altLang="en-US" sz="2000" b="1" dirty="0">
                <a:solidFill>
                  <a:srgbClr val="C00000"/>
                </a:solidFill>
                <a:latin typeface="Arial" panose="020B0604020202020204" pitchFamily="34" charset="0"/>
                <a:ea typeface="楷体" panose="02010609060101010101" charset="-122"/>
                <a:sym typeface="+mn-ea"/>
              </a:rPr>
              <a:t>……</a:t>
            </a:r>
            <a:r>
              <a:rPr lang="zh-CN" altLang="en-US" sz="2000" dirty="0">
                <a:latin typeface="Arial" panose="020B0604020202020204" pitchFamily="34" charset="0"/>
                <a:ea typeface="楷体" panose="02010609060101010101" charset="-122"/>
                <a:sym typeface="+mn-ea"/>
              </a:rPr>
              <a:t>其食，美其服，安其居，乐其俗，邻国相望，鸡犬之声相闻，</a:t>
            </a:r>
            <a:r>
              <a:rPr lang="zh-CN" altLang="en-US" sz="2000" b="1" dirty="0">
                <a:solidFill>
                  <a:srgbClr val="C00000"/>
                </a:solidFill>
                <a:latin typeface="Arial" panose="020B0604020202020204" pitchFamily="34" charset="0"/>
                <a:ea typeface="楷体" panose="02010609060101010101" charset="-122"/>
                <a:sym typeface="+mn-ea"/>
              </a:rPr>
              <a:t>民至老死，不相往来</a:t>
            </a:r>
            <a:r>
              <a:rPr lang="zh-CN" altLang="en-US" sz="2000" dirty="0">
                <a:latin typeface="Arial" panose="020B0604020202020204" pitchFamily="34" charset="0"/>
                <a:ea typeface="楷体" panose="02010609060101010101" charset="-122"/>
                <a:sym typeface="+mn-ea"/>
              </a:rPr>
              <a:t>。</a:t>
            </a:r>
            <a:r>
              <a:rPr lang="en-US" altLang="zh-CN" sz="2000" dirty="0">
                <a:latin typeface="Arial" panose="020B0604020202020204" pitchFamily="34" charset="0"/>
                <a:ea typeface="楷体" panose="02010609060101010101" charset="-122"/>
                <a:sym typeface="+mn-ea"/>
              </a:rPr>
              <a:t>”</a:t>
            </a:r>
            <a:br>
              <a:rPr lang="en-US" altLang="zh-CN" sz="2000" dirty="0">
                <a:latin typeface="Arial" panose="020B0604020202020204" pitchFamily="34" charset="0"/>
                <a:ea typeface="楷体" panose="02010609060101010101" charset="-122"/>
                <a:sym typeface="+mn-ea"/>
              </a:rPr>
            </a:br>
            <a:r>
              <a:rPr lang="en-US" altLang="zh-CN" sz="2000" dirty="0">
                <a:latin typeface="Arial" panose="020B0604020202020204" pitchFamily="34" charset="0"/>
                <a:ea typeface="楷体" panose="02010609060101010101" charset="-122"/>
                <a:sym typeface="+mn-ea"/>
              </a:rPr>
              <a:t>                             ————</a:t>
            </a:r>
            <a:r>
              <a:rPr lang="zh-CN" altLang="en-US" sz="2000" dirty="0">
                <a:latin typeface="Arial" panose="020B0604020202020204" pitchFamily="34" charset="0"/>
                <a:ea typeface="楷体" panose="02010609060101010101" charset="-122"/>
                <a:sym typeface="+mn-ea"/>
              </a:rPr>
              <a:t>《老子注译及评介》</a:t>
            </a:r>
            <a:endParaRPr lang="zh-CN" altLang="en-US" sz="2000" dirty="0">
              <a:latin typeface="Arial" panose="020B0604020202020204" pitchFamily="34" charset="0"/>
              <a:ea typeface="楷体" panose="02010609060101010101" charset="-122"/>
            </a:endParaRPr>
          </a:p>
          <a:p>
            <a:pPr eaLnBrk="1" hangingPunct="1">
              <a:buFont typeface="Arial" panose="020B0604020202020204" pitchFamily="34" charset="0"/>
              <a:buNone/>
            </a:pPr>
            <a:r>
              <a:rPr lang="en-US" altLang="zh-CN" sz="2000" dirty="0">
                <a:latin typeface="楷体" panose="02010609060101010101" charset="-122"/>
                <a:ea typeface="楷体" panose="02010609060101010101" charset="-122"/>
                <a:sym typeface="+mn-ea"/>
              </a:rPr>
              <a:t>      “</a:t>
            </a:r>
            <a:r>
              <a:rPr lang="zh-CN" altLang="en-US" sz="2000" dirty="0">
                <a:latin typeface="楷体" panose="02010609060101010101" charset="-122"/>
                <a:ea typeface="楷体" panose="02010609060101010101" charset="-122"/>
                <a:sym typeface="+mn-ea"/>
              </a:rPr>
              <a:t>到了庄子，他在对现世的愤懑和烦忧之中，不断思考：为什么个人的价值必须社会中才能体现？为什么个人生命的意义一定要根据社会的参照系才能凸显？个人是否有独自存在的意义？</a:t>
            </a:r>
            <a:r>
              <a:rPr lang="zh-CN" altLang="en-US" sz="2000" dirty="0">
                <a:latin typeface="Arial" panose="020B0604020202020204" pitchFamily="34" charset="0"/>
                <a:ea typeface="楷体" panose="02010609060101010101" charset="-122"/>
                <a:sym typeface="+mn-ea"/>
              </a:rPr>
              <a:t>……由此他反对社会进步，否定文化知识，痛恨仁义礼乐，主张恢复人的</a:t>
            </a:r>
            <a:r>
              <a:rPr lang="zh-CN" altLang="en-US" sz="2000" b="1" dirty="0">
                <a:solidFill>
                  <a:srgbClr val="C00000"/>
                </a:solidFill>
                <a:latin typeface="Arial" panose="020B0604020202020204" pitchFamily="34" charset="0"/>
                <a:ea typeface="楷体" panose="02010609060101010101" charset="-122"/>
                <a:sym typeface="+mn-ea"/>
              </a:rPr>
              <a:t>自然本性</a:t>
            </a:r>
            <a:r>
              <a:rPr lang="en-US" altLang="zh-CN" sz="2000" dirty="0">
                <a:latin typeface="楷体" panose="02010609060101010101" charset="-122"/>
                <a:ea typeface="楷体" panose="02010609060101010101" charset="-122"/>
                <a:sym typeface="+mn-ea"/>
              </a:rPr>
              <a:t>”</a:t>
            </a:r>
            <a:endParaRPr lang="en-US" altLang="zh-CN" sz="2000">
              <a:latin typeface="楷体" panose="02010609060101010101" charset="-122"/>
              <a:ea typeface="楷体" panose="02010609060101010101" charset="-122"/>
              <a:cs typeface="楷体" panose="0201060906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10" name="文本框 9"/>
          <p:cNvSpPr txBox="1"/>
          <p:nvPr/>
        </p:nvSpPr>
        <p:spPr>
          <a:xfrm>
            <a:off x="941705" y="4615180"/>
            <a:ext cx="6564630" cy="829945"/>
          </a:xfrm>
          <a:prstGeom prst="rect">
            <a:avLst/>
          </a:prstGeom>
          <a:noFill/>
        </p:spPr>
        <p:txBody>
          <a:bodyPr wrap="square" rtlCol="0">
            <a:spAutoFit/>
          </a:bodyPr>
          <a:p>
            <a:pPr algn="l"/>
            <a:r>
              <a:rPr lang="zh-CN" altLang="en-US" sz="2400" b="1" dirty="0">
                <a:solidFill>
                  <a:srgbClr val="FF0000"/>
                </a:solidFill>
                <a:latin typeface="微软雅黑" panose="020B0503020204020204" charset="-122"/>
                <a:ea typeface="微软雅黑" panose="020B0503020204020204" charset="-122"/>
                <a:sym typeface="+mn-ea"/>
              </a:rPr>
              <a:t>老子选择建立一个与世隔绝的小村庄，庄子则完全沉醉于自然当中，不理世事</a:t>
            </a:r>
            <a:endParaRPr lang="zh-CN" altLang="en-US" sz="2400" b="1" dirty="0">
              <a:solidFill>
                <a:srgbClr val="FF0000"/>
              </a:solidFill>
              <a:latin typeface="微软雅黑" panose="020B0503020204020204" charset="-122"/>
              <a:ea typeface="微软雅黑" panose="020B0503020204020204" charset="-122"/>
              <a:sym typeface="+mn-ea"/>
            </a:endParaRPr>
          </a:p>
        </p:txBody>
      </p:sp>
      <p:sp>
        <p:nvSpPr>
          <p:cNvPr id="11270" name="Text Box 6"/>
          <p:cNvSpPr txBox="1">
            <a:spLocks noChangeArrowheads="1"/>
          </p:cNvSpPr>
          <p:nvPr/>
        </p:nvSpPr>
        <p:spPr bwMode="auto">
          <a:xfrm>
            <a:off x="689517" y="772762"/>
            <a:ext cx="2476804"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15" b="1">
                <a:solidFill>
                  <a:schemeClr val="hlink"/>
                </a:solidFill>
                <a:ea typeface="微软雅黑" panose="020B0503020204020204" charset="-122"/>
              </a:rPr>
              <a:t>百家争鸣</a:t>
            </a:r>
            <a:r>
              <a:rPr lang="en-US" altLang="zh-CN" sz="1815" b="1">
                <a:solidFill>
                  <a:schemeClr val="hlink"/>
                </a:solidFill>
                <a:ea typeface="微软雅黑" panose="020B0503020204020204" charset="-122"/>
              </a:rPr>
              <a:t>——</a:t>
            </a:r>
            <a:r>
              <a:rPr lang="zh-CN" altLang="en-US" sz="1815" b="1">
                <a:solidFill>
                  <a:schemeClr val="hlink"/>
                </a:solidFill>
                <a:ea typeface="微软雅黑" panose="020B0503020204020204" charset="-122"/>
              </a:rPr>
              <a:t>道家病理</a:t>
            </a:r>
            <a:endParaRPr lang="zh-CN" altLang="en-US" sz="1815" b="1">
              <a:solidFill>
                <a:schemeClr val="hlink"/>
              </a:solidFill>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270"/>
                                        </p:tgtEl>
                                        <p:attrNameLst>
                                          <p:attrName>style.visibility</p:attrName>
                                        </p:attrNameLst>
                                      </p:cBhvr>
                                      <p:to>
                                        <p:strVal val="visible"/>
                                      </p:to>
                                    </p:set>
                                    <p:anim calcmode="lin" valueType="num">
                                      <p:cBhvr>
                                        <p:cTn id="7" dur="500" fill="hold"/>
                                        <p:tgtEl>
                                          <p:spTgt spid="1127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70"/>
                                        </p:tgtEl>
                                        <p:attrNameLst>
                                          <p:attrName>ppt_y</p:attrName>
                                        </p:attrNameLst>
                                      </p:cBhvr>
                                      <p:tavLst>
                                        <p:tav tm="0">
                                          <p:val>
                                            <p:strVal val="#ppt_y"/>
                                          </p:val>
                                        </p:tav>
                                        <p:tav tm="100000">
                                          <p:val>
                                            <p:strVal val="#ppt_y"/>
                                          </p:val>
                                        </p:tav>
                                      </p:tavLst>
                                    </p:anim>
                                    <p:anim calcmode="lin" valueType="num">
                                      <p:cBhvr>
                                        <p:cTn id="9" dur="500" fill="hold"/>
                                        <p:tgtEl>
                                          <p:spTgt spid="1127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127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bldLvl="0" animBg="1" autoUpdateAnimBg="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22225" y="-53340"/>
            <a:ext cx="12459335" cy="70707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buFont typeface="Arial" panose="020B0604020202020204" pitchFamily="34" charset="0"/>
              <a:buNone/>
            </a:pPr>
            <a:r>
              <a:rPr lang="en-US" altLang="zh-CN">
                <a:latin typeface="Arial" panose="020B0604020202020204" pitchFamily="34" charset="0"/>
                <a:ea typeface="楷体" panose="02010609060101010101" charset="-122"/>
                <a:sym typeface="+mn-ea"/>
              </a:rPr>
              <a:t>“</a:t>
            </a:r>
            <a:r>
              <a:rPr lang="zh-CN" altLang="en-US">
                <a:latin typeface="Arial" panose="020B0604020202020204" pitchFamily="34" charset="0"/>
                <a:ea typeface="楷体" panose="02010609060101010101" charset="-122"/>
                <a:sym typeface="+mn-ea"/>
              </a:rPr>
              <a:t>圣人苟可以强国，不法其故；苟可以利民，不循其礼</a:t>
            </a:r>
            <a:r>
              <a:rPr lang="en-US" altLang="zh-CN">
                <a:latin typeface="Arial" panose="020B0604020202020204" pitchFamily="34" charset="0"/>
                <a:ea typeface="楷体" panose="02010609060101010101" charset="-122"/>
                <a:sym typeface="+mn-ea"/>
              </a:rPr>
              <a:t>”——</a:t>
            </a:r>
            <a:r>
              <a:rPr lang="zh-CN" altLang="en-US">
                <a:latin typeface="Arial" panose="020B0604020202020204" pitchFamily="34" charset="0"/>
                <a:ea typeface="楷体" panose="02010609060101010101" charset="-122"/>
                <a:sym typeface="+mn-ea"/>
              </a:rPr>
              <a:t>《商君书·更法》</a:t>
            </a:r>
            <a:endParaRPr lang="zh-CN" altLang="en-US">
              <a:latin typeface="Arial" panose="020B0604020202020204" pitchFamily="34" charset="0"/>
              <a:ea typeface="楷体" panose="02010609060101010101" charset="-122"/>
            </a:endParaRPr>
          </a:p>
          <a:p>
            <a:pPr eaLnBrk="1" hangingPunct="1">
              <a:buFont typeface="Arial" panose="020B0604020202020204" pitchFamily="34" charset="0"/>
              <a:buNone/>
            </a:pPr>
            <a:r>
              <a:rPr lang="en-US" altLang="zh-CN">
                <a:latin typeface="Arial" panose="020B0604020202020204" pitchFamily="34" charset="0"/>
                <a:ea typeface="楷体" panose="02010609060101010101" charset="-122"/>
                <a:sym typeface="+mn-ea"/>
              </a:rPr>
              <a:t>“</a:t>
            </a:r>
            <a:r>
              <a:rPr lang="zh-CN" altLang="en-US">
                <a:latin typeface="Arial" panose="020B0604020202020204" pitchFamily="34" charset="0"/>
                <a:ea typeface="楷体" panose="02010609060101010101" charset="-122"/>
                <a:sym typeface="+mn-ea"/>
              </a:rPr>
              <a:t>法不阿贵……刑过不避大臣，赏罚不遗大夫。</a:t>
            </a:r>
            <a:r>
              <a:rPr lang="en-US" altLang="zh-CN">
                <a:latin typeface="Arial" panose="020B0604020202020204" pitchFamily="34" charset="0"/>
                <a:ea typeface="楷体" panose="02010609060101010101" charset="-122"/>
                <a:sym typeface="+mn-ea"/>
              </a:rPr>
              <a:t>”</a:t>
            </a:r>
            <a:endParaRPr lang="en-US" altLang="zh-CN">
              <a:latin typeface="Arial" panose="020B0604020202020204" pitchFamily="34" charset="0"/>
              <a:ea typeface="楷体" panose="02010609060101010101" charset="-122"/>
            </a:endParaRPr>
          </a:p>
          <a:p>
            <a:pPr eaLnBrk="1" hangingPunct="1">
              <a:buFont typeface="Arial" panose="020B0604020202020204" pitchFamily="34" charset="0"/>
              <a:buNone/>
            </a:pPr>
            <a:r>
              <a:rPr lang="en-US" altLang="zh-CN">
                <a:latin typeface="Arial" panose="020B0604020202020204" pitchFamily="34" charset="0"/>
                <a:ea typeface="楷体" panose="02010609060101010101" charset="-122"/>
                <a:sym typeface="+mn-ea"/>
              </a:rPr>
              <a:t>                                 ————</a:t>
            </a:r>
            <a:r>
              <a:rPr lang="zh-CN" altLang="en-US">
                <a:latin typeface="Arial" panose="020B0604020202020204" pitchFamily="34" charset="0"/>
                <a:ea typeface="楷体" panose="02010609060101010101" charset="-122"/>
                <a:sym typeface="+mn-ea"/>
              </a:rPr>
              <a:t>《韩非子》</a:t>
            </a: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9" name="文本框 8"/>
          <p:cNvSpPr txBox="1"/>
          <p:nvPr/>
        </p:nvSpPr>
        <p:spPr>
          <a:xfrm>
            <a:off x="729615" y="1303020"/>
            <a:ext cx="9596755" cy="2614930"/>
          </a:xfrm>
          <a:prstGeom prst="rect">
            <a:avLst/>
          </a:prstGeom>
          <a:noFill/>
        </p:spPr>
        <p:txBody>
          <a:bodyPr wrap="square" rtlCol="0" anchor="t">
            <a:spAutoFit/>
          </a:bodyPr>
          <a:p>
            <a:pPr eaLnBrk="1" hangingPunct="1">
              <a:buFont typeface="Arial" panose="020B0604020202020204" pitchFamily="34" charset="0"/>
              <a:buNone/>
            </a:pPr>
            <a:r>
              <a:rPr lang="zh-CN" altLang="en-US" sz="2400">
                <a:latin typeface="楷体" panose="02010609060101010101" charset="-122"/>
                <a:ea typeface="楷体" panose="02010609060101010101" charset="-122"/>
                <a:cs typeface="楷体" panose="02010609060101010101" charset="-122"/>
              </a:rPr>
              <a:t>材料</a:t>
            </a:r>
            <a:r>
              <a:rPr lang="en-US" altLang="zh-CN" sz="2400">
                <a:latin typeface="楷体" panose="02010609060101010101" charset="-122"/>
                <a:ea typeface="楷体" panose="02010609060101010101" charset="-122"/>
                <a:cs typeface="楷体" panose="02010609060101010101" charset="-122"/>
              </a:rPr>
              <a:t>   </a:t>
            </a:r>
            <a:r>
              <a:rPr lang="en-US" altLang="zh-CN" sz="2400">
                <a:latin typeface="Arial" panose="020B0604020202020204" pitchFamily="34" charset="0"/>
                <a:ea typeface="楷体" panose="02010609060101010101" charset="-122"/>
                <a:sym typeface="+mn-ea"/>
              </a:rPr>
              <a:t>“</a:t>
            </a:r>
            <a:r>
              <a:rPr lang="zh-CN" altLang="en-US" sz="2400">
                <a:latin typeface="Arial" panose="020B0604020202020204" pitchFamily="34" charset="0"/>
                <a:ea typeface="楷体" panose="02010609060101010101" charset="-122"/>
                <a:sym typeface="+mn-ea"/>
              </a:rPr>
              <a:t>孔子的古代权威是周文王和周公。为了赛过孔子，墨子诉诸传说中禹的权威，据说禹比文王、周公早一千多年。孟子更要胜过墨家，走得更远，回到尧、舜时代，比禹还早。最后，道家为了取得自己的发言权，取消儒、墨的发言权，就诉诸伏羲、神农的权威，据说他们比尧、舜还早若干世纪。</a:t>
            </a:r>
            <a:r>
              <a:rPr lang="en-US" altLang="zh-CN" sz="2400">
                <a:latin typeface="Arial" panose="020B0604020202020204" pitchFamily="34" charset="0"/>
                <a:ea typeface="楷体" panose="02010609060101010101" charset="-122"/>
                <a:sym typeface="+mn-ea"/>
              </a:rPr>
              <a:t>”</a:t>
            </a:r>
            <a:endParaRPr lang="en-US" altLang="zh-CN" sz="2400">
              <a:latin typeface="Arial" panose="020B0604020202020204" pitchFamily="34" charset="0"/>
              <a:ea typeface="楷体" panose="02010609060101010101" charset="-122"/>
            </a:endParaRPr>
          </a:p>
          <a:p>
            <a:pPr eaLnBrk="1" hangingPunct="1">
              <a:buFont typeface="Arial" panose="020B0604020202020204" pitchFamily="34" charset="0"/>
              <a:buNone/>
            </a:pPr>
            <a:r>
              <a:rPr lang="en-US" altLang="zh-CN" sz="2400">
                <a:latin typeface="Arial" panose="020B0604020202020204" pitchFamily="34" charset="0"/>
                <a:ea typeface="楷体" panose="02010609060101010101" charset="-122"/>
                <a:sym typeface="+mn-ea"/>
              </a:rPr>
              <a:t>                                   ——</a:t>
            </a:r>
            <a:r>
              <a:rPr lang="zh-CN" altLang="en-US" sz="2400">
                <a:latin typeface="Arial" panose="020B0604020202020204" pitchFamily="34" charset="0"/>
                <a:ea typeface="楷体" panose="02010609060101010101" charset="-122"/>
                <a:sym typeface="+mn-ea"/>
              </a:rPr>
              <a:t>冯友兰《中国哲学简史》</a:t>
            </a:r>
            <a:endParaRPr lang="zh-CN" altLang="en-US" sz="2400">
              <a:latin typeface="Arial" panose="020B0604020202020204" pitchFamily="34" charset="0"/>
              <a:ea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endParaRPr lang="en-US" altLang="zh-CN" sz="2000">
              <a:latin typeface="楷体" panose="02010609060101010101" charset="-122"/>
              <a:ea typeface="楷体" panose="02010609060101010101" charset="-122"/>
              <a:cs typeface="楷体" panose="0201060906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20486" name="Text Box 6"/>
          <p:cNvSpPr txBox="1">
            <a:spLocks noChangeArrowheads="1"/>
          </p:cNvSpPr>
          <p:nvPr/>
        </p:nvSpPr>
        <p:spPr bwMode="auto">
          <a:xfrm>
            <a:off x="593082" y="699067"/>
            <a:ext cx="2476804" cy="3517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15" b="1">
                <a:solidFill>
                  <a:schemeClr val="hlink"/>
                </a:solidFill>
                <a:ea typeface="微软雅黑" panose="020B0503020204020204" charset="-122"/>
              </a:rPr>
              <a:t>百家争鸣</a:t>
            </a:r>
            <a:r>
              <a:rPr lang="en-US" altLang="zh-CN" sz="1815" b="1">
                <a:solidFill>
                  <a:schemeClr val="hlink"/>
                </a:solidFill>
                <a:ea typeface="微软雅黑" panose="020B0503020204020204" charset="-122"/>
              </a:rPr>
              <a:t>——</a:t>
            </a:r>
            <a:r>
              <a:rPr lang="zh-CN" altLang="en-US" sz="1815" b="1">
                <a:solidFill>
                  <a:schemeClr val="hlink"/>
                </a:solidFill>
                <a:ea typeface="微软雅黑" panose="020B0503020204020204" charset="-122"/>
              </a:rPr>
              <a:t>诸家病理</a:t>
            </a:r>
            <a:endParaRPr lang="zh-CN" altLang="en-US" sz="1815" b="1">
              <a:solidFill>
                <a:schemeClr val="hlink"/>
              </a:solidFill>
              <a:ea typeface="微软雅黑" panose="020B0503020204020204" charset="-122"/>
            </a:endParaRPr>
          </a:p>
        </p:txBody>
      </p:sp>
      <p:sp>
        <p:nvSpPr>
          <p:cNvPr id="5" name="文本框 4"/>
          <p:cNvSpPr txBox="1"/>
          <p:nvPr/>
        </p:nvSpPr>
        <p:spPr>
          <a:xfrm>
            <a:off x="975360" y="3838575"/>
            <a:ext cx="8850630" cy="1568450"/>
          </a:xfrm>
          <a:prstGeom prst="rect">
            <a:avLst/>
          </a:prstGeom>
          <a:noFill/>
        </p:spPr>
        <p:txBody>
          <a:bodyPr wrap="square" rtlCol="0">
            <a:spAutoFit/>
          </a:bodyPr>
          <a:p>
            <a:pPr eaLnBrk="1" hangingPunct="1">
              <a:buFont typeface="Arial" panose="020B0604020202020204" pitchFamily="34" charset="0"/>
              <a:buNone/>
            </a:pPr>
            <a:r>
              <a:rPr lang="zh-CN" altLang="en-US" sz="2400">
                <a:latin typeface="楷体" panose="02010609060101010101" charset="-122"/>
                <a:ea typeface="楷体" panose="02010609060101010101" charset="-122"/>
                <a:cs typeface="楷体" panose="02010609060101010101" charset="-122"/>
                <a:sym typeface="+mn-ea"/>
              </a:rPr>
              <a:t>材料</a:t>
            </a:r>
            <a:r>
              <a:rPr lang="en-US" altLang="zh-CN" sz="2400">
                <a:latin typeface="楷体" panose="02010609060101010101" charset="-122"/>
                <a:ea typeface="楷体" panose="02010609060101010101" charset="-122"/>
                <a:cs typeface="楷体" panose="02010609060101010101" charset="-122"/>
                <a:sym typeface="+mn-ea"/>
              </a:rPr>
              <a:t>  “</a:t>
            </a:r>
            <a:r>
              <a:rPr lang="zh-CN" altLang="en-US" sz="2400">
                <a:latin typeface="楷体" panose="02010609060101010101" charset="-122"/>
                <a:ea typeface="楷体" panose="02010609060101010101" charset="-122"/>
                <a:cs typeface="楷体" panose="02010609060101010101" charset="-122"/>
                <a:sym typeface="+mn-ea"/>
              </a:rPr>
              <a:t>圣人苟可以强国，不法其故；苟可以利民，不循其礼</a:t>
            </a:r>
            <a:r>
              <a:rPr lang="en-US" altLang="zh-CN" sz="2400">
                <a:latin typeface="楷体" panose="02010609060101010101" charset="-122"/>
                <a:ea typeface="楷体" panose="02010609060101010101" charset="-122"/>
                <a:cs typeface="楷体" panose="02010609060101010101" charset="-122"/>
                <a:sym typeface="+mn-ea"/>
              </a:rPr>
              <a:t>”</a:t>
            </a:r>
            <a:endParaRPr lang="en-US" altLang="zh-CN" sz="2400">
              <a:latin typeface="楷体" panose="02010609060101010101" charset="-122"/>
              <a:ea typeface="楷体" panose="02010609060101010101" charset="-122"/>
              <a:cs typeface="楷体" panose="02010609060101010101" charset="-122"/>
              <a:sym typeface="+mn-ea"/>
            </a:endParaRPr>
          </a:p>
          <a:p>
            <a:pPr eaLnBrk="1" hangingPunct="1">
              <a:buFont typeface="Arial" panose="020B0604020202020204" pitchFamily="34" charset="0"/>
              <a:buNone/>
            </a:pPr>
            <a:r>
              <a:rPr lang="en-US" altLang="zh-CN" sz="2400">
                <a:latin typeface="楷体" panose="02010609060101010101" charset="-122"/>
                <a:ea typeface="楷体" panose="02010609060101010101" charset="-122"/>
                <a:cs typeface="楷体" panose="02010609060101010101" charset="-122"/>
                <a:sym typeface="+mn-ea"/>
              </a:rPr>
              <a:t>                                  ——</a:t>
            </a:r>
            <a:r>
              <a:rPr lang="zh-CN" altLang="en-US" sz="2400">
                <a:latin typeface="楷体" panose="02010609060101010101" charset="-122"/>
                <a:ea typeface="楷体" panose="02010609060101010101" charset="-122"/>
                <a:cs typeface="楷体" panose="02010609060101010101" charset="-122"/>
                <a:sym typeface="+mn-ea"/>
              </a:rPr>
              <a:t>《商君书·更法》</a:t>
            </a:r>
            <a:endParaRPr lang="zh-CN" altLang="en-US" sz="2400">
              <a:latin typeface="楷体" panose="02010609060101010101" charset="-122"/>
              <a:ea typeface="楷体" panose="02010609060101010101" charset="-122"/>
              <a:cs typeface="楷体" panose="02010609060101010101" charset="-122"/>
            </a:endParaRPr>
          </a:p>
          <a:p>
            <a:pPr eaLnBrk="1" hangingPunct="1">
              <a:buFont typeface="Arial" panose="020B0604020202020204" pitchFamily="34" charset="0"/>
              <a:buNone/>
            </a:pP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法不阿贵……刑过不避大臣，赏罚不遗大夫。</a:t>
            </a:r>
            <a:r>
              <a:rPr lang="en-US" altLang="zh-CN" sz="2400">
                <a:latin typeface="楷体" panose="02010609060101010101" charset="-122"/>
                <a:ea typeface="楷体" panose="02010609060101010101" charset="-122"/>
                <a:cs typeface="楷体" panose="02010609060101010101" charset="-122"/>
                <a:sym typeface="+mn-ea"/>
              </a:rPr>
              <a:t>”</a:t>
            </a:r>
            <a:endParaRPr lang="en-US" altLang="zh-CN" sz="2400">
              <a:latin typeface="楷体" panose="02010609060101010101" charset="-122"/>
              <a:ea typeface="楷体" panose="02010609060101010101" charset="-122"/>
              <a:cs typeface="楷体" panose="02010609060101010101" charset="-122"/>
            </a:endParaRPr>
          </a:p>
          <a:p>
            <a:pPr eaLnBrk="1" hangingPunct="1">
              <a:buFont typeface="Arial" panose="020B0604020202020204" pitchFamily="34" charset="0"/>
              <a:buNone/>
            </a:pPr>
            <a:r>
              <a:rPr lang="en-US" altLang="zh-CN" sz="2400">
                <a:latin typeface="楷体" panose="02010609060101010101" charset="-122"/>
                <a:ea typeface="楷体" panose="02010609060101010101" charset="-122"/>
                <a:cs typeface="楷体" panose="02010609060101010101" charset="-122"/>
                <a:sym typeface="+mn-ea"/>
              </a:rPr>
              <a:t>                                 ————</a:t>
            </a:r>
            <a:r>
              <a:rPr lang="zh-CN" altLang="en-US" sz="2400">
                <a:latin typeface="楷体" panose="02010609060101010101" charset="-122"/>
                <a:ea typeface="楷体" panose="02010609060101010101" charset="-122"/>
                <a:cs typeface="楷体" panose="02010609060101010101" charset="-122"/>
                <a:sym typeface="+mn-ea"/>
              </a:rPr>
              <a:t>《韩非子》</a:t>
            </a:r>
            <a:endParaRPr lang="zh-CN" altLang="en-US" sz="2400">
              <a:latin typeface="楷体" panose="02010609060101010101" charset="-122"/>
              <a:cs typeface="楷体" panose="02010609060101010101" charset="-122"/>
            </a:endParaRPr>
          </a:p>
        </p:txBody>
      </p:sp>
      <p:sp>
        <p:nvSpPr>
          <p:cNvPr id="13" name="Text Box 6"/>
          <p:cNvSpPr txBox="1">
            <a:spLocks noChangeArrowheads="1"/>
          </p:cNvSpPr>
          <p:nvPr/>
        </p:nvSpPr>
        <p:spPr bwMode="auto">
          <a:xfrm>
            <a:off x="593082" y="3413692"/>
            <a:ext cx="2476804" cy="3517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15" b="1">
                <a:solidFill>
                  <a:schemeClr val="hlink"/>
                </a:solidFill>
                <a:ea typeface="微软雅黑" panose="020B0503020204020204" charset="-122"/>
              </a:rPr>
              <a:t>百家争鸣</a:t>
            </a:r>
            <a:r>
              <a:rPr lang="en-US" altLang="zh-CN" sz="1815" b="1">
                <a:solidFill>
                  <a:schemeClr val="hlink"/>
                </a:solidFill>
                <a:ea typeface="微软雅黑" panose="020B0503020204020204" charset="-122"/>
              </a:rPr>
              <a:t>——</a:t>
            </a:r>
            <a:r>
              <a:rPr lang="zh-CN" altLang="en-US" sz="1815" b="1">
                <a:solidFill>
                  <a:schemeClr val="hlink"/>
                </a:solidFill>
                <a:ea typeface="微软雅黑" panose="020B0503020204020204" charset="-122"/>
              </a:rPr>
              <a:t>法</a:t>
            </a:r>
            <a:r>
              <a:rPr lang="zh-CN" altLang="en-US" sz="1815" b="1">
                <a:solidFill>
                  <a:schemeClr val="hlink"/>
                </a:solidFill>
                <a:ea typeface="微软雅黑" panose="020B0503020204020204" charset="-122"/>
              </a:rPr>
              <a:t>家病理</a:t>
            </a:r>
            <a:endParaRPr lang="zh-CN" altLang="en-US" sz="1815" b="1">
              <a:solidFill>
                <a:schemeClr val="hlink"/>
              </a:solidFill>
              <a:ea typeface="微软雅黑" panose="020B0503020204020204" charset="-122"/>
            </a:endParaRPr>
          </a:p>
        </p:txBody>
      </p:sp>
      <p:sp>
        <p:nvSpPr>
          <p:cNvPr id="14" name="文本框 13"/>
          <p:cNvSpPr txBox="1"/>
          <p:nvPr/>
        </p:nvSpPr>
        <p:spPr>
          <a:xfrm>
            <a:off x="1399540" y="5789295"/>
            <a:ext cx="5669280" cy="460375"/>
          </a:xfrm>
          <a:prstGeom prst="rect">
            <a:avLst/>
          </a:prstGeom>
          <a:noFill/>
        </p:spPr>
        <p:txBody>
          <a:bodyPr wrap="none" rtlCol="0">
            <a:spAutoFit/>
          </a:bodyPr>
          <a:p>
            <a:pPr algn="l"/>
            <a:r>
              <a:rPr lang="zh-CN" altLang="en-US" sz="2400" b="1">
                <a:solidFill>
                  <a:srgbClr val="FF0000"/>
                </a:solidFill>
                <a:latin typeface="微软雅黑" panose="020B0503020204020204" charset="-122"/>
                <a:ea typeface="微软雅黑" panose="020B0503020204020204" charset="-122"/>
                <a:sym typeface="+mn-ea"/>
              </a:rPr>
              <a:t>试图建立一个以法律为标准的功利型社会</a:t>
            </a:r>
            <a:endParaRPr lang="zh-CN" altLang="en-US" sz="24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486"/>
                                        </p:tgtEl>
                                        <p:attrNameLst>
                                          <p:attrName>style.visibility</p:attrName>
                                        </p:attrNameLst>
                                      </p:cBhvr>
                                      <p:to>
                                        <p:strVal val="visible"/>
                                      </p:to>
                                    </p:set>
                                    <p:anim calcmode="lin" valueType="num">
                                      <p:cBhvr>
                                        <p:cTn id="7" dur="500" fill="hold"/>
                                        <p:tgtEl>
                                          <p:spTgt spid="204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6"/>
                                        </p:tgtEl>
                                        <p:attrNameLst>
                                          <p:attrName>ppt_y</p:attrName>
                                        </p:attrNameLst>
                                      </p:cBhvr>
                                      <p:tavLst>
                                        <p:tav tm="0">
                                          <p:val>
                                            <p:strVal val="#ppt_y"/>
                                          </p:val>
                                        </p:tav>
                                        <p:tav tm="100000">
                                          <p:val>
                                            <p:strVal val="#ppt_y"/>
                                          </p:val>
                                        </p:tav>
                                      </p:tavLst>
                                    </p:anim>
                                    <p:anim calcmode="lin" valueType="num">
                                      <p:cBhvr>
                                        <p:cTn id="9" dur="500" fill="hold"/>
                                        <p:tgtEl>
                                          <p:spTgt spid="204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20486"/>
                                        </p:tgtEl>
                                      </p:cBhvr>
                                    </p:animEffect>
                                  </p:childTnLst>
                                </p:cTn>
                              </p:par>
                            </p:childTnLst>
                          </p:cTn>
                        </p:par>
                        <p:par>
                          <p:cTn id="12" fill="hold">
                            <p:stCondLst>
                              <p:cond delay="949"/>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nimBg="1" autoUpdateAnimBg="0"/>
      <p:bldP spid="13" grpId="0" bldLvl="0" animBg="1" autoUpdateAnimBg="0"/>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Rectangle 7"/>
          <p:cNvSpPr>
            <a:spLocks noChangeArrowheads="1"/>
          </p:cNvSpPr>
          <p:nvPr/>
        </p:nvSpPr>
        <p:spPr bwMode="auto">
          <a:xfrm>
            <a:off x="2390950" y="1780587"/>
            <a:ext cx="7601688" cy="34369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096" tIns="43547" rIns="87096" bIns="4354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800">
              <a:solidFill>
                <a:schemeClr val="bg1"/>
              </a:solidFill>
            </a:endParaRPr>
          </a:p>
        </p:txBody>
      </p:sp>
      <p:sp>
        <p:nvSpPr>
          <p:cNvPr id="11272" name="Rectangle 8"/>
          <p:cNvSpPr>
            <a:spLocks noChangeArrowheads="1"/>
          </p:cNvSpPr>
          <p:nvPr/>
        </p:nvSpPr>
        <p:spPr bwMode="auto">
          <a:xfrm>
            <a:off x="2543364" y="1652941"/>
            <a:ext cx="7601688" cy="343695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096" tIns="43547" rIns="87096" bIns="4354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800">
              <a:solidFill>
                <a:schemeClr val="bg1"/>
              </a:solidFill>
            </a:endParaRPr>
          </a:p>
        </p:txBody>
      </p:sp>
      <p:sp>
        <p:nvSpPr>
          <p:cNvPr id="11273" name="AutoShape 9"/>
          <p:cNvSpPr>
            <a:spLocks noChangeArrowheads="1"/>
          </p:cNvSpPr>
          <p:nvPr/>
        </p:nvSpPr>
        <p:spPr bwMode="auto">
          <a:xfrm>
            <a:off x="2229008" y="1822499"/>
            <a:ext cx="2331946" cy="2331946"/>
          </a:xfrm>
          <a:prstGeom prst="chevron">
            <a:avLst>
              <a:gd name="adj" fmla="val 25000"/>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800"/>
          </a:p>
        </p:txBody>
      </p:sp>
      <p:sp>
        <p:nvSpPr>
          <p:cNvPr id="11274" name="AutoShape 10"/>
          <p:cNvSpPr>
            <a:spLocks noChangeArrowheads="1"/>
          </p:cNvSpPr>
          <p:nvPr/>
        </p:nvSpPr>
        <p:spPr bwMode="auto">
          <a:xfrm>
            <a:off x="4014167" y="1822499"/>
            <a:ext cx="2331946" cy="2331946"/>
          </a:xfrm>
          <a:prstGeom prst="chevron">
            <a:avLst>
              <a:gd name="adj" fmla="val 25000"/>
            </a:avLst>
          </a:prstGeom>
          <a:solidFill>
            <a:srgbClr val="B4802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800"/>
          </a:p>
        </p:txBody>
      </p:sp>
      <p:sp>
        <p:nvSpPr>
          <p:cNvPr id="11275" name="AutoShape 11"/>
          <p:cNvSpPr>
            <a:spLocks noChangeArrowheads="1"/>
          </p:cNvSpPr>
          <p:nvPr/>
        </p:nvSpPr>
        <p:spPr bwMode="auto">
          <a:xfrm>
            <a:off x="7324156" y="1840027"/>
            <a:ext cx="2331946" cy="2331946"/>
          </a:xfrm>
          <a:prstGeom prst="chevron">
            <a:avLst>
              <a:gd name="adj" fmla="val 25000"/>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800"/>
          </a:p>
        </p:txBody>
      </p:sp>
      <p:sp>
        <p:nvSpPr>
          <p:cNvPr id="11276" name="Text Box 12"/>
          <p:cNvSpPr txBox="1">
            <a:spLocks noChangeArrowheads="1"/>
          </p:cNvSpPr>
          <p:nvPr/>
        </p:nvSpPr>
        <p:spPr bwMode="auto">
          <a:xfrm>
            <a:off x="2777702" y="2441687"/>
            <a:ext cx="1585114" cy="1119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360" dirty="0">
                <a:solidFill>
                  <a:srgbClr val="FF0000"/>
                </a:solidFill>
                <a:latin typeface="楷体_GB2312" pitchFamily="1" charset="-122"/>
                <a:ea typeface="楷体_GB2312" pitchFamily="1" charset="-122"/>
              </a:rPr>
              <a:t>●儒家</a:t>
            </a:r>
            <a:endParaRPr lang="zh-CN" altLang="en-US" sz="3360" dirty="0">
              <a:solidFill>
                <a:srgbClr val="FF0000"/>
              </a:solidFill>
              <a:latin typeface="楷体_GB2312" pitchFamily="1" charset="-122"/>
              <a:ea typeface="楷体_GB2312" pitchFamily="1" charset="-122"/>
            </a:endParaRPr>
          </a:p>
          <a:p>
            <a:pPr eaLnBrk="1" hangingPunct="1">
              <a:buFont typeface="Arial" panose="020B0604020202020204" pitchFamily="34" charset="0"/>
              <a:buNone/>
            </a:pPr>
            <a:r>
              <a:rPr lang="zh-CN" altLang="en-US" sz="3360" dirty="0">
                <a:solidFill>
                  <a:srgbClr val="FF0000"/>
                </a:solidFill>
                <a:latin typeface="楷体_GB2312" pitchFamily="1" charset="-122"/>
                <a:ea typeface="楷体_GB2312" pitchFamily="1" charset="-122"/>
              </a:rPr>
              <a:t>（孔子）</a:t>
            </a:r>
            <a:endParaRPr lang="zh-CN" altLang="en-US" sz="3360" dirty="0">
              <a:solidFill>
                <a:srgbClr val="FF0000"/>
              </a:solidFill>
              <a:latin typeface="楷体_GB2312" pitchFamily="1" charset="-122"/>
              <a:ea typeface="楷体_GB2312" pitchFamily="1" charset="-122"/>
            </a:endParaRPr>
          </a:p>
        </p:txBody>
      </p:sp>
      <p:sp>
        <p:nvSpPr>
          <p:cNvPr id="11277" name="Text Box 13"/>
          <p:cNvSpPr txBox="1">
            <a:spLocks noChangeArrowheads="1"/>
          </p:cNvSpPr>
          <p:nvPr/>
        </p:nvSpPr>
        <p:spPr bwMode="auto">
          <a:xfrm>
            <a:off x="4623827" y="2441687"/>
            <a:ext cx="1585114" cy="1119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360">
                <a:solidFill>
                  <a:schemeClr val="bg1"/>
                </a:solidFill>
                <a:latin typeface="楷体_GB2312" pitchFamily="1" charset="-122"/>
                <a:ea typeface="楷体_GB2312" pitchFamily="1" charset="-122"/>
              </a:rPr>
              <a:t>●道家</a:t>
            </a:r>
            <a:endParaRPr lang="zh-CN" altLang="en-US" sz="3360">
              <a:solidFill>
                <a:schemeClr val="bg1"/>
              </a:solidFill>
              <a:latin typeface="楷体_GB2312" pitchFamily="1" charset="-122"/>
              <a:ea typeface="楷体_GB2312" pitchFamily="1" charset="-122"/>
            </a:endParaRPr>
          </a:p>
          <a:p>
            <a:pPr eaLnBrk="1" hangingPunct="1">
              <a:buFont typeface="Arial" panose="020B0604020202020204" pitchFamily="34" charset="0"/>
              <a:buNone/>
            </a:pPr>
            <a:r>
              <a:rPr lang="zh-CN" altLang="en-US" sz="3360">
                <a:solidFill>
                  <a:schemeClr val="bg1"/>
                </a:solidFill>
                <a:latin typeface="楷体_GB2312" pitchFamily="1" charset="-122"/>
                <a:ea typeface="楷体_GB2312" pitchFamily="1" charset="-122"/>
              </a:rPr>
              <a:t>（老子）</a:t>
            </a:r>
            <a:endParaRPr lang="zh-CN" altLang="en-US" sz="3360">
              <a:solidFill>
                <a:schemeClr val="bg1"/>
              </a:solidFill>
              <a:latin typeface="楷体_GB2312" pitchFamily="1" charset="-122"/>
              <a:ea typeface="楷体_GB2312" pitchFamily="1" charset="-122"/>
            </a:endParaRPr>
          </a:p>
        </p:txBody>
      </p:sp>
      <p:sp>
        <p:nvSpPr>
          <p:cNvPr id="11279" name="Text Box 15"/>
          <p:cNvSpPr txBox="1">
            <a:spLocks noChangeArrowheads="1"/>
          </p:cNvSpPr>
          <p:nvPr/>
        </p:nvSpPr>
        <p:spPr bwMode="auto">
          <a:xfrm>
            <a:off x="2229007" y="5217540"/>
            <a:ext cx="7712188" cy="344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80" dirty="0">
                <a:latin typeface="楷体_GB2312" pitchFamily="1" charset="-122"/>
                <a:ea typeface="仿宋_GB2312" pitchFamily="1" charset="-122"/>
              </a:rPr>
              <a:t>人与人   人与社会    人与自然</a:t>
            </a:r>
            <a:endParaRPr lang="zh-CN" altLang="en-US" sz="1680" dirty="0">
              <a:latin typeface="楷体_GB2312" pitchFamily="1" charset="-122"/>
              <a:ea typeface="仿宋_GB2312" pitchFamily="1" charset="-122"/>
            </a:endParaRPr>
          </a:p>
        </p:txBody>
      </p:sp>
      <p:sp>
        <p:nvSpPr>
          <p:cNvPr id="11280" name="Text Box 16"/>
          <p:cNvSpPr txBox="1">
            <a:spLocks noChangeArrowheads="1"/>
          </p:cNvSpPr>
          <p:nvPr/>
        </p:nvSpPr>
        <p:spPr bwMode="auto">
          <a:xfrm>
            <a:off x="2229007" y="4461182"/>
            <a:ext cx="7712188" cy="528955"/>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880" dirty="0">
                <a:solidFill>
                  <a:schemeClr val="bg1"/>
                </a:solidFill>
                <a:ea typeface="微软雅黑" panose="020B0503020204020204" charset="-122"/>
              </a:rPr>
              <a:t>四大学派</a:t>
            </a:r>
            <a:endParaRPr lang="zh-CN" altLang="en-US" sz="2880" dirty="0">
              <a:solidFill>
                <a:schemeClr val="bg1"/>
              </a:solidFill>
              <a:ea typeface="微软雅黑" panose="020B0503020204020204" charset="-122"/>
            </a:endParaRPr>
          </a:p>
        </p:txBody>
      </p:sp>
      <p:sp>
        <p:nvSpPr>
          <p:cNvPr id="11281" name="AutoShape 17"/>
          <p:cNvSpPr>
            <a:spLocks noChangeArrowheads="1"/>
          </p:cNvSpPr>
          <p:nvPr/>
        </p:nvSpPr>
        <p:spPr bwMode="auto">
          <a:xfrm>
            <a:off x="5739031" y="1840027"/>
            <a:ext cx="2331946" cy="2331946"/>
          </a:xfrm>
          <a:prstGeom prst="chevron">
            <a:avLst>
              <a:gd name="adj" fmla="val 25000"/>
            </a:avLst>
          </a:prstGeom>
          <a:solidFill>
            <a:srgbClr val="E8A4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1800"/>
          </a:p>
        </p:txBody>
      </p:sp>
      <p:sp>
        <p:nvSpPr>
          <p:cNvPr id="11282" name="Text Box 18"/>
          <p:cNvSpPr txBox="1">
            <a:spLocks noChangeArrowheads="1"/>
          </p:cNvSpPr>
          <p:nvPr/>
        </p:nvSpPr>
        <p:spPr bwMode="auto">
          <a:xfrm>
            <a:off x="8070821" y="2441687"/>
            <a:ext cx="1585114" cy="1636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360">
                <a:solidFill>
                  <a:schemeClr val="bg1"/>
                </a:solidFill>
                <a:latin typeface="楷体_GB2312" pitchFamily="1" charset="-122"/>
                <a:ea typeface="楷体_GB2312" pitchFamily="1" charset="-122"/>
              </a:rPr>
              <a:t>●法家（韩非子）</a:t>
            </a:r>
            <a:endParaRPr lang="zh-CN" altLang="en-US" sz="3360">
              <a:solidFill>
                <a:schemeClr val="bg1"/>
              </a:solidFill>
              <a:latin typeface="楷体_GB2312" pitchFamily="1" charset="-122"/>
              <a:ea typeface="楷体_GB2312" pitchFamily="1" charset="-122"/>
            </a:endParaRPr>
          </a:p>
        </p:txBody>
      </p:sp>
      <p:sp>
        <p:nvSpPr>
          <p:cNvPr id="2" name="左大括号 1"/>
          <p:cNvSpPr/>
          <p:nvPr/>
        </p:nvSpPr>
        <p:spPr>
          <a:xfrm rot="5400000">
            <a:off x="4618871" y="-826469"/>
            <a:ext cx="568507" cy="4764486"/>
          </a:xfrm>
          <a:prstGeom prst="leftBrace">
            <a:avLst>
              <a:gd name="adj1" fmla="val 8333"/>
              <a:gd name="adj2" fmla="val 49680"/>
            </a:avLst>
          </a:prstGeom>
          <a:solidFill>
            <a:schemeClr val="bg1"/>
          </a:solidFill>
          <a:ln w="9525" cap="flat" cmpd="sng" algn="ctr">
            <a:solidFill>
              <a:schemeClr val="tx1"/>
            </a:solidFill>
            <a:prstDash val="solid"/>
            <a:round/>
            <a:headEnd type="none" w="med" len="med"/>
            <a:tailEnd type="none" w="med" len="med"/>
          </a:ln>
        </p:spPr>
        <p:txBody>
          <a:bodyPr vert="horz" wrap="square" lIns="109738" tIns="54869" rIns="109738" bIns="54869"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4336142" y="933159"/>
            <a:ext cx="1036320" cy="607695"/>
          </a:xfrm>
          <a:prstGeom prst="rect">
            <a:avLst/>
          </a:prstGeom>
          <a:noFill/>
        </p:spPr>
        <p:txBody>
          <a:bodyPr wrap="none" rtlCol="0">
            <a:spAutoFit/>
          </a:bodyPr>
          <a:lstStyle/>
          <a:p>
            <a:r>
              <a:rPr lang="zh-CN" altLang="en-US" sz="3360" b="1">
                <a:latin typeface="微软雅黑" panose="020B0503020204020204" charset="-122"/>
                <a:ea typeface="微软雅黑" panose="020B0503020204020204" charset="-122"/>
              </a:rPr>
              <a:t>恢复</a:t>
            </a:r>
            <a:endParaRPr lang="zh-CN" altLang="en-US" sz="3360" b="1">
              <a:latin typeface="微软雅黑" panose="020B0503020204020204" charset="-122"/>
              <a:ea typeface="微软雅黑" panose="020B0503020204020204" charset="-122"/>
            </a:endParaRPr>
          </a:p>
        </p:txBody>
      </p:sp>
      <p:sp>
        <p:nvSpPr>
          <p:cNvPr id="12" name="未知"/>
          <p:cNvSpPr/>
          <p:nvPr/>
        </p:nvSpPr>
        <p:spPr bwMode="auto">
          <a:xfrm flipH="1">
            <a:off x="8483348" y="1571015"/>
            <a:ext cx="1662083" cy="209570"/>
          </a:xfrm>
          <a:custGeom>
            <a:avLst/>
            <a:gdLst>
              <a:gd name="T0" fmla="*/ 242607508 w 21600"/>
              <a:gd name="T1" fmla="*/ 1569964 h 21600"/>
              <a:gd name="T2" fmla="*/ 209361269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8640" y="0"/>
                </a:lnTo>
                <a:lnTo>
                  <a:pt x="0" y="0"/>
                </a:lnTo>
              </a:path>
            </a:pathLst>
          </a:custGeom>
          <a:solidFill>
            <a:schemeClr val="bg1"/>
          </a:solidFill>
          <a:ln w="9525" cap="flat" cmpd="sng">
            <a:solidFill>
              <a:schemeClr val="tx1"/>
            </a:solidFill>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文本框 3"/>
          <p:cNvSpPr txBox="1"/>
          <p:nvPr/>
        </p:nvSpPr>
        <p:spPr>
          <a:xfrm>
            <a:off x="8863623" y="1031467"/>
            <a:ext cx="1036320" cy="607695"/>
          </a:xfrm>
          <a:prstGeom prst="rect">
            <a:avLst/>
          </a:prstGeom>
          <a:noFill/>
        </p:spPr>
        <p:txBody>
          <a:bodyPr wrap="none" rtlCol="0">
            <a:spAutoFit/>
          </a:bodyPr>
          <a:lstStyle/>
          <a:p>
            <a:r>
              <a:rPr lang="zh-CN" altLang="en-US" sz="3360" b="1">
                <a:latin typeface="微软雅黑" panose="020B0503020204020204" charset="-122"/>
                <a:ea typeface="微软雅黑" panose="020B0503020204020204" charset="-122"/>
              </a:rPr>
              <a:t>重建</a:t>
            </a:r>
            <a:endParaRPr lang="zh-CN" altLang="en-US" sz="3360" b="1">
              <a:latin typeface="微软雅黑" panose="020B0503020204020204" charset="-122"/>
              <a:ea typeface="微软雅黑" panose="020B0503020204020204" charset="-122"/>
            </a:endParaRPr>
          </a:p>
        </p:txBody>
      </p:sp>
      <p:sp>
        <p:nvSpPr>
          <p:cNvPr id="11278" name="Text Box 14"/>
          <p:cNvSpPr txBox="1">
            <a:spLocks noChangeArrowheads="1"/>
          </p:cNvSpPr>
          <p:nvPr/>
        </p:nvSpPr>
        <p:spPr bwMode="auto">
          <a:xfrm>
            <a:off x="6208657" y="2441687"/>
            <a:ext cx="1585114" cy="1119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096" tIns="43547" rIns="87096" bIns="4354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360">
                <a:solidFill>
                  <a:schemeClr val="bg1"/>
                </a:solidFill>
                <a:latin typeface="楷体_GB2312" pitchFamily="1" charset="-122"/>
                <a:ea typeface="楷体_GB2312" pitchFamily="1" charset="-122"/>
              </a:rPr>
              <a:t>●墨家（墨子）</a:t>
            </a:r>
            <a:endParaRPr lang="zh-CN" altLang="en-US" sz="3360">
              <a:solidFill>
                <a:schemeClr val="bg1"/>
              </a:solidFill>
              <a:latin typeface="楷体_GB2312" pitchFamily="1" charset="-122"/>
              <a:ea typeface="楷体_GB2312" pitchFamily="1" charset="-122"/>
            </a:endParaRPr>
          </a:p>
        </p:txBody>
      </p:sp>
      <p:sp>
        <p:nvSpPr>
          <p:cNvPr id="5"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7" name="云形 6"/>
          <p:cNvSpPr/>
          <p:nvPr/>
        </p:nvSpPr>
        <p:spPr>
          <a:xfrm>
            <a:off x="-146050" y="1840230"/>
            <a:ext cx="2773680" cy="246888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rgbClr val="C00000"/>
                </a:solidFill>
                <a:latin typeface="微软雅黑" panose="020B0503020204020204" charset="-122"/>
                <a:ea typeface="微软雅黑" panose="020B0503020204020204" charset="-122"/>
                <a:sym typeface="+mn-ea"/>
              </a:rPr>
              <a:t>法家成为最实际思想</a:t>
            </a:r>
            <a:endParaRPr lang="zh-CN" altLang="en-US" b="1">
              <a:solidFill>
                <a:srgbClr val="C00000"/>
              </a:solidFill>
              <a:latin typeface="微软雅黑" panose="020B0503020204020204" charset="-122"/>
              <a:ea typeface="微软雅黑" panose="020B0503020204020204" charset="-122"/>
            </a:endParaRPr>
          </a:p>
          <a:p>
            <a:pPr algn="ctr"/>
            <a:r>
              <a:rPr lang="zh-CN" altLang="en-US" b="1">
                <a:solidFill>
                  <a:schemeClr val="tx1">
                    <a:lumMod val="95000"/>
                    <a:lumOff val="5000"/>
                  </a:schemeClr>
                </a:solidFill>
                <a:latin typeface="楷体" panose="02010609060101010101" charset="-122"/>
                <a:ea typeface="楷体" panose="02010609060101010101" charset="-122"/>
                <a:sym typeface="+mn-ea"/>
              </a:rPr>
              <a:t>儒家在汉代成为正统思想</a:t>
            </a:r>
            <a:endParaRPr lang="zh-CN" altLang="en-US" b="1">
              <a:solidFill>
                <a:schemeClr val="tx1">
                  <a:lumMod val="95000"/>
                  <a:lumOff val="5000"/>
                </a:schemeClr>
              </a:solidFill>
              <a:latin typeface="楷体" panose="02010609060101010101" charset="-122"/>
              <a:ea typeface="楷体" panose="02010609060101010101" charset="-122"/>
              <a:sym typeface="+mn-ea"/>
            </a:endParaRPr>
          </a:p>
          <a:p>
            <a:pPr algn="ctr"/>
            <a:r>
              <a:rPr lang="zh-CN" altLang="en-US" b="1">
                <a:solidFill>
                  <a:schemeClr val="tx1">
                    <a:lumMod val="95000"/>
                    <a:lumOff val="5000"/>
                  </a:schemeClr>
                </a:solidFill>
                <a:latin typeface="楷体" panose="02010609060101010101" charset="-122"/>
                <a:ea typeface="楷体" panose="02010609060101010101" charset="-122"/>
                <a:sym typeface="+mn-ea"/>
              </a:rPr>
              <a:t>墨家汉代消亡、道家建朝初步</a:t>
            </a:r>
            <a:endParaRPr lang="zh-CN" altLang="en-US"/>
          </a:p>
        </p:txBody>
      </p:sp>
      <p:sp>
        <p:nvSpPr>
          <p:cNvPr id="8" name="文本框 7"/>
          <p:cNvSpPr txBox="1"/>
          <p:nvPr/>
        </p:nvSpPr>
        <p:spPr>
          <a:xfrm>
            <a:off x="384810" y="6043930"/>
            <a:ext cx="11612880"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sym typeface="+mn-ea"/>
              </a:rPr>
              <a:t>构成以内法外儒，间歇性实行道家的中国古代统治思想。</a:t>
            </a:r>
            <a:endParaRPr lang="zh-CN" altLang="en-US" sz="36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wedge">
                                      <p:cBhvr>
                                        <p:cTn id="7" dur="2000"/>
                                        <p:tgtEl>
                                          <p:spTgt spid="11271"/>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11275"/>
                                        </p:tgtEl>
                                        <p:attrNameLst>
                                          <p:attrName>style.visibility</p:attrName>
                                        </p:attrNameLst>
                                      </p:cBhvr>
                                      <p:to>
                                        <p:strVal val="visible"/>
                                      </p:to>
                                    </p:set>
                                    <p:anim calcmode="lin" valueType="num">
                                      <p:cBhvr additive="base">
                                        <p:cTn id="11" dur="1000" fill="hold"/>
                                        <p:tgtEl>
                                          <p:spTgt spid="11275"/>
                                        </p:tgtEl>
                                        <p:attrNameLst>
                                          <p:attrName>ppt_x</p:attrName>
                                        </p:attrNameLst>
                                      </p:cBhvr>
                                      <p:tavLst>
                                        <p:tav tm="0">
                                          <p:val>
                                            <p:strVal val="0-#ppt_w/2"/>
                                          </p:val>
                                        </p:tav>
                                        <p:tav tm="100000">
                                          <p:val>
                                            <p:strVal val="#ppt_x"/>
                                          </p:val>
                                        </p:tav>
                                      </p:tavLst>
                                    </p:anim>
                                    <p:anim calcmode="lin" valueType="num">
                                      <p:cBhvr additive="base">
                                        <p:cTn id="12" dur="1000" fill="hold"/>
                                        <p:tgtEl>
                                          <p:spTgt spid="11275"/>
                                        </p:tgtEl>
                                        <p:attrNameLst>
                                          <p:attrName>ppt_y</p:attrName>
                                        </p:attrNameLst>
                                      </p:cBhvr>
                                      <p:tavLst>
                                        <p:tav tm="0">
                                          <p:val>
                                            <p:strVal val="#ppt_y"/>
                                          </p:val>
                                        </p:tav>
                                        <p:tav tm="100000">
                                          <p:val>
                                            <p:strVal val="#ppt_y"/>
                                          </p:val>
                                        </p:tav>
                                      </p:tavLst>
                                    </p:anim>
                                  </p:childTnLst>
                                </p:cTn>
                              </p:par>
                              <p:par>
                                <p:cTn id="13" presetID="17" presetClass="entr" presetSubtype="10" fill="hold" grpId="1" nodeType="withEffect">
                                  <p:stCondLst>
                                    <p:cond delay="0"/>
                                  </p:stCondLst>
                                  <p:childTnLst>
                                    <p:set>
                                      <p:cBhvr>
                                        <p:cTn id="14" dur="1" fill="hold">
                                          <p:stCondLst>
                                            <p:cond delay="0"/>
                                          </p:stCondLst>
                                        </p:cTn>
                                        <p:tgtEl>
                                          <p:spTgt spid="11275"/>
                                        </p:tgtEl>
                                        <p:attrNameLst>
                                          <p:attrName>style.visibility</p:attrName>
                                        </p:attrNameLst>
                                      </p:cBhvr>
                                      <p:to>
                                        <p:strVal val="visible"/>
                                      </p:to>
                                    </p:set>
                                    <p:anim calcmode="lin" valueType="num">
                                      <p:cBhvr>
                                        <p:cTn id="15" dur="500" fill="hold"/>
                                        <p:tgtEl>
                                          <p:spTgt spid="11275"/>
                                        </p:tgtEl>
                                        <p:attrNameLst>
                                          <p:attrName>ppt_w</p:attrName>
                                        </p:attrNameLst>
                                      </p:cBhvr>
                                      <p:tavLst>
                                        <p:tav tm="0">
                                          <p:val>
                                            <p:fltVal val="0"/>
                                          </p:val>
                                        </p:tav>
                                        <p:tav tm="100000">
                                          <p:val>
                                            <p:strVal val="#ppt_w"/>
                                          </p:val>
                                        </p:tav>
                                      </p:tavLst>
                                    </p:anim>
                                    <p:anim calcmode="lin" valueType="num">
                                      <p:cBhvr>
                                        <p:cTn id="16" dur="500" fill="hold"/>
                                        <p:tgtEl>
                                          <p:spTgt spid="11275"/>
                                        </p:tgtEl>
                                        <p:attrNameLst>
                                          <p:attrName>ppt_h</p:attrName>
                                        </p:attrNameLst>
                                      </p:cBhvr>
                                      <p:tavLst>
                                        <p:tav tm="0">
                                          <p:val>
                                            <p:strVal val="#ppt_h"/>
                                          </p:val>
                                        </p:tav>
                                        <p:tav tm="100000">
                                          <p:val>
                                            <p:strVal val="#ppt_h"/>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274"/>
                                        </p:tgtEl>
                                        <p:attrNameLst>
                                          <p:attrName>style.visibility</p:attrName>
                                        </p:attrNameLst>
                                      </p:cBhvr>
                                      <p:to>
                                        <p:strVal val="visible"/>
                                      </p:to>
                                    </p:set>
                                    <p:anim calcmode="lin" valueType="num">
                                      <p:cBhvr additive="base">
                                        <p:cTn id="19" dur="1000" fill="hold"/>
                                        <p:tgtEl>
                                          <p:spTgt spid="11274"/>
                                        </p:tgtEl>
                                        <p:attrNameLst>
                                          <p:attrName>ppt_x</p:attrName>
                                        </p:attrNameLst>
                                      </p:cBhvr>
                                      <p:tavLst>
                                        <p:tav tm="0">
                                          <p:val>
                                            <p:strVal val="0-#ppt_w/2"/>
                                          </p:val>
                                        </p:tav>
                                        <p:tav tm="100000">
                                          <p:val>
                                            <p:strVal val="#ppt_x"/>
                                          </p:val>
                                        </p:tav>
                                      </p:tavLst>
                                    </p:anim>
                                    <p:anim calcmode="lin" valueType="num">
                                      <p:cBhvr additive="base">
                                        <p:cTn id="20" dur="1000" fill="hold"/>
                                        <p:tgtEl>
                                          <p:spTgt spid="11274"/>
                                        </p:tgtEl>
                                        <p:attrNameLst>
                                          <p:attrName>ppt_y</p:attrName>
                                        </p:attrNameLst>
                                      </p:cBhvr>
                                      <p:tavLst>
                                        <p:tav tm="0">
                                          <p:val>
                                            <p:strVal val="#ppt_y"/>
                                          </p:val>
                                        </p:tav>
                                        <p:tav tm="100000">
                                          <p:val>
                                            <p:strVal val="#ppt_y"/>
                                          </p:val>
                                        </p:tav>
                                      </p:tavLst>
                                    </p:anim>
                                  </p:childTnLst>
                                </p:cTn>
                              </p:par>
                              <p:par>
                                <p:cTn id="21" presetID="17" presetClass="entr" presetSubtype="10" fill="hold" grpId="1" nodeType="withEffect">
                                  <p:stCondLst>
                                    <p:cond delay="300"/>
                                  </p:stCondLst>
                                  <p:childTnLst>
                                    <p:set>
                                      <p:cBhvr>
                                        <p:cTn id="22" dur="1" fill="hold">
                                          <p:stCondLst>
                                            <p:cond delay="0"/>
                                          </p:stCondLst>
                                        </p:cTn>
                                        <p:tgtEl>
                                          <p:spTgt spid="11274"/>
                                        </p:tgtEl>
                                        <p:attrNameLst>
                                          <p:attrName>style.visibility</p:attrName>
                                        </p:attrNameLst>
                                      </p:cBhvr>
                                      <p:to>
                                        <p:strVal val="visible"/>
                                      </p:to>
                                    </p:set>
                                    <p:anim calcmode="lin" valueType="num">
                                      <p:cBhvr>
                                        <p:cTn id="23" dur="500" fill="hold"/>
                                        <p:tgtEl>
                                          <p:spTgt spid="11274"/>
                                        </p:tgtEl>
                                        <p:attrNameLst>
                                          <p:attrName>ppt_w</p:attrName>
                                        </p:attrNameLst>
                                      </p:cBhvr>
                                      <p:tavLst>
                                        <p:tav tm="0">
                                          <p:val>
                                            <p:fltVal val="0"/>
                                          </p:val>
                                        </p:tav>
                                        <p:tav tm="100000">
                                          <p:val>
                                            <p:strVal val="#ppt_w"/>
                                          </p:val>
                                        </p:tav>
                                      </p:tavLst>
                                    </p:anim>
                                    <p:anim calcmode="lin" valueType="num">
                                      <p:cBhvr>
                                        <p:cTn id="24" dur="500" fill="hold"/>
                                        <p:tgtEl>
                                          <p:spTgt spid="11274"/>
                                        </p:tgtEl>
                                        <p:attrNameLst>
                                          <p:attrName>ppt_h</p:attrName>
                                        </p:attrNameLst>
                                      </p:cBhvr>
                                      <p:tavLst>
                                        <p:tav tm="0">
                                          <p:val>
                                            <p:strVal val="#ppt_h"/>
                                          </p:val>
                                        </p:tav>
                                        <p:tav tm="100000">
                                          <p:val>
                                            <p:strVal val="#ppt_h"/>
                                          </p:val>
                                        </p:tav>
                                      </p:tavLst>
                                    </p:anim>
                                  </p:childTnLst>
                                </p:cTn>
                              </p:par>
                              <p:par>
                                <p:cTn id="25" presetID="2" presetClass="entr" presetSubtype="8" fill="hold" grpId="0" nodeType="withEffect">
                                  <p:stCondLst>
                                    <p:cond delay="600"/>
                                  </p:stCondLst>
                                  <p:childTnLst>
                                    <p:set>
                                      <p:cBhvr>
                                        <p:cTn id="26" dur="1" fill="hold">
                                          <p:stCondLst>
                                            <p:cond delay="0"/>
                                          </p:stCondLst>
                                        </p:cTn>
                                        <p:tgtEl>
                                          <p:spTgt spid="11273"/>
                                        </p:tgtEl>
                                        <p:attrNameLst>
                                          <p:attrName>style.visibility</p:attrName>
                                        </p:attrNameLst>
                                      </p:cBhvr>
                                      <p:to>
                                        <p:strVal val="visible"/>
                                      </p:to>
                                    </p:set>
                                    <p:anim calcmode="lin" valueType="num">
                                      <p:cBhvr additive="base">
                                        <p:cTn id="27" dur="1000" fill="hold"/>
                                        <p:tgtEl>
                                          <p:spTgt spid="11273"/>
                                        </p:tgtEl>
                                        <p:attrNameLst>
                                          <p:attrName>ppt_x</p:attrName>
                                        </p:attrNameLst>
                                      </p:cBhvr>
                                      <p:tavLst>
                                        <p:tav tm="0">
                                          <p:val>
                                            <p:strVal val="0-#ppt_w/2"/>
                                          </p:val>
                                        </p:tav>
                                        <p:tav tm="100000">
                                          <p:val>
                                            <p:strVal val="#ppt_x"/>
                                          </p:val>
                                        </p:tav>
                                      </p:tavLst>
                                    </p:anim>
                                    <p:anim calcmode="lin" valueType="num">
                                      <p:cBhvr additive="base">
                                        <p:cTn id="28" dur="1000" fill="hold"/>
                                        <p:tgtEl>
                                          <p:spTgt spid="11273"/>
                                        </p:tgtEl>
                                        <p:attrNameLst>
                                          <p:attrName>ppt_y</p:attrName>
                                        </p:attrNameLst>
                                      </p:cBhvr>
                                      <p:tavLst>
                                        <p:tav tm="0">
                                          <p:val>
                                            <p:strVal val="#ppt_y"/>
                                          </p:val>
                                        </p:tav>
                                        <p:tav tm="100000">
                                          <p:val>
                                            <p:strVal val="#ppt_y"/>
                                          </p:val>
                                        </p:tav>
                                      </p:tavLst>
                                    </p:anim>
                                  </p:childTnLst>
                                </p:cTn>
                              </p:par>
                              <p:par>
                                <p:cTn id="29" presetID="17" presetClass="entr" presetSubtype="10" fill="hold" grpId="1" nodeType="withEffect">
                                  <p:stCondLst>
                                    <p:cond delay="600"/>
                                  </p:stCondLst>
                                  <p:childTnLst>
                                    <p:set>
                                      <p:cBhvr>
                                        <p:cTn id="30" dur="1" fill="hold">
                                          <p:stCondLst>
                                            <p:cond delay="0"/>
                                          </p:stCondLst>
                                        </p:cTn>
                                        <p:tgtEl>
                                          <p:spTgt spid="11273"/>
                                        </p:tgtEl>
                                        <p:attrNameLst>
                                          <p:attrName>style.visibility</p:attrName>
                                        </p:attrNameLst>
                                      </p:cBhvr>
                                      <p:to>
                                        <p:strVal val="visible"/>
                                      </p:to>
                                    </p:set>
                                    <p:anim calcmode="lin" valueType="num">
                                      <p:cBhvr>
                                        <p:cTn id="31" dur="1000" fill="hold"/>
                                        <p:tgtEl>
                                          <p:spTgt spid="11273"/>
                                        </p:tgtEl>
                                        <p:attrNameLst>
                                          <p:attrName>ppt_w</p:attrName>
                                        </p:attrNameLst>
                                      </p:cBhvr>
                                      <p:tavLst>
                                        <p:tav tm="0">
                                          <p:val>
                                            <p:fltVal val="0"/>
                                          </p:val>
                                        </p:tav>
                                        <p:tav tm="100000">
                                          <p:val>
                                            <p:strVal val="#ppt_w"/>
                                          </p:val>
                                        </p:tav>
                                      </p:tavLst>
                                    </p:anim>
                                    <p:anim calcmode="lin" valueType="num">
                                      <p:cBhvr>
                                        <p:cTn id="32" dur="1000" fill="hold"/>
                                        <p:tgtEl>
                                          <p:spTgt spid="11273"/>
                                        </p:tgtEl>
                                        <p:attrNameLst>
                                          <p:attrName>ppt_h</p:attrName>
                                        </p:attrNameLst>
                                      </p:cBhvr>
                                      <p:tavLst>
                                        <p:tav tm="0">
                                          <p:val>
                                            <p:strVal val="#ppt_h"/>
                                          </p:val>
                                        </p:tav>
                                        <p:tav tm="100000">
                                          <p:val>
                                            <p:strVal val="#ppt_h"/>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1281"/>
                                        </p:tgtEl>
                                        <p:attrNameLst>
                                          <p:attrName>style.visibility</p:attrName>
                                        </p:attrNameLst>
                                      </p:cBhvr>
                                      <p:to>
                                        <p:strVal val="visible"/>
                                      </p:to>
                                    </p:set>
                                    <p:anim calcmode="lin" valueType="num">
                                      <p:cBhvr additive="base">
                                        <p:cTn id="35" dur="1000" fill="hold"/>
                                        <p:tgtEl>
                                          <p:spTgt spid="11281"/>
                                        </p:tgtEl>
                                        <p:attrNameLst>
                                          <p:attrName>ppt_x</p:attrName>
                                        </p:attrNameLst>
                                      </p:cBhvr>
                                      <p:tavLst>
                                        <p:tav tm="0">
                                          <p:val>
                                            <p:strVal val="0-#ppt_w/2"/>
                                          </p:val>
                                        </p:tav>
                                        <p:tav tm="100000">
                                          <p:val>
                                            <p:strVal val="#ppt_x"/>
                                          </p:val>
                                        </p:tav>
                                      </p:tavLst>
                                    </p:anim>
                                    <p:anim calcmode="lin" valueType="num">
                                      <p:cBhvr additive="base">
                                        <p:cTn id="36" dur="1000" fill="hold"/>
                                        <p:tgtEl>
                                          <p:spTgt spid="11281"/>
                                        </p:tgtEl>
                                        <p:attrNameLst>
                                          <p:attrName>ppt_y</p:attrName>
                                        </p:attrNameLst>
                                      </p:cBhvr>
                                      <p:tavLst>
                                        <p:tav tm="0">
                                          <p:val>
                                            <p:strVal val="#ppt_y"/>
                                          </p:val>
                                        </p:tav>
                                        <p:tav tm="100000">
                                          <p:val>
                                            <p:strVal val="#ppt_y"/>
                                          </p:val>
                                        </p:tav>
                                      </p:tavLst>
                                    </p:anim>
                                  </p:childTnLst>
                                </p:cTn>
                              </p:par>
                              <p:par>
                                <p:cTn id="37" presetID="17" presetClass="entr" presetSubtype="10" fill="hold" grpId="1" nodeType="withEffect">
                                  <p:stCondLst>
                                    <p:cond delay="800"/>
                                  </p:stCondLst>
                                  <p:childTnLst>
                                    <p:set>
                                      <p:cBhvr>
                                        <p:cTn id="38" dur="1" fill="hold">
                                          <p:stCondLst>
                                            <p:cond delay="0"/>
                                          </p:stCondLst>
                                        </p:cTn>
                                        <p:tgtEl>
                                          <p:spTgt spid="11281"/>
                                        </p:tgtEl>
                                        <p:attrNameLst>
                                          <p:attrName>style.visibility</p:attrName>
                                        </p:attrNameLst>
                                      </p:cBhvr>
                                      <p:to>
                                        <p:strVal val="visible"/>
                                      </p:to>
                                    </p:set>
                                    <p:anim calcmode="lin" valueType="num">
                                      <p:cBhvr>
                                        <p:cTn id="39" dur="500" fill="hold"/>
                                        <p:tgtEl>
                                          <p:spTgt spid="11281"/>
                                        </p:tgtEl>
                                        <p:attrNameLst>
                                          <p:attrName>ppt_w</p:attrName>
                                        </p:attrNameLst>
                                      </p:cBhvr>
                                      <p:tavLst>
                                        <p:tav tm="0">
                                          <p:val>
                                            <p:fltVal val="0"/>
                                          </p:val>
                                        </p:tav>
                                        <p:tav tm="100000">
                                          <p:val>
                                            <p:strVal val="#ppt_w"/>
                                          </p:val>
                                        </p:tav>
                                      </p:tavLst>
                                    </p:anim>
                                    <p:anim calcmode="lin" valueType="num">
                                      <p:cBhvr>
                                        <p:cTn id="40" dur="500" fill="hold"/>
                                        <p:tgtEl>
                                          <p:spTgt spid="11281"/>
                                        </p:tgtEl>
                                        <p:attrNameLst>
                                          <p:attrName>ppt_h</p:attrName>
                                        </p:attrNameLst>
                                      </p:cBhvr>
                                      <p:tavLst>
                                        <p:tav tm="0">
                                          <p:val>
                                            <p:strVal val="#ppt_h"/>
                                          </p:val>
                                        </p:tav>
                                        <p:tav tm="100000">
                                          <p:val>
                                            <p:strVal val="#ppt_h"/>
                                          </p:val>
                                        </p:tav>
                                      </p:tavLst>
                                    </p:anim>
                                  </p:childTnLst>
                                </p:cTn>
                              </p:par>
                              <p:par>
                                <p:cTn id="41" presetID="22" presetClass="entr" presetSubtype="4" fill="hold" grpId="0" nodeType="withEffect">
                                  <p:stCondLst>
                                    <p:cond delay="80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276"/>
                                        </p:tgtEl>
                                        <p:attrNameLst>
                                          <p:attrName>style.visibility</p:attrName>
                                        </p:attrNameLst>
                                      </p:cBhvr>
                                      <p:to>
                                        <p:strVal val="visible"/>
                                      </p:to>
                                    </p:set>
                                    <p:animEffect transition="in" filter="wipe(down)">
                                      <p:cBhvr>
                                        <p:cTn id="46" dur="500"/>
                                        <p:tgtEl>
                                          <p:spTgt spid="112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1277"/>
                                        </p:tgtEl>
                                        <p:attrNameLst>
                                          <p:attrName>style.visibility</p:attrName>
                                        </p:attrNameLst>
                                      </p:cBhvr>
                                      <p:to>
                                        <p:strVal val="visible"/>
                                      </p:to>
                                    </p:set>
                                    <p:animEffect transition="in" filter="wipe(down)">
                                      <p:cBhvr>
                                        <p:cTn id="49" dur="500"/>
                                        <p:tgtEl>
                                          <p:spTgt spid="1127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1278"/>
                                        </p:tgtEl>
                                        <p:attrNameLst>
                                          <p:attrName>style.visibility</p:attrName>
                                        </p:attrNameLst>
                                      </p:cBhvr>
                                      <p:to>
                                        <p:strVal val="visible"/>
                                      </p:to>
                                    </p:set>
                                    <p:animEffect transition="in" filter="wipe(down)">
                                      <p:cBhvr>
                                        <p:cTn id="52" dur="500"/>
                                        <p:tgtEl>
                                          <p:spTgt spid="1127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282"/>
                                        </p:tgtEl>
                                        <p:attrNameLst>
                                          <p:attrName>style.visibility</p:attrName>
                                        </p:attrNameLst>
                                      </p:cBhvr>
                                      <p:to>
                                        <p:strVal val="visible"/>
                                      </p:to>
                                    </p:set>
                                    <p:animEffect transition="in" filter="wipe(down)">
                                      <p:cBhvr>
                                        <p:cTn id="55" dur="500"/>
                                        <p:tgtEl>
                                          <p:spTgt spid="1128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childTnLst>
                                </p:cTn>
                              </p:par>
                              <p:par>
                                <p:cTn id="60" presetID="22" presetClass="entr" presetSubtype="4" fill="hold" grpId="0"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down)">
                                      <p:cBhvr>
                                        <p:cTn id="62" dur="500"/>
                                        <p:tgtEl>
                                          <p:spTgt spid="4"/>
                                        </p:tgtEl>
                                      </p:cBhvr>
                                    </p:animEffect>
                                  </p:childTnLst>
                                </p:cTn>
                              </p:par>
                              <p:par>
                                <p:cTn id="63" presetID="22" presetClass="entr" presetSubtype="4" fill="hold" grpId="1"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1280"/>
                                        </p:tgtEl>
                                        <p:attrNameLst>
                                          <p:attrName>style.visibility</p:attrName>
                                        </p:attrNameLst>
                                      </p:cBhvr>
                                      <p:to>
                                        <p:strVal val="visible"/>
                                      </p:to>
                                    </p:set>
                                    <p:animEffect transition="in" filter="blinds(horizontal)">
                                      <p:cBhvr>
                                        <p:cTn id="70" dur="500"/>
                                        <p:tgtEl>
                                          <p:spTgt spid="11280"/>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1279"/>
                                        </p:tgtEl>
                                        <p:attrNameLst>
                                          <p:attrName>style.visibility</p:attrName>
                                        </p:attrNameLst>
                                      </p:cBhvr>
                                      <p:to>
                                        <p:strVal val="visible"/>
                                      </p:to>
                                    </p:set>
                                    <p:animEffect transition="in" filter="blinds(horizontal)">
                                      <p:cBhvr>
                                        <p:cTn id="75" dur="500"/>
                                        <p:tgtEl>
                                          <p:spTgt spid="11279"/>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blinds(horizontal)">
                                      <p:cBhvr>
                                        <p:cTn id="80" dur="500"/>
                                        <p:tgtEl>
                                          <p:spTgt spid="7"/>
                                        </p:tgtEl>
                                      </p:cBhvr>
                                    </p:animEffect>
                                  </p:childTnLst>
                                </p:cTn>
                              </p:par>
                            </p:childTnLst>
                          </p:cTn>
                        </p:par>
                      </p:childTnLst>
                    </p:cTn>
                  </p:par>
                  <p:par>
                    <p:cTn id="81" fill="hold">
                      <p:stCondLst>
                        <p:cond delay="indefinite"/>
                      </p:stCondLst>
                      <p:childTnLst>
                        <p:par>
                          <p:cTn id="82" fill="hold">
                            <p:stCondLst>
                              <p:cond delay="0"/>
                            </p:stCondLst>
                            <p:childTnLst>
                              <p:par>
                                <p:cTn id="83" presetID="24" presetClass="entr" presetSubtype="0" fill="hold" grpId="0" nodeType="clickEffect">
                                  <p:stCondLst>
                                    <p:cond delay="0"/>
                                  </p:stCondLst>
                                  <p:childTnLst>
                                    <p:set>
                                      <p:cBhvr>
                                        <p:cTn id="84" dur="1" fill="hold">
                                          <p:stCondLst>
                                            <p:cond delay="0"/>
                                          </p:stCondLst>
                                        </p:cTn>
                                        <p:tgtEl>
                                          <p:spTgt spid="8"/>
                                        </p:tgtEl>
                                        <p:attrNameLst>
                                          <p:attrName>style.visibility</p:attrName>
                                        </p:attrNameLst>
                                      </p:cBhvr>
                                      <p:to>
                                        <p:strVal val="visible"/>
                                      </p:to>
                                    </p:set>
                                    <p:anim to="" calcmode="lin" valueType="num">
                                      <p:cBhvr>
                                        <p:cTn id="85"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bldLvl="0" animBg="1" autoUpdateAnimBg="0"/>
      <p:bldP spid="11273" grpId="0" bldLvl="0" animBg="1"/>
      <p:bldP spid="11273" grpId="1" bldLvl="0" animBg="1"/>
      <p:bldP spid="11274" grpId="0" bldLvl="0" animBg="1"/>
      <p:bldP spid="11274" grpId="1" bldLvl="0" animBg="1"/>
      <p:bldP spid="11275" grpId="0" bldLvl="0" animBg="1"/>
      <p:bldP spid="11275" grpId="1" bldLvl="0" animBg="1"/>
      <p:bldP spid="11276" grpId="0" bldLvl="0" animBg="1"/>
      <p:bldP spid="11277" grpId="0" bldLvl="0" animBg="1"/>
      <p:bldP spid="11279" grpId="0" bldLvl="0" animBg="1"/>
      <p:bldP spid="11280" grpId="0" bldLvl="0" animBg="1"/>
      <p:bldP spid="11281" grpId="0" bldLvl="0" animBg="1"/>
      <p:bldP spid="11281" grpId="1" bldLvl="0" animBg="1"/>
      <p:bldP spid="11282" grpId="0" bldLvl="0" animBg="1"/>
      <p:bldP spid="2" grpId="0" bldLvl="0" animBg="1"/>
      <p:bldP spid="3" grpId="0"/>
      <p:bldP spid="12" grpId="1" bldLvl="0" animBg="1"/>
      <p:bldP spid="4" grpId="0"/>
      <p:bldP spid="11278" grpId="0" bldLvl="0" animBg="1"/>
      <p:bldP spid="7" grpId="0" animBg="1"/>
      <p:bldP spid="7" grpId="1" animBg="1"/>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pPr algn="ctr"/>
            <a:r>
              <a:rPr lang="zh-CN" altLang="en-US">
                <a:solidFill>
                  <a:srgbClr val="FF0000"/>
                </a:solidFill>
                <a:latin typeface="华文琥珀" panose="02010800040101010101" charset="-122"/>
                <a:ea typeface="华文琥珀" panose="02010800040101010101" charset="-122"/>
                <a:sym typeface="+mn-ea"/>
              </a:rPr>
              <a:t>第一节</a:t>
            </a:r>
            <a:r>
              <a:rPr lang="en-US" altLang="zh-CN">
                <a:solidFill>
                  <a:srgbClr val="FF0000"/>
                </a:solidFill>
                <a:latin typeface="华文琥珀" panose="02010800040101010101" charset="-122"/>
                <a:ea typeface="华文琥珀" panose="02010800040101010101" charset="-122"/>
                <a:sym typeface="+mn-ea"/>
              </a:rPr>
              <a:t>  </a:t>
            </a:r>
            <a:r>
              <a:rPr lang="zh-CN" altLang="en-US">
                <a:solidFill>
                  <a:srgbClr val="FF0000"/>
                </a:solidFill>
                <a:latin typeface="华文琥珀" panose="02010800040101010101" charset="-122"/>
                <a:ea typeface="华文琥珀" panose="02010800040101010101" charset="-122"/>
                <a:sym typeface="+mn-ea"/>
              </a:rPr>
              <a:t>夏商西周的兴亡</a:t>
            </a:r>
            <a:endParaRPr lang="zh-CN" altLang="en-US">
              <a:solidFill>
                <a:srgbClr val="FF0000"/>
              </a:solidFill>
              <a:latin typeface="华文琥珀" panose="02010800040101010101" charset="-122"/>
              <a:ea typeface="华文琥珀" panose="02010800040101010101" charset="-122"/>
              <a:sym typeface="+mn-ea"/>
            </a:endParaRPr>
          </a:p>
        </p:txBody>
      </p:sp>
      <p:grpSp>
        <p:nvGrpSpPr>
          <p:cNvPr id="8" name="组合 7"/>
          <p:cNvGrpSpPr/>
          <p:nvPr/>
        </p:nvGrpSpPr>
        <p:grpSpPr>
          <a:xfrm>
            <a:off x="80010" y="1692275"/>
            <a:ext cx="11926570" cy="5001260"/>
            <a:chOff x="126" y="2665"/>
            <a:chExt cx="18782" cy="7876"/>
          </a:xfrm>
        </p:grpSpPr>
        <p:pic>
          <p:nvPicPr>
            <p:cNvPr id="6" name="图片 5"/>
            <p:cNvPicPr>
              <a:picLocks noChangeAspect="1"/>
            </p:cNvPicPr>
            <p:nvPr/>
          </p:nvPicPr>
          <p:blipFill>
            <a:blip r:embed="rId1"/>
            <a:stretch>
              <a:fillRect/>
            </a:stretch>
          </p:blipFill>
          <p:spPr>
            <a:xfrm>
              <a:off x="13930" y="2665"/>
              <a:ext cx="4978" cy="7877"/>
            </a:xfrm>
            <a:prstGeom prst="rect">
              <a:avLst/>
            </a:prstGeom>
          </p:spPr>
        </p:pic>
        <p:pic>
          <p:nvPicPr>
            <p:cNvPr id="7" name="图片 6"/>
            <p:cNvPicPr>
              <a:picLocks noChangeAspect="1"/>
            </p:cNvPicPr>
            <p:nvPr/>
          </p:nvPicPr>
          <p:blipFill>
            <a:blip r:embed="rId2"/>
            <a:stretch>
              <a:fillRect/>
            </a:stretch>
          </p:blipFill>
          <p:spPr>
            <a:xfrm>
              <a:off x="8854" y="2665"/>
              <a:ext cx="5041" cy="7877"/>
            </a:xfrm>
            <a:prstGeom prst="rect">
              <a:avLst/>
            </a:prstGeom>
          </p:spPr>
        </p:pic>
        <p:pic>
          <p:nvPicPr>
            <p:cNvPr id="4" name="图片 3"/>
            <p:cNvPicPr>
              <a:picLocks noChangeAspect="1"/>
            </p:cNvPicPr>
            <p:nvPr>
              <p:custDataLst>
                <p:tags r:id="rId3"/>
              </p:custDataLst>
            </p:nvPr>
          </p:nvPicPr>
          <p:blipFill>
            <a:blip r:embed="rId4"/>
            <a:srcRect t="1077" b="8817"/>
            <a:stretch>
              <a:fillRect/>
            </a:stretch>
          </p:blipFill>
          <p:spPr>
            <a:xfrm>
              <a:off x="126" y="2665"/>
              <a:ext cx="8955" cy="7739"/>
            </a:xfrm>
            <a:prstGeom prst="rect">
              <a:avLst/>
            </a:prstGeom>
          </p:spPr>
        </p:pic>
      </p:grpSp>
      <p:sp>
        <p:nvSpPr>
          <p:cNvPr id="5" name="文本框 4"/>
          <p:cNvSpPr txBox="1"/>
          <p:nvPr/>
        </p:nvSpPr>
        <p:spPr>
          <a:xfrm>
            <a:off x="0" y="0"/>
            <a:ext cx="7573010" cy="645160"/>
          </a:xfrm>
          <a:prstGeom prst="rect">
            <a:avLst/>
          </a:prstGeom>
          <a:solidFill>
            <a:schemeClr val="bg2">
              <a:lumMod val="75000"/>
              <a:alpha val="28000"/>
            </a:schemeClr>
          </a:solidFill>
        </p:spPr>
        <p:txBody>
          <a:bodyPr wrap="square" rtlCol="0">
            <a:spAutoFit/>
          </a:bodyPr>
          <a:p>
            <a:pPr algn="l"/>
            <a:r>
              <a:rPr lang="zh-CN" altLang="en-US" sz="3600" b="1">
                <a:solidFill>
                  <a:schemeClr val="tx1"/>
                </a:solidFill>
                <a:latin typeface="华文行楷" panose="02010800040101010101" charset="-122"/>
                <a:ea typeface="华文行楷" panose="02010800040101010101" charset="-122"/>
              </a:rPr>
              <a:t>区级规划课题成果</a:t>
            </a:r>
            <a:r>
              <a:rPr lang="en-US" altLang="zh-CN" sz="3600" b="1">
                <a:solidFill>
                  <a:schemeClr val="tx1"/>
                </a:solidFill>
                <a:latin typeface="华文行楷" panose="02010800040101010101" charset="-122"/>
                <a:ea typeface="华文行楷" panose="02010800040101010101" charset="-122"/>
              </a:rPr>
              <a:t>  </a:t>
            </a:r>
            <a:r>
              <a:rPr lang="zh-CN" altLang="en-US" sz="3600" b="1">
                <a:solidFill>
                  <a:schemeClr val="tx1"/>
                </a:solidFill>
                <a:latin typeface="华文行楷" panose="02010800040101010101" charset="-122"/>
                <a:ea typeface="华文行楷" panose="02010800040101010101" charset="-122"/>
              </a:rPr>
              <a:t>水平</a:t>
            </a:r>
            <a:r>
              <a:rPr lang="en-US" altLang="zh-CN" sz="3600" b="1">
                <a:solidFill>
                  <a:schemeClr val="tx1"/>
                </a:solidFill>
                <a:latin typeface="华文行楷" panose="02010800040101010101" charset="-122"/>
                <a:ea typeface="华文行楷" panose="02010800040101010101" charset="-122"/>
              </a:rPr>
              <a:t>1/2</a:t>
            </a:r>
            <a:endParaRPr lang="en-US" altLang="zh-CN" sz="3600" b="1">
              <a:solidFill>
                <a:schemeClr val="tx1"/>
              </a:solidFill>
              <a:latin typeface="华文行楷" panose="02010800040101010101" charset="-122"/>
              <a:ea typeface="华文行楷" panose="0201080004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6" name="Text Box 6"/>
          <p:cNvSpPr txBox="1">
            <a:spLocks noChangeArrowheads="1"/>
          </p:cNvSpPr>
          <p:nvPr/>
        </p:nvSpPr>
        <p:spPr bwMode="auto">
          <a:xfrm>
            <a:off x="634367" y="1216707"/>
            <a:ext cx="2476804"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15" b="1">
                <a:solidFill>
                  <a:schemeClr val="hlink"/>
                </a:solidFill>
                <a:ea typeface="微软雅黑" panose="020B0503020204020204" charset="-122"/>
              </a:rPr>
              <a:t>百家共鸣</a:t>
            </a:r>
            <a:endParaRPr lang="zh-CN" altLang="en-US" sz="1815" b="1">
              <a:solidFill>
                <a:schemeClr val="hlink"/>
              </a:solidFill>
              <a:ea typeface="微软雅黑" panose="020B0503020204020204" charset="-122"/>
            </a:endParaRPr>
          </a:p>
        </p:txBody>
      </p:sp>
      <p:sp>
        <p:nvSpPr>
          <p:cNvPr id="4"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5" name="文本框 4"/>
          <p:cNvSpPr txBox="1"/>
          <p:nvPr/>
        </p:nvSpPr>
        <p:spPr>
          <a:xfrm>
            <a:off x="995680" y="2103120"/>
            <a:ext cx="10274300" cy="3169285"/>
          </a:xfrm>
          <a:prstGeom prst="rect">
            <a:avLst/>
          </a:prstGeom>
          <a:noFill/>
        </p:spPr>
        <p:txBody>
          <a:bodyPr wrap="square" rtlCol="0" anchor="t">
            <a:spAutoFit/>
          </a:bodyPr>
          <a:p>
            <a:pPr lvl="0" fontAlgn="base"/>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材料</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  “</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《墨子》、《孟子》、《老子》、《管子》、《庄子》、</a:t>
            </a:r>
            <a:r>
              <a:rPr lang="zh-CN" altLang="en-US" sz="200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等</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11</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部战国文献为样本，分别检索其中仁义礼智信忠法等观念词语的出现次数而是</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道</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义</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。其中</a:t>
            </a:r>
            <a:r>
              <a:rPr lang="en-US" altLang="zh-CN" sz="2000">
                <a:solidFill>
                  <a:srgbClr val="C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C00000"/>
                </a:solidFill>
                <a:effectLst/>
                <a:latin typeface="楷体" panose="02010609060101010101" charset="-122"/>
                <a:ea typeface="楷体" panose="02010609060101010101" charset="-122"/>
                <a:cs typeface="楷体" panose="02010609060101010101" charset="-122"/>
                <a:sym typeface="+mn-ea"/>
              </a:rPr>
              <a:t>道</a:t>
            </a:r>
            <a:r>
              <a:rPr lang="en-US" altLang="zh-CN" sz="2000">
                <a:solidFill>
                  <a:srgbClr val="C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出现了</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2300</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多次，</a:t>
            </a:r>
            <a:r>
              <a:rPr lang="en-US" altLang="zh-CN" sz="2000">
                <a:solidFill>
                  <a:srgbClr val="C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C00000"/>
                </a:solidFill>
                <a:effectLst/>
                <a:latin typeface="楷体" panose="02010609060101010101" charset="-122"/>
                <a:ea typeface="楷体" panose="02010609060101010101" charset="-122"/>
                <a:cs typeface="楷体" panose="02010609060101010101" charset="-122"/>
                <a:sym typeface="+mn-ea"/>
              </a:rPr>
              <a:t>义</a:t>
            </a:r>
            <a:r>
              <a:rPr lang="en-US" altLang="zh-CN" sz="2000">
                <a:solidFill>
                  <a:srgbClr val="C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出现了</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1424</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次，在各部均有较为突出的观念地位。</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endParaRPr lang="en-US" altLang="zh-CN" sz="2000" strike="noStrike" noProof="1">
              <a:solidFill>
                <a:srgbClr val="000000"/>
              </a:solidFill>
              <a:effectLst/>
              <a:latin typeface="楷体" panose="02010609060101010101" charset="-122"/>
              <a:ea typeface="楷体" panose="02010609060101010101" charset="-122"/>
              <a:cs typeface="楷体" panose="02010609060101010101" charset="-122"/>
            </a:endParaRPr>
          </a:p>
          <a:p>
            <a:pPr lvl="0" fontAlgn="base"/>
            <a:endParaRPr lang="en-US" altLang="zh-CN" sz="2000" dirty="0">
              <a:solidFill>
                <a:srgbClr val="000000"/>
              </a:solidFill>
              <a:latin typeface="楷体" panose="02010609060101010101" charset="-122"/>
              <a:ea typeface="楷体" panose="02010609060101010101" charset="-122"/>
              <a:cs typeface="楷体" panose="02010609060101010101" charset="-122"/>
              <a:sym typeface="+mn-ea"/>
            </a:endParaRPr>
          </a:p>
          <a:p>
            <a:pPr lvl="0" fontAlgn="base"/>
            <a:r>
              <a:rPr lang="en-US" altLang="zh-CN" sz="200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000" dirty="0">
                <a:solidFill>
                  <a:srgbClr val="000000"/>
                </a:solidFill>
                <a:latin typeface="楷体" panose="02010609060101010101" charset="-122"/>
                <a:ea typeface="楷体" panose="02010609060101010101" charset="-122"/>
                <a:cs typeface="楷体" panose="02010609060101010101" charset="-122"/>
                <a:sym typeface="+mn-ea"/>
              </a:rPr>
              <a:t>中国的道的</a:t>
            </a:r>
            <a:r>
              <a:rPr lang="en-US" altLang="zh-CN" sz="200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000" dirty="0">
                <a:solidFill>
                  <a:srgbClr val="000000"/>
                </a:solidFill>
                <a:latin typeface="楷体" panose="02010609060101010101" charset="-122"/>
                <a:ea typeface="楷体" panose="02010609060101010101" charset="-122"/>
                <a:cs typeface="楷体" panose="02010609060101010101" charset="-122"/>
                <a:sym typeface="+mn-ea"/>
              </a:rPr>
              <a:t>人间性</a:t>
            </a:r>
            <a:r>
              <a:rPr lang="en-US" altLang="zh-CN" sz="200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000" dirty="0">
                <a:solidFill>
                  <a:srgbClr val="000000"/>
                </a:solidFill>
                <a:latin typeface="楷体" panose="02010609060101010101" charset="-122"/>
                <a:ea typeface="楷体" panose="02010609060101010101" charset="-122"/>
                <a:cs typeface="楷体" panose="02010609060101010101" charset="-122"/>
                <a:sym typeface="+mn-ea"/>
              </a:rPr>
              <a:t>更有一个特点，即</a:t>
            </a:r>
            <a:r>
              <a:rPr lang="zh-CN" altLang="en-US" sz="2000" dirty="0">
                <a:solidFill>
                  <a:srgbClr val="C00000"/>
                </a:solidFill>
                <a:latin typeface="楷体" panose="02010609060101010101" charset="-122"/>
                <a:ea typeface="楷体" panose="02010609060101010101" charset="-122"/>
                <a:cs typeface="楷体" panose="02010609060101010101" charset="-122"/>
                <a:sym typeface="+mn-ea"/>
              </a:rPr>
              <a:t>强调人间秩序</a:t>
            </a:r>
            <a:r>
              <a:rPr lang="zh-CN" altLang="en-US" sz="2000" dirty="0">
                <a:solidFill>
                  <a:srgbClr val="000000"/>
                </a:solidFill>
                <a:latin typeface="楷体" panose="02010609060101010101" charset="-122"/>
                <a:ea typeface="楷体" panose="02010609060101010101" charset="-122"/>
                <a:cs typeface="楷体" panose="02010609060101010101" charset="-122"/>
                <a:sym typeface="+mn-ea"/>
              </a:rPr>
              <a:t>的安排。</a:t>
            </a:r>
            <a:r>
              <a:rPr lang="en-US" altLang="zh-CN" sz="200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      </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a:t>
            </a:r>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余英时《古代知识阶层的兴起与发展》</a:t>
            </a:r>
            <a:endParaRPr lang="zh-CN" altLang="en-US" sz="2000">
              <a:solidFill>
                <a:srgbClr val="000000"/>
              </a:solidFill>
              <a:effectLst/>
              <a:latin typeface="楷体" panose="02010609060101010101" charset="-122"/>
              <a:ea typeface="楷体" panose="02010609060101010101" charset="-122"/>
              <a:cs typeface="楷体" panose="02010609060101010101" charset="-122"/>
              <a:sym typeface="+mn-ea"/>
            </a:endParaRPr>
          </a:p>
          <a:p>
            <a:pPr lvl="0" fontAlgn="base"/>
            <a:r>
              <a:rPr lang="zh-CN" altLang="en-US" sz="2000">
                <a:solidFill>
                  <a:srgbClr val="000000"/>
                </a:solidFill>
                <a:effectLst/>
                <a:latin typeface="楷体" panose="02010609060101010101" charset="-122"/>
                <a:ea typeface="楷体" panose="02010609060101010101" charset="-122"/>
                <a:cs typeface="楷体" panose="02010609060101010101" charset="-122"/>
                <a:sym typeface="+mn-ea"/>
              </a:rPr>
              <a:t> </a:t>
            </a:r>
            <a:r>
              <a:rPr lang="en-US" altLang="zh-CN" sz="2000">
                <a:solidFill>
                  <a:srgbClr val="000000"/>
                </a:solidFill>
                <a:effectLst/>
                <a:latin typeface="楷体" panose="02010609060101010101" charset="-122"/>
                <a:ea typeface="楷体" panose="02010609060101010101" charset="-122"/>
                <a:cs typeface="楷体" panose="02010609060101010101" charset="-122"/>
                <a:sym typeface="+mn-ea"/>
              </a:rPr>
              <a:t>   </a:t>
            </a:r>
            <a:r>
              <a:rPr lang="zh-CN" altLang="en-US" sz="2000" b="1">
                <a:solidFill>
                  <a:srgbClr val="000000"/>
                </a:solidFill>
                <a:effectLst/>
                <a:latin typeface="Arial" panose="020B0604020202020204" pitchFamily="34" charset="0"/>
                <a:ea typeface="楷体" panose="02010609060101010101" charset="-122"/>
                <a:sym typeface="+mn-ea"/>
              </a:rPr>
              <a:t>诸</a:t>
            </a:r>
            <a:r>
              <a:rPr lang="en-US" altLang="zh-CN" sz="2000" dirty="0">
                <a:solidFill>
                  <a:srgbClr val="000000"/>
                </a:solidFill>
                <a:latin typeface="楷体" panose="02010609060101010101" charset="-122"/>
                <a:ea typeface="楷体" panose="02010609060101010101" charset="-122"/>
                <a:cs typeface="楷体" panose="02010609060101010101" charset="-122"/>
                <a:sym typeface="+mn-ea"/>
              </a:rPr>
              <a:t>子认为义是人伦的标志，为国家政治和个体行为的价值准则；诸子多认同义的‘分’内涵，认为等差和秩序是通过‘分’来体现的，各安其分；义也有公的成分：《墨子·商贤》：“举公义，辟私怨”《韩非子·解老》：“所谓直者，义必公正，公心不偏党也。”</a:t>
            </a:r>
            <a:endParaRPr lang="en-US" altLang="zh-CN" sz="2000" b="1" strike="noStrike" noProof="1">
              <a:solidFill>
                <a:srgbClr val="000000"/>
              </a:solidFill>
              <a:effectLst/>
              <a:latin typeface="Arial" panose="020B0604020202020204" pitchFamily="34" charset="0"/>
              <a:ea typeface="楷体" panose="02010609060101010101" charset="-122"/>
              <a:sym typeface="+mn-ea"/>
            </a:endParaRPr>
          </a:p>
          <a:p>
            <a:pPr lvl="0" fontAlgn="base"/>
            <a:endParaRPr lang="zh-CN" altLang="en-US" sz="20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419100" y="1585595"/>
            <a:ext cx="5202555" cy="460375"/>
          </a:xfrm>
          <a:prstGeom prst="rect">
            <a:avLst/>
          </a:prstGeom>
          <a:noFill/>
        </p:spPr>
        <p:txBody>
          <a:bodyPr wrap="none" rtlCol="0">
            <a:spAutoFit/>
          </a:bodyPr>
          <a:p>
            <a:r>
              <a:rPr lang="en-US" altLang="zh-CN" sz="2400">
                <a:latin typeface="华文楷体" panose="02010600040101010101" charset="-122"/>
                <a:ea typeface="华文楷体" panose="02010600040101010101" charset="-122"/>
                <a:cs typeface="华文楷体" panose="02010600040101010101" charset="-122"/>
              </a:rPr>
              <a:t>4</a:t>
            </a:r>
            <a:r>
              <a:rPr lang="zh-CN" altLang="en-US" sz="2400">
                <a:latin typeface="华文楷体" panose="02010600040101010101" charset="-122"/>
                <a:ea typeface="华文楷体" panose="02010600040101010101" charset="-122"/>
                <a:cs typeface="华文楷体" panose="02010600040101010101" charset="-122"/>
              </a:rPr>
              <a:t>、诸子百家的共同主张是？及其内涵</a:t>
            </a:r>
            <a:endParaRPr lang="zh-CN" sz="2400">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1546225" y="5497195"/>
            <a:ext cx="3665855" cy="829945"/>
          </a:xfrm>
          <a:prstGeom prst="rect">
            <a:avLst/>
          </a:prstGeom>
          <a:noFill/>
        </p:spPr>
        <p:txBody>
          <a:bodyPr wrap="square" rtlCol="0">
            <a:spAutoFit/>
          </a:bodyPr>
          <a:p>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道</a:t>
            </a:r>
            <a:r>
              <a:rPr lang="en-US" altLang="zh-CN" sz="2400" b="1">
                <a:solidFill>
                  <a:srgbClr val="C00000"/>
                </a:solidFill>
                <a:latin typeface="华文楷体" panose="02010600040101010101" charset="-122"/>
                <a:ea typeface="华文楷体" panose="02010600040101010101" charset="-122"/>
                <a:cs typeface="华文楷体" panose="02010600040101010101" charset="-122"/>
              </a:rPr>
              <a:t>    </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义</a:t>
            </a:r>
            <a:endParaRPr lang="zh-CN" altLang="en-US" sz="2400" b="1">
              <a:solidFill>
                <a:srgbClr val="C00000"/>
              </a:solidFill>
              <a:latin typeface="华文楷体" panose="02010600040101010101" charset="-122"/>
              <a:ea typeface="华文楷体" panose="02010600040101010101" charset="-122"/>
              <a:cs typeface="华文楷体" panose="02010600040101010101" charset="-122"/>
            </a:endParaRPr>
          </a:p>
          <a:p>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人间等级秩序</a:t>
            </a:r>
            <a:endParaRPr lang="zh-CN" altLang="en-US" sz="2400" b="1">
              <a:solidFill>
                <a:srgbClr val="C00000"/>
              </a:solidFill>
              <a:latin typeface="华文楷体" panose="02010600040101010101" charset="-122"/>
              <a:ea typeface="华文楷体" panose="02010600040101010101" charset="-122"/>
              <a:cs typeface="华文楷体" panose="0201060004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9" name="文本框 8"/>
          <p:cNvSpPr txBox="1"/>
          <p:nvPr/>
        </p:nvSpPr>
        <p:spPr>
          <a:xfrm>
            <a:off x="4397375" y="5220335"/>
            <a:ext cx="1024890" cy="1106805"/>
          </a:xfrm>
          <a:prstGeom prst="rect">
            <a:avLst/>
          </a:prstGeom>
          <a:noFill/>
        </p:spPr>
        <p:txBody>
          <a:bodyPr wrap="none" rtlCol="0">
            <a:spAutoFit/>
          </a:bodyPr>
          <a:p>
            <a:r>
              <a:rPr lang="zh-CN" altLang="en-US" sz="6600" b="1">
                <a:solidFill>
                  <a:srgbClr val="C00000"/>
                </a:solidFill>
                <a:latin typeface="楷体" panose="02010609060101010101" charset="-122"/>
                <a:ea typeface="楷体" panose="02010609060101010101" charset="-122"/>
              </a:rPr>
              <a:t>？</a:t>
            </a:r>
            <a:endParaRPr lang="zh-CN" altLang="en-US" sz="6600" b="1">
              <a:solidFill>
                <a:srgbClr val="C00000"/>
              </a:solidFill>
              <a:latin typeface="楷体" panose="02010609060101010101" charset="-122"/>
              <a:ea typeface="楷体" panose="02010609060101010101" charset="-122"/>
            </a:endParaRPr>
          </a:p>
        </p:txBody>
      </p:sp>
      <p:sp>
        <p:nvSpPr>
          <p:cNvPr id="10" name="文本框 9"/>
          <p:cNvSpPr txBox="1"/>
          <p:nvPr/>
        </p:nvSpPr>
        <p:spPr>
          <a:xfrm>
            <a:off x="6019800" y="5497195"/>
            <a:ext cx="3665855" cy="460375"/>
          </a:xfrm>
          <a:prstGeom prst="rect">
            <a:avLst/>
          </a:prstGeom>
          <a:noFill/>
        </p:spPr>
        <p:txBody>
          <a:bodyPr wrap="square" rtlCol="0">
            <a:spAutoFit/>
          </a:bodyPr>
          <a:p>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时代背景决定的</a:t>
            </a:r>
            <a:endParaRPr lang="zh-CN" altLang="en-US" sz="2400" b="1">
              <a:solidFill>
                <a:srgbClr val="C000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246"/>
                                        </p:tgtEl>
                                        <p:attrNameLst>
                                          <p:attrName>style.visibility</p:attrName>
                                        </p:attrNameLst>
                                      </p:cBhvr>
                                      <p:to>
                                        <p:strVal val="visible"/>
                                      </p:to>
                                    </p:set>
                                    <p:anim calcmode="lin" valueType="num">
                                      <p:cBhvr>
                                        <p:cTn id="7" dur="500" fill="hold"/>
                                        <p:tgtEl>
                                          <p:spTgt spid="102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6"/>
                                        </p:tgtEl>
                                        <p:attrNameLst>
                                          <p:attrName>ppt_y</p:attrName>
                                        </p:attrNameLst>
                                      </p:cBhvr>
                                      <p:tavLst>
                                        <p:tav tm="0">
                                          <p:val>
                                            <p:strVal val="#ppt_y"/>
                                          </p:val>
                                        </p:tav>
                                        <p:tav tm="100000">
                                          <p:val>
                                            <p:strVal val="#ppt_y"/>
                                          </p:val>
                                        </p:tav>
                                      </p:tavLst>
                                    </p:anim>
                                    <p:anim calcmode="lin" valueType="num">
                                      <p:cBhvr>
                                        <p:cTn id="9" dur="500" fill="hold"/>
                                        <p:tgtEl>
                                          <p:spTgt spid="102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024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to="" calcmode="lin" valueType="num">
                                      <p:cBhvr>
                                        <p:cTn id="23" dur="1" fill="hold"/>
                                        <p:tgtEl>
                                          <p:spTgt spid="9"/>
                                        </p:tgtEl>
                                      </p:cBhvr>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bldLvl="0" animBg="1" autoUpdateAnimBg="0"/>
      <p:bldP spid="7" grpId="0"/>
      <p:bldP spid="7" grpId="1"/>
      <p:bldP spid="9" grpId="0"/>
      <p:bldP spid="9" grpId="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0" name="Text Box 6"/>
          <p:cNvSpPr txBox="1">
            <a:spLocks noChangeArrowheads="1"/>
          </p:cNvSpPr>
          <p:nvPr/>
        </p:nvSpPr>
        <p:spPr bwMode="auto">
          <a:xfrm>
            <a:off x="743577" y="941002"/>
            <a:ext cx="2476804"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3145" tIns="36572" rIns="73145" bIns="36572">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zh-CN" sz="1815" b="1">
                <a:solidFill>
                  <a:schemeClr val="hlink"/>
                </a:solidFill>
                <a:ea typeface="微软雅黑" panose="020B0503020204020204" charset="-122"/>
              </a:rPr>
              <a:t>百家合流</a:t>
            </a:r>
            <a:endParaRPr lang="zh-CN" altLang="zh-CN" sz="1815" b="1">
              <a:solidFill>
                <a:schemeClr val="hlink"/>
              </a:solidFill>
              <a:ea typeface="微软雅黑" panose="020B0503020204020204" charset="-122"/>
            </a:endParaRPr>
          </a:p>
        </p:txBody>
      </p:sp>
      <p:sp>
        <p:nvSpPr>
          <p:cNvPr id="4"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5" name="文本框 4"/>
          <p:cNvSpPr txBox="1"/>
          <p:nvPr/>
        </p:nvSpPr>
        <p:spPr>
          <a:xfrm>
            <a:off x="1285240" y="2040255"/>
            <a:ext cx="9695180" cy="829945"/>
          </a:xfrm>
          <a:prstGeom prst="rect">
            <a:avLst/>
          </a:prstGeom>
          <a:noFill/>
        </p:spPr>
        <p:txBody>
          <a:bodyPr wrap="square" rtlCol="0">
            <a:spAutoFit/>
          </a:bodyPr>
          <a:p>
            <a:r>
              <a:rPr lang="zh-CN" altLang="en-US" sz="2400" dirty="0">
                <a:latin typeface="楷体" panose="02010609060101010101" charset="-122"/>
                <a:ea typeface="楷体" panose="02010609060101010101" charset="-122"/>
              </a:rPr>
              <a:t>申不害：本于黄老而主刑名</a:t>
            </a:r>
            <a:endParaRPr lang="zh-CN" altLang="en-US" sz="2400" dirty="0">
              <a:latin typeface="楷体" panose="02010609060101010101" charset="-122"/>
              <a:ea typeface="楷体" panose="02010609060101010101" charset="-122"/>
            </a:endParaRPr>
          </a:p>
          <a:p>
            <a:r>
              <a:rPr lang="zh-CN" altLang="en-US" sz="2400" dirty="0">
                <a:latin typeface="楷体" panose="02010609060101010101" charset="-122"/>
                <a:ea typeface="楷体" panose="02010609060101010101" charset="-122"/>
              </a:rPr>
              <a:t>韩非：喜欢刑名法术之学而归于黄老。</a:t>
            </a:r>
            <a:endParaRPr lang="zh-CN" altLang="en-US" sz="2400" dirty="0">
              <a:latin typeface="楷体" panose="02010609060101010101" charset="-122"/>
              <a:ea typeface="楷体" panose="02010609060101010101" charset="-122"/>
            </a:endParaRPr>
          </a:p>
        </p:txBody>
      </p:sp>
      <p:sp>
        <p:nvSpPr>
          <p:cNvPr id="6" name="文本框 5"/>
          <p:cNvSpPr txBox="1"/>
          <p:nvPr/>
        </p:nvSpPr>
        <p:spPr>
          <a:xfrm>
            <a:off x="1285240" y="2985135"/>
            <a:ext cx="9029700" cy="829945"/>
          </a:xfrm>
          <a:prstGeom prst="rect">
            <a:avLst/>
          </a:prstGeom>
          <a:noFill/>
        </p:spPr>
        <p:txBody>
          <a:bodyPr wrap="square" rtlCol="0">
            <a:spAutoFit/>
          </a:bodyPr>
          <a:p>
            <a:r>
              <a:rPr lang="zh-CN" altLang="en-US" sz="2400" dirty="0">
                <a:latin typeface="楷体" panose="02010609060101010101" charset="-122"/>
                <a:ea typeface="楷体" panose="02010609060101010101" charset="-122"/>
              </a:rPr>
              <a:t>汉代的儒学已不同于先秦儒学。它是董仲舒依据《公羊春秋》</a:t>
            </a:r>
            <a:endParaRPr lang="zh-CN" altLang="en-US" sz="2400" dirty="0">
              <a:latin typeface="楷体" panose="02010609060101010101" charset="-122"/>
              <a:ea typeface="楷体" panose="02010609060101010101" charset="-122"/>
            </a:endParaRPr>
          </a:p>
          <a:p>
            <a:r>
              <a:rPr lang="zh-CN" altLang="en-US" sz="2400" dirty="0">
                <a:latin typeface="楷体" panose="02010609060101010101" charset="-122"/>
                <a:ea typeface="楷体" panose="02010609060101010101" charset="-122"/>
              </a:rPr>
              <a:t>学说，融合阴阳家、黄老之学以及法家思想而形成的新的思想体系。</a:t>
            </a:r>
            <a:endParaRPr lang="zh-CN" altLang="en-US" sz="2400" dirty="0">
              <a:latin typeface="楷体" panose="02010609060101010101" charset="-122"/>
              <a:ea typeface="楷体" panose="0201060906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390"/>
                                        </p:tgtEl>
                                        <p:attrNameLst>
                                          <p:attrName>style.visibility</p:attrName>
                                        </p:attrNameLst>
                                      </p:cBhvr>
                                      <p:to>
                                        <p:strVal val="visible"/>
                                      </p:to>
                                    </p:set>
                                    <p:anim calcmode="lin" valueType="num">
                                      <p:cBhvr>
                                        <p:cTn id="7" dur="500" fill="hold"/>
                                        <p:tgtEl>
                                          <p:spTgt spid="163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90"/>
                                        </p:tgtEl>
                                        <p:attrNameLst>
                                          <p:attrName>ppt_y</p:attrName>
                                        </p:attrNameLst>
                                      </p:cBhvr>
                                      <p:tavLst>
                                        <p:tav tm="0">
                                          <p:val>
                                            <p:strVal val="#ppt_y"/>
                                          </p:val>
                                        </p:tav>
                                        <p:tav tm="100000">
                                          <p:val>
                                            <p:strVal val="#ppt_y"/>
                                          </p:val>
                                        </p:tav>
                                      </p:tavLst>
                                    </p:anim>
                                    <p:anim calcmode="lin" valueType="num">
                                      <p:cBhvr>
                                        <p:cTn id="9" dur="500" fill="hold"/>
                                        <p:tgtEl>
                                          <p:spTgt spid="163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639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autoUpdateAnimBg="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22225" y="-53340"/>
            <a:ext cx="12459335" cy="70707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408940" y="1186180"/>
            <a:ext cx="2764155" cy="460375"/>
          </a:xfrm>
          <a:prstGeom prst="rect">
            <a:avLst/>
          </a:prstGeom>
          <a:noFill/>
        </p:spPr>
        <p:txBody>
          <a:bodyPr wrap="none" rtlCol="0">
            <a:spAutoFit/>
          </a:bodyPr>
          <a:p>
            <a:r>
              <a:rPr lang="en-US" altLang="zh-CN" sz="2400">
                <a:latin typeface="华文楷体" panose="02010600040101010101" charset="-122"/>
                <a:ea typeface="华文楷体" panose="02010600040101010101" charset="-122"/>
                <a:cs typeface="华文楷体" panose="02010600040101010101" charset="-122"/>
              </a:rPr>
              <a:t>3</a:t>
            </a:r>
            <a:r>
              <a:rPr lang="zh-CN" altLang="en-US" sz="2400">
                <a:latin typeface="华文楷体" panose="02010600040101010101" charset="-122"/>
                <a:ea typeface="华文楷体" panose="02010600040101010101" charset="-122"/>
                <a:cs typeface="华文楷体" panose="02010600040101010101" charset="-122"/>
              </a:rPr>
              <a:t>、</a:t>
            </a:r>
            <a:r>
              <a:rPr lang="zh-CN" sz="2400">
                <a:latin typeface="华文楷体" panose="02010600040101010101" charset="-122"/>
                <a:ea typeface="华文楷体" panose="02010600040101010101" charset="-122"/>
                <a:cs typeface="华文楷体" panose="02010600040101010101" charset="-122"/>
              </a:rPr>
              <a:t>百家争鸣的影响</a:t>
            </a:r>
            <a:endParaRPr lang="zh-CN" sz="2400">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689610" y="1691005"/>
            <a:ext cx="9727565" cy="1630045"/>
          </a:xfrm>
          <a:prstGeom prst="rect">
            <a:avLst/>
          </a:prstGeom>
          <a:noFill/>
        </p:spPr>
        <p:txBody>
          <a:bodyPr wrap="square" rtlCol="0" anchor="t">
            <a:spAutoFit/>
          </a:bodyPr>
          <a:p>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材料</a:t>
            </a: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“百家争鸣”的局面形成了中国古代历史上文化繁荣的鼎盛时代。诸子学说的不少命题成为后代学说的萌芽形态，后来的学者大都从这里吸取思想材料或理论形式，进行改造和发展的工作。</a:t>
            </a:r>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——侯外庐《中国思想史纲》</a:t>
            </a:r>
            <a:endParaRPr lang="zh-CN" altLang="en-US" sz="2000">
              <a:latin typeface="楷体" panose="02010609060101010101" charset="-122"/>
              <a:ea typeface="楷体" panose="02010609060101010101" charset="-122"/>
              <a:cs typeface="楷体" panose="02010609060101010101" charset="-122"/>
            </a:endParaRPr>
          </a:p>
        </p:txBody>
      </p:sp>
      <p:sp>
        <p:nvSpPr>
          <p:cNvPr id="8" name="七角星 7"/>
          <p:cNvSpPr/>
          <p:nvPr/>
        </p:nvSpPr>
        <p:spPr>
          <a:xfrm>
            <a:off x="9685655" y="475869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5" name="文本框 4"/>
          <p:cNvSpPr txBox="1"/>
          <p:nvPr/>
        </p:nvSpPr>
        <p:spPr>
          <a:xfrm>
            <a:off x="153670" y="3996690"/>
            <a:ext cx="9134475" cy="2245360"/>
          </a:xfrm>
          <a:prstGeom prst="rect">
            <a:avLst/>
          </a:prstGeom>
          <a:noFill/>
        </p:spPr>
        <p:txBody>
          <a:bodyPr wrap="square" rtlCol="0">
            <a:spAutoFit/>
          </a:bodyPr>
          <a:p>
            <a:pPr algn="l"/>
            <a:r>
              <a:rPr lang="zh-CN" altLang="en-US" sz="2000" b="1" dirty="0">
                <a:solidFill>
                  <a:srgbClr val="C00000"/>
                </a:solidFill>
                <a:latin typeface="华文楷体" panose="02010600040101010101" charset="-122"/>
                <a:ea typeface="华文楷体" panose="02010600040101010101" charset="-122"/>
                <a:cs typeface="+mn-ea"/>
                <a:sym typeface="+mn-ea"/>
              </a:rPr>
              <a:t>春秋战国</a:t>
            </a:r>
            <a:r>
              <a:rPr lang="zh-CN" altLang="en-US" sz="2000" dirty="0">
                <a:solidFill>
                  <a:srgbClr val="000000"/>
                </a:solidFill>
                <a:latin typeface="华文楷体" panose="02010600040101010101" charset="-122"/>
                <a:ea typeface="华文楷体" panose="02010600040101010101" charset="-122"/>
                <a:cs typeface="+mn-ea"/>
                <a:sym typeface="+mn-ea"/>
              </a:rPr>
              <a:t>时期</a:t>
            </a:r>
            <a:r>
              <a:rPr lang="zh-CN" altLang="en-US" sz="2000" b="1" dirty="0">
                <a:solidFill>
                  <a:srgbClr val="C00000"/>
                </a:solidFill>
                <a:latin typeface="华文楷体" panose="02010600040101010101" charset="-122"/>
                <a:ea typeface="华文楷体" panose="02010600040101010101" charset="-122"/>
                <a:cs typeface="+mn-ea"/>
                <a:sym typeface="+mn-ea"/>
              </a:rPr>
              <a:t>知识分子</a:t>
            </a:r>
            <a:r>
              <a:rPr lang="zh-CN" altLang="en-US" sz="2000" dirty="0">
                <a:solidFill>
                  <a:srgbClr val="000000"/>
                </a:solidFill>
                <a:latin typeface="华文楷体" panose="02010600040101010101" charset="-122"/>
                <a:ea typeface="华文楷体" panose="02010600040101010101" charset="-122"/>
                <a:cs typeface="+mn-ea"/>
                <a:sym typeface="+mn-ea"/>
              </a:rPr>
              <a:t>中不同学派按照</a:t>
            </a:r>
            <a:r>
              <a:rPr lang="zh-CN" altLang="en-US" sz="2000" b="1" dirty="0">
                <a:solidFill>
                  <a:srgbClr val="C00000"/>
                </a:solidFill>
                <a:latin typeface="华文楷体" panose="02010600040101010101" charset="-122"/>
                <a:ea typeface="华文楷体" panose="02010600040101010101" charset="-122"/>
                <a:cs typeface="+mn-ea"/>
                <a:sym typeface="+mn-ea"/>
              </a:rPr>
              <a:t>本阶级</a:t>
            </a:r>
            <a:r>
              <a:rPr lang="zh-CN" altLang="en-US" sz="2000" dirty="0">
                <a:solidFill>
                  <a:srgbClr val="000000"/>
                </a:solidFill>
                <a:latin typeface="华文楷体" panose="02010600040101010101" charset="-122"/>
                <a:ea typeface="华文楷体" panose="02010600040101010101" charset="-122"/>
                <a:cs typeface="+mn-ea"/>
                <a:sym typeface="+mn-ea"/>
              </a:rPr>
              <a:t>或者</a:t>
            </a:r>
            <a:r>
              <a:rPr lang="zh-CN" altLang="en-US" sz="2000" b="1" dirty="0">
                <a:solidFill>
                  <a:srgbClr val="C00000"/>
                </a:solidFill>
                <a:latin typeface="华文楷体" panose="02010600040101010101" charset="-122"/>
                <a:ea typeface="华文楷体" panose="02010600040101010101" charset="-122"/>
                <a:cs typeface="+mn-ea"/>
                <a:sym typeface="+mn-ea"/>
              </a:rPr>
              <a:t>本集团</a:t>
            </a:r>
            <a:r>
              <a:rPr lang="zh-CN" altLang="en-US" sz="2000" dirty="0">
                <a:solidFill>
                  <a:srgbClr val="000000"/>
                </a:solidFill>
                <a:latin typeface="华文楷体" panose="02010600040101010101" charset="-122"/>
                <a:ea typeface="华文楷体" panose="02010600040101010101" charset="-122"/>
                <a:cs typeface="+mn-ea"/>
                <a:sym typeface="+mn-ea"/>
              </a:rPr>
              <a:t>的利益和要求，对宇宙、对社会、对万事万物做出的解释。他们的宗旨无非是在讨论是该恢复旧有制度还是重建一种新的秩序。最终法家在春秋战国时期占了上风，指引秦国走向富强并实现了统一。诸子百家关于社会秩序的争论形成了中国历史上第一次思想解放潮流。这一思想潮流对后世产生了巨大作用。特别是儒家、法家以及道家，分别构成了中国社会的基本生活准则（即道德和法律）以及哲学基础。这一思想潮流对现在社会都产生了重大的影响。</a:t>
            </a:r>
            <a:endParaRPr lang="zh-CN" altLang="en-US" sz="200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81280" y="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408940" y="1186180"/>
            <a:ext cx="7031355" cy="829945"/>
          </a:xfrm>
          <a:prstGeom prst="rect">
            <a:avLst/>
          </a:prstGeom>
          <a:noFill/>
        </p:spPr>
        <p:txBody>
          <a:bodyPr wrap="none" rtlCol="0">
            <a:spAutoFit/>
          </a:bodyPr>
          <a:p>
            <a:r>
              <a:rPr lang="en-US" altLang="zh-CN" sz="2400">
                <a:latin typeface="华文楷体" panose="02010600040101010101" charset="-122"/>
                <a:ea typeface="华文楷体" panose="02010600040101010101" charset="-122"/>
                <a:cs typeface="华文楷体" panose="02010600040101010101" charset="-122"/>
              </a:rPr>
              <a:t>4</a:t>
            </a:r>
            <a:r>
              <a:rPr lang="zh-CN" altLang="en-US" sz="2400">
                <a:latin typeface="华文楷体" panose="02010600040101010101" charset="-122"/>
                <a:ea typeface="华文楷体" panose="02010600040101010101" charset="-122"/>
                <a:cs typeface="华文楷体" panose="02010600040101010101" charset="-122"/>
              </a:rPr>
              <a:t>、结合今天所学，理解春秋战国时期是什么转型期</a:t>
            </a:r>
            <a:endParaRPr lang="zh-CN" altLang="en-US" sz="2400">
              <a:latin typeface="华文楷体" panose="02010600040101010101" charset="-122"/>
              <a:ea typeface="华文楷体" panose="02010600040101010101" charset="-122"/>
              <a:cs typeface="华文楷体" panose="02010600040101010101" charset="-122"/>
            </a:endParaRPr>
          </a:p>
          <a:p>
            <a:endParaRPr lang="en-US" altLang="zh-CN" sz="2400">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635" y="1813560"/>
            <a:ext cx="10881995" cy="132207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sym typeface="+mn-ea"/>
              </a:rPr>
              <a:t>材料</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伴随着春秋战国时期的政治和经济大变动，王官之学的退场，私学的兴起，最终造就了诸子百家争鸣的兴盛局面。</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—袁行霈、严文明等编《中华文明史》</a:t>
            </a:r>
            <a:endParaRPr lang="zh-CN" altLang="en-US" sz="2000">
              <a:latin typeface="楷体" panose="02010609060101010101" charset="-122"/>
              <a:ea typeface="楷体" panose="02010609060101010101" charset="-122"/>
              <a:cs typeface="楷体" panose="02010609060101010101" charset="-122"/>
            </a:endParaRPr>
          </a:p>
        </p:txBody>
      </p:sp>
      <p:sp>
        <p:nvSpPr>
          <p:cNvPr id="5" name="七角星 4"/>
          <p:cNvSpPr/>
          <p:nvPr/>
        </p:nvSpPr>
        <p:spPr>
          <a:xfrm>
            <a:off x="9497060" y="4568825"/>
            <a:ext cx="2791460"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小老师</a:t>
            </a:r>
            <a:r>
              <a:rPr lang="zh-CN" altLang="en-US" sz="3200" b="1"/>
              <a:t>展示</a:t>
            </a:r>
            <a:endParaRPr lang="zh-CN" altLang="en-US" sz="3200" b="1"/>
          </a:p>
        </p:txBody>
      </p:sp>
      <p:sp>
        <p:nvSpPr>
          <p:cNvPr id="10" name="文本框 9"/>
          <p:cNvSpPr txBox="1"/>
          <p:nvPr/>
        </p:nvSpPr>
        <p:spPr>
          <a:xfrm>
            <a:off x="408940" y="4180205"/>
            <a:ext cx="8145780" cy="1568450"/>
          </a:xfrm>
          <a:prstGeom prst="rect">
            <a:avLst/>
          </a:prstGeom>
          <a:noFill/>
        </p:spPr>
        <p:txBody>
          <a:bodyPr wrap="square" rtlCol="0">
            <a:spAutoFit/>
          </a:bodyPr>
          <a:p>
            <a:r>
              <a:rPr lang="zh-CN" altLang="en-US" sz="2400">
                <a:solidFill>
                  <a:srgbClr val="FF0000"/>
                </a:solidFill>
                <a:latin typeface="楷体" panose="02010609060101010101" charset="-122"/>
                <a:ea typeface="楷体" panose="02010609060101010101" charset="-122"/>
              </a:rPr>
              <a:t>经济上：奴隶制经济转向封建经济</a:t>
            </a:r>
            <a:endParaRPr lang="zh-CN" altLang="en-US" sz="2400">
              <a:solidFill>
                <a:srgbClr val="FF0000"/>
              </a:solidFill>
              <a:latin typeface="楷体" panose="02010609060101010101" charset="-122"/>
              <a:ea typeface="楷体" panose="02010609060101010101" charset="-122"/>
            </a:endParaRPr>
          </a:p>
          <a:p>
            <a:r>
              <a:rPr lang="zh-CN" altLang="en-US" sz="2400">
                <a:solidFill>
                  <a:srgbClr val="FF0000"/>
                </a:solidFill>
                <a:latin typeface="楷体" panose="02010609060101010101" charset="-122"/>
                <a:ea typeface="楷体" panose="02010609060101010101" charset="-122"/>
              </a:rPr>
              <a:t>文化上：百家争鸣，私学兴起</a:t>
            </a:r>
            <a:endParaRPr lang="zh-CN" altLang="en-US" sz="2400">
              <a:solidFill>
                <a:srgbClr val="FF0000"/>
              </a:solidFill>
              <a:latin typeface="楷体" panose="02010609060101010101" charset="-122"/>
              <a:ea typeface="楷体" panose="02010609060101010101" charset="-122"/>
            </a:endParaRPr>
          </a:p>
          <a:p>
            <a:r>
              <a:rPr lang="zh-CN" altLang="en-US" sz="2400">
                <a:solidFill>
                  <a:srgbClr val="FF0000"/>
                </a:solidFill>
                <a:latin typeface="楷体" panose="02010609060101010101" charset="-122"/>
                <a:ea typeface="楷体" panose="02010609060101010101" charset="-122"/>
              </a:rPr>
              <a:t>政治上：分封制、宗法制、井田制瓦解，封建性质的政治、经济、思想制度逐渐形成</a:t>
            </a:r>
            <a:endParaRPr lang="zh-CN" altLang="en-US" sz="240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22225" y="-3429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难点突破与问题探究</a:t>
            </a:r>
            <a:endParaRPr lang="zh-CN" altLang="en-US">
              <a:solidFill>
                <a:srgbClr val="FF0000"/>
              </a:solidFill>
              <a:latin typeface="华文琥珀" panose="02010800040101010101" charset="-122"/>
              <a:ea typeface="华文琥珀" panose="02010800040101010101" charset="-122"/>
            </a:endParaRPr>
          </a:p>
        </p:txBody>
      </p:sp>
      <p:sp>
        <p:nvSpPr>
          <p:cNvPr id="6" name="文本框 5"/>
          <p:cNvSpPr txBox="1"/>
          <p:nvPr/>
        </p:nvSpPr>
        <p:spPr>
          <a:xfrm>
            <a:off x="408940" y="1186180"/>
            <a:ext cx="10079355" cy="460375"/>
          </a:xfrm>
          <a:prstGeom prst="rect">
            <a:avLst/>
          </a:prstGeom>
          <a:noFill/>
        </p:spPr>
        <p:txBody>
          <a:bodyPr wrap="none" rtlCol="0">
            <a:spAutoFit/>
          </a:bodyPr>
          <a:p>
            <a:pPr algn="l"/>
            <a:r>
              <a:rPr lang="en-US" altLang="zh-CN" sz="2400">
                <a:latin typeface="华文楷体" panose="02010600040101010101" charset="-122"/>
                <a:ea typeface="华文楷体" panose="02010600040101010101" charset="-122"/>
                <a:cs typeface="华文楷体" panose="02010600040101010101" charset="-122"/>
                <a:sym typeface="+mn-ea"/>
              </a:rPr>
              <a:t>3</a:t>
            </a:r>
            <a:r>
              <a:rPr lang="zh-CN" altLang="en-US" sz="2400">
                <a:latin typeface="华文楷体" panose="02010600040101010101" charset="-122"/>
                <a:ea typeface="华文楷体" panose="02010600040101010101" charset="-122"/>
                <a:cs typeface="华文楷体" panose="02010600040101010101" charset="-122"/>
                <a:sym typeface="+mn-ea"/>
              </a:rPr>
              <a:t>、结合今天所学，理解人民群众在历史发展中的重要作用，并举例论证。</a:t>
            </a:r>
            <a:endParaRPr lang="zh-CN" altLang="en-US" sz="2400">
              <a:latin typeface="华文楷体" panose="02010600040101010101" charset="-122"/>
              <a:ea typeface="华文楷体" panose="02010600040101010101" charset="-122"/>
              <a:cs typeface="华文楷体" panose="02010600040101010101" charset="-122"/>
              <a:sym typeface="+mn-ea"/>
            </a:endParaRPr>
          </a:p>
        </p:txBody>
      </p:sp>
      <p:sp>
        <p:nvSpPr>
          <p:cNvPr id="8" name="七角星 7"/>
          <p:cNvSpPr/>
          <p:nvPr/>
        </p:nvSpPr>
        <p:spPr>
          <a:xfrm>
            <a:off x="9799320" y="4568825"/>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合作</a:t>
            </a:r>
            <a:r>
              <a:rPr lang="zh-CN" altLang="en-US" sz="3200" b="1"/>
              <a:t>探究</a:t>
            </a:r>
            <a:endParaRPr lang="zh-CN" altLang="en-US" sz="3200" b="1"/>
          </a:p>
        </p:txBody>
      </p:sp>
      <p:sp>
        <p:nvSpPr>
          <p:cNvPr id="5" name="文本框 4"/>
          <p:cNvSpPr txBox="1"/>
          <p:nvPr/>
        </p:nvSpPr>
        <p:spPr>
          <a:xfrm>
            <a:off x="1465580" y="1875790"/>
            <a:ext cx="6962140" cy="378460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400">
                <a:solidFill>
                  <a:srgbClr val="FF0000"/>
                </a:solidFill>
                <a:latin typeface="华文楷体" panose="02010600040101010101" charset="-122"/>
                <a:ea typeface="华文楷体" panose="02010600040101010101" charset="-122"/>
                <a:cs typeface="华文楷体" panose="02010600040101010101" charset="-122"/>
              </a:rPr>
              <a:t>观点：人民群众是历史的创造者</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400">
                <a:solidFill>
                  <a:schemeClr val="tx1"/>
                </a:solidFill>
                <a:latin typeface="华文楷体" panose="02010600040101010101" charset="-122"/>
                <a:ea typeface="华文楷体" panose="02010600040101010101" charset="-122"/>
                <a:cs typeface="华文楷体" panose="02010600040101010101" charset="-122"/>
              </a:rPr>
              <a:t>论证：</a:t>
            </a:r>
            <a:endParaRPr lang="zh-CN" altLang="en-US" sz="2400">
              <a:solidFill>
                <a:schemeClr val="tx1"/>
              </a:solidFill>
              <a:latin typeface="华文楷体" panose="02010600040101010101" charset="-122"/>
              <a:ea typeface="华文楷体" panose="02010600040101010101" charset="-122"/>
              <a:cs typeface="华文楷体" panose="02010600040101010101" charset="-122"/>
            </a:endParaRPr>
          </a:p>
          <a:p>
            <a:r>
              <a:rPr lang="zh-CN" altLang="en-US" sz="2400">
                <a:solidFill>
                  <a:schemeClr val="tx1"/>
                </a:solidFill>
                <a:latin typeface="华文楷体" panose="02010600040101010101" charset="-122"/>
                <a:ea typeface="华文楷体" panose="02010600040101010101" charset="-122"/>
                <a:cs typeface="华文楷体" panose="02010600040101010101" charset="-122"/>
              </a:rPr>
              <a:t> </a:t>
            </a:r>
            <a:r>
              <a:rPr lang="en-US" altLang="zh-CN" sz="24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a:t>
            </a:r>
            <a:r>
              <a:rPr lang="en-US" altLang="zh-CN" sz="2400">
                <a:solidFill>
                  <a:schemeClr val="tx1"/>
                </a:solidFill>
                <a:latin typeface="华文楷体" panose="02010600040101010101" charset="-122"/>
                <a:ea typeface="华文楷体" panose="02010600040101010101" charset="-122"/>
                <a:cs typeface="华文楷体" panose="02010600040101010101" charset="-122"/>
              </a:rPr>
              <a:t>1</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）私有制经济发展导致了王位世袭制取代禅让制</a:t>
            </a:r>
            <a:endParaRPr lang="zh-CN" altLang="en-US" sz="2400">
              <a:solidFill>
                <a:schemeClr val="tx1"/>
              </a:solidFill>
              <a:latin typeface="华文楷体" panose="02010600040101010101" charset="-122"/>
              <a:ea typeface="华文楷体" panose="02010600040101010101" charset="-122"/>
              <a:cs typeface="华文楷体" panose="02010600040101010101" charset="-122"/>
            </a:endParaRPr>
          </a:p>
          <a:p>
            <a:r>
              <a:rPr lang="en-US" altLang="zh-CN" sz="24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a:t>
            </a:r>
            <a:r>
              <a:rPr lang="en-US" altLang="zh-CN" sz="2400">
                <a:solidFill>
                  <a:schemeClr val="tx1"/>
                </a:solidFill>
                <a:latin typeface="华文楷体" panose="02010600040101010101" charset="-122"/>
                <a:ea typeface="华文楷体" panose="02010600040101010101" charset="-122"/>
                <a:cs typeface="华文楷体" panose="02010600040101010101" charset="-122"/>
              </a:rPr>
              <a:t>2</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）早期国家经济发展水平低下，导致了神权思想的</a:t>
            </a:r>
            <a:r>
              <a:rPr lang="en-US" altLang="zh-CN" sz="24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盛行，王权也有了神秘色彩</a:t>
            </a:r>
            <a:endParaRPr lang="zh-CN" altLang="en-US" sz="2400">
              <a:solidFill>
                <a:schemeClr val="tx1"/>
              </a:solidFill>
              <a:latin typeface="华文楷体" panose="02010600040101010101" charset="-122"/>
              <a:ea typeface="华文楷体" panose="02010600040101010101" charset="-122"/>
              <a:cs typeface="华文楷体" panose="02010600040101010101" charset="-122"/>
            </a:endParaRPr>
          </a:p>
          <a:p>
            <a:r>
              <a:rPr lang="en-US" altLang="zh-CN" sz="24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a:t>
            </a:r>
            <a:r>
              <a:rPr lang="en-US" altLang="zh-CN" sz="2400">
                <a:solidFill>
                  <a:schemeClr val="tx1"/>
                </a:solidFill>
                <a:latin typeface="华文楷体" panose="02010600040101010101" charset="-122"/>
                <a:ea typeface="华文楷体" panose="02010600040101010101" charset="-122"/>
                <a:cs typeface="华文楷体" panose="02010600040101010101" charset="-122"/>
              </a:rPr>
              <a:t>3</a:t>
            </a:r>
            <a:r>
              <a:rPr lang="zh-CN" altLang="en-US" sz="2400">
                <a:solidFill>
                  <a:schemeClr val="tx1"/>
                </a:solidFill>
                <a:latin typeface="华文楷体" panose="02010600040101010101" charset="-122"/>
                <a:ea typeface="华文楷体" panose="02010600040101010101" charset="-122"/>
                <a:cs typeface="华文楷体" panose="02010600040101010101" charset="-122"/>
              </a:rPr>
              <a:t>）西周井田制的发展和衰亡，导致了分封制和宗法制的确立后瓦解</a:t>
            </a:r>
            <a:endParaRPr lang="zh-CN" altLang="en-US" sz="2400">
              <a:solidFill>
                <a:schemeClr val="tx1"/>
              </a:solidFill>
              <a:latin typeface="华文楷体" panose="02010600040101010101" charset="-122"/>
              <a:ea typeface="华文楷体" panose="02010600040101010101" charset="-122"/>
              <a:cs typeface="华文楷体" panose="02010600040101010101" charset="-122"/>
            </a:endParaRPr>
          </a:p>
          <a:p>
            <a:r>
              <a:rPr lang="zh-CN" altLang="en-US" sz="2400">
                <a:solidFill>
                  <a:schemeClr val="tx1"/>
                </a:solidFill>
                <a:latin typeface="华文楷体" panose="02010600040101010101" charset="-122"/>
                <a:ea typeface="华文楷体" panose="02010600040101010101" charset="-122"/>
                <a:cs typeface="华文楷体" panose="02010600040101010101" charset="-122"/>
              </a:rPr>
              <a:t>结论：生产力是社会发展的根源；上层建筑反过来也会作用于经济基础</a:t>
            </a:r>
            <a:endParaRPr lang="zh-CN" altLang="en-US" sz="2400">
              <a:solidFill>
                <a:schemeClr val="tx1"/>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49530"/>
            <a:ext cx="12192000" cy="6907530"/>
          </a:xfrm>
          <a:prstGeom prst="rect">
            <a:avLst/>
          </a:prstGeom>
        </p:spPr>
      </p:pic>
      <p:sp>
        <p:nvSpPr>
          <p:cNvPr id="7" name="矩形 6"/>
          <p:cNvSpPr/>
          <p:nvPr/>
        </p:nvSpPr>
        <p:spPr>
          <a:xfrm>
            <a:off x="0" y="-41910"/>
            <a:ext cx="12170410" cy="689229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标题 3"/>
          <p:cNvSpPr>
            <a:spLocks noGrp="1"/>
          </p:cNvSpPr>
          <p:nvPr/>
        </p:nvSpPr>
        <p:spPr>
          <a:xfrm>
            <a:off x="73025" y="149860"/>
            <a:ext cx="12119610" cy="549275"/>
          </a:xfrm>
          <a:prstGeom prst="rect">
            <a:avLst/>
          </a:prstGeom>
        </p:spPr>
        <p:txBody>
          <a:bodyPr vert="horz" lIns="91440" tIns="45720" rIns="91440" bIns="45720" rtlCol="0" anchor="ctr">
            <a:normAutofit fontScale="7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rgbClr val="FF0000"/>
                </a:solidFill>
                <a:latin typeface="华文琥珀" panose="02010800040101010101" charset="-122"/>
                <a:ea typeface="华文琥珀" panose="02010800040101010101" charset="-122"/>
              </a:rPr>
              <a:t>感悟与</a:t>
            </a:r>
            <a:r>
              <a:rPr lang="zh-CN" altLang="en-US">
                <a:solidFill>
                  <a:srgbClr val="FF0000"/>
                </a:solidFill>
                <a:latin typeface="华文琥珀" panose="02010800040101010101" charset="-122"/>
                <a:ea typeface="华文琥珀" panose="02010800040101010101" charset="-122"/>
              </a:rPr>
              <a:t>体验</a:t>
            </a:r>
            <a:endParaRPr lang="zh-CN" altLang="en-US">
              <a:solidFill>
                <a:srgbClr val="FF0000"/>
              </a:solidFill>
              <a:latin typeface="华文琥珀" panose="02010800040101010101" charset="-122"/>
              <a:ea typeface="华文琥珀" panose="02010800040101010101" charset="-122"/>
            </a:endParaRPr>
          </a:p>
        </p:txBody>
      </p:sp>
      <p:sp>
        <p:nvSpPr>
          <p:cNvPr id="5" name="文本框 4"/>
          <p:cNvSpPr txBox="1"/>
          <p:nvPr/>
        </p:nvSpPr>
        <p:spPr>
          <a:xfrm>
            <a:off x="2032635" y="1153160"/>
            <a:ext cx="8823960" cy="1383665"/>
          </a:xfrm>
          <a:prstGeom prst="rect">
            <a:avLst/>
          </a:prstGeom>
          <a:noFill/>
        </p:spPr>
        <p:txBody>
          <a:bodyPr wrap="square" rtlCol="0" anchor="t">
            <a:spAutoFit/>
          </a:bodyPr>
          <a:p>
            <a:pPr algn="ctr"/>
            <a:r>
              <a:rPr lang="zh-CN" altLang="en-US" sz="2800">
                <a:latin typeface="楷体" panose="02010609060101010101" charset="-122"/>
                <a:ea typeface="楷体" panose="02010609060101010101" charset="-122"/>
                <a:cs typeface="楷体" panose="02010609060101010101" charset="-122"/>
                <a:sym typeface="+mn-ea"/>
              </a:rPr>
              <a:t>请同学们说说你将在生活中如何运用今天所学知识呢？并完成下面的</a:t>
            </a:r>
            <a:r>
              <a:rPr lang="zh-CN" altLang="en-US" sz="2800">
                <a:latin typeface="楷体" panose="02010609060101010101" charset="-122"/>
                <a:ea typeface="楷体" panose="02010609060101010101" charset="-122"/>
                <a:cs typeface="楷体" panose="02010609060101010101" charset="-122"/>
                <a:sym typeface="+mn-ea"/>
              </a:rPr>
              <a:t>接龙</a:t>
            </a:r>
            <a:endParaRPr lang="zh-CN" altLang="en-US" sz="2800">
              <a:latin typeface="楷体" panose="02010609060101010101" charset="-122"/>
              <a:ea typeface="楷体" panose="02010609060101010101" charset="-122"/>
              <a:cs typeface="楷体" panose="02010609060101010101" charset="-122"/>
              <a:sym typeface="+mn-ea"/>
            </a:endParaRPr>
          </a:p>
          <a:p>
            <a:pPr algn="ctr"/>
            <a:endParaRPr lang="zh-CN" altLang="en-US" sz="2800">
              <a:latin typeface="楷体" panose="02010609060101010101" charset="-122"/>
              <a:ea typeface="楷体" panose="02010609060101010101" charset="-122"/>
              <a:cs typeface="楷体" panose="02010609060101010101" charset="-122"/>
            </a:endParaRPr>
          </a:p>
        </p:txBody>
      </p:sp>
      <p:sp>
        <p:nvSpPr>
          <p:cNvPr id="8" name="双波形 7"/>
          <p:cNvSpPr/>
          <p:nvPr/>
        </p:nvSpPr>
        <p:spPr>
          <a:xfrm>
            <a:off x="4149725" y="4867910"/>
            <a:ext cx="4268470" cy="1508760"/>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t>我说</a:t>
            </a:r>
            <a:r>
              <a:rPr lang="en-US" altLang="zh-CN" sz="3200"/>
              <a:t>“</a:t>
            </a:r>
            <a:r>
              <a:rPr lang="zh-CN" altLang="en-US" sz="3200"/>
              <a:t>历史与现今</a:t>
            </a:r>
            <a:r>
              <a:rPr lang="en-US" altLang="zh-CN" sz="3200"/>
              <a:t>”</a:t>
            </a:r>
            <a:endParaRPr lang="en-US" altLang="zh-CN" sz="3200"/>
          </a:p>
        </p:txBody>
      </p:sp>
      <p:sp>
        <p:nvSpPr>
          <p:cNvPr id="9" name="文本框 8"/>
          <p:cNvSpPr txBox="1"/>
          <p:nvPr/>
        </p:nvSpPr>
        <p:spPr>
          <a:xfrm>
            <a:off x="2148840" y="2106295"/>
            <a:ext cx="9027795" cy="1630045"/>
          </a:xfrm>
          <a:prstGeom prst="rect">
            <a:avLst/>
          </a:prstGeom>
          <a:noFill/>
        </p:spPr>
        <p:txBody>
          <a:bodyPr wrap="square" rtlCol="0" anchor="t">
            <a:spAutoFit/>
          </a:bodyPr>
          <a:p>
            <a:r>
              <a:rPr lang="zh-CN" altLang="en-US" sz="2800" b="1">
                <a:solidFill>
                  <a:srgbClr val="FF0000"/>
                </a:solidFill>
                <a:latin typeface="楷体" panose="02010609060101010101" charset="-122"/>
                <a:ea typeface="楷体" panose="02010609060101010101" charset="-122"/>
                <a:cs typeface="楷体" panose="02010609060101010101" charset="-122"/>
              </a:rPr>
              <a:t>接龙：</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、老师：中国古代辉煌的灿烂文明是多民族共同创造的，所以实现中华民族伟大复兴，需要</a:t>
            </a:r>
            <a:r>
              <a:rPr lang="en-US" altLang="zh-CN" sz="2400">
                <a:latin typeface="楷体" panose="02010609060101010101" charset="-122"/>
                <a:ea typeface="楷体" panose="02010609060101010101" charset="-122"/>
                <a:cs typeface="楷体" panose="02010609060101010101" charset="-122"/>
              </a:rPr>
              <a:t>56</a:t>
            </a:r>
            <a:r>
              <a:rPr lang="zh-CN" altLang="en-US" sz="2400">
                <a:latin typeface="楷体" panose="02010609060101010101" charset="-122"/>
                <a:ea typeface="楷体" panose="02010609060101010101" charset="-122"/>
                <a:cs typeface="楷体" panose="02010609060101010101" charset="-122"/>
              </a:rPr>
              <a:t>个民族共同的</a:t>
            </a:r>
            <a:r>
              <a:rPr lang="zh-CN" altLang="en-US" sz="2400">
                <a:latin typeface="楷体" panose="02010609060101010101" charset="-122"/>
                <a:ea typeface="楷体" panose="02010609060101010101" charset="-122"/>
                <a:cs typeface="楷体" panose="02010609060101010101" charset="-122"/>
              </a:rPr>
              <a:t>努力</a:t>
            </a:r>
            <a:endParaRPr lang="zh-CN" altLang="en-US" sz="2400">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a:t>
            </a:r>
            <a:endParaRPr lang="en-US" altLang="zh-CN" sz="240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9490" y="2369820"/>
            <a:ext cx="10515600" cy="1325563"/>
          </a:xfrm>
        </p:spPr>
        <p:txBody>
          <a:bodyPr/>
          <a:p>
            <a:pPr algn="ctr"/>
            <a:r>
              <a:rPr lang="zh-CN" altLang="en-US">
                <a:latin typeface="华文琥珀" panose="02010800040101010101" charset="-122"/>
                <a:ea typeface="华文琥珀" panose="02010800040101010101" charset="-122"/>
              </a:rPr>
              <a:t>谢谢观赏</a:t>
            </a:r>
            <a:endParaRPr lang="zh-CN" altLang="en-US">
              <a:latin typeface="华文琥珀" panose="02010800040101010101" charset="-122"/>
              <a:ea typeface="华文琥珀" panose="020108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latin typeface="华文琥珀" panose="02010800040101010101" charset="-122"/>
                <a:ea typeface="华文琥珀" panose="02010800040101010101" charset="-122"/>
              </a:rPr>
              <a:t>课标</a:t>
            </a:r>
            <a:endParaRPr lang="zh-CN" altLang="en-US">
              <a:latin typeface="华文琥珀" panose="02010800040101010101" charset="-122"/>
              <a:ea typeface="华文琥珀" panose="02010800040101010101" charset="-122"/>
            </a:endParaRPr>
          </a:p>
        </p:txBody>
      </p:sp>
      <p:sp>
        <p:nvSpPr>
          <p:cNvPr id="4" name="文本占位符 3"/>
          <p:cNvSpPr>
            <a:spLocks noGrp="1"/>
          </p:cNvSpPr>
          <p:nvPr>
            <p:ph type="body" idx="1"/>
          </p:nvPr>
        </p:nvSpPr>
        <p:spPr>
          <a:ln w="28575" cmpd="sng">
            <a:solidFill>
              <a:schemeClr val="accent1">
                <a:shade val="50000"/>
              </a:schemeClr>
            </a:solidFill>
            <a:prstDash val="sysDash"/>
          </a:ln>
        </p:spPr>
        <p:txBody>
          <a:bodyPr/>
          <a:p>
            <a:pPr algn="ctr"/>
            <a:r>
              <a:rPr lang="en-US" altLang="zh-CN" sz="3600">
                <a:solidFill>
                  <a:schemeClr val="tx1"/>
                </a:solidFill>
                <a:latin typeface="楷体" panose="02010609060101010101" charset="-122"/>
                <a:ea typeface="楷体" panose="02010609060101010101" charset="-122"/>
                <a:cs typeface="楷体" panose="02010609060101010101" charset="-122"/>
                <a:sym typeface="+mn-ea"/>
              </a:rPr>
              <a:t>2020</a:t>
            </a:r>
            <a:r>
              <a:rPr lang="zh-CN" altLang="en-US" sz="3600">
                <a:solidFill>
                  <a:schemeClr val="tx1"/>
                </a:solidFill>
                <a:latin typeface="楷体" panose="02010609060101010101" charset="-122"/>
                <a:ea typeface="楷体" panose="02010609060101010101" charset="-122"/>
                <a:cs typeface="楷体" panose="02010609060101010101" charset="-122"/>
                <a:sym typeface="+mn-ea"/>
              </a:rPr>
              <a:t>年修订版</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内容占位符 2"/>
          <p:cNvSpPr>
            <a:spLocks noGrp="1"/>
          </p:cNvSpPr>
          <p:nvPr>
            <p:ph sz="half" idx="2"/>
          </p:nvPr>
        </p:nvSpPr>
        <p:spPr>
          <a:xfrm>
            <a:off x="861378" y="2494280"/>
            <a:ext cx="5157787" cy="3684588"/>
          </a:xfrm>
          <a:ln w="28575" cmpd="sng">
            <a:solidFill>
              <a:schemeClr val="accent1">
                <a:shade val="50000"/>
              </a:schemeClr>
            </a:solidFill>
            <a:prstDash val="sysDash"/>
          </a:ln>
        </p:spPr>
        <p:txBody>
          <a:bodyPr>
            <a:normAutofit/>
          </a:bodyPr>
          <a:p>
            <a:r>
              <a:rPr lang="zh-CN" altLang="en-US">
                <a:latin typeface="楷体" panose="02010609060101010101" charset="-122"/>
                <a:ea typeface="楷体" panose="02010609060101010101" charset="-122"/>
                <a:cs typeface="华文楷体" panose="02010600040101010101" charset="-122"/>
              </a:rPr>
              <a:t>认识私有制、阶级和国家产生的关系；通过甲骨文、青铜铭文及其他文献记载，了解私有制、阶级和早期国家的特征。</a:t>
            </a:r>
            <a:endParaRPr lang="zh-CN" altLang="en-US">
              <a:latin typeface="楷体" panose="02010609060101010101" charset="-122"/>
              <a:ea typeface="楷体" panose="02010609060101010101" charset="-122"/>
              <a:cs typeface="华文楷体" panose="02010600040101010101" charset="-122"/>
            </a:endParaRPr>
          </a:p>
          <a:p>
            <a:endParaRPr lang="zh-CN" altLang="en-US">
              <a:latin typeface="楷体" panose="02010609060101010101" charset="-122"/>
              <a:ea typeface="楷体" panose="02010609060101010101" charset="-122"/>
              <a:cs typeface="华文楷体" panose="02010600040101010101" charset="-122"/>
            </a:endParaRPr>
          </a:p>
          <a:p>
            <a:endParaRPr lang="zh-CN" altLang="en-US">
              <a:latin typeface="楷体" panose="02010609060101010101" charset="-122"/>
              <a:ea typeface="楷体" panose="02010609060101010101" charset="-122"/>
              <a:cs typeface="华文楷体" panose="02010600040101010101" charset="-122"/>
            </a:endParaRPr>
          </a:p>
        </p:txBody>
      </p:sp>
      <p:sp>
        <p:nvSpPr>
          <p:cNvPr id="5" name="文本占位符 4"/>
          <p:cNvSpPr>
            <a:spLocks noGrp="1"/>
          </p:cNvSpPr>
          <p:nvPr>
            <p:ph type="body" sz="quarter" idx="3"/>
          </p:nvPr>
        </p:nvSpPr>
        <p:spPr>
          <a:ln w="28575" cmpd="sng">
            <a:solidFill>
              <a:schemeClr val="accent1">
                <a:shade val="50000"/>
              </a:schemeClr>
            </a:solidFill>
            <a:prstDash val="sysDash"/>
          </a:ln>
        </p:spPr>
        <p:txBody>
          <a:bodyPr/>
          <a:p>
            <a:pPr algn="ctr"/>
            <a:r>
              <a:rPr lang="zh-CN" altLang="en-US" sz="3600">
                <a:solidFill>
                  <a:schemeClr val="tx1"/>
                </a:solidFill>
                <a:latin typeface="楷体" panose="02010609060101010101" charset="-122"/>
                <a:ea typeface="楷体" panose="02010609060101010101" charset="-122"/>
                <a:cs typeface="楷体" panose="02010609060101010101" charset="-122"/>
                <a:sym typeface="+mn-ea"/>
              </a:rPr>
              <a:t>唯物史观的水平1/2</a:t>
            </a:r>
            <a:endParaRPr lang="zh-CN" altLang="en-US" sz="36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 name="内容占位符 5"/>
          <p:cNvSpPr>
            <a:spLocks noGrp="1"/>
          </p:cNvSpPr>
          <p:nvPr>
            <p:ph sz="quarter" idx="4"/>
          </p:nvPr>
        </p:nvSpPr>
        <p:spPr>
          <a:xfrm>
            <a:off x="6193790" y="2494280"/>
            <a:ext cx="5183188" cy="3684588"/>
          </a:xfrm>
          <a:ln w="28575" cmpd="sng">
            <a:solidFill>
              <a:schemeClr val="accent1">
                <a:shade val="50000"/>
              </a:schemeClr>
            </a:solidFill>
            <a:prstDash val="sysDash"/>
          </a:ln>
        </p:spPr>
        <p:txBody>
          <a:bodyPr/>
          <a:p>
            <a:r>
              <a:rPr lang="zh-CN" altLang="en-US">
                <a:latin typeface="楷体" panose="02010609060101010101" charset="-122"/>
                <a:ea typeface="楷体" panose="02010609060101010101" charset="-122"/>
                <a:cs typeface="华文楷体" panose="02010600040101010101" charset="-122"/>
                <a:sym typeface="+mn-ea"/>
              </a:rPr>
              <a:t>能够知道人类物质生活资料的生产是社会生活的基础，知道生产力是历史发展的决定因素；知道经济基础与上层建筑之间的辩证关系，了解人类社会形态从低级到高级发展的规律；能够理解唯物史观是科学的历史观</a:t>
            </a:r>
            <a:endParaRPr lang="zh-CN" altLang="en-US">
              <a:latin typeface="楷体" panose="02010609060101010101" charset="-122"/>
              <a:ea typeface="楷体" panose="02010609060101010101" charset="-122"/>
              <a:cs typeface="华文楷体" panose="02010600040101010101" charset="-122"/>
            </a:endParaRPr>
          </a:p>
          <a:p>
            <a:endParaRPr lang="zh-CN" altLang="en-US">
              <a:latin typeface="楷体" panose="02010609060101010101" charset="-122"/>
              <a:ea typeface="楷体" panose="02010609060101010101" charset="-122"/>
              <a:cs typeface="华文楷体" panose="0201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73025" y="149860"/>
            <a:ext cx="12119610" cy="549275"/>
          </a:xfrm>
        </p:spPr>
        <p:txBody>
          <a:bodyPr>
            <a:normAutofit fontScale="90000"/>
          </a:bodyPr>
          <a:p>
            <a:pPr algn="ctr"/>
            <a:r>
              <a:rPr lang="zh-CN" altLang="en-US">
                <a:latin typeface="华文彩云" panose="02010800040101010101" charset="-122"/>
                <a:ea typeface="华文彩云" panose="02010800040101010101" charset="-122"/>
              </a:rPr>
              <a:t>整体感知与知识梳理</a:t>
            </a:r>
            <a:endParaRPr lang="zh-CN" altLang="en-US">
              <a:latin typeface="华文彩云" panose="02010800040101010101" charset="-122"/>
              <a:ea typeface="华文彩云" panose="02010800040101010101" charset="-122"/>
            </a:endParaRPr>
          </a:p>
        </p:txBody>
      </p:sp>
      <p:pic>
        <p:nvPicPr>
          <p:cNvPr id="5" name="图片 4"/>
          <p:cNvPicPr>
            <a:picLocks noChangeAspect="1"/>
          </p:cNvPicPr>
          <p:nvPr/>
        </p:nvPicPr>
        <p:blipFill>
          <a:blip r:embed="rId1"/>
          <a:stretch>
            <a:fillRect/>
          </a:stretch>
        </p:blipFill>
        <p:spPr>
          <a:xfrm>
            <a:off x="9051290" y="4284980"/>
            <a:ext cx="3683000" cy="2470150"/>
          </a:xfrm>
          <a:prstGeom prst="rect">
            <a:avLst/>
          </a:prstGeom>
        </p:spPr>
      </p:pic>
      <p:sp>
        <p:nvSpPr>
          <p:cNvPr id="2" name="文本框 1"/>
          <p:cNvSpPr txBox="1"/>
          <p:nvPr/>
        </p:nvSpPr>
        <p:spPr>
          <a:xfrm>
            <a:off x="681355" y="948690"/>
            <a:ext cx="6583680" cy="521970"/>
          </a:xfrm>
          <a:prstGeom prst="rect">
            <a:avLst/>
          </a:prstGeom>
          <a:noFill/>
        </p:spPr>
        <p:txBody>
          <a:bodyPr wrap="none" rtlCol="0" anchor="t">
            <a:spAutoFit/>
          </a:bodyPr>
          <a:p>
            <a:r>
              <a:rPr lang="zh-CN" altLang="en-US" sz="2800">
                <a:latin typeface="华文楷体" panose="02010600040101010101" charset="-122"/>
                <a:ea typeface="华文楷体" panose="02010600040101010101" charset="-122"/>
                <a:sym typeface="+mn-ea"/>
              </a:rPr>
              <a:t>阅读教材内容，完成导学案的知识梳理。</a:t>
            </a:r>
            <a:endParaRPr lang="zh-CN" altLang="en-US" sz="2800">
              <a:latin typeface="华文楷体" panose="02010600040101010101" charset="-122"/>
              <a:ea typeface="华文楷体" panose="02010600040101010101" charset="-122"/>
            </a:endParaRPr>
          </a:p>
        </p:txBody>
      </p:sp>
      <p:grpSp>
        <p:nvGrpSpPr>
          <p:cNvPr id="15" name="组合 14"/>
          <p:cNvGrpSpPr/>
          <p:nvPr/>
        </p:nvGrpSpPr>
        <p:grpSpPr>
          <a:xfrm>
            <a:off x="640080" y="1908175"/>
            <a:ext cx="8515350" cy="4743450"/>
            <a:chOff x="967" y="2971"/>
            <a:chExt cx="13410" cy="7470"/>
          </a:xfrm>
        </p:grpSpPr>
        <p:sp>
          <p:nvSpPr>
            <p:cNvPr id="8" name="矩形 7"/>
            <p:cNvSpPr/>
            <p:nvPr/>
          </p:nvSpPr>
          <p:spPr>
            <a:xfrm>
              <a:off x="967" y="2971"/>
              <a:ext cx="13411" cy="747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连接符 8"/>
            <p:cNvCxnSpPr/>
            <p:nvPr/>
          </p:nvCxnSpPr>
          <p:spPr>
            <a:xfrm>
              <a:off x="5619" y="2971"/>
              <a:ext cx="0" cy="7470"/>
            </a:xfrm>
            <a:prstGeom prst="line">
              <a:avLst/>
            </a:prstGeom>
            <a:ln w="28575" cmpd="dbl">
              <a:solidFill>
                <a:schemeClr val="accent1">
                  <a:shade val="5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1335405" y="2037715"/>
            <a:ext cx="1402080" cy="460375"/>
          </a:xfrm>
          <a:prstGeom prst="rect">
            <a:avLst/>
          </a:prstGeom>
          <a:noFill/>
        </p:spPr>
        <p:txBody>
          <a:bodyPr wrap="none" rtlCol="0">
            <a:spAutoFit/>
          </a:bodyPr>
          <a:p>
            <a:r>
              <a:rPr lang="zh-CN" altLang="en-US" sz="2400"/>
              <a:t>经济成就</a:t>
            </a:r>
            <a:endParaRPr lang="zh-CN" altLang="en-US" sz="2400"/>
          </a:p>
        </p:txBody>
      </p:sp>
      <p:sp>
        <p:nvSpPr>
          <p:cNvPr id="11" name="文本框 10"/>
          <p:cNvSpPr txBox="1"/>
          <p:nvPr/>
        </p:nvSpPr>
        <p:spPr>
          <a:xfrm>
            <a:off x="681355" y="2598420"/>
            <a:ext cx="2168525" cy="1198880"/>
          </a:xfrm>
          <a:prstGeom prst="rect">
            <a:avLst/>
          </a:prstGeom>
          <a:noFill/>
        </p:spPr>
        <p:txBody>
          <a:bodyPr wrap="square" rtlCol="0">
            <a:spAutoFit/>
          </a:bodyPr>
          <a:p>
            <a:r>
              <a:rPr lang="zh-CN" altLang="en-US" sz="2400">
                <a:latin typeface="楷体" panose="02010609060101010101" charset="-122"/>
                <a:ea typeface="楷体" panose="02010609060101010101" charset="-122"/>
              </a:rPr>
              <a:t>农业</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手工业</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商业</a:t>
            </a:r>
            <a:endParaRPr lang="zh-CN" altLang="en-US" sz="2400">
              <a:latin typeface="楷体" panose="02010609060101010101" charset="-122"/>
              <a:ea typeface="楷体" panose="02010609060101010101" charset="-122"/>
            </a:endParaRPr>
          </a:p>
        </p:txBody>
      </p:sp>
      <p:sp>
        <p:nvSpPr>
          <p:cNvPr id="12" name="文本框 11"/>
          <p:cNvSpPr txBox="1"/>
          <p:nvPr/>
        </p:nvSpPr>
        <p:spPr>
          <a:xfrm>
            <a:off x="1335405" y="4352925"/>
            <a:ext cx="1402080" cy="460375"/>
          </a:xfrm>
          <a:prstGeom prst="rect">
            <a:avLst/>
          </a:prstGeom>
          <a:noFill/>
        </p:spPr>
        <p:txBody>
          <a:bodyPr wrap="none" rtlCol="0">
            <a:spAutoFit/>
          </a:bodyPr>
          <a:p>
            <a:r>
              <a:rPr lang="zh-CN" altLang="en-US" sz="2400"/>
              <a:t>经济制度</a:t>
            </a:r>
            <a:endParaRPr lang="en-US" altLang="zh-CN" sz="2400"/>
          </a:p>
        </p:txBody>
      </p:sp>
      <p:sp>
        <p:nvSpPr>
          <p:cNvPr id="13" name="文本框 12"/>
          <p:cNvSpPr txBox="1"/>
          <p:nvPr/>
        </p:nvSpPr>
        <p:spPr>
          <a:xfrm>
            <a:off x="681355" y="4813300"/>
            <a:ext cx="2168525" cy="1568450"/>
          </a:xfrm>
          <a:prstGeom prst="rect">
            <a:avLst/>
          </a:prstGeom>
          <a:noFill/>
        </p:spPr>
        <p:txBody>
          <a:bodyPr wrap="square" rtlCol="0">
            <a:spAutoFit/>
          </a:bodyPr>
          <a:p>
            <a:r>
              <a:rPr lang="zh-CN" altLang="en-US" sz="2400">
                <a:latin typeface="楷体" panose="02010609060101010101" charset="-122"/>
                <a:ea typeface="楷体" panose="02010609060101010101" charset="-122"/>
              </a:rPr>
              <a:t>井田制</a:t>
            </a:r>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西周</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含义</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影响</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耕作方式</a:t>
            </a:r>
            <a:endParaRPr lang="zh-CN" altLang="en-US" sz="2400">
              <a:latin typeface="楷体" panose="02010609060101010101" charset="-122"/>
              <a:ea typeface="楷体" panose="02010609060101010101" charset="-122"/>
            </a:endParaRPr>
          </a:p>
        </p:txBody>
      </p:sp>
      <p:cxnSp>
        <p:nvCxnSpPr>
          <p:cNvPr id="16" name="直接连接符 15"/>
          <p:cNvCxnSpPr/>
          <p:nvPr/>
        </p:nvCxnSpPr>
        <p:spPr>
          <a:xfrm>
            <a:off x="3567430" y="4150360"/>
            <a:ext cx="5605780" cy="0"/>
          </a:xfrm>
          <a:prstGeom prst="line">
            <a:avLst/>
          </a:prstGeom>
          <a:ln w="28575"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右箭头 13"/>
          <p:cNvSpPr/>
          <p:nvPr/>
        </p:nvSpPr>
        <p:spPr>
          <a:xfrm>
            <a:off x="2849880" y="3691890"/>
            <a:ext cx="1326515" cy="9163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862955" y="2037715"/>
            <a:ext cx="1402080" cy="460375"/>
          </a:xfrm>
          <a:prstGeom prst="rect">
            <a:avLst/>
          </a:prstGeom>
          <a:noFill/>
        </p:spPr>
        <p:txBody>
          <a:bodyPr wrap="none" rtlCol="0">
            <a:spAutoFit/>
          </a:bodyPr>
          <a:p>
            <a:r>
              <a:rPr lang="zh-CN" altLang="en-US" sz="2400"/>
              <a:t>政治制度</a:t>
            </a:r>
            <a:endParaRPr lang="zh-CN" altLang="en-US" sz="2400"/>
          </a:p>
        </p:txBody>
      </p:sp>
      <p:sp>
        <p:nvSpPr>
          <p:cNvPr id="18" name="文本框 17"/>
          <p:cNvSpPr txBox="1"/>
          <p:nvPr/>
        </p:nvSpPr>
        <p:spPr>
          <a:xfrm>
            <a:off x="5862955" y="4352925"/>
            <a:ext cx="1402080" cy="460375"/>
          </a:xfrm>
          <a:prstGeom prst="rect">
            <a:avLst/>
          </a:prstGeom>
          <a:noFill/>
        </p:spPr>
        <p:txBody>
          <a:bodyPr wrap="none" rtlCol="0">
            <a:spAutoFit/>
          </a:bodyPr>
          <a:p>
            <a:r>
              <a:rPr lang="zh-CN" altLang="en-US" sz="2400"/>
              <a:t>思想文化</a:t>
            </a:r>
            <a:endParaRPr lang="zh-CN" altLang="en-US" sz="2400"/>
          </a:p>
        </p:txBody>
      </p:sp>
      <p:sp>
        <p:nvSpPr>
          <p:cNvPr id="19" name="文本框 18"/>
          <p:cNvSpPr txBox="1"/>
          <p:nvPr/>
        </p:nvSpPr>
        <p:spPr>
          <a:xfrm>
            <a:off x="5285740" y="2598420"/>
            <a:ext cx="3504565" cy="1198880"/>
          </a:xfrm>
          <a:prstGeom prst="rect">
            <a:avLst/>
          </a:prstGeom>
          <a:noFill/>
        </p:spPr>
        <p:txBody>
          <a:bodyPr wrap="square" rtlCol="0">
            <a:spAutoFit/>
          </a:bodyPr>
          <a:p>
            <a:r>
              <a:rPr lang="zh-CN" altLang="en-US" sz="2400">
                <a:latin typeface="楷体" panose="02010609060101010101" charset="-122"/>
                <a:ea typeface="楷体" panose="02010609060101010101" charset="-122"/>
              </a:rPr>
              <a:t>夏商制度</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西周制度（分封制、宗法制、世卿世禄制）</a:t>
            </a:r>
            <a:endParaRPr lang="zh-CN" altLang="en-US" sz="2400">
              <a:latin typeface="楷体" panose="02010609060101010101" charset="-122"/>
              <a:ea typeface="楷体" panose="02010609060101010101" charset="-122"/>
            </a:endParaRPr>
          </a:p>
        </p:txBody>
      </p:sp>
      <p:sp>
        <p:nvSpPr>
          <p:cNvPr id="20" name="文本框 19"/>
          <p:cNvSpPr txBox="1"/>
          <p:nvPr/>
        </p:nvSpPr>
        <p:spPr>
          <a:xfrm>
            <a:off x="5350510" y="4925060"/>
            <a:ext cx="3504565" cy="1568450"/>
          </a:xfrm>
          <a:prstGeom prst="rect">
            <a:avLst/>
          </a:prstGeom>
          <a:noFill/>
        </p:spPr>
        <p:txBody>
          <a:bodyPr wrap="square" rtlCol="0">
            <a:spAutoFit/>
          </a:bodyPr>
          <a:p>
            <a:r>
              <a:rPr lang="zh-CN" altLang="en-US" sz="2400">
                <a:latin typeface="楷体" panose="02010609060101010101" charset="-122"/>
                <a:ea typeface="楷体" panose="02010609060101010101" charset="-122"/>
              </a:rPr>
              <a:t>夏商（神权法思想）</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西周（礼治与“明德慎罚”思想）</a:t>
            </a:r>
            <a:endParaRPr lang="zh-CN" altLang="en-US" sz="2400">
              <a:latin typeface="楷体" panose="02010609060101010101" charset="-122"/>
              <a:ea typeface="楷体" panose="02010609060101010101" charset="-122"/>
            </a:endParaRPr>
          </a:p>
          <a:p>
            <a:r>
              <a:rPr lang="zh-CN" altLang="en-US" sz="2400">
                <a:latin typeface="楷体" panose="02010609060101010101" charset="-122"/>
                <a:ea typeface="楷体" panose="02010609060101010101" charset="-122"/>
              </a:rPr>
              <a:t>文化成就</a:t>
            </a:r>
            <a:endParaRPr lang="zh-CN" altLang="en-US" sz="2400">
              <a:latin typeface="楷体" panose="02010609060101010101" charset="-122"/>
              <a:ea typeface="楷体" panose="02010609060101010101" charset="-122"/>
            </a:endParaRPr>
          </a:p>
        </p:txBody>
      </p:sp>
      <p:sp>
        <p:nvSpPr>
          <p:cNvPr id="21" name="云形标注 20"/>
          <p:cNvSpPr/>
          <p:nvPr/>
        </p:nvSpPr>
        <p:spPr>
          <a:xfrm>
            <a:off x="9323705" y="1196975"/>
            <a:ext cx="2868930" cy="217741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奴隶制社会</a:t>
            </a:r>
            <a:endParaRPr lang="zh-CN" altLang="en-US" sz="2400" b="1"/>
          </a:p>
          <a:p>
            <a:pPr algn="ctr"/>
            <a:r>
              <a:rPr lang="zh-CN" altLang="en-US" sz="2400" b="1"/>
              <a:t>青铜文明</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to="" calcmode="lin" valueType="num">
                                      <p:cBhvr>
                                        <p:cTn id="7" dur="1" fill="hold"/>
                                        <p:tgtEl>
                                          <p:spTgt spid="1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cBhvr>
                                    </p:anim>
                                  </p:childTnLst>
                                </p:cTn>
                              </p:par>
                              <p:par>
                                <p:cTn id="13" presetID="24"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to="" calcmode="lin" valueType="num">
                                      <p:cBhvr>
                                        <p:cTn id="15" dur="1" fill="hold"/>
                                        <p:tgtEl>
                                          <p:spTgt spid="11"/>
                                        </p:tgtEl>
                                      </p:cBhvr>
                                    </p:anim>
                                  </p:childTnLst>
                                </p:cTn>
                              </p:par>
                              <p:par>
                                <p:cTn id="16" presetID="24"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to="" calcmode="lin" valueType="num">
                                      <p:cBhvr>
                                        <p:cTn id="18" dur="1" fill="hold"/>
                                        <p:tgtEl>
                                          <p:spTgt spid="12"/>
                                        </p:tgtEl>
                                      </p:cBhvr>
                                    </p:anim>
                                  </p:childTnLst>
                                </p:cTn>
                              </p:par>
                              <p:par>
                                <p:cTn id="19" presetID="24"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to="" calcmode="lin" valueType="num">
                                      <p:cBhvr>
                                        <p:cTn id="21" dur="1" fill="hold"/>
                                        <p:tgtEl>
                                          <p:spTgt spid="13"/>
                                        </p:tgtEl>
                                      </p:cBhvr>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3" presetClass="entr" presetSubtype="1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to="" calcmode="lin" valueType="num">
                                      <p:cBhvr>
                                        <p:cTn id="34" dur="1" fill="hold"/>
                                        <p:tgtEl>
                                          <p:spTgt spid="17"/>
                                        </p:tgtEl>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to="" calcmode="lin" valueType="num">
                                      <p:cBhvr>
                                        <p:cTn id="39" dur="1" fill="hold"/>
                                        <p:tgtEl>
                                          <p:spTgt spid="18"/>
                                        </p:tgtEl>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 to="" calcmode="lin" valueType="num">
                                      <p:cBhvr>
                                        <p:cTn id="44" dur="1" fill="hold"/>
                                        <p:tgtEl>
                                          <p:spTgt spid="19"/>
                                        </p:tgtEl>
                                      </p:cBhvr>
                                    </p:anim>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to="" calcmode="lin" valueType="num">
                                      <p:cBhvr>
                                        <p:cTn id="49" dur="1" fill="hold"/>
                                        <p:tgtEl>
                                          <p:spTgt spid="20"/>
                                        </p:tgtEl>
                                      </p:cBhvr>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0" grpId="1"/>
      <p:bldP spid="11" grpId="1"/>
      <p:bldP spid="12" grpId="1"/>
      <p:bldP spid="13" grpId="1"/>
      <p:bldP spid="14" grpId="0" bldLvl="0" animBg="1"/>
      <p:bldP spid="14" grpId="1" animBg="1"/>
      <p:bldP spid="17" grpId="0"/>
      <p:bldP spid="17" grpId="1"/>
      <p:bldP spid="18" grpId="0"/>
      <p:bldP spid="18" grpId="1"/>
      <p:bldP spid="19" grpId="0"/>
      <p:bldP spid="19" grpId="1"/>
      <p:bldP spid="20" grpId="0"/>
      <p:bldP spid="20" grpId="1"/>
      <p:bldP spid="21" grpId="0" animBg="1"/>
      <p:bldP spid="2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71755" y="160655"/>
            <a:ext cx="12119610" cy="549275"/>
          </a:xfrm>
        </p:spPr>
        <p:txBody>
          <a:bodyPr>
            <a:normAutofit fontScale="90000"/>
          </a:bodyPr>
          <a:p>
            <a:pPr algn="ctr"/>
            <a:r>
              <a:rPr lang="zh-CN" altLang="en-US">
                <a:latin typeface="华文彩云" panose="02010800040101010101" charset="-122"/>
                <a:ea typeface="华文彩云" panose="02010800040101010101" charset="-122"/>
              </a:rPr>
              <a:t>核心概念解析</a:t>
            </a:r>
            <a:endParaRPr lang="zh-CN" altLang="en-US">
              <a:latin typeface="华文彩云" panose="02010800040101010101" charset="-122"/>
              <a:ea typeface="华文彩云" panose="02010800040101010101" charset="-122"/>
            </a:endParaRPr>
          </a:p>
        </p:txBody>
      </p:sp>
      <p:pic>
        <p:nvPicPr>
          <p:cNvPr id="5" name="图片 4"/>
          <p:cNvPicPr>
            <a:picLocks noChangeAspect="1"/>
          </p:cNvPicPr>
          <p:nvPr/>
        </p:nvPicPr>
        <p:blipFill>
          <a:blip r:embed="rId1"/>
          <a:stretch>
            <a:fillRect/>
          </a:stretch>
        </p:blipFill>
        <p:spPr>
          <a:xfrm>
            <a:off x="9051290" y="4269740"/>
            <a:ext cx="3683000" cy="2470150"/>
          </a:xfrm>
          <a:prstGeom prst="rect">
            <a:avLst/>
          </a:prstGeom>
        </p:spPr>
      </p:pic>
      <p:sp>
        <p:nvSpPr>
          <p:cNvPr id="2" name="文本框 1"/>
          <p:cNvSpPr txBox="1"/>
          <p:nvPr/>
        </p:nvSpPr>
        <p:spPr>
          <a:xfrm>
            <a:off x="818515" y="1164590"/>
            <a:ext cx="1706880" cy="460375"/>
          </a:xfrm>
          <a:prstGeom prst="rect">
            <a:avLst/>
          </a:prstGeom>
          <a:noFill/>
        </p:spPr>
        <p:txBody>
          <a:bodyPr wrap="none" rtlCol="0">
            <a:spAutoFit/>
          </a:bodyPr>
          <a:p>
            <a:r>
              <a:rPr lang="zh-CN" altLang="en-US" sz="2400"/>
              <a:t>一、井田制</a:t>
            </a:r>
            <a:endParaRPr lang="zh-CN" altLang="en-US" sz="2400"/>
          </a:p>
        </p:txBody>
      </p:sp>
      <p:sp>
        <p:nvSpPr>
          <p:cNvPr id="6" name="文本框 5"/>
          <p:cNvSpPr txBox="1"/>
          <p:nvPr/>
        </p:nvSpPr>
        <p:spPr>
          <a:xfrm>
            <a:off x="818515" y="4079875"/>
            <a:ext cx="1706880" cy="460375"/>
          </a:xfrm>
          <a:prstGeom prst="rect">
            <a:avLst/>
          </a:prstGeom>
          <a:noFill/>
        </p:spPr>
        <p:txBody>
          <a:bodyPr wrap="none" rtlCol="0">
            <a:spAutoFit/>
          </a:bodyPr>
          <a:p>
            <a:r>
              <a:rPr lang="zh-CN" altLang="en-US" sz="2400"/>
              <a:t>二、宗法制</a:t>
            </a:r>
            <a:endParaRPr lang="zh-CN" altLang="en-US" sz="2400"/>
          </a:p>
        </p:txBody>
      </p:sp>
      <p:sp>
        <p:nvSpPr>
          <p:cNvPr id="9" name="文本框 8"/>
          <p:cNvSpPr txBox="1"/>
          <p:nvPr/>
        </p:nvSpPr>
        <p:spPr>
          <a:xfrm>
            <a:off x="958850" y="1842770"/>
            <a:ext cx="4672965" cy="2306955"/>
          </a:xfrm>
          <a:prstGeom prst="rect">
            <a:avLst/>
          </a:prstGeom>
          <a:noFill/>
        </p:spPr>
        <p:txBody>
          <a:bodyPr wrap="square" rtlCol="0">
            <a:spAutoFit/>
          </a:bodyPr>
          <a:p>
            <a:r>
              <a:rPr lang="zh-CN" altLang="en-US" sz="2400">
                <a:latin typeface="楷体" panose="02010609060101010101" charset="-122"/>
                <a:ea typeface="楷体" panose="02010609060101010101" charset="-122"/>
              </a:rPr>
              <a:t>井田制度是中国古代社会的土地国有制度，实质是一种以国有为名的贵族土地所有制。其出现于商朝，西周时发展成熟，春秋时期，由于铁制农具的和牛耕的普及等诸多原因逐渐瓦解</a:t>
            </a:r>
            <a:endParaRPr lang="zh-CN" altLang="en-US" sz="2400">
              <a:latin typeface="楷体" panose="02010609060101010101" charset="-122"/>
              <a:ea typeface="楷体" panose="02010609060101010101" charset="-122"/>
            </a:endParaRPr>
          </a:p>
        </p:txBody>
      </p:sp>
      <p:pic>
        <p:nvPicPr>
          <p:cNvPr id="100" name="图片 99"/>
          <p:cNvPicPr/>
          <p:nvPr/>
        </p:nvPicPr>
        <p:blipFill>
          <a:blip r:embed="rId2" r:link="rId3"/>
          <a:stretch>
            <a:fillRect/>
          </a:stretch>
        </p:blipFill>
        <p:spPr>
          <a:xfrm>
            <a:off x="5912485" y="1713865"/>
            <a:ext cx="3213735" cy="2187575"/>
          </a:xfrm>
          <a:prstGeom prst="rect">
            <a:avLst/>
          </a:prstGeom>
          <a:noFill/>
          <a:ln w="9525">
            <a:noFill/>
          </a:ln>
        </p:spPr>
      </p:pic>
      <p:sp>
        <p:nvSpPr>
          <p:cNvPr id="10" name="文本框 9"/>
          <p:cNvSpPr txBox="1"/>
          <p:nvPr/>
        </p:nvSpPr>
        <p:spPr>
          <a:xfrm>
            <a:off x="6856730" y="3901440"/>
            <a:ext cx="1325880" cy="368300"/>
          </a:xfrm>
          <a:prstGeom prst="rect">
            <a:avLst/>
          </a:prstGeom>
          <a:noFill/>
        </p:spPr>
        <p:txBody>
          <a:bodyPr wrap="none" rtlCol="0">
            <a:spAutoFit/>
          </a:bodyPr>
          <a:p>
            <a:r>
              <a:rPr lang="zh-CN" altLang="en-US">
                <a:latin typeface="楷体" panose="02010609060101010101" charset="-122"/>
                <a:ea typeface="楷体" panose="02010609060101010101" charset="-122"/>
              </a:rPr>
              <a:t>八家养一家</a:t>
            </a:r>
            <a:endParaRPr lang="zh-CN" altLang="en-US">
              <a:latin typeface="楷体" panose="02010609060101010101" charset="-122"/>
              <a:ea typeface="楷体" panose="02010609060101010101" charset="-122"/>
            </a:endParaRPr>
          </a:p>
        </p:txBody>
      </p:sp>
      <p:sp>
        <p:nvSpPr>
          <p:cNvPr id="21" name="云形标注 20"/>
          <p:cNvSpPr/>
          <p:nvPr/>
        </p:nvSpPr>
        <p:spPr>
          <a:xfrm>
            <a:off x="9406890" y="1250315"/>
            <a:ext cx="2784475" cy="177863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经济基础</a:t>
            </a:r>
            <a:endParaRPr lang="zh-CN" altLang="en-US" sz="2400" b="1"/>
          </a:p>
          <a:p>
            <a:pPr algn="ctr"/>
            <a:r>
              <a:rPr lang="zh-CN" altLang="en-US" sz="2400" b="1"/>
              <a:t>奴隶制性质</a:t>
            </a:r>
            <a:endParaRPr lang="zh-CN" altLang="en-US" sz="2400" b="1"/>
          </a:p>
        </p:txBody>
      </p:sp>
      <p:sp>
        <p:nvSpPr>
          <p:cNvPr id="11" name="文本框 10"/>
          <p:cNvSpPr txBox="1"/>
          <p:nvPr/>
        </p:nvSpPr>
        <p:spPr>
          <a:xfrm>
            <a:off x="632460" y="4745355"/>
            <a:ext cx="4890135" cy="1938020"/>
          </a:xfrm>
          <a:prstGeom prst="rect">
            <a:avLst/>
          </a:prstGeom>
          <a:noFill/>
        </p:spPr>
        <p:txBody>
          <a:bodyPr wrap="square" rtlCol="0" anchor="t">
            <a:spAutoFit/>
          </a:bodyPr>
          <a:p>
            <a:r>
              <a:rPr lang="zh-CN" altLang="en-US" sz="2400">
                <a:latin typeface="楷体" panose="02010609060101010101" charset="-122"/>
                <a:ea typeface="楷体" panose="02010609060101010101" charset="-122"/>
              </a:rPr>
              <a:t>由氏族社会父系家长制演变而来的，是王族贵族按血缘关系分配国家权力，以便建立世袭统治的一种制度。这种制度确立于夏朝，发展于商朝，完备于周朝。</a:t>
            </a:r>
            <a:endParaRPr lang="zh-CN" altLang="en-US" sz="2400">
              <a:latin typeface="楷体" panose="02010609060101010101" charset="-122"/>
              <a:ea typeface="楷体" panose="02010609060101010101" charset="-122"/>
            </a:endParaRPr>
          </a:p>
        </p:txBody>
      </p:sp>
      <p:pic>
        <p:nvPicPr>
          <p:cNvPr id="101" name="图片 100"/>
          <p:cNvPicPr/>
          <p:nvPr/>
        </p:nvPicPr>
        <p:blipFill>
          <a:blip r:embed="rId4" r:link="rId5"/>
          <a:stretch>
            <a:fillRect/>
          </a:stretch>
        </p:blipFill>
        <p:spPr>
          <a:xfrm>
            <a:off x="5697855" y="4351020"/>
            <a:ext cx="3642995" cy="2506980"/>
          </a:xfrm>
          <a:prstGeom prst="rect">
            <a:avLst/>
          </a:prstGeom>
          <a:noFill/>
          <a:ln w="9525">
            <a:noFill/>
          </a:ln>
        </p:spPr>
      </p:pic>
      <p:sp>
        <p:nvSpPr>
          <p:cNvPr id="12" name="云形标注 11"/>
          <p:cNvSpPr/>
          <p:nvPr/>
        </p:nvSpPr>
        <p:spPr>
          <a:xfrm>
            <a:off x="9275445" y="3817620"/>
            <a:ext cx="3057525" cy="2040890"/>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血缘为纽带</a:t>
            </a:r>
            <a:endParaRPr lang="zh-CN" altLang="en-US" sz="2400" b="1"/>
          </a:p>
          <a:p>
            <a:pPr algn="ctr"/>
            <a:r>
              <a:rPr lang="zh-CN" altLang="en-US" sz="2400" b="1"/>
              <a:t>权力传承原则</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p:cTn id="14" dur="500" fill="hold"/>
                                        <p:tgtEl>
                                          <p:spTgt spid="100"/>
                                        </p:tgtEl>
                                        <p:attrNameLst>
                                          <p:attrName>ppt_w</p:attrName>
                                        </p:attrNameLst>
                                      </p:cBhvr>
                                      <p:tavLst>
                                        <p:tav tm="0">
                                          <p:val>
                                            <p:fltVal val="0"/>
                                          </p:val>
                                        </p:tav>
                                        <p:tav tm="100000">
                                          <p:val>
                                            <p:strVal val="#ppt_w"/>
                                          </p:val>
                                        </p:tav>
                                      </p:tavLst>
                                    </p:anim>
                                    <p:anim calcmode="lin" valueType="num">
                                      <p:cBhvr>
                                        <p:cTn id="15" dur="500" fill="hold"/>
                                        <p:tgtEl>
                                          <p:spTgt spid="100"/>
                                        </p:tgtEl>
                                        <p:attrNameLst>
                                          <p:attrName>ppt_h</p:attrName>
                                        </p:attrNameLst>
                                      </p:cBhvr>
                                      <p:tavLst>
                                        <p:tav tm="0">
                                          <p:val>
                                            <p:fltVal val="0"/>
                                          </p:val>
                                        </p:tav>
                                        <p:tav tm="100000">
                                          <p:val>
                                            <p:strVal val="#ppt_h"/>
                                          </p:val>
                                        </p:tav>
                                      </p:tavLst>
                                    </p:anim>
                                    <p:animEffect transition="in" filter="fade">
                                      <p:cBhvr>
                                        <p:cTn id="16" dur="500"/>
                                        <p:tgtEl>
                                          <p:spTgt spid="10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to="" calcmode="lin" valueType="num">
                                      <p:cBhvr>
                                        <p:cTn id="40" dur="1" fill="hold"/>
                                        <p:tgtEl>
                                          <p:spTgt spid="11"/>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nodeType="clickEffect">
                                  <p:stCondLst>
                                    <p:cond delay="0"/>
                                  </p:stCondLst>
                                  <p:childTnLst>
                                    <p:set>
                                      <p:cBhvr>
                                        <p:cTn id="44" dur="1" fill="hold">
                                          <p:stCondLst>
                                            <p:cond delay="0"/>
                                          </p:stCondLst>
                                        </p:cTn>
                                        <p:tgtEl>
                                          <p:spTgt spid="101"/>
                                        </p:tgtEl>
                                        <p:attrNameLst>
                                          <p:attrName>style.visibility</p:attrName>
                                        </p:attrNameLst>
                                      </p:cBhvr>
                                      <p:to>
                                        <p:strVal val="visible"/>
                                      </p:to>
                                    </p:set>
                                    <p:anim to="" calcmode="lin" valueType="num">
                                      <p:cBhvr>
                                        <p:cTn id="45" dur="1" fill="hold"/>
                                        <p:tgtEl>
                                          <p:spTgt spid="101"/>
                                        </p:tgtEl>
                                      </p:cBhvr>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9" grpId="0"/>
      <p:bldP spid="10" grpId="0"/>
      <p:bldP spid="9" grpId="1"/>
      <p:bldP spid="10" grpId="1"/>
      <p:bldP spid="6" grpId="0"/>
      <p:bldP spid="6" grpId="1"/>
      <p:bldP spid="11" grpId="0"/>
      <p:bldP spid="11" grpId="1"/>
      <p:bldP spid="12" grpId="0" bldLvl="0" animBg="1"/>
      <p:bldP spid="1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24255" y="1266825"/>
            <a:ext cx="1706880" cy="460375"/>
          </a:xfrm>
          <a:prstGeom prst="rect">
            <a:avLst/>
          </a:prstGeom>
          <a:noFill/>
        </p:spPr>
        <p:txBody>
          <a:bodyPr wrap="none" rtlCol="0">
            <a:spAutoFit/>
          </a:bodyPr>
          <a:p>
            <a:r>
              <a:rPr lang="zh-CN" altLang="en-US" sz="2400"/>
              <a:t>三、分封制</a:t>
            </a:r>
            <a:endParaRPr lang="zh-CN" altLang="en-US" sz="2400"/>
          </a:p>
        </p:txBody>
      </p:sp>
      <p:sp>
        <p:nvSpPr>
          <p:cNvPr id="8" name="文本框 7"/>
          <p:cNvSpPr txBox="1"/>
          <p:nvPr/>
        </p:nvSpPr>
        <p:spPr>
          <a:xfrm>
            <a:off x="1153795" y="3902075"/>
            <a:ext cx="2011680" cy="460375"/>
          </a:xfrm>
          <a:prstGeom prst="rect">
            <a:avLst/>
          </a:prstGeom>
          <a:noFill/>
        </p:spPr>
        <p:txBody>
          <a:bodyPr wrap="none" rtlCol="0">
            <a:spAutoFit/>
          </a:bodyPr>
          <a:p>
            <a:r>
              <a:rPr lang="zh-CN" altLang="en-US" sz="2400"/>
              <a:t>四、明德慎罚</a:t>
            </a:r>
            <a:endParaRPr lang="zh-CN" altLang="en-US" sz="2400"/>
          </a:p>
        </p:txBody>
      </p:sp>
      <p:sp>
        <p:nvSpPr>
          <p:cNvPr id="5" name="标题 4"/>
          <p:cNvSpPr>
            <a:spLocks noGrp="1"/>
          </p:cNvSpPr>
          <p:nvPr>
            <p:ph type="title"/>
          </p:nvPr>
        </p:nvSpPr>
        <p:spPr>
          <a:xfrm>
            <a:off x="71755" y="160655"/>
            <a:ext cx="12119610" cy="549275"/>
          </a:xfrm>
        </p:spPr>
        <p:txBody>
          <a:bodyPr>
            <a:normAutofit fontScale="90000"/>
          </a:bodyPr>
          <a:p>
            <a:pPr algn="ctr"/>
            <a:r>
              <a:rPr lang="zh-CN" altLang="en-US">
                <a:latin typeface="华文彩云" panose="02010800040101010101" charset="-122"/>
                <a:ea typeface="华文彩云" panose="02010800040101010101" charset="-122"/>
              </a:rPr>
              <a:t>核心概念解析</a:t>
            </a:r>
            <a:endParaRPr lang="zh-CN" altLang="en-US">
              <a:latin typeface="华文彩云" panose="02010800040101010101" charset="-122"/>
              <a:ea typeface="华文彩云" panose="02010800040101010101" charset="-122"/>
            </a:endParaRPr>
          </a:p>
        </p:txBody>
      </p:sp>
      <p:pic>
        <p:nvPicPr>
          <p:cNvPr id="6" name="图片 5"/>
          <p:cNvPicPr>
            <a:picLocks noChangeAspect="1"/>
          </p:cNvPicPr>
          <p:nvPr/>
        </p:nvPicPr>
        <p:blipFill>
          <a:blip r:embed="rId1"/>
          <a:stretch>
            <a:fillRect/>
          </a:stretch>
        </p:blipFill>
        <p:spPr>
          <a:xfrm>
            <a:off x="9051290" y="4269740"/>
            <a:ext cx="3683000" cy="2470150"/>
          </a:xfrm>
          <a:prstGeom prst="rect">
            <a:avLst/>
          </a:prstGeom>
        </p:spPr>
      </p:pic>
      <p:sp>
        <p:nvSpPr>
          <p:cNvPr id="9" name="文本框 8"/>
          <p:cNvSpPr txBox="1"/>
          <p:nvPr/>
        </p:nvSpPr>
        <p:spPr>
          <a:xfrm>
            <a:off x="1290320" y="1845310"/>
            <a:ext cx="3983355" cy="1938020"/>
          </a:xfrm>
          <a:prstGeom prst="rect">
            <a:avLst/>
          </a:prstGeom>
          <a:noFill/>
        </p:spPr>
        <p:txBody>
          <a:bodyPr wrap="square" rtlCol="0" anchor="t">
            <a:spAutoFit/>
          </a:bodyPr>
          <a:p>
            <a:r>
              <a:rPr lang="zh-CN" altLang="en-US" sz="2400">
                <a:latin typeface="楷体" panose="02010609060101010101" charset="-122"/>
                <a:ea typeface="楷体" panose="02010609060101010101" charset="-122"/>
              </a:rPr>
              <a:t>西周初期，周天子把王畿之地以外的广大地区土地和人民分别授予王族、功臣和古代帝王的后代，让他们建立诸侯国，拱卫王室。</a:t>
            </a:r>
            <a:endParaRPr lang="zh-CN" altLang="en-US" sz="2400">
              <a:latin typeface="楷体" panose="02010609060101010101" charset="-122"/>
              <a:ea typeface="楷体" panose="02010609060101010101" charset="-122"/>
            </a:endParaRPr>
          </a:p>
        </p:txBody>
      </p:sp>
      <p:pic>
        <p:nvPicPr>
          <p:cNvPr id="102" name="图片 101"/>
          <p:cNvPicPr/>
          <p:nvPr/>
        </p:nvPicPr>
        <p:blipFill>
          <a:blip r:embed="rId2" r:link="rId3"/>
          <a:stretch>
            <a:fillRect/>
          </a:stretch>
        </p:blipFill>
        <p:spPr>
          <a:xfrm>
            <a:off x="5273040" y="1478280"/>
            <a:ext cx="3778250" cy="2423795"/>
          </a:xfrm>
          <a:prstGeom prst="rect">
            <a:avLst/>
          </a:prstGeom>
          <a:noFill/>
          <a:ln w="9525">
            <a:noFill/>
          </a:ln>
        </p:spPr>
      </p:pic>
      <p:sp>
        <p:nvSpPr>
          <p:cNvPr id="21" name="云形标注 20"/>
          <p:cNvSpPr/>
          <p:nvPr/>
        </p:nvSpPr>
        <p:spPr>
          <a:xfrm>
            <a:off x="9051290" y="1266825"/>
            <a:ext cx="2784475" cy="177863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层层分封</a:t>
            </a:r>
            <a:endParaRPr lang="zh-CN" altLang="en-US" sz="2400" b="1"/>
          </a:p>
          <a:p>
            <a:pPr algn="ctr"/>
            <a:r>
              <a:rPr lang="zh-CN" altLang="en-US" sz="2400" b="1"/>
              <a:t>等级森严</a:t>
            </a:r>
            <a:endParaRPr lang="zh-CN" altLang="en-US" sz="2400" b="1"/>
          </a:p>
        </p:txBody>
      </p:sp>
      <p:sp>
        <p:nvSpPr>
          <p:cNvPr id="103" name="文本框 102"/>
          <p:cNvSpPr txBox="1"/>
          <p:nvPr/>
        </p:nvSpPr>
        <p:spPr>
          <a:xfrm>
            <a:off x="1290320" y="4444365"/>
            <a:ext cx="5080000" cy="2306955"/>
          </a:xfrm>
          <a:prstGeom prst="rect">
            <a:avLst/>
          </a:prstGeom>
          <a:noFill/>
          <a:ln w="9525">
            <a:noFill/>
          </a:ln>
        </p:spPr>
        <p:txBody>
          <a:bodyPr>
            <a:spAutoFit/>
          </a:bodyPr>
          <a:p>
            <a:pPr indent="0"/>
            <a:r>
              <a:rPr lang="zh-CN" sz="2400" b="0">
                <a:latin typeface="楷体" panose="02010609060101010101" charset="-122"/>
                <a:ea typeface="楷体" panose="02010609060101010101" charset="-122"/>
              </a:rPr>
              <a:t>周公认为统治者应该勤政修德，力戒荒淫。应该了解小民的疾苦，要惠民，裕民。西周统治者吸收殷亡的教训，指出要重视小民的力量，把小民的向背当作一面镜子，来察看自己的为政得失，要宽以待民。</a:t>
            </a:r>
            <a:endParaRPr lang="en-US" altLang="zh-CN" sz="2400" b="0">
              <a:latin typeface="楷体" panose="02010609060101010101" charset="-122"/>
              <a:ea typeface="楷体" panose="02010609060101010101" charset="-122"/>
            </a:endParaRPr>
          </a:p>
        </p:txBody>
      </p:sp>
      <p:sp>
        <p:nvSpPr>
          <p:cNvPr id="10" name="云形标注 9"/>
          <p:cNvSpPr/>
          <p:nvPr/>
        </p:nvSpPr>
        <p:spPr>
          <a:xfrm>
            <a:off x="6925310" y="4269740"/>
            <a:ext cx="2784475" cy="177863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巩固自己的统治</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to="" calcmode="lin" valueType="num">
                                      <p:cBhvr>
                                        <p:cTn id="26" dur="1" fill="hold"/>
                                        <p:tgtEl>
                                          <p:spTgt spid="8"/>
                                        </p:tgtEl>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103"/>
                                        </p:tgtEl>
                                        <p:attrNameLst>
                                          <p:attrName>style.visibility</p:attrName>
                                        </p:attrNameLst>
                                      </p:cBhvr>
                                      <p:to>
                                        <p:strVal val="visible"/>
                                      </p:to>
                                    </p:set>
                                    <p:anim to="" calcmode="lin" valueType="num">
                                      <p:cBhvr>
                                        <p:cTn id="31" dur="1" fill="hold"/>
                                        <p:tgtEl>
                                          <p:spTgt spid="103"/>
                                        </p:tgtEl>
                                      </p:cBhvr>
                                    </p:anim>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10" grpId="0" bldLvl="0" animBg="1"/>
      <p:bldP spid="10" grpId="1" animBg="1"/>
      <p:bldP spid="9" grpId="0"/>
      <p:bldP spid="9" grpId="1"/>
      <p:bldP spid="8" grpId="0"/>
      <p:bldP spid="103" grpId="0"/>
      <p:bldP spid="8" grpId="1"/>
      <p:bldP spid="10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73025" y="149860"/>
            <a:ext cx="12119610" cy="549275"/>
          </a:xfrm>
        </p:spPr>
        <p:txBody>
          <a:bodyPr>
            <a:normAutofit fontScale="90000"/>
          </a:bodyPr>
          <a:p>
            <a:pPr algn="ctr"/>
            <a:r>
              <a:rPr lang="zh-CN" altLang="en-US">
                <a:latin typeface="华文彩云" panose="02010800040101010101" charset="-122"/>
                <a:ea typeface="华文彩云" panose="02010800040101010101" charset="-122"/>
              </a:rPr>
              <a:t>难点突破与问题探究</a:t>
            </a:r>
            <a:endParaRPr lang="zh-CN" altLang="en-US">
              <a:latin typeface="华文彩云" panose="02010800040101010101" charset="-122"/>
              <a:ea typeface="华文彩云" panose="02010800040101010101" charset="-122"/>
            </a:endParaRPr>
          </a:p>
        </p:txBody>
      </p:sp>
      <p:pic>
        <p:nvPicPr>
          <p:cNvPr id="5" name="图片 4"/>
          <p:cNvPicPr>
            <a:picLocks noChangeAspect="1"/>
          </p:cNvPicPr>
          <p:nvPr/>
        </p:nvPicPr>
        <p:blipFill>
          <a:blip r:embed="rId1"/>
          <a:stretch>
            <a:fillRect/>
          </a:stretch>
        </p:blipFill>
        <p:spPr>
          <a:xfrm>
            <a:off x="9202420" y="4349750"/>
            <a:ext cx="3683000" cy="2470150"/>
          </a:xfrm>
          <a:prstGeom prst="rect">
            <a:avLst/>
          </a:prstGeom>
        </p:spPr>
      </p:pic>
      <p:sp>
        <p:nvSpPr>
          <p:cNvPr id="2" name="文本框 1"/>
          <p:cNvSpPr txBox="1"/>
          <p:nvPr/>
        </p:nvSpPr>
        <p:spPr>
          <a:xfrm>
            <a:off x="408940" y="1186180"/>
            <a:ext cx="10234930" cy="2676525"/>
          </a:xfrm>
          <a:prstGeom prst="rect">
            <a:avLst/>
          </a:prstGeom>
          <a:noFill/>
        </p:spPr>
        <p:txBody>
          <a:bodyPr wrap="square" rtlCol="0">
            <a:spAutoFit/>
          </a:bodyPr>
          <a:p>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、根据材料并结合教材，理解不同表述的原因</a:t>
            </a:r>
            <a:r>
              <a:rPr lang="zh-CN" altLang="en-US" sz="2400">
                <a:latin typeface="楷体" panose="02010609060101010101" charset="-122"/>
                <a:ea typeface="楷体" panose="02010609060101010101" charset="-122"/>
                <a:cs typeface="楷体" panose="02010609060101010101" charset="-122"/>
              </a:rPr>
              <a:t>并分析王位世袭制取代禅让制的原因。</a:t>
            </a:r>
            <a:endParaRPr lang="zh-CN" altLang="en-US" sz="24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材料</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关于启的继位，古书中有不同记载。《史记</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夏本纪》写到：</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益让帝禹之子启。</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《战国策</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燕策一》记载：</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启与支党攻益，而夺天下，是禹名传天下于益，其实令启自取之。</a:t>
            </a:r>
            <a:r>
              <a:rPr lang="en-US" altLang="zh-CN" sz="2400">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p:txBody>
      </p:sp>
      <p:sp>
        <p:nvSpPr>
          <p:cNvPr id="3" name="七角星 2"/>
          <p:cNvSpPr/>
          <p:nvPr/>
        </p:nvSpPr>
        <p:spPr>
          <a:xfrm>
            <a:off x="9695815" y="4349750"/>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师生互动</a:t>
            </a:r>
            <a:endParaRPr lang="zh-CN" altLang="en-US" sz="3200" b="1"/>
          </a:p>
        </p:txBody>
      </p:sp>
      <p:sp>
        <p:nvSpPr>
          <p:cNvPr id="6" name="文本框 5"/>
          <p:cNvSpPr txBox="1"/>
          <p:nvPr/>
        </p:nvSpPr>
        <p:spPr>
          <a:xfrm>
            <a:off x="807720" y="3794760"/>
            <a:ext cx="5645785" cy="1568450"/>
          </a:xfrm>
          <a:prstGeom prst="rect">
            <a:avLst/>
          </a:prstGeom>
          <a:noFill/>
        </p:spPr>
        <p:txBody>
          <a:bodyPr wrap="square" rtlCol="0">
            <a:spAutoFit/>
          </a:bodyPr>
          <a:p>
            <a:r>
              <a:rPr lang="zh-CN" altLang="en-US" sz="2400">
                <a:solidFill>
                  <a:srgbClr val="FF0000"/>
                </a:solidFill>
                <a:latin typeface="华文楷体" panose="02010600040101010101" charset="-122"/>
                <a:ea typeface="华文楷体" panose="02010600040101010101" charset="-122"/>
              </a:rPr>
              <a:t>不同书籍的记载背景决定了其记载方式，不同人的立场决定了不同的记载方式</a:t>
            </a:r>
            <a:endParaRPr lang="zh-CN" altLang="en-US" sz="2400">
              <a:solidFill>
                <a:srgbClr val="FF0000"/>
              </a:solidFill>
              <a:latin typeface="华文楷体" panose="02010600040101010101" charset="-122"/>
              <a:ea typeface="华文楷体" panose="02010600040101010101" charset="-122"/>
            </a:endParaRPr>
          </a:p>
          <a:p>
            <a:endParaRPr lang="zh-CN" altLang="en-US" sz="2400">
              <a:solidFill>
                <a:srgbClr val="FF0000"/>
              </a:solidFill>
              <a:latin typeface="华文楷体" panose="02010600040101010101" charset="-122"/>
              <a:ea typeface="华文楷体" panose="02010600040101010101" charset="-122"/>
            </a:endParaRPr>
          </a:p>
          <a:p>
            <a:r>
              <a:rPr lang="zh-CN" altLang="en-US" sz="2400">
                <a:solidFill>
                  <a:srgbClr val="FF0000"/>
                </a:solidFill>
                <a:latin typeface="华文楷体" panose="02010600040101010101" charset="-122"/>
                <a:ea typeface="华文楷体" panose="02010600040101010101" charset="-122"/>
              </a:rPr>
              <a:t>私有制经济的发展</a:t>
            </a:r>
            <a:endParaRPr lang="zh-CN" altLang="en-US" sz="2400">
              <a:solidFill>
                <a:srgbClr val="FF0000"/>
              </a:solidFill>
              <a:latin typeface="华文楷体" panose="02010600040101010101" charset="-122"/>
              <a:ea typeface="华文楷体" panose="02010600040101010101" charset="-122"/>
            </a:endParaRPr>
          </a:p>
        </p:txBody>
      </p:sp>
      <p:sp>
        <p:nvSpPr>
          <p:cNvPr id="21" name="云形标注 20"/>
          <p:cNvSpPr/>
          <p:nvPr/>
        </p:nvSpPr>
        <p:spPr>
          <a:xfrm>
            <a:off x="6553835" y="3266440"/>
            <a:ext cx="3766185" cy="2337435"/>
          </a:xfrm>
          <a:prstGeom prst="cloudCallout">
            <a:avLst>
              <a:gd name="adj1" fmla="val -103083"/>
              <a:gd name="adj2" fmla="val 54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生产力是社会发展的根本</a:t>
            </a:r>
            <a:r>
              <a:rPr lang="zh-CN" altLang="en-US" sz="2400" b="1"/>
              <a:t>动力</a:t>
            </a:r>
            <a:endParaRPr lang="zh-CN" altLang="en-US" sz="2400" b="1"/>
          </a:p>
        </p:txBody>
      </p:sp>
      <p:sp>
        <p:nvSpPr>
          <p:cNvPr id="7" name="双波形 6"/>
          <p:cNvSpPr/>
          <p:nvPr/>
        </p:nvSpPr>
        <p:spPr>
          <a:xfrm>
            <a:off x="732155" y="5363210"/>
            <a:ext cx="6510655" cy="1163955"/>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神权思想转变为礼治和明德慎罚思想的根源也是一样哦！！</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2" grpId="0"/>
      <p:bldP spid="2" grpId="1"/>
      <p:bldP spid="6" grpId="0"/>
      <p:bldP spid="6" grpId="1"/>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73025" y="149860"/>
            <a:ext cx="12119610" cy="549275"/>
          </a:xfrm>
        </p:spPr>
        <p:txBody>
          <a:bodyPr>
            <a:normAutofit fontScale="90000"/>
          </a:bodyPr>
          <a:p>
            <a:pPr algn="ctr"/>
            <a:r>
              <a:rPr lang="zh-CN" altLang="en-US">
                <a:latin typeface="华文彩云" panose="02010800040101010101" charset="-122"/>
                <a:ea typeface="华文彩云" panose="02010800040101010101" charset="-122"/>
              </a:rPr>
              <a:t>难点突破与问题探究</a:t>
            </a:r>
            <a:endParaRPr lang="zh-CN" altLang="en-US">
              <a:latin typeface="华文彩云" panose="02010800040101010101" charset="-122"/>
              <a:ea typeface="华文彩云" panose="02010800040101010101" charset="-122"/>
            </a:endParaRPr>
          </a:p>
        </p:txBody>
      </p:sp>
      <p:pic>
        <p:nvPicPr>
          <p:cNvPr id="5" name="图片 4"/>
          <p:cNvPicPr>
            <a:picLocks noChangeAspect="1"/>
          </p:cNvPicPr>
          <p:nvPr/>
        </p:nvPicPr>
        <p:blipFill>
          <a:blip r:embed="rId1"/>
          <a:stretch>
            <a:fillRect/>
          </a:stretch>
        </p:blipFill>
        <p:spPr>
          <a:xfrm>
            <a:off x="9051290" y="4284980"/>
            <a:ext cx="3683000" cy="2470150"/>
          </a:xfrm>
          <a:prstGeom prst="rect">
            <a:avLst/>
          </a:prstGeom>
        </p:spPr>
      </p:pic>
      <p:sp>
        <p:nvSpPr>
          <p:cNvPr id="2" name="文本框 1"/>
          <p:cNvSpPr txBox="1"/>
          <p:nvPr/>
        </p:nvSpPr>
        <p:spPr>
          <a:xfrm>
            <a:off x="408940" y="1186180"/>
            <a:ext cx="11308080" cy="829945"/>
          </a:xfrm>
          <a:prstGeom prst="rect">
            <a:avLst/>
          </a:prstGeom>
          <a:noFill/>
        </p:spPr>
        <p:txBody>
          <a:bodyPr wrap="none" rtlCol="0">
            <a:spAutoFit/>
          </a:bodyPr>
          <a:p>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、根据材料，分析早期国家的基本的特征，并说明这种特征产生的根源是什么呢？</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请小老师上台讲解，其他同学思考他的讲解是否正确。</a:t>
            </a:r>
            <a:endParaRPr lang="zh-CN" altLang="en-US"/>
          </a:p>
        </p:txBody>
      </p:sp>
      <p:sp>
        <p:nvSpPr>
          <p:cNvPr id="3" name="七角星 2"/>
          <p:cNvSpPr/>
          <p:nvPr/>
        </p:nvSpPr>
        <p:spPr>
          <a:xfrm>
            <a:off x="9497060" y="4568825"/>
            <a:ext cx="2791460"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小老师</a:t>
            </a:r>
            <a:r>
              <a:rPr lang="zh-CN" altLang="en-US" sz="3200" b="1"/>
              <a:t>展示</a:t>
            </a:r>
            <a:endParaRPr lang="zh-CN" altLang="en-US" sz="3200" b="1"/>
          </a:p>
        </p:txBody>
      </p:sp>
      <p:grpSp>
        <p:nvGrpSpPr>
          <p:cNvPr id="15" name="组合 14"/>
          <p:cNvGrpSpPr/>
          <p:nvPr/>
        </p:nvGrpSpPr>
        <p:grpSpPr>
          <a:xfrm>
            <a:off x="624840" y="2011680"/>
            <a:ext cx="8515350" cy="4743450"/>
            <a:chOff x="967" y="2971"/>
            <a:chExt cx="13410" cy="7470"/>
          </a:xfrm>
        </p:grpSpPr>
        <p:sp>
          <p:nvSpPr>
            <p:cNvPr id="8" name="矩形 7"/>
            <p:cNvSpPr/>
            <p:nvPr/>
          </p:nvSpPr>
          <p:spPr>
            <a:xfrm>
              <a:off x="967" y="2971"/>
              <a:ext cx="13411" cy="747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连接符 8"/>
            <p:cNvCxnSpPr/>
            <p:nvPr/>
          </p:nvCxnSpPr>
          <p:spPr>
            <a:xfrm>
              <a:off x="5619" y="2971"/>
              <a:ext cx="0" cy="7470"/>
            </a:xfrm>
            <a:prstGeom prst="line">
              <a:avLst/>
            </a:prstGeom>
            <a:ln w="28575" cmpd="dbl">
              <a:solidFill>
                <a:schemeClr val="accent1">
                  <a:shade val="50000"/>
                </a:schemeClr>
              </a:solidFill>
              <a:prstDash val="lgDash"/>
            </a:ln>
          </p:spPr>
          <p:style>
            <a:lnRef idx="1">
              <a:schemeClr val="accent1"/>
            </a:lnRef>
            <a:fillRef idx="0">
              <a:schemeClr val="accent1"/>
            </a:fillRef>
            <a:effectRef idx="0">
              <a:schemeClr val="accent1"/>
            </a:effectRef>
            <a:fontRef idx="minor">
              <a:schemeClr val="tx1"/>
            </a:fontRef>
          </p:style>
        </p:cxnSp>
      </p:grpSp>
      <p:pic>
        <p:nvPicPr>
          <p:cNvPr id="103" name="图片 102"/>
          <p:cNvPicPr/>
          <p:nvPr/>
        </p:nvPicPr>
        <p:blipFill>
          <a:blip r:embed="rId2" r:link="rId3"/>
          <a:stretch>
            <a:fillRect/>
          </a:stretch>
        </p:blipFill>
        <p:spPr>
          <a:xfrm>
            <a:off x="624840" y="2011680"/>
            <a:ext cx="2954020" cy="4743450"/>
          </a:xfrm>
          <a:prstGeom prst="rect">
            <a:avLst/>
          </a:prstGeom>
          <a:noFill/>
          <a:ln w="9525">
            <a:noFill/>
          </a:ln>
        </p:spPr>
      </p:pic>
      <p:pic>
        <p:nvPicPr>
          <p:cNvPr id="104" name="图片 103"/>
          <p:cNvPicPr/>
          <p:nvPr/>
        </p:nvPicPr>
        <p:blipFill>
          <a:blip r:embed="rId4" r:link="rId5"/>
          <a:stretch>
            <a:fillRect/>
          </a:stretch>
        </p:blipFill>
        <p:spPr>
          <a:xfrm>
            <a:off x="3579495" y="2011045"/>
            <a:ext cx="5445125" cy="4743450"/>
          </a:xfrm>
          <a:prstGeom prst="rect">
            <a:avLst/>
          </a:prstGeom>
          <a:noFill/>
          <a:ln w="9525">
            <a:noFill/>
          </a:ln>
        </p:spPr>
      </p:pic>
      <p:sp>
        <p:nvSpPr>
          <p:cNvPr id="21" name="云形标注 20"/>
          <p:cNvSpPr/>
          <p:nvPr/>
        </p:nvSpPr>
        <p:spPr>
          <a:xfrm>
            <a:off x="9227185" y="1875790"/>
            <a:ext cx="2784475" cy="2337435"/>
          </a:xfrm>
          <a:prstGeom prst="cloudCallout">
            <a:avLst>
              <a:gd name="adj1" fmla="val -50885"/>
              <a:gd name="adj2" fmla="val 69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神秘</a:t>
            </a:r>
            <a:endParaRPr lang="zh-CN" altLang="en-US" sz="2400" b="1"/>
          </a:p>
          <a:p>
            <a:pPr algn="ctr"/>
            <a:r>
              <a:rPr lang="zh-CN" altLang="en-US" sz="2400" b="1"/>
              <a:t>等级森严</a:t>
            </a:r>
            <a:endParaRPr lang="zh-CN" altLang="en-US" sz="2400" b="1"/>
          </a:p>
          <a:p>
            <a:pPr algn="ctr"/>
            <a:r>
              <a:rPr lang="zh-CN" altLang="en-US" sz="2400" b="1"/>
              <a:t>血缘</a:t>
            </a:r>
            <a:r>
              <a:rPr lang="zh-CN" altLang="en-US" sz="2400" b="1"/>
              <a:t>政治</a:t>
            </a:r>
            <a:endParaRPr lang="zh-CN" altLang="en-US" sz="2400" b="1"/>
          </a:p>
          <a:p>
            <a:pPr algn="ctr"/>
            <a:r>
              <a:rPr lang="zh-CN" altLang="en-US" sz="2400" b="1"/>
              <a:t>未形成强有力</a:t>
            </a:r>
            <a:r>
              <a:rPr lang="zh-CN" altLang="en-US" sz="2400" b="1"/>
              <a:t>中央集权</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to="" calcmode="lin" valueType="num">
                                      <p:cBhvr>
                                        <p:cTn id="7" dur="1" fill="hold"/>
                                        <p:tgtEl>
                                          <p:spTgt spid="15"/>
                                        </p:tgtEl>
                                      </p:cBhvr>
                                    </p:anim>
                                  </p:childTnLst>
                                </p:cTn>
                              </p:par>
                              <p:par>
                                <p:cTn id="8" presetID="24"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 to="" calcmode="lin" valueType="num">
                                      <p:cBhvr>
                                        <p:cTn id="10" dur="1" fill="hold"/>
                                        <p:tgtEl>
                                          <p:spTgt spid="103"/>
                                        </p:tgtEl>
                                      </p:cBhvr>
                                    </p:anim>
                                  </p:childTnLst>
                                </p:cTn>
                              </p:par>
                              <p:par>
                                <p:cTn id="11" presetID="24" presetClass="entr" presetSubtype="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 to="" calcmode="lin" valueType="num">
                                      <p:cBhvr>
                                        <p:cTn id="13" dur="1" fill="hold"/>
                                        <p:tgtEl>
                                          <p:spTgt spid="104"/>
                                        </p:tgtEl>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73025" y="149860"/>
            <a:ext cx="12119610" cy="549275"/>
          </a:xfrm>
        </p:spPr>
        <p:txBody>
          <a:bodyPr>
            <a:normAutofit fontScale="90000"/>
          </a:bodyPr>
          <a:p>
            <a:pPr algn="ctr"/>
            <a:r>
              <a:rPr lang="zh-CN" altLang="en-US">
                <a:latin typeface="华文彩云" panose="02010800040101010101" charset="-122"/>
                <a:ea typeface="华文彩云" panose="02010800040101010101" charset="-122"/>
              </a:rPr>
              <a:t>难点突破与问题探究</a:t>
            </a:r>
            <a:endParaRPr lang="zh-CN" altLang="en-US">
              <a:latin typeface="华文彩云" panose="02010800040101010101" charset="-122"/>
              <a:ea typeface="华文彩云" panose="02010800040101010101" charset="-122"/>
            </a:endParaRPr>
          </a:p>
        </p:txBody>
      </p:sp>
      <p:pic>
        <p:nvPicPr>
          <p:cNvPr id="5" name="图片 4"/>
          <p:cNvPicPr>
            <a:picLocks noChangeAspect="1"/>
          </p:cNvPicPr>
          <p:nvPr/>
        </p:nvPicPr>
        <p:blipFill>
          <a:blip r:embed="rId1"/>
          <a:stretch>
            <a:fillRect/>
          </a:stretch>
        </p:blipFill>
        <p:spPr>
          <a:xfrm>
            <a:off x="9051290" y="4284980"/>
            <a:ext cx="3683000" cy="2470150"/>
          </a:xfrm>
          <a:prstGeom prst="rect">
            <a:avLst/>
          </a:prstGeom>
        </p:spPr>
      </p:pic>
      <p:sp>
        <p:nvSpPr>
          <p:cNvPr id="3" name="文本框 2"/>
          <p:cNvSpPr txBox="1"/>
          <p:nvPr/>
        </p:nvSpPr>
        <p:spPr>
          <a:xfrm>
            <a:off x="621665" y="1174750"/>
            <a:ext cx="10088880" cy="460375"/>
          </a:xfrm>
          <a:prstGeom prst="rect">
            <a:avLst/>
          </a:prstGeom>
          <a:noFill/>
        </p:spPr>
        <p:txBody>
          <a:bodyPr wrap="none" rtlCol="0" anchor="t">
            <a:spAutoFit/>
          </a:bodyPr>
          <a:p>
            <a:r>
              <a:rPr lang="en-US" altLang="zh-CN" sz="2400">
                <a:latin typeface="楷体" panose="02010609060101010101" charset="-122"/>
                <a:ea typeface="楷体" panose="02010609060101010101" charset="-122"/>
                <a:cs typeface="楷体" panose="02010609060101010101" charset="-122"/>
                <a:sym typeface="+mn-ea"/>
              </a:rPr>
              <a:t>3</a:t>
            </a:r>
            <a:r>
              <a:rPr lang="zh-CN" altLang="en-US" sz="2400">
                <a:latin typeface="楷体" panose="02010609060101010101" charset="-122"/>
                <a:ea typeface="楷体" panose="02010609060101010101" charset="-122"/>
                <a:cs typeface="楷体" panose="02010609060101010101" charset="-122"/>
                <a:sym typeface="+mn-ea"/>
              </a:rPr>
              <a:t>、结合今天所学，理解</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经济基础与上层建筑</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之间的关系，并举例论证</a:t>
            </a:r>
            <a:endParaRPr lang="zh-CN" altLang="en-US" sz="2400">
              <a:latin typeface="楷体" panose="02010609060101010101" charset="-122"/>
              <a:ea typeface="楷体" panose="02010609060101010101" charset="-122"/>
              <a:cs typeface="楷体" panose="02010609060101010101" charset="-122"/>
            </a:endParaRPr>
          </a:p>
        </p:txBody>
      </p:sp>
      <p:sp>
        <p:nvSpPr>
          <p:cNvPr id="6" name="七角星 5"/>
          <p:cNvSpPr/>
          <p:nvPr/>
        </p:nvSpPr>
        <p:spPr>
          <a:xfrm>
            <a:off x="9799320" y="4568825"/>
            <a:ext cx="2393315" cy="1902460"/>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3200" b="1"/>
              <a:t>合作</a:t>
            </a:r>
            <a:r>
              <a:rPr lang="zh-CN" altLang="en-US" sz="3200" b="1"/>
              <a:t>探究</a:t>
            </a:r>
            <a:endParaRPr lang="zh-CN" altLang="en-US" sz="3200" b="1"/>
          </a:p>
        </p:txBody>
      </p:sp>
      <p:sp>
        <p:nvSpPr>
          <p:cNvPr id="7" name="文本框 6"/>
          <p:cNvSpPr txBox="1"/>
          <p:nvPr/>
        </p:nvSpPr>
        <p:spPr>
          <a:xfrm>
            <a:off x="1465580" y="1875790"/>
            <a:ext cx="6962140" cy="3784600"/>
          </a:xfrm>
          <a:prstGeom prst="rect">
            <a:avLst/>
          </a:prstGeom>
          <a:noFill/>
        </p:spPr>
        <p:txBody>
          <a:bodyPr wrap="square" rtlCol="0">
            <a:spAutoFit/>
          </a:bodyPr>
          <a:p>
            <a:r>
              <a:rPr lang="zh-CN" altLang="en-US" sz="2400">
                <a:solidFill>
                  <a:srgbClr val="FF0000"/>
                </a:solidFill>
                <a:latin typeface="华文楷体" panose="02010600040101010101" charset="-122"/>
                <a:ea typeface="华文楷体" panose="02010600040101010101" charset="-122"/>
                <a:cs typeface="华文楷体" panose="02010600040101010101" charset="-122"/>
              </a:rPr>
              <a:t>观点：经济基础决定上层建筑</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400">
                <a:solidFill>
                  <a:srgbClr val="FF0000"/>
                </a:solidFill>
                <a:latin typeface="华文楷体" panose="02010600040101010101" charset="-122"/>
                <a:ea typeface="华文楷体" panose="02010600040101010101" charset="-122"/>
                <a:cs typeface="华文楷体" panose="02010600040101010101" charset="-122"/>
              </a:rPr>
              <a:t>论证：</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400">
                <a:solidFill>
                  <a:srgbClr val="FF0000"/>
                </a:solidFill>
                <a:latin typeface="华文楷体" panose="02010600040101010101" charset="-122"/>
                <a:ea typeface="华文楷体" panose="02010600040101010101" charset="-122"/>
                <a:cs typeface="华文楷体" panose="02010600040101010101" charset="-122"/>
              </a:rPr>
              <a:t> </a:t>
            </a:r>
            <a:r>
              <a:rPr lang="en-US" altLang="zh-CN" sz="24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a:t>
            </a:r>
            <a:r>
              <a:rPr lang="en-US" altLang="zh-CN" sz="2400">
                <a:solidFill>
                  <a:srgbClr val="FF0000"/>
                </a:solidFill>
                <a:latin typeface="华文楷体" panose="02010600040101010101" charset="-122"/>
                <a:ea typeface="华文楷体" panose="02010600040101010101" charset="-122"/>
                <a:cs typeface="华文楷体" panose="02010600040101010101" charset="-122"/>
              </a:rPr>
              <a:t>1</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）私有制经济发展导致了王位世袭制取代禅让制</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en-US" altLang="zh-CN" sz="24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a:t>
            </a:r>
            <a:r>
              <a:rPr lang="en-US" altLang="zh-CN" sz="2400">
                <a:solidFill>
                  <a:srgbClr val="FF0000"/>
                </a:solidFill>
                <a:latin typeface="华文楷体" panose="02010600040101010101" charset="-122"/>
                <a:ea typeface="华文楷体" panose="02010600040101010101" charset="-122"/>
                <a:cs typeface="华文楷体" panose="02010600040101010101" charset="-122"/>
              </a:rPr>
              <a:t>2</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）早期国家经济发展水平低下，导致了神权思想的</a:t>
            </a:r>
            <a:r>
              <a:rPr lang="en-US" altLang="zh-CN" sz="24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盛行，王权也有了神秘色彩</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en-US" altLang="zh-CN" sz="2400">
                <a:solidFill>
                  <a:srgbClr val="FF0000"/>
                </a:solidFill>
                <a:latin typeface="华文楷体" panose="02010600040101010101" charset="-122"/>
                <a:ea typeface="华文楷体" panose="02010600040101010101" charset="-122"/>
                <a:cs typeface="华文楷体" panose="02010600040101010101" charset="-122"/>
              </a:rPr>
              <a:t>     </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a:t>
            </a:r>
            <a:r>
              <a:rPr lang="en-US" altLang="zh-CN" sz="2400">
                <a:solidFill>
                  <a:srgbClr val="FF0000"/>
                </a:solidFill>
                <a:latin typeface="华文楷体" panose="02010600040101010101" charset="-122"/>
                <a:ea typeface="华文楷体" panose="02010600040101010101" charset="-122"/>
                <a:cs typeface="华文楷体" panose="02010600040101010101" charset="-122"/>
              </a:rPr>
              <a:t>3</a:t>
            </a:r>
            <a:r>
              <a:rPr lang="zh-CN" altLang="en-US" sz="2400">
                <a:solidFill>
                  <a:srgbClr val="FF0000"/>
                </a:solidFill>
                <a:latin typeface="华文楷体" panose="02010600040101010101" charset="-122"/>
                <a:ea typeface="华文楷体" panose="02010600040101010101" charset="-122"/>
                <a:cs typeface="华文楷体" panose="02010600040101010101" charset="-122"/>
              </a:rPr>
              <a:t>）西周井田制的发展和衰亡，导致了分封制和宗法制的确立后瓦解</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400">
                <a:solidFill>
                  <a:srgbClr val="FF0000"/>
                </a:solidFill>
                <a:latin typeface="华文楷体" panose="02010600040101010101" charset="-122"/>
                <a:ea typeface="华文楷体" panose="02010600040101010101" charset="-122"/>
                <a:cs typeface="华文楷体" panose="02010600040101010101" charset="-122"/>
              </a:rPr>
              <a:t>结论：生产力是社会发展的根源；上层建筑反过来也会作用于经济基础</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21" name="云形标注 20"/>
          <p:cNvSpPr/>
          <p:nvPr/>
        </p:nvSpPr>
        <p:spPr>
          <a:xfrm>
            <a:off x="9227185" y="1875790"/>
            <a:ext cx="2784475" cy="2337435"/>
          </a:xfrm>
          <a:prstGeom prst="cloudCallout">
            <a:avLst>
              <a:gd name="adj1" fmla="val -105484"/>
              <a:gd name="adj2" fmla="val 685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模仿格式和叙述</a:t>
            </a:r>
            <a:r>
              <a:rPr lang="zh-CN" altLang="en-US" sz="2400" b="1"/>
              <a:t>方式</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7" grpId="0"/>
      <p:bldP spid="7" grpId="1"/>
    </p:bldLst>
  </p:timing>
</p:sld>
</file>

<file path=ppt/tags/tag1.xml><?xml version="1.0" encoding="utf-8"?>
<p:tagLst xmlns:p="http://schemas.openxmlformats.org/presentationml/2006/main">
  <p:tag name="KSO_WM_UNIT_PLACING_PICTURE_USER_VIEWPORT" val="{&quot;height&quot;:5400,&quot;width&quot;:7200}"/>
</p:tagLst>
</file>

<file path=ppt/tags/tag2.xml><?xml version="1.0" encoding="utf-8"?>
<p:tagLst xmlns:p="http://schemas.openxmlformats.org/presentationml/2006/main">
  <p:tag name="KSO_WM_UNIT_PLACING_PICTURE_USER_VIEWPORT" val="{&quot;height&quot;:7735,&quot;width&quot;:9650}"/>
</p:tagLst>
</file>

<file path=ppt/tags/tag3.xml><?xml version="1.0" encoding="utf-8"?>
<p:tagLst xmlns:p="http://schemas.openxmlformats.org/presentationml/2006/main">
  <p:tag name="KSO_WM_UNIT_PLACING_PICTURE_USER_VIEWPORT" val="{&quot;height&quot;:8094,&quot;width&quot;:9658}"/>
</p:tagLst>
</file>

<file path=ppt/tags/tag4.xml><?xml version="1.0" encoding="utf-8"?>
<p:tagLst xmlns:p="http://schemas.openxmlformats.org/presentationml/2006/main">
  <p:tag name="KSO_WM_UNIT_PLACING_PICTURE_USER_VIEWPORT" val="{&quot;height&quot;:8313,&quot;width&quot;:8818}"/>
</p:tagLst>
</file>

<file path=ppt/tags/tag5.xml><?xml version="1.0" encoding="utf-8"?>
<p:tagLst xmlns:p="http://schemas.openxmlformats.org/presentationml/2006/main">
  <p:tag name="KSO_WM_UNIT_PLACING_PICTURE_USER_VIEWPORT" val="{&quot;height&quot;:8313,&quot;width&quot;:88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4747</Words>
  <PresentationFormat>宽屏</PresentationFormat>
  <Paragraphs>395</Paragraphs>
  <Slides>26</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26</vt:i4>
      </vt:variant>
    </vt:vector>
  </HeadingPairs>
  <TitlesOfParts>
    <vt:vector size="46" baseType="lpstr">
      <vt:lpstr>Arial</vt:lpstr>
      <vt:lpstr>宋体</vt:lpstr>
      <vt:lpstr>Wingdings</vt:lpstr>
      <vt:lpstr>华文琥珀</vt:lpstr>
      <vt:lpstr>华文行楷</vt:lpstr>
      <vt:lpstr>楷体</vt:lpstr>
      <vt:lpstr>华文楷体</vt:lpstr>
      <vt:lpstr>华文彩云</vt:lpstr>
      <vt:lpstr>微软雅黑</vt:lpstr>
      <vt:lpstr>Arial Unicode MS</vt:lpstr>
      <vt:lpstr>Calibri</vt:lpstr>
      <vt:lpstr>楷体_GB2312</vt:lpstr>
      <vt:lpstr>新宋体</vt:lpstr>
      <vt:lpstr>仿宋_GB2312</vt:lpstr>
      <vt:lpstr>仿宋</vt:lpstr>
      <vt:lpstr>黑体</vt:lpstr>
      <vt:lpstr>等线</vt:lpstr>
      <vt:lpstr>华文仿宋</vt:lpstr>
      <vt:lpstr>方正姚体</vt:lpstr>
      <vt:lpstr>Office 主题</vt:lpstr>
      <vt:lpstr>第一课  灿烂的先秦文明</vt:lpstr>
      <vt:lpstr>第一节  夏商西周的兴亡</vt:lpstr>
      <vt:lpstr>课标</vt:lpstr>
      <vt:lpstr>整体感知与知识梳理</vt:lpstr>
      <vt:lpstr>核心概念解析</vt:lpstr>
      <vt:lpstr>核心概念解析</vt:lpstr>
      <vt:lpstr>难点突破与问题探究</vt:lpstr>
      <vt:lpstr>难点突破与问题探究</vt:lpstr>
      <vt:lpstr>难点突破与问题探究</vt:lpstr>
      <vt:lpstr>PowerPoint 演示文稿</vt:lpstr>
      <vt:lpstr>第二节   春秋战国时期的历史巨变</vt:lpstr>
      <vt:lpstr>课标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2021-03-07T13:58:00Z</dcterms:created>
  <dcterms:modified xsi:type="dcterms:W3CDTF">2021-06-10T12:37:45Z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B1079F6413654E44A28819133DE8F9BD</vt:lpwstr>
  </property>
  <property fmtid="{D5CDD505-2E9C-101B-9397-08002B2CF9AE}" pid="3" name="KSOProductBuildVer">
    <vt:lpwstr>2052-11.1.0.10495</vt:lpwstr>
  </property>
</Properties>
</file>