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0" r:id="rId2"/>
    <p:sldMasterId id="2147483693" r:id="rId3"/>
    <p:sldMasterId id="2147483706" r:id="rId4"/>
  </p:sldMasterIdLst>
  <p:notesMasterIdLst>
    <p:notesMasterId r:id="rId24"/>
  </p:notesMasterIdLst>
  <p:sldIdLst>
    <p:sldId id="322" r:id="rId5"/>
    <p:sldId id="394" r:id="rId6"/>
    <p:sldId id="707" r:id="rId7"/>
    <p:sldId id="708" r:id="rId8"/>
    <p:sldId id="709" r:id="rId9"/>
    <p:sldId id="395" r:id="rId10"/>
    <p:sldId id="710" r:id="rId11"/>
    <p:sldId id="711" r:id="rId12"/>
    <p:sldId id="726" r:id="rId13"/>
    <p:sldId id="681" r:id="rId14"/>
    <p:sldId id="429" r:id="rId15"/>
    <p:sldId id="728" r:id="rId16"/>
    <p:sldId id="729" r:id="rId17"/>
    <p:sldId id="730" r:id="rId18"/>
    <p:sldId id="731" r:id="rId19"/>
    <p:sldId id="625" r:id="rId20"/>
    <p:sldId id="732" r:id="rId21"/>
    <p:sldId id="733" r:id="rId22"/>
    <p:sldId id="734" r:id="rId2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ользователь Microsoft Office" initials="п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39E90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93" d="100"/>
          <a:sy n="93" d="100"/>
        </p:scale>
        <p:origin x="-912" y="18"/>
      </p:cViewPr>
      <p:guideLst>
        <p:guide orient="horz" pos="2053"/>
        <p:guide pos="280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90372E0-79A9-486B-AA75-142FE87A612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2021/10/22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z="1200" strike="noStrike" noProof="1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586100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281AF7-E0A3-4DA7-AE88-6D9E2DF99B6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2021/10/22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281AF7-E0A3-4DA7-AE88-6D9E2DF99B6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2021/10/22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281AF7-E0A3-4DA7-AE88-6D9E2DF99B6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2021/10/22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 fontAlgn="base">
              <a:buNone/>
            </a:pPr>
            <a:fld id="{9A0DB2DC-4C9A-4742-B13C-FB6460FD3503}" type="slidenum">
              <a:rPr lang="en-US" altLang="zh-CN" sz="14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z="1400" strike="noStrike" noProof="1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281AF7-E0A3-4DA7-AE88-6D9E2DF99B6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2021/10/22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281AF7-E0A3-4DA7-AE88-6D9E2DF99B6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2021/10/22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281AF7-E0A3-4DA7-AE88-6D9E2DF99B6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2021/10/22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281AF7-E0A3-4DA7-AE88-6D9E2DF99B6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2021/10/22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281AF7-E0A3-4DA7-AE88-6D9E2DF99B6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2021/10/22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281AF7-E0A3-4DA7-AE88-6D9E2DF99B6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2021/10/22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281AF7-E0A3-4DA7-AE88-6D9E2DF99B6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2021/10/22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281AF7-E0A3-4DA7-AE88-6D9E2DF99B6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2021/10/22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281AF7-E0A3-4DA7-AE88-6D9E2DF99B6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2021/10/22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281AF7-E0A3-4DA7-AE88-6D9E2DF99B6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2021/10/22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281AF7-E0A3-4DA7-AE88-6D9E2DF99B6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2021/10/22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281AF7-E0A3-4DA7-AE88-6D9E2DF99B6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2021/10/22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 fontAlgn="base">
              <a:buNone/>
            </a:pPr>
            <a:fld id="{9A0DB2DC-4C9A-4742-B13C-FB6460FD3503}" type="slidenum">
              <a:rPr lang="en-US" altLang="zh-CN" sz="14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z="1400" strike="noStrike" noProof="1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281AF7-E0A3-4DA7-AE88-6D9E2DF99B6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2021/10/22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281AF7-E0A3-4DA7-AE88-6D9E2DF99B6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2021/10/22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281AF7-E0A3-4DA7-AE88-6D9E2DF99B6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2021/10/22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281AF7-E0A3-4DA7-AE88-6D9E2DF99B6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2021/10/22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281AF7-E0A3-4DA7-AE88-6D9E2DF99B6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2021/10/22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281AF7-E0A3-4DA7-AE88-6D9E2DF99B6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2021/10/22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281AF7-E0A3-4DA7-AE88-6D9E2DF99B6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2021/10/22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281AF7-E0A3-4DA7-AE88-6D9E2DF99B6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2021/10/22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281AF7-E0A3-4DA7-AE88-6D9E2DF99B6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2021/10/22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281AF7-E0A3-4DA7-AE88-6D9E2DF99B6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2021/10/22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281AF7-E0A3-4DA7-AE88-6D9E2DF99B6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2021/10/22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281AF7-E0A3-4DA7-AE88-6D9E2DF99B6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2021/10/22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 fontAlgn="base">
              <a:buNone/>
            </a:pPr>
            <a:fld id="{9A0DB2DC-4C9A-4742-B13C-FB6460FD3503}" type="slidenum">
              <a:rPr lang="en-US" altLang="zh-CN" sz="14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z="1400" strike="noStrike" noProof="1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281AF7-E0A3-4DA7-AE88-6D9E2DF99B6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2021/10/22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281AF7-E0A3-4DA7-AE88-6D9E2DF99B6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2021/10/22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281AF7-E0A3-4DA7-AE88-6D9E2DF99B6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2021/10/22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281AF7-E0A3-4DA7-AE88-6D9E2DF99B6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2021/10/22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281AF7-E0A3-4DA7-AE88-6D9E2DF99B6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2021/10/22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281AF7-E0A3-4DA7-AE88-6D9E2DF99B6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2021/10/22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281AF7-E0A3-4DA7-AE88-6D9E2DF99B6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2021/10/22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281AF7-E0A3-4DA7-AE88-6D9E2DF99B6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2021/10/22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281AF7-E0A3-4DA7-AE88-6D9E2DF99B6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2021/10/22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281AF7-E0A3-4DA7-AE88-6D9E2DF99B6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2021/10/22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281AF7-E0A3-4DA7-AE88-6D9E2DF99B6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2021/10/22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281AF7-E0A3-4DA7-AE88-6D9E2DF99B6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2021/10/22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 fontAlgn="base">
              <a:buNone/>
            </a:pPr>
            <a:fld id="{9A0DB2DC-4C9A-4742-B13C-FB6460FD3503}" type="slidenum">
              <a:rPr lang="en-US" altLang="zh-CN" sz="14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z="1400" strike="noStrike" noProof="1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281AF7-E0A3-4DA7-AE88-6D9E2DF99B6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2021/10/22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281AF7-E0A3-4DA7-AE88-6D9E2DF99B6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2021/10/22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281AF7-E0A3-4DA7-AE88-6D9E2DF99B6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2021/10/22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281AF7-E0A3-4DA7-AE88-6D9E2DF99B6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2021/10/22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281AF7-E0A3-4DA7-AE88-6D9E2DF99B6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2021/10/22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281AF7-E0A3-4DA7-AE88-6D9E2DF99B6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2021/10/22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3075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281AF7-E0A3-4DA7-AE88-6D9E2DF99B6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2021/10/22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</p:sldLayoutIdLst>
  <p:transition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4099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281AF7-E0A3-4DA7-AE88-6D9E2DF99B6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2021/10/22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</p:sldLayoutIdLst>
  <p:transition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9219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9281AF7-E0A3-4DA7-AE88-6D9E2DF99B6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2021/10/22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</p:sldLayoutIdLst>
  <p:transition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6.png"/><Relationship Id="rId3" Type="http://schemas.openxmlformats.org/officeDocument/2006/relationships/audio" Target="../media/audio2.wav"/><Relationship Id="rId7" Type="http://schemas.openxmlformats.org/officeDocument/2006/relationships/image" Target="../media/image21.png"/><Relationship Id="rId12" Type="http://schemas.openxmlformats.org/officeDocument/2006/relationships/image" Target="../media/image2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0.png"/><Relationship Id="rId11" Type="http://schemas.openxmlformats.org/officeDocument/2006/relationships/image" Target="../media/image14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jpeg"/><Relationship Id="rId9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image" Target="../media/image14.png"/><Relationship Id="rId4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4"/>
          <p:cNvPicPr>
            <a:picLocks noChangeAspect="1"/>
          </p:cNvPicPr>
          <p:nvPr/>
        </p:nvPicPr>
        <p:blipFill>
          <a:blip r:embed="rId3"/>
          <a:srcRect b="17690"/>
          <a:stretch>
            <a:fillRect/>
          </a:stretch>
        </p:blipFill>
        <p:spPr>
          <a:xfrm>
            <a:off x="2816860" y="1049655"/>
            <a:ext cx="1774825" cy="20396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4" name="标题 57345"/>
          <p:cNvSpPr>
            <a:spLocks noGrp="1"/>
          </p:cNvSpPr>
          <p:nvPr>
            <p:ph type="title"/>
          </p:nvPr>
        </p:nvSpPr>
        <p:spPr>
          <a:xfrm>
            <a:off x="457200" y="-12382"/>
            <a:ext cx="8229600" cy="1143000"/>
          </a:xfrm>
        </p:spPr>
        <p:txBody>
          <a:bodyPr anchor="ctr"/>
          <a:lstStyle/>
          <a:p>
            <a:r>
              <a:rPr lang="zh-CN" altLang="zh-CN" b="1" dirty="0">
                <a:solidFill>
                  <a:srgbClr val="FF0000"/>
                </a:solidFill>
              </a:rPr>
              <a:t>第</a:t>
            </a:r>
            <a:r>
              <a:rPr lang="en-US" altLang="zh-CN" b="1">
                <a:solidFill>
                  <a:srgbClr val="FF0000"/>
                </a:solidFill>
              </a:rPr>
              <a:t>10</a:t>
            </a:r>
            <a:r>
              <a:rPr lang="zh-CN" altLang="en-US" b="1" dirty="0">
                <a:solidFill>
                  <a:srgbClr val="FF0000"/>
                </a:solidFill>
              </a:rPr>
              <a:t>课   辽夏金元的统治</a:t>
            </a:r>
          </a:p>
        </p:txBody>
      </p:sp>
      <p:pic>
        <p:nvPicPr>
          <p:cNvPr id="38915" name="Picture 2" descr="辽1"/>
          <p:cNvPicPr>
            <a:picLocks noGrp="1" noChangeAspect="1"/>
          </p:cNvPicPr>
          <p:nvPr>
            <p:ph idx="1"/>
          </p:nvPr>
        </p:nvPicPr>
        <p:blipFill>
          <a:blip r:embed="rId4">
            <a:lum bright="-12000" contrast="29999"/>
          </a:blip>
          <a:stretch>
            <a:fillRect/>
          </a:stretch>
        </p:blipFill>
        <p:spPr>
          <a:xfrm>
            <a:off x="4724400" y="1138238"/>
            <a:ext cx="4340225" cy="3124200"/>
          </a:xfrm>
          <a:ln>
            <a:solidFill>
              <a:schemeClr val="tx1"/>
            </a:solidFill>
            <a:miter/>
          </a:ln>
        </p:spPr>
      </p:pic>
      <p:pic>
        <p:nvPicPr>
          <p:cNvPr id="38916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588" y="1425258"/>
            <a:ext cx="2490787" cy="2359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7" name="图片 3"/>
          <p:cNvPicPr>
            <a:picLocks noChangeAspect="1"/>
          </p:cNvPicPr>
          <p:nvPr/>
        </p:nvPicPr>
        <p:blipFill>
          <a:blip r:embed="rId6"/>
          <a:srcRect l="-1169" r="33871" b="31685"/>
          <a:stretch>
            <a:fillRect/>
          </a:stretch>
        </p:blipFill>
        <p:spPr>
          <a:xfrm>
            <a:off x="2673350" y="3084195"/>
            <a:ext cx="2051050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副标题 2"/>
          <p:cNvSpPr>
            <a:spLocks noGrp="1"/>
          </p:cNvSpPr>
          <p:nvPr/>
        </p:nvSpPr>
        <p:spPr>
          <a:xfrm>
            <a:off x="-6985" y="4512945"/>
            <a:ext cx="9157970" cy="239014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</a:ln>
        </p:spPr>
        <p:txBody>
          <a:bodyPr anchor="t"/>
          <a:lstStyle/>
          <a:p>
            <a:pPr>
              <a:spcBef>
                <a:spcPct val="20000"/>
              </a:spcBef>
              <a:buSzTx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课程标准：</a:t>
            </a:r>
            <a:endParaRPr lang="en-US" altLang="zh-CN" sz="27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  <a:buSzTx/>
            </a:pPr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7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、了解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辽夏金元政权</a:t>
            </a:r>
            <a:r>
              <a:rPr lang="zh-CN" altLang="en-US" sz="27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的建立、发展及相关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制度</a:t>
            </a:r>
            <a:r>
              <a:rPr lang="zh-CN" altLang="en-US" sz="27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建设，认识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中华民族发展的多元性</a:t>
            </a:r>
            <a:r>
              <a:rPr lang="zh-CN" altLang="en-US" sz="27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en-US" altLang="zh-CN" sz="27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  <a:buSzTx/>
            </a:pPr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7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、认识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少数民族政权</a:t>
            </a:r>
            <a:r>
              <a:rPr lang="zh-CN" altLang="en-US" sz="27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在统一多民族封建国家发展中的重要作用。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文本框 131077"/>
          <p:cNvSpPr txBox="1"/>
          <p:nvPr/>
        </p:nvSpPr>
        <p:spPr>
          <a:xfrm>
            <a:off x="4038600" y="133985"/>
            <a:ext cx="13716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民族：</a:t>
            </a:r>
          </a:p>
        </p:txBody>
      </p:sp>
      <p:sp>
        <p:nvSpPr>
          <p:cNvPr id="14340" name="文本框 131078"/>
          <p:cNvSpPr txBox="1"/>
          <p:nvPr/>
        </p:nvSpPr>
        <p:spPr>
          <a:xfrm>
            <a:off x="4038600" y="774700"/>
            <a:ext cx="13716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人物：</a:t>
            </a:r>
          </a:p>
        </p:txBody>
      </p:sp>
      <p:sp>
        <p:nvSpPr>
          <p:cNvPr id="14341" name="文本框 131079"/>
          <p:cNvSpPr txBox="1"/>
          <p:nvPr/>
        </p:nvSpPr>
        <p:spPr>
          <a:xfrm>
            <a:off x="4038600" y="1339215"/>
            <a:ext cx="13716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时间：</a:t>
            </a:r>
          </a:p>
        </p:txBody>
      </p:sp>
      <p:sp>
        <p:nvSpPr>
          <p:cNvPr id="14342" name="文本框 131080"/>
          <p:cNvSpPr txBox="1"/>
          <p:nvPr/>
        </p:nvSpPr>
        <p:spPr>
          <a:xfrm>
            <a:off x="4038600" y="1975485"/>
            <a:ext cx="13716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都城：</a:t>
            </a:r>
          </a:p>
        </p:txBody>
      </p:sp>
      <p:sp>
        <p:nvSpPr>
          <p:cNvPr id="14343" name="文本框 131081"/>
          <p:cNvSpPr txBox="1"/>
          <p:nvPr/>
        </p:nvSpPr>
        <p:spPr>
          <a:xfrm>
            <a:off x="4038600" y="2463800"/>
            <a:ext cx="13716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国号：</a:t>
            </a:r>
          </a:p>
        </p:txBody>
      </p:sp>
      <p:sp>
        <p:nvSpPr>
          <p:cNvPr id="9" name="Text Box 11"/>
          <p:cNvSpPr txBox="1"/>
          <p:nvPr/>
        </p:nvSpPr>
        <p:spPr>
          <a:xfrm>
            <a:off x="5334000" y="133985"/>
            <a:ext cx="178593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蒙古族</a:t>
            </a:r>
            <a:endParaRPr lang="zh-CN" altLang="en-US" sz="2400" b="1" dirty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13"/>
          <p:cNvSpPr txBox="1"/>
          <p:nvPr/>
        </p:nvSpPr>
        <p:spPr>
          <a:xfrm>
            <a:off x="5266690" y="774700"/>
            <a:ext cx="50520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忽必烈</a:t>
            </a:r>
          </a:p>
        </p:txBody>
      </p:sp>
      <p:sp>
        <p:nvSpPr>
          <p:cNvPr id="10" name="Text Box 12"/>
          <p:cNvSpPr txBox="1"/>
          <p:nvPr/>
        </p:nvSpPr>
        <p:spPr>
          <a:xfrm>
            <a:off x="5334000" y="1339215"/>
            <a:ext cx="328612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1271</a:t>
            </a:r>
            <a:r>
              <a:rPr lang="zh-CN" altLang="en-US" sz="28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</a:p>
        </p:txBody>
      </p:sp>
      <p:sp>
        <p:nvSpPr>
          <p:cNvPr id="12" name="Text Box 15"/>
          <p:cNvSpPr txBox="1"/>
          <p:nvPr/>
        </p:nvSpPr>
        <p:spPr>
          <a:xfrm>
            <a:off x="5334000" y="1975485"/>
            <a:ext cx="39300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大都</a:t>
            </a:r>
          </a:p>
        </p:txBody>
      </p:sp>
      <p:sp>
        <p:nvSpPr>
          <p:cNvPr id="2" name="Text Box 13"/>
          <p:cNvSpPr txBox="1"/>
          <p:nvPr/>
        </p:nvSpPr>
        <p:spPr>
          <a:xfrm>
            <a:off x="5334000" y="2463800"/>
            <a:ext cx="138112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</a:p>
        </p:txBody>
      </p:sp>
      <p:sp>
        <p:nvSpPr>
          <p:cNvPr id="5" name="AutoShape 684"/>
          <p:cNvSpPr>
            <a:spLocks noGrp="1" noChangeArrowheads="1"/>
          </p:cNvSpPr>
          <p:nvPr/>
        </p:nvSpPr>
        <p:spPr>
          <a:xfrm>
            <a:off x="38100" y="33020"/>
            <a:ext cx="3124200" cy="664845"/>
          </a:xfrm>
          <a:prstGeom prst="roundRect">
            <a:avLst>
              <a:gd name="adj" fmla="val 8676"/>
            </a:avLst>
          </a:prstGeom>
          <a:gradFill rotWithShape="1">
            <a:gsLst>
              <a:gs pos="0">
                <a:srgbClr val="FFCC00"/>
              </a:gs>
              <a:gs pos="100000">
                <a:srgbClr val="FFF7D7"/>
              </a:gs>
            </a:gsLst>
            <a:lin ang="5400000" scaled="1"/>
          </a:gradFill>
          <a:ln w="12700">
            <a:solidFill>
              <a:schemeClr val="folHlink"/>
            </a:solidFill>
          </a:ln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7810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四、元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32400" y="2982595"/>
            <a:ext cx="385064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chemeClr val="tx1"/>
                </a:solidFill>
                <a:sym typeface="+mn-ea"/>
              </a:rPr>
              <a:t>1.</a:t>
            </a:r>
            <a:r>
              <a:rPr lang="zh-CN" altLang="en-US" sz="2800" b="1" dirty="0">
                <a:solidFill>
                  <a:schemeClr val="tx1"/>
                </a:solidFill>
                <a:sym typeface="+mn-ea"/>
              </a:rPr>
              <a:t>设立驿站（运输官府物资）</a:t>
            </a:r>
            <a:endParaRPr lang="zh-CN" altLang="en-US" sz="2800" b="1" dirty="0">
              <a:solidFill>
                <a:schemeClr val="tx1"/>
              </a:solidFill>
            </a:endParaRPr>
          </a:p>
          <a:p>
            <a:pPr eaLnBrk="1" hangingPunct="1"/>
            <a:r>
              <a:rPr lang="en-US" altLang="zh-CN" sz="2800" b="1" dirty="0">
                <a:solidFill>
                  <a:schemeClr val="tx1"/>
                </a:solidFill>
                <a:sym typeface="+mn-ea"/>
              </a:rPr>
              <a:t>2.</a:t>
            </a:r>
            <a:r>
              <a:rPr lang="zh-CN" altLang="en-US" sz="2800" b="1" dirty="0">
                <a:solidFill>
                  <a:schemeClr val="tx1"/>
                </a:solidFill>
                <a:sym typeface="+mn-ea"/>
              </a:rPr>
              <a:t>设急递铺（传递公文）</a:t>
            </a:r>
            <a:endParaRPr lang="zh-CN" altLang="en-US" sz="2800" b="1" dirty="0">
              <a:solidFill>
                <a:schemeClr val="tx1"/>
              </a:solidFill>
            </a:endParaRPr>
          </a:p>
          <a:p>
            <a:pPr eaLnBrk="1" hangingPunct="1"/>
            <a:r>
              <a:rPr lang="en-US" altLang="zh-CN" sz="2800" b="1" dirty="0">
                <a:solidFill>
                  <a:schemeClr val="tx1"/>
                </a:solidFill>
                <a:sym typeface="+mn-ea"/>
              </a:rPr>
              <a:t>3.</a:t>
            </a:r>
            <a:r>
              <a:rPr lang="zh-CN" sz="2800" b="1" dirty="0">
                <a:solidFill>
                  <a:schemeClr val="tx1"/>
                </a:solidFill>
                <a:sym typeface="+mn-ea"/>
              </a:rPr>
              <a:t>中央：中书省</a:t>
            </a:r>
          </a:p>
          <a:p>
            <a:pPr eaLnBrk="1" hangingPunct="1"/>
            <a:r>
              <a:rPr lang="zh-CN" altLang="en-US" sz="2800" b="1" dirty="0">
                <a:solidFill>
                  <a:schemeClr val="tx1"/>
                </a:solidFill>
                <a:sym typeface="+mn-ea"/>
              </a:rPr>
              <a:t>4.地方：行省制、宣政院、北庭都元帅府、宣慰司、澎湖巡检司</a:t>
            </a:r>
          </a:p>
          <a:p>
            <a:pPr eaLnBrk="1" hangingPunct="1"/>
            <a:r>
              <a:rPr lang="zh-CN" altLang="en-US" sz="2800" b="1" dirty="0">
                <a:solidFill>
                  <a:schemeClr val="tx1"/>
                </a:solidFill>
                <a:sym typeface="+mn-ea"/>
              </a:rPr>
              <a:t>5.民族：四等人制</a:t>
            </a:r>
          </a:p>
        </p:txBody>
      </p:sp>
      <p:sp>
        <p:nvSpPr>
          <p:cNvPr id="6" name="文本框 75795"/>
          <p:cNvSpPr txBox="1"/>
          <p:nvPr/>
        </p:nvSpPr>
        <p:spPr>
          <a:xfrm>
            <a:off x="4093845" y="3021330"/>
            <a:ext cx="13716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制度：</a:t>
            </a:r>
          </a:p>
        </p:txBody>
      </p:sp>
      <p:pic>
        <p:nvPicPr>
          <p:cNvPr id="59394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10" y="946785"/>
            <a:ext cx="2697480" cy="4416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92785" y="5363210"/>
            <a:ext cx="14077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/>
              <a:t>忽必烈</a:t>
            </a:r>
          </a:p>
        </p:txBody>
      </p:sp>
      <p:sp>
        <p:nvSpPr>
          <p:cNvPr id="59400" name="文本框 14337"/>
          <p:cNvSpPr txBox="1"/>
          <p:nvPr/>
        </p:nvSpPr>
        <p:spPr>
          <a:xfrm>
            <a:off x="2717165" y="3844290"/>
            <a:ext cx="2378075" cy="2676525"/>
          </a:xfrm>
          <a:prstGeom prst="rect">
            <a:avLst/>
          </a:prstGeom>
          <a:solidFill>
            <a:srgbClr val="FFFF99"/>
          </a:solidFill>
          <a:ln w="38100" cap="flat" cmpd="dbl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defTabSz="914400">
              <a:tabLst>
                <a:tab pos="806450" algn="l"/>
              </a:tabLst>
            </a:pPr>
            <a:r>
              <a:rPr lang="zh-CN" altLang="en-US" sz="2400" b="1" dirty="0">
                <a:solidFill>
                  <a:srgbClr val="003300"/>
                </a:solidFill>
                <a:latin typeface="仿宋" panose="02010609060101010101" pitchFamily="49" charset="-122"/>
                <a:ea typeface="宋体" panose="02010600030101010101" pitchFamily="2" charset="-122"/>
              </a:rPr>
              <a:t>"大元"出自</a:t>
            </a:r>
            <a:r>
              <a:rPr lang="en-US" altLang="zh-CN" sz="2400" b="1" dirty="0">
                <a:solidFill>
                  <a:srgbClr val="003300"/>
                </a:solidFill>
                <a:latin typeface="仿宋" panose="02010609060101010101" pitchFamily="49" charset="-122"/>
                <a:ea typeface="宋体" panose="02010600030101010101" pitchFamily="2" charset="-122"/>
              </a:rPr>
              <a:t>《</a:t>
            </a:r>
            <a:r>
              <a:rPr lang="zh-CN" altLang="en-US" sz="2400" b="1" dirty="0">
                <a:solidFill>
                  <a:srgbClr val="003300"/>
                </a:solidFill>
                <a:latin typeface="仿宋" panose="02010609060101010101" pitchFamily="49" charset="-122"/>
                <a:ea typeface="宋体" panose="02010600030101010101" pitchFamily="2" charset="-122"/>
              </a:rPr>
              <a:t>易经</a:t>
            </a:r>
            <a:r>
              <a:rPr lang="en-US" altLang="zh-CN" sz="2400" b="1" dirty="0">
                <a:solidFill>
                  <a:srgbClr val="003300"/>
                </a:solidFill>
                <a:latin typeface="仿宋" panose="02010609060101010101" pitchFamily="49" charset="-122"/>
                <a:ea typeface="宋体" panose="02010600030101010101" pitchFamily="2" charset="-122"/>
              </a:rPr>
              <a:t>》</a:t>
            </a:r>
            <a:r>
              <a:rPr lang="zh-CN" altLang="en-US" sz="2400" b="1" dirty="0">
                <a:solidFill>
                  <a:srgbClr val="003300"/>
                </a:solidFill>
                <a:latin typeface="仿宋" panose="02010609060101010101" pitchFamily="49" charset="-122"/>
                <a:ea typeface="宋体" panose="02010600030101010101" pitchFamily="2" charset="-122"/>
              </a:rPr>
              <a:t>"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宋体" panose="02010600030101010101" pitchFamily="2" charset="-122"/>
              </a:rPr>
              <a:t>大哉乾元</a:t>
            </a:r>
            <a:r>
              <a:rPr lang="zh-CN" altLang="en-US" sz="2400" b="1" dirty="0">
                <a:solidFill>
                  <a:srgbClr val="003300"/>
                </a:solidFill>
                <a:latin typeface="仿宋" panose="02010609060101010101" pitchFamily="49" charset="-122"/>
                <a:ea typeface="宋体" panose="02010600030101010101" pitchFamily="2" charset="-122"/>
              </a:rPr>
              <a:t>"，是对无始无终无边无际的浩大的宇宙的赞叹。表现了元统治者欲</a:t>
            </a:r>
            <a:r>
              <a:rPr lang="zh-CN" altLang="en-US" sz="2400" b="1" u="sng" dirty="0">
                <a:solidFill>
                  <a:srgbClr val="FF0000"/>
                </a:solidFill>
                <a:latin typeface="仿宋" panose="02010609060101010101" pitchFamily="49" charset="-122"/>
                <a:ea typeface="宋体" panose="02010600030101010101" pitchFamily="2" charset="-122"/>
              </a:rPr>
              <a:t>一统天下</a:t>
            </a:r>
            <a:r>
              <a:rPr lang="zh-CN" altLang="en-US" sz="2400" b="1" dirty="0">
                <a:solidFill>
                  <a:srgbClr val="003300"/>
                </a:solidFill>
                <a:latin typeface="仿宋" panose="02010609060101010101" pitchFamily="49" charset="-122"/>
                <a:ea typeface="宋体" panose="02010600030101010101" pitchFamily="2" charset="-122"/>
              </a:rPr>
              <a:t>的志向。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940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 descr="元统一全国底图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313" y="404813"/>
            <a:ext cx="8839200" cy="6832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0" name="Picture 4" descr="南宋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4400" y="4365625"/>
            <a:ext cx="2819400" cy="2590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1" name="Picture 5" descr="金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46638" y="800100"/>
            <a:ext cx="3962400" cy="3962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2" name="Picture 6" descr="西辽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3850" y="2128838"/>
            <a:ext cx="3810000" cy="2020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3" name="Picture 7" descr="西夏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30625" y="3022600"/>
            <a:ext cx="2209800" cy="1343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4" name="Picture 8" descr="吐蕃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47813" y="3719513"/>
            <a:ext cx="3505200" cy="187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5" name="Picture 9" descr="未标题-1大理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857625" y="5300663"/>
            <a:ext cx="1362075" cy="1524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10"/>
          <p:cNvGrpSpPr/>
          <p:nvPr/>
        </p:nvGrpSpPr>
        <p:grpSpPr>
          <a:xfrm>
            <a:off x="2995613" y="909638"/>
            <a:ext cx="4114800" cy="2482850"/>
            <a:chOff x="0" y="0"/>
            <a:chExt cx="2592" cy="1564"/>
          </a:xfrm>
        </p:grpSpPr>
        <p:pic>
          <p:nvPicPr>
            <p:cNvPr id="43017" name="Picture 11" descr="蒙古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0" y="0"/>
              <a:ext cx="2592" cy="156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3018" name="Text Box 12"/>
            <p:cNvSpPr txBox="1"/>
            <p:nvPr/>
          </p:nvSpPr>
          <p:spPr>
            <a:xfrm>
              <a:off x="624" y="440"/>
              <a:ext cx="1272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3600" b="1" dirty="0">
                  <a:solidFill>
                    <a:srgbClr val="3333FF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大蒙古国</a:t>
              </a:r>
            </a:p>
          </p:txBody>
        </p:sp>
      </p:grpSp>
      <p:sp>
        <p:nvSpPr>
          <p:cNvPr id="43019" name="Line 14"/>
          <p:cNvSpPr/>
          <p:nvPr/>
        </p:nvSpPr>
        <p:spPr>
          <a:xfrm>
            <a:off x="4724400" y="2438400"/>
            <a:ext cx="111125" cy="1125538"/>
          </a:xfrm>
          <a:prstGeom prst="line">
            <a:avLst/>
          </a:prstGeom>
          <a:ln w="76200" cap="flat" cmpd="sng">
            <a:solidFill>
              <a:srgbClr val="E41C55"/>
            </a:solidFill>
            <a:prstDash val="solid"/>
            <a:round/>
            <a:headEnd type="none" w="med" len="med"/>
            <a:tailEnd type="triangle" w="med" len="med"/>
          </a:ln>
        </p:spPr>
      </p:sp>
      <p:pic>
        <p:nvPicPr>
          <p:cNvPr id="43020" name="Picture 15" descr="金箭头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119813" y="2362200"/>
            <a:ext cx="539750" cy="838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21" name="AutoShape 16"/>
          <p:cNvSpPr/>
          <p:nvPr/>
        </p:nvSpPr>
        <p:spPr>
          <a:xfrm rot="7225945">
            <a:off x="3276600" y="3706813"/>
            <a:ext cx="1295400" cy="228600"/>
          </a:xfrm>
          <a:prstGeom prst="notchedRightArrow">
            <a:avLst>
              <a:gd name="adj1" fmla="val 50000"/>
              <a:gd name="adj2" fmla="val 141194"/>
            </a:avLst>
          </a:prstGeom>
          <a:solidFill>
            <a:srgbClr val="E41C55"/>
          </a:solidFill>
          <a:ln w="9525" cap="flat" cmpd="sng">
            <a:solidFill>
              <a:srgbClr val="E41C55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3022" name="AutoShape 17"/>
          <p:cNvSpPr/>
          <p:nvPr/>
        </p:nvSpPr>
        <p:spPr>
          <a:xfrm rot="7225945">
            <a:off x="4041775" y="4802188"/>
            <a:ext cx="1905000" cy="241300"/>
          </a:xfrm>
          <a:prstGeom prst="notchedRightArrow">
            <a:avLst>
              <a:gd name="adj1" fmla="val 50000"/>
              <a:gd name="adj2" fmla="val 196710"/>
            </a:avLst>
          </a:prstGeom>
          <a:solidFill>
            <a:srgbClr val="E41C55"/>
          </a:solidFill>
          <a:ln w="9525" cap="flat" cmpd="sng">
            <a:solidFill>
              <a:srgbClr val="E41C55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4834" name="AutoShape 18"/>
          <p:cNvSpPr/>
          <p:nvPr/>
        </p:nvSpPr>
        <p:spPr>
          <a:xfrm rot="4254357">
            <a:off x="5395913" y="4419600"/>
            <a:ext cx="1295400" cy="228600"/>
          </a:xfrm>
          <a:prstGeom prst="notchedRightArrow">
            <a:avLst>
              <a:gd name="adj1" fmla="val 50000"/>
              <a:gd name="adj2" fmla="val 141194"/>
            </a:avLst>
          </a:prstGeom>
          <a:solidFill>
            <a:srgbClr val="E41C55"/>
          </a:solidFill>
          <a:ln w="9525" cap="flat" cmpd="sng">
            <a:solidFill>
              <a:srgbClr val="E41C55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4" name="Group 23"/>
          <p:cNvGrpSpPr/>
          <p:nvPr/>
        </p:nvGrpSpPr>
        <p:grpSpPr>
          <a:xfrm>
            <a:off x="611188" y="825500"/>
            <a:ext cx="8442325" cy="6130925"/>
            <a:chOff x="-316" y="11"/>
            <a:chExt cx="5328" cy="3862"/>
          </a:xfrm>
        </p:grpSpPr>
        <p:pic>
          <p:nvPicPr>
            <p:cNvPr id="43025" name="Picture 24" descr="元统一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-316" y="11"/>
              <a:ext cx="5328" cy="386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3026" name="Text Box 25"/>
            <p:cNvSpPr txBox="1"/>
            <p:nvPr/>
          </p:nvSpPr>
          <p:spPr>
            <a:xfrm>
              <a:off x="-232" y="253"/>
              <a:ext cx="1404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zh-CN" sz="4000" b="1" dirty="0">
                  <a:solidFill>
                    <a:srgbClr val="3333FF"/>
                  </a:solidFill>
                  <a:latin typeface="Arial" panose="020B0604020202020204" pitchFamily="34" charset="0"/>
                  <a:ea typeface="华文中宋" pitchFamily="2" charset="-122"/>
                </a:rPr>
                <a:t>金帐汗国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579938" y="3516313"/>
            <a:ext cx="893762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隶书" pitchFamily="49" charset="-122"/>
              </a:rPr>
              <a:t>1227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940425" y="3516313"/>
            <a:ext cx="893763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隶书" pitchFamily="49" charset="-122"/>
                <a:sym typeface="宋体" panose="02010600030101010101" pitchFamily="2" charset="-122"/>
              </a:rPr>
              <a:t>1234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861050" y="5183188"/>
            <a:ext cx="893763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隶书" pitchFamily="49" charset="-122"/>
                <a:sym typeface="宋体" panose="02010600030101010101" pitchFamily="2" charset="-122"/>
              </a:rPr>
              <a:t>1279</a:t>
            </a:r>
          </a:p>
        </p:txBody>
      </p:sp>
      <p:sp>
        <p:nvSpPr>
          <p:cNvPr id="45078" name="Text Box 25"/>
          <p:cNvSpPr txBox="1"/>
          <p:nvPr/>
        </p:nvSpPr>
        <p:spPr>
          <a:xfrm>
            <a:off x="4981575" y="3081338"/>
            <a:ext cx="1641475" cy="19383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9600" b="1" dirty="0">
                <a:solidFill>
                  <a:srgbClr val="3333FF"/>
                </a:solidFill>
                <a:latin typeface="Arial" panose="020B0604020202020204" pitchFamily="34" charset="0"/>
                <a:ea typeface="华文中宋" pitchFamily="2" charset="-122"/>
              </a:rPr>
              <a:t>元</a:t>
            </a:r>
          </a:p>
          <a:p>
            <a:r>
              <a:rPr lang="en-US" altLang="zh-CN" sz="2400" b="1" dirty="0">
                <a:solidFill>
                  <a:srgbClr val="3333FF"/>
                </a:solidFill>
                <a:latin typeface="Arial" panose="020B0604020202020204" pitchFamily="34" charset="0"/>
                <a:ea typeface="华文中宋" pitchFamily="2" charset="-122"/>
              </a:rPr>
              <a:t>1271-1368</a:t>
            </a:r>
          </a:p>
        </p:txBody>
      </p:sp>
      <p:sp>
        <p:nvSpPr>
          <p:cNvPr id="8" name="Text Box 25"/>
          <p:cNvSpPr txBox="1"/>
          <p:nvPr/>
        </p:nvSpPr>
        <p:spPr>
          <a:xfrm>
            <a:off x="84138" y="4476750"/>
            <a:ext cx="2225675" cy="706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000" b="1" dirty="0">
                <a:solidFill>
                  <a:srgbClr val="3333FF"/>
                </a:solidFill>
                <a:latin typeface="Arial" panose="020B0604020202020204" pitchFamily="34" charset="0"/>
                <a:ea typeface="华文中宋" pitchFamily="2" charset="-122"/>
              </a:rPr>
              <a:t>伊尔汗国</a:t>
            </a:r>
          </a:p>
        </p:txBody>
      </p:sp>
      <p:pic>
        <p:nvPicPr>
          <p:cNvPr id="11" name="Picture 6" descr="西辽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0850" y="2255838"/>
            <a:ext cx="3810000" cy="2020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 Box 25"/>
          <p:cNvSpPr txBox="1"/>
          <p:nvPr/>
        </p:nvSpPr>
        <p:spPr>
          <a:xfrm>
            <a:off x="485775" y="2498725"/>
            <a:ext cx="2735263" cy="706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000" b="1" dirty="0">
                <a:solidFill>
                  <a:srgbClr val="3333FF"/>
                </a:solidFill>
                <a:latin typeface="Arial" panose="020B0604020202020204" pitchFamily="34" charset="0"/>
                <a:ea typeface="华文中宋" pitchFamily="2" charset="-122"/>
              </a:rPr>
              <a:t>察合台汗国</a:t>
            </a:r>
            <a:endParaRPr lang="zh-CN" altLang="zh-CN" sz="4000" b="1" dirty="0">
              <a:solidFill>
                <a:schemeClr val="accent1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3" name="Text Box 25"/>
          <p:cNvSpPr txBox="1"/>
          <p:nvPr/>
        </p:nvSpPr>
        <p:spPr>
          <a:xfrm>
            <a:off x="1976120" y="1908175"/>
            <a:ext cx="27355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000" b="1" dirty="0">
                <a:solidFill>
                  <a:srgbClr val="3333FF"/>
                </a:solidFill>
                <a:latin typeface="Arial" panose="020B0604020202020204" pitchFamily="34" charset="0"/>
                <a:ea typeface="华文中宋" pitchFamily="2" charset="-122"/>
              </a:rPr>
              <a:t>窝阔台汗国</a:t>
            </a:r>
            <a:endParaRPr lang="zh-CN" altLang="zh-CN" sz="4000" b="1" dirty="0">
              <a:solidFill>
                <a:schemeClr val="accent1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348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45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34" grpId="0" bldLvl="0" animBg="1"/>
      <p:bldP spid="5" grpId="0"/>
      <p:bldP spid="5" grpId="1"/>
      <p:bldP spid="6" grpId="0"/>
      <p:bldP spid="6" grpId="1"/>
      <p:bldP spid="7" grpId="0"/>
      <p:bldP spid="7" grpId="1"/>
      <p:bldP spid="45078" grpId="0"/>
      <p:bldP spid="8" grpId="0"/>
      <p:bldP spid="10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内容占位符 2"/>
          <p:cNvSpPr>
            <a:spLocks noGrp="1"/>
          </p:cNvSpPr>
          <p:nvPr>
            <p:ph idx="1"/>
          </p:nvPr>
        </p:nvSpPr>
        <p:spPr>
          <a:xfrm>
            <a:off x="457200" y="449262"/>
            <a:ext cx="8229600" cy="898922"/>
          </a:xfrm>
        </p:spPr>
        <p:txBody>
          <a:bodyPr anchor="t"/>
          <a:lstStyle/>
          <a:p>
            <a:pPr marL="0" indent="0">
              <a:buNone/>
            </a:pPr>
            <a:r>
              <a:rPr lang="en-US" altLang="zh-CN" sz="2800" b="1"/>
              <a:t>1</a:t>
            </a:r>
            <a:r>
              <a:rPr lang="zh-CN" altLang="en-US" sz="2800" b="1"/>
              <a:t>、巩固措施</a:t>
            </a:r>
          </a:p>
          <a:p>
            <a:pPr marL="0" indent="0">
              <a:buNone/>
            </a:pPr>
            <a:r>
              <a:rPr lang="zh-CN" altLang="en-US" sz="2800" b="1"/>
              <a:t>（1）修筑驿道，</a:t>
            </a:r>
            <a:r>
              <a:rPr lang="zh-CN" altLang="en-US" sz="2800" b="1">
                <a:solidFill>
                  <a:srgbClr val="FF0000"/>
                </a:solidFill>
              </a:rPr>
              <a:t>设立驿站</a:t>
            </a:r>
            <a:r>
              <a:rPr lang="zh-CN" altLang="en-US" sz="2800" b="1"/>
              <a:t>；</a:t>
            </a:r>
            <a:r>
              <a:rPr lang="zh-CN" altLang="en-US" sz="2800" b="1">
                <a:solidFill>
                  <a:srgbClr val="FF0000"/>
                </a:solidFill>
              </a:rPr>
              <a:t>设急递铺</a:t>
            </a:r>
            <a:r>
              <a:rPr lang="zh-CN" altLang="en-US" sz="2800" b="1"/>
              <a:t>，传递公文。</a:t>
            </a:r>
          </a:p>
        </p:txBody>
      </p:sp>
      <p:pic>
        <p:nvPicPr>
          <p:cNvPr id="18434" name="图片 1"/>
          <p:cNvPicPr>
            <a:picLocks noChangeAspect="1"/>
          </p:cNvPicPr>
          <p:nvPr/>
        </p:nvPicPr>
        <p:blipFill>
          <a:blip r:embed="rId2">
            <a:lum bright="-12000" contrast="48000"/>
          </a:blip>
          <a:stretch>
            <a:fillRect/>
          </a:stretch>
        </p:blipFill>
        <p:spPr>
          <a:xfrm>
            <a:off x="160655" y="1571625"/>
            <a:ext cx="5679440" cy="46596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文本框 2"/>
          <p:cNvSpPr txBox="1"/>
          <p:nvPr/>
        </p:nvSpPr>
        <p:spPr>
          <a:xfrm>
            <a:off x="5911612" y="2932113"/>
            <a:ext cx="2987278" cy="1938020"/>
          </a:xfrm>
          <a:prstGeom prst="rect">
            <a:avLst/>
          </a:prstGeom>
          <a:solidFill>
            <a:srgbClr val="F6D576"/>
          </a:solidFill>
          <a:ln w="9525" cap="flat" cmpd="sng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just"/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八思巴文虎头圆符牌。译作汉语为“上天眷命，皇帝圣旨。如不钦奉虔敬，治罪”。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5" y="2488406"/>
            <a:ext cx="4826794" cy="3243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4" name="内容占位符 2"/>
          <p:cNvSpPr>
            <a:spLocks noGrp="1"/>
          </p:cNvSpPr>
          <p:nvPr>
            <p:ph idx="1"/>
          </p:nvPr>
        </p:nvSpPr>
        <p:spPr>
          <a:xfrm>
            <a:off x="457200" y="233998"/>
            <a:ext cx="8229600" cy="1119188"/>
          </a:xfrm>
        </p:spPr>
        <p:txBody>
          <a:bodyPr anchor="t"/>
          <a:lstStyle/>
          <a:p>
            <a:pPr marL="0" indent="0">
              <a:buNone/>
            </a:pPr>
            <a:r>
              <a:rPr lang="zh-CN" altLang="en-US" sz="2800" b="1"/>
              <a:t>（2）</a:t>
            </a:r>
            <a:r>
              <a:rPr lang="zh-CN" altLang="en-US" sz="2800" b="1">
                <a:solidFill>
                  <a:srgbClr val="FF0000"/>
                </a:solidFill>
              </a:rPr>
              <a:t>行省制度：</a:t>
            </a:r>
            <a:r>
              <a:rPr lang="zh-CN" altLang="en-US" sz="2800" b="1"/>
              <a:t>地方设行中书省，简称行省。</a:t>
            </a:r>
          </a:p>
          <a:p>
            <a:pPr marL="0" indent="0">
              <a:buNone/>
            </a:pPr>
            <a:r>
              <a:rPr lang="zh-CN" altLang="en-US" sz="2800" b="1"/>
              <a:t>意义：行省辖区广阔，军政大权集中，行政效率较高，加强了中央集权，是中国古代地方行政制度的重大变革，是我国省制的开端，对后世影响深远。</a:t>
            </a:r>
          </a:p>
        </p:txBody>
      </p:sp>
      <p:pic>
        <p:nvPicPr>
          <p:cNvPr id="44035" name="Picture 3" descr="元朝降雨a 副本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5524" t="24556" r="9918" b="39740"/>
          <a:stretch>
            <a:fillRect/>
          </a:stretch>
        </p:blipFill>
        <p:spPr>
          <a:xfrm>
            <a:off x="6415088" y="3317081"/>
            <a:ext cx="916781" cy="103941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762375" y="2497931"/>
            <a:ext cx="970360" cy="414020"/>
          </a:xfrm>
          <a:prstGeom prst="rect">
            <a:avLst/>
          </a:prstGeom>
          <a:solidFill>
            <a:srgbClr val="E3C496"/>
          </a:solidFill>
          <a:ln w="19050" cap="flat" cmpd="sng">
            <a:solidFill>
              <a:schemeClr val="accent6">
                <a:lumMod val="75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marR="0"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2100" b="1" kern="1200" cap="none" spc="0" normalizeH="0" baseline="0" noProof="1"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行省</a:t>
            </a:r>
            <a:endParaRPr kumimoji="0" lang="zh-CN" altLang="en-US" sz="2100" b="1" kern="1200" cap="none" spc="0" normalizeH="0" baseline="0" noProof="1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" name="直接连接符 2"/>
          <p:cNvSpPr/>
          <p:nvPr/>
        </p:nvSpPr>
        <p:spPr>
          <a:xfrm rot="5400000">
            <a:off x="3940969" y="3156347"/>
            <a:ext cx="4572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" name="文本框 3"/>
          <p:cNvSpPr txBox="1"/>
          <p:nvPr/>
        </p:nvSpPr>
        <p:spPr>
          <a:xfrm>
            <a:off x="3896281" y="3426619"/>
            <a:ext cx="505460" cy="2040731"/>
          </a:xfrm>
          <a:prstGeom prst="rect">
            <a:avLst/>
          </a:prstGeom>
          <a:solidFill>
            <a:srgbClr val="E3C496"/>
          </a:solidFill>
          <a:ln w="19050" cap="flat" cmpd="sng">
            <a:solidFill>
              <a:schemeClr val="accent6">
                <a:lumMod val="75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2100" b="1" kern="1200" cap="none" spc="0" normalizeH="0" baseline="0" noProof="1"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路、府、州、县</a:t>
            </a:r>
            <a:endParaRPr kumimoji="0" lang="zh-CN" altLang="en-US" sz="2100" b="1" kern="1200" cap="none" spc="0" normalizeH="0" baseline="0" noProof="1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" name="流程图: 过程 4"/>
          <p:cNvSpPr/>
          <p:nvPr/>
        </p:nvSpPr>
        <p:spPr>
          <a:xfrm>
            <a:off x="4813697" y="2488406"/>
            <a:ext cx="2518172" cy="398860"/>
          </a:xfrm>
          <a:prstGeom prst="flowChartProcess">
            <a:avLst/>
          </a:prstGeom>
          <a:solidFill>
            <a:srgbClr val="E3C49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（地方最高行政机构）</a:t>
            </a:r>
          </a:p>
        </p:txBody>
      </p:sp>
      <p:sp>
        <p:nvSpPr>
          <p:cNvPr id="6" name="文本占位符 4"/>
          <p:cNvSpPr>
            <a:spLocks noGrp="1" noChangeArrowheads="1"/>
          </p:cNvSpPr>
          <p:nvPr/>
        </p:nvSpPr>
        <p:spPr bwMode="auto">
          <a:xfrm>
            <a:off x="369094" y="2827735"/>
            <a:ext cx="3262313" cy="2546747"/>
          </a:xfrm>
          <a:prstGeom prst="rect">
            <a:avLst/>
          </a:prstGeom>
          <a:solidFill>
            <a:srgbClr val="F3F0C5"/>
          </a:solidFill>
          <a:ln w="9525">
            <a:solidFill>
              <a:srgbClr val="C00000"/>
            </a:solidFill>
            <a:miter lim="800000"/>
          </a:ln>
        </p:spPr>
        <p:txBody>
          <a:bodyPr/>
          <a:lstStyle/>
          <a:p>
            <a:pPr marL="0" marR="0" lvl="0" indent="45720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1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lang="zh-CN" altLang="en-US" sz="21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元朝中书省相当于今天的中央人民政府（即国务院），管理全国行政事务；</a:t>
            </a:r>
          </a:p>
          <a:p>
            <a:pPr marL="0" marR="0" lvl="0" indent="45720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在当时，大都及其周围地区（</a:t>
            </a:r>
            <a:r>
              <a:rPr kumimoji="0" lang="zh-CN" altLang="en-US" sz="210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山东、山西和河北</a:t>
            </a:r>
            <a:r>
              <a:rPr kumimoji="0" lang="zh-CN" altLang="en-US" sz="21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）由中书省</a:t>
            </a:r>
            <a:r>
              <a:rPr kumimoji="0" lang="zh-CN" altLang="en-US" sz="210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直接管辖</a:t>
            </a:r>
            <a:r>
              <a:rPr kumimoji="0" lang="zh-CN" altLang="en-US" sz="21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内容占位符 2"/>
          <p:cNvSpPr>
            <a:spLocks noGrp="1"/>
          </p:cNvSpPr>
          <p:nvPr>
            <p:ph idx="1"/>
          </p:nvPr>
        </p:nvSpPr>
        <p:spPr>
          <a:xfrm>
            <a:off x="457200" y="521018"/>
            <a:ext cx="8229600" cy="945356"/>
          </a:xfrm>
        </p:spPr>
        <p:txBody>
          <a:bodyPr anchor="t"/>
          <a:lstStyle/>
          <a:p>
            <a:pPr marL="0" indent="0">
              <a:buNone/>
            </a:pPr>
            <a:r>
              <a:rPr lang="zh-CN" altLang="en-US" sz="2800" b="1"/>
              <a:t>（3）</a:t>
            </a:r>
            <a:r>
              <a:rPr lang="zh-CN" altLang="en-US" sz="2800" b="1">
                <a:solidFill>
                  <a:srgbClr val="FF0000"/>
                </a:solidFill>
              </a:rPr>
              <a:t>设宣政院，</a:t>
            </a:r>
            <a:r>
              <a:rPr lang="zh-CN" altLang="en-US" sz="2800" b="1"/>
              <a:t>掌管全国佛教事宜并统辖吐蕃（今西藏）地区的军政事务。</a:t>
            </a:r>
          </a:p>
          <a:p>
            <a:pPr marL="0" indent="0">
              <a:buNone/>
            </a:pPr>
            <a:endParaRPr lang="zh-CN" altLang="en-US" sz="2800" b="1"/>
          </a:p>
        </p:txBody>
      </p:sp>
      <p:pic>
        <p:nvPicPr>
          <p:cNvPr id="20482" name="图片 3"/>
          <p:cNvPicPr>
            <a:picLocks noChangeAspect="1"/>
          </p:cNvPicPr>
          <p:nvPr/>
        </p:nvPicPr>
        <p:blipFill>
          <a:blip r:embed="rId2"/>
          <a:srcRect l="10202" t="3638" r="33368" b="21852"/>
          <a:stretch>
            <a:fillRect/>
          </a:stretch>
        </p:blipFill>
        <p:spPr>
          <a:xfrm>
            <a:off x="4612481" y="2294335"/>
            <a:ext cx="3486150" cy="2838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TextBox 6"/>
          <p:cNvSpPr txBox="1"/>
          <p:nvPr/>
        </p:nvSpPr>
        <p:spPr>
          <a:xfrm>
            <a:off x="5793581" y="5186363"/>
            <a:ext cx="1141730" cy="321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>
                <a:latin typeface="Arial" panose="020B0604020202020204" pitchFamily="34" charset="0"/>
                <a:ea typeface="宋体" panose="02010600030101010101" pitchFamily="2" charset="-122"/>
              </a:rPr>
              <a:t>宣政院印章</a:t>
            </a:r>
          </a:p>
        </p:txBody>
      </p:sp>
      <p:sp>
        <p:nvSpPr>
          <p:cNvPr id="20484" name="文本框 5"/>
          <p:cNvSpPr txBox="1"/>
          <p:nvPr/>
        </p:nvSpPr>
        <p:spPr>
          <a:xfrm>
            <a:off x="609600" y="2133600"/>
            <a:ext cx="3726656" cy="3643630"/>
          </a:xfrm>
          <a:prstGeom prst="rect">
            <a:avLst/>
          </a:prstGeom>
          <a:solidFill>
            <a:srgbClr val="F3F0C5"/>
          </a:solidFill>
          <a:ln w="9525" cap="flat" cmpd="sng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1800" b="1">
                <a:latin typeface="华文楷体" charset="-122"/>
                <a:ea typeface="华文楷体" charset="-122"/>
              </a:rPr>
              <a:t>    </a:t>
            </a:r>
            <a:r>
              <a:rPr lang="zh-CN" altLang="en-US" sz="2100" b="1">
                <a:latin typeface="华文楷体" charset="-122"/>
                <a:ea typeface="华文楷体" charset="-122"/>
              </a:rPr>
              <a:t>至元元年（1264年），元世祖忽必烈下诏设立总制院。到了至元二十五年（1288年），尚书省右丞相兼总制院使桑哥，认为总制院责任重大，故向忽必烈奏请，根据中国唐朝时期在宣政殿接待吐蕃使臣之例，而更名为宣政院。从此，西藏地区正式成为我国中央政府直接管辖的一个地方行政区域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内容占位符 2"/>
          <p:cNvSpPr>
            <a:spLocks noGrp="1"/>
          </p:cNvSpPr>
          <p:nvPr>
            <p:ph idx="1"/>
          </p:nvPr>
        </p:nvSpPr>
        <p:spPr>
          <a:xfrm>
            <a:off x="313690" y="951230"/>
            <a:ext cx="8455660" cy="575310"/>
          </a:xfrm>
        </p:spPr>
        <p:txBody>
          <a:bodyPr anchor="t"/>
          <a:lstStyle/>
          <a:p>
            <a:pPr marL="0" indent="0">
              <a:buNone/>
            </a:pPr>
            <a:r>
              <a:rPr lang="zh-CN" altLang="en-US" sz="2800" b="1"/>
              <a:t>（4）设北庭都元帅府、宣慰司，加强对西域的管辖</a:t>
            </a:r>
          </a:p>
        </p:txBody>
      </p:sp>
      <p:sp>
        <p:nvSpPr>
          <p:cNvPr id="21506" name="文本框 1"/>
          <p:cNvSpPr txBox="1"/>
          <p:nvPr/>
        </p:nvSpPr>
        <p:spPr>
          <a:xfrm>
            <a:off x="3533775" y="2486025"/>
            <a:ext cx="5062538" cy="2676525"/>
          </a:xfrm>
          <a:prstGeom prst="rect">
            <a:avLst/>
          </a:prstGeom>
          <a:solidFill>
            <a:srgbClr val="F3F0C5"/>
          </a:solidFill>
          <a:ln w="9525" cap="flat" cmpd="sng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just"/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元世祖忽必烈时将每个行中书省划分为六十个宣慰司，每个宣慰司下辖大约180个路（州）。宣慰司起着上行下达的作用，据元史记载：“宣慰司，掌军民之务，分道以总郡县，行省有政令则布于下，郡县有请则为达于省。”</a:t>
            </a:r>
          </a:p>
        </p:txBody>
      </p:sp>
      <p:pic>
        <p:nvPicPr>
          <p:cNvPr id="21507" name="图片 2"/>
          <p:cNvPicPr>
            <a:picLocks noChangeAspect="1"/>
          </p:cNvPicPr>
          <p:nvPr/>
        </p:nvPicPr>
        <p:blipFill>
          <a:blip r:embed="rId2"/>
          <a:srcRect t="18614"/>
          <a:stretch>
            <a:fillRect/>
          </a:stretch>
        </p:blipFill>
        <p:spPr>
          <a:xfrm>
            <a:off x="475060" y="2113360"/>
            <a:ext cx="2786063" cy="339447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文本框 7"/>
          <p:cNvSpPr txBox="1"/>
          <p:nvPr/>
        </p:nvSpPr>
        <p:spPr>
          <a:xfrm>
            <a:off x="3898900" y="5730875"/>
            <a:ext cx="29330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元朝疆域图</a:t>
            </a:r>
          </a:p>
        </p:txBody>
      </p:sp>
      <p:pic>
        <p:nvPicPr>
          <p:cNvPr id="3" name="图片 2" descr="图片2_meitu_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11113"/>
            <a:ext cx="7575550" cy="5453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255395" y="1767840"/>
            <a:ext cx="2198688" cy="922020"/>
          </a:xfrm>
          <a:prstGeom prst="rect">
            <a:avLst/>
          </a:prstGeom>
          <a:solidFill>
            <a:schemeClr val="accent6"/>
          </a:solidFill>
          <a:ln w="25400" cap="flat" cmpd="sng" algn="ctr">
            <a:solidFill>
              <a:sysClr val="windowText" lastClr="000000">
                <a:shade val="50000"/>
              </a:sysClr>
            </a:solidFill>
            <a:prstDash val="solid"/>
          </a:ln>
          <a:effec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fontAlgn="base"/>
            <a:r>
              <a:rPr lang="zh-CN" altLang="en-US" sz="2700" strike="noStrike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北庭都元帅府、宣慰司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056765" y="3496310"/>
            <a:ext cx="1398270" cy="506730"/>
          </a:xfrm>
          <a:prstGeom prst="rect">
            <a:avLst/>
          </a:prstGeom>
          <a:solidFill>
            <a:schemeClr val="accent6"/>
          </a:solidFill>
          <a:ln w="25400" cap="flat" cmpd="sng" algn="ctr">
            <a:solidFill>
              <a:sysClr val="windowText" lastClr="000000">
                <a:shade val="50000"/>
              </a:sysClr>
            </a:solidFill>
            <a:prstDash val="solid"/>
          </a:ln>
          <a:effec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fontAlgn="base"/>
            <a:r>
              <a:rPr lang="zh-CN" altLang="en-US" sz="2700" strike="noStrike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宣政院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269865" y="3773169"/>
            <a:ext cx="2970530" cy="460375"/>
          </a:xfrm>
          <a:prstGeom prst="rect">
            <a:avLst/>
          </a:prstGeom>
          <a:solidFill>
            <a:schemeClr val="accent6"/>
          </a:solidFill>
          <a:ln w="25400" cap="flat" cmpd="sng" algn="ctr">
            <a:solidFill>
              <a:sysClr val="windowText" lastClr="000000">
                <a:shade val="50000"/>
              </a:sysClr>
            </a:solidFill>
            <a:prstDash val="solid"/>
          </a:ln>
          <a:effec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fontAlgn="base"/>
            <a:r>
              <a:rPr lang="zh-CN" altLang="en-US" sz="2400" strike="noStrike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福建晋江澎湖巡检司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  <p:bldLst>
      <p:bldP spid="1638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内容占位符 2"/>
          <p:cNvSpPr>
            <a:spLocks noGrp="1"/>
          </p:cNvSpPr>
          <p:nvPr>
            <p:ph idx="1"/>
          </p:nvPr>
        </p:nvSpPr>
        <p:spPr>
          <a:xfrm>
            <a:off x="457200" y="449262"/>
            <a:ext cx="8229600" cy="1210866"/>
          </a:xfrm>
        </p:spPr>
        <p:txBody>
          <a:bodyPr anchor="t"/>
          <a:lstStyle/>
          <a:p>
            <a:pPr marL="0" indent="0">
              <a:buNone/>
            </a:pPr>
            <a:r>
              <a:rPr lang="zh-CN" altLang="en-US" sz="3600" b="1"/>
              <a:t>（5）中央：</a:t>
            </a:r>
            <a:r>
              <a:rPr lang="zh-CN" altLang="en-US" sz="3600" b="1">
                <a:solidFill>
                  <a:srgbClr val="FF0000"/>
                </a:solidFill>
              </a:rPr>
              <a:t>中书省</a:t>
            </a:r>
          </a:p>
          <a:p>
            <a:pPr marL="0" indent="0">
              <a:buNone/>
            </a:pPr>
            <a:endParaRPr lang="zh-CN" altLang="en-US" sz="3600" b="1">
              <a:solidFill>
                <a:srgbClr val="FF0000"/>
              </a:solidFill>
            </a:endParaRPr>
          </a:p>
        </p:txBody>
      </p:sp>
      <p:pic>
        <p:nvPicPr>
          <p:cNvPr id="22531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060" y="1209675"/>
            <a:ext cx="8333740" cy="53505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文本框 9"/>
          <p:cNvSpPr txBox="1"/>
          <p:nvPr/>
        </p:nvSpPr>
        <p:spPr>
          <a:xfrm>
            <a:off x="149225" y="116205"/>
            <a:ext cx="4253865" cy="5835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元朝的民族关系</a:t>
            </a:r>
          </a:p>
        </p:txBody>
      </p:sp>
      <p:sp>
        <p:nvSpPr>
          <p:cNvPr id="4" name="文本框 9"/>
          <p:cNvSpPr txBox="1">
            <a:spLocks noChangeArrowheads="1"/>
          </p:cNvSpPr>
          <p:nvPr/>
        </p:nvSpPr>
        <p:spPr bwMode="auto">
          <a:xfrm>
            <a:off x="71438" y="907415"/>
            <a:ext cx="4929188" cy="5386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2" charset="-122"/>
                <a:ea typeface="+mn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2" charset="-122"/>
                <a:ea typeface="+mn-ea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2" charset="-122"/>
                <a:ea typeface="+mn-ea"/>
                <a:cs typeface="+mn-cs"/>
              </a:rPr>
              <a:t>）回族形成：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2" charset="-122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+mn-ea"/>
                <a:cs typeface="+mn-cs"/>
              </a:rPr>
              <a:t>唐朝以来，不少来自波斯、阿拉伯的人，同汉、蒙、畏兀儿等族，长期杂居相处，互通婚姻，逐渐融合，开始形成一个新的民族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+mn-ea"/>
                <a:cs typeface="+mn-cs"/>
              </a:rPr>
              <a:t> ——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+mn-ea"/>
                <a:cs typeface="+mn-cs"/>
              </a:rPr>
              <a:t>回族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2" charset="-122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2" charset="-122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2" charset="-122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2" charset="-122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2" charset="-122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2" charset="-122"/>
              <a:ea typeface="+mn-ea"/>
              <a:cs typeface="+mn-cs"/>
            </a:endParaRPr>
          </a:p>
        </p:txBody>
      </p:sp>
      <p:sp>
        <p:nvSpPr>
          <p:cNvPr id="5" name="文本框 9"/>
          <p:cNvSpPr txBox="1"/>
          <p:nvPr/>
        </p:nvSpPr>
        <p:spPr>
          <a:xfrm>
            <a:off x="250825" y="4076383"/>
            <a:ext cx="4284663" cy="9540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）影响：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促进了各族经济、文化的发展与融合。</a:t>
            </a:r>
          </a:p>
        </p:txBody>
      </p:sp>
      <p:grpSp>
        <p:nvGrpSpPr>
          <p:cNvPr id="2" name="组合 25"/>
          <p:cNvGrpSpPr/>
          <p:nvPr/>
        </p:nvGrpSpPr>
        <p:grpSpPr>
          <a:xfrm>
            <a:off x="5072063" y="500063"/>
            <a:ext cx="4214812" cy="2828925"/>
            <a:chOff x="2011" y="1711"/>
            <a:chExt cx="3360" cy="2176"/>
          </a:xfrm>
        </p:grpSpPr>
        <p:sp>
          <p:nvSpPr>
            <p:cNvPr id="40965" name="文本框 58373"/>
            <p:cNvSpPr txBox="1"/>
            <p:nvPr/>
          </p:nvSpPr>
          <p:spPr>
            <a:xfrm>
              <a:off x="3594" y="2685"/>
              <a:ext cx="381" cy="35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 dirty="0">
                  <a:latin typeface="Wingdings" panose="05000000000000000000" pitchFamily="2" charset="2"/>
                  <a:ea typeface="微软雅黑" panose="020B0503020204020204" pitchFamily="34" charset="-122"/>
                </a:rPr>
                <a:t>回</a:t>
              </a:r>
            </a:p>
          </p:txBody>
        </p:sp>
        <p:sp>
          <p:nvSpPr>
            <p:cNvPr id="40966" name="文本框 58374"/>
            <p:cNvSpPr txBox="1"/>
            <p:nvPr/>
          </p:nvSpPr>
          <p:spPr>
            <a:xfrm>
              <a:off x="3380" y="1711"/>
              <a:ext cx="935" cy="352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400" b="1" dirty="0">
                  <a:latin typeface="Wingdings" panose="05000000000000000000" pitchFamily="2" charset="2"/>
                  <a:ea typeface="微软雅黑" panose="020B0503020204020204" pitchFamily="34" charset="-122"/>
                </a:rPr>
                <a:t>波斯人</a:t>
              </a:r>
            </a:p>
          </p:txBody>
        </p:sp>
        <p:sp>
          <p:nvSpPr>
            <p:cNvPr id="40967" name="文本框 58375"/>
            <p:cNvSpPr txBox="1"/>
            <p:nvPr/>
          </p:nvSpPr>
          <p:spPr>
            <a:xfrm>
              <a:off x="2011" y="2478"/>
              <a:ext cx="1327" cy="352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400" b="1" dirty="0">
                  <a:latin typeface="Wingdings" panose="05000000000000000000" pitchFamily="2" charset="2"/>
                  <a:ea typeface="微软雅黑" panose="020B0503020204020204" pitchFamily="34" charset="-122"/>
                </a:rPr>
                <a:t>阿拉伯人</a:t>
              </a:r>
            </a:p>
          </p:txBody>
        </p:sp>
        <p:sp>
          <p:nvSpPr>
            <p:cNvPr id="40968" name="文本框 58376"/>
            <p:cNvSpPr txBox="1"/>
            <p:nvPr/>
          </p:nvSpPr>
          <p:spPr>
            <a:xfrm>
              <a:off x="4651" y="2478"/>
              <a:ext cx="720" cy="352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400" b="1" dirty="0">
                  <a:latin typeface="Wingdings" panose="05000000000000000000" pitchFamily="2" charset="2"/>
                  <a:ea typeface="微软雅黑" panose="020B0503020204020204" pitchFamily="34" charset="-122"/>
                </a:rPr>
                <a:t>汉人</a:t>
              </a:r>
            </a:p>
          </p:txBody>
        </p:sp>
        <p:sp>
          <p:nvSpPr>
            <p:cNvPr id="40969" name="文本框 58377"/>
            <p:cNvSpPr txBox="1"/>
            <p:nvPr/>
          </p:nvSpPr>
          <p:spPr>
            <a:xfrm>
              <a:off x="3956" y="3535"/>
              <a:ext cx="1127" cy="352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400" b="1" dirty="0">
                  <a:latin typeface="Wingdings" panose="05000000000000000000" pitchFamily="2" charset="2"/>
                  <a:ea typeface="微软雅黑" panose="020B0503020204020204" pitchFamily="34" charset="-122"/>
                </a:rPr>
                <a:t>畏兀儿</a:t>
              </a:r>
            </a:p>
          </p:txBody>
        </p:sp>
        <p:grpSp>
          <p:nvGrpSpPr>
            <p:cNvPr id="40970" name="组合 58378"/>
            <p:cNvGrpSpPr/>
            <p:nvPr/>
          </p:nvGrpSpPr>
          <p:grpSpPr>
            <a:xfrm>
              <a:off x="2971" y="2115"/>
              <a:ext cx="1468" cy="1660"/>
              <a:chOff x="2160" y="1796"/>
              <a:chExt cx="1468" cy="1660"/>
            </a:xfrm>
          </p:grpSpPr>
          <p:sp>
            <p:nvSpPr>
              <p:cNvPr id="40971" name="直接连接符 58379"/>
              <p:cNvSpPr/>
              <p:nvPr/>
            </p:nvSpPr>
            <p:spPr>
              <a:xfrm rot="-108138" flipH="1">
                <a:off x="2416" y="1824"/>
                <a:ext cx="512" cy="1372"/>
              </a:xfrm>
              <a:prstGeom prst="line">
                <a:avLst/>
              </a:prstGeom>
              <a:ln w="31750" cap="sq" cmpd="sng">
                <a:solidFill>
                  <a:srgbClr val="009999"/>
                </a:solidFill>
                <a:prstDash val="solid"/>
                <a:miter/>
                <a:headEnd type="none" w="sm" len="sm"/>
                <a:tailEnd type="none" w="sm" len="sm"/>
              </a:ln>
            </p:spPr>
          </p:sp>
          <p:sp>
            <p:nvSpPr>
              <p:cNvPr id="40972" name="直接连接符 58380"/>
              <p:cNvSpPr/>
              <p:nvPr/>
            </p:nvSpPr>
            <p:spPr>
              <a:xfrm rot="8238810" flipH="1">
                <a:off x="2944" y="1796"/>
                <a:ext cx="512" cy="1372"/>
              </a:xfrm>
              <a:prstGeom prst="line">
                <a:avLst/>
              </a:prstGeom>
              <a:ln w="31750" cap="sq" cmpd="sng">
                <a:solidFill>
                  <a:srgbClr val="009999"/>
                </a:solidFill>
                <a:prstDash val="solid"/>
                <a:miter/>
                <a:headEnd type="none" w="sm" len="sm"/>
                <a:tailEnd type="none" w="sm" len="sm"/>
              </a:ln>
            </p:spPr>
          </p:sp>
          <p:sp>
            <p:nvSpPr>
              <p:cNvPr id="40973" name="直接连接符 58381"/>
              <p:cNvSpPr/>
              <p:nvPr/>
            </p:nvSpPr>
            <p:spPr>
              <a:xfrm rot="2022891" flipH="1">
                <a:off x="2800" y="2084"/>
                <a:ext cx="512" cy="1372"/>
              </a:xfrm>
              <a:prstGeom prst="line">
                <a:avLst/>
              </a:prstGeom>
              <a:ln w="31750" cap="sq" cmpd="sng">
                <a:solidFill>
                  <a:srgbClr val="009999"/>
                </a:solidFill>
                <a:prstDash val="solid"/>
                <a:miter/>
                <a:headEnd type="none" w="sm" len="sm"/>
                <a:tailEnd type="none" w="sm" len="sm"/>
              </a:ln>
            </p:spPr>
          </p:sp>
          <p:sp>
            <p:nvSpPr>
              <p:cNvPr id="40974" name="直接连接符 58382"/>
              <p:cNvSpPr/>
              <p:nvPr/>
            </p:nvSpPr>
            <p:spPr>
              <a:xfrm rot="6210109" flipH="1">
                <a:off x="2590" y="2066"/>
                <a:ext cx="512" cy="1372"/>
              </a:xfrm>
              <a:prstGeom prst="line">
                <a:avLst/>
              </a:prstGeom>
              <a:ln w="31750" cap="sq" cmpd="sng">
                <a:solidFill>
                  <a:srgbClr val="009999"/>
                </a:solidFill>
                <a:prstDash val="solid"/>
                <a:miter/>
                <a:headEnd type="none" w="sm" len="sm"/>
                <a:tailEnd type="none" w="sm" len="sm"/>
              </a:ln>
            </p:spPr>
          </p:sp>
          <p:sp>
            <p:nvSpPr>
              <p:cNvPr id="40975" name="直接连接符 58383"/>
              <p:cNvSpPr/>
              <p:nvPr/>
            </p:nvSpPr>
            <p:spPr>
              <a:xfrm rot="4148947" flipH="1">
                <a:off x="2678" y="1642"/>
                <a:ext cx="528" cy="1372"/>
              </a:xfrm>
              <a:prstGeom prst="line">
                <a:avLst/>
              </a:prstGeom>
              <a:ln w="31750" cap="sq" cmpd="sng">
                <a:solidFill>
                  <a:srgbClr val="009999"/>
                </a:solidFill>
                <a:prstDash val="solid"/>
                <a:miter/>
                <a:headEnd type="none" w="sm" len="sm"/>
                <a:tailEnd type="none" w="sm" len="sm"/>
              </a:ln>
            </p:spPr>
          </p:sp>
        </p:grpSp>
        <p:sp>
          <p:nvSpPr>
            <p:cNvPr id="40976" name="文本框 58384"/>
            <p:cNvSpPr txBox="1"/>
            <p:nvPr/>
          </p:nvSpPr>
          <p:spPr>
            <a:xfrm>
              <a:off x="2672" y="3502"/>
              <a:ext cx="857" cy="3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/>
              <a:r>
                <a:rPr lang="zh-CN" altLang="en-US" sz="2400" b="1" dirty="0">
                  <a:latin typeface="新宋体" panose="02010609030101010101" charset="-122"/>
                  <a:ea typeface="微软雅黑" panose="020B0503020204020204" pitchFamily="34" charset="-122"/>
                </a:rPr>
                <a:t>蒙古人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r="566" b="4286"/>
          <a:stretch>
            <a:fillRect/>
          </a:stretch>
        </p:blipFill>
        <p:spPr>
          <a:xfrm>
            <a:off x="5867400" y="3716338"/>
            <a:ext cx="2160588" cy="2754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内容占位符 2"/>
          <p:cNvSpPr>
            <a:spLocks noGrp="1"/>
          </p:cNvSpPr>
          <p:nvPr>
            <p:ph idx="1"/>
          </p:nvPr>
        </p:nvSpPr>
        <p:spPr>
          <a:xfrm>
            <a:off x="457200" y="224790"/>
            <a:ext cx="8229600" cy="2134791"/>
          </a:xfrm>
        </p:spPr>
        <p:txBody>
          <a:bodyPr anchor="t"/>
          <a:lstStyle/>
          <a:p>
            <a:pPr marL="0" indent="0">
              <a:buNone/>
            </a:pPr>
            <a:r>
              <a:rPr lang="en-US" altLang="zh-CN" b="1"/>
              <a:t>3</a:t>
            </a:r>
            <a:r>
              <a:rPr lang="zh-CN" altLang="en-US" b="1"/>
              <a:t>、</a:t>
            </a:r>
            <a:r>
              <a:rPr lang="zh-CN" altLang="en-US" b="1">
                <a:solidFill>
                  <a:srgbClr val="FF0000"/>
                </a:solidFill>
              </a:rPr>
              <a:t>“四等人制”</a:t>
            </a:r>
            <a:endParaRPr lang="zh-CN" altLang="en-US" b="1"/>
          </a:p>
          <a:p>
            <a:pPr marL="0" indent="0">
              <a:buNone/>
            </a:pPr>
            <a:r>
              <a:rPr lang="zh-CN" altLang="en-US" sz="2400" b="1"/>
              <a:t>为保障蒙古贵族的统治利益，元朝在很多方面对不同民族实行差别对待政策，被后人概括为“四等人制”，依次为蒙古人、色目人、汉人、南人。色目人指蒙古以外的西北、西域各族人，包括西夏、畏兀儿、回回等。汉人主要指北方的汉族，也包括已经入居中原的契丹、女真人。南人指原南宋统治区的居民。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8100536" y="5524024"/>
            <a:ext cx="709613" cy="345758"/>
            <a:chOff x="11325918" y="6064597"/>
            <a:chExt cx="1100783" cy="648072"/>
          </a:xfrm>
          <a:effectLst>
            <a:outerShdw blurRad="63500" dist="88900" dir="18720000" sx="97000" sy="97000" algn="ctr" rotWithShape="0">
              <a:srgbClr val="000000">
                <a:alpha val="77000"/>
              </a:srgbClr>
            </a:outerShdw>
          </a:effectLst>
        </p:grpSpPr>
        <p:sp>
          <p:nvSpPr>
            <p:cNvPr id="16" name="矩形 15"/>
            <p:cNvSpPr/>
            <p:nvPr/>
          </p:nvSpPr>
          <p:spPr>
            <a:xfrm>
              <a:off x="11325918" y="6208613"/>
              <a:ext cx="1100783" cy="504056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00" strike="noStrike" noProof="1"/>
            </a:p>
          </p:txBody>
        </p:sp>
        <p:sp>
          <p:nvSpPr>
            <p:cNvPr id="27" name="梯形 26"/>
            <p:cNvSpPr/>
            <p:nvPr/>
          </p:nvSpPr>
          <p:spPr>
            <a:xfrm>
              <a:off x="11325919" y="6064597"/>
              <a:ext cx="1080120" cy="144016"/>
            </a:xfrm>
            <a:prstGeom prst="trapezoid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00" strike="noStrike" noProof="1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214235" y="5370671"/>
            <a:ext cx="804386" cy="499110"/>
            <a:chOff x="10245799" y="5776565"/>
            <a:chExt cx="1100783" cy="936104"/>
          </a:xfrm>
          <a:effectLst>
            <a:outerShdw blurRad="63500" dist="88900" dir="18720000" sx="97000" sy="97000" algn="ctr" rotWithShape="0">
              <a:srgbClr val="000000">
                <a:alpha val="77000"/>
              </a:srgbClr>
            </a:outerShdw>
          </a:effectLst>
        </p:grpSpPr>
        <p:sp>
          <p:nvSpPr>
            <p:cNvPr id="28" name="梯形 27"/>
            <p:cNvSpPr/>
            <p:nvPr/>
          </p:nvSpPr>
          <p:spPr>
            <a:xfrm>
              <a:off x="10245799" y="5776565"/>
              <a:ext cx="1080120" cy="144016"/>
            </a:xfrm>
            <a:prstGeom prst="trapezoid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00" strike="noStrike" noProof="1"/>
            </a:p>
          </p:txBody>
        </p:sp>
        <p:sp>
          <p:nvSpPr>
            <p:cNvPr id="15" name="矩形 14"/>
            <p:cNvSpPr/>
            <p:nvPr/>
          </p:nvSpPr>
          <p:spPr>
            <a:xfrm>
              <a:off x="10338470" y="5920581"/>
              <a:ext cx="1008112" cy="792088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00" strike="noStrike" noProof="1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459379" y="5178743"/>
            <a:ext cx="752475" cy="691039"/>
            <a:chOff x="9186342" y="5416525"/>
            <a:chExt cx="1152128" cy="1296144"/>
          </a:xfrm>
          <a:effectLst>
            <a:outerShdw blurRad="63500" dist="88900" dir="18720000" sx="97000" sy="97000" algn="ctr" rotWithShape="0">
              <a:srgbClr val="000000">
                <a:alpha val="77000"/>
              </a:srgbClr>
            </a:outerShdw>
          </a:effectLst>
        </p:grpSpPr>
        <p:sp>
          <p:nvSpPr>
            <p:cNvPr id="14" name="矩形 13"/>
            <p:cNvSpPr/>
            <p:nvPr/>
          </p:nvSpPr>
          <p:spPr>
            <a:xfrm>
              <a:off x="9186342" y="5560541"/>
              <a:ext cx="1152128" cy="115212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00" strike="noStrike" noProof="1"/>
            </a:p>
          </p:txBody>
        </p:sp>
        <p:sp>
          <p:nvSpPr>
            <p:cNvPr id="24" name="梯形 23"/>
            <p:cNvSpPr/>
            <p:nvPr/>
          </p:nvSpPr>
          <p:spPr>
            <a:xfrm>
              <a:off x="9381703" y="5416525"/>
              <a:ext cx="936104" cy="144016"/>
            </a:xfrm>
            <a:prstGeom prst="trapezoi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00" strike="noStrike" noProof="1"/>
            </a:p>
          </p:txBody>
        </p:sp>
      </p:grpSp>
      <p:pic>
        <p:nvPicPr>
          <p:cNvPr id="78856" name="Picture 8"/>
          <p:cNvPicPr>
            <a:picLocks noChangeAspect="1" noChangeArrowheads="1"/>
          </p:cNvPicPr>
          <p:nvPr/>
        </p:nvPicPr>
        <p:blipFill>
          <a:blip r:embed="rId2" cstate="print">
            <a:lum bright="-10000" contrast="18000"/>
          </a:blip>
          <a:srcRect/>
          <a:stretch>
            <a:fillRect/>
          </a:stretch>
        </p:blipFill>
        <p:spPr bwMode="auto">
          <a:xfrm>
            <a:off x="6372701" y="3683318"/>
            <a:ext cx="944404" cy="1530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9600000" rev="0"/>
            </a:camera>
            <a:lightRig rig="threePt" dir="t"/>
          </a:scene3d>
        </p:spPr>
      </p:pic>
      <p:pic>
        <p:nvPicPr>
          <p:cNvPr id="78855" name="Picture 7"/>
          <p:cNvPicPr>
            <a:picLocks noChangeAspect="1" noChangeArrowheads="1"/>
          </p:cNvPicPr>
          <p:nvPr/>
        </p:nvPicPr>
        <p:blipFill>
          <a:blip r:embed="rId3" cstate="print">
            <a:lum bright="-10000" contrast="18000"/>
          </a:blip>
          <a:srcRect/>
          <a:stretch>
            <a:fillRect/>
          </a:stretch>
        </p:blipFill>
        <p:spPr bwMode="auto">
          <a:xfrm>
            <a:off x="5398294" y="2977514"/>
            <a:ext cx="998696" cy="1832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9600000" rev="0"/>
            </a:camera>
            <a:lightRig rig="threePt" dir="t"/>
          </a:scene3d>
        </p:spPr>
      </p:pic>
      <p:pic>
        <p:nvPicPr>
          <p:cNvPr id="78857" name="Picture 9"/>
          <p:cNvPicPr>
            <a:picLocks noChangeAspect="1" noChangeArrowheads="1"/>
          </p:cNvPicPr>
          <p:nvPr/>
        </p:nvPicPr>
        <p:blipFill>
          <a:blip r:embed="rId4" cstate="print">
            <a:lum bright="-10000" contrast="18000"/>
          </a:blip>
          <a:srcRect/>
          <a:stretch>
            <a:fillRect/>
          </a:stretch>
        </p:blipFill>
        <p:spPr bwMode="auto">
          <a:xfrm>
            <a:off x="7268528" y="4037648"/>
            <a:ext cx="831533" cy="1346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9600000" rev="0"/>
            </a:camera>
            <a:lightRig rig="threePt" dir="t"/>
          </a:scene3d>
        </p:spPr>
      </p:pic>
      <p:pic>
        <p:nvPicPr>
          <p:cNvPr id="78858" name="Picture 10"/>
          <p:cNvPicPr>
            <a:picLocks noChangeAspect="1" noChangeArrowheads="1"/>
          </p:cNvPicPr>
          <p:nvPr/>
        </p:nvPicPr>
        <p:blipFill>
          <a:blip r:embed="rId5" cstate="print">
            <a:lum bright="-10000" contrast="18000"/>
          </a:blip>
          <a:srcRect/>
          <a:stretch>
            <a:fillRect/>
          </a:stretch>
        </p:blipFill>
        <p:spPr bwMode="auto">
          <a:xfrm>
            <a:off x="8100536" y="4430554"/>
            <a:ext cx="660082" cy="1129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9600000" rev="0"/>
            </a:camera>
            <a:lightRig rig="threePt" dir="t"/>
          </a:scene3d>
        </p:spPr>
      </p:pic>
      <p:sp>
        <p:nvSpPr>
          <p:cNvPr id="17" name="矩形 16"/>
          <p:cNvSpPr/>
          <p:nvPr/>
        </p:nvSpPr>
        <p:spPr>
          <a:xfrm>
            <a:off x="6630313" y="5317331"/>
            <a:ext cx="40894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/>
            <a:r>
              <a:rPr lang="en-US" altLang="zh-CN" sz="3200" b="1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</a:t>
            </a:r>
            <a:endParaRPr lang="zh-CN" altLang="en-US" sz="3200" b="1" strike="noStrike" noProof="1"/>
          </a:p>
        </p:txBody>
      </p:sp>
      <p:sp>
        <p:nvSpPr>
          <p:cNvPr id="18" name="矩形 17"/>
          <p:cNvSpPr/>
          <p:nvPr/>
        </p:nvSpPr>
        <p:spPr>
          <a:xfrm>
            <a:off x="7436962" y="5355431"/>
            <a:ext cx="40894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/>
            <a:r>
              <a:rPr lang="en-US" altLang="zh-CN" sz="3200" b="1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3</a:t>
            </a:r>
            <a:endParaRPr lang="zh-CN" altLang="en-US" sz="3200" b="1" strike="noStrike" noProof="1"/>
          </a:p>
        </p:txBody>
      </p:sp>
      <p:sp>
        <p:nvSpPr>
          <p:cNvPr id="19" name="矩形 18"/>
          <p:cNvSpPr/>
          <p:nvPr/>
        </p:nvSpPr>
        <p:spPr>
          <a:xfrm>
            <a:off x="8228132" y="5447110"/>
            <a:ext cx="40894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/>
            <a:r>
              <a:rPr lang="en-US" altLang="zh-CN" sz="3200" b="1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4</a:t>
            </a:r>
            <a:endParaRPr lang="zh-CN" altLang="en-US" sz="3200" b="1" strike="noStrike" noProof="1"/>
          </a:p>
        </p:txBody>
      </p:sp>
      <p:grpSp>
        <p:nvGrpSpPr>
          <p:cNvPr id="25" name="组合 24"/>
          <p:cNvGrpSpPr/>
          <p:nvPr/>
        </p:nvGrpSpPr>
        <p:grpSpPr>
          <a:xfrm>
            <a:off x="5397818" y="4717733"/>
            <a:ext cx="884396" cy="1152049"/>
            <a:chOff x="8373591" y="4552429"/>
            <a:chExt cx="1028775" cy="2160240"/>
          </a:xfrm>
          <a:effectLst>
            <a:outerShdw blurRad="63500" dist="88900" dir="18720000" sx="97000" sy="97000" algn="ctr" rotWithShape="0">
              <a:srgbClr val="000000">
                <a:alpha val="77000"/>
              </a:srgbClr>
            </a:outerShdw>
          </a:effectLst>
        </p:grpSpPr>
        <p:sp>
          <p:nvSpPr>
            <p:cNvPr id="13" name="矩形 12"/>
            <p:cNvSpPr/>
            <p:nvPr/>
          </p:nvSpPr>
          <p:spPr>
            <a:xfrm>
              <a:off x="8394254" y="4696445"/>
              <a:ext cx="1008112" cy="201622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en-US" altLang="zh-CN" sz="3200" b="1" strike="noStrike" noProof="1" smtClean="0">
                <a:solidFill>
                  <a:schemeClr val="tx1"/>
                </a:solidFill>
              </a:endParaRPr>
            </a:p>
            <a:p>
              <a:pPr algn="ctr" fontAlgn="base"/>
              <a:r>
                <a:rPr lang="en-US" altLang="zh-CN" sz="3200" b="1" strike="noStrike" noProof="1" smtClean="0">
                  <a:solidFill>
                    <a:schemeClr val="tx1"/>
                  </a:solidFill>
                </a:rPr>
                <a:t>1</a:t>
              </a:r>
              <a:endParaRPr lang="zh-CN" altLang="en-US" sz="3200" b="1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21" name="梯形 20"/>
            <p:cNvSpPr/>
            <p:nvPr/>
          </p:nvSpPr>
          <p:spPr>
            <a:xfrm>
              <a:off x="8373591" y="4552429"/>
              <a:ext cx="1008112" cy="144016"/>
            </a:xfrm>
            <a:prstGeom prst="trapezoid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00" strike="noStrike" noProof="1"/>
            </a:p>
          </p:txBody>
        </p:sp>
      </p:grpSp>
      <p:pic>
        <p:nvPicPr>
          <p:cNvPr id="21507" name="图片 2"/>
          <p:cNvPicPr>
            <a:picLocks noChangeAspect="1"/>
          </p:cNvPicPr>
          <p:nvPr/>
        </p:nvPicPr>
        <p:blipFill>
          <a:blip r:embed="rId6"/>
          <a:srcRect t="18614"/>
          <a:stretch>
            <a:fillRect/>
          </a:stretch>
        </p:blipFill>
        <p:spPr>
          <a:xfrm>
            <a:off x="1369219" y="3399235"/>
            <a:ext cx="2043113" cy="23764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2" descr="辽1"/>
          <p:cNvPicPr>
            <a:picLocks noChangeAspect="1" noChangeArrowheads="1"/>
          </p:cNvPicPr>
          <p:nvPr/>
        </p:nvPicPr>
        <p:blipFill>
          <a:blip r:embed="rId3">
            <a:lum bright="-12000" contrast="29999"/>
          </a:blip>
          <a:srcRect/>
          <a:stretch>
            <a:fillRect/>
          </a:stretch>
        </p:blipFill>
        <p:spPr bwMode="auto">
          <a:xfrm>
            <a:off x="539750" y="476250"/>
            <a:ext cx="7543800" cy="63817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123" name="Freeform 4">
            <a:hlinkClick r:id="rId4" action="ppaction://hlinksldjump"/>
          </p:cNvPr>
          <p:cNvSpPr/>
          <p:nvPr/>
        </p:nvSpPr>
        <p:spPr>
          <a:xfrm>
            <a:off x="3195638" y="3013075"/>
            <a:ext cx="1981200" cy="81756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475" h="743">
                <a:moveTo>
                  <a:pt x="690" y="686"/>
                </a:moveTo>
                <a:cubicBezTo>
                  <a:pt x="686" y="674"/>
                  <a:pt x="688" y="657"/>
                  <a:pt x="678" y="649"/>
                </a:cubicBezTo>
                <a:cubicBezTo>
                  <a:pt x="665" y="638"/>
                  <a:pt x="638" y="651"/>
                  <a:pt x="629" y="637"/>
                </a:cubicBezTo>
                <a:cubicBezTo>
                  <a:pt x="555" y="519"/>
                  <a:pt x="671" y="569"/>
                  <a:pt x="580" y="539"/>
                </a:cubicBezTo>
                <a:cubicBezTo>
                  <a:pt x="569" y="506"/>
                  <a:pt x="572" y="488"/>
                  <a:pt x="531" y="478"/>
                </a:cubicBezTo>
                <a:cubicBezTo>
                  <a:pt x="479" y="465"/>
                  <a:pt x="372" y="453"/>
                  <a:pt x="372" y="453"/>
                </a:cubicBezTo>
                <a:cubicBezTo>
                  <a:pt x="285" y="397"/>
                  <a:pt x="149" y="399"/>
                  <a:pt x="53" y="392"/>
                </a:cubicBezTo>
                <a:cubicBezTo>
                  <a:pt x="0" y="311"/>
                  <a:pt x="42" y="305"/>
                  <a:pt x="114" y="257"/>
                </a:cubicBezTo>
                <a:cubicBezTo>
                  <a:pt x="168" y="221"/>
                  <a:pt x="186" y="208"/>
                  <a:pt x="249" y="196"/>
                </a:cubicBezTo>
                <a:cubicBezTo>
                  <a:pt x="257" y="184"/>
                  <a:pt x="263" y="169"/>
                  <a:pt x="274" y="159"/>
                </a:cubicBezTo>
                <a:cubicBezTo>
                  <a:pt x="284" y="149"/>
                  <a:pt x="303" y="147"/>
                  <a:pt x="311" y="135"/>
                </a:cubicBezTo>
                <a:cubicBezTo>
                  <a:pt x="361" y="54"/>
                  <a:pt x="309" y="49"/>
                  <a:pt x="384" y="0"/>
                </a:cubicBezTo>
                <a:cubicBezTo>
                  <a:pt x="409" y="4"/>
                  <a:pt x="433" y="9"/>
                  <a:pt x="458" y="12"/>
                </a:cubicBezTo>
                <a:cubicBezTo>
                  <a:pt x="499" y="17"/>
                  <a:pt x="540" y="18"/>
                  <a:pt x="580" y="24"/>
                </a:cubicBezTo>
                <a:cubicBezTo>
                  <a:pt x="663" y="36"/>
                  <a:pt x="740" y="73"/>
                  <a:pt x="825" y="86"/>
                </a:cubicBezTo>
                <a:cubicBezTo>
                  <a:pt x="854" y="165"/>
                  <a:pt x="815" y="86"/>
                  <a:pt x="874" y="135"/>
                </a:cubicBezTo>
                <a:cubicBezTo>
                  <a:pt x="886" y="144"/>
                  <a:pt x="888" y="162"/>
                  <a:pt x="899" y="172"/>
                </a:cubicBezTo>
                <a:cubicBezTo>
                  <a:pt x="909" y="182"/>
                  <a:pt x="924" y="188"/>
                  <a:pt x="936" y="196"/>
                </a:cubicBezTo>
                <a:cubicBezTo>
                  <a:pt x="1002" y="183"/>
                  <a:pt x="1012" y="166"/>
                  <a:pt x="1070" y="147"/>
                </a:cubicBezTo>
                <a:cubicBezTo>
                  <a:pt x="1120" y="73"/>
                  <a:pt x="1119" y="52"/>
                  <a:pt x="1279" y="122"/>
                </a:cubicBezTo>
                <a:cubicBezTo>
                  <a:pt x="1302" y="132"/>
                  <a:pt x="1281" y="173"/>
                  <a:pt x="1291" y="196"/>
                </a:cubicBezTo>
                <a:cubicBezTo>
                  <a:pt x="1298" y="212"/>
                  <a:pt x="1316" y="221"/>
                  <a:pt x="1328" y="233"/>
                </a:cubicBezTo>
                <a:cubicBezTo>
                  <a:pt x="1349" y="297"/>
                  <a:pt x="1348" y="301"/>
                  <a:pt x="1414" y="319"/>
                </a:cubicBezTo>
                <a:cubicBezTo>
                  <a:pt x="1443" y="409"/>
                  <a:pt x="1420" y="374"/>
                  <a:pt x="1475" y="429"/>
                </a:cubicBezTo>
                <a:cubicBezTo>
                  <a:pt x="1471" y="449"/>
                  <a:pt x="1475" y="473"/>
                  <a:pt x="1463" y="490"/>
                </a:cubicBezTo>
                <a:cubicBezTo>
                  <a:pt x="1456" y="501"/>
                  <a:pt x="1432" y="491"/>
                  <a:pt x="1426" y="502"/>
                </a:cubicBezTo>
                <a:cubicBezTo>
                  <a:pt x="1380" y="584"/>
                  <a:pt x="1440" y="599"/>
                  <a:pt x="1365" y="613"/>
                </a:cubicBezTo>
                <a:cubicBezTo>
                  <a:pt x="1332" y="619"/>
                  <a:pt x="1299" y="621"/>
                  <a:pt x="1266" y="625"/>
                </a:cubicBezTo>
                <a:cubicBezTo>
                  <a:pt x="1181" y="653"/>
                  <a:pt x="1094" y="659"/>
                  <a:pt x="1009" y="686"/>
                </a:cubicBezTo>
                <a:cubicBezTo>
                  <a:pt x="965" y="716"/>
                  <a:pt x="950" y="728"/>
                  <a:pt x="899" y="711"/>
                </a:cubicBezTo>
                <a:cubicBezTo>
                  <a:pt x="821" y="726"/>
                  <a:pt x="809" y="743"/>
                  <a:pt x="789" y="662"/>
                </a:cubicBezTo>
                <a:cubicBezTo>
                  <a:pt x="706" y="675"/>
                  <a:pt x="738" y="663"/>
                  <a:pt x="690" y="686"/>
                </a:cubicBezTo>
                <a:close/>
              </a:path>
            </a:pathLst>
          </a:custGeom>
          <a:solidFill>
            <a:srgbClr val="FFCC66"/>
          </a:solidFill>
          <a:ln w="571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4" name="Freeform 5"/>
          <p:cNvSpPr/>
          <p:nvPr/>
        </p:nvSpPr>
        <p:spPr>
          <a:xfrm>
            <a:off x="2446338" y="677863"/>
            <a:ext cx="5181600" cy="289401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3998" h="1997">
                <a:moveTo>
                  <a:pt x="980" y="1532"/>
                </a:moveTo>
                <a:cubicBezTo>
                  <a:pt x="976" y="1516"/>
                  <a:pt x="975" y="1498"/>
                  <a:pt x="968" y="1483"/>
                </a:cubicBezTo>
                <a:cubicBezTo>
                  <a:pt x="962" y="1469"/>
                  <a:pt x="947" y="1460"/>
                  <a:pt x="943" y="1446"/>
                </a:cubicBezTo>
                <a:cubicBezTo>
                  <a:pt x="935" y="1418"/>
                  <a:pt x="935" y="1389"/>
                  <a:pt x="931" y="1360"/>
                </a:cubicBezTo>
                <a:cubicBezTo>
                  <a:pt x="902" y="1364"/>
                  <a:pt x="873" y="1364"/>
                  <a:pt x="845" y="1372"/>
                </a:cubicBezTo>
                <a:cubicBezTo>
                  <a:pt x="831" y="1376"/>
                  <a:pt x="823" y="1397"/>
                  <a:pt x="808" y="1397"/>
                </a:cubicBezTo>
                <a:cubicBezTo>
                  <a:pt x="746" y="1397"/>
                  <a:pt x="681" y="1343"/>
                  <a:pt x="625" y="1323"/>
                </a:cubicBezTo>
                <a:cubicBezTo>
                  <a:pt x="598" y="1220"/>
                  <a:pt x="636" y="1310"/>
                  <a:pt x="576" y="1262"/>
                </a:cubicBezTo>
                <a:cubicBezTo>
                  <a:pt x="537" y="1230"/>
                  <a:pt x="567" y="1213"/>
                  <a:pt x="514" y="1189"/>
                </a:cubicBezTo>
                <a:cubicBezTo>
                  <a:pt x="491" y="1179"/>
                  <a:pt x="465" y="1180"/>
                  <a:pt x="441" y="1176"/>
                </a:cubicBezTo>
                <a:cubicBezTo>
                  <a:pt x="429" y="1168"/>
                  <a:pt x="417" y="1158"/>
                  <a:pt x="404" y="1152"/>
                </a:cubicBezTo>
                <a:cubicBezTo>
                  <a:pt x="392" y="1146"/>
                  <a:pt x="377" y="1148"/>
                  <a:pt x="367" y="1140"/>
                </a:cubicBezTo>
                <a:cubicBezTo>
                  <a:pt x="356" y="1131"/>
                  <a:pt x="353" y="1113"/>
                  <a:pt x="343" y="1103"/>
                </a:cubicBezTo>
                <a:cubicBezTo>
                  <a:pt x="302" y="1061"/>
                  <a:pt x="236" y="1061"/>
                  <a:pt x="183" y="1054"/>
                </a:cubicBezTo>
                <a:cubicBezTo>
                  <a:pt x="159" y="1045"/>
                  <a:pt x="130" y="1045"/>
                  <a:pt x="110" y="1029"/>
                </a:cubicBezTo>
                <a:cubicBezTo>
                  <a:pt x="98" y="1020"/>
                  <a:pt x="96" y="1002"/>
                  <a:pt x="85" y="992"/>
                </a:cubicBezTo>
                <a:cubicBezTo>
                  <a:pt x="50" y="957"/>
                  <a:pt x="40" y="957"/>
                  <a:pt x="0" y="943"/>
                </a:cubicBezTo>
                <a:cubicBezTo>
                  <a:pt x="12" y="935"/>
                  <a:pt x="27" y="930"/>
                  <a:pt x="36" y="919"/>
                </a:cubicBezTo>
                <a:cubicBezTo>
                  <a:pt x="83" y="860"/>
                  <a:pt x="7" y="896"/>
                  <a:pt x="85" y="870"/>
                </a:cubicBezTo>
                <a:cubicBezTo>
                  <a:pt x="93" y="858"/>
                  <a:pt x="104" y="847"/>
                  <a:pt x="110" y="833"/>
                </a:cubicBezTo>
                <a:cubicBezTo>
                  <a:pt x="120" y="810"/>
                  <a:pt x="134" y="760"/>
                  <a:pt x="134" y="760"/>
                </a:cubicBezTo>
                <a:cubicBezTo>
                  <a:pt x="126" y="748"/>
                  <a:pt x="116" y="736"/>
                  <a:pt x="110" y="723"/>
                </a:cubicBezTo>
                <a:cubicBezTo>
                  <a:pt x="104" y="711"/>
                  <a:pt x="108" y="694"/>
                  <a:pt x="98" y="686"/>
                </a:cubicBezTo>
                <a:cubicBezTo>
                  <a:pt x="85" y="675"/>
                  <a:pt x="65" y="678"/>
                  <a:pt x="49" y="674"/>
                </a:cubicBezTo>
                <a:cubicBezTo>
                  <a:pt x="65" y="625"/>
                  <a:pt x="81" y="576"/>
                  <a:pt x="98" y="527"/>
                </a:cubicBezTo>
                <a:cubicBezTo>
                  <a:pt x="111" y="489"/>
                  <a:pt x="208" y="478"/>
                  <a:pt x="208" y="478"/>
                </a:cubicBezTo>
                <a:cubicBezTo>
                  <a:pt x="247" y="439"/>
                  <a:pt x="268" y="434"/>
                  <a:pt x="318" y="416"/>
                </a:cubicBezTo>
                <a:cubicBezTo>
                  <a:pt x="359" y="420"/>
                  <a:pt x="400" y="423"/>
                  <a:pt x="441" y="429"/>
                </a:cubicBezTo>
                <a:cubicBezTo>
                  <a:pt x="454" y="431"/>
                  <a:pt x="474" y="429"/>
                  <a:pt x="478" y="441"/>
                </a:cubicBezTo>
                <a:cubicBezTo>
                  <a:pt x="492" y="480"/>
                  <a:pt x="484" y="523"/>
                  <a:pt x="490" y="564"/>
                </a:cubicBezTo>
                <a:cubicBezTo>
                  <a:pt x="497" y="610"/>
                  <a:pt x="545" y="631"/>
                  <a:pt x="576" y="662"/>
                </a:cubicBezTo>
                <a:cubicBezTo>
                  <a:pt x="580" y="682"/>
                  <a:pt x="568" y="717"/>
                  <a:pt x="588" y="723"/>
                </a:cubicBezTo>
                <a:cubicBezTo>
                  <a:pt x="658" y="745"/>
                  <a:pt x="735" y="725"/>
                  <a:pt x="808" y="735"/>
                </a:cubicBezTo>
                <a:cubicBezTo>
                  <a:pt x="823" y="737"/>
                  <a:pt x="831" y="754"/>
                  <a:pt x="845" y="760"/>
                </a:cubicBezTo>
                <a:cubicBezTo>
                  <a:pt x="869" y="770"/>
                  <a:pt x="893" y="780"/>
                  <a:pt x="919" y="784"/>
                </a:cubicBezTo>
                <a:cubicBezTo>
                  <a:pt x="1022" y="798"/>
                  <a:pt x="977" y="789"/>
                  <a:pt x="1054" y="809"/>
                </a:cubicBezTo>
                <a:cubicBezTo>
                  <a:pt x="1778" y="794"/>
                  <a:pt x="1523" y="903"/>
                  <a:pt x="1801" y="723"/>
                </a:cubicBezTo>
                <a:cubicBezTo>
                  <a:pt x="1893" y="587"/>
                  <a:pt x="2025" y="621"/>
                  <a:pt x="2181" y="613"/>
                </a:cubicBezTo>
                <a:cubicBezTo>
                  <a:pt x="2240" y="597"/>
                  <a:pt x="2308" y="583"/>
                  <a:pt x="2365" y="564"/>
                </a:cubicBezTo>
                <a:cubicBezTo>
                  <a:pt x="2389" y="556"/>
                  <a:pt x="2438" y="539"/>
                  <a:pt x="2438" y="539"/>
                </a:cubicBezTo>
                <a:cubicBezTo>
                  <a:pt x="2450" y="531"/>
                  <a:pt x="2462" y="521"/>
                  <a:pt x="2475" y="514"/>
                </a:cubicBezTo>
                <a:cubicBezTo>
                  <a:pt x="2487" y="508"/>
                  <a:pt x="2501" y="508"/>
                  <a:pt x="2512" y="502"/>
                </a:cubicBezTo>
                <a:cubicBezTo>
                  <a:pt x="2538" y="488"/>
                  <a:pt x="2586" y="453"/>
                  <a:pt x="2586" y="453"/>
                </a:cubicBezTo>
                <a:cubicBezTo>
                  <a:pt x="2650" y="354"/>
                  <a:pt x="2566" y="473"/>
                  <a:pt x="2647" y="392"/>
                </a:cubicBezTo>
                <a:cubicBezTo>
                  <a:pt x="2728" y="311"/>
                  <a:pt x="2609" y="395"/>
                  <a:pt x="2708" y="331"/>
                </a:cubicBezTo>
                <a:cubicBezTo>
                  <a:pt x="2712" y="319"/>
                  <a:pt x="2728" y="304"/>
                  <a:pt x="2720" y="294"/>
                </a:cubicBezTo>
                <a:cubicBezTo>
                  <a:pt x="2710" y="281"/>
                  <a:pt x="2687" y="287"/>
                  <a:pt x="2671" y="282"/>
                </a:cubicBezTo>
                <a:cubicBezTo>
                  <a:pt x="2646" y="275"/>
                  <a:pt x="2622" y="265"/>
                  <a:pt x="2598" y="257"/>
                </a:cubicBezTo>
                <a:cubicBezTo>
                  <a:pt x="2566" y="160"/>
                  <a:pt x="2623" y="179"/>
                  <a:pt x="2696" y="159"/>
                </a:cubicBezTo>
                <a:cubicBezTo>
                  <a:pt x="2819" y="126"/>
                  <a:pt x="2837" y="112"/>
                  <a:pt x="2978" y="98"/>
                </a:cubicBezTo>
                <a:cubicBezTo>
                  <a:pt x="3092" y="59"/>
                  <a:pt x="3204" y="29"/>
                  <a:pt x="3321" y="0"/>
                </a:cubicBezTo>
                <a:cubicBezTo>
                  <a:pt x="3410" y="11"/>
                  <a:pt x="3434" y="3"/>
                  <a:pt x="3480" y="73"/>
                </a:cubicBezTo>
                <a:cubicBezTo>
                  <a:pt x="3554" y="55"/>
                  <a:pt x="3513" y="56"/>
                  <a:pt x="3603" y="86"/>
                </a:cubicBezTo>
                <a:cubicBezTo>
                  <a:pt x="3615" y="90"/>
                  <a:pt x="3639" y="98"/>
                  <a:pt x="3639" y="98"/>
                </a:cubicBezTo>
                <a:cubicBezTo>
                  <a:pt x="3693" y="80"/>
                  <a:pt x="3733" y="43"/>
                  <a:pt x="3787" y="24"/>
                </a:cubicBezTo>
                <a:cubicBezTo>
                  <a:pt x="3799" y="28"/>
                  <a:pt x="3814" y="28"/>
                  <a:pt x="3823" y="37"/>
                </a:cubicBezTo>
                <a:cubicBezTo>
                  <a:pt x="3888" y="102"/>
                  <a:pt x="3776" y="51"/>
                  <a:pt x="3872" y="86"/>
                </a:cubicBezTo>
                <a:cubicBezTo>
                  <a:pt x="3887" y="127"/>
                  <a:pt x="3897" y="167"/>
                  <a:pt x="3909" y="208"/>
                </a:cubicBezTo>
                <a:cubicBezTo>
                  <a:pt x="3922" y="253"/>
                  <a:pt x="3950" y="307"/>
                  <a:pt x="3958" y="355"/>
                </a:cubicBezTo>
                <a:cubicBezTo>
                  <a:pt x="3972" y="443"/>
                  <a:pt x="3956" y="408"/>
                  <a:pt x="3995" y="465"/>
                </a:cubicBezTo>
                <a:cubicBezTo>
                  <a:pt x="3991" y="522"/>
                  <a:pt x="3998" y="581"/>
                  <a:pt x="3983" y="637"/>
                </a:cubicBezTo>
                <a:cubicBezTo>
                  <a:pt x="3980" y="650"/>
                  <a:pt x="3955" y="640"/>
                  <a:pt x="3946" y="649"/>
                </a:cubicBezTo>
                <a:cubicBezTo>
                  <a:pt x="3937" y="658"/>
                  <a:pt x="3942" y="676"/>
                  <a:pt x="3934" y="686"/>
                </a:cubicBezTo>
                <a:cubicBezTo>
                  <a:pt x="3925" y="698"/>
                  <a:pt x="3909" y="703"/>
                  <a:pt x="3897" y="711"/>
                </a:cubicBezTo>
                <a:cubicBezTo>
                  <a:pt x="3882" y="756"/>
                  <a:pt x="3848" y="861"/>
                  <a:pt x="3848" y="907"/>
                </a:cubicBezTo>
                <a:cubicBezTo>
                  <a:pt x="3867" y="864"/>
                  <a:pt x="3878" y="817"/>
                  <a:pt x="3905" y="779"/>
                </a:cubicBezTo>
                <a:cubicBezTo>
                  <a:pt x="3913" y="768"/>
                  <a:pt x="3910" y="807"/>
                  <a:pt x="3909" y="821"/>
                </a:cubicBezTo>
                <a:cubicBezTo>
                  <a:pt x="3908" y="834"/>
                  <a:pt x="3900" y="845"/>
                  <a:pt x="3897" y="858"/>
                </a:cubicBezTo>
                <a:cubicBezTo>
                  <a:pt x="3881" y="932"/>
                  <a:pt x="3888" y="952"/>
                  <a:pt x="3836" y="1005"/>
                </a:cubicBezTo>
                <a:cubicBezTo>
                  <a:pt x="3832" y="1029"/>
                  <a:pt x="3835" y="1057"/>
                  <a:pt x="3823" y="1078"/>
                </a:cubicBezTo>
                <a:cubicBezTo>
                  <a:pt x="3817" y="1089"/>
                  <a:pt x="3793" y="1079"/>
                  <a:pt x="3787" y="1090"/>
                </a:cubicBezTo>
                <a:cubicBezTo>
                  <a:pt x="3768" y="1123"/>
                  <a:pt x="3789" y="1174"/>
                  <a:pt x="3762" y="1201"/>
                </a:cubicBezTo>
                <a:cubicBezTo>
                  <a:pt x="3741" y="1222"/>
                  <a:pt x="3709" y="1229"/>
                  <a:pt x="3688" y="1250"/>
                </a:cubicBezTo>
                <a:cubicBezTo>
                  <a:pt x="3676" y="1262"/>
                  <a:pt x="3664" y="1275"/>
                  <a:pt x="3652" y="1287"/>
                </a:cubicBezTo>
                <a:cubicBezTo>
                  <a:pt x="3628" y="1271"/>
                  <a:pt x="3609" y="1243"/>
                  <a:pt x="3578" y="1274"/>
                </a:cubicBezTo>
                <a:cubicBezTo>
                  <a:pt x="3569" y="1283"/>
                  <a:pt x="3572" y="1300"/>
                  <a:pt x="3566" y="1311"/>
                </a:cubicBezTo>
                <a:cubicBezTo>
                  <a:pt x="3552" y="1337"/>
                  <a:pt x="3534" y="1360"/>
                  <a:pt x="3517" y="1385"/>
                </a:cubicBezTo>
                <a:cubicBezTo>
                  <a:pt x="3509" y="1397"/>
                  <a:pt x="3492" y="1421"/>
                  <a:pt x="3492" y="1421"/>
                </a:cubicBezTo>
                <a:cubicBezTo>
                  <a:pt x="3488" y="1454"/>
                  <a:pt x="3488" y="1487"/>
                  <a:pt x="3480" y="1519"/>
                </a:cubicBezTo>
                <a:cubicBezTo>
                  <a:pt x="3469" y="1560"/>
                  <a:pt x="3417" y="1595"/>
                  <a:pt x="3394" y="1630"/>
                </a:cubicBezTo>
                <a:cubicBezTo>
                  <a:pt x="3364" y="1721"/>
                  <a:pt x="3302" y="1664"/>
                  <a:pt x="3235" y="1642"/>
                </a:cubicBezTo>
                <a:cubicBezTo>
                  <a:pt x="3219" y="1646"/>
                  <a:pt x="3202" y="1649"/>
                  <a:pt x="3186" y="1654"/>
                </a:cubicBezTo>
                <a:cubicBezTo>
                  <a:pt x="3161" y="1662"/>
                  <a:pt x="3112" y="1679"/>
                  <a:pt x="3112" y="1679"/>
                </a:cubicBezTo>
                <a:cubicBezTo>
                  <a:pt x="3100" y="1691"/>
                  <a:pt x="3090" y="1706"/>
                  <a:pt x="3076" y="1716"/>
                </a:cubicBezTo>
                <a:cubicBezTo>
                  <a:pt x="3065" y="1723"/>
                  <a:pt x="3049" y="1720"/>
                  <a:pt x="3039" y="1728"/>
                </a:cubicBezTo>
                <a:cubicBezTo>
                  <a:pt x="3026" y="1738"/>
                  <a:pt x="3010" y="1772"/>
                  <a:pt x="3002" y="1789"/>
                </a:cubicBezTo>
                <a:cubicBezTo>
                  <a:pt x="2990" y="1852"/>
                  <a:pt x="2981" y="1852"/>
                  <a:pt x="2929" y="1887"/>
                </a:cubicBezTo>
                <a:cubicBezTo>
                  <a:pt x="2937" y="1875"/>
                  <a:pt x="2957" y="1864"/>
                  <a:pt x="2953" y="1850"/>
                </a:cubicBezTo>
                <a:cubicBezTo>
                  <a:pt x="2950" y="1837"/>
                  <a:pt x="2918" y="1851"/>
                  <a:pt x="2916" y="1838"/>
                </a:cubicBezTo>
                <a:cubicBezTo>
                  <a:pt x="2911" y="1800"/>
                  <a:pt x="2941" y="1765"/>
                  <a:pt x="2953" y="1728"/>
                </a:cubicBezTo>
                <a:cubicBezTo>
                  <a:pt x="2957" y="1716"/>
                  <a:pt x="2965" y="1691"/>
                  <a:pt x="2965" y="1691"/>
                </a:cubicBezTo>
                <a:cubicBezTo>
                  <a:pt x="2907" y="1651"/>
                  <a:pt x="2943" y="1662"/>
                  <a:pt x="2855" y="1691"/>
                </a:cubicBezTo>
                <a:cubicBezTo>
                  <a:pt x="2843" y="1695"/>
                  <a:pt x="2818" y="1703"/>
                  <a:pt x="2818" y="1703"/>
                </a:cubicBezTo>
                <a:cubicBezTo>
                  <a:pt x="2792" y="1743"/>
                  <a:pt x="2760" y="1761"/>
                  <a:pt x="2733" y="1801"/>
                </a:cubicBezTo>
                <a:cubicBezTo>
                  <a:pt x="2729" y="1822"/>
                  <a:pt x="2735" y="1848"/>
                  <a:pt x="2720" y="1863"/>
                </a:cubicBezTo>
                <a:cubicBezTo>
                  <a:pt x="2705" y="1878"/>
                  <a:pt x="2678" y="1868"/>
                  <a:pt x="2659" y="1875"/>
                </a:cubicBezTo>
                <a:cubicBezTo>
                  <a:pt x="2590" y="1900"/>
                  <a:pt x="2653" y="1898"/>
                  <a:pt x="2586" y="1936"/>
                </a:cubicBezTo>
                <a:cubicBezTo>
                  <a:pt x="2571" y="1944"/>
                  <a:pt x="2553" y="1944"/>
                  <a:pt x="2536" y="1948"/>
                </a:cubicBezTo>
                <a:cubicBezTo>
                  <a:pt x="2483" y="1941"/>
                  <a:pt x="2423" y="1951"/>
                  <a:pt x="2377" y="1924"/>
                </a:cubicBezTo>
                <a:cubicBezTo>
                  <a:pt x="2364" y="1917"/>
                  <a:pt x="2363" y="1897"/>
                  <a:pt x="2353" y="1887"/>
                </a:cubicBezTo>
                <a:cubicBezTo>
                  <a:pt x="2343" y="1877"/>
                  <a:pt x="2328" y="1871"/>
                  <a:pt x="2316" y="1863"/>
                </a:cubicBezTo>
                <a:cubicBezTo>
                  <a:pt x="2300" y="1867"/>
                  <a:pt x="2277" y="1861"/>
                  <a:pt x="2267" y="1875"/>
                </a:cubicBezTo>
                <a:cubicBezTo>
                  <a:pt x="2214" y="1949"/>
                  <a:pt x="2292" y="1936"/>
                  <a:pt x="2230" y="1985"/>
                </a:cubicBezTo>
                <a:cubicBezTo>
                  <a:pt x="2220" y="1993"/>
                  <a:pt x="2205" y="1993"/>
                  <a:pt x="2193" y="1997"/>
                </a:cubicBezTo>
                <a:cubicBezTo>
                  <a:pt x="2170" y="1989"/>
                  <a:pt x="2136" y="1982"/>
                  <a:pt x="2120" y="1961"/>
                </a:cubicBezTo>
                <a:cubicBezTo>
                  <a:pt x="2072" y="1901"/>
                  <a:pt x="2152" y="1938"/>
                  <a:pt x="2071" y="1912"/>
                </a:cubicBezTo>
                <a:cubicBezTo>
                  <a:pt x="2038" y="1743"/>
                  <a:pt x="2089" y="1926"/>
                  <a:pt x="2022" y="1826"/>
                </a:cubicBezTo>
                <a:cubicBezTo>
                  <a:pt x="1973" y="1752"/>
                  <a:pt x="2060" y="1789"/>
                  <a:pt x="1960" y="1765"/>
                </a:cubicBezTo>
                <a:cubicBezTo>
                  <a:pt x="1956" y="1744"/>
                  <a:pt x="1961" y="1719"/>
                  <a:pt x="1948" y="1703"/>
                </a:cubicBezTo>
                <a:cubicBezTo>
                  <a:pt x="1937" y="1690"/>
                  <a:pt x="1911" y="1703"/>
                  <a:pt x="1899" y="1691"/>
                </a:cubicBezTo>
                <a:cubicBezTo>
                  <a:pt x="1887" y="1679"/>
                  <a:pt x="1900" y="1653"/>
                  <a:pt x="1887" y="1642"/>
                </a:cubicBezTo>
                <a:cubicBezTo>
                  <a:pt x="1867" y="1625"/>
                  <a:pt x="1813" y="1617"/>
                  <a:pt x="1813" y="1617"/>
                </a:cubicBezTo>
                <a:cubicBezTo>
                  <a:pt x="1756" y="1657"/>
                  <a:pt x="1699" y="1680"/>
                  <a:pt x="1630" y="1691"/>
                </a:cubicBezTo>
                <a:cubicBezTo>
                  <a:pt x="1627" y="1702"/>
                  <a:pt x="1623" y="1773"/>
                  <a:pt x="1581" y="1752"/>
                </a:cubicBezTo>
                <a:cubicBezTo>
                  <a:pt x="1570" y="1746"/>
                  <a:pt x="1576" y="1726"/>
                  <a:pt x="1568" y="1716"/>
                </a:cubicBezTo>
                <a:cubicBezTo>
                  <a:pt x="1549" y="1693"/>
                  <a:pt x="1521" y="1687"/>
                  <a:pt x="1495" y="1679"/>
                </a:cubicBezTo>
                <a:cubicBezTo>
                  <a:pt x="1491" y="1667"/>
                  <a:pt x="1492" y="1651"/>
                  <a:pt x="1483" y="1642"/>
                </a:cubicBezTo>
                <a:cubicBezTo>
                  <a:pt x="1465" y="1624"/>
                  <a:pt x="1370" y="1596"/>
                  <a:pt x="1348" y="1593"/>
                </a:cubicBezTo>
                <a:cubicBezTo>
                  <a:pt x="1238" y="1580"/>
                  <a:pt x="1127" y="1568"/>
                  <a:pt x="1017" y="1556"/>
                </a:cubicBezTo>
                <a:cubicBezTo>
                  <a:pt x="976" y="1543"/>
                  <a:pt x="980" y="1557"/>
                  <a:pt x="980" y="1532"/>
                </a:cubicBezTo>
                <a:close/>
              </a:path>
            </a:pathLst>
          </a:custGeom>
          <a:solidFill>
            <a:srgbClr val="FF99FF"/>
          </a:solidFill>
          <a:ln w="57150" cap="flat" cmpd="sng">
            <a:solidFill>
              <a:srgbClr val="FF66CC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952" name="Text Box 8"/>
          <p:cNvSpPr txBox="1"/>
          <p:nvPr/>
        </p:nvSpPr>
        <p:spPr>
          <a:xfrm>
            <a:off x="4233863" y="4476750"/>
            <a:ext cx="3276600" cy="768350"/>
          </a:xfrm>
          <a:prstGeom prst="rect">
            <a:avLst/>
          </a:prstGeom>
          <a:noFill/>
          <a:ln w="57150">
            <a:noFill/>
          </a:ln>
          <a:effectLst>
            <a:outerShdw dist="35921" dir="2699999" sy="50000" rotWithShape="0">
              <a:srgbClr val="875B0D"/>
            </a:outerShdw>
          </a:effectLst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  <a:buSzTx/>
            </a:pPr>
            <a:r>
              <a:rPr lang="zh-CN" altLang="en-US" sz="4400" dirty="0">
                <a:latin typeface="Times New Roman" panose="02020603050405020304" pitchFamily="18" charset="0"/>
                <a:ea typeface="隶书" pitchFamily="49" charset="-122"/>
              </a:rPr>
              <a:t>北宋</a:t>
            </a:r>
            <a:r>
              <a:rPr lang="zh-CN" altLang="en-US" sz="2400" dirty="0">
                <a:latin typeface="Times New Roman" panose="02020603050405020304" pitchFamily="18" charset="0"/>
                <a:ea typeface="隶书" pitchFamily="49" charset="-122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隶书" pitchFamily="49" charset="-122"/>
              </a:rPr>
              <a:t>960-1127</a:t>
            </a:r>
            <a:r>
              <a:rPr lang="zh-CN" altLang="en-US" sz="2400" dirty="0">
                <a:latin typeface="Times New Roman" panose="02020603050405020304" pitchFamily="18" charset="0"/>
                <a:ea typeface="隶书" pitchFamily="49" charset="-122"/>
              </a:rPr>
              <a:t>）</a:t>
            </a:r>
          </a:p>
        </p:txBody>
      </p:sp>
      <p:sp>
        <p:nvSpPr>
          <p:cNvPr id="2" name="Text Box 8"/>
          <p:cNvSpPr txBox="1"/>
          <p:nvPr/>
        </p:nvSpPr>
        <p:spPr>
          <a:xfrm>
            <a:off x="3851275" y="2157413"/>
            <a:ext cx="3276600" cy="768350"/>
          </a:xfrm>
          <a:prstGeom prst="rect">
            <a:avLst/>
          </a:prstGeom>
          <a:noFill/>
          <a:ln w="57150">
            <a:noFill/>
          </a:ln>
          <a:effectLst>
            <a:outerShdw dist="35921" dir="2699999" sy="50000" rotWithShape="0">
              <a:srgbClr val="875B0D"/>
            </a:outerShdw>
          </a:effectLst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  <a:buSzTx/>
            </a:pPr>
            <a:r>
              <a:rPr lang="zh-CN" altLang="en-US" sz="4400" dirty="0">
                <a:solidFill>
                  <a:srgbClr val="0066FF"/>
                </a:solidFill>
                <a:latin typeface="Times New Roman" panose="02020603050405020304" pitchFamily="18" charset="0"/>
                <a:ea typeface="隶书" pitchFamily="49" charset="-122"/>
              </a:rPr>
              <a:t>辽</a:t>
            </a:r>
            <a:r>
              <a:rPr lang="zh-CN" altLang="en-US" sz="2400" dirty="0">
                <a:solidFill>
                  <a:srgbClr val="0066FF"/>
                </a:solidFill>
                <a:latin typeface="Times New Roman" panose="02020603050405020304" pitchFamily="18" charset="0"/>
                <a:ea typeface="隶书" pitchFamily="49" charset="-122"/>
              </a:rPr>
              <a:t>（</a:t>
            </a:r>
            <a:r>
              <a:rPr lang="en-US" altLang="zh-CN" sz="2400" dirty="0">
                <a:solidFill>
                  <a:srgbClr val="0066FF"/>
                </a:solidFill>
                <a:latin typeface="Times New Roman" panose="02020603050405020304" pitchFamily="18" charset="0"/>
                <a:ea typeface="隶书" pitchFamily="49" charset="-122"/>
              </a:rPr>
              <a:t>916-1125</a:t>
            </a:r>
            <a:r>
              <a:rPr lang="zh-CN" altLang="en-US" sz="2400" dirty="0">
                <a:solidFill>
                  <a:srgbClr val="0066FF"/>
                </a:solidFill>
                <a:latin typeface="Times New Roman" panose="02020603050405020304" pitchFamily="18" charset="0"/>
                <a:ea typeface="隶书" pitchFamily="49" charset="-122"/>
              </a:rPr>
              <a:t>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4101" descr="C:\Documents and Settings\Administrator\桌面\9k\耶律阿保机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90" y="3564890"/>
            <a:ext cx="2269490" cy="3246755"/>
          </a:xfrm>
          <a:prstGeom prst="rect">
            <a:avLst/>
          </a:prstGeom>
          <a:noFill/>
          <a:ln w="57150" cap="flat" cmpd="thinThick">
            <a:solidFill>
              <a:srgbClr val="6633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0243" name="文本框 75782"/>
          <p:cNvSpPr txBox="1"/>
          <p:nvPr/>
        </p:nvSpPr>
        <p:spPr>
          <a:xfrm>
            <a:off x="-632460" y="6183630"/>
            <a:ext cx="31924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耶律阿保机</a:t>
            </a:r>
          </a:p>
        </p:txBody>
      </p:sp>
      <p:sp>
        <p:nvSpPr>
          <p:cNvPr id="10244" name="文本框 75783"/>
          <p:cNvSpPr txBox="1"/>
          <p:nvPr/>
        </p:nvSpPr>
        <p:spPr>
          <a:xfrm>
            <a:off x="4540885" y="779780"/>
            <a:ext cx="13716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民族：</a:t>
            </a:r>
          </a:p>
        </p:txBody>
      </p:sp>
      <p:sp>
        <p:nvSpPr>
          <p:cNvPr id="10245" name="文本框 75785"/>
          <p:cNvSpPr txBox="1"/>
          <p:nvPr/>
        </p:nvSpPr>
        <p:spPr>
          <a:xfrm>
            <a:off x="4540885" y="1420495"/>
            <a:ext cx="13716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人物：</a:t>
            </a:r>
          </a:p>
        </p:txBody>
      </p:sp>
      <p:sp>
        <p:nvSpPr>
          <p:cNvPr id="10246" name="文本框 75786"/>
          <p:cNvSpPr txBox="1"/>
          <p:nvPr/>
        </p:nvSpPr>
        <p:spPr>
          <a:xfrm>
            <a:off x="4540885" y="1985010"/>
            <a:ext cx="13716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时间：</a:t>
            </a:r>
          </a:p>
        </p:txBody>
      </p:sp>
      <p:sp>
        <p:nvSpPr>
          <p:cNvPr id="10247" name="文本框 75787"/>
          <p:cNvSpPr txBox="1"/>
          <p:nvPr/>
        </p:nvSpPr>
        <p:spPr>
          <a:xfrm>
            <a:off x="4540885" y="2549525"/>
            <a:ext cx="13716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都城：</a:t>
            </a:r>
          </a:p>
        </p:txBody>
      </p:sp>
      <p:sp>
        <p:nvSpPr>
          <p:cNvPr id="75790" name="文本框 75789"/>
          <p:cNvSpPr txBox="1"/>
          <p:nvPr/>
        </p:nvSpPr>
        <p:spPr>
          <a:xfrm>
            <a:off x="5912485" y="779780"/>
            <a:ext cx="16764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契丹族</a:t>
            </a:r>
          </a:p>
        </p:txBody>
      </p:sp>
      <p:sp>
        <p:nvSpPr>
          <p:cNvPr id="75791" name="文本框 75790"/>
          <p:cNvSpPr txBox="1"/>
          <p:nvPr/>
        </p:nvSpPr>
        <p:spPr>
          <a:xfrm>
            <a:off x="5912485" y="1420495"/>
            <a:ext cx="23622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耶律阿保机</a:t>
            </a:r>
          </a:p>
        </p:txBody>
      </p:sp>
      <p:sp>
        <p:nvSpPr>
          <p:cNvPr id="75793" name="Text Box 12"/>
          <p:cNvSpPr txBox="1"/>
          <p:nvPr/>
        </p:nvSpPr>
        <p:spPr>
          <a:xfrm>
            <a:off x="5912485" y="1985010"/>
            <a:ext cx="32004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916</a:t>
            </a:r>
            <a:r>
              <a:rPr lang="zh-CN" altLang="en-US" sz="32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</a:t>
            </a:r>
          </a:p>
        </p:txBody>
      </p:sp>
      <p:sp>
        <p:nvSpPr>
          <p:cNvPr id="7" name="Text Box 12"/>
          <p:cNvSpPr txBox="1"/>
          <p:nvPr/>
        </p:nvSpPr>
        <p:spPr>
          <a:xfrm>
            <a:off x="5912485" y="2549525"/>
            <a:ext cx="2784475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上京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52" name="文本框 75795"/>
          <p:cNvSpPr txBox="1"/>
          <p:nvPr/>
        </p:nvSpPr>
        <p:spPr>
          <a:xfrm>
            <a:off x="4540885" y="3109595"/>
            <a:ext cx="13716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国号：</a:t>
            </a:r>
          </a:p>
        </p:txBody>
      </p:sp>
      <p:sp>
        <p:nvSpPr>
          <p:cNvPr id="75797" name="文本框 75796"/>
          <p:cNvSpPr txBox="1"/>
          <p:nvPr/>
        </p:nvSpPr>
        <p:spPr>
          <a:xfrm>
            <a:off x="5912485" y="3109595"/>
            <a:ext cx="3276600" cy="8921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辽</a:t>
            </a:r>
            <a:r>
              <a:rPr lang="zh-CN" altLang="en-US" sz="20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（契丹人多次更改国号，有时称契丹，有时称辽）</a:t>
            </a:r>
          </a:p>
        </p:txBody>
      </p:sp>
      <p:sp>
        <p:nvSpPr>
          <p:cNvPr id="8" name="AutoShape 684"/>
          <p:cNvSpPr>
            <a:spLocks noGrp="1" noChangeArrowheads="1"/>
          </p:cNvSpPr>
          <p:nvPr/>
        </p:nvSpPr>
        <p:spPr>
          <a:xfrm>
            <a:off x="38100" y="33020"/>
            <a:ext cx="4318635" cy="876300"/>
          </a:xfrm>
          <a:prstGeom prst="roundRect">
            <a:avLst>
              <a:gd name="adj" fmla="val 8676"/>
            </a:avLst>
          </a:prstGeom>
          <a:gradFill rotWithShape="1">
            <a:gsLst>
              <a:gs pos="0">
                <a:srgbClr val="FFCC00"/>
              </a:gs>
              <a:gs pos="100000">
                <a:srgbClr val="FFF7D7"/>
              </a:gs>
            </a:gsLst>
            <a:lin ang="5400000" scaled="1"/>
          </a:gradFill>
          <a:ln w="12700">
            <a:solidFill>
              <a:schemeClr val="folHlink"/>
            </a:solidFill>
          </a:ln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7810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一、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辽（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916-1125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160645" y="4919980"/>
            <a:ext cx="385064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0" hangingPunct="0"/>
            <a:r>
              <a:rPr lang="zh-CN" altLang="en-US" sz="24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北面官：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负责契丹等游牧民族事务，胡服，掌实权;</a:t>
            </a:r>
            <a:endParaRPr lang="zh-CN" altLang="en-US" sz="2400" b="1" noProof="1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eaLnBrk="0" hangingPunct="0"/>
            <a:r>
              <a:rPr lang="zh-CN" altLang="en-US" sz="24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南面官：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负责以汉人为主的农耕民族事务，汉服，仿汉制</a:t>
            </a:r>
          </a:p>
        </p:txBody>
      </p:sp>
      <p:sp>
        <p:nvSpPr>
          <p:cNvPr id="3" name="文本框 75795"/>
          <p:cNvSpPr txBox="1"/>
          <p:nvPr/>
        </p:nvSpPr>
        <p:spPr>
          <a:xfrm>
            <a:off x="4667885" y="4097655"/>
            <a:ext cx="13716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制度：</a:t>
            </a:r>
          </a:p>
        </p:txBody>
      </p:sp>
      <p:pic>
        <p:nvPicPr>
          <p:cNvPr id="7170" name="图片 3"/>
          <p:cNvPicPr>
            <a:picLocks noChangeAspect="1"/>
          </p:cNvPicPr>
          <p:nvPr/>
        </p:nvPicPr>
        <p:blipFill>
          <a:blip r:embed="rId3">
            <a:lum bright="6000" contrast="41999"/>
          </a:blip>
          <a:stretch>
            <a:fillRect/>
          </a:stretch>
        </p:blipFill>
        <p:spPr>
          <a:xfrm>
            <a:off x="13335" y="909320"/>
            <a:ext cx="4455795" cy="26562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片 4"/>
          <p:cNvPicPr>
            <a:picLocks noChangeAspect="1"/>
          </p:cNvPicPr>
          <p:nvPr/>
        </p:nvPicPr>
        <p:blipFill>
          <a:blip r:embed="rId4"/>
          <a:srcRect t="-517" r="44598" b="37593"/>
          <a:stretch>
            <a:fillRect/>
          </a:stretch>
        </p:blipFill>
        <p:spPr>
          <a:xfrm>
            <a:off x="2047240" y="3494405"/>
            <a:ext cx="2493010" cy="3400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2" descr="辽1"/>
          <p:cNvPicPr>
            <a:picLocks noChangeAspect="1" noChangeArrowheads="1"/>
          </p:cNvPicPr>
          <p:nvPr/>
        </p:nvPicPr>
        <p:blipFill>
          <a:blip r:embed="rId3">
            <a:lum bright="-12000" contrast="29999"/>
          </a:blip>
          <a:srcRect/>
          <a:stretch>
            <a:fillRect/>
          </a:stretch>
        </p:blipFill>
        <p:spPr bwMode="auto">
          <a:xfrm>
            <a:off x="539750" y="476250"/>
            <a:ext cx="7543800" cy="63817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123" name="Freeform 4">
            <a:hlinkClick r:id="rId4" action="ppaction://hlinksldjump"/>
          </p:cNvPr>
          <p:cNvSpPr/>
          <p:nvPr/>
        </p:nvSpPr>
        <p:spPr>
          <a:xfrm>
            <a:off x="3195638" y="3013075"/>
            <a:ext cx="1981200" cy="81756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475" h="743">
                <a:moveTo>
                  <a:pt x="690" y="686"/>
                </a:moveTo>
                <a:cubicBezTo>
                  <a:pt x="686" y="674"/>
                  <a:pt x="688" y="657"/>
                  <a:pt x="678" y="649"/>
                </a:cubicBezTo>
                <a:cubicBezTo>
                  <a:pt x="665" y="638"/>
                  <a:pt x="638" y="651"/>
                  <a:pt x="629" y="637"/>
                </a:cubicBezTo>
                <a:cubicBezTo>
                  <a:pt x="555" y="519"/>
                  <a:pt x="671" y="569"/>
                  <a:pt x="580" y="539"/>
                </a:cubicBezTo>
                <a:cubicBezTo>
                  <a:pt x="569" y="506"/>
                  <a:pt x="572" y="488"/>
                  <a:pt x="531" y="478"/>
                </a:cubicBezTo>
                <a:cubicBezTo>
                  <a:pt x="479" y="465"/>
                  <a:pt x="372" y="453"/>
                  <a:pt x="372" y="453"/>
                </a:cubicBezTo>
                <a:cubicBezTo>
                  <a:pt x="285" y="397"/>
                  <a:pt x="149" y="399"/>
                  <a:pt x="53" y="392"/>
                </a:cubicBezTo>
                <a:cubicBezTo>
                  <a:pt x="0" y="311"/>
                  <a:pt x="42" y="305"/>
                  <a:pt x="114" y="257"/>
                </a:cubicBezTo>
                <a:cubicBezTo>
                  <a:pt x="168" y="221"/>
                  <a:pt x="186" y="208"/>
                  <a:pt x="249" y="196"/>
                </a:cubicBezTo>
                <a:cubicBezTo>
                  <a:pt x="257" y="184"/>
                  <a:pt x="263" y="169"/>
                  <a:pt x="274" y="159"/>
                </a:cubicBezTo>
                <a:cubicBezTo>
                  <a:pt x="284" y="149"/>
                  <a:pt x="303" y="147"/>
                  <a:pt x="311" y="135"/>
                </a:cubicBezTo>
                <a:cubicBezTo>
                  <a:pt x="361" y="54"/>
                  <a:pt x="309" y="49"/>
                  <a:pt x="384" y="0"/>
                </a:cubicBezTo>
                <a:cubicBezTo>
                  <a:pt x="409" y="4"/>
                  <a:pt x="433" y="9"/>
                  <a:pt x="458" y="12"/>
                </a:cubicBezTo>
                <a:cubicBezTo>
                  <a:pt x="499" y="17"/>
                  <a:pt x="540" y="18"/>
                  <a:pt x="580" y="24"/>
                </a:cubicBezTo>
                <a:cubicBezTo>
                  <a:pt x="663" y="36"/>
                  <a:pt x="740" y="73"/>
                  <a:pt x="825" y="86"/>
                </a:cubicBezTo>
                <a:cubicBezTo>
                  <a:pt x="854" y="165"/>
                  <a:pt x="815" y="86"/>
                  <a:pt x="874" y="135"/>
                </a:cubicBezTo>
                <a:cubicBezTo>
                  <a:pt x="886" y="144"/>
                  <a:pt x="888" y="162"/>
                  <a:pt x="899" y="172"/>
                </a:cubicBezTo>
                <a:cubicBezTo>
                  <a:pt x="909" y="182"/>
                  <a:pt x="924" y="188"/>
                  <a:pt x="936" y="196"/>
                </a:cubicBezTo>
                <a:cubicBezTo>
                  <a:pt x="1002" y="183"/>
                  <a:pt x="1012" y="166"/>
                  <a:pt x="1070" y="147"/>
                </a:cubicBezTo>
                <a:cubicBezTo>
                  <a:pt x="1120" y="73"/>
                  <a:pt x="1119" y="52"/>
                  <a:pt x="1279" y="122"/>
                </a:cubicBezTo>
                <a:cubicBezTo>
                  <a:pt x="1302" y="132"/>
                  <a:pt x="1281" y="173"/>
                  <a:pt x="1291" y="196"/>
                </a:cubicBezTo>
                <a:cubicBezTo>
                  <a:pt x="1298" y="212"/>
                  <a:pt x="1316" y="221"/>
                  <a:pt x="1328" y="233"/>
                </a:cubicBezTo>
                <a:cubicBezTo>
                  <a:pt x="1349" y="297"/>
                  <a:pt x="1348" y="301"/>
                  <a:pt x="1414" y="319"/>
                </a:cubicBezTo>
                <a:cubicBezTo>
                  <a:pt x="1443" y="409"/>
                  <a:pt x="1420" y="374"/>
                  <a:pt x="1475" y="429"/>
                </a:cubicBezTo>
                <a:cubicBezTo>
                  <a:pt x="1471" y="449"/>
                  <a:pt x="1475" y="473"/>
                  <a:pt x="1463" y="490"/>
                </a:cubicBezTo>
                <a:cubicBezTo>
                  <a:pt x="1456" y="501"/>
                  <a:pt x="1432" y="491"/>
                  <a:pt x="1426" y="502"/>
                </a:cubicBezTo>
                <a:cubicBezTo>
                  <a:pt x="1380" y="584"/>
                  <a:pt x="1440" y="599"/>
                  <a:pt x="1365" y="613"/>
                </a:cubicBezTo>
                <a:cubicBezTo>
                  <a:pt x="1332" y="619"/>
                  <a:pt x="1299" y="621"/>
                  <a:pt x="1266" y="625"/>
                </a:cubicBezTo>
                <a:cubicBezTo>
                  <a:pt x="1181" y="653"/>
                  <a:pt x="1094" y="659"/>
                  <a:pt x="1009" y="686"/>
                </a:cubicBezTo>
                <a:cubicBezTo>
                  <a:pt x="965" y="716"/>
                  <a:pt x="950" y="728"/>
                  <a:pt x="899" y="711"/>
                </a:cubicBezTo>
                <a:cubicBezTo>
                  <a:pt x="821" y="726"/>
                  <a:pt x="809" y="743"/>
                  <a:pt x="789" y="662"/>
                </a:cubicBezTo>
                <a:cubicBezTo>
                  <a:pt x="706" y="675"/>
                  <a:pt x="738" y="663"/>
                  <a:pt x="690" y="686"/>
                </a:cubicBezTo>
                <a:close/>
              </a:path>
            </a:pathLst>
          </a:custGeom>
          <a:solidFill>
            <a:srgbClr val="FFCC66"/>
          </a:solidFill>
          <a:ln w="571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2" name="Freeform 3"/>
          <p:cNvSpPr/>
          <p:nvPr/>
        </p:nvSpPr>
        <p:spPr>
          <a:xfrm rot="180000">
            <a:off x="4032250" y="3205163"/>
            <a:ext cx="2911475" cy="33115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834" h="2086">
                <a:moveTo>
                  <a:pt x="1248" y="96"/>
                </a:moveTo>
                <a:lnTo>
                  <a:pt x="1152" y="96"/>
                </a:lnTo>
                <a:lnTo>
                  <a:pt x="1056" y="96"/>
                </a:lnTo>
                <a:lnTo>
                  <a:pt x="1008" y="0"/>
                </a:lnTo>
                <a:lnTo>
                  <a:pt x="960" y="96"/>
                </a:lnTo>
                <a:lnTo>
                  <a:pt x="912" y="192"/>
                </a:lnTo>
                <a:lnTo>
                  <a:pt x="816" y="96"/>
                </a:lnTo>
                <a:lnTo>
                  <a:pt x="768" y="240"/>
                </a:lnTo>
                <a:lnTo>
                  <a:pt x="720" y="336"/>
                </a:lnTo>
                <a:lnTo>
                  <a:pt x="624" y="336"/>
                </a:lnTo>
                <a:cubicBezTo>
                  <a:pt x="522" y="387"/>
                  <a:pt x="555" y="407"/>
                  <a:pt x="513" y="371"/>
                </a:cubicBezTo>
                <a:lnTo>
                  <a:pt x="432" y="384"/>
                </a:lnTo>
                <a:lnTo>
                  <a:pt x="288" y="432"/>
                </a:lnTo>
                <a:lnTo>
                  <a:pt x="144" y="480"/>
                </a:lnTo>
                <a:lnTo>
                  <a:pt x="96" y="384"/>
                </a:lnTo>
                <a:lnTo>
                  <a:pt x="0" y="480"/>
                </a:lnTo>
                <a:lnTo>
                  <a:pt x="48" y="576"/>
                </a:lnTo>
                <a:lnTo>
                  <a:pt x="240" y="624"/>
                </a:lnTo>
                <a:lnTo>
                  <a:pt x="192" y="720"/>
                </a:lnTo>
                <a:lnTo>
                  <a:pt x="240" y="864"/>
                </a:lnTo>
                <a:lnTo>
                  <a:pt x="144" y="960"/>
                </a:lnTo>
                <a:lnTo>
                  <a:pt x="96" y="1056"/>
                </a:lnTo>
                <a:lnTo>
                  <a:pt x="96" y="1152"/>
                </a:lnTo>
                <a:lnTo>
                  <a:pt x="48" y="1296"/>
                </a:lnTo>
                <a:lnTo>
                  <a:pt x="192" y="1296"/>
                </a:lnTo>
                <a:lnTo>
                  <a:pt x="192" y="1392"/>
                </a:lnTo>
                <a:lnTo>
                  <a:pt x="96" y="1536"/>
                </a:lnTo>
                <a:lnTo>
                  <a:pt x="192" y="1584"/>
                </a:lnTo>
                <a:lnTo>
                  <a:pt x="288" y="1440"/>
                </a:lnTo>
                <a:lnTo>
                  <a:pt x="384" y="1536"/>
                </a:lnTo>
                <a:lnTo>
                  <a:pt x="384" y="1632"/>
                </a:lnTo>
                <a:cubicBezTo>
                  <a:pt x="361" y="1655"/>
                  <a:pt x="285" y="1712"/>
                  <a:pt x="329" y="1756"/>
                </a:cubicBezTo>
                <a:cubicBezTo>
                  <a:pt x="338" y="1765"/>
                  <a:pt x="354" y="1764"/>
                  <a:pt x="366" y="1768"/>
                </a:cubicBezTo>
                <a:cubicBezTo>
                  <a:pt x="422" y="1806"/>
                  <a:pt x="454" y="1807"/>
                  <a:pt x="525" y="1817"/>
                </a:cubicBezTo>
                <a:cubicBezTo>
                  <a:pt x="533" y="1829"/>
                  <a:pt x="544" y="1840"/>
                  <a:pt x="549" y="1854"/>
                </a:cubicBezTo>
                <a:cubicBezTo>
                  <a:pt x="557" y="1877"/>
                  <a:pt x="544" y="1910"/>
                  <a:pt x="562" y="1927"/>
                </a:cubicBezTo>
                <a:cubicBezTo>
                  <a:pt x="580" y="1944"/>
                  <a:pt x="611" y="1935"/>
                  <a:pt x="635" y="1939"/>
                </a:cubicBezTo>
                <a:cubicBezTo>
                  <a:pt x="745" y="2013"/>
                  <a:pt x="550" y="1890"/>
                  <a:pt x="807" y="1976"/>
                </a:cubicBezTo>
                <a:cubicBezTo>
                  <a:pt x="819" y="1980"/>
                  <a:pt x="816" y="2000"/>
                  <a:pt x="819" y="2013"/>
                </a:cubicBezTo>
                <a:cubicBezTo>
                  <a:pt x="824" y="2037"/>
                  <a:pt x="827" y="2062"/>
                  <a:pt x="831" y="2086"/>
                </a:cubicBezTo>
                <a:cubicBezTo>
                  <a:pt x="843" y="2082"/>
                  <a:pt x="859" y="2083"/>
                  <a:pt x="868" y="2074"/>
                </a:cubicBezTo>
                <a:cubicBezTo>
                  <a:pt x="889" y="2053"/>
                  <a:pt x="889" y="2011"/>
                  <a:pt x="917" y="2001"/>
                </a:cubicBezTo>
                <a:cubicBezTo>
                  <a:pt x="929" y="1997"/>
                  <a:pt x="942" y="1992"/>
                  <a:pt x="954" y="1988"/>
                </a:cubicBezTo>
                <a:cubicBezTo>
                  <a:pt x="983" y="1901"/>
                  <a:pt x="1046" y="1923"/>
                  <a:pt x="1138" y="1915"/>
                </a:cubicBezTo>
                <a:cubicBezTo>
                  <a:pt x="1134" y="1874"/>
                  <a:pt x="1108" y="1830"/>
                  <a:pt x="1125" y="1792"/>
                </a:cubicBezTo>
                <a:cubicBezTo>
                  <a:pt x="1135" y="1770"/>
                  <a:pt x="1248" y="1833"/>
                  <a:pt x="1260" y="1841"/>
                </a:cubicBezTo>
                <a:cubicBezTo>
                  <a:pt x="1338" y="1822"/>
                  <a:pt x="1295" y="1838"/>
                  <a:pt x="1383" y="1780"/>
                </a:cubicBezTo>
                <a:cubicBezTo>
                  <a:pt x="1400" y="1769"/>
                  <a:pt x="1424" y="1772"/>
                  <a:pt x="1444" y="1768"/>
                </a:cubicBezTo>
                <a:cubicBezTo>
                  <a:pt x="1474" y="1724"/>
                  <a:pt x="1510" y="1699"/>
                  <a:pt x="1554" y="1670"/>
                </a:cubicBezTo>
                <a:cubicBezTo>
                  <a:pt x="1558" y="1658"/>
                  <a:pt x="1561" y="1644"/>
                  <a:pt x="1567" y="1633"/>
                </a:cubicBezTo>
                <a:cubicBezTo>
                  <a:pt x="1581" y="1607"/>
                  <a:pt x="1616" y="1559"/>
                  <a:pt x="1616" y="1559"/>
                </a:cubicBezTo>
                <a:cubicBezTo>
                  <a:pt x="1620" y="1543"/>
                  <a:pt x="1617" y="1523"/>
                  <a:pt x="1628" y="1510"/>
                </a:cubicBezTo>
                <a:cubicBezTo>
                  <a:pt x="1636" y="1500"/>
                  <a:pt x="1657" y="1509"/>
                  <a:pt x="1665" y="1498"/>
                </a:cubicBezTo>
                <a:cubicBezTo>
                  <a:pt x="1680" y="1477"/>
                  <a:pt x="1689" y="1425"/>
                  <a:pt x="1689" y="1425"/>
                </a:cubicBezTo>
                <a:cubicBezTo>
                  <a:pt x="1693" y="1380"/>
                  <a:pt x="1687" y="1333"/>
                  <a:pt x="1701" y="1290"/>
                </a:cubicBezTo>
                <a:cubicBezTo>
                  <a:pt x="1705" y="1278"/>
                  <a:pt x="1729" y="1287"/>
                  <a:pt x="1738" y="1278"/>
                </a:cubicBezTo>
                <a:cubicBezTo>
                  <a:pt x="1747" y="1269"/>
                  <a:pt x="1744" y="1252"/>
                  <a:pt x="1750" y="1241"/>
                </a:cubicBezTo>
                <a:cubicBezTo>
                  <a:pt x="1764" y="1215"/>
                  <a:pt x="1782" y="1192"/>
                  <a:pt x="1799" y="1167"/>
                </a:cubicBezTo>
                <a:cubicBezTo>
                  <a:pt x="1807" y="1155"/>
                  <a:pt x="1824" y="1131"/>
                  <a:pt x="1824" y="1131"/>
                </a:cubicBezTo>
                <a:cubicBezTo>
                  <a:pt x="1820" y="1082"/>
                  <a:pt x="1834" y="1027"/>
                  <a:pt x="1812" y="983"/>
                </a:cubicBezTo>
                <a:cubicBezTo>
                  <a:pt x="1800" y="960"/>
                  <a:pt x="1738" y="959"/>
                  <a:pt x="1738" y="959"/>
                </a:cubicBezTo>
                <a:cubicBezTo>
                  <a:pt x="1726" y="963"/>
                  <a:pt x="1714" y="971"/>
                  <a:pt x="1701" y="971"/>
                </a:cubicBezTo>
                <a:cubicBezTo>
                  <a:pt x="1686" y="971"/>
                  <a:pt x="1600" y="942"/>
                  <a:pt x="1689" y="971"/>
                </a:cubicBezTo>
                <a:cubicBezTo>
                  <a:pt x="1746" y="886"/>
                  <a:pt x="1714" y="914"/>
                  <a:pt x="1775" y="873"/>
                </a:cubicBezTo>
                <a:cubicBezTo>
                  <a:pt x="1779" y="861"/>
                  <a:pt x="1792" y="848"/>
                  <a:pt x="1787" y="836"/>
                </a:cubicBezTo>
                <a:cubicBezTo>
                  <a:pt x="1780" y="819"/>
                  <a:pt x="1729" y="805"/>
                  <a:pt x="1714" y="800"/>
                </a:cubicBezTo>
                <a:cubicBezTo>
                  <a:pt x="1669" y="804"/>
                  <a:pt x="1624" y="812"/>
                  <a:pt x="1579" y="812"/>
                </a:cubicBezTo>
                <a:cubicBezTo>
                  <a:pt x="1566" y="812"/>
                  <a:pt x="1604" y="806"/>
                  <a:pt x="1616" y="800"/>
                </a:cubicBezTo>
                <a:cubicBezTo>
                  <a:pt x="1629" y="793"/>
                  <a:pt x="1638" y="780"/>
                  <a:pt x="1652" y="775"/>
                </a:cubicBezTo>
                <a:cubicBezTo>
                  <a:pt x="1687" y="762"/>
                  <a:pt x="1726" y="760"/>
                  <a:pt x="1763" y="751"/>
                </a:cubicBezTo>
                <a:cubicBezTo>
                  <a:pt x="1751" y="743"/>
                  <a:pt x="1740" y="731"/>
                  <a:pt x="1726" y="726"/>
                </a:cubicBezTo>
                <a:cubicBezTo>
                  <a:pt x="1707" y="719"/>
                  <a:pt x="1683" y="724"/>
                  <a:pt x="1665" y="714"/>
                </a:cubicBezTo>
                <a:cubicBezTo>
                  <a:pt x="1652" y="707"/>
                  <a:pt x="1652" y="686"/>
                  <a:pt x="1640" y="677"/>
                </a:cubicBezTo>
                <a:cubicBezTo>
                  <a:pt x="1630" y="669"/>
                  <a:pt x="1615" y="669"/>
                  <a:pt x="1603" y="665"/>
                </a:cubicBezTo>
                <a:cubicBezTo>
                  <a:pt x="1595" y="653"/>
                  <a:pt x="1585" y="641"/>
                  <a:pt x="1579" y="628"/>
                </a:cubicBezTo>
                <a:cubicBezTo>
                  <a:pt x="1573" y="616"/>
                  <a:pt x="1575" y="601"/>
                  <a:pt x="1567" y="591"/>
                </a:cubicBezTo>
                <a:cubicBezTo>
                  <a:pt x="1558" y="580"/>
                  <a:pt x="1538" y="579"/>
                  <a:pt x="1530" y="567"/>
                </a:cubicBezTo>
                <a:cubicBezTo>
                  <a:pt x="1527" y="562"/>
                  <a:pt x="1538" y="559"/>
                  <a:pt x="1542" y="555"/>
                </a:cubicBezTo>
                <a:cubicBezTo>
                  <a:pt x="1514" y="499"/>
                  <a:pt x="1518" y="524"/>
                  <a:pt x="1518" y="481"/>
                </a:cubicBezTo>
                <a:cubicBezTo>
                  <a:pt x="1557" y="374"/>
                  <a:pt x="1603" y="299"/>
                  <a:pt x="1714" y="260"/>
                </a:cubicBezTo>
                <a:cubicBezTo>
                  <a:pt x="1722" y="248"/>
                  <a:pt x="1732" y="237"/>
                  <a:pt x="1738" y="224"/>
                </a:cubicBezTo>
                <a:cubicBezTo>
                  <a:pt x="1744" y="212"/>
                  <a:pt x="1761" y="194"/>
                  <a:pt x="1750" y="187"/>
                </a:cubicBezTo>
                <a:cubicBezTo>
                  <a:pt x="1736" y="178"/>
                  <a:pt x="1717" y="195"/>
                  <a:pt x="1701" y="199"/>
                </a:cubicBezTo>
                <a:cubicBezTo>
                  <a:pt x="1673" y="195"/>
                  <a:pt x="1644" y="193"/>
                  <a:pt x="1616" y="187"/>
                </a:cubicBezTo>
                <a:cubicBezTo>
                  <a:pt x="1603" y="184"/>
                  <a:pt x="1592" y="173"/>
                  <a:pt x="1579" y="175"/>
                </a:cubicBezTo>
                <a:cubicBezTo>
                  <a:pt x="1564" y="177"/>
                  <a:pt x="1554" y="191"/>
                  <a:pt x="1542" y="199"/>
                </a:cubicBezTo>
                <a:cubicBezTo>
                  <a:pt x="1495" y="272"/>
                  <a:pt x="1475" y="247"/>
                  <a:pt x="1383" y="236"/>
                </a:cubicBezTo>
                <a:cubicBezTo>
                  <a:pt x="1375" y="210"/>
                  <a:pt x="1330" y="140"/>
                  <a:pt x="1309" y="126"/>
                </a:cubicBezTo>
                <a:cubicBezTo>
                  <a:pt x="1284" y="110"/>
                  <a:pt x="1251" y="110"/>
                  <a:pt x="1223" y="101"/>
                </a:cubicBezTo>
                <a:cubicBezTo>
                  <a:pt x="1241" y="152"/>
                  <a:pt x="1232" y="151"/>
                  <a:pt x="1248" y="96"/>
                </a:cubicBezTo>
                <a:close/>
              </a:path>
            </a:pathLst>
          </a:custGeom>
          <a:solidFill>
            <a:schemeClr val="hlink"/>
          </a:solidFill>
          <a:ln w="57150" cap="flat" cmpd="sng">
            <a:solidFill>
              <a:srgbClr val="FF9933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951" name="Text Box 7">
            <a:hlinkClick r:id="rId4" action="ppaction://hlinksldjump"/>
          </p:cNvPr>
          <p:cNvSpPr txBox="1"/>
          <p:nvPr/>
        </p:nvSpPr>
        <p:spPr>
          <a:xfrm>
            <a:off x="3406775" y="3058795"/>
            <a:ext cx="1809750" cy="938213"/>
          </a:xfrm>
          <a:prstGeom prst="rect">
            <a:avLst/>
          </a:prstGeom>
          <a:noFill/>
          <a:ln w="57150">
            <a:noFill/>
          </a:ln>
          <a:effectLst>
            <a:outerShdw dist="35921" dir="2699999" sy="50000" rotWithShape="0">
              <a:srgbClr val="875B0D"/>
            </a:outerShdw>
          </a:effectLst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  <a:buSzTx/>
            </a:pPr>
            <a:r>
              <a:rPr lang="zh-CN" altLang="en-US" sz="2800" dirty="0">
                <a:latin typeface="Times New Roman" panose="02020603050405020304" pitchFamily="18" charset="0"/>
                <a:ea typeface="隶书" pitchFamily="49" charset="-122"/>
              </a:rPr>
              <a:t>西夏</a:t>
            </a:r>
          </a:p>
          <a:p>
            <a:pPr algn="ctr">
              <a:spcBef>
                <a:spcPct val="50000"/>
              </a:spcBef>
              <a:buSzTx/>
            </a:pPr>
            <a:r>
              <a:rPr lang="zh-CN" altLang="en-US" dirty="0">
                <a:latin typeface="Times New Roman" panose="02020603050405020304" pitchFamily="18" charset="0"/>
                <a:ea typeface="隶书" pitchFamily="49" charset="-122"/>
              </a:rPr>
              <a:t>（</a:t>
            </a:r>
            <a:r>
              <a:rPr lang="en-US" altLang="zh-CN" dirty="0">
                <a:latin typeface="Times New Roman" panose="02020603050405020304" pitchFamily="18" charset="0"/>
                <a:ea typeface="隶书" pitchFamily="49" charset="-122"/>
              </a:rPr>
              <a:t>1038-1227</a:t>
            </a:r>
            <a:r>
              <a:rPr lang="zh-CN" altLang="en-US" dirty="0">
                <a:latin typeface="Times New Roman" panose="02020603050405020304" pitchFamily="18" charset="0"/>
                <a:ea typeface="隶书" pitchFamily="49" charset="-122"/>
              </a:rPr>
              <a:t>）</a:t>
            </a:r>
          </a:p>
        </p:txBody>
      </p:sp>
      <p:sp>
        <p:nvSpPr>
          <p:cNvPr id="5124" name="Freeform 5">
            <a:hlinkClick r:id="rId4" action="ppaction://hlinksldjump"/>
          </p:cNvPr>
          <p:cNvSpPr/>
          <p:nvPr/>
        </p:nvSpPr>
        <p:spPr>
          <a:xfrm>
            <a:off x="2446338" y="677863"/>
            <a:ext cx="5181600" cy="289401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3998" h="1997">
                <a:moveTo>
                  <a:pt x="980" y="1532"/>
                </a:moveTo>
                <a:cubicBezTo>
                  <a:pt x="976" y="1516"/>
                  <a:pt x="975" y="1498"/>
                  <a:pt x="968" y="1483"/>
                </a:cubicBezTo>
                <a:cubicBezTo>
                  <a:pt x="962" y="1469"/>
                  <a:pt x="947" y="1460"/>
                  <a:pt x="943" y="1446"/>
                </a:cubicBezTo>
                <a:cubicBezTo>
                  <a:pt x="935" y="1418"/>
                  <a:pt x="935" y="1389"/>
                  <a:pt x="931" y="1360"/>
                </a:cubicBezTo>
                <a:cubicBezTo>
                  <a:pt x="902" y="1364"/>
                  <a:pt x="873" y="1364"/>
                  <a:pt x="845" y="1372"/>
                </a:cubicBezTo>
                <a:cubicBezTo>
                  <a:pt x="831" y="1376"/>
                  <a:pt x="823" y="1397"/>
                  <a:pt x="808" y="1397"/>
                </a:cubicBezTo>
                <a:cubicBezTo>
                  <a:pt x="746" y="1397"/>
                  <a:pt x="681" y="1343"/>
                  <a:pt x="625" y="1323"/>
                </a:cubicBezTo>
                <a:cubicBezTo>
                  <a:pt x="598" y="1220"/>
                  <a:pt x="636" y="1310"/>
                  <a:pt x="576" y="1262"/>
                </a:cubicBezTo>
                <a:cubicBezTo>
                  <a:pt x="537" y="1230"/>
                  <a:pt x="567" y="1213"/>
                  <a:pt x="514" y="1189"/>
                </a:cubicBezTo>
                <a:cubicBezTo>
                  <a:pt x="491" y="1179"/>
                  <a:pt x="465" y="1180"/>
                  <a:pt x="441" y="1176"/>
                </a:cubicBezTo>
                <a:cubicBezTo>
                  <a:pt x="429" y="1168"/>
                  <a:pt x="417" y="1158"/>
                  <a:pt x="404" y="1152"/>
                </a:cubicBezTo>
                <a:cubicBezTo>
                  <a:pt x="392" y="1146"/>
                  <a:pt x="377" y="1148"/>
                  <a:pt x="367" y="1140"/>
                </a:cubicBezTo>
                <a:cubicBezTo>
                  <a:pt x="356" y="1131"/>
                  <a:pt x="353" y="1113"/>
                  <a:pt x="343" y="1103"/>
                </a:cubicBezTo>
                <a:cubicBezTo>
                  <a:pt x="302" y="1061"/>
                  <a:pt x="236" y="1061"/>
                  <a:pt x="183" y="1054"/>
                </a:cubicBezTo>
                <a:cubicBezTo>
                  <a:pt x="159" y="1045"/>
                  <a:pt x="130" y="1045"/>
                  <a:pt x="110" y="1029"/>
                </a:cubicBezTo>
                <a:cubicBezTo>
                  <a:pt x="98" y="1020"/>
                  <a:pt x="96" y="1002"/>
                  <a:pt x="85" y="992"/>
                </a:cubicBezTo>
                <a:cubicBezTo>
                  <a:pt x="50" y="957"/>
                  <a:pt x="40" y="957"/>
                  <a:pt x="0" y="943"/>
                </a:cubicBezTo>
                <a:cubicBezTo>
                  <a:pt x="12" y="935"/>
                  <a:pt x="27" y="930"/>
                  <a:pt x="36" y="919"/>
                </a:cubicBezTo>
                <a:cubicBezTo>
                  <a:pt x="83" y="860"/>
                  <a:pt x="7" y="896"/>
                  <a:pt x="85" y="870"/>
                </a:cubicBezTo>
                <a:cubicBezTo>
                  <a:pt x="93" y="858"/>
                  <a:pt x="104" y="847"/>
                  <a:pt x="110" y="833"/>
                </a:cubicBezTo>
                <a:cubicBezTo>
                  <a:pt x="120" y="810"/>
                  <a:pt x="134" y="760"/>
                  <a:pt x="134" y="760"/>
                </a:cubicBezTo>
                <a:cubicBezTo>
                  <a:pt x="126" y="748"/>
                  <a:pt x="116" y="736"/>
                  <a:pt x="110" y="723"/>
                </a:cubicBezTo>
                <a:cubicBezTo>
                  <a:pt x="104" y="711"/>
                  <a:pt x="108" y="694"/>
                  <a:pt x="98" y="686"/>
                </a:cubicBezTo>
                <a:cubicBezTo>
                  <a:pt x="85" y="675"/>
                  <a:pt x="65" y="678"/>
                  <a:pt x="49" y="674"/>
                </a:cubicBezTo>
                <a:cubicBezTo>
                  <a:pt x="65" y="625"/>
                  <a:pt x="81" y="576"/>
                  <a:pt x="98" y="527"/>
                </a:cubicBezTo>
                <a:cubicBezTo>
                  <a:pt x="111" y="489"/>
                  <a:pt x="208" y="478"/>
                  <a:pt x="208" y="478"/>
                </a:cubicBezTo>
                <a:cubicBezTo>
                  <a:pt x="247" y="439"/>
                  <a:pt x="268" y="434"/>
                  <a:pt x="318" y="416"/>
                </a:cubicBezTo>
                <a:cubicBezTo>
                  <a:pt x="359" y="420"/>
                  <a:pt x="400" y="423"/>
                  <a:pt x="441" y="429"/>
                </a:cubicBezTo>
                <a:cubicBezTo>
                  <a:pt x="454" y="431"/>
                  <a:pt x="474" y="429"/>
                  <a:pt x="478" y="441"/>
                </a:cubicBezTo>
                <a:cubicBezTo>
                  <a:pt x="492" y="480"/>
                  <a:pt x="484" y="523"/>
                  <a:pt x="490" y="564"/>
                </a:cubicBezTo>
                <a:cubicBezTo>
                  <a:pt x="497" y="610"/>
                  <a:pt x="545" y="631"/>
                  <a:pt x="576" y="662"/>
                </a:cubicBezTo>
                <a:cubicBezTo>
                  <a:pt x="580" y="682"/>
                  <a:pt x="568" y="717"/>
                  <a:pt x="588" y="723"/>
                </a:cubicBezTo>
                <a:cubicBezTo>
                  <a:pt x="658" y="745"/>
                  <a:pt x="735" y="725"/>
                  <a:pt x="808" y="735"/>
                </a:cubicBezTo>
                <a:cubicBezTo>
                  <a:pt x="823" y="737"/>
                  <a:pt x="831" y="754"/>
                  <a:pt x="845" y="760"/>
                </a:cubicBezTo>
                <a:cubicBezTo>
                  <a:pt x="869" y="770"/>
                  <a:pt x="893" y="780"/>
                  <a:pt x="919" y="784"/>
                </a:cubicBezTo>
                <a:cubicBezTo>
                  <a:pt x="1022" y="798"/>
                  <a:pt x="977" y="789"/>
                  <a:pt x="1054" y="809"/>
                </a:cubicBezTo>
                <a:cubicBezTo>
                  <a:pt x="1778" y="794"/>
                  <a:pt x="1523" y="903"/>
                  <a:pt x="1801" y="723"/>
                </a:cubicBezTo>
                <a:cubicBezTo>
                  <a:pt x="1893" y="587"/>
                  <a:pt x="2025" y="621"/>
                  <a:pt x="2181" y="613"/>
                </a:cubicBezTo>
                <a:cubicBezTo>
                  <a:pt x="2240" y="597"/>
                  <a:pt x="2308" y="583"/>
                  <a:pt x="2365" y="564"/>
                </a:cubicBezTo>
                <a:cubicBezTo>
                  <a:pt x="2389" y="556"/>
                  <a:pt x="2438" y="539"/>
                  <a:pt x="2438" y="539"/>
                </a:cubicBezTo>
                <a:cubicBezTo>
                  <a:pt x="2450" y="531"/>
                  <a:pt x="2462" y="521"/>
                  <a:pt x="2475" y="514"/>
                </a:cubicBezTo>
                <a:cubicBezTo>
                  <a:pt x="2487" y="508"/>
                  <a:pt x="2501" y="508"/>
                  <a:pt x="2512" y="502"/>
                </a:cubicBezTo>
                <a:cubicBezTo>
                  <a:pt x="2538" y="488"/>
                  <a:pt x="2586" y="453"/>
                  <a:pt x="2586" y="453"/>
                </a:cubicBezTo>
                <a:cubicBezTo>
                  <a:pt x="2650" y="354"/>
                  <a:pt x="2566" y="473"/>
                  <a:pt x="2647" y="392"/>
                </a:cubicBezTo>
                <a:cubicBezTo>
                  <a:pt x="2728" y="311"/>
                  <a:pt x="2609" y="395"/>
                  <a:pt x="2708" y="331"/>
                </a:cubicBezTo>
                <a:cubicBezTo>
                  <a:pt x="2712" y="319"/>
                  <a:pt x="2728" y="304"/>
                  <a:pt x="2720" y="294"/>
                </a:cubicBezTo>
                <a:cubicBezTo>
                  <a:pt x="2710" y="281"/>
                  <a:pt x="2687" y="287"/>
                  <a:pt x="2671" y="282"/>
                </a:cubicBezTo>
                <a:cubicBezTo>
                  <a:pt x="2646" y="275"/>
                  <a:pt x="2622" y="265"/>
                  <a:pt x="2598" y="257"/>
                </a:cubicBezTo>
                <a:cubicBezTo>
                  <a:pt x="2566" y="160"/>
                  <a:pt x="2623" y="179"/>
                  <a:pt x="2696" y="159"/>
                </a:cubicBezTo>
                <a:cubicBezTo>
                  <a:pt x="2819" y="126"/>
                  <a:pt x="2837" y="112"/>
                  <a:pt x="2978" y="98"/>
                </a:cubicBezTo>
                <a:cubicBezTo>
                  <a:pt x="3092" y="59"/>
                  <a:pt x="3204" y="29"/>
                  <a:pt x="3321" y="0"/>
                </a:cubicBezTo>
                <a:cubicBezTo>
                  <a:pt x="3410" y="11"/>
                  <a:pt x="3434" y="3"/>
                  <a:pt x="3480" y="73"/>
                </a:cubicBezTo>
                <a:cubicBezTo>
                  <a:pt x="3554" y="55"/>
                  <a:pt x="3513" y="56"/>
                  <a:pt x="3603" y="86"/>
                </a:cubicBezTo>
                <a:cubicBezTo>
                  <a:pt x="3615" y="90"/>
                  <a:pt x="3639" y="98"/>
                  <a:pt x="3639" y="98"/>
                </a:cubicBezTo>
                <a:cubicBezTo>
                  <a:pt x="3693" y="80"/>
                  <a:pt x="3733" y="43"/>
                  <a:pt x="3787" y="24"/>
                </a:cubicBezTo>
                <a:cubicBezTo>
                  <a:pt x="3799" y="28"/>
                  <a:pt x="3814" y="28"/>
                  <a:pt x="3823" y="37"/>
                </a:cubicBezTo>
                <a:cubicBezTo>
                  <a:pt x="3888" y="102"/>
                  <a:pt x="3776" y="51"/>
                  <a:pt x="3872" y="86"/>
                </a:cubicBezTo>
                <a:cubicBezTo>
                  <a:pt x="3887" y="127"/>
                  <a:pt x="3897" y="167"/>
                  <a:pt x="3909" y="208"/>
                </a:cubicBezTo>
                <a:cubicBezTo>
                  <a:pt x="3922" y="253"/>
                  <a:pt x="3950" y="307"/>
                  <a:pt x="3958" y="355"/>
                </a:cubicBezTo>
                <a:cubicBezTo>
                  <a:pt x="3972" y="443"/>
                  <a:pt x="3956" y="408"/>
                  <a:pt x="3995" y="465"/>
                </a:cubicBezTo>
                <a:cubicBezTo>
                  <a:pt x="3991" y="522"/>
                  <a:pt x="3998" y="581"/>
                  <a:pt x="3983" y="637"/>
                </a:cubicBezTo>
                <a:cubicBezTo>
                  <a:pt x="3980" y="650"/>
                  <a:pt x="3955" y="640"/>
                  <a:pt x="3946" y="649"/>
                </a:cubicBezTo>
                <a:cubicBezTo>
                  <a:pt x="3937" y="658"/>
                  <a:pt x="3942" y="676"/>
                  <a:pt x="3934" y="686"/>
                </a:cubicBezTo>
                <a:cubicBezTo>
                  <a:pt x="3925" y="698"/>
                  <a:pt x="3909" y="703"/>
                  <a:pt x="3897" y="711"/>
                </a:cubicBezTo>
                <a:cubicBezTo>
                  <a:pt x="3882" y="756"/>
                  <a:pt x="3848" y="861"/>
                  <a:pt x="3848" y="907"/>
                </a:cubicBezTo>
                <a:cubicBezTo>
                  <a:pt x="3867" y="864"/>
                  <a:pt x="3878" y="817"/>
                  <a:pt x="3905" y="779"/>
                </a:cubicBezTo>
                <a:cubicBezTo>
                  <a:pt x="3913" y="768"/>
                  <a:pt x="3910" y="807"/>
                  <a:pt x="3909" y="821"/>
                </a:cubicBezTo>
                <a:cubicBezTo>
                  <a:pt x="3908" y="834"/>
                  <a:pt x="3900" y="845"/>
                  <a:pt x="3897" y="858"/>
                </a:cubicBezTo>
                <a:cubicBezTo>
                  <a:pt x="3881" y="932"/>
                  <a:pt x="3888" y="952"/>
                  <a:pt x="3836" y="1005"/>
                </a:cubicBezTo>
                <a:cubicBezTo>
                  <a:pt x="3832" y="1029"/>
                  <a:pt x="3835" y="1057"/>
                  <a:pt x="3823" y="1078"/>
                </a:cubicBezTo>
                <a:cubicBezTo>
                  <a:pt x="3817" y="1089"/>
                  <a:pt x="3793" y="1079"/>
                  <a:pt x="3787" y="1090"/>
                </a:cubicBezTo>
                <a:cubicBezTo>
                  <a:pt x="3768" y="1123"/>
                  <a:pt x="3789" y="1174"/>
                  <a:pt x="3762" y="1201"/>
                </a:cubicBezTo>
                <a:cubicBezTo>
                  <a:pt x="3741" y="1222"/>
                  <a:pt x="3709" y="1229"/>
                  <a:pt x="3688" y="1250"/>
                </a:cubicBezTo>
                <a:cubicBezTo>
                  <a:pt x="3676" y="1262"/>
                  <a:pt x="3664" y="1275"/>
                  <a:pt x="3652" y="1287"/>
                </a:cubicBezTo>
                <a:cubicBezTo>
                  <a:pt x="3628" y="1271"/>
                  <a:pt x="3609" y="1243"/>
                  <a:pt x="3578" y="1274"/>
                </a:cubicBezTo>
                <a:cubicBezTo>
                  <a:pt x="3569" y="1283"/>
                  <a:pt x="3572" y="1300"/>
                  <a:pt x="3566" y="1311"/>
                </a:cubicBezTo>
                <a:cubicBezTo>
                  <a:pt x="3552" y="1337"/>
                  <a:pt x="3534" y="1360"/>
                  <a:pt x="3517" y="1385"/>
                </a:cubicBezTo>
                <a:cubicBezTo>
                  <a:pt x="3509" y="1397"/>
                  <a:pt x="3492" y="1421"/>
                  <a:pt x="3492" y="1421"/>
                </a:cubicBezTo>
                <a:cubicBezTo>
                  <a:pt x="3488" y="1454"/>
                  <a:pt x="3488" y="1487"/>
                  <a:pt x="3480" y="1519"/>
                </a:cubicBezTo>
                <a:cubicBezTo>
                  <a:pt x="3469" y="1560"/>
                  <a:pt x="3417" y="1595"/>
                  <a:pt x="3394" y="1630"/>
                </a:cubicBezTo>
                <a:cubicBezTo>
                  <a:pt x="3364" y="1721"/>
                  <a:pt x="3302" y="1664"/>
                  <a:pt x="3235" y="1642"/>
                </a:cubicBezTo>
                <a:cubicBezTo>
                  <a:pt x="3219" y="1646"/>
                  <a:pt x="3202" y="1649"/>
                  <a:pt x="3186" y="1654"/>
                </a:cubicBezTo>
                <a:cubicBezTo>
                  <a:pt x="3161" y="1662"/>
                  <a:pt x="3112" y="1679"/>
                  <a:pt x="3112" y="1679"/>
                </a:cubicBezTo>
                <a:cubicBezTo>
                  <a:pt x="3100" y="1691"/>
                  <a:pt x="3090" y="1706"/>
                  <a:pt x="3076" y="1716"/>
                </a:cubicBezTo>
                <a:cubicBezTo>
                  <a:pt x="3065" y="1723"/>
                  <a:pt x="3049" y="1720"/>
                  <a:pt x="3039" y="1728"/>
                </a:cubicBezTo>
                <a:cubicBezTo>
                  <a:pt x="3026" y="1738"/>
                  <a:pt x="3010" y="1772"/>
                  <a:pt x="3002" y="1789"/>
                </a:cubicBezTo>
                <a:cubicBezTo>
                  <a:pt x="2990" y="1852"/>
                  <a:pt x="2981" y="1852"/>
                  <a:pt x="2929" y="1887"/>
                </a:cubicBezTo>
                <a:cubicBezTo>
                  <a:pt x="2937" y="1875"/>
                  <a:pt x="2957" y="1864"/>
                  <a:pt x="2953" y="1850"/>
                </a:cubicBezTo>
                <a:cubicBezTo>
                  <a:pt x="2950" y="1837"/>
                  <a:pt x="2918" y="1851"/>
                  <a:pt x="2916" y="1838"/>
                </a:cubicBezTo>
                <a:cubicBezTo>
                  <a:pt x="2911" y="1800"/>
                  <a:pt x="2941" y="1765"/>
                  <a:pt x="2953" y="1728"/>
                </a:cubicBezTo>
                <a:cubicBezTo>
                  <a:pt x="2957" y="1716"/>
                  <a:pt x="2965" y="1691"/>
                  <a:pt x="2965" y="1691"/>
                </a:cubicBezTo>
                <a:cubicBezTo>
                  <a:pt x="2907" y="1651"/>
                  <a:pt x="2943" y="1662"/>
                  <a:pt x="2855" y="1691"/>
                </a:cubicBezTo>
                <a:cubicBezTo>
                  <a:pt x="2843" y="1695"/>
                  <a:pt x="2818" y="1703"/>
                  <a:pt x="2818" y="1703"/>
                </a:cubicBezTo>
                <a:cubicBezTo>
                  <a:pt x="2792" y="1743"/>
                  <a:pt x="2760" y="1761"/>
                  <a:pt x="2733" y="1801"/>
                </a:cubicBezTo>
                <a:cubicBezTo>
                  <a:pt x="2729" y="1822"/>
                  <a:pt x="2735" y="1848"/>
                  <a:pt x="2720" y="1863"/>
                </a:cubicBezTo>
                <a:cubicBezTo>
                  <a:pt x="2705" y="1878"/>
                  <a:pt x="2678" y="1868"/>
                  <a:pt x="2659" y="1875"/>
                </a:cubicBezTo>
                <a:cubicBezTo>
                  <a:pt x="2590" y="1900"/>
                  <a:pt x="2653" y="1898"/>
                  <a:pt x="2586" y="1936"/>
                </a:cubicBezTo>
                <a:cubicBezTo>
                  <a:pt x="2571" y="1944"/>
                  <a:pt x="2553" y="1944"/>
                  <a:pt x="2536" y="1948"/>
                </a:cubicBezTo>
                <a:cubicBezTo>
                  <a:pt x="2483" y="1941"/>
                  <a:pt x="2423" y="1951"/>
                  <a:pt x="2377" y="1924"/>
                </a:cubicBezTo>
                <a:cubicBezTo>
                  <a:pt x="2364" y="1917"/>
                  <a:pt x="2363" y="1897"/>
                  <a:pt x="2353" y="1887"/>
                </a:cubicBezTo>
                <a:cubicBezTo>
                  <a:pt x="2343" y="1877"/>
                  <a:pt x="2328" y="1871"/>
                  <a:pt x="2316" y="1863"/>
                </a:cubicBezTo>
                <a:cubicBezTo>
                  <a:pt x="2300" y="1867"/>
                  <a:pt x="2277" y="1861"/>
                  <a:pt x="2267" y="1875"/>
                </a:cubicBezTo>
                <a:cubicBezTo>
                  <a:pt x="2214" y="1949"/>
                  <a:pt x="2292" y="1936"/>
                  <a:pt x="2230" y="1985"/>
                </a:cubicBezTo>
                <a:cubicBezTo>
                  <a:pt x="2220" y="1993"/>
                  <a:pt x="2205" y="1993"/>
                  <a:pt x="2193" y="1997"/>
                </a:cubicBezTo>
                <a:cubicBezTo>
                  <a:pt x="2170" y="1989"/>
                  <a:pt x="2136" y="1982"/>
                  <a:pt x="2120" y="1961"/>
                </a:cubicBezTo>
                <a:cubicBezTo>
                  <a:pt x="2072" y="1901"/>
                  <a:pt x="2152" y="1938"/>
                  <a:pt x="2071" y="1912"/>
                </a:cubicBezTo>
                <a:cubicBezTo>
                  <a:pt x="2038" y="1743"/>
                  <a:pt x="2089" y="1926"/>
                  <a:pt x="2022" y="1826"/>
                </a:cubicBezTo>
                <a:cubicBezTo>
                  <a:pt x="1973" y="1752"/>
                  <a:pt x="2060" y="1789"/>
                  <a:pt x="1960" y="1765"/>
                </a:cubicBezTo>
                <a:cubicBezTo>
                  <a:pt x="1956" y="1744"/>
                  <a:pt x="1961" y="1719"/>
                  <a:pt x="1948" y="1703"/>
                </a:cubicBezTo>
                <a:cubicBezTo>
                  <a:pt x="1937" y="1690"/>
                  <a:pt x="1911" y="1703"/>
                  <a:pt x="1899" y="1691"/>
                </a:cubicBezTo>
                <a:cubicBezTo>
                  <a:pt x="1887" y="1679"/>
                  <a:pt x="1900" y="1653"/>
                  <a:pt x="1887" y="1642"/>
                </a:cubicBezTo>
                <a:cubicBezTo>
                  <a:pt x="1867" y="1625"/>
                  <a:pt x="1813" y="1617"/>
                  <a:pt x="1813" y="1617"/>
                </a:cubicBezTo>
                <a:cubicBezTo>
                  <a:pt x="1756" y="1657"/>
                  <a:pt x="1699" y="1680"/>
                  <a:pt x="1630" y="1691"/>
                </a:cubicBezTo>
                <a:cubicBezTo>
                  <a:pt x="1627" y="1702"/>
                  <a:pt x="1623" y="1773"/>
                  <a:pt x="1581" y="1752"/>
                </a:cubicBezTo>
                <a:cubicBezTo>
                  <a:pt x="1570" y="1746"/>
                  <a:pt x="1576" y="1726"/>
                  <a:pt x="1568" y="1716"/>
                </a:cubicBezTo>
                <a:cubicBezTo>
                  <a:pt x="1549" y="1693"/>
                  <a:pt x="1521" y="1687"/>
                  <a:pt x="1495" y="1679"/>
                </a:cubicBezTo>
                <a:cubicBezTo>
                  <a:pt x="1491" y="1667"/>
                  <a:pt x="1492" y="1651"/>
                  <a:pt x="1483" y="1642"/>
                </a:cubicBezTo>
                <a:cubicBezTo>
                  <a:pt x="1465" y="1624"/>
                  <a:pt x="1370" y="1596"/>
                  <a:pt x="1348" y="1593"/>
                </a:cubicBezTo>
                <a:cubicBezTo>
                  <a:pt x="1238" y="1580"/>
                  <a:pt x="1127" y="1568"/>
                  <a:pt x="1017" y="1556"/>
                </a:cubicBezTo>
                <a:cubicBezTo>
                  <a:pt x="976" y="1543"/>
                  <a:pt x="980" y="1557"/>
                  <a:pt x="980" y="1532"/>
                </a:cubicBezTo>
                <a:close/>
              </a:path>
            </a:pathLst>
          </a:custGeom>
          <a:solidFill>
            <a:srgbClr val="FF99FF"/>
          </a:solidFill>
          <a:ln w="57150" cap="flat" cmpd="sng">
            <a:solidFill>
              <a:srgbClr val="FF66CC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952" name="Text Box 8"/>
          <p:cNvSpPr txBox="1"/>
          <p:nvPr/>
        </p:nvSpPr>
        <p:spPr>
          <a:xfrm>
            <a:off x="4233863" y="4476750"/>
            <a:ext cx="3276600" cy="768350"/>
          </a:xfrm>
          <a:prstGeom prst="rect">
            <a:avLst/>
          </a:prstGeom>
          <a:noFill/>
          <a:ln w="57150">
            <a:noFill/>
          </a:ln>
          <a:effectLst>
            <a:outerShdw dist="35921" dir="2699999" sy="50000" rotWithShape="0">
              <a:srgbClr val="875B0D"/>
            </a:outerShdw>
          </a:effectLst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  <a:buSzTx/>
            </a:pPr>
            <a:r>
              <a:rPr lang="zh-CN" altLang="en-US" sz="4400" dirty="0">
                <a:latin typeface="Times New Roman" panose="02020603050405020304" pitchFamily="18" charset="0"/>
                <a:ea typeface="隶书" pitchFamily="49" charset="-122"/>
              </a:rPr>
              <a:t>北宋</a:t>
            </a:r>
            <a:r>
              <a:rPr lang="zh-CN" altLang="en-US" sz="2400" dirty="0">
                <a:latin typeface="Times New Roman" panose="02020603050405020304" pitchFamily="18" charset="0"/>
                <a:ea typeface="隶书" pitchFamily="49" charset="-122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隶书" pitchFamily="49" charset="-122"/>
              </a:rPr>
              <a:t>960-1127</a:t>
            </a:r>
            <a:r>
              <a:rPr lang="zh-CN" altLang="en-US" sz="2400" dirty="0">
                <a:latin typeface="Times New Roman" panose="02020603050405020304" pitchFamily="18" charset="0"/>
                <a:ea typeface="隶书" pitchFamily="49" charset="-122"/>
              </a:rPr>
              <a:t>）</a:t>
            </a:r>
          </a:p>
        </p:txBody>
      </p:sp>
      <p:sp>
        <p:nvSpPr>
          <p:cNvPr id="2" name="Text Box 8"/>
          <p:cNvSpPr txBox="1"/>
          <p:nvPr/>
        </p:nvSpPr>
        <p:spPr>
          <a:xfrm>
            <a:off x="3851275" y="2157413"/>
            <a:ext cx="3276600" cy="768350"/>
          </a:xfrm>
          <a:prstGeom prst="rect">
            <a:avLst/>
          </a:prstGeom>
          <a:noFill/>
          <a:ln w="57150">
            <a:noFill/>
          </a:ln>
          <a:effectLst>
            <a:outerShdw dist="35921" dir="2699999" sy="50000" rotWithShape="0">
              <a:srgbClr val="875B0D"/>
            </a:outerShdw>
          </a:effectLst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  <a:buSzTx/>
            </a:pPr>
            <a:r>
              <a:rPr lang="zh-CN" altLang="en-US" sz="4400" dirty="0">
                <a:solidFill>
                  <a:srgbClr val="0066FF"/>
                </a:solidFill>
                <a:latin typeface="Times New Roman" panose="02020603050405020304" pitchFamily="18" charset="0"/>
                <a:ea typeface="隶书" pitchFamily="49" charset="-122"/>
              </a:rPr>
              <a:t>辽</a:t>
            </a:r>
            <a:r>
              <a:rPr lang="zh-CN" altLang="en-US" sz="2400" dirty="0">
                <a:solidFill>
                  <a:srgbClr val="0066FF"/>
                </a:solidFill>
                <a:latin typeface="Times New Roman" panose="02020603050405020304" pitchFamily="18" charset="0"/>
                <a:ea typeface="隶书" pitchFamily="49" charset="-122"/>
              </a:rPr>
              <a:t>（</a:t>
            </a:r>
            <a:r>
              <a:rPr lang="en-US" altLang="zh-CN" sz="2400" dirty="0">
                <a:solidFill>
                  <a:srgbClr val="0066FF"/>
                </a:solidFill>
                <a:latin typeface="Times New Roman" panose="02020603050405020304" pitchFamily="18" charset="0"/>
                <a:ea typeface="隶书" pitchFamily="49" charset="-122"/>
              </a:rPr>
              <a:t>916-1125</a:t>
            </a:r>
            <a:r>
              <a:rPr lang="zh-CN" altLang="en-US" sz="2400" dirty="0">
                <a:solidFill>
                  <a:srgbClr val="0066FF"/>
                </a:solidFill>
                <a:latin typeface="Times New Roman" panose="02020603050405020304" pitchFamily="18" charset="0"/>
                <a:ea typeface="隶书" pitchFamily="49" charset="-122"/>
              </a:rPr>
              <a:t>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2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2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ldLvl="0" animBg="1"/>
      <p:bldP spid="5122" grpId="0" bldLvl="0" animBg="1"/>
      <p:bldP spid="82951" grpId="0" bldLvl="0" animBg="1"/>
      <p:bldP spid="8295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9" descr="C:\WINDOWS\Desktop\9k\元昊.jpg"/>
          <p:cNvPicPr>
            <a:picLocks noChangeAspect="1"/>
          </p:cNvPicPr>
          <p:nvPr/>
        </p:nvPicPr>
        <p:blipFill>
          <a:blip r:embed="rId2">
            <a:lum bright="-6000" contrast="17999"/>
          </a:blip>
          <a:srcRect t="1447" b="4578"/>
          <a:stretch>
            <a:fillRect/>
          </a:stretch>
        </p:blipFill>
        <p:spPr>
          <a:xfrm>
            <a:off x="37465" y="838200"/>
            <a:ext cx="2967990" cy="3533775"/>
          </a:xfrm>
          <a:prstGeom prst="rect">
            <a:avLst/>
          </a:prstGeom>
          <a:noFill/>
          <a:ln w="57150" cap="flat" cmpd="thinThick">
            <a:solidFill>
              <a:srgbClr val="6633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4339" name="文本框 131077"/>
          <p:cNvSpPr txBox="1"/>
          <p:nvPr/>
        </p:nvSpPr>
        <p:spPr>
          <a:xfrm>
            <a:off x="4899660" y="349250"/>
            <a:ext cx="13716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民族：</a:t>
            </a:r>
          </a:p>
        </p:txBody>
      </p:sp>
      <p:sp>
        <p:nvSpPr>
          <p:cNvPr id="14340" name="文本框 131078"/>
          <p:cNvSpPr txBox="1"/>
          <p:nvPr/>
        </p:nvSpPr>
        <p:spPr>
          <a:xfrm>
            <a:off x="4899660" y="989965"/>
            <a:ext cx="13716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人物：</a:t>
            </a:r>
          </a:p>
        </p:txBody>
      </p:sp>
      <p:sp>
        <p:nvSpPr>
          <p:cNvPr id="14341" name="文本框 131079"/>
          <p:cNvSpPr txBox="1"/>
          <p:nvPr/>
        </p:nvSpPr>
        <p:spPr>
          <a:xfrm>
            <a:off x="4899660" y="1554480"/>
            <a:ext cx="13716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时间：</a:t>
            </a:r>
          </a:p>
        </p:txBody>
      </p:sp>
      <p:sp>
        <p:nvSpPr>
          <p:cNvPr id="14342" name="文本框 131080"/>
          <p:cNvSpPr txBox="1"/>
          <p:nvPr/>
        </p:nvSpPr>
        <p:spPr>
          <a:xfrm>
            <a:off x="4899660" y="2190750"/>
            <a:ext cx="13716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都城：</a:t>
            </a:r>
          </a:p>
        </p:txBody>
      </p:sp>
      <p:sp>
        <p:nvSpPr>
          <p:cNvPr id="14343" name="文本框 131081"/>
          <p:cNvSpPr txBox="1"/>
          <p:nvPr/>
        </p:nvSpPr>
        <p:spPr>
          <a:xfrm>
            <a:off x="4899660" y="2750820"/>
            <a:ext cx="13716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国号：</a:t>
            </a:r>
          </a:p>
        </p:txBody>
      </p:sp>
      <p:sp>
        <p:nvSpPr>
          <p:cNvPr id="9" name="Text Box 11"/>
          <p:cNvSpPr txBox="1"/>
          <p:nvPr/>
        </p:nvSpPr>
        <p:spPr>
          <a:xfrm>
            <a:off x="6195060" y="349250"/>
            <a:ext cx="1785938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党项族</a:t>
            </a:r>
            <a:endParaRPr lang="zh-CN" altLang="en-US" sz="2400" b="1" dirty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13"/>
          <p:cNvSpPr txBox="1"/>
          <p:nvPr/>
        </p:nvSpPr>
        <p:spPr>
          <a:xfrm>
            <a:off x="6271260" y="989965"/>
            <a:ext cx="1381125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元昊</a:t>
            </a:r>
          </a:p>
        </p:txBody>
      </p:sp>
      <p:sp>
        <p:nvSpPr>
          <p:cNvPr id="10" name="Text Box 12"/>
          <p:cNvSpPr txBox="1"/>
          <p:nvPr/>
        </p:nvSpPr>
        <p:spPr>
          <a:xfrm>
            <a:off x="6195060" y="1554480"/>
            <a:ext cx="328612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1038</a:t>
            </a:r>
            <a:r>
              <a:rPr lang="zh-CN" altLang="en-US" sz="28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</a:p>
        </p:txBody>
      </p:sp>
      <p:sp>
        <p:nvSpPr>
          <p:cNvPr id="12" name="Text Box 15"/>
          <p:cNvSpPr txBox="1"/>
          <p:nvPr/>
        </p:nvSpPr>
        <p:spPr>
          <a:xfrm>
            <a:off x="6195060" y="2190750"/>
            <a:ext cx="2928938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兴庆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（今宁夏银川）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 Box 13"/>
          <p:cNvSpPr txBox="1"/>
          <p:nvPr/>
        </p:nvSpPr>
        <p:spPr>
          <a:xfrm>
            <a:off x="6195060" y="2750820"/>
            <a:ext cx="1381125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西夏</a:t>
            </a:r>
          </a:p>
        </p:txBody>
      </p:sp>
      <p:sp>
        <p:nvSpPr>
          <p:cNvPr id="8" name="AutoShape 684"/>
          <p:cNvSpPr>
            <a:spLocks noGrp="1" noChangeArrowheads="1"/>
          </p:cNvSpPr>
          <p:nvPr/>
        </p:nvSpPr>
        <p:spPr>
          <a:xfrm>
            <a:off x="38100" y="33020"/>
            <a:ext cx="4822825" cy="664845"/>
          </a:xfrm>
          <a:prstGeom prst="roundRect">
            <a:avLst>
              <a:gd name="adj" fmla="val 8676"/>
            </a:avLst>
          </a:prstGeom>
          <a:gradFill rotWithShape="1">
            <a:gsLst>
              <a:gs pos="0">
                <a:srgbClr val="FFCC00"/>
              </a:gs>
              <a:gs pos="100000">
                <a:srgbClr val="FFF7D7"/>
              </a:gs>
            </a:gsLst>
            <a:lin ang="5400000" scaled="1"/>
          </a:gradFill>
          <a:ln w="12700">
            <a:solidFill>
              <a:schemeClr val="folHlink"/>
            </a:solidFill>
          </a:ln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7810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二、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西夏（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1038-1227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</a:t>
            </a:r>
          </a:p>
        </p:txBody>
      </p:sp>
      <p:sp>
        <p:nvSpPr>
          <p:cNvPr id="132109" name="文本框 9"/>
          <p:cNvSpPr txBox="1"/>
          <p:nvPr/>
        </p:nvSpPr>
        <p:spPr>
          <a:xfrm>
            <a:off x="5247640" y="3869055"/>
            <a:ext cx="383032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）政治上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：元昊仿效唐宋制度， 订立官职、军制和法律；</a:t>
            </a:r>
          </a:p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（2）经济上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：鼓励垦荒，发展农牧经济；</a:t>
            </a:r>
          </a:p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（3）文化上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：还创制了西夏文字。</a:t>
            </a:r>
          </a:p>
        </p:txBody>
      </p:sp>
      <p:sp>
        <p:nvSpPr>
          <p:cNvPr id="3" name="文本框 131081"/>
          <p:cNvSpPr txBox="1"/>
          <p:nvPr/>
        </p:nvSpPr>
        <p:spPr>
          <a:xfrm>
            <a:off x="4954905" y="3308350"/>
            <a:ext cx="13716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措施：</a:t>
            </a:r>
          </a:p>
        </p:txBody>
      </p:sp>
      <p:pic>
        <p:nvPicPr>
          <p:cNvPr id="8196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" y="4371340"/>
            <a:ext cx="3253740" cy="2416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6380" y="2133918"/>
            <a:ext cx="1957388" cy="1476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文本框 4"/>
          <p:cNvSpPr txBox="1"/>
          <p:nvPr/>
        </p:nvSpPr>
        <p:spPr>
          <a:xfrm>
            <a:off x="3075305" y="3816668"/>
            <a:ext cx="1668463" cy="3984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西夏货币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2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5214938" y="517525"/>
            <a:ext cx="3389313" cy="3094038"/>
          </a:xfrm>
          <a:custGeom>
            <a:avLst/>
            <a:gdLst>
              <a:gd name="connisteX0" fmla="*/ 1582420 w 3388995"/>
              <a:gd name="connsiteY0" fmla="*/ 2995930 h 3093720"/>
              <a:gd name="connisteX1" fmla="*/ 1913255 w 3388995"/>
              <a:gd name="connsiteY1" fmla="*/ 2718435 h 3093720"/>
              <a:gd name="connisteX2" fmla="*/ 2074545 w 3388995"/>
              <a:gd name="connsiteY2" fmla="*/ 2700655 h 3093720"/>
              <a:gd name="connisteX3" fmla="*/ 2092325 w 3388995"/>
              <a:gd name="connsiteY3" fmla="*/ 2673985 h 3093720"/>
              <a:gd name="connisteX4" fmla="*/ 2351405 w 3388995"/>
              <a:gd name="connsiteY4" fmla="*/ 2700655 h 3093720"/>
              <a:gd name="connisteX5" fmla="*/ 2432050 w 3388995"/>
              <a:gd name="connsiteY5" fmla="*/ 2593340 h 3093720"/>
              <a:gd name="connisteX6" fmla="*/ 2557145 w 3388995"/>
              <a:gd name="connsiteY6" fmla="*/ 2486025 h 3093720"/>
              <a:gd name="connisteX7" fmla="*/ 2592705 w 3388995"/>
              <a:gd name="connsiteY7" fmla="*/ 2164080 h 3093720"/>
              <a:gd name="connisteX8" fmla="*/ 2780665 w 3388995"/>
              <a:gd name="connsiteY8" fmla="*/ 2030095 h 3093720"/>
              <a:gd name="connisteX9" fmla="*/ 2932430 w 3388995"/>
              <a:gd name="connsiteY9" fmla="*/ 2030095 h 3093720"/>
              <a:gd name="connisteX10" fmla="*/ 3004185 w 3388995"/>
              <a:gd name="connsiteY10" fmla="*/ 1967230 h 3093720"/>
              <a:gd name="connisteX11" fmla="*/ 3201035 w 3388995"/>
              <a:gd name="connsiteY11" fmla="*/ 1627505 h 3093720"/>
              <a:gd name="connisteX12" fmla="*/ 3192145 w 3388995"/>
              <a:gd name="connsiteY12" fmla="*/ 1449070 h 3093720"/>
              <a:gd name="connisteX13" fmla="*/ 3335020 w 3388995"/>
              <a:gd name="connsiteY13" fmla="*/ 1136015 h 3093720"/>
              <a:gd name="connisteX14" fmla="*/ 3326130 w 3388995"/>
              <a:gd name="connsiteY14" fmla="*/ 921385 h 3093720"/>
              <a:gd name="connisteX15" fmla="*/ 3388995 w 3388995"/>
              <a:gd name="connsiteY15" fmla="*/ 617220 h 3093720"/>
              <a:gd name="connisteX16" fmla="*/ 3272790 w 3388995"/>
              <a:gd name="connsiteY16" fmla="*/ 411480 h 3093720"/>
              <a:gd name="connisteX17" fmla="*/ 3236595 w 3388995"/>
              <a:gd name="connsiteY17" fmla="*/ 107315 h 3093720"/>
              <a:gd name="connisteX18" fmla="*/ 2950845 w 3388995"/>
              <a:gd name="connsiteY18" fmla="*/ 62865 h 3093720"/>
              <a:gd name="connisteX19" fmla="*/ 2780665 w 3388995"/>
              <a:gd name="connsiteY19" fmla="*/ 134620 h 3093720"/>
              <a:gd name="connisteX20" fmla="*/ 2682240 w 3388995"/>
              <a:gd name="connsiteY20" fmla="*/ 134620 h 3093720"/>
              <a:gd name="connisteX21" fmla="*/ 2637790 w 3388995"/>
              <a:gd name="connsiteY21" fmla="*/ 80645 h 3093720"/>
              <a:gd name="connisteX22" fmla="*/ 2512695 w 3388995"/>
              <a:gd name="connsiteY22" fmla="*/ 80645 h 3093720"/>
              <a:gd name="connisteX23" fmla="*/ 2485390 w 3388995"/>
              <a:gd name="connsiteY23" fmla="*/ 18415 h 3093720"/>
              <a:gd name="connisteX24" fmla="*/ 2226310 w 3388995"/>
              <a:gd name="connsiteY24" fmla="*/ 0 h 3093720"/>
              <a:gd name="connisteX25" fmla="*/ 1967230 w 3388995"/>
              <a:gd name="connsiteY25" fmla="*/ 80645 h 3093720"/>
              <a:gd name="connisteX26" fmla="*/ 1752600 w 3388995"/>
              <a:gd name="connsiteY26" fmla="*/ 161290 h 3093720"/>
              <a:gd name="connisteX27" fmla="*/ 1242695 w 3388995"/>
              <a:gd name="connsiteY27" fmla="*/ 295275 h 3093720"/>
              <a:gd name="connisteX28" fmla="*/ 1198245 w 3388995"/>
              <a:gd name="connsiteY28" fmla="*/ 340360 h 3093720"/>
              <a:gd name="connisteX29" fmla="*/ 1117600 w 3388995"/>
              <a:gd name="connsiteY29" fmla="*/ 358140 h 3093720"/>
              <a:gd name="connisteX30" fmla="*/ 1260475 w 3388995"/>
              <a:gd name="connsiteY30" fmla="*/ 563880 h 3093720"/>
              <a:gd name="connisteX31" fmla="*/ 1269365 w 3388995"/>
              <a:gd name="connsiteY31" fmla="*/ 706755 h 3093720"/>
              <a:gd name="connisteX32" fmla="*/ 1430655 w 3388995"/>
              <a:gd name="connsiteY32" fmla="*/ 849630 h 3093720"/>
              <a:gd name="connisteX33" fmla="*/ 1511300 w 3388995"/>
              <a:gd name="connsiteY33" fmla="*/ 1046480 h 3093720"/>
              <a:gd name="connisteX34" fmla="*/ 1591310 w 3388995"/>
              <a:gd name="connsiteY34" fmla="*/ 1216025 h 3093720"/>
              <a:gd name="connisteX35" fmla="*/ 1582420 w 3388995"/>
              <a:gd name="connsiteY35" fmla="*/ 1341755 h 3093720"/>
              <a:gd name="connisteX36" fmla="*/ 1367790 w 3388995"/>
              <a:gd name="connsiteY36" fmla="*/ 1556385 h 3093720"/>
              <a:gd name="connisteX37" fmla="*/ 1278890 w 3388995"/>
              <a:gd name="connsiteY37" fmla="*/ 1985010 h 3093720"/>
              <a:gd name="connisteX38" fmla="*/ 894080 w 3388995"/>
              <a:gd name="connsiteY38" fmla="*/ 2360930 h 3093720"/>
              <a:gd name="connisteX39" fmla="*/ 679450 w 3388995"/>
              <a:gd name="connsiteY39" fmla="*/ 2602230 h 3093720"/>
              <a:gd name="connisteX40" fmla="*/ 313055 w 3388995"/>
              <a:gd name="connsiteY40" fmla="*/ 2655570 h 3093720"/>
              <a:gd name="connisteX41" fmla="*/ 107315 w 3388995"/>
              <a:gd name="connsiteY41" fmla="*/ 2753995 h 3093720"/>
              <a:gd name="connisteX42" fmla="*/ 0 w 3388995"/>
              <a:gd name="connsiteY42" fmla="*/ 2753995 h 3093720"/>
              <a:gd name="connisteX43" fmla="*/ 17780 w 3388995"/>
              <a:gd name="connsiteY43" fmla="*/ 2879725 h 3093720"/>
              <a:gd name="connisteX44" fmla="*/ 179070 w 3388995"/>
              <a:gd name="connsiteY44" fmla="*/ 2933065 h 3093720"/>
              <a:gd name="connisteX45" fmla="*/ 1162050 w 3388995"/>
              <a:gd name="connsiteY45" fmla="*/ 3093720 h 3093720"/>
              <a:gd name="connisteX46" fmla="*/ 1260475 w 3388995"/>
              <a:gd name="connsiteY46" fmla="*/ 2950845 h 3093720"/>
              <a:gd name="connisteX47" fmla="*/ 1350010 w 3388995"/>
              <a:gd name="connsiteY47" fmla="*/ 2834640 h 3093720"/>
              <a:gd name="connisteX48" fmla="*/ 1395095 w 3388995"/>
              <a:gd name="connsiteY48" fmla="*/ 2799080 h 3093720"/>
              <a:gd name="connisteX49" fmla="*/ 1448435 w 3388995"/>
              <a:gd name="connsiteY49" fmla="*/ 2718435 h 3093720"/>
              <a:gd name="connisteX50" fmla="*/ 1537970 w 3388995"/>
              <a:gd name="connsiteY50" fmla="*/ 2646680 h 3093720"/>
              <a:gd name="connisteX51" fmla="*/ 1573530 w 3388995"/>
              <a:gd name="connsiteY51" fmla="*/ 2682875 h 3093720"/>
              <a:gd name="connisteX52" fmla="*/ 1636395 w 3388995"/>
              <a:gd name="connsiteY52" fmla="*/ 2727325 h 3093720"/>
              <a:gd name="connisteX53" fmla="*/ 1618615 w 3388995"/>
              <a:gd name="connsiteY53" fmla="*/ 2816860 h 3093720"/>
              <a:gd name="connisteX54" fmla="*/ 1591310 w 3388995"/>
              <a:gd name="connsiteY54" fmla="*/ 2924175 h 3093720"/>
              <a:gd name="connisteX55" fmla="*/ 1546860 w 3388995"/>
              <a:gd name="connsiteY55" fmla="*/ 2977515 h 3093720"/>
              <a:gd name="connisteX56" fmla="*/ 1582420 w 3388995"/>
              <a:gd name="connsiteY56" fmla="*/ 2995930 h 309372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</a:cxnLst>
            <a:rect l="l" t="t" r="r" b="b"/>
            <a:pathLst>
              <a:path w="3388995" h="3093720">
                <a:moveTo>
                  <a:pt x="1582420" y="2995930"/>
                </a:moveTo>
                <a:lnTo>
                  <a:pt x="1913255" y="2718435"/>
                </a:lnTo>
                <a:lnTo>
                  <a:pt x="2074545" y="2700655"/>
                </a:lnTo>
                <a:lnTo>
                  <a:pt x="2092325" y="2673985"/>
                </a:lnTo>
                <a:lnTo>
                  <a:pt x="2351405" y="2700655"/>
                </a:lnTo>
                <a:lnTo>
                  <a:pt x="2432050" y="2593340"/>
                </a:lnTo>
                <a:lnTo>
                  <a:pt x="2557145" y="2486025"/>
                </a:lnTo>
                <a:lnTo>
                  <a:pt x="2592705" y="2164080"/>
                </a:lnTo>
                <a:lnTo>
                  <a:pt x="2780665" y="2030095"/>
                </a:lnTo>
                <a:lnTo>
                  <a:pt x="2932430" y="2030095"/>
                </a:lnTo>
                <a:lnTo>
                  <a:pt x="3004185" y="1967230"/>
                </a:lnTo>
                <a:lnTo>
                  <a:pt x="3201035" y="1627505"/>
                </a:lnTo>
                <a:lnTo>
                  <a:pt x="3192145" y="1449070"/>
                </a:lnTo>
                <a:lnTo>
                  <a:pt x="3335020" y="1136015"/>
                </a:lnTo>
                <a:lnTo>
                  <a:pt x="3326130" y="921385"/>
                </a:lnTo>
                <a:lnTo>
                  <a:pt x="3388995" y="617220"/>
                </a:lnTo>
                <a:lnTo>
                  <a:pt x="3272790" y="411480"/>
                </a:lnTo>
                <a:lnTo>
                  <a:pt x="3236595" y="107315"/>
                </a:lnTo>
                <a:lnTo>
                  <a:pt x="2950845" y="62865"/>
                </a:lnTo>
                <a:lnTo>
                  <a:pt x="2780665" y="134620"/>
                </a:lnTo>
                <a:lnTo>
                  <a:pt x="2682240" y="134620"/>
                </a:lnTo>
                <a:lnTo>
                  <a:pt x="2637790" y="80645"/>
                </a:lnTo>
                <a:lnTo>
                  <a:pt x="2512695" y="80645"/>
                </a:lnTo>
                <a:lnTo>
                  <a:pt x="2485390" y="18415"/>
                </a:lnTo>
                <a:lnTo>
                  <a:pt x="2226310" y="0"/>
                </a:lnTo>
                <a:lnTo>
                  <a:pt x="1967230" y="80645"/>
                </a:lnTo>
                <a:lnTo>
                  <a:pt x="1752600" y="161290"/>
                </a:lnTo>
                <a:lnTo>
                  <a:pt x="1242695" y="295275"/>
                </a:lnTo>
                <a:lnTo>
                  <a:pt x="1198245" y="340360"/>
                </a:lnTo>
                <a:lnTo>
                  <a:pt x="1117600" y="358140"/>
                </a:lnTo>
                <a:lnTo>
                  <a:pt x="1260475" y="563880"/>
                </a:lnTo>
                <a:lnTo>
                  <a:pt x="1269365" y="706755"/>
                </a:lnTo>
                <a:lnTo>
                  <a:pt x="1430655" y="849630"/>
                </a:lnTo>
                <a:lnTo>
                  <a:pt x="1511300" y="1046480"/>
                </a:lnTo>
                <a:lnTo>
                  <a:pt x="1591310" y="1216025"/>
                </a:lnTo>
                <a:lnTo>
                  <a:pt x="1582420" y="1341755"/>
                </a:lnTo>
                <a:lnTo>
                  <a:pt x="1367790" y="1556385"/>
                </a:lnTo>
                <a:lnTo>
                  <a:pt x="1278890" y="1985010"/>
                </a:lnTo>
                <a:lnTo>
                  <a:pt x="894080" y="2360930"/>
                </a:lnTo>
                <a:lnTo>
                  <a:pt x="679450" y="2602230"/>
                </a:lnTo>
                <a:lnTo>
                  <a:pt x="313055" y="2655570"/>
                </a:lnTo>
                <a:lnTo>
                  <a:pt x="107315" y="2753995"/>
                </a:lnTo>
                <a:lnTo>
                  <a:pt x="0" y="2753995"/>
                </a:lnTo>
                <a:lnTo>
                  <a:pt x="17780" y="2879725"/>
                </a:lnTo>
                <a:lnTo>
                  <a:pt x="179070" y="2933065"/>
                </a:lnTo>
                <a:lnTo>
                  <a:pt x="1162050" y="3093720"/>
                </a:lnTo>
                <a:lnTo>
                  <a:pt x="1260475" y="2950845"/>
                </a:lnTo>
                <a:lnTo>
                  <a:pt x="1350010" y="2834640"/>
                </a:lnTo>
                <a:lnTo>
                  <a:pt x="1395095" y="2799080"/>
                </a:lnTo>
                <a:lnTo>
                  <a:pt x="1448435" y="2718435"/>
                </a:lnTo>
                <a:lnTo>
                  <a:pt x="1537970" y="2646680"/>
                </a:lnTo>
                <a:lnTo>
                  <a:pt x="1573530" y="2682875"/>
                </a:lnTo>
                <a:lnTo>
                  <a:pt x="1636395" y="2727325"/>
                </a:lnTo>
                <a:lnTo>
                  <a:pt x="1618615" y="2816860"/>
                </a:lnTo>
                <a:lnTo>
                  <a:pt x="1591310" y="2924175"/>
                </a:lnTo>
                <a:lnTo>
                  <a:pt x="1546860" y="2977515"/>
                </a:lnTo>
                <a:lnTo>
                  <a:pt x="1582420" y="299593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41986" name="Picture 2" descr="beisong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06499" name="Freeform 3"/>
          <p:cNvSpPr/>
          <p:nvPr/>
        </p:nvSpPr>
        <p:spPr>
          <a:xfrm>
            <a:off x="6804025" y="620713"/>
            <a:ext cx="1679575" cy="2795587"/>
          </a:xfrm>
          <a:custGeom>
            <a:avLst/>
            <a:gdLst/>
            <a:ahLst/>
            <a:cxnLst>
              <a:cxn ang="0">
                <a:pos x="2147483647" y="630038974"/>
              </a:cxn>
              <a:cxn ang="0">
                <a:pos x="1754028734" y="1086186451"/>
              </a:cxn>
              <a:cxn ang="0">
                <a:pos x="1638101203" y="1315521359"/>
              </a:cxn>
              <a:cxn ang="0">
                <a:pos x="1524693431" y="1542335318"/>
              </a:cxn>
              <a:cxn ang="0">
                <a:pos x="1066025205" y="2114410129"/>
              </a:cxn>
              <a:cxn ang="0">
                <a:pos x="609877729" y="2147483647"/>
              </a:cxn>
              <a:cxn ang="0">
                <a:pos x="267136538" y="2147483647"/>
              </a:cxn>
              <a:cxn ang="0">
                <a:pos x="37801545" y="2147483647"/>
              </a:cxn>
              <a:cxn ang="0">
                <a:pos x="37801545" y="2147483647"/>
              </a:cxn>
              <a:cxn ang="0">
                <a:pos x="153728716" y="2147483647"/>
              </a:cxn>
              <a:cxn ang="0">
                <a:pos x="496469957" y="2147483647"/>
              </a:cxn>
              <a:cxn ang="0">
                <a:pos x="952619020" y="2147483647"/>
              </a:cxn>
              <a:cxn ang="0">
                <a:pos x="1181952339" y="2147483647"/>
              </a:cxn>
              <a:cxn ang="0">
                <a:pos x="1524693431" y="2147483647"/>
              </a:cxn>
              <a:cxn ang="0">
                <a:pos x="1638101203" y="2147483647"/>
              </a:cxn>
              <a:cxn ang="0">
                <a:pos x="1867434919" y="2147483647"/>
              </a:cxn>
              <a:cxn ang="0">
                <a:pos x="2096769826" y="2147483647"/>
              </a:cxn>
              <a:cxn ang="0">
                <a:pos x="2147483647" y="2147483647"/>
              </a:cxn>
              <a:cxn ang="0">
                <a:pos x="2147483647" y="1542335318"/>
              </a:cxn>
              <a:cxn ang="0">
                <a:pos x="2147483647" y="1086186451"/>
              </a:cxn>
              <a:cxn ang="0">
                <a:pos x="2147483647" y="514111839"/>
              </a:cxn>
              <a:cxn ang="0">
                <a:pos x="2147483647" y="57962798"/>
              </a:cxn>
              <a:cxn ang="0">
                <a:pos x="2147483647" y="171370596"/>
              </a:cxn>
              <a:cxn ang="0">
                <a:pos x="2147483647" y="514111839"/>
              </a:cxn>
              <a:cxn ang="0">
                <a:pos x="2147483647" y="630038974"/>
              </a:cxn>
            </a:cxnLst>
            <a:rect l="0" t="0" r="0" b="0"/>
            <a:pathLst>
              <a:path w="1058" h="1761">
                <a:moveTo>
                  <a:pt x="877" y="250"/>
                </a:moveTo>
                <a:cubicBezTo>
                  <a:pt x="839" y="288"/>
                  <a:pt x="734" y="386"/>
                  <a:pt x="696" y="431"/>
                </a:cubicBezTo>
                <a:cubicBezTo>
                  <a:pt x="658" y="476"/>
                  <a:pt x="665" y="492"/>
                  <a:pt x="650" y="522"/>
                </a:cubicBezTo>
                <a:cubicBezTo>
                  <a:pt x="635" y="552"/>
                  <a:pt x="643" y="559"/>
                  <a:pt x="605" y="612"/>
                </a:cubicBezTo>
                <a:cubicBezTo>
                  <a:pt x="567" y="665"/>
                  <a:pt x="483" y="756"/>
                  <a:pt x="423" y="839"/>
                </a:cubicBezTo>
                <a:cubicBezTo>
                  <a:pt x="363" y="922"/>
                  <a:pt x="295" y="1020"/>
                  <a:pt x="242" y="1111"/>
                </a:cubicBezTo>
                <a:cubicBezTo>
                  <a:pt x="189" y="1202"/>
                  <a:pt x="144" y="1300"/>
                  <a:pt x="106" y="1383"/>
                </a:cubicBezTo>
                <a:cubicBezTo>
                  <a:pt x="68" y="1466"/>
                  <a:pt x="30" y="1550"/>
                  <a:pt x="15" y="1610"/>
                </a:cubicBezTo>
                <a:cubicBezTo>
                  <a:pt x="0" y="1670"/>
                  <a:pt x="7" y="1731"/>
                  <a:pt x="15" y="1746"/>
                </a:cubicBezTo>
                <a:cubicBezTo>
                  <a:pt x="23" y="1761"/>
                  <a:pt x="31" y="1716"/>
                  <a:pt x="61" y="1701"/>
                </a:cubicBezTo>
                <a:cubicBezTo>
                  <a:pt x="91" y="1686"/>
                  <a:pt x="144" y="1686"/>
                  <a:pt x="197" y="1656"/>
                </a:cubicBezTo>
                <a:cubicBezTo>
                  <a:pt x="250" y="1626"/>
                  <a:pt x="333" y="1535"/>
                  <a:pt x="378" y="1520"/>
                </a:cubicBezTo>
                <a:cubicBezTo>
                  <a:pt x="423" y="1505"/>
                  <a:pt x="431" y="1588"/>
                  <a:pt x="469" y="1565"/>
                </a:cubicBezTo>
                <a:cubicBezTo>
                  <a:pt x="507" y="1542"/>
                  <a:pt x="575" y="1451"/>
                  <a:pt x="605" y="1383"/>
                </a:cubicBezTo>
                <a:cubicBezTo>
                  <a:pt x="635" y="1315"/>
                  <a:pt x="627" y="1194"/>
                  <a:pt x="650" y="1157"/>
                </a:cubicBezTo>
                <a:cubicBezTo>
                  <a:pt x="673" y="1120"/>
                  <a:pt x="711" y="1157"/>
                  <a:pt x="741" y="1157"/>
                </a:cubicBezTo>
                <a:cubicBezTo>
                  <a:pt x="771" y="1157"/>
                  <a:pt x="787" y="1202"/>
                  <a:pt x="832" y="1157"/>
                </a:cubicBezTo>
                <a:cubicBezTo>
                  <a:pt x="877" y="1112"/>
                  <a:pt x="983" y="976"/>
                  <a:pt x="1013" y="885"/>
                </a:cubicBezTo>
                <a:cubicBezTo>
                  <a:pt x="1043" y="794"/>
                  <a:pt x="1005" y="688"/>
                  <a:pt x="1013" y="612"/>
                </a:cubicBezTo>
                <a:cubicBezTo>
                  <a:pt x="1021" y="536"/>
                  <a:pt x="1058" y="499"/>
                  <a:pt x="1058" y="431"/>
                </a:cubicBezTo>
                <a:cubicBezTo>
                  <a:pt x="1058" y="363"/>
                  <a:pt x="1028" y="272"/>
                  <a:pt x="1013" y="204"/>
                </a:cubicBezTo>
                <a:cubicBezTo>
                  <a:pt x="998" y="136"/>
                  <a:pt x="991" y="46"/>
                  <a:pt x="968" y="23"/>
                </a:cubicBezTo>
                <a:cubicBezTo>
                  <a:pt x="945" y="0"/>
                  <a:pt x="885" y="38"/>
                  <a:pt x="877" y="68"/>
                </a:cubicBezTo>
                <a:cubicBezTo>
                  <a:pt x="869" y="98"/>
                  <a:pt x="922" y="174"/>
                  <a:pt x="922" y="204"/>
                </a:cubicBezTo>
                <a:cubicBezTo>
                  <a:pt x="922" y="234"/>
                  <a:pt x="915" y="212"/>
                  <a:pt x="877" y="250"/>
                </a:cubicBezTo>
                <a:close/>
              </a:path>
            </a:pathLst>
          </a:custGeom>
          <a:solidFill>
            <a:srgbClr val="FF66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00" name="Text Box 4"/>
          <p:cNvSpPr txBox="1"/>
          <p:nvPr/>
        </p:nvSpPr>
        <p:spPr>
          <a:xfrm>
            <a:off x="7661275" y="1700213"/>
            <a:ext cx="677863" cy="496887"/>
          </a:xfrm>
          <a:prstGeom prst="rect">
            <a:avLst/>
          </a:prstGeom>
          <a:noFill/>
          <a:ln w="9525">
            <a:noFill/>
          </a:ln>
        </p:spPr>
        <p:txBody>
          <a:bodyPr vert="eaVert" wrap="none" lIns="91429" tIns="45714" rIns="91429" bIns="45714" anchor="t">
            <a:spAutoFit/>
          </a:bodyPr>
          <a:lstStyle/>
          <a:p>
            <a:r>
              <a:rPr lang="zh-CN" altLang="en-US" sz="3200" b="1" dirty="0">
                <a:solidFill>
                  <a:srgbClr val="1C1C1C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女</a:t>
            </a:r>
          </a:p>
        </p:txBody>
      </p:sp>
      <p:sp>
        <p:nvSpPr>
          <p:cNvPr id="106501" name="Text Box 5"/>
          <p:cNvSpPr txBox="1"/>
          <p:nvPr/>
        </p:nvSpPr>
        <p:spPr>
          <a:xfrm>
            <a:off x="7164388" y="2349500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 lIns="91429" tIns="45714" rIns="91429" bIns="45714" anchor="t">
            <a:spAutoFit/>
          </a:bodyPr>
          <a:lstStyle/>
          <a:p>
            <a:r>
              <a:rPr lang="zh-CN" altLang="en-US" sz="3200" b="1" dirty="0">
                <a:solidFill>
                  <a:srgbClr val="1C1C1C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真</a:t>
            </a:r>
          </a:p>
        </p:txBody>
      </p:sp>
      <p:sp>
        <p:nvSpPr>
          <p:cNvPr id="2" name="任意多边形 1"/>
          <p:cNvSpPr/>
          <p:nvPr/>
        </p:nvSpPr>
        <p:spPr>
          <a:xfrm>
            <a:off x="5022850" y="862013"/>
            <a:ext cx="1851025" cy="2405063"/>
          </a:xfrm>
          <a:custGeom>
            <a:avLst/>
            <a:gdLst>
              <a:gd name="connisteX0" fmla="*/ 1358900 w 1850390"/>
              <a:gd name="connsiteY0" fmla="*/ 18415 h 2405380"/>
              <a:gd name="connisteX1" fmla="*/ 1412240 w 1850390"/>
              <a:gd name="connsiteY1" fmla="*/ 80645 h 2405380"/>
              <a:gd name="connisteX2" fmla="*/ 1492885 w 1850390"/>
              <a:gd name="connsiteY2" fmla="*/ 196850 h 2405380"/>
              <a:gd name="connisteX3" fmla="*/ 1519555 w 1850390"/>
              <a:gd name="connsiteY3" fmla="*/ 277495 h 2405380"/>
              <a:gd name="connisteX4" fmla="*/ 1519555 w 1850390"/>
              <a:gd name="connsiteY4" fmla="*/ 411480 h 2405380"/>
              <a:gd name="connisteX5" fmla="*/ 1626870 w 1850390"/>
              <a:gd name="connsiteY5" fmla="*/ 474345 h 2405380"/>
              <a:gd name="connisteX6" fmla="*/ 1671955 w 1850390"/>
              <a:gd name="connsiteY6" fmla="*/ 572770 h 2405380"/>
              <a:gd name="connisteX7" fmla="*/ 1770380 w 1850390"/>
              <a:gd name="connsiteY7" fmla="*/ 760095 h 2405380"/>
              <a:gd name="connisteX8" fmla="*/ 1850390 w 1850390"/>
              <a:gd name="connsiteY8" fmla="*/ 840740 h 2405380"/>
              <a:gd name="connisteX9" fmla="*/ 1823720 w 1850390"/>
              <a:gd name="connsiteY9" fmla="*/ 1028700 h 2405380"/>
              <a:gd name="connisteX10" fmla="*/ 1770380 w 1850390"/>
              <a:gd name="connsiteY10" fmla="*/ 1090930 h 2405380"/>
              <a:gd name="connisteX11" fmla="*/ 1609090 w 1850390"/>
              <a:gd name="connsiteY11" fmla="*/ 1198245 h 2405380"/>
              <a:gd name="connisteX12" fmla="*/ 1591310 w 1850390"/>
              <a:gd name="connsiteY12" fmla="*/ 1278890 h 2405380"/>
              <a:gd name="connisteX13" fmla="*/ 1600200 w 1850390"/>
              <a:gd name="connsiteY13" fmla="*/ 1412875 h 2405380"/>
              <a:gd name="connisteX14" fmla="*/ 1528445 w 1850390"/>
              <a:gd name="connsiteY14" fmla="*/ 1574165 h 2405380"/>
              <a:gd name="connisteX15" fmla="*/ 1466215 w 1850390"/>
              <a:gd name="connsiteY15" fmla="*/ 1708150 h 2405380"/>
              <a:gd name="connisteX16" fmla="*/ 1350010 w 1850390"/>
              <a:gd name="connsiteY16" fmla="*/ 1797685 h 2405380"/>
              <a:gd name="connisteX17" fmla="*/ 1233805 w 1850390"/>
              <a:gd name="connsiteY17" fmla="*/ 1940560 h 2405380"/>
              <a:gd name="connisteX18" fmla="*/ 1126490 w 1850390"/>
              <a:gd name="connsiteY18" fmla="*/ 2065655 h 2405380"/>
              <a:gd name="connisteX19" fmla="*/ 920750 w 1850390"/>
              <a:gd name="connsiteY19" fmla="*/ 2226945 h 2405380"/>
              <a:gd name="connisteX20" fmla="*/ 732790 w 1850390"/>
              <a:gd name="connsiteY20" fmla="*/ 2306955 h 2405380"/>
              <a:gd name="connisteX21" fmla="*/ 581025 w 1850390"/>
              <a:gd name="connsiteY21" fmla="*/ 2315845 h 2405380"/>
              <a:gd name="connisteX22" fmla="*/ 428625 w 1850390"/>
              <a:gd name="connsiteY22" fmla="*/ 2405380 h 2405380"/>
              <a:gd name="connisteX23" fmla="*/ 187325 w 1850390"/>
              <a:gd name="connsiteY23" fmla="*/ 2378710 h 2405380"/>
              <a:gd name="connisteX24" fmla="*/ 0 w 1850390"/>
              <a:gd name="connsiteY24" fmla="*/ 2352040 h 2405380"/>
              <a:gd name="connisteX25" fmla="*/ 321310 w 1850390"/>
              <a:gd name="connsiteY25" fmla="*/ 1976120 h 2405380"/>
              <a:gd name="connisteX26" fmla="*/ 768985 w 1850390"/>
              <a:gd name="connsiteY26" fmla="*/ 1287780 h 2405380"/>
              <a:gd name="connisteX27" fmla="*/ 947420 w 1850390"/>
              <a:gd name="connsiteY27" fmla="*/ 768985 h 2405380"/>
              <a:gd name="connisteX28" fmla="*/ 885190 w 1850390"/>
              <a:gd name="connsiteY28" fmla="*/ 170180 h 2405380"/>
              <a:gd name="connisteX29" fmla="*/ 911860 w 1850390"/>
              <a:gd name="connsiteY29" fmla="*/ 0 h 2405380"/>
              <a:gd name="connisteX30" fmla="*/ 1179830 w 1850390"/>
              <a:gd name="connsiteY30" fmla="*/ 27305 h 2405380"/>
              <a:gd name="connisteX31" fmla="*/ 1358900 w 1850390"/>
              <a:gd name="connsiteY31" fmla="*/ 18415 h 240538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</a:cxnLst>
            <a:rect l="l" t="t" r="r" b="b"/>
            <a:pathLst>
              <a:path w="1850390" h="2405380">
                <a:moveTo>
                  <a:pt x="1358900" y="18415"/>
                </a:moveTo>
                <a:lnTo>
                  <a:pt x="1412240" y="80645"/>
                </a:lnTo>
                <a:lnTo>
                  <a:pt x="1492885" y="196850"/>
                </a:lnTo>
                <a:lnTo>
                  <a:pt x="1519555" y="277495"/>
                </a:lnTo>
                <a:lnTo>
                  <a:pt x="1519555" y="411480"/>
                </a:lnTo>
                <a:lnTo>
                  <a:pt x="1626870" y="474345"/>
                </a:lnTo>
                <a:lnTo>
                  <a:pt x="1671955" y="572770"/>
                </a:lnTo>
                <a:lnTo>
                  <a:pt x="1770380" y="760095"/>
                </a:lnTo>
                <a:lnTo>
                  <a:pt x="1850390" y="840740"/>
                </a:lnTo>
                <a:lnTo>
                  <a:pt x="1823720" y="1028700"/>
                </a:lnTo>
                <a:lnTo>
                  <a:pt x="1770380" y="1090930"/>
                </a:lnTo>
                <a:lnTo>
                  <a:pt x="1609090" y="1198245"/>
                </a:lnTo>
                <a:lnTo>
                  <a:pt x="1591310" y="1278890"/>
                </a:lnTo>
                <a:lnTo>
                  <a:pt x="1600200" y="1412875"/>
                </a:lnTo>
                <a:lnTo>
                  <a:pt x="1528445" y="1574165"/>
                </a:lnTo>
                <a:lnTo>
                  <a:pt x="1466215" y="1708150"/>
                </a:lnTo>
                <a:lnTo>
                  <a:pt x="1350010" y="1797685"/>
                </a:lnTo>
                <a:lnTo>
                  <a:pt x="1233805" y="1940560"/>
                </a:lnTo>
                <a:lnTo>
                  <a:pt x="1126490" y="2065655"/>
                </a:lnTo>
                <a:lnTo>
                  <a:pt x="920750" y="2226945"/>
                </a:lnTo>
                <a:lnTo>
                  <a:pt x="732790" y="2306955"/>
                </a:lnTo>
                <a:lnTo>
                  <a:pt x="581025" y="2315845"/>
                </a:lnTo>
                <a:lnTo>
                  <a:pt x="428625" y="2405380"/>
                </a:lnTo>
                <a:lnTo>
                  <a:pt x="187325" y="2378710"/>
                </a:lnTo>
                <a:lnTo>
                  <a:pt x="0" y="2352040"/>
                </a:lnTo>
                <a:lnTo>
                  <a:pt x="321310" y="1976120"/>
                </a:lnTo>
                <a:lnTo>
                  <a:pt x="768985" y="1287780"/>
                </a:lnTo>
                <a:lnTo>
                  <a:pt x="947420" y="768985"/>
                </a:lnTo>
                <a:lnTo>
                  <a:pt x="885190" y="170180"/>
                </a:lnTo>
                <a:lnTo>
                  <a:pt x="911860" y="0"/>
                </a:lnTo>
                <a:lnTo>
                  <a:pt x="1179830" y="27305"/>
                </a:lnTo>
                <a:lnTo>
                  <a:pt x="1358900" y="1841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8" name="任意多边形 7"/>
          <p:cNvSpPr/>
          <p:nvPr/>
        </p:nvSpPr>
        <p:spPr>
          <a:xfrm>
            <a:off x="4213225" y="3476625"/>
            <a:ext cx="2744788" cy="1295400"/>
          </a:xfrm>
          <a:custGeom>
            <a:avLst/>
            <a:gdLst>
              <a:gd name="connisteX0" fmla="*/ 1082040 w 2745105"/>
              <a:gd name="connsiteY0" fmla="*/ 0 h 1296670"/>
              <a:gd name="connisteX1" fmla="*/ 1170940 w 2745105"/>
              <a:gd name="connsiteY1" fmla="*/ 125095 h 1296670"/>
              <a:gd name="connisteX2" fmla="*/ 1144270 w 2745105"/>
              <a:gd name="connsiteY2" fmla="*/ 250190 h 1296670"/>
              <a:gd name="connisteX3" fmla="*/ 1036955 w 2745105"/>
              <a:gd name="connsiteY3" fmla="*/ 285750 h 1296670"/>
              <a:gd name="connisteX4" fmla="*/ 1001395 w 2745105"/>
              <a:gd name="connsiteY4" fmla="*/ 330835 h 1296670"/>
              <a:gd name="connisteX5" fmla="*/ 1001395 w 2745105"/>
              <a:gd name="connsiteY5" fmla="*/ 401955 h 1296670"/>
              <a:gd name="connisteX6" fmla="*/ 1001395 w 2745105"/>
              <a:gd name="connsiteY6" fmla="*/ 491490 h 1296670"/>
              <a:gd name="connisteX7" fmla="*/ 867410 w 2745105"/>
              <a:gd name="connsiteY7" fmla="*/ 554355 h 1296670"/>
              <a:gd name="connisteX8" fmla="*/ 732790 w 2745105"/>
              <a:gd name="connsiteY8" fmla="*/ 625475 h 1296670"/>
              <a:gd name="connisteX9" fmla="*/ 635000 w 2745105"/>
              <a:gd name="connsiteY9" fmla="*/ 607695 h 1296670"/>
              <a:gd name="connisteX10" fmla="*/ 536575 w 2745105"/>
              <a:gd name="connsiteY10" fmla="*/ 616585 h 1296670"/>
              <a:gd name="connisteX11" fmla="*/ 375285 w 2745105"/>
              <a:gd name="connsiteY11" fmla="*/ 643890 h 1296670"/>
              <a:gd name="connisteX12" fmla="*/ 313055 w 2745105"/>
              <a:gd name="connsiteY12" fmla="*/ 688340 h 1296670"/>
              <a:gd name="connisteX13" fmla="*/ 276860 w 2745105"/>
              <a:gd name="connsiteY13" fmla="*/ 715010 h 1296670"/>
              <a:gd name="connisteX14" fmla="*/ 151765 w 2745105"/>
              <a:gd name="connsiteY14" fmla="*/ 768985 h 1296670"/>
              <a:gd name="connisteX15" fmla="*/ 89535 w 2745105"/>
              <a:gd name="connsiteY15" fmla="*/ 777875 h 1296670"/>
              <a:gd name="connisteX16" fmla="*/ 17780 w 2745105"/>
              <a:gd name="connsiteY16" fmla="*/ 804545 h 1296670"/>
              <a:gd name="connisteX17" fmla="*/ 0 w 2745105"/>
              <a:gd name="connsiteY17" fmla="*/ 929640 h 1296670"/>
              <a:gd name="connisteX18" fmla="*/ 17780 w 2745105"/>
              <a:gd name="connsiteY18" fmla="*/ 1010285 h 1296670"/>
              <a:gd name="connisteX19" fmla="*/ 98425 w 2745105"/>
              <a:gd name="connsiteY19" fmla="*/ 1054735 h 1296670"/>
              <a:gd name="connisteX20" fmla="*/ 330835 w 2745105"/>
              <a:gd name="connsiteY20" fmla="*/ 1036955 h 1296670"/>
              <a:gd name="connisteX21" fmla="*/ 384175 w 2745105"/>
              <a:gd name="connsiteY21" fmla="*/ 1019175 h 1296670"/>
              <a:gd name="connisteX22" fmla="*/ 527685 w 2745105"/>
              <a:gd name="connsiteY22" fmla="*/ 1019175 h 1296670"/>
              <a:gd name="connisteX23" fmla="*/ 572135 w 2745105"/>
              <a:gd name="connsiteY23" fmla="*/ 1019175 h 1296670"/>
              <a:gd name="connisteX24" fmla="*/ 715010 w 2745105"/>
              <a:gd name="connsiteY24" fmla="*/ 1082040 h 1296670"/>
              <a:gd name="connisteX25" fmla="*/ 911860 w 2745105"/>
              <a:gd name="connsiteY25" fmla="*/ 1207135 h 1296670"/>
              <a:gd name="connisteX26" fmla="*/ 1358900 w 2745105"/>
              <a:gd name="connsiteY26" fmla="*/ 1296670 h 1296670"/>
              <a:gd name="connisteX27" fmla="*/ 1779270 w 2745105"/>
              <a:gd name="connsiteY27" fmla="*/ 1287145 h 1296670"/>
              <a:gd name="connisteX28" fmla="*/ 2101215 w 2745105"/>
              <a:gd name="connsiteY28" fmla="*/ 1216025 h 1296670"/>
              <a:gd name="connisteX29" fmla="*/ 2324735 w 2745105"/>
              <a:gd name="connsiteY29" fmla="*/ 1170940 h 1296670"/>
              <a:gd name="connisteX30" fmla="*/ 2395855 w 2745105"/>
              <a:gd name="connsiteY30" fmla="*/ 992505 h 1296670"/>
              <a:gd name="connisteX31" fmla="*/ 2476500 w 2745105"/>
              <a:gd name="connsiteY31" fmla="*/ 867410 h 1296670"/>
              <a:gd name="connisteX32" fmla="*/ 2395855 w 2745105"/>
              <a:gd name="connsiteY32" fmla="*/ 813435 h 1296670"/>
              <a:gd name="connisteX33" fmla="*/ 2324735 w 2745105"/>
              <a:gd name="connsiteY33" fmla="*/ 813435 h 1296670"/>
              <a:gd name="connisteX34" fmla="*/ 2333625 w 2745105"/>
              <a:gd name="connsiteY34" fmla="*/ 751205 h 1296670"/>
              <a:gd name="connisteX35" fmla="*/ 2360295 w 2745105"/>
              <a:gd name="connsiteY35" fmla="*/ 643890 h 1296670"/>
              <a:gd name="connisteX36" fmla="*/ 2414270 w 2745105"/>
              <a:gd name="connsiteY36" fmla="*/ 607695 h 1296670"/>
              <a:gd name="connisteX37" fmla="*/ 2467610 w 2745105"/>
              <a:gd name="connsiteY37" fmla="*/ 581025 h 1296670"/>
              <a:gd name="connisteX38" fmla="*/ 2467610 w 2745105"/>
              <a:gd name="connsiteY38" fmla="*/ 500380 h 1296670"/>
              <a:gd name="connisteX39" fmla="*/ 2530475 w 2745105"/>
              <a:gd name="connsiteY39" fmla="*/ 464820 h 1296670"/>
              <a:gd name="connisteX40" fmla="*/ 2592705 w 2745105"/>
              <a:gd name="connsiteY40" fmla="*/ 393065 h 1296670"/>
              <a:gd name="connisteX41" fmla="*/ 2620010 w 2745105"/>
              <a:gd name="connsiteY41" fmla="*/ 393065 h 1296670"/>
              <a:gd name="connisteX42" fmla="*/ 2691130 w 2745105"/>
              <a:gd name="connsiteY42" fmla="*/ 375285 h 1296670"/>
              <a:gd name="connisteX43" fmla="*/ 2745105 w 2745105"/>
              <a:gd name="connsiteY43" fmla="*/ 330835 h 1296670"/>
              <a:gd name="connisteX44" fmla="*/ 2745105 w 2745105"/>
              <a:gd name="connsiteY44" fmla="*/ 295275 h 1296670"/>
              <a:gd name="connisteX45" fmla="*/ 2673350 w 2745105"/>
              <a:gd name="connsiteY45" fmla="*/ 276860 h 1296670"/>
              <a:gd name="connisteX46" fmla="*/ 2539365 w 2745105"/>
              <a:gd name="connsiteY46" fmla="*/ 241300 h 1296670"/>
              <a:gd name="connisteX47" fmla="*/ 2458720 w 2745105"/>
              <a:gd name="connsiteY47" fmla="*/ 259080 h 1296670"/>
              <a:gd name="connisteX48" fmla="*/ 2449830 w 2745105"/>
              <a:gd name="connsiteY48" fmla="*/ 304165 h 1296670"/>
              <a:gd name="connisteX49" fmla="*/ 2405380 w 2745105"/>
              <a:gd name="connsiteY49" fmla="*/ 357505 h 1296670"/>
              <a:gd name="connisteX50" fmla="*/ 2306955 w 2745105"/>
              <a:gd name="connsiteY50" fmla="*/ 304165 h 1296670"/>
              <a:gd name="connisteX51" fmla="*/ 2279650 w 2745105"/>
              <a:gd name="connsiteY51" fmla="*/ 366395 h 1296670"/>
              <a:gd name="connisteX52" fmla="*/ 2252980 w 2745105"/>
              <a:gd name="connsiteY52" fmla="*/ 438150 h 1296670"/>
              <a:gd name="connisteX53" fmla="*/ 2181860 w 2745105"/>
              <a:gd name="connsiteY53" fmla="*/ 348615 h 1296670"/>
              <a:gd name="connisteX54" fmla="*/ 2074545 w 2745105"/>
              <a:gd name="connsiteY54" fmla="*/ 313055 h 1296670"/>
              <a:gd name="connisteX55" fmla="*/ 2011680 w 2745105"/>
              <a:gd name="connsiteY55" fmla="*/ 259080 h 1296670"/>
              <a:gd name="connisteX56" fmla="*/ 1985010 w 2745105"/>
              <a:gd name="connsiteY56" fmla="*/ 160655 h 1296670"/>
              <a:gd name="connisteX57" fmla="*/ 1082040 w 2745105"/>
              <a:gd name="connsiteY57" fmla="*/ 0 h 129667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</a:cxnLst>
            <a:rect l="l" t="t" r="r" b="b"/>
            <a:pathLst>
              <a:path w="2745105" h="1296670">
                <a:moveTo>
                  <a:pt x="1082040" y="0"/>
                </a:moveTo>
                <a:lnTo>
                  <a:pt x="1170940" y="125095"/>
                </a:lnTo>
                <a:lnTo>
                  <a:pt x="1144270" y="250190"/>
                </a:lnTo>
                <a:lnTo>
                  <a:pt x="1036955" y="285750"/>
                </a:lnTo>
                <a:lnTo>
                  <a:pt x="1001395" y="330835"/>
                </a:lnTo>
                <a:lnTo>
                  <a:pt x="1001395" y="401955"/>
                </a:lnTo>
                <a:lnTo>
                  <a:pt x="1001395" y="491490"/>
                </a:lnTo>
                <a:lnTo>
                  <a:pt x="867410" y="554355"/>
                </a:lnTo>
                <a:lnTo>
                  <a:pt x="732790" y="625475"/>
                </a:lnTo>
                <a:lnTo>
                  <a:pt x="635000" y="607695"/>
                </a:lnTo>
                <a:lnTo>
                  <a:pt x="536575" y="616585"/>
                </a:lnTo>
                <a:lnTo>
                  <a:pt x="375285" y="643890"/>
                </a:lnTo>
                <a:lnTo>
                  <a:pt x="313055" y="688340"/>
                </a:lnTo>
                <a:lnTo>
                  <a:pt x="276860" y="715010"/>
                </a:lnTo>
                <a:lnTo>
                  <a:pt x="151765" y="768985"/>
                </a:lnTo>
                <a:lnTo>
                  <a:pt x="89535" y="777875"/>
                </a:lnTo>
                <a:lnTo>
                  <a:pt x="17780" y="804545"/>
                </a:lnTo>
                <a:lnTo>
                  <a:pt x="0" y="929640"/>
                </a:lnTo>
                <a:lnTo>
                  <a:pt x="17780" y="1010285"/>
                </a:lnTo>
                <a:lnTo>
                  <a:pt x="98425" y="1054735"/>
                </a:lnTo>
                <a:lnTo>
                  <a:pt x="330835" y="1036955"/>
                </a:lnTo>
                <a:lnTo>
                  <a:pt x="384175" y="1019175"/>
                </a:lnTo>
                <a:lnTo>
                  <a:pt x="527685" y="1019175"/>
                </a:lnTo>
                <a:lnTo>
                  <a:pt x="572135" y="1019175"/>
                </a:lnTo>
                <a:lnTo>
                  <a:pt x="715010" y="1082040"/>
                </a:lnTo>
                <a:lnTo>
                  <a:pt x="911860" y="1207135"/>
                </a:lnTo>
                <a:lnTo>
                  <a:pt x="1358900" y="1296670"/>
                </a:lnTo>
                <a:lnTo>
                  <a:pt x="1779270" y="1287145"/>
                </a:lnTo>
                <a:lnTo>
                  <a:pt x="2101215" y="1216025"/>
                </a:lnTo>
                <a:lnTo>
                  <a:pt x="2324735" y="1170940"/>
                </a:lnTo>
                <a:lnTo>
                  <a:pt x="2395855" y="992505"/>
                </a:lnTo>
                <a:lnTo>
                  <a:pt x="2476500" y="867410"/>
                </a:lnTo>
                <a:lnTo>
                  <a:pt x="2395855" y="813435"/>
                </a:lnTo>
                <a:lnTo>
                  <a:pt x="2324735" y="813435"/>
                </a:lnTo>
                <a:lnTo>
                  <a:pt x="2333625" y="751205"/>
                </a:lnTo>
                <a:lnTo>
                  <a:pt x="2360295" y="643890"/>
                </a:lnTo>
                <a:lnTo>
                  <a:pt x="2414270" y="607695"/>
                </a:lnTo>
                <a:lnTo>
                  <a:pt x="2467610" y="581025"/>
                </a:lnTo>
                <a:lnTo>
                  <a:pt x="2467610" y="500380"/>
                </a:lnTo>
                <a:lnTo>
                  <a:pt x="2530475" y="464820"/>
                </a:lnTo>
                <a:lnTo>
                  <a:pt x="2592705" y="393065"/>
                </a:lnTo>
                <a:lnTo>
                  <a:pt x="2620010" y="393065"/>
                </a:lnTo>
                <a:lnTo>
                  <a:pt x="2691130" y="375285"/>
                </a:lnTo>
                <a:lnTo>
                  <a:pt x="2745105" y="330835"/>
                </a:lnTo>
                <a:lnTo>
                  <a:pt x="2745105" y="295275"/>
                </a:lnTo>
                <a:lnTo>
                  <a:pt x="2673350" y="276860"/>
                </a:lnTo>
                <a:lnTo>
                  <a:pt x="2539365" y="241300"/>
                </a:lnTo>
                <a:lnTo>
                  <a:pt x="2458720" y="259080"/>
                </a:lnTo>
                <a:lnTo>
                  <a:pt x="2449830" y="304165"/>
                </a:lnTo>
                <a:lnTo>
                  <a:pt x="2405380" y="357505"/>
                </a:lnTo>
                <a:lnTo>
                  <a:pt x="2306955" y="304165"/>
                </a:lnTo>
                <a:lnTo>
                  <a:pt x="2279650" y="366395"/>
                </a:lnTo>
                <a:lnTo>
                  <a:pt x="2252980" y="438150"/>
                </a:lnTo>
                <a:lnTo>
                  <a:pt x="2181860" y="348615"/>
                </a:lnTo>
                <a:lnTo>
                  <a:pt x="2074545" y="313055"/>
                </a:lnTo>
                <a:lnTo>
                  <a:pt x="2011680" y="259080"/>
                </a:lnTo>
                <a:lnTo>
                  <a:pt x="1985010" y="160655"/>
                </a:lnTo>
                <a:lnTo>
                  <a:pt x="1082040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任意多边形 8">
            <a:hlinkClick r:id="rId3" action="ppaction://hlinksldjump"/>
          </p:cNvPr>
          <p:cNvSpPr/>
          <p:nvPr/>
        </p:nvSpPr>
        <p:spPr>
          <a:xfrm>
            <a:off x="5214938" y="517525"/>
            <a:ext cx="3362325" cy="3005138"/>
          </a:xfrm>
          <a:custGeom>
            <a:avLst/>
            <a:gdLst>
              <a:gd name="connisteX0" fmla="*/ 1082040 w 3362325"/>
              <a:gd name="connsiteY0" fmla="*/ 276860 h 3004185"/>
              <a:gd name="connisteX1" fmla="*/ 1224915 w 3362325"/>
              <a:gd name="connsiteY1" fmla="*/ 447040 h 3004185"/>
              <a:gd name="connisteX2" fmla="*/ 1252220 w 3362325"/>
              <a:gd name="connsiteY2" fmla="*/ 581025 h 3004185"/>
              <a:gd name="connisteX3" fmla="*/ 1233805 w 3362325"/>
              <a:gd name="connsiteY3" fmla="*/ 670560 h 3004185"/>
              <a:gd name="connisteX4" fmla="*/ 1305560 w 3362325"/>
              <a:gd name="connsiteY4" fmla="*/ 742315 h 3004185"/>
              <a:gd name="connisteX5" fmla="*/ 1403985 w 3362325"/>
              <a:gd name="connsiteY5" fmla="*/ 822325 h 3004185"/>
              <a:gd name="connisteX6" fmla="*/ 1430655 w 3362325"/>
              <a:gd name="connsiteY6" fmla="*/ 911860 h 3004185"/>
              <a:gd name="connisteX7" fmla="*/ 1502410 w 3362325"/>
              <a:gd name="connsiteY7" fmla="*/ 1028065 h 3004185"/>
              <a:gd name="connisteX8" fmla="*/ 1573530 w 3362325"/>
              <a:gd name="connsiteY8" fmla="*/ 1135380 h 3004185"/>
              <a:gd name="connisteX9" fmla="*/ 1573530 w 3362325"/>
              <a:gd name="connsiteY9" fmla="*/ 1296670 h 3004185"/>
              <a:gd name="connisteX10" fmla="*/ 1493520 w 3362325"/>
              <a:gd name="connsiteY10" fmla="*/ 1403985 h 3004185"/>
              <a:gd name="connisteX11" fmla="*/ 1341120 w 3362325"/>
              <a:gd name="connsiteY11" fmla="*/ 1466215 h 3004185"/>
              <a:gd name="connisteX12" fmla="*/ 1323340 w 3362325"/>
              <a:gd name="connsiteY12" fmla="*/ 1537970 h 3004185"/>
              <a:gd name="connisteX13" fmla="*/ 1305560 w 3362325"/>
              <a:gd name="connsiteY13" fmla="*/ 1805940 h 3004185"/>
              <a:gd name="connisteX14" fmla="*/ 1171575 w 3362325"/>
              <a:gd name="connsiteY14" fmla="*/ 1993900 h 3004185"/>
              <a:gd name="connisteX15" fmla="*/ 1001395 w 3362325"/>
              <a:gd name="connsiteY15" fmla="*/ 2190750 h 3004185"/>
              <a:gd name="connisteX16" fmla="*/ 643890 w 3362325"/>
              <a:gd name="connsiteY16" fmla="*/ 2512695 h 3004185"/>
              <a:gd name="connisteX17" fmla="*/ 492125 w 3362325"/>
              <a:gd name="connsiteY17" fmla="*/ 2601595 h 3004185"/>
              <a:gd name="connisteX18" fmla="*/ 321945 w 3362325"/>
              <a:gd name="connsiteY18" fmla="*/ 2601595 h 3004185"/>
              <a:gd name="connisteX19" fmla="*/ 187960 w 3362325"/>
              <a:gd name="connsiteY19" fmla="*/ 2646680 h 3004185"/>
              <a:gd name="connisteX20" fmla="*/ 125095 w 3362325"/>
              <a:gd name="connsiteY20" fmla="*/ 2700020 h 3004185"/>
              <a:gd name="connisteX21" fmla="*/ 8890 w 3362325"/>
              <a:gd name="connsiteY21" fmla="*/ 2700020 h 3004185"/>
              <a:gd name="connisteX22" fmla="*/ 0 w 3362325"/>
              <a:gd name="connsiteY22" fmla="*/ 2700020 h 3004185"/>
              <a:gd name="connisteX23" fmla="*/ 17780 w 3362325"/>
              <a:gd name="connsiteY23" fmla="*/ 2807335 h 3004185"/>
              <a:gd name="connisteX24" fmla="*/ 71755 w 3362325"/>
              <a:gd name="connsiteY24" fmla="*/ 2852420 h 3004185"/>
              <a:gd name="connisteX25" fmla="*/ 1046480 w 3362325"/>
              <a:gd name="connsiteY25" fmla="*/ 2977515 h 3004185"/>
              <a:gd name="connisteX26" fmla="*/ 1099820 w 3362325"/>
              <a:gd name="connsiteY26" fmla="*/ 3004185 h 3004185"/>
              <a:gd name="connisteX27" fmla="*/ 1189355 w 3362325"/>
              <a:gd name="connsiteY27" fmla="*/ 2968625 h 3004185"/>
              <a:gd name="connisteX28" fmla="*/ 1270000 w 3362325"/>
              <a:gd name="connsiteY28" fmla="*/ 2879090 h 3004185"/>
              <a:gd name="connisteX29" fmla="*/ 1314450 w 3362325"/>
              <a:gd name="connsiteY29" fmla="*/ 2798445 h 3004185"/>
              <a:gd name="connisteX30" fmla="*/ 1377315 w 3362325"/>
              <a:gd name="connsiteY30" fmla="*/ 2727325 h 3004185"/>
              <a:gd name="connisteX31" fmla="*/ 1484630 w 3362325"/>
              <a:gd name="connsiteY31" fmla="*/ 2620010 h 3004185"/>
              <a:gd name="connisteX32" fmla="*/ 1583055 w 3362325"/>
              <a:gd name="connsiteY32" fmla="*/ 2620010 h 3004185"/>
              <a:gd name="connisteX33" fmla="*/ 1591945 w 3362325"/>
              <a:gd name="connsiteY33" fmla="*/ 2673350 h 3004185"/>
              <a:gd name="connisteX34" fmla="*/ 1564640 w 3362325"/>
              <a:gd name="connsiteY34" fmla="*/ 2780665 h 3004185"/>
              <a:gd name="connisteX35" fmla="*/ 1537970 w 3362325"/>
              <a:gd name="connsiteY35" fmla="*/ 2870200 h 3004185"/>
              <a:gd name="connisteX36" fmla="*/ 1555750 w 3362325"/>
              <a:gd name="connsiteY36" fmla="*/ 2950845 h 3004185"/>
              <a:gd name="connisteX37" fmla="*/ 1645285 w 3362325"/>
              <a:gd name="connsiteY37" fmla="*/ 2923540 h 3004185"/>
              <a:gd name="connisteX38" fmla="*/ 1743710 w 3362325"/>
              <a:gd name="connsiteY38" fmla="*/ 2798445 h 3004185"/>
              <a:gd name="connisteX39" fmla="*/ 1815465 w 3362325"/>
              <a:gd name="connsiteY39" fmla="*/ 2700020 h 3004185"/>
              <a:gd name="connisteX40" fmla="*/ 2002790 w 3362325"/>
              <a:gd name="connsiteY40" fmla="*/ 2637790 h 3004185"/>
              <a:gd name="connisteX41" fmla="*/ 2253615 w 3362325"/>
              <a:gd name="connsiteY41" fmla="*/ 2664460 h 3004185"/>
              <a:gd name="connisteX42" fmla="*/ 2333625 w 3362325"/>
              <a:gd name="connsiteY42" fmla="*/ 2655570 h 3004185"/>
              <a:gd name="connisteX43" fmla="*/ 2369820 w 3362325"/>
              <a:gd name="connsiteY43" fmla="*/ 2566035 h 3004185"/>
              <a:gd name="connisteX44" fmla="*/ 2486025 w 3362325"/>
              <a:gd name="connsiteY44" fmla="*/ 2503805 h 3004185"/>
              <a:gd name="connisteX45" fmla="*/ 2566035 w 3362325"/>
              <a:gd name="connsiteY45" fmla="*/ 2252980 h 3004185"/>
              <a:gd name="connisteX46" fmla="*/ 2584450 w 3362325"/>
              <a:gd name="connsiteY46" fmla="*/ 2118995 h 3004185"/>
              <a:gd name="connisteX47" fmla="*/ 2753995 w 3362325"/>
              <a:gd name="connsiteY47" fmla="*/ 1985010 h 3004185"/>
              <a:gd name="connisteX48" fmla="*/ 2968625 w 3362325"/>
              <a:gd name="connsiteY48" fmla="*/ 1985010 h 3004185"/>
              <a:gd name="connisteX49" fmla="*/ 3075940 w 3362325"/>
              <a:gd name="connsiteY49" fmla="*/ 1761490 h 3004185"/>
              <a:gd name="connisteX50" fmla="*/ 3156585 w 3362325"/>
              <a:gd name="connsiteY50" fmla="*/ 1609090 h 3004185"/>
              <a:gd name="connisteX51" fmla="*/ 3174365 w 3362325"/>
              <a:gd name="connsiteY51" fmla="*/ 1475105 h 3004185"/>
              <a:gd name="connisteX52" fmla="*/ 3236595 w 3362325"/>
              <a:gd name="connsiteY52" fmla="*/ 1305560 h 3004185"/>
              <a:gd name="connisteX53" fmla="*/ 3326130 w 3362325"/>
              <a:gd name="connsiteY53" fmla="*/ 1045845 h 3004185"/>
              <a:gd name="connisteX54" fmla="*/ 3299460 w 3362325"/>
              <a:gd name="connsiteY54" fmla="*/ 885190 h 3004185"/>
              <a:gd name="connisteX55" fmla="*/ 3299460 w 3362325"/>
              <a:gd name="connsiteY55" fmla="*/ 885190 h 3004185"/>
              <a:gd name="connisteX56" fmla="*/ 3362325 w 3362325"/>
              <a:gd name="connsiteY56" fmla="*/ 626110 h 3004185"/>
              <a:gd name="connisteX57" fmla="*/ 3263900 w 3362325"/>
              <a:gd name="connsiteY57" fmla="*/ 393065 h 3004185"/>
              <a:gd name="connisteX58" fmla="*/ 3218815 w 3362325"/>
              <a:gd name="connsiteY58" fmla="*/ 107315 h 3004185"/>
              <a:gd name="connisteX59" fmla="*/ 3192145 w 3362325"/>
              <a:gd name="connsiteY59" fmla="*/ 26670 h 3004185"/>
              <a:gd name="connisteX60" fmla="*/ 2924175 w 3362325"/>
              <a:gd name="connsiteY60" fmla="*/ 26670 h 3004185"/>
              <a:gd name="connisteX61" fmla="*/ 2620010 w 3362325"/>
              <a:gd name="connsiteY61" fmla="*/ 107315 h 3004185"/>
              <a:gd name="connisteX62" fmla="*/ 2575560 w 3362325"/>
              <a:gd name="connsiteY62" fmla="*/ 71755 h 3004185"/>
              <a:gd name="connisteX63" fmla="*/ 2503805 w 3362325"/>
              <a:gd name="connsiteY63" fmla="*/ 53340 h 3004185"/>
              <a:gd name="connisteX64" fmla="*/ 2432050 w 3362325"/>
              <a:gd name="connsiteY64" fmla="*/ 0 h 3004185"/>
              <a:gd name="connisteX65" fmla="*/ 2217420 w 3362325"/>
              <a:gd name="connsiteY65" fmla="*/ 0 h 3004185"/>
              <a:gd name="connisteX66" fmla="*/ 1922780 w 3362325"/>
              <a:gd name="connsiteY66" fmla="*/ 53340 h 3004185"/>
              <a:gd name="connisteX67" fmla="*/ 1708150 w 3362325"/>
              <a:gd name="connsiteY67" fmla="*/ 142875 h 3004185"/>
              <a:gd name="connisteX68" fmla="*/ 1296670 w 3362325"/>
              <a:gd name="connsiteY68" fmla="*/ 250190 h 3004185"/>
              <a:gd name="connisteX69" fmla="*/ 1082040 w 3362325"/>
              <a:gd name="connsiteY69" fmla="*/ 313055 h 3004185"/>
              <a:gd name="connisteX70" fmla="*/ 1082040 w 3362325"/>
              <a:gd name="connsiteY70" fmla="*/ 276860 h 300418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  <a:cxn ang="0">
                <a:pos x="connisteX63" y="connsiteY63"/>
              </a:cxn>
              <a:cxn ang="0">
                <a:pos x="connisteX64" y="connsiteY64"/>
              </a:cxn>
              <a:cxn ang="0">
                <a:pos x="connisteX65" y="connsiteY65"/>
              </a:cxn>
              <a:cxn ang="0">
                <a:pos x="connisteX66" y="connsiteY66"/>
              </a:cxn>
              <a:cxn ang="0">
                <a:pos x="connisteX67" y="connsiteY67"/>
              </a:cxn>
              <a:cxn ang="0">
                <a:pos x="connisteX68" y="connsiteY68"/>
              </a:cxn>
              <a:cxn ang="0">
                <a:pos x="connisteX69" y="connsiteY69"/>
              </a:cxn>
              <a:cxn ang="0">
                <a:pos x="connisteX70" y="connsiteY70"/>
              </a:cxn>
            </a:cxnLst>
            <a:rect l="l" t="t" r="r" b="b"/>
            <a:pathLst>
              <a:path w="3362325" h="3004185">
                <a:moveTo>
                  <a:pt x="1082040" y="276860"/>
                </a:moveTo>
                <a:lnTo>
                  <a:pt x="1224915" y="447040"/>
                </a:lnTo>
                <a:lnTo>
                  <a:pt x="1252220" y="581025"/>
                </a:lnTo>
                <a:lnTo>
                  <a:pt x="1233805" y="670560"/>
                </a:lnTo>
                <a:lnTo>
                  <a:pt x="1305560" y="742315"/>
                </a:lnTo>
                <a:lnTo>
                  <a:pt x="1403985" y="822325"/>
                </a:lnTo>
                <a:lnTo>
                  <a:pt x="1430655" y="911860"/>
                </a:lnTo>
                <a:lnTo>
                  <a:pt x="1502410" y="1028065"/>
                </a:lnTo>
                <a:lnTo>
                  <a:pt x="1573530" y="1135380"/>
                </a:lnTo>
                <a:lnTo>
                  <a:pt x="1573530" y="1296670"/>
                </a:lnTo>
                <a:lnTo>
                  <a:pt x="1493520" y="1403985"/>
                </a:lnTo>
                <a:lnTo>
                  <a:pt x="1341120" y="1466215"/>
                </a:lnTo>
                <a:lnTo>
                  <a:pt x="1323340" y="1537970"/>
                </a:lnTo>
                <a:lnTo>
                  <a:pt x="1305560" y="1805940"/>
                </a:lnTo>
                <a:lnTo>
                  <a:pt x="1171575" y="1993900"/>
                </a:lnTo>
                <a:lnTo>
                  <a:pt x="1001395" y="2190750"/>
                </a:lnTo>
                <a:lnTo>
                  <a:pt x="643890" y="2512695"/>
                </a:lnTo>
                <a:lnTo>
                  <a:pt x="492125" y="2601595"/>
                </a:lnTo>
                <a:lnTo>
                  <a:pt x="321945" y="2601595"/>
                </a:lnTo>
                <a:lnTo>
                  <a:pt x="187960" y="2646680"/>
                </a:lnTo>
                <a:lnTo>
                  <a:pt x="125095" y="2700020"/>
                </a:lnTo>
                <a:lnTo>
                  <a:pt x="8890" y="2700020"/>
                </a:lnTo>
                <a:lnTo>
                  <a:pt x="0" y="2700020"/>
                </a:lnTo>
                <a:lnTo>
                  <a:pt x="17780" y="2807335"/>
                </a:lnTo>
                <a:lnTo>
                  <a:pt x="71755" y="2852420"/>
                </a:lnTo>
                <a:lnTo>
                  <a:pt x="1046480" y="2977515"/>
                </a:lnTo>
                <a:lnTo>
                  <a:pt x="1099820" y="3004185"/>
                </a:lnTo>
                <a:lnTo>
                  <a:pt x="1189355" y="2968625"/>
                </a:lnTo>
                <a:lnTo>
                  <a:pt x="1270000" y="2879090"/>
                </a:lnTo>
                <a:lnTo>
                  <a:pt x="1314450" y="2798445"/>
                </a:lnTo>
                <a:lnTo>
                  <a:pt x="1377315" y="2727325"/>
                </a:lnTo>
                <a:lnTo>
                  <a:pt x="1484630" y="2620010"/>
                </a:lnTo>
                <a:lnTo>
                  <a:pt x="1583055" y="2620010"/>
                </a:lnTo>
                <a:lnTo>
                  <a:pt x="1591945" y="2673350"/>
                </a:lnTo>
                <a:lnTo>
                  <a:pt x="1564640" y="2780665"/>
                </a:lnTo>
                <a:lnTo>
                  <a:pt x="1537970" y="2870200"/>
                </a:lnTo>
                <a:lnTo>
                  <a:pt x="1555750" y="2950845"/>
                </a:lnTo>
                <a:lnTo>
                  <a:pt x="1645285" y="2923540"/>
                </a:lnTo>
                <a:lnTo>
                  <a:pt x="1743710" y="2798445"/>
                </a:lnTo>
                <a:lnTo>
                  <a:pt x="1815465" y="2700020"/>
                </a:lnTo>
                <a:lnTo>
                  <a:pt x="2002790" y="2637790"/>
                </a:lnTo>
                <a:lnTo>
                  <a:pt x="2253615" y="2664460"/>
                </a:lnTo>
                <a:lnTo>
                  <a:pt x="2333625" y="2655570"/>
                </a:lnTo>
                <a:lnTo>
                  <a:pt x="2369820" y="2566035"/>
                </a:lnTo>
                <a:lnTo>
                  <a:pt x="2486025" y="2503805"/>
                </a:lnTo>
                <a:lnTo>
                  <a:pt x="2566035" y="2252980"/>
                </a:lnTo>
                <a:lnTo>
                  <a:pt x="2584450" y="2118995"/>
                </a:lnTo>
                <a:lnTo>
                  <a:pt x="2753995" y="1985010"/>
                </a:lnTo>
                <a:lnTo>
                  <a:pt x="2968625" y="1985010"/>
                </a:lnTo>
                <a:lnTo>
                  <a:pt x="3075940" y="1761490"/>
                </a:lnTo>
                <a:lnTo>
                  <a:pt x="3156585" y="1609090"/>
                </a:lnTo>
                <a:lnTo>
                  <a:pt x="3174365" y="1475105"/>
                </a:lnTo>
                <a:lnTo>
                  <a:pt x="3236595" y="1305560"/>
                </a:lnTo>
                <a:lnTo>
                  <a:pt x="3326130" y="1045845"/>
                </a:lnTo>
                <a:lnTo>
                  <a:pt x="3299460" y="885190"/>
                </a:lnTo>
                <a:lnTo>
                  <a:pt x="3362325" y="626110"/>
                </a:lnTo>
                <a:lnTo>
                  <a:pt x="3263900" y="393065"/>
                </a:lnTo>
                <a:lnTo>
                  <a:pt x="3218815" y="107315"/>
                </a:lnTo>
                <a:lnTo>
                  <a:pt x="3192145" y="26670"/>
                </a:lnTo>
                <a:lnTo>
                  <a:pt x="2924175" y="26670"/>
                </a:lnTo>
                <a:lnTo>
                  <a:pt x="2620010" y="107315"/>
                </a:lnTo>
                <a:lnTo>
                  <a:pt x="2575560" y="71755"/>
                </a:lnTo>
                <a:lnTo>
                  <a:pt x="2503805" y="53340"/>
                </a:lnTo>
                <a:lnTo>
                  <a:pt x="2432050" y="0"/>
                </a:lnTo>
                <a:lnTo>
                  <a:pt x="2217420" y="0"/>
                </a:lnTo>
                <a:lnTo>
                  <a:pt x="1922780" y="53340"/>
                </a:lnTo>
                <a:lnTo>
                  <a:pt x="1708150" y="142875"/>
                </a:lnTo>
                <a:lnTo>
                  <a:pt x="1296670" y="250190"/>
                </a:lnTo>
                <a:lnTo>
                  <a:pt x="1082040" y="313055"/>
                </a:lnTo>
                <a:lnTo>
                  <a:pt x="1082040" y="27686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2" name="下箭头 11"/>
          <p:cNvSpPr/>
          <p:nvPr/>
        </p:nvSpPr>
        <p:spPr>
          <a:xfrm rot="5400000">
            <a:off x="5580063" y="1873250"/>
            <a:ext cx="144463" cy="7921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0" name="下箭头 9"/>
          <p:cNvSpPr/>
          <p:nvPr/>
        </p:nvSpPr>
        <p:spPr>
          <a:xfrm>
            <a:off x="5903913" y="3278188"/>
            <a:ext cx="144463" cy="7921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5" name="Text Box 11"/>
          <p:cNvSpPr txBox="1"/>
          <p:nvPr/>
        </p:nvSpPr>
        <p:spPr>
          <a:xfrm>
            <a:off x="4914900" y="3673475"/>
            <a:ext cx="2122488" cy="396875"/>
          </a:xfrm>
          <a:prstGeom prst="rect">
            <a:avLst/>
          </a:prstGeom>
          <a:noFill/>
          <a:ln w="9525">
            <a:noFill/>
          </a:ln>
        </p:spPr>
        <p:txBody>
          <a:bodyPr wrap="square" lIns="91429" tIns="45714" rIns="91429" bIns="45714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112</a:t>
            </a:r>
            <a:r>
              <a:rPr lang="en-US" altLang="zh-CN" sz="2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2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年金灭北宋</a:t>
            </a:r>
          </a:p>
        </p:txBody>
      </p:sp>
      <p:sp>
        <p:nvSpPr>
          <p:cNvPr id="14" name="Text Box 11"/>
          <p:cNvSpPr txBox="1"/>
          <p:nvPr/>
        </p:nvSpPr>
        <p:spPr>
          <a:xfrm>
            <a:off x="4914583" y="1698623"/>
            <a:ext cx="1793875" cy="396875"/>
          </a:xfrm>
          <a:prstGeom prst="rect">
            <a:avLst/>
          </a:prstGeom>
          <a:noFill/>
          <a:ln w="9525">
            <a:noFill/>
          </a:ln>
        </p:spPr>
        <p:txBody>
          <a:bodyPr wrap="square" lIns="91429" tIns="45714" rIns="91429" bIns="45714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noProof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112</a:t>
            </a:r>
            <a:r>
              <a:rPr lang="en-US" altLang="zh-CN" sz="2000" b="1" noProof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</a:t>
            </a:r>
            <a:r>
              <a:rPr lang="zh-CN" altLang="en-US" sz="2000" b="1" noProof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年金灭辽</a:t>
            </a:r>
            <a:endParaRPr lang="zh-CN" altLang="en-US" sz="2000" b="1" noProof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6507" name="Text Box 11"/>
          <p:cNvSpPr txBox="1"/>
          <p:nvPr/>
        </p:nvSpPr>
        <p:spPr>
          <a:xfrm>
            <a:off x="6556375" y="2349500"/>
            <a:ext cx="2173288" cy="1136650"/>
          </a:xfrm>
          <a:prstGeom prst="rect">
            <a:avLst/>
          </a:prstGeom>
          <a:noFill/>
          <a:ln w="9525">
            <a:noFill/>
          </a:ln>
        </p:spPr>
        <p:txBody>
          <a:bodyPr wrap="square" lIns="91429" tIns="45714" rIns="91429" bIns="45714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800" b="1" dirty="0">
                <a:solidFill>
                  <a:srgbClr val="99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金</a:t>
            </a:r>
          </a:p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99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(1115年-1234</a:t>
            </a:r>
            <a:r>
              <a:rPr lang="zh-CN" altLang="en-US" b="1" dirty="0">
                <a:solidFill>
                  <a:srgbClr val="99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106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6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6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06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9" grpId="0" bldLvl="0" animBg="1"/>
      <p:bldP spid="106500" grpId="0"/>
      <p:bldP spid="106501" grpId="0"/>
      <p:bldP spid="9" grpId="0" bldLvl="0" animBg="1"/>
      <p:bldP spid="10650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文本框 131079"/>
          <p:cNvSpPr txBox="1"/>
          <p:nvPr/>
        </p:nvSpPr>
        <p:spPr>
          <a:xfrm>
            <a:off x="4827905" y="1769745"/>
            <a:ext cx="13716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时间：</a:t>
            </a:r>
          </a:p>
        </p:txBody>
      </p:sp>
      <p:sp>
        <p:nvSpPr>
          <p:cNvPr id="14342" name="文本框 131080"/>
          <p:cNvSpPr txBox="1"/>
          <p:nvPr/>
        </p:nvSpPr>
        <p:spPr>
          <a:xfrm>
            <a:off x="4827905" y="2406015"/>
            <a:ext cx="13716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都城：</a:t>
            </a:r>
          </a:p>
        </p:txBody>
      </p:sp>
      <p:sp>
        <p:nvSpPr>
          <p:cNvPr id="14343" name="文本框 131081"/>
          <p:cNvSpPr txBox="1"/>
          <p:nvPr/>
        </p:nvSpPr>
        <p:spPr>
          <a:xfrm>
            <a:off x="4899660" y="3683635"/>
            <a:ext cx="13716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国号：</a:t>
            </a:r>
          </a:p>
        </p:txBody>
      </p:sp>
      <p:sp>
        <p:nvSpPr>
          <p:cNvPr id="11" name="Text Box 13"/>
          <p:cNvSpPr txBox="1"/>
          <p:nvPr/>
        </p:nvSpPr>
        <p:spPr>
          <a:xfrm>
            <a:off x="5840730" y="1205230"/>
            <a:ext cx="25241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完颜阿骨打</a:t>
            </a:r>
          </a:p>
        </p:txBody>
      </p:sp>
      <p:sp>
        <p:nvSpPr>
          <p:cNvPr id="10" name="Text Box 12"/>
          <p:cNvSpPr txBox="1"/>
          <p:nvPr/>
        </p:nvSpPr>
        <p:spPr>
          <a:xfrm>
            <a:off x="5908040" y="1769745"/>
            <a:ext cx="328612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1115</a:t>
            </a:r>
            <a:r>
              <a:rPr lang="zh-CN" altLang="en-US" sz="28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</a:p>
        </p:txBody>
      </p:sp>
      <p:sp>
        <p:nvSpPr>
          <p:cNvPr id="12" name="Text Box 15"/>
          <p:cNvSpPr txBox="1"/>
          <p:nvPr/>
        </p:nvSpPr>
        <p:spPr>
          <a:xfrm>
            <a:off x="4759960" y="2406015"/>
            <a:ext cx="3930015" cy="1229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2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会宁府（上京）</a:t>
            </a: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1153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迁都燕京改名中都</a:t>
            </a:r>
          </a:p>
        </p:txBody>
      </p:sp>
      <p:sp>
        <p:nvSpPr>
          <p:cNvPr id="2" name="Text Box 13"/>
          <p:cNvSpPr txBox="1"/>
          <p:nvPr/>
        </p:nvSpPr>
        <p:spPr>
          <a:xfrm>
            <a:off x="6338570" y="3683635"/>
            <a:ext cx="138112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</a:t>
            </a:r>
          </a:p>
        </p:txBody>
      </p:sp>
      <p:pic>
        <p:nvPicPr>
          <p:cNvPr id="19462" name="图片 25602" descr="d1160924ab18972b49b87660e6cd7b899f510a9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" y="817245"/>
            <a:ext cx="3153410" cy="3244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AutoShape 684"/>
          <p:cNvSpPr>
            <a:spLocks noGrp="1" noChangeArrowheads="1"/>
          </p:cNvSpPr>
          <p:nvPr/>
        </p:nvSpPr>
        <p:spPr>
          <a:xfrm>
            <a:off x="38100" y="33020"/>
            <a:ext cx="4746625" cy="664845"/>
          </a:xfrm>
          <a:prstGeom prst="roundRect">
            <a:avLst>
              <a:gd name="adj" fmla="val 8676"/>
            </a:avLst>
          </a:prstGeom>
          <a:gradFill rotWithShape="1">
            <a:gsLst>
              <a:gs pos="0">
                <a:srgbClr val="FFCC00"/>
              </a:gs>
              <a:gs pos="100000">
                <a:srgbClr val="FFF7D7"/>
              </a:gs>
            </a:gsLst>
            <a:lin ang="5400000" scaled="1"/>
          </a:gradFill>
          <a:ln w="12700">
            <a:solidFill>
              <a:schemeClr val="folHlink"/>
            </a:solidFill>
          </a:ln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7810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三、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金（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1115-1234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730115" y="4848225"/>
            <a:ext cx="385064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chemeClr val="tx1"/>
                </a:solidFill>
                <a:sym typeface="+mn-ea"/>
              </a:rPr>
              <a:t>1.</a:t>
            </a:r>
            <a:r>
              <a:rPr lang="zh-CN" altLang="en-US" sz="2800" b="1" dirty="0">
                <a:solidFill>
                  <a:schemeClr val="tx1"/>
                </a:solidFill>
                <a:sym typeface="+mn-ea"/>
              </a:rPr>
              <a:t>基本沿袭唐宋</a:t>
            </a:r>
            <a:endParaRPr lang="zh-CN" altLang="en-US" sz="2800" b="1" dirty="0">
              <a:solidFill>
                <a:schemeClr val="tx1"/>
              </a:solidFill>
            </a:endParaRPr>
          </a:p>
          <a:p>
            <a:pPr eaLnBrk="1" hangingPunct="1"/>
            <a:r>
              <a:rPr lang="en-US" altLang="zh-CN" sz="2800" b="1" dirty="0">
                <a:solidFill>
                  <a:schemeClr val="tx1"/>
                </a:solidFill>
                <a:sym typeface="+mn-ea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猛安谋克</a:t>
            </a:r>
            <a:endParaRPr lang="zh-CN" altLang="en-US" sz="2800" b="1" dirty="0">
              <a:solidFill>
                <a:schemeClr val="tx1"/>
              </a:solidFill>
            </a:endParaRPr>
          </a:p>
          <a:p>
            <a:pPr eaLnBrk="1" hangingPunct="1"/>
            <a:r>
              <a:rPr lang="zh-CN" sz="2800" b="1" dirty="0">
                <a:solidFill>
                  <a:schemeClr val="tx1"/>
                </a:solidFill>
                <a:sym typeface="+mn-ea"/>
              </a:rPr>
              <a:t>（平时耕作 战时出征）</a:t>
            </a:r>
          </a:p>
          <a:p>
            <a:pPr eaLnBrk="1" hangingPunct="1"/>
            <a:r>
              <a:rPr lang="en-US" altLang="zh-CN" sz="2800" b="1" dirty="0">
                <a:solidFill>
                  <a:schemeClr val="tx1"/>
                </a:solidFill>
                <a:sym typeface="+mn-ea"/>
              </a:rPr>
              <a:t>3.</a:t>
            </a:r>
            <a:r>
              <a:rPr lang="zh-CN" altLang="en-US" sz="2800" b="1" dirty="0">
                <a:solidFill>
                  <a:schemeClr val="tx1"/>
                </a:solidFill>
                <a:sym typeface="+mn-ea"/>
              </a:rPr>
              <a:t>金世宗</a:t>
            </a:r>
            <a:r>
              <a:rPr lang="en-US" altLang="zh-CN" sz="2800" b="1" dirty="0">
                <a:solidFill>
                  <a:schemeClr val="tx1"/>
                </a:solidFill>
                <a:sym typeface="+mn-ea"/>
              </a:rPr>
              <a:t>-----</a:t>
            </a:r>
            <a:r>
              <a:rPr lang="zh-CN" altLang="en-US" sz="2800" b="1" dirty="0">
                <a:solidFill>
                  <a:schemeClr val="tx1"/>
                </a:solidFill>
                <a:sym typeface="+mn-ea"/>
              </a:rPr>
              <a:t>大定之治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6" name="文本框 75795"/>
          <p:cNvSpPr txBox="1"/>
          <p:nvPr/>
        </p:nvSpPr>
        <p:spPr>
          <a:xfrm>
            <a:off x="4883150" y="4312920"/>
            <a:ext cx="13716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制度：</a:t>
            </a:r>
          </a:p>
        </p:txBody>
      </p:sp>
      <p:pic>
        <p:nvPicPr>
          <p:cNvPr id="10244" name="Picture 6" descr="金A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" y="3824923"/>
            <a:ext cx="4419600" cy="2981325"/>
          </a:xfrm>
          <a:prstGeom prst="rect">
            <a:avLst/>
          </a:prstGeom>
          <a:noFill/>
          <a:ln w="2857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3" name="文本框 131077"/>
          <p:cNvSpPr txBox="1"/>
          <p:nvPr/>
        </p:nvSpPr>
        <p:spPr>
          <a:xfrm>
            <a:off x="4827905" y="545465"/>
            <a:ext cx="13716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民族：</a:t>
            </a:r>
          </a:p>
        </p:txBody>
      </p:sp>
      <p:sp>
        <p:nvSpPr>
          <p:cNvPr id="7" name="文本框 131078"/>
          <p:cNvSpPr txBox="1"/>
          <p:nvPr/>
        </p:nvSpPr>
        <p:spPr>
          <a:xfrm>
            <a:off x="4756150" y="1186180"/>
            <a:ext cx="13716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人物：</a:t>
            </a:r>
          </a:p>
        </p:txBody>
      </p:sp>
      <p:sp>
        <p:nvSpPr>
          <p:cNvPr id="13" name="Text Box 11"/>
          <p:cNvSpPr txBox="1"/>
          <p:nvPr/>
        </p:nvSpPr>
        <p:spPr>
          <a:xfrm>
            <a:off x="5908040" y="545465"/>
            <a:ext cx="178593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女真族</a:t>
            </a:r>
            <a:endParaRPr lang="zh-CN" altLang="en-US" sz="2400" b="1" dirty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5214938" y="517525"/>
            <a:ext cx="3389313" cy="3094038"/>
          </a:xfrm>
          <a:custGeom>
            <a:avLst/>
            <a:gdLst>
              <a:gd name="connisteX0" fmla="*/ 1582420 w 3388995"/>
              <a:gd name="connsiteY0" fmla="*/ 2995930 h 3093720"/>
              <a:gd name="connisteX1" fmla="*/ 1913255 w 3388995"/>
              <a:gd name="connsiteY1" fmla="*/ 2718435 h 3093720"/>
              <a:gd name="connisteX2" fmla="*/ 2074545 w 3388995"/>
              <a:gd name="connsiteY2" fmla="*/ 2700655 h 3093720"/>
              <a:gd name="connisteX3" fmla="*/ 2092325 w 3388995"/>
              <a:gd name="connsiteY3" fmla="*/ 2673985 h 3093720"/>
              <a:gd name="connisteX4" fmla="*/ 2351405 w 3388995"/>
              <a:gd name="connsiteY4" fmla="*/ 2700655 h 3093720"/>
              <a:gd name="connisteX5" fmla="*/ 2432050 w 3388995"/>
              <a:gd name="connsiteY5" fmla="*/ 2593340 h 3093720"/>
              <a:gd name="connisteX6" fmla="*/ 2557145 w 3388995"/>
              <a:gd name="connsiteY6" fmla="*/ 2486025 h 3093720"/>
              <a:gd name="connisteX7" fmla="*/ 2592705 w 3388995"/>
              <a:gd name="connsiteY7" fmla="*/ 2164080 h 3093720"/>
              <a:gd name="connisteX8" fmla="*/ 2780665 w 3388995"/>
              <a:gd name="connsiteY8" fmla="*/ 2030095 h 3093720"/>
              <a:gd name="connisteX9" fmla="*/ 2932430 w 3388995"/>
              <a:gd name="connsiteY9" fmla="*/ 2030095 h 3093720"/>
              <a:gd name="connisteX10" fmla="*/ 3004185 w 3388995"/>
              <a:gd name="connsiteY10" fmla="*/ 1967230 h 3093720"/>
              <a:gd name="connisteX11" fmla="*/ 3201035 w 3388995"/>
              <a:gd name="connsiteY11" fmla="*/ 1627505 h 3093720"/>
              <a:gd name="connisteX12" fmla="*/ 3192145 w 3388995"/>
              <a:gd name="connsiteY12" fmla="*/ 1449070 h 3093720"/>
              <a:gd name="connisteX13" fmla="*/ 3335020 w 3388995"/>
              <a:gd name="connsiteY13" fmla="*/ 1136015 h 3093720"/>
              <a:gd name="connisteX14" fmla="*/ 3326130 w 3388995"/>
              <a:gd name="connsiteY14" fmla="*/ 921385 h 3093720"/>
              <a:gd name="connisteX15" fmla="*/ 3388995 w 3388995"/>
              <a:gd name="connsiteY15" fmla="*/ 617220 h 3093720"/>
              <a:gd name="connisteX16" fmla="*/ 3272790 w 3388995"/>
              <a:gd name="connsiteY16" fmla="*/ 411480 h 3093720"/>
              <a:gd name="connisteX17" fmla="*/ 3236595 w 3388995"/>
              <a:gd name="connsiteY17" fmla="*/ 107315 h 3093720"/>
              <a:gd name="connisteX18" fmla="*/ 2950845 w 3388995"/>
              <a:gd name="connsiteY18" fmla="*/ 62865 h 3093720"/>
              <a:gd name="connisteX19" fmla="*/ 2780665 w 3388995"/>
              <a:gd name="connsiteY19" fmla="*/ 134620 h 3093720"/>
              <a:gd name="connisteX20" fmla="*/ 2682240 w 3388995"/>
              <a:gd name="connsiteY20" fmla="*/ 134620 h 3093720"/>
              <a:gd name="connisteX21" fmla="*/ 2637790 w 3388995"/>
              <a:gd name="connsiteY21" fmla="*/ 80645 h 3093720"/>
              <a:gd name="connisteX22" fmla="*/ 2512695 w 3388995"/>
              <a:gd name="connsiteY22" fmla="*/ 80645 h 3093720"/>
              <a:gd name="connisteX23" fmla="*/ 2485390 w 3388995"/>
              <a:gd name="connsiteY23" fmla="*/ 18415 h 3093720"/>
              <a:gd name="connisteX24" fmla="*/ 2226310 w 3388995"/>
              <a:gd name="connsiteY24" fmla="*/ 0 h 3093720"/>
              <a:gd name="connisteX25" fmla="*/ 1967230 w 3388995"/>
              <a:gd name="connsiteY25" fmla="*/ 80645 h 3093720"/>
              <a:gd name="connisteX26" fmla="*/ 1752600 w 3388995"/>
              <a:gd name="connsiteY26" fmla="*/ 161290 h 3093720"/>
              <a:gd name="connisteX27" fmla="*/ 1242695 w 3388995"/>
              <a:gd name="connsiteY27" fmla="*/ 295275 h 3093720"/>
              <a:gd name="connisteX28" fmla="*/ 1198245 w 3388995"/>
              <a:gd name="connsiteY28" fmla="*/ 340360 h 3093720"/>
              <a:gd name="connisteX29" fmla="*/ 1117600 w 3388995"/>
              <a:gd name="connsiteY29" fmla="*/ 358140 h 3093720"/>
              <a:gd name="connisteX30" fmla="*/ 1260475 w 3388995"/>
              <a:gd name="connsiteY30" fmla="*/ 563880 h 3093720"/>
              <a:gd name="connisteX31" fmla="*/ 1269365 w 3388995"/>
              <a:gd name="connsiteY31" fmla="*/ 706755 h 3093720"/>
              <a:gd name="connisteX32" fmla="*/ 1430655 w 3388995"/>
              <a:gd name="connsiteY32" fmla="*/ 849630 h 3093720"/>
              <a:gd name="connisteX33" fmla="*/ 1511300 w 3388995"/>
              <a:gd name="connsiteY33" fmla="*/ 1046480 h 3093720"/>
              <a:gd name="connisteX34" fmla="*/ 1591310 w 3388995"/>
              <a:gd name="connsiteY34" fmla="*/ 1216025 h 3093720"/>
              <a:gd name="connisteX35" fmla="*/ 1582420 w 3388995"/>
              <a:gd name="connsiteY35" fmla="*/ 1341755 h 3093720"/>
              <a:gd name="connisteX36" fmla="*/ 1367790 w 3388995"/>
              <a:gd name="connsiteY36" fmla="*/ 1556385 h 3093720"/>
              <a:gd name="connisteX37" fmla="*/ 1278890 w 3388995"/>
              <a:gd name="connsiteY37" fmla="*/ 1985010 h 3093720"/>
              <a:gd name="connisteX38" fmla="*/ 894080 w 3388995"/>
              <a:gd name="connsiteY38" fmla="*/ 2360930 h 3093720"/>
              <a:gd name="connisteX39" fmla="*/ 679450 w 3388995"/>
              <a:gd name="connsiteY39" fmla="*/ 2602230 h 3093720"/>
              <a:gd name="connisteX40" fmla="*/ 313055 w 3388995"/>
              <a:gd name="connsiteY40" fmla="*/ 2655570 h 3093720"/>
              <a:gd name="connisteX41" fmla="*/ 107315 w 3388995"/>
              <a:gd name="connsiteY41" fmla="*/ 2753995 h 3093720"/>
              <a:gd name="connisteX42" fmla="*/ 0 w 3388995"/>
              <a:gd name="connsiteY42" fmla="*/ 2753995 h 3093720"/>
              <a:gd name="connisteX43" fmla="*/ 17780 w 3388995"/>
              <a:gd name="connsiteY43" fmla="*/ 2879725 h 3093720"/>
              <a:gd name="connisteX44" fmla="*/ 179070 w 3388995"/>
              <a:gd name="connsiteY44" fmla="*/ 2933065 h 3093720"/>
              <a:gd name="connisteX45" fmla="*/ 1162050 w 3388995"/>
              <a:gd name="connsiteY45" fmla="*/ 3093720 h 3093720"/>
              <a:gd name="connisteX46" fmla="*/ 1260475 w 3388995"/>
              <a:gd name="connsiteY46" fmla="*/ 2950845 h 3093720"/>
              <a:gd name="connisteX47" fmla="*/ 1350010 w 3388995"/>
              <a:gd name="connsiteY47" fmla="*/ 2834640 h 3093720"/>
              <a:gd name="connisteX48" fmla="*/ 1395095 w 3388995"/>
              <a:gd name="connsiteY48" fmla="*/ 2799080 h 3093720"/>
              <a:gd name="connisteX49" fmla="*/ 1448435 w 3388995"/>
              <a:gd name="connsiteY49" fmla="*/ 2718435 h 3093720"/>
              <a:gd name="connisteX50" fmla="*/ 1537970 w 3388995"/>
              <a:gd name="connsiteY50" fmla="*/ 2646680 h 3093720"/>
              <a:gd name="connisteX51" fmla="*/ 1573530 w 3388995"/>
              <a:gd name="connsiteY51" fmla="*/ 2682875 h 3093720"/>
              <a:gd name="connisteX52" fmla="*/ 1636395 w 3388995"/>
              <a:gd name="connsiteY52" fmla="*/ 2727325 h 3093720"/>
              <a:gd name="connisteX53" fmla="*/ 1618615 w 3388995"/>
              <a:gd name="connsiteY53" fmla="*/ 2816860 h 3093720"/>
              <a:gd name="connisteX54" fmla="*/ 1591310 w 3388995"/>
              <a:gd name="connsiteY54" fmla="*/ 2924175 h 3093720"/>
              <a:gd name="connisteX55" fmla="*/ 1546860 w 3388995"/>
              <a:gd name="connsiteY55" fmla="*/ 2977515 h 3093720"/>
              <a:gd name="connisteX56" fmla="*/ 1582420 w 3388995"/>
              <a:gd name="connsiteY56" fmla="*/ 2995930 h 309372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</a:cxnLst>
            <a:rect l="l" t="t" r="r" b="b"/>
            <a:pathLst>
              <a:path w="3388995" h="3093720">
                <a:moveTo>
                  <a:pt x="1582420" y="2995930"/>
                </a:moveTo>
                <a:lnTo>
                  <a:pt x="1913255" y="2718435"/>
                </a:lnTo>
                <a:lnTo>
                  <a:pt x="2074545" y="2700655"/>
                </a:lnTo>
                <a:lnTo>
                  <a:pt x="2092325" y="2673985"/>
                </a:lnTo>
                <a:lnTo>
                  <a:pt x="2351405" y="2700655"/>
                </a:lnTo>
                <a:lnTo>
                  <a:pt x="2432050" y="2593340"/>
                </a:lnTo>
                <a:lnTo>
                  <a:pt x="2557145" y="2486025"/>
                </a:lnTo>
                <a:lnTo>
                  <a:pt x="2592705" y="2164080"/>
                </a:lnTo>
                <a:lnTo>
                  <a:pt x="2780665" y="2030095"/>
                </a:lnTo>
                <a:lnTo>
                  <a:pt x="2932430" y="2030095"/>
                </a:lnTo>
                <a:lnTo>
                  <a:pt x="3004185" y="1967230"/>
                </a:lnTo>
                <a:lnTo>
                  <a:pt x="3201035" y="1627505"/>
                </a:lnTo>
                <a:lnTo>
                  <a:pt x="3192145" y="1449070"/>
                </a:lnTo>
                <a:lnTo>
                  <a:pt x="3335020" y="1136015"/>
                </a:lnTo>
                <a:lnTo>
                  <a:pt x="3326130" y="921385"/>
                </a:lnTo>
                <a:lnTo>
                  <a:pt x="3388995" y="617220"/>
                </a:lnTo>
                <a:lnTo>
                  <a:pt x="3272790" y="411480"/>
                </a:lnTo>
                <a:lnTo>
                  <a:pt x="3236595" y="107315"/>
                </a:lnTo>
                <a:lnTo>
                  <a:pt x="2950845" y="62865"/>
                </a:lnTo>
                <a:lnTo>
                  <a:pt x="2780665" y="134620"/>
                </a:lnTo>
                <a:lnTo>
                  <a:pt x="2682240" y="134620"/>
                </a:lnTo>
                <a:lnTo>
                  <a:pt x="2637790" y="80645"/>
                </a:lnTo>
                <a:lnTo>
                  <a:pt x="2512695" y="80645"/>
                </a:lnTo>
                <a:lnTo>
                  <a:pt x="2485390" y="18415"/>
                </a:lnTo>
                <a:lnTo>
                  <a:pt x="2226310" y="0"/>
                </a:lnTo>
                <a:lnTo>
                  <a:pt x="1967230" y="80645"/>
                </a:lnTo>
                <a:lnTo>
                  <a:pt x="1752600" y="161290"/>
                </a:lnTo>
                <a:lnTo>
                  <a:pt x="1242695" y="295275"/>
                </a:lnTo>
                <a:lnTo>
                  <a:pt x="1198245" y="340360"/>
                </a:lnTo>
                <a:lnTo>
                  <a:pt x="1117600" y="358140"/>
                </a:lnTo>
                <a:lnTo>
                  <a:pt x="1260475" y="563880"/>
                </a:lnTo>
                <a:lnTo>
                  <a:pt x="1269365" y="706755"/>
                </a:lnTo>
                <a:lnTo>
                  <a:pt x="1430655" y="849630"/>
                </a:lnTo>
                <a:lnTo>
                  <a:pt x="1511300" y="1046480"/>
                </a:lnTo>
                <a:lnTo>
                  <a:pt x="1591310" y="1216025"/>
                </a:lnTo>
                <a:lnTo>
                  <a:pt x="1582420" y="1341755"/>
                </a:lnTo>
                <a:lnTo>
                  <a:pt x="1367790" y="1556385"/>
                </a:lnTo>
                <a:lnTo>
                  <a:pt x="1278890" y="1985010"/>
                </a:lnTo>
                <a:lnTo>
                  <a:pt x="894080" y="2360930"/>
                </a:lnTo>
                <a:lnTo>
                  <a:pt x="679450" y="2602230"/>
                </a:lnTo>
                <a:lnTo>
                  <a:pt x="313055" y="2655570"/>
                </a:lnTo>
                <a:lnTo>
                  <a:pt x="107315" y="2753995"/>
                </a:lnTo>
                <a:lnTo>
                  <a:pt x="0" y="2753995"/>
                </a:lnTo>
                <a:lnTo>
                  <a:pt x="17780" y="2879725"/>
                </a:lnTo>
                <a:lnTo>
                  <a:pt x="179070" y="2933065"/>
                </a:lnTo>
                <a:lnTo>
                  <a:pt x="1162050" y="3093720"/>
                </a:lnTo>
                <a:lnTo>
                  <a:pt x="1260475" y="2950845"/>
                </a:lnTo>
                <a:lnTo>
                  <a:pt x="1350010" y="2834640"/>
                </a:lnTo>
                <a:lnTo>
                  <a:pt x="1395095" y="2799080"/>
                </a:lnTo>
                <a:lnTo>
                  <a:pt x="1448435" y="2718435"/>
                </a:lnTo>
                <a:lnTo>
                  <a:pt x="1537970" y="2646680"/>
                </a:lnTo>
                <a:lnTo>
                  <a:pt x="1573530" y="2682875"/>
                </a:lnTo>
                <a:lnTo>
                  <a:pt x="1636395" y="2727325"/>
                </a:lnTo>
                <a:lnTo>
                  <a:pt x="1618615" y="2816860"/>
                </a:lnTo>
                <a:lnTo>
                  <a:pt x="1591310" y="2924175"/>
                </a:lnTo>
                <a:lnTo>
                  <a:pt x="1546860" y="2977515"/>
                </a:lnTo>
                <a:lnTo>
                  <a:pt x="1582420" y="299593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41986" name="Picture 2" descr="beisong"/>
          <p:cNvPicPr>
            <a:picLocks noGrp="1" noChangeAspect="1"/>
          </p:cNvPicPr>
          <p:nvPr>
            <p:ph idx="4294967295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06499" name="Freeform 3"/>
          <p:cNvSpPr/>
          <p:nvPr/>
        </p:nvSpPr>
        <p:spPr>
          <a:xfrm>
            <a:off x="6804025" y="620713"/>
            <a:ext cx="1679575" cy="2795587"/>
          </a:xfrm>
          <a:custGeom>
            <a:avLst/>
            <a:gdLst/>
            <a:ahLst/>
            <a:cxnLst>
              <a:cxn ang="0">
                <a:pos x="2147483647" y="630038974"/>
              </a:cxn>
              <a:cxn ang="0">
                <a:pos x="1754028734" y="1086186451"/>
              </a:cxn>
              <a:cxn ang="0">
                <a:pos x="1638101203" y="1315521359"/>
              </a:cxn>
              <a:cxn ang="0">
                <a:pos x="1524693431" y="1542335318"/>
              </a:cxn>
              <a:cxn ang="0">
                <a:pos x="1066025205" y="2114410129"/>
              </a:cxn>
              <a:cxn ang="0">
                <a:pos x="609877729" y="2147483647"/>
              </a:cxn>
              <a:cxn ang="0">
                <a:pos x="267136538" y="2147483647"/>
              </a:cxn>
              <a:cxn ang="0">
                <a:pos x="37801545" y="2147483647"/>
              </a:cxn>
              <a:cxn ang="0">
                <a:pos x="37801545" y="2147483647"/>
              </a:cxn>
              <a:cxn ang="0">
                <a:pos x="153728716" y="2147483647"/>
              </a:cxn>
              <a:cxn ang="0">
                <a:pos x="496469957" y="2147483647"/>
              </a:cxn>
              <a:cxn ang="0">
                <a:pos x="952619020" y="2147483647"/>
              </a:cxn>
              <a:cxn ang="0">
                <a:pos x="1181952339" y="2147483647"/>
              </a:cxn>
              <a:cxn ang="0">
                <a:pos x="1524693431" y="2147483647"/>
              </a:cxn>
              <a:cxn ang="0">
                <a:pos x="1638101203" y="2147483647"/>
              </a:cxn>
              <a:cxn ang="0">
                <a:pos x="1867434919" y="2147483647"/>
              </a:cxn>
              <a:cxn ang="0">
                <a:pos x="2096769826" y="2147483647"/>
              </a:cxn>
              <a:cxn ang="0">
                <a:pos x="2147483647" y="2147483647"/>
              </a:cxn>
              <a:cxn ang="0">
                <a:pos x="2147483647" y="1542335318"/>
              </a:cxn>
              <a:cxn ang="0">
                <a:pos x="2147483647" y="1086186451"/>
              </a:cxn>
              <a:cxn ang="0">
                <a:pos x="2147483647" y="514111839"/>
              </a:cxn>
              <a:cxn ang="0">
                <a:pos x="2147483647" y="57962798"/>
              </a:cxn>
              <a:cxn ang="0">
                <a:pos x="2147483647" y="171370596"/>
              </a:cxn>
              <a:cxn ang="0">
                <a:pos x="2147483647" y="514111839"/>
              </a:cxn>
              <a:cxn ang="0">
                <a:pos x="2147483647" y="630038974"/>
              </a:cxn>
            </a:cxnLst>
            <a:rect l="0" t="0" r="0" b="0"/>
            <a:pathLst>
              <a:path w="1058" h="1761">
                <a:moveTo>
                  <a:pt x="877" y="250"/>
                </a:moveTo>
                <a:cubicBezTo>
                  <a:pt x="839" y="288"/>
                  <a:pt x="734" y="386"/>
                  <a:pt x="696" y="431"/>
                </a:cubicBezTo>
                <a:cubicBezTo>
                  <a:pt x="658" y="476"/>
                  <a:pt x="665" y="492"/>
                  <a:pt x="650" y="522"/>
                </a:cubicBezTo>
                <a:cubicBezTo>
                  <a:pt x="635" y="552"/>
                  <a:pt x="643" y="559"/>
                  <a:pt x="605" y="612"/>
                </a:cubicBezTo>
                <a:cubicBezTo>
                  <a:pt x="567" y="665"/>
                  <a:pt x="483" y="756"/>
                  <a:pt x="423" y="839"/>
                </a:cubicBezTo>
                <a:cubicBezTo>
                  <a:pt x="363" y="922"/>
                  <a:pt x="295" y="1020"/>
                  <a:pt x="242" y="1111"/>
                </a:cubicBezTo>
                <a:cubicBezTo>
                  <a:pt x="189" y="1202"/>
                  <a:pt x="144" y="1300"/>
                  <a:pt x="106" y="1383"/>
                </a:cubicBezTo>
                <a:cubicBezTo>
                  <a:pt x="68" y="1466"/>
                  <a:pt x="30" y="1550"/>
                  <a:pt x="15" y="1610"/>
                </a:cubicBezTo>
                <a:cubicBezTo>
                  <a:pt x="0" y="1670"/>
                  <a:pt x="7" y="1731"/>
                  <a:pt x="15" y="1746"/>
                </a:cubicBezTo>
                <a:cubicBezTo>
                  <a:pt x="23" y="1761"/>
                  <a:pt x="31" y="1716"/>
                  <a:pt x="61" y="1701"/>
                </a:cubicBezTo>
                <a:cubicBezTo>
                  <a:pt x="91" y="1686"/>
                  <a:pt x="144" y="1686"/>
                  <a:pt x="197" y="1656"/>
                </a:cubicBezTo>
                <a:cubicBezTo>
                  <a:pt x="250" y="1626"/>
                  <a:pt x="333" y="1535"/>
                  <a:pt x="378" y="1520"/>
                </a:cubicBezTo>
                <a:cubicBezTo>
                  <a:pt x="423" y="1505"/>
                  <a:pt x="431" y="1588"/>
                  <a:pt x="469" y="1565"/>
                </a:cubicBezTo>
                <a:cubicBezTo>
                  <a:pt x="507" y="1542"/>
                  <a:pt x="575" y="1451"/>
                  <a:pt x="605" y="1383"/>
                </a:cubicBezTo>
                <a:cubicBezTo>
                  <a:pt x="635" y="1315"/>
                  <a:pt x="627" y="1194"/>
                  <a:pt x="650" y="1157"/>
                </a:cubicBezTo>
                <a:cubicBezTo>
                  <a:pt x="673" y="1120"/>
                  <a:pt x="711" y="1157"/>
                  <a:pt x="741" y="1157"/>
                </a:cubicBezTo>
                <a:cubicBezTo>
                  <a:pt x="771" y="1157"/>
                  <a:pt x="787" y="1202"/>
                  <a:pt x="832" y="1157"/>
                </a:cubicBezTo>
                <a:cubicBezTo>
                  <a:pt x="877" y="1112"/>
                  <a:pt x="983" y="976"/>
                  <a:pt x="1013" y="885"/>
                </a:cubicBezTo>
                <a:cubicBezTo>
                  <a:pt x="1043" y="794"/>
                  <a:pt x="1005" y="688"/>
                  <a:pt x="1013" y="612"/>
                </a:cubicBezTo>
                <a:cubicBezTo>
                  <a:pt x="1021" y="536"/>
                  <a:pt x="1058" y="499"/>
                  <a:pt x="1058" y="431"/>
                </a:cubicBezTo>
                <a:cubicBezTo>
                  <a:pt x="1058" y="363"/>
                  <a:pt x="1028" y="272"/>
                  <a:pt x="1013" y="204"/>
                </a:cubicBezTo>
                <a:cubicBezTo>
                  <a:pt x="998" y="136"/>
                  <a:pt x="991" y="46"/>
                  <a:pt x="968" y="23"/>
                </a:cubicBezTo>
                <a:cubicBezTo>
                  <a:pt x="945" y="0"/>
                  <a:pt x="885" y="38"/>
                  <a:pt x="877" y="68"/>
                </a:cubicBezTo>
                <a:cubicBezTo>
                  <a:pt x="869" y="98"/>
                  <a:pt x="922" y="174"/>
                  <a:pt x="922" y="204"/>
                </a:cubicBezTo>
                <a:cubicBezTo>
                  <a:pt x="922" y="234"/>
                  <a:pt x="915" y="212"/>
                  <a:pt x="877" y="250"/>
                </a:cubicBezTo>
                <a:close/>
              </a:path>
            </a:pathLst>
          </a:custGeom>
          <a:solidFill>
            <a:srgbClr val="FF66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00" name="Text Box 4"/>
          <p:cNvSpPr txBox="1"/>
          <p:nvPr/>
        </p:nvSpPr>
        <p:spPr>
          <a:xfrm>
            <a:off x="7661275" y="1700213"/>
            <a:ext cx="677863" cy="496887"/>
          </a:xfrm>
          <a:prstGeom prst="rect">
            <a:avLst/>
          </a:prstGeom>
          <a:noFill/>
          <a:ln w="9525">
            <a:noFill/>
          </a:ln>
        </p:spPr>
        <p:txBody>
          <a:bodyPr vert="eaVert" wrap="none" lIns="91429" tIns="45714" rIns="91429" bIns="45714" anchor="t">
            <a:spAutoFit/>
          </a:bodyPr>
          <a:lstStyle/>
          <a:p>
            <a:r>
              <a:rPr lang="zh-CN" altLang="en-US" sz="3200" b="1" dirty="0">
                <a:solidFill>
                  <a:srgbClr val="1C1C1C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女</a:t>
            </a:r>
          </a:p>
        </p:txBody>
      </p:sp>
      <p:sp>
        <p:nvSpPr>
          <p:cNvPr id="106501" name="Text Box 5"/>
          <p:cNvSpPr txBox="1"/>
          <p:nvPr/>
        </p:nvSpPr>
        <p:spPr>
          <a:xfrm>
            <a:off x="7164388" y="2349500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 lIns="91429" tIns="45714" rIns="91429" bIns="45714" anchor="t">
            <a:spAutoFit/>
          </a:bodyPr>
          <a:lstStyle/>
          <a:p>
            <a:r>
              <a:rPr lang="zh-CN" altLang="en-US" sz="3200" b="1" dirty="0">
                <a:solidFill>
                  <a:srgbClr val="1C1C1C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真</a:t>
            </a:r>
          </a:p>
        </p:txBody>
      </p:sp>
      <p:sp>
        <p:nvSpPr>
          <p:cNvPr id="5" name="任意多边形 4"/>
          <p:cNvSpPr/>
          <p:nvPr/>
        </p:nvSpPr>
        <p:spPr>
          <a:xfrm>
            <a:off x="4327525" y="4340225"/>
            <a:ext cx="2957513" cy="2525713"/>
          </a:xfrm>
          <a:custGeom>
            <a:avLst/>
            <a:gdLst>
              <a:gd name="connisteX0" fmla="*/ 91995 w 2957720"/>
              <a:gd name="connsiteY0" fmla="*/ 155259 h 2524844"/>
              <a:gd name="connisteX1" fmla="*/ 109775 w 2957720"/>
              <a:gd name="connsiteY1" fmla="*/ 262574 h 2524844"/>
              <a:gd name="connisteX2" fmla="*/ 118665 w 2957720"/>
              <a:gd name="connsiteY2" fmla="*/ 262574 h 2524844"/>
              <a:gd name="connisteX3" fmla="*/ 234870 w 2957720"/>
              <a:gd name="connsiteY3" fmla="*/ 272099 h 2524844"/>
              <a:gd name="connisteX4" fmla="*/ 288845 w 2957720"/>
              <a:gd name="connsiteY4" fmla="*/ 352109 h 2524844"/>
              <a:gd name="connisteX5" fmla="*/ 359965 w 2957720"/>
              <a:gd name="connsiteY5" fmla="*/ 352109 h 2524844"/>
              <a:gd name="connisteX6" fmla="*/ 172640 w 2957720"/>
              <a:gd name="connsiteY6" fmla="*/ 629604 h 2524844"/>
              <a:gd name="connisteX7" fmla="*/ 172640 w 2957720"/>
              <a:gd name="connsiteY7" fmla="*/ 629604 h 2524844"/>
              <a:gd name="connisteX8" fmla="*/ 199310 w 2957720"/>
              <a:gd name="connsiteY8" fmla="*/ 763589 h 2524844"/>
              <a:gd name="connisteX9" fmla="*/ 91995 w 2957720"/>
              <a:gd name="connsiteY9" fmla="*/ 728029 h 2524844"/>
              <a:gd name="connisteX10" fmla="*/ 38020 w 2957720"/>
              <a:gd name="connsiteY10" fmla="*/ 924244 h 2524844"/>
              <a:gd name="connisteX11" fmla="*/ 118665 w 2957720"/>
              <a:gd name="connsiteY11" fmla="*/ 978219 h 2524844"/>
              <a:gd name="connisteX12" fmla="*/ 2460 w 2957720"/>
              <a:gd name="connsiteY12" fmla="*/ 1112204 h 2524844"/>
              <a:gd name="connisteX13" fmla="*/ 65325 w 2957720"/>
              <a:gd name="connsiteY13" fmla="*/ 1175069 h 2524844"/>
              <a:gd name="connisteX14" fmla="*/ 243760 w 2957720"/>
              <a:gd name="connsiteY14" fmla="*/ 1112204 h 2524844"/>
              <a:gd name="connisteX15" fmla="*/ 225980 w 2957720"/>
              <a:gd name="connsiteY15" fmla="*/ 1300164 h 2524844"/>
              <a:gd name="connisteX16" fmla="*/ 118665 w 2957720"/>
              <a:gd name="connsiteY16" fmla="*/ 1344614 h 2524844"/>
              <a:gd name="connisteX17" fmla="*/ 208200 w 2957720"/>
              <a:gd name="connsiteY17" fmla="*/ 1568134 h 2524844"/>
              <a:gd name="connisteX18" fmla="*/ 386635 w 2957720"/>
              <a:gd name="connsiteY18" fmla="*/ 1407479 h 2524844"/>
              <a:gd name="connisteX19" fmla="*/ 556815 w 2957720"/>
              <a:gd name="connsiteY19" fmla="*/ 1550354 h 2524844"/>
              <a:gd name="connisteX20" fmla="*/ 431720 w 2957720"/>
              <a:gd name="connsiteY20" fmla="*/ 1630999 h 2524844"/>
              <a:gd name="connisteX21" fmla="*/ 493950 w 2957720"/>
              <a:gd name="connsiteY21" fmla="*/ 1925639 h 2524844"/>
              <a:gd name="connisteX22" fmla="*/ 744775 w 2957720"/>
              <a:gd name="connsiteY22" fmla="*/ 1997394 h 2524844"/>
              <a:gd name="connisteX23" fmla="*/ 753665 w 2957720"/>
              <a:gd name="connsiteY23" fmla="*/ 2113599 h 2524844"/>
              <a:gd name="connisteX24" fmla="*/ 1352470 w 2957720"/>
              <a:gd name="connsiteY24" fmla="*/ 2238694 h 2524844"/>
              <a:gd name="connisteX25" fmla="*/ 1174035 w 2957720"/>
              <a:gd name="connsiteY25" fmla="*/ 2435544 h 2524844"/>
              <a:gd name="connisteX26" fmla="*/ 1486455 w 2957720"/>
              <a:gd name="connsiteY26" fmla="*/ 2507299 h 2524844"/>
              <a:gd name="connisteX27" fmla="*/ 1495345 w 2957720"/>
              <a:gd name="connsiteY27" fmla="*/ 2185354 h 2524844"/>
              <a:gd name="connisteX28" fmla="*/ 1701085 w 2957720"/>
              <a:gd name="connsiteY28" fmla="*/ 2095819 h 2524844"/>
              <a:gd name="connisteX29" fmla="*/ 2344975 w 2957720"/>
              <a:gd name="connsiteY29" fmla="*/ 1773874 h 2524844"/>
              <a:gd name="connisteX30" fmla="*/ 2934890 w 2957720"/>
              <a:gd name="connsiteY30" fmla="*/ 531179 h 2524844"/>
              <a:gd name="connisteX31" fmla="*/ 2774235 w 2957720"/>
              <a:gd name="connsiteY31" fmla="*/ 584519 h 2524844"/>
              <a:gd name="connisteX32" fmla="*/ 2595165 w 2957720"/>
              <a:gd name="connsiteY32" fmla="*/ 575629 h 2524844"/>
              <a:gd name="connisteX33" fmla="*/ 2800905 w 2957720"/>
              <a:gd name="connsiteY33" fmla="*/ 414974 h 2524844"/>
              <a:gd name="connisteX34" fmla="*/ 2434510 w 2957720"/>
              <a:gd name="connsiteY34" fmla="*/ 57469 h 2524844"/>
              <a:gd name="connisteX35" fmla="*/ 2380535 w 2957720"/>
              <a:gd name="connsiteY35" fmla="*/ 30164 h 2524844"/>
              <a:gd name="connisteX36" fmla="*/ 2264330 w 2957720"/>
              <a:gd name="connsiteY36" fmla="*/ 253684 h 2524844"/>
              <a:gd name="connisteX37" fmla="*/ 1880155 w 2957720"/>
              <a:gd name="connsiteY37" fmla="*/ 343219 h 2524844"/>
              <a:gd name="connisteX38" fmla="*/ 1468675 w 2957720"/>
              <a:gd name="connsiteY38" fmla="*/ 397194 h 2524844"/>
              <a:gd name="connisteX39" fmla="*/ 887650 w 2957720"/>
              <a:gd name="connsiteY39" fmla="*/ 289879 h 2524844"/>
              <a:gd name="connisteX40" fmla="*/ 493950 w 2957720"/>
              <a:gd name="connsiteY40" fmla="*/ 119699 h 2524844"/>
              <a:gd name="connisteX41" fmla="*/ 91995 w 2957720"/>
              <a:gd name="connsiteY41" fmla="*/ 155259 h 252484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</a:cxnLst>
            <a:rect l="l" t="t" r="r" b="b"/>
            <a:pathLst>
              <a:path w="2957720" h="2524845">
                <a:moveTo>
                  <a:pt x="91996" y="155260"/>
                </a:moveTo>
                <a:cubicBezTo>
                  <a:pt x="15161" y="183835"/>
                  <a:pt x="104696" y="240985"/>
                  <a:pt x="109776" y="262575"/>
                </a:cubicBezTo>
                <a:cubicBezTo>
                  <a:pt x="114856" y="284165"/>
                  <a:pt x="93901" y="260670"/>
                  <a:pt x="118666" y="262575"/>
                </a:cubicBezTo>
                <a:cubicBezTo>
                  <a:pt x="143431" y="264480"/>
                  <a:pt x="200581" y="254320"/>
                  <a:pt x="234871" y="272100"/>
                </a:cubicBezTo>
                <a:cubicBezTo>
                  <a:pt x="269161" y="289880"/>
                  <a:pt x="264081" y="336235"/>
                  <a:pt x="288846" y="352110"/>
                </a:cubicBezTo>
                <a:cubicBezTo>
                  <a:pt x="313611" y="367985"/>
                  <a:pt x="383461" y="296865"/>
                  <a:pt x="359966" y="352110"/>
                </a:cubicBezTo>
                <a:cubicBezTo>
                  <a:pt x="336471" y="407355"/>
                  <a:pt x="210106" y="574360"/>
                  <a:pt x="172641" y="629605"/>
                </a:cubicBezTo>
                <a:cubicBezTo>
                  <a:pt x="135176" y="684850"/>
                  <a:pt x="167561" y="602935"/>
                  <a:pt x="172641" y="629605"/>
                </a:cubicBezTo>
                <a:cubicBezTo>
                  <a:pt x="177721" y="656275"/>
                  <a:pt x="215186" y="743905"/>
                  <a:pt x="199311" y="763590"/>
                </a:cubicBezTo>
                <a:cubicBezTo>
                  <a:pt x="183436" y="783275"/>
                  <a:pt x="124381" y="695645"/>
                  <a:pt x="91996" y="728030"/>
                </a:cubicBezTo>
                <a:cubicBezTo>
                  <a:pt x="59611" y="760415"/>
                  <a:pt x="32941" y="874080"/>
                  <a:pt x="38021" y="924245"/>
                </a:cubicBezTo>
                <a:cubicBezTo>
                  <a:pt x="43101" y="974410"/>
                  <a:pt x="125651" y="940755"/>
                  <a:pt x="118666" y="978220"/>
                </a:cubicBezTo>
                <a:cubicBezTo>
                  <a:pt x="111681" y="1015685"/>
                  <a:pt x="13256" y="1072835"/>
                  <a:pt x="2461" y="1112205"/>
                </a:cubicBezTo>
                <a:cubicBezTo>
                  <a:pt x="-8334" y="1151575"/>
                  <a:pt x="17066" y="1175070"/>
                  <a:pt x="65326" y="1175070"/>
                </a:cubicBezTo>
                <a:cubicBezTo>
                  <a:pt x="113586" y="1175070"/>
                  <a:pt x="211376" y="1087440"/>
                  <a:pt x="243761" y="1112205"/>
                </a:cubicBezTo>
                <a:cubicBezTo>
                  <a:pt x="276146" y="1136970"/>
                  <a:pt x="250746" y="1253810"/>
                  <a:pt x="225981" y="1300165"/>
                </a:cubicBezTo>
                <a:cubicBezTo>
                  <a:pt x="201216" y="1346520"/>
                  <a:pt x="122476" y="1291275"/>
                  <a:pt x="118666" y="1344615"/>
                </a:cubicBezTo>
                <a:cubicBezTo>
                  <a:pt x="114856" y="1397955"/>
                  <a:pt x="154861" y="1555435"/>
                  <a:pt x="208201" y="1568135"/>
                </a:cubicBezTo>
                <a:cubicBezTo>
                  <a:pt x="261541" y="1580835"/>
                  <a:pt x="316786" y="1411290"/>
                  <a:pt x="386636" y="1407480"/>
                </a:cubicBezTo>
                <a:cubicBezTo>
                  <a:pt x="456486" y="1403670"/>
                  <a:pt x="547926" y="1505905"/>
                  <a:pt x="556816" y="1550355"/>
                </a:cubicBezTo>
                <a:cubicBezTo>
                  <a:pt x="565706" y="1594805"/>
                  <a:pt x="444421" y="1556070"/>
                  <a:pt x="431721" y="1631000"/>
                </a:cubicBezTo>
                <a:cubicBezTo>
                  <a:pt x="419021" y="1705930"/>
                  <a:pt x="431086" y="1852615"/>
                  <a:pt x="493951" y="1925640"/>
                </a:cubicBezTo>
                <a:cubicBezTo>
                  <a:pt x="556816" y="1998665"/>
                  <a:pt x="692706" y="1959930"/>
                  <a:pt x="744776" y="1997395"/>
                </a:cubicBezTo>
                <a:cubicBezTo>
                  <a:pt x="796846" y="2034860"/>
                  <a:pt x="632381" y="2065340"/>
                  <a:pt x="753666" y="2113600"/>
                </a:cubicBezTo>
                <a:cubicBezTo>
                  <a:pt x="874951" y="2161860"/>
                  <a:pt x="1268651" y="2174560"/>
                  <a:pt x="1352471" y="2238695"/>
                </a:cubicBezTo>
                <a:cubicBezTo>
                  <a:pt x="1436291" y="2302830"/>
                  <a:pt x="1147366" y="2381570"/>
                  <a:pt x="1174036" y="2435545"/>
                </a:cubicBezTo>
                <a:cubicBezTo>
                  <a:pt x="1200706" y="2489520"/>
                  <a:pt x="1422321" y="2557465"/>
                  <a:pt x="1486456" y="2507300"/>
                </a:cubicBezTo>
                <a:cubicBezTo>
                  <a:pt x="1550591" y="2457135"/>
                  <a:pt x="1452166" y="2267905"/>
                  <a:pt x="1495346" y="2185355"/>
                </a:cubicBezTo>
                <a:cubicBezTo>
                  <a:pt x="1538526" y="2102805"/>
                  <a:pt x="1530906" y="2178370"/>
                  <a:pt x="1701086" y="2095820"/>
                </a:cubicBezTo>
                <a:cubicBezTo>
                  <a:pt x="1871266" y="2013270"/>
                  <a:pt x="2097961" y="2086930"/>
                  <a:pt x="2344976" y="1773875"/>
                </a:cubicBezTo>
                <a:cubicBezTo>
                  <a:pt x="2591991" y="1460820"/>
                  <a:pt x="2849166" y="769305"/>
                  <a:pt x="2934891" y="531180"/>
                </a:cubicBezTo>
                <a:cubicBezTo>
                  <a:pt x="3020616" y="293055"/>
                  <a:pt x="2842181" y="575630"/>
                  <a:pt x="2774236" y="584520"/>
                </a:cubicBezTo>
                <a:cubicBezTo>
                  <a:pt x="2706291" y="593410"/>
                  <a:pt x="2590086" y="609285"/>
                  <a:pt x="2595166" y="575630"/>
                </a:cubicBezTo>
                <a:cubicBezTo>
                  <a:pt x="2600246" y="541975"/>
                  <a:pt x="2833291" y="518480"/>
                  <a:pt x="2800906" y="414975"/>
                </a:cubicBezTo>
                <a:cubicBezTo>
                  <a:pt x="2768521" y="311470"/>
                  <a:pt x="2518331" y="134305"/>
                  <a:pt x="2434511" y="57470"/>
                </a:cubicBezTo>
                <a:cubicBezTo>
                  <a:pt x="2350691" y="-19365"/>
                  <a:pt x="2414826" y="-9205"/>
                  <a:pt x="2380536" y="30165"/>
                </a:cubicBezTo>
                <a:cubicBezTo>
                  <a:pt x="2346246" y="69535"/>
                  <a:pt x="2364661" y="190820"/>
                  <a:pt x="2264331" y="253685"/>
                </a:cubicBezTo>
                <a:cubicBezTo>
                  <a:pt x="2164001" y="316550"/>
                  <a:pt x="2039541" y="314645"/>
                  <a:pt x="1880156" y="343220"/>
                </a:cubicBezTo>
                <a:cubicBezTo>
                  <a:pt x="1720771" y="371795"/>
                  <a:pt x="1667431" y="407990"/>
                  <a:pt x="1468676" y="397195"/>
                </a:cubicBezTo>
                <a:cubicBezTo>
                  <a:pt x="1269921" y="386400"/>
                  <a:pt x="1082596" y="345125"/>
                  <a:pt x="887651" y="289880"/>
                </a:cubicBezTo>
                <a:cubicBezTo>
                  <a:pt x="692706" y="234635"/>
                  <a:pt x="653336" y="146370"/>
                  <a:pt x="493951" y="119700"/>
                </a:cubicBezTo>
                <a:cubicBezTo>
                  <a:pt x="334566" y="93030"/>
                  <a:pt x="168831" y="126685"/>
                  <a:pt x="91996" y="155260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grpSp>
        <p:nvGrpSpPr>
          <p:cNvPr id="6" name="Group 10"/>
          <p:cNvGrpSpPr/>
          <p:nvPr/>
        </p:nvGrpSpPr>
        <p:grpSpPr>
          <a:xfrm>
            <a:off x="1949450" y="517525"/>
            <a:ext cx="4924425" cy="2760663"/>
            <a:chOff x="26" y="-100"/>
            <a:chExt cx="2592" cy="1564"/>
          </a:xfrm>
        </p:grpSpPr>
        <p:pic>
          <p:nvPicPr>
            <p:cNvPr id="41992" name="Picture 11" descr="蒙古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6" y="-100"/>
              <a:ext cx="2592" cy="156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993" name="Text Box 12">
              <a:hlinkClick r:id="rId4" action="ppaction://hlinksldjump"/>
            </p:cNvPr>
            <p:cNvSpPr txBox="1"/>
            <p:nvPr/>
          </p:nvSpPr>
          <p:spPr>
            <a:xfrm>
              <a:off x="676" y="516"/>
              <a:ext cx="1575" cy="5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600" b="1" dirty="0">
                  <a:solidFill>
                    <a:srgbClr val="3333FF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大蒙古国</a:t>
              </a:r>
            </a:p>
            <a:p>
              <a:r>
                <a:rPr lang="zh-CN" altLang="en-US" b="1" dirty="0">
                  <a:solidFill>
                    <a:srgbClr val="3333FF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（</a:t>
              </a:r>
              <a:r>
                <a:rPr lang="en-US" altLang="zh-CN" b="1" dirty="0">
                  <a:solidFill>
                    <a:srgbClr val="3333FF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1206-1271</a:t>
              </a:r>
              <a:r>
                <a:rPr lang="zh-CN" altLang="en-US" b="1" dirty="0">
                  <a:solidFill>
                    <a:srgbClr val="3333FF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）</a:t>
              </a:r>
            </a:p>
          </p:txBody>
        </p:sp>
      </p:grpSp>
      <p:sp>
        <p:nvSpPr>
          <p:cNvPr id="7" name="Text Box 11"/>
          <p:cNvSpPr txBox="1"/>
          <p:nvPr/>
        </p:nvSpPr>
        <p:spPr>
          <a:xfrm>
            <a:off x="4973638" y="5111750"/>
            <a:ext cx="2311400" cy="982663"/>
          </a:xfrm>
          <a:prstGeom prst="rect">
            <a:avLst/>
          </a:prstGeom>
          <a:noFill/>
          <a:ln w="9525">
            <a:noFill/>
          </a:ln>
        </p:spPr>
        <p:txBody>
          <a:bodyPr wrap="square" lIns="91429" tIns="45714" rIns="91429" bIns="45714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800" b="1" dirty="0">
                <a:solidFill>
                  <a:srgbClr val="99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南宋</a:t>
            </a:r>
            <a:r>
              <a:rPr lang="zh-CN" altLang="en-US" sz="2000" b="1" dirty="0">
                <a:solidFill>
                  <a:srgbClr val="99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（1127―1279）</a:t>
            </a:r>
          </a:p>
        </p:txBody>
      </p:sp>
      <p:sp>
        <p:nvSpPr>
          <p:cNvPr id="2" name="任意多边形 1"/>
          <p:cNvSpPr/>
          <p:nvPr/>
        </p:nvSpPr>
        <p:spPr>
          <a:xfrm>
            <a:off x="5022850" y="862013"/>
            <a:ext cx="1851025" cy="2405063"/>
          </a:xfrm>
          <a:custGeom>
            <a:avLst/>
            <a:gdLst>
              <a:gd name="connisteX0" fmla="*/ 1358900 w 1850390"/>
              <a:gd name="connsiteY0" fmla="*/ 18415 h 2405380"/>
              <a:gd name="connisteX1" fmla="*/ 1412240 w 1850390"/>
              <a:gd name="connsiteY1" fmla="*/ 80645 h 2405380"/>
              <a:gd name="connisteX2" fmla="*/ 1492885 w 1850390"/>
              <a:gd name="connsiteY2" fmla="*/ 196850 h 2405380"/>
              <a:gd name="connisteX3" fmla="*/ 1519555 w 1850390"/>
              <a:gd name="connsiteY3" fmla="*/ 277495 h 2405380"/>
              <a:gd name="connisteX4" fmla="*/ 1519555 w 1850390"/>
              <a:gd name="connsiteY4" fmla="*/ 411480 h 2405380"/>
              <a:gd name="connisteX5" fmla="*/ 1626870 w 1850390"/>
              <a:gd name="connsiteY5" fmla="*/ 474345 h 2405380"/>
              <a:gd name="connisteX6" fmla="*/ 1671955 w 1850390"/>
              <a:gd name="connsiteY6" fmla="*/ 572770 h 2405380"/>
              <a:gd name="connisteX7" fmla="*/ 1770380 w 1850390"/>
              <a:gd name="connsiteY7" fmla="*/ 760095 h 2405380"/>
              <a:gd name="connisteX8" fmla="*/ 1850390 w 1850390"/>
              <a:gd name="connsiteY8" fmla="*/ 840740 h 2405380"/>
              <a:gd name="connisteX9" fmla="*/ 1823720 w 1850390"/>
              <a:gd name="connsiteY9" fmla="*/ 1028700 h 2405380"/>
              <a:gd name="connisteX10" fmla="*/ 1770380 w 1850390"/>
              <a:gd name="connsiteY10" fmla="*/ 1090930 h 2405380"/>
              <a:gd name="connisteX11" fmla="*/ 1609090 w 1850390"/>
              <a:gd name="connsiteY11" fmla="*/ 1198245 h 2405380"/>
              <a:gd name="connisteX12" fmla="*/ 1591310 w 1850390"/>
              <a:gd name="connsiteY12" fmla="*/ 1278890 h 2405380"/>
              <a:gd name="connisteX13" fmla="*/ 1600200 w 1850390"/>
              <a:gd name="connsiteY13" fmla="*/ 1412875 h 2405380"/>
              <a:gd name="connisteX14" fmla="*/ 1528445 w 1850390"/>
              <a:gd name="connsiteY14" fmla="*/ 1574165 h 2405380"/>
              <a:gd name="connisteX15" fmla="*/ 1466215 w 1850390"/>
              <a:gd name="connsiteY15" fmla="*/ 1708150 h 2405380"/>
              <a:gd name="connisteX16" fmla="*/ 1350010 w 1850390"/>
              <a:gd name="connsiteY16" fmla="*/ 1797685 h 2405380"/>
              <a:gd name="connisteX17" fmla="*/ 1233805 w 1850390"/>
              <a:gd name="connsiteY17" fmla="*/ 1940560 h 2405380"/>
              <a:gd name="connisteX18" fmla="*/ 1126490 w 1850390"/>
              <a:gd name="connsiteY18" fmla="*/ 2065655 h 2405380"/>
              <a:gd name="connisteX19" fmla="*/ 920750 w 1850390"/>
              <a:gd name="connsiteY19" fmla="*/ 2226945 h 2405380"/>
              <a:gd name="connisteX20" fmla="*/ 732790 w 1850390"/>
              <a:gd name="connsiteY20" fmla="*/ 2306955 h 2405380"/>
              <a:gd name="connisteX21" fmla="*/ 581025 w 1850390"/>
              <a:gd name="connsiteY21" fmla="*/ 2315845 h 2405380"/>
              <a:gd name="connisteX22" fmla="*/ 428625 w 1850390"/>
              <a:gd name="connsiteY22" fmla="*/ 2405380 h 2405380"/>
              <a:gd name="connisteX23" fmla="*/ 187325 w 1850390"/>
              <a:gd name="connsiteY23" fmla="*/ 2378710 h 2405380"/>
              <a:gd name="connisteX24" fmla="*/ 0 w 1850390"/>
              <a:gd name="connsiteY24" fmla="*/ 2352040 h 2405380"/>
              <a:gd name="connisteX25" fmla="*/ 321310 w 1850390"/>
              <a:gd name="connsiteY25" fmla="*/ 1976120 h 2405380"/>
              <a:gd name="connisteX26" fmla="*/ 768985 w 1850390"/>
              <a:gd name="connsiteY26" fmla="*/ 1287780 h 2405380"/>
              <a:gd name="connisteX27" fmla="*/ 947420 w 1850390"/>
              <a:gd name="connsiteY27" fmla="*/ 768985 h 2405380"/>
              <a:gd name="connisteX28" fmla="*/ 885190 w 1850390"/>
              <a:gd name="connsiteY28" fmla="*/ 170180 h 2405380"/>
              <a:gd name="connisteX29" fmla="*/ 911860 w 1850390"/>
              <a:gd name="connsiteY29" fmla="*/ 0 h 2405380"/>
              <a:gd name="connisteX30" fmla="*/ 1179830 w 1850390"/>
              <a:gd name="connsiteY30" fmla="*/ 27305 h 2405380"/>
              <a:gd name="connisteX31" fmla="*/ 1358900 w 1850390"/>
              <a:gd name="connsiteY31" fmla="*/ 18415 h 240538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</a:cxnLst>
            <a:rect l="l" t="t" r="r" b="b"/>
            <a:pathLst>
              <a:path w="1850390" h="2405380">
                <a:moveTo>
                  <a:pt x="1358900" y="18415"/>
                </a:moveTo>
                <a:lnTo>
                  <a:pt x="1412240" y="80645"/>
                </a:lnTo>
                <a:lnTo>
                  <a:pt x="1492885" y="196850"/>
                </a:lnTo>
                <a:lnTo>
                  <a:pt x="1519555" y="277495"/>
                </a:lnTo>
                <a:lnTo>
                  <a:pt x="1519555" y="411480"/>
                </a:lnTo>
                <a:lnTo>
                  <a:pt x="1626870" y="474345"/>
                </a:lnTo>
                <a:lnTo>
                  <a:pt x="1671955" y="572770"/>
                </a:lnTo>
                <a:lnTo>
                  <a:pt x="1770380" y="760095"/>
                </a:lnTo>
                <a:lnTo>
                  <a:pt x="1850390" y="840740"/>
                </a:lnTo>
                <a:lnTo>
                  <a:pt x="1823720" y="1028700"/>
                </a:lnTo>
                <a:lnTo>
                  <a:pt x="1770380" y="1090930"/>
                </a:lnTo>
                <a:lnTo>
                  <a:pt x="1609090" y="1198245"/>
                </a:lnTo>
                <a:lnTo>
                  <a:pt x="1591310" y="1278890"/>
                </a:lnTo>
                <a:lnTo>
                  <a:pt x="1600200" y="1412875"/>
                </a:lnTo>
                <a:lnTo>
                  <a:pt x="1528445" y="1574165"/>
                </a:lnTo>
                <a:lnTo>
                  <a:pt x="1466215" y="1708150"/>
                </a:lnTo>
                <a:lnTo>
                  <a:pt x="1350010" y="1797685"/>
                </a:lnTo>
                <a:lnTo>
                  <a:pt x="1233805" y="1940560"/>
                </a:lnTo>
                <a:lnTo>
                  <a:pt x="1126490" y="2065655"/>
                </a:lnTo>
                <a:lnTo>
                  <a:pt x="920750" y="2226945"/>
                </a:lnTo>
                <a:lnTo>
                  <a:pt x="732790" y="2306955"/>
                </a:lnTo>
                <a:lnTo>
                  <a:pt x="581025" y="2315845"/>
                </a:lnTo>
                <a:lnTo>
                  <a:pt x="428625" y="2405380"/>
                </a:lnTo>
                <a:lnTo>
                  <a:pt x="187325" y="2378710"/>
                </a:lnTo>
                <a:lnTo>
                  <a:pt x="0" y="2352040"/>
                </a:lnTo>
                <a:lnTo>
                  <a:pt x="321310" y="1976120"/>
                </a:lnTo>
                <a:lnTo>
                  <a:pt x="768985" y="1287780"/>
                </a:lnTo>
                <a:lnTo>
                  <a:pt x="947420" y="768985"/>
                </a:lnTo>
                <a:lnTo>
                  <a:pt x="885190" y="170180"/>
                </a:lnTo>
                <a:lnTo>
                  <a:pt x="911860" y="0"/>
                </a:lnTo>
                <a:lnTo>
                  <a:pt x="1179830" y="27305"/>
                </a:lnTo>
                <a:lnTo>
                  <a:pt x="1358900" y="1841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8" name="任意多边形 7"/>
          <p:cNvSpPr/>
          <p:nvPr/>
        </p:nvSpPr>
        <p:spPr>
          <a:xfrm>
            <a:off x="4213225" y="3476625"/>
            <a:ext cx="2744788" cy="1295400"/>
          </a:xfrm>
          <a:custGeom>
            <a:avLst/>
            <a:gdLst>
              <a:gd name="connisteX0" fmla="*/ 1082040 w 2745105"/>
              <a:gd name="connsiteY0" fmla="*/ 0 h 1296670"/>
              <a:gd name="connisteX1" fmla="*/ 1170940 w 2745105"/>
              <a:gd name="connsiteY1" fmla="*/ 125095 h 1296670"/>
              <a:gd name="connisteX2" fmla="*/ 1144270 w 2745105"/>
              <a:gd name="connsiteY2" fmla="*/ 250190 h 1296670"/>
              <a:gd name="connisteX3" fmla="*/ 1036955 w 2745105"/>
              <a:gd name="connsiteY3" fmla="*/ 285750 h 1296670"/>
              <a:gd name="connisteX4" fmla="*/ 1001395 w 2745105"/>
              <a:gd name="connsiteY4" fmla="*/ 330835 h 1296670"/>
              <a:gd name="connisteX5" fmla="*/ 1001395 w 2745105"/>
              <a:gd name="connsiteY5" fmla="*/ 401955 h 1296670"/>
              <a:gd name="connisteX6" fmla="*/ 1001395 w 2745105"/>
              <a:gd name="connsiteY6" fmla="*/ 491490 h 1296670"/>
              <a:gd name="connisteX7" fmla="*/ 867410 w 2745105"/>
              <a:gd name="connsiteY7" fmla="*/ 554355 h 1296670"/>
              <a:gd name="connisteX8" fmla="*/ 732790 w 2745105"/>
              <a:gd name="connsiteY8" fmla="*/ 625475 h 1296670"/>
              <a:gd name="connisteX9" fmla="*/ 635000 w 2745105"/>
              <a:gd name="connsiteY9" fmla="*/ 607695 h 1296670"/>
              <a:gd name="connisteX10" fmla="*/ 536575 w 2745105"/>
              <a:gd name="connsiteY10" fmla="*/ 616585 h 1296670"/>
              <a:gd name="connisteX11" fmla="*/ 375285 w 2745105"/>
              <a:gd name="connsiteY11" fmla="*/ 643890 h 1296670"/>
              <a:gd name="connisteX12" fmla="*/ 313055 w 2745105"/>
              <a:gd name="connsiteY12" fmla="*/ 688340 h 1296670"/>
              <a:gd name="connisteX13" fmla="*/ 276860 w 2745105"/>
              <a:gd name="connsiteY13" fmla="*/ 715010 h 1296670"/>
              <a:gd name="connisteX14" fmla="*/ 151765 w 2745105"/>
              <a:gd name="connsiteY14" fmla="*/ 768985 h 1296670"/>
              <a:gd name="connisteX15" fmla="*/ 89535 w 2745105"/>
              <a:gd name="connsiteY15" fmla="*/ 777875 h 1296670"/>
              <a:gd name="connisteX16" fmla="*/ 17780 w 2745105"/>
              <a:gd name="connsiteY16" fmla="*/ 804545 h 1296670"/>
              <a:gd name="connisteX17" fmla="*/ 0 w 2745105"/>
              <a:gd name="connsiteY17" fmla="*/ 929640 h 1296670"/>
              <a:gd name="connisteX18" fmla="*/ 17780 w 2745105"/>
              <a:gd name="connsiteY18" fmla="*/ 1010285 h 1296670"/>
              <a:gd name="connisteX19" fmla="*/ 98425 w 2745105"/>
              <a:gd name="connsiteY19" fmla="*/ 1054735 h 1296670"/>
              <a:gd name="connisteX20" fmla="*/ 330835 w 2745105"/>
              <a:gd name="connsiteY20" fmla="*/ 1036955 h 1296670"/>
              <a:gd name="connisteX21" fmla="*/ 384175 w 2745105"/>
              <a:gd name="connsiteY21" fmla="*/ 1019175 h 1296670"/>
              <a:gd name="connisteX22" fmla="*/ 527685 w 2745105"/>
              <a:gd name="connsiteY22" fmla="*/ 1019175 h 1296670"/>
              <a:gd name="connisteX23" fmla="*/ 572135 w 2745105"/>
              <a:gd name="connsiteY23" fmla="*/ 1019175 h 1296670"/>
              <a:gd name="connisteX24" fmla="*/ 715010 w 2745105"/>
              <a:gd name="connsiteY24" fmla="*/ 1082040 h 1296670"/>
              <a:gd name="connisteX25" fmla="*/ 911860 w 2745105"/>
              <a:gd name="connsiteY25" fmla="*/ 1207135 h 1296670"/>
              <a:gd name="connisteX26" fmla="*/ 1358900 w 2745105"/>
              <a:gd name="connsiteY26" fmla="*/ 1296670 h 1296670"/>
              <a:gd name="connisteX27" fmla="*/ 1779270 w 2745105"/>
              <a:gd name="connsiteY27" fmla="*/ 1287145 h 1296670"/>
              <a:gd name="connisteX28" fmla="*/ 2101215 w 2745105"/>
              <a:gd name="connsiteY28" fmla="*/ 1216025 h 1296670"/>
              <a:gd name="connisteX29" fmla="*/ 2324735 w 2745105"/>
              <a:gd name="connsiteY29" fmla="*/ 1170940 h 1296670"/>
              <a:gd name="connisteX30" fmla="*/ 2395855 w 2745105"/>
              <a:gd name="connsiteY30" fmla="*/ 992505 h 1296670"/>
              <a:gd name="connisteX31" fmla="*/ 2476500 w 2745105"/>
              <a:gd name="connsiteY31" fmla="*/ 867410 h 1296670"/>
              <a:gd name="connisteX32" fmla="*/ 2395855 w 2745105"/>
              <a:gd name="connsiteY32" fmla="*/ 813435 h 1296670"/>
              <a:gd name="connisteX33" fmla="*/ 2324735 w 2745105"/>
              <a:gd name="connsiteY33" fmla="*/ 813435 h 1296670"/>
              <a:gd name="connisteX34" fmla="*/ 2333625 w 2745105"/>
              <a:gd name="connsiteY34" fmla="*/ 751205 h 1296670"/>
              <a:gd name="connisteX35" fmla="*/ 2360295 w 2745105"/>
              <a:gd name="connsiteY35" fmla="*/ 643890 h 1296670"/>
              <a:gd name="connisteX36" fmla="*/ 2414270 w 2745105"/>
              <a:gd name="connsiteY36" fmla="*/ 607695 h 1296670"/>
              <a:gd name="connisteX37" fmla="*/ 2467610 w 2745105"/>
              <a:gd name="connsiteY37" fmla="*/ 581025 h 1296670"/>
              <a:gd name="connisteX38" fmla="*/ 2467610 w 2745105"/>
              <a:gd name="connsiteY38" fmla="*/ 500380 h 1296670"/>
              <a:gd name="connisteX39" fmla="*/ 2530475 w 2745105"/>
              <a:gd name="connsiteY39" fmla="*/ 464820 h 1296670"/>
              <a:gd name="connisteX40" fmla="*/ 2592705 w 2745105"/>
              <a:gd name="connsiteY40" fmla="*/ 393065 h 1296670"/>
              <a:gd name="connisteX41" fmla="*/ 2620010 w 2745105"/>
              <a:gd name="connsiteY41" fmla="*/ 393065 h 1296670"/>
              <a:gd name="connisteX42" fmla="*/ 2691130 w 2745105"/>
              <a:gd name="connsiteY42" fmla="*/ 375285 h 1296670"/>
              <a:gd name="connisteX43" fmla="*/ 2745105 w 2745105"/>
              <a:gd name="connsiteY43" fmla="*/ 330835 h 1296670"/>
              <a:gd name="connisteX44" fmla="*/ 2745105 w 2745105"/>
              <a:gd name="connsiteY44" fmla="*/ 295275 h 1296670"/>
              <a:gd name="connisteX45" fmla="*/ 2673350 w 2745105"/>
              <a:gd name="connsiteY45" fmla="*/ 276860 h 1296670"/>
              <a:gd name="connisteX46" fmla="*/ 2539365 w 2745105"/>
              <a:gd name="connsiteY46" fmla="*/ 241300 h 1296670"/>
              <a:gd name="connisteX47" fmla="*/ 2458720 w 2745105"/>
              <a:gd name="connsiteY47" fmla="*/ 259080 h 1296670"/>
              <a:gd name="connisteX48" fmla="*/ 2449830 w 2745105"/>
              <a:gd name="connsiteY48" fmla="*/ 304165 h 1296670"/>
              <a:gd name="connisteX49" fmla="*/ 2405380 w 2745105"/>
              <a:gd name="connsiteY49" fmla="*/ 357505 h 1296670"/>
              <a:gd name="connisteX50" fmla="*/ 2306955 w 2745105"/>
              <a:gd name="connsiteY50" fmla="*/ 304165 h 1296670"/>
              <a:gd name="connisteX51" fmla="*/ 2279650 w 2745105"/>
              <a:gd name="connsiteY51" fmla="*/ 366395 h 1296670"/>
              <a:gd name="connisteX52" fmla="*/ 2252980 w 2745105"/>
              <a:gd name="connsiteY52" fmla="*/ 438150 h 1296670"/>
              <a:gd name="connisteX53" fmla="*/ 2181860 w 2745105"/>
              <a:gd name="connsiteY53" fmla="*/ 348615 h 1296670"/>
              <a:gd name="connisteX54" fmla="*/ 2074545 w 2745105"/>
              <a:gd name="connsiteY54" fmla="*/ 313055 h 1296670"/>
              <a:gd name="connisteX55" fmla="*/ 2011680 w 2745105"/>
              <a:gd name="connsiteY55" fmla="*/ 259080 h 1296670"/>
              <a:gd name="connisteX56" fmla="*/ 1985010 w 2745105"/>
              <a:gd name="connsiteY56" fmla="*/ 160655 h 1296670"/>
              <a:gd name="connisteX57" fmla="*/ 1082040 w 2745105"/>
              <a:gd name="connsiteY57" fmla="*/ 0 h 129667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</a:cxnLst>
            <a:rect l="l" t="t" r="r" b="b"/>
            <a:pathLst>
              <a:path w="2745105" h="1296670">
                <a:moveTo>
                  <a:pt x="1082040" y="0"/>
                </a:moveTo>
                <a:lnTo>
                  <a:pt x="1170940" y="125095"/>
                </a:lnTo>
                <a:lnTo>
                  <a:pt x="1144270" y="250190"/>
                </a:lnTo>
                <a:lnTo>
                  <a:pt x="1036955" y="285750"/>
                </a:lnTo>
                <a:lnTo>
                  <a:pt x="1001395" y="330835"/>
                </a:lnTo>
                <a:lnTo>
                  <a:pt x="1001395" y="401955"/>
                </a:lnTo>
                <a:lnTo>
                  <a:pt x="1001395" y="491490"/>
                </a:lnTo>
                <a:lnTo>
                  <a:pt x="867410" y="554355"/>
                </a:lnTo>
                <a:lnTo>
                  <a:pt x="732790" y="625475"/>
                </a:lnTo>
                <a:lnTo>
                  <a:pt x="635000" y="607695"/>
                </a:lnTo>
                <a:lnTo>
                  <a:pt x="536575" y="616585"/>
                </a:lnTo>
                <a:lnTo>
                  <a:pt x="375285" y="643890"/>
                </a:lnTo>
                <a:lnTo>
                  <a:pt x="313055" y="688340"/>
                </a:lnTo>
                <a:lnTo>
                  <a:pt x="276860" y="715010"/>
                </a:lnTo>
                <a:lnTo>
                  <a:pt x="151765" y="768985"/>
                </a:lnTo>
                <a:lnTo>
                  <a:pt x="89535" y="777875"/>
                </a:lnTo>
                <a:lnTo>
                  <a:pt x="17780" y="804545"/>
                </a:lnTo>
                <a:lnTo>
                  <a:pt x="0" y="929640"/>
                </a:lnTo>
                <a:lnTo>
                  <a:pt x="17780" y="1010285"/>
                </a:lnTo>
                <a:lnTo>
                  <a:pt x="98425" y="1054735"/>
                </a:lnTo>
                <a:lnTo>
                  <a:pt x="330835" y="1036955"/>
                </a:lnTo>
                <a:lnTo>
                  <a:pt x="384175" y="1019175"/>
                </a:lnTo>
                <a:lnTo>
                  <a:pt x="527685" y="1019175"/>
                </a:lnTo>
                <a:lnTo>
                  <a:pt x="572135" y="1019175"/>
                </a:lnTo>
                <a:lnTo>
                  <a:pt x="715010" y="1082040"/>
                </a:lnTo>
                <a:lnTo>
                  <a:pt x="911860" y="1207135"/>
                </a:lnTo>
                <a:lnTo>
                  <a:pt x="1358900" y="1296670"/>
                </a:lnTo>
                <a:lnTo>
                  <a:pt x="1779270" y="1287145"/>
                </a:lnTo>
                <a:lnTo>
                  <a:pt x="2101215" y="1216025"/>
                </a:lnTo>
                <a:lnTo>
                  <a:pt x="2324735" y="1170940"/>
                </a:lnTo>
                <a:lnTo>
                  <a:pt x="2395855" y="992505"/>
                </a:lnTo>
                <a:lnTo>
                  <a:pt x="2476500" y="867410"/>
                </a:lnTo>
                <a:lnTo>
                  <a:pt x="2395855" y="813435"/>
                </a:lnTo>
                <a:lnTo>
                  <a:pt x="2324735" y="813435"/>
                </a:lnTo>
                <a:lnTo>
                  <a:pt x="2333625" y="751205"/>
                </a:lnTo>
                <a:lnTo>
                  <a:pt x="2360295" y="643890"/>
                </a:lnTo>
                <a:lnTo>
                  <a:pt x="2414270" y="607695"/>
                </a:lnTo>
                <a:lnTo>
                  <a:pt x="2467610" y="581025"/>
                </a:lnTo>
                <a:lnTo>
                  <a:pt x="2467610" y="500380"/>
                </a:lnTo>
                <a:lnTo>
                  <a:pt x="2530475" y="464820"/>
                </a:lnTo>
                <a:lnTo>
                  <a:pt x="2592705" y="393065"/>
                </a:lnTo>
                <a:lnTo>
                  <a:pt x="2620010" y="393065"/>
                </a:lnTo>
                <a:lnTo>
                  <a:pt x="2691130" y="375285"/>
                </a:lnTo>
                <a:lnTo>
                  <a:pt x="2745105" y="330835"/>
                </a:lnTo>
                <a:lnTo>
                  <a:pt x="2745105" y="295275"/>
                </a:lnTo>
                <a:lnTo>
                  <a:pt x="2673350" y="276860"/>
                </a:lnTo>
                <a:lnTo>
                  <a:pt x="2539365" y="241300"/>
                </a:lnTo>
                <a:lnTo>
                  <a:pt x="2458720" y="259080"/>
                </a:lnTo>
                <a:lnTo>
                  <a:pt x="2449830" y="304165"/>
                </a:lnTo>
                <a:lnTo>
                  <a:pt x="2405380" y="357505"/>
                </a:lnTo>
                <a:lnTo>
                  <a:pt x="2306955" y="304165"/>
                </a:lnTo>
                <a:lnTo>
                  <a:pt x="2279650" y="366395"/>
                </a:lnTo>
                <a:lnTo>
                  <a:pt x="2252980" y="438150"/>
                </a:lnTo>
                <a:lnTo>
                  <a:pt x="2181860" y="348615"/>
                </a:lnTo>
                <a:lnTo>
                  <a:pt x="2074545" y="313055"/>
                </a:lnTo>
                <a:lnTo>
                  <a:pt x="2011680" y="259080"/>
                </a:lnTo>
                <a:lnTo>
                  <a:pt x="1985010" y="160655"/>
                </a:lnTo>
                <a:lnTo>
                  <a:pt x="1082040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任意多边形 8">
            <a:hlinkClick r:id="rId6" action="ppaction://hlinksldjump"/>
          </p:cNvPr>
          <p:cNvSpPr/>
          <p:nvPr/>
        </p:nvSpPr>
        <p:spPr>
          <a:xfrm>
            <a:off x="5214938" y="517525"/>
            <a:ext cx="3362325" cy="3005138"/>
          </a:xfrm>
          <a:custGeom>
            <a:avLst/>
            <a:gdLst>
              <a:gd name="connisteX0" fmla="*/ 1082040 w 3362325"/>
              <a:gd name="connsiteY0" fmla="*/ 276860 h 3004185"/>
              <a:gd name="connisteX1" fmla="*/ 1224915 w 3362325"/>
              <a:gd name="connsiteY1" fmla="*/ 447040 h 3004185"/>
              <a:gd name="connisteX2" fmla="*/ 1252220 w 3362325"/>
              <a:gd name="connsiteY2" fmla="*/ 581025 h 3004185"/>
              <a:gd name="connisteX3" fmla="*/ 1233805 w 3362325"/>
              <a:gd name="connsiteY3" fmla="*/ 670560 h 3004185"/>
              <a:gd name="connisteX4" fmla="*/ 1305560 w 3362325"/>
              <a:gd name="connsiteY4" fmla="*/ 742315 h 3004185"/>
              <a:gd name="connisteX5" fmla="*/ 1403985 w 3362325"/>
              <a:gd name="connsiteY5" fmla="*/ 822325 h 3004185"/>
              <a:gd name="connisteX6" fmla="*/ 1430655 w 3362325"/>
              <a:gd name="connsiteY6" fmla="*/ 911860 h 3004185"/>
              <a:gd name="connisteX7" fmla="*/ 1502410 w 3362325"/>
              <a:gd name="connsiteY7" fmla="*/ 1028065 h 3004185"/>
              <a:gd name="connisteX8" fmla="*/ 1573530 w 3362325"/>
              <a:gd name="connsiteY8" fmla="*/ 1135380 h 3004185"/>
              <a:gd name="connisteX9" fmla="*/ 1573530 w 3362325"/>
              <a:gd name="connsiteY9" fmla="*/ 1296670 h 3004185"/>
              <a:gd name="connisteX10" fmla="*/ 1493520 w 3362325"/>
              <a:gd name="connsiteY10" fmla="*/ 1403985 h 3004185"/>
              <a:gd name="connisteX11" fmla="*/ 1341120 w 3362325"/>
              <a:gd name="connsiteY11" fmla="*/ 1466215 h 3004185"/>
              <a:gd name="connisteX12" fmla="*/ 1323340 w 3362325"/>
              <a:gd name="connsiteY12" fmla="*/ 1537970 h 3004185"/>
              <a:gd name="connisteX13" fmla="*/ 1305560 w 3362325"/>
              <a:gd name="connsiteY13" fmla="*/ 1805940 h 3004185"/>
              <a:gd name="connisteX14" fmla="*/ 1171575 w 3362325"/>
              <a:gd name="connsiteY14" fmla="*/ 1993900 h 3004185"/>
              <a:gd name="connisteX15" fmla="*/ 1001395 w 3362325"/>
              <a:gd name="connsiteY15" fmla="*/ 2190750 h 3004185"/>
              <a:gd name="connisteX16" fmla="*/ 643890 w 3362325"/>
              <a:gd name="connsiteY16" fmla="*/ 2512695 h 3004185"/>
              <a:gd name="connisteX17" fmla="*/ 492125 w 3362325"/>
              <a:gd name="connsiteY17" fmla="*/ 2601595 h 3004185"/>
              <a:gd name="connisteX18" fmla="*/ 321945 w 3362325"/>
              <a:gd name="connsiteY18" fmla="*/ 2601595 h 3004185"/>
              <a:gd name="connisteX19" fmla="*/ 187960 w 3362325"/>
              <a:gd name="connsiteY19" fmla="*/ 2646680 h 3004185"/>
              <a:gd name="connisteX20" fmla="*/ 125095 w 3362325"/>
              <a:gd name="connsiteY20" fmla="*/ 2700020 h 3004185"/>
              <a:gd name="connisteX21" fmla="*/ 8890 w 3362325"/>
              <a:gd name="connsiteY21" fmla="*/ 2700020 h 3004185"/>
              <a:gd name="connisteX22" fmla="*/ 0 w 3362325"/>
              <a:gd name="connsiteY22" fmla="*/ 2700020 h 3004185"/>
              <a:gd name="connisteX23" fmla="*/ 17780 w 3362325"/>
              <a:gd name="connsiteY23" fmla="*/ 2807335 h 3004185"/>
              <a:gd name="connisteX24" fmla="*/ 71755 w 3362325"/>
              <a:gd name="connsiteY24" fmla="*/ 2852420 h 3004185"/>
              <a:gd name="connisteX25" fmla="*/ 1046480 w 3362325"/>
              <a:gd name="connsiteY25" fmla="*/ 2977515 h 3004185"/>
              <a:gd name="connisteX26" fmla="*/ 1099820 w 3362325"/>
              <a:gd name="connsiteY26" fmla="*/ 3004185 h 3004185"/>
              <a:gd name="connisteX27" fmla="*/ 1189355 w 3362325"/>
              <a:gd name="connsiteY27" fmla="*/ 2968625 h 3004185"/>
              <a:gd name="connisteX28" fmla="*/ 1270000 w 3362325"/>
              <a:gd name="connsiteY28" fmla="*/ 2879090 h 3004185"/>
              <a:gd name="connisteX29" fmla="*/ 1314450 w 3362325"/>
              <a:gd name="connsiteY29" fmla="*/ 2798445 h 3004185"/>
              <a:gd name="connisteX30" fmla="*/ 1377315 w 3362325"/>
              <a:gd name="connsiteY30" fmla="*/ 2727325 h 3004185"/>
              <a:gd name="connisteX31" fmla="*/ 1484630 w 3362325"/>
              <a:gd name="connsiteY31" fmla="*/ 2620010 h 3004185"/>
              <a:gd name="connisteX32" fmla="*/ 1583055 w 3362325"/>
              <a:gd name="connsiteY32" fmla="*/ 2620010 h 3004185"/>
              <a:gd name="connisteX33" fmla="*/ 1591945 w 3362325"/>
              <a:gd name="connsiteY33" fmla="*/ 2673350 h 3004185"/>
              <a:gd name="connisteX34" fmla="*/ 1564640 w 3362325"/>
              <a:gd name="connsiteY34" fmla="*/ 2780665 h 3004185"/>
              <a:gd name="connisteX35" fmla="*/ 1537970 w 3362325"/>
              <a:gd name="connsiteY35" fmla="*/ 2870200 h 3004185"/>
              <a:gd name="connisteX36" fmla="*/ 1555750 w 3362325"/>
              <a:gd name="connsiteY36" fmla="*/ 2950845 h 3004185"/>
              <a:gd name="connisteX37" fmla="*/ 1645285 w 3362325"/>
              <a:gd name="connsiteY37" fmla="*/ 2923540 h 3004185"/>
              <a:gd name="connisteX38" fmla="*/ 1743710 w 3362325"/>
              <a:gd name="connsiteY38" fmla="*/ 2798445 h 3004185"/>
              <a:gd name="connisteX39" fmla="*/ 1815465 w 3362325"/>
              <a:gd name="connsiteY39" fmla="*/ 2700020 h 3004185"/>
              <a:gd name="connisteX40" fmla="*/ 2002790 w 3362325"/>
              <a:gd name="connsiteY40" fmla="*/ 2637790 h 3004185"/>
              <a:gd name="connisteX41" fmla="*/ 2253615 w 3362325"/>
              <a:gd name="connsiteY41" fmla="*/ 2664460 h 3004185"/>
              <a:gd name="connisteX42" fmla="*/ 2333625 w 3362325"/>
              <a:gd name="connsiteY42" fmla="*/ 2655570 h 3004185"/>
              <a:gd name="connisteX43" fmla="*/ 2369820 w 3362325"/>
              <a:gd name="connsiteY43" fmla="*/ 2566035 h 3004185"/>
              <a:gd name="connisteX44" fmla="*/ 2486025 w 3362325"/>
              <a:gd name="connsiteY44" fmla="*/ 2503805 h 3004185"/>
              <a:gd name="connisteX45" fmla="*/ 2566035 w 3362325"/>
              <a:gd name="connsiteY45" fmla="*/ 2252980 h 3004185"/>
              <a:gd name="connisteX46" fmla="*/ 2584450 w 3362325"/>
              <a:gd name="connsiteY46" fmla="*/ 2118995 h 3004185"/>
              <a:gd name="connisteX47" fmla="*/ 2753995 w 3362325"/>
              <a:gd name="connsiteY47" fmla="*/ 1985010 h 3004185"/>
              <a:gd name="connisteX48" fmla="*/ 2968625 w 3362325"/>
              <a:gd name="connsiteY48" fmla="*/ 1985010 h 3004185"/>
              <a:gd name="connisteX49" fmla="*/ 3075940 w 3362325"/>
              <a:gd name="connsiteY49" fmla="*/ 1761490 h 3004185"/>
              <a:gd name="connisteX50" fmla="*/ 3156585 w 3362325"/>
              <a:gd name="connsiteY50" fmla="*/ 1609090 h 3004185"/>
              <a:gd name="connisteX51" fmla="*/ 3174365 w 3362325"/>
              <a:gd name="connsiteY51" fmla="*/ 1475105 h 3004185"/>
              <a:gd name="connisteX52" fmla="*/ 3236595 w 3362325"/>
              <a:gd name="connsiteY52" fmla="*/ 1305560 h 3004185"/>
              <a:gd name="connisteX53" fmla="*/ 3326130 w 3362325"/>
              <a:gd name="connsiteY53" fmla="*/ 1045845 h 3004185"/>
              <a:gd name="connisteX54" fmla="*/ 3299460 w 3362325"/>
              <a:gd name="connsiteY54" fmla="*/ 885190 h 3004185"/>
              <a:gd name="connisteX55" fmla="*/ 3299460 w 3362325"/>
              <a:gd name="connsiteY55" fmla="*/ 885190 h 3004185"/>
              <a:gd name="connisteX56" fmla="*/ 3362325 w 3362325"/>
              <a:gd name="connsiteY56" fmla="*/ 626110 h 3004185"/>
              <a:gd name="connisteX57" fmla="*/ 3263900 w 3362325"/>
              <a:gd name="connsiteY57" fmla="*/ 393065 h 3004185"/>
              <a:gd name="connisteX58" fmla="*/ 3218815 w 3362325"/>
              <a:gd name="connsiteY58" fmla="*/ 107315 h 3004185"/>
              <a:gd name="connisteX59" fmla="*/ 3192145 w 3362325"/>
              <a:gd name="connsiteY59" fmla="*/ 26670 h 3004185"/>
              <a:gd name="connisteX60" fmla="*/ 2924175 w 3362325"/>
              <a:gd name="connsiteY60" fmla="*/ 26670 h 3004185"/>
              <a:gd name="connisteX61" fmla="*/ 2620010 w 3362325"/>
              <a:gd name="connsiteY61" fmla="*/ 107315 h 3004185"/>
              <a:gd name="connisteX62" fmla="*/ 2575560 w 3362325"/>
              <a:gd name="connsiteY62" fmla="*/ 71755 h 3004185"/>
              <a:gd name="connisteX63" fmla="*/ 2503805 w 3362325"/>
              <a:gd name="connsiteY63" fmla="*/ 53340 h 3004185"/>
              <a:gd name="connisteX64" fmla="*/ 2432050 w 3362325"/>
              <a:gd name="connsiteY64" fmla="*/ 0 h 3004185"/>
              <a:gd name="connisteX65" fmla="*/ 2217420 w 3362325"/>
              <a:gd name="connsiteY65" fmla="*/ 0 h 3004185"/>
              <a:gd name="connisteX66" fmla="*/ 1922780 w 3362325"/>
              <a:gd name="connsiteY66" fmla="*/ 53340 h 3004185"/>
              <a:gd name="connisteX67" fmla="*/ 1708150 w 3362325"/>
              <a:gd name="connsiteY67" fmla="*/ 142875 h 3004185"/>
              <a:gd name="connisteX68" fmla="*/ 1296670 w 3362325"/>
              <a:gd name="connsiteY68" fmla="*/ 250190 h 3004185"/>
              <a:gd name="connisteX69" fmla="*/ 1082040 w 3362325"/>
              <a:gd name="connsiteY69" fmla="*/ 313055 h 3004185"/>
              <a:gd name="connisteX70" fmla="*/ 1082040 w 3362325"/>
              <a:gd name="connsiteY70" fmla="*/ 276860 h 300418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  <a:cxn ang="0">
                <a:pos x="connisteX63" y="connsiteY63"/>
              </a:cxn>
              <a:cxn ang="0">
                <a:pos x="connisteX64" y="connsiteY64"/>
              </a:cxn>
              <a:cxn ang="0">
                <a:pos x="connisteX65" y="connsiteY65"/>
              </a:cxn>
              <a:cxn ang="0">
                <a:pos x="connisteX66" y="connsiteY66"/>
              </a:cxn>
              <a:cxn ang="0">
                <a:pos x="connisteX67" y="connsiteY67"/>
              </a:cxn>
              <a:cxn ang="0">
                <a:pos x="connisteX68" y="connsiteY68"/>
              </a:cxn>
              <a:cxn ang="0">
                <a:pos x="connisteX69" y="connsiteY69"/>
              </a:cxn>
              <a:cxn ang="0">
                <a:pos x="connisteX70" y="connsiteY70"/>
              </a:cxn>
            </a:cxnLst>
            <a:rect l="l" t="t" r="r" b="b"/>
            <a:pathLst>
              <a:path w="3362325" h="3004185">
                <a:moveTo>
                  <a:pt x="1082040" y="276860"/>
                </a:moveTo>
                <a:lnTo>
                  <a:pt x="1224915" y="447040"/>
                </a:lnTo>
                <a:lnTo>
                  <a:pt x="1252220" y="581025"/>
                </a:lnTo>
                <a:lnTo>
                  <a:pt x="1233805" y="670560"/>
                </a:lnTo>
                <a:lnTo>
                  <a:pt x="1305560" y="742315"/>
                </a:lnTo>
                <a:lnTo>
                  <a:pt x="1403985" y="822325"/>
                </a:lnTo>
                <a:lnTo>
                  <a:pt x="1430655" y="911860"/>
                </a:lnTo>
                <a:lnTo>
                  <a:pt x="1502410" y="1028065"/>
                </a:lnTo>
                <a:lnTo>
                  <a:pt x="1573530" y="1135380"/>
                </a:lnTo>
                <a:lnTo>
                  <a:pt x="1573530" y="1296670"/>
                </a:lnTo>
                <a:lnTo>
                  <a:pt x="1493520" y="1403985"/>
                </a:lnTo>
                <a:lnTo>
                  <a:pt x="1341120" y="1466215"/>
                </a:lnTo>
                <a:lnTo>
                  <a:pt x="1323340" y="1537970"/>
                </a:lnTo>
                <a:lnTo>
                  <a:pt x="1305560" y="1805940"/>
                </a:lnTo>
                <a:lnTo>
                  <a:pt x="1171575" y="1993900"/>
                </a:lnTo>
                <a:lnTo>
                  <a:pt x="1001395" y="2190750"/>
                </a:lnTo>
                <a:lnTo>
                  <a:pt x="643890" y="2512695"/>
                </a:lnTo>
                <a:lnTo>
                  <a:pt x="492125" y="2601595"/>
                </a:lnTo>
                <a:lnTo>
                  <a:pt x="321945" y="2601595"/>
                </a:lnTo>
                <a:lnTo>
                  <a:pt x="187960" y="2646680"/>
                </a:lnTo>
                <a:lnTo>
                  <a:pt x="125095" y="2700020"/>
                </a:lnTo>
                <a:lnTo>
                  <a:pt x="8890" y="2700020"/>
                </a:lnTo>
                <a:lnTo>
                  <a:pt x="0" y="2700020"/>
                </a:lnTo>
                <a:lnTo>
                  <a:pt x="17780" y="2807335"/>
                </a:lnTo>
                <a:lnTo>
                  <a:pt x="71755" y="2852420"/>
                </a:lnTo>
                <a:lnTo>
                  <a:pt x="1046480" y="2977515"/>
                </a:lnTo>
                <a:lnTo>
                  <a:pt x="1099820" y="3004185"/>
                </a:lnTo>
                <a:lnTo>
                  <a:pt x="1189355" y="2968625"/>
                </a:lnTo>
                <a:lnTo>
                  <a:pt x="1270000" y="2879090"/>
                </a:lnTo>
                <a:lnTo>
                  <a:pt x="1314450" y="2798445"/>
                </a:lnTo>
                <a:lnTo>
                  <a:pt x="1377315" y="2727325"/>
                </a:lnTo>
                <a:lnTo>
                  <a:pt x="1484630" y="2620010"/>
                </a:lnTo>
                <a:lnTo>
                  <a:pt x="1583055" y="2620010"/>
                </a:lnTo>
                <a:lnTo>
                  <a:pt x="1591945" y="2673350"/>
                </a:lnTo>
                <a:lnTo>
                  <a:pt x="1564640" y="2780665"/>
                </a:lnTo>
                <a:lnTo>
                  <a:pt x="1537970" y="2870200"/>
                </a:lnTo>
                <a:lnTo>
                  <a:pt x="1555750" y="2950845"/>
                </a:lnTo>
                <a:lnTo>
                  <a:pt x="1645285" y="2923540"/>
                </a:lnTo>
                <a:lnTo>
                  <a:pt x="1743710" y="2798445"/>
                </a:lnTo>
                <a:lnTo>
                  <a:pt x="1815465" y="2700020"/>
                </a:lnTo>
                <a:lnTo>
                  <a:pt x="2002790" y="2637790"/>
                </a:lnTo>
                <a:lnTo>
                  <a:pt x="2253615" y="2664460"/>
                </a:lnTo>
                <a:lnTo>
                  <a:pt x="2333625" y="2655570"/>
                </a:lnTo>
                <a:lnTo>
                  <a:pt x="2369820" y="2566035"/>
                </a:lnTo>
                <a:lnTo>
                  <a:pt x="2486025" y="2503805"/>
                </a:lnTo>
                <a:lnTo>
                  <a:pt x="2566035" y="2252980"/>
                </a:lnTo>
                <a:lnTo>
                  <a:pt x="2584450" y="2118995"/>
                </a:lnTo>
                <a:lnTo>
                  <a:pt x="2753995" y="1985010"/>
                </a:lnTo>
                <a:lnTo>
                  <a:pt x="2968625" y="1985010"/>
                </a:lnTo>
                <a:lnTo>
                  <a:pt x="3075940" y="1761490"/>
                </a:lnTo>
                <a:lnTo>
                  <a:pt x="3156585" y="1609090"/>
                </a:lnTo>
                <a:lnTo>
                  <a:pt x="3174365" y="1475105"/>
                </a:lnTo>
                <a:lnTo>
                  <a:pt x="3236595" y="1305560"/>
                </a:lnTo>
                <a:lnTo>
                  <a:pt x="3326130" y="1045845"/>
                </a:lnTo>
                <a:lnTo>
                  <a:pt x="3299460" y="885190"/>
                </a:lnTo>
                <a:lnTo>
                  <a:pt x="3362325" y="626110"/>
                </a:lnTo>
                <a:lnTo>
                  <a:pt x="3263900" y="393065"/>
                </a:lnTo>
                <a:lnTo>
                  <a:pt x="3218815" y="107315"/>
                </a:lnTo>
                <a:lnTo>
                  <a:pt x="3192145" y="26670"/>
                </a:lnTo>
                <a:lnTo>
                  <a:pt x="2924175" y="26670"/>
                </a:lnTo>
                <a:lnTo>
                  <a:pt x="2620010" y="107315"/>
                </a:lnTo>
                <a:lnTo>
                  <a:pt x="2575560" y="71755"/>
                </a:lnTo>
                <a:lnTo>
                  <a:pt x="2503805" y="53340"/>
                </a:lnTo>
                <a:lnTo>
                  <a:pt x="2432050" y="0"/>
                </a:lnTo>
                <a:lnTo>
                  <a:pt x="2217420" y="0"/>
                </a:lnTo>
                <a:lnTo>
                  <a:pt x="1922780" y="53340"/>
                </a:lnTo>
                <a:lnTo>
                  <a:pt x="1708150" y="142875"/>
                </a:lnTo>
                <a:lnTo>
                  <a:pt x="1296670" y="250190"/>
                </a:lnTo>
                <a:lnTo>
                  <a:pt x="1082040" y="313055"/>
                </a:lnTo>
                <a:lnTo>
                  <a:pt x="1082040" y="27686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2" name="下箭头 11"/>
          <p:cNvSpPr/>
          <p:nvPr/>
        </p:nvSpPr>
        <p:spPr>
          <a:xfrm rot="5400000">
            <a:off x="5580063" y="1873250"/>
            <a:ext cx="144463" cy="7921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0" name="下箭头 9"/>
          <p:cNvSpPr/>
          <p:nvPr/>
        </p:nvSpPr>
        <p:spPr>
          <a:xfrm>
            <a:off x="5903913" y="3278188"/>
            <a:ext cx="144463" cy="7921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5" name="Text Box 11"/>
          <p:cNvSpPr txBox="1"/>
          <p:nvPr/>
        </p:nvSpPr>
        <p:spPr>
          <a:xfrm>
            <a:off x="4914900" y="3673475"/>
            <a:ext cx="2122488" cy="396875"/>
          </a:xfrm>
          <a:prstGeom prst="rect">
            <a:avLst/>
          </a:prstGeom>
          <a:noFill/>
          <a:ln w="9525">
            <a:noFill/>
          </a:ln>
        </p:spPr>
        <p:txBody>
          <a:bodyPr wrap="square" lIns="91429" tIns="45714" rIns="91429" bIns="45714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112</a:t>
            </a:r>
            <a:r>
              <a:rPr lang="en-US" altLang="zh-CN" sz="2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2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年金灭北宋</a:t>
            </a:r>
          </a:p>
        </p:txBody>
      </p:sp>
      <p:sp>
        <p:nvSpPr>
          <p:cNvPr id="14" name="Text Box 11"/>
          <p:cNvSpPr txBox="1"/>
          <p:nvPr/>
        </p:nvSpPr>
        <p:spPr>
          <a:xfrm>
            <a:off x="4914583" y="1698623"/>
            <a:ext cx="1793875" cy="396875"/>
          </a:xfrm>
          <a:prstGeom prst="rect">
            <a:avLst/>
          </a:prstGeom>
          <a:noFill/>
          <a:ln w="9525">
            <a:noFill/>
          </a:ln>
        </p:spPr>
        <p:txBody>
          <a:bodyPr wrap="square" lIns="91429" tIns="45714" rIns="91429" bIns="45714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noProof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112</a:t>
            </a:r>
            <a:r>
              <a:rPr lang="en-US" altLang="zh-CN" sz="2000" b="1" noProof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</a:t>
            </a:r>
            <a:r>
              <a:rPr lang="zh-CN" altLang="en-US" sz="2000" b="1" noProof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年金灭辽</a:t>
            </a:r>
            <a:endParaRPr lang="zh-CN" altLang="en-US" sz="2000" b="1" noProof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6507" name="Text Box 11"/>
          <p:cNvSpPr txBox="1"/>
          <p:nvPr/>
        </p:nvSpPr>
        <p:spPr>
          <a:xfrm>
            <a:off x="6556375" y="2349500"/>
            <a:ext cx="2173288" cy="1136650"/>
          </a:xfrm>
          <a:prstGeom prst="rect">
            <a:avLst/>
          </a:prstGeom>
          <a:noFill/>
          <a:ln w="9525">
            <a:noFill/>
          </a:ln>
        </p:spPr>
        <p:txBody>
          <a:bodyPr wrap="square" lIns="91429" tIns="45714" rIns="91429" bIns="45714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800" b="1" dirty="0">
                <a:solidFill>
                  <a:srgbClr val="99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金</a:t>
            </a:r>
          </a:p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99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(1115年-1234</a:t>
            </a:r>
            <a:r>
              <a:rPr lang="zh-CN" altLang="en-US" b="1" dirty="0">
                <a:solidFill>
                  <a:srgbClr val="99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46113"/>
          <p:cNvSpPr txBox="1"/>
          <p:nvPr/>
        </p:nvSpPr>
        <p:spPr>
          <a:xfrm>
            <a:off x="224473" y="4618355"/>
            <a:ext cx="8994775" cy="24812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ctr"/>
          <a:lstStyle/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无敌的蒙古骑兵</a:t>
            </a:r>
            <a:br>
              <a:rPr lang="zh-CN" altLang="en-US" sz="2400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2400" b="1" dirty="0">
                <a:sym typeface="+mn-ea"/>
              </a:rPr>
              <a:t>蒙古骑兵是中世纪一支训练有素、纪律严明、战术灵活、智勇兼备、令人生畏的旋风部队。13世纪由成吉思汗创建并由他的继承者保持了一支骑兵部队，蒙古骑兵没有欧洲传统军事思想的束缚，建立了宏伟的帝国-蒙古帝国</a:t>
            </a:r>
            <a:endParaRPr lang="zh-CN" altLang="en-US" sz="2400" b="1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pic>
        <p:nvPicPr>
          <p:cNvPr id="58370" name="Picture 2" descr="QWBI[_7KQA)6S68F{B4I[DH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6275" y="790575"/>
            <a:ext cx="5143500" cy="3987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Rectangle 4"/>
          <p:cNvSpPr/>
          <p:nvPr/>
        </p:nvSpPr>
        <p:spPr>
          <a:xfrm>
            <a:off x="4522788" y="1785938"/>
            <a:ext cx="1724025" cy="5540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000" b="1" dirty="0">
                <a:solidFill>
                  <a:srgbClr val="D90514"/>
                </a:solidFill>
                <a:latin typeface="Arial" panose="020B0604020202020204" pitchFamily="34" charset="0"/>
                <a:ea typeface="华文新魏" pitchFamily="2" charset="-122"/>
              </a:rPr>
              <a:t>蒙古汗国</a:t>
            </a:r>
          </a:p>
        </p:txBody>
      </p:sp>
      <p:sp>
        <p:nvSpPr>
          <p:cNvPr id="7" name="AutoShape 5"/>
          <p:cNvSpPr/>
          <p:nvPr/>
        </p:nvSpPr>
        <p:spPr>
          <a:xfrm>
            <a:off x="3671888" y="2000250"/>
            <a:ext cx="769937" cy="377825"/>
          </a:xfrm>
          <a:prstGeom prst="leftArrow">
            <a:avLst>
              <a:gd name="adj1" fmla="val 50157"/>
              <a:gd name="adj2" fmla="val 71615"/>
            </a:avLst>
          </a:prstGeom>
          <a:solidFill>
            <a:srgbClr val="FF00FF">
              <a:alpha val="45882"/>
            </a:srgbClr>
          </a:solidFill>
          <a:ln w="12700" cap="flat" cmpd="sng">
            <a:solidFill>
              <a:srgbClr val="00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spcBef>
                <a:spcPct val="20000"/>
              </a:spcBef>
            </a:pPr>
            <a:endParaRPr lang="zh-CN" altLang="en-US" sz="2100" b="1" dirty="0">
              <a:solidFill>
                <a:srgbClr val="FF99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" name="Rectangle 6"/>
          <p:cNvSpPr/>
          <p:nvPr/>
        </p:nvSpPr>
        <p:spPr>
          <a:xfrm>
            <a:off x="3103563" y="874713"/>
            <a:ext cx="1338262" cy="5540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华文新魏" pitchFamily="2" charset="-122"/>
              </a:rPr>
              <a:t>俄罗斯</a:t>
            </a:r>
          </a:p>
        </p:txBody>
      </p:sp>
      <p:sp>
        <p:nvSpPr>
          <p:cNvPr id="9" name="Rectangle 7"/>
          <p:cNvSpPr/>
          <p:nvPr/>
        </p:nvSpPr>
        <p:spPr>
          <a:xfrm>
            <a:off x="2901950" y="1785938"/>
            <a:ext cx="954088" cy="5540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华文新魏" pitchFamily="2" charset="-122"/>
              </a:rPr>
              <a:t>中亚</a:t>
            </a:r>
          </a:p>
        </p:txBody>
      </p:sp>
      <p:sp>
        <p:nvSpPr>
          <p:cNvPr id="10" name="Rectangle 8"/>
          <p:cNvSpPr/>
          <p:nvPr/>
        </p:nvSpPr>
        <p:spPr>
          <a:xfrm>
            <a:off x="2943225" y="3297238"/>
            <a:ext cx="2108200" cy="5540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华文新魏" pitchFamily="2" charset="-122"/>
              </a:rPr>
              <a:t>印度河流域</a:t>
            </a:r>
          </a:p>
        </p:txBody>
      </p:sp>
      <p:sp>
        <p:nvSpPr>
          <p:cNvPr id="11" name="AutoShape 9"/>
          <p:cNvSpPr/>
          <p:nvPr/>
        </p:nvSpPr>
        <p:spPr>
          <a:xfrm rot="-8162696" flipH="1" flipV="1">
            <a:off x="4076700" y="1244600"/>
            <a:ext cx="769938" cy="377825"/>
          </a:xfrm>
          <a:prstGeom prst="leftArrow">
            <a:avLst>
              <a:gd name="adj1" fmla="val 50000"/>
              <a:gd name="adj2" fmla="val 67672"/>
            </a:avLst>
          </a:prstGeom>
          <a:solidFill>
            <a:srgbClr val="FF00FF">
              <a:alpha val="45882"/>
            </a:srgbClr>
          </a:solidFill>
          <a:ln w="12700" cap="flat" cmpd="sng">
            <a:solidFill>
              <a:srgbClr val="00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spcBef>
                <a:spcPct val="20000"/>
              </a:spcBef>
            </a:pPr>
            <a:endParaRPr lang="zh-CN" altLang="en-US" sz="2100" b="1" dirty="0">
              <a:solidFill>
                <a:srgbClr val="0000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12" name="AutoShape 10"/>
          <p:cNvSpPr/>
          <p:nvPr/>
        </p:nvSpPr>
        <p:spPr>
          <a:xfrm rot="-3038545">
            <a:off x="3989388" y="2643188"/>
            <a:ext cx="1025525" cy="282575"/>
          </a:xfrm>
          <a:prstGeom prst="leftArrow">
            <a:avLst>
              <a:gd name="adj1" fmla="val 50000"/>
              <a:gd name="adj2" fmla="val 67661"/>
            </a:avLst>
          </a:prstGeom>
          <a:solidFill>
            <a:srgbClr val="FF00FF">
              <a:alpha val="45882"/>
            </a:srgbClr>
          </a:solidFill>
          <a:ln w="12700" cap="flat" cmpd="sng">
            <a:solidFill>
              <a:srgbClr val="00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lstStyle/>
          <a:p>
            <a:pPr algn="ctr">
              <a:spcBef>
                <a:spcPct val="20000"/>
              </a:spcBef>
            </a:pPr>
            <a:endParaRPr lang="zh-CN" altLang="en-US" sz="2100" b="1" dirty="0">
              <a:solidFill>
                <a:srgbClr val="3333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3" name="AutoShape 11"/>
          <p:cNvSpPr/>
          <p:nvPr/>
        </p:nvSpPr>
        <p:spPr>
          <a:xfrm rot="1939785" flipH="1">
            <a:off x="5738813" y="2217738"/>
            <a:ext cx="768350" cy="377825"/>
          </a:xfrm>
          <a:prstGeom prst="leftArrow">
            <a:avLst>
              <a:gd name="adj1" fmla="val 50000"/>
              <a:gd name="adj2" fmla="val 67532"/>
            </a:avLst>
          </a:prstGeom>
          <a:solidFill>
            <a:srgbClr val="00B050">
              <a:alpha val="45882"/>
            </a:srgbClr>
          </a:solidFill>
          <a:ln w="12700" cap="flat" cmpd="sng">
            <a:solidFill>
              <a:srgbClr val="00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spcBef>
                <a:spcPct val="20000"/>
              </a:spcBef>
            </a:pPr>
            <a:endParaRPr lang="zh-CN" altLang="en-US" sz="2100" b="1" dirty="0">
              <a:solidFill>
                <a:srgbClr val="0000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14" name="AutoShape 12"/>
          <p:cNvSpPr/>
          <p:nvPr/>
        </p:nvSpPr>
        <p:spPr>
          <a:xfrm rot="-5400000">
            <a:off x="4826000" y="2533650"/>
            <a:ext cx="809625" cy="285750"/>
          </a:xfrm>
          <a:prstGeom prst="leftArrow">
            <a:avLst>
              <a:gd name="adj1" fmla="val 50000"/>
              <a:gd name="adj2" fmla="val 52823"/>
            </a:avLst>
          </a:prstGeom>
          <a:solidFill>
            <a:srgbClr val="00B050">
              <a:alpha val="45882"/>
            </a:srgbClr>
          </a:solidFill>
          <a:ln w="12700" cap="flat" cmpd="sng">
            <a:solidFill>
              <a:srgbClr val="00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spcBef>
                <a:spcPct val="20000"/>
              </a:spcBef>
            </a:pPr>
            <a:endParaRPr lang="zh-CN" altLang="en-US" sz="2100" b="1" dirty="0">
              <a:solidFill>
                <a:srgbClr val="0000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15" name="Rectangle 17"/>
          <p:cNvSpPr/>
          <p:nvPr/>
        </p:nvSpPr>
        <p:spPr>
          <a:xfrm>
            <a:off x="4886325" y="2790825"/>
            <a:ext cx="954088" cy="5540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华文新魏" pitchFamily="2" charset="-122"/>
              </a:rPr>
              <a:t>西夏</a:t>
            </a:r>
          </a:p>
        </p:txBody>
      </p:sp>
      <p:sp>
        <p:nvSpPr>
          <p:cNvPr id="16" name="Rectangle 18"/>
          <p:cNvSpPr/>
          <p:nvPr/>
        </p:nvSpPr>
        <p:spPr>
          <a:xfrm>
            <a:off x="6386513" y="2251075"/>
            <a:ext cx="568325" cy="5540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华文新魏" pitchFamily="2" charset="-122"/>
              </a:rPr>
              <a:t>金</a:t>
            </a:r>
          </a:p>
        </p:txBody>
      </p:sp>
      <p:sp>
        <p:nvSpPr>
          <p:cNvPr id="17" name="Text Box 14"/>
          <p:cNvSpPr txBox="1"/>
          <p:nvPr/>
        </p:nvSpPr>
        <p:spPr>
          <a:xfrm>
            <a:off x="3216275" y="1258888"/>
            <a:ext cx="323850" cy="17541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D90514"/>
                </a:solidFill>
                <a:latin typeface="Arial" panose="020B0604020202020204" pitchFamily="34" charset="0"/>
                <a:ea typeface="华文新魏" pitchFamily="2" charset="-122"/>
              </a:rPr>
              <a:t>对外</a:t>
            </a:r>
          </a:p>
        </p:txBody>
      </p:sp>
      <p:sp>
        <p:nvSpPr>
          <p:cNvPr id="18" name="Text Box 14"/>
          <p:cNvSpPr txBox="1"/>
          <p:nvPr/>
        </p:nvSpPr>
        <p:spPr>
          <a:xfrm>
            <a:off x="6548438" y="1543050"/>
            <a:ext cx="323850" cy="17541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D90514"/>
                </a:solidFill>
                <a:latin typeface="Arial" panose="020B0604020202020204" pitchFamily="34" charset="0"/>
                <a:ea typeface="华文新魏" pitchFamily="2" charset="-122"/>
              </a:rPr>
              <a:t>对内</a:t>
            </a:r>
          </a:p>
        </p:txBody>
      </p:sp>
      <p:sp>
        <p:nvSpPr>
          <p:cNvPr id="2" name="AutoShape 684"/>
          <p:cNvSpPr>
            <a:spLocks noGrp="1" noChangeArrowheads="1"/>
          </p:cNvSpPr>
          <p:nvPr/>
        </p:nvSpPr>
        <p:spPr>
          <a:xfrm>
            <a:off x="80963" y="33338"/>
            <a:ext cx="5243513" cy="741363"/>
          </a:xfrm>
          <a:prstGeom prst="roundRect">
            <a:avLst>
              <a:gd name="adj" fmla="val 8676"/>
            </a:avLst>
          </a:prstGeom>
          <a:gradFill rotWithShape="1">
            <a:gsLst>
              <a:gs pos="0">
                <a:srgbClr val="FFCC00"/>
              </a:gs>
              <a:gs pos="100000">
                <a:srgbClr val="FFF7D7"/>
              </a:gs>
            </a:gsLst>
            <a:lin ang="5400000" scaled="1"/>
          </a:gradFill>
          <a:ln w="12700">
            <a:solidFill>
              <a:schemeClr val="folHlink"/>
            </a:solidFill>
          </a:ln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7810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+mj-lt"/>
                <a:ea typeface="+mj-ea"/>
                <a:cs typeface="+mj-cs"/>
              </a:rPr>
              <a:t>四、元</a:t>
            </a:r>
          </a:p>
        </p:txBody>
      </p:sp>
      <p:pic>
        <p:nvPicPr>
          <p:cNvPr id="16387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rcRect l="3304" t="2852" b="4921"/>
          <a:stretch>
            <a:fillRect/>
          </a:stretch>
        </p:blipFill>
        <p:spPr>
          <a:xfrm>
            <a:off x="259080" y="986790"/>
            <a:ext cx="2503170" cy="3775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5984,&quot;width&quot;:4433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1042</Words>
  <Application>Microsoft Office PowerPoint</Application>
  <PresentationFormat>全屏显示(4:3)</PresentationFormat>
  <Paragraphs>153</Paragraphs>
  <Slides>19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Office 主题</vt:lpstr>
      <vt:lpstr>1_Office 主题</vt:lpstr>
      <vt:lpstr>2_Office 主题</vt:lpstr>
      <vt:lpstr>7_Office 主题</vt:lpstr>
      <vt:lpstr>第10课   辽夏金元的统治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PC</cp:lastModifiedBy>
  <cp:revision>215</cp:revision>
  <dcterms:created xsi:type="dcterms:W3CDTF">2019-09-19T12:43:00Z</dcterms:created>
  <dcterms:modified xsi:type="dcterms:W3CDTF">2021-10-22T07:09:51Z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