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80" r:id="rId1"/>
  </p:sldMasterIdLst>
  <p:sldIdLst>
    <p:sldId id="292" r:id="rId2"/>
    <p:sldId id="294" r:id="rId3"/>
    <p:sldId id="295" r:id="rId4"/>
    <p:sldId id="259" r:id="rId5"/>
    <p:sldId id="300" r:id="rId6"/>
    <p:sldId id="298" r:id="rId7"/>
    <p:sldId id="299" r:id="rId8"/>
    <p:sldId id="301" r:id="rId9"/>
    <p:sldId id="302" r:id="rId10"/>
    <p:sldId id="304" r:id="rId11"/>
    <p:sldId id="297" r:id="rId12"/>
    <p:sldId id="296" r:id="rId13"/>
    <p:sldId id="303" r:id="rId14"/>
    <p:sldId id="29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-22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4143" y="1310185"/>
            <a:ext cx="3289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27797" y="2770495"/>
            <a:ext cx="111092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/>
              <a:t>  </a:t>
            </a:r>
            <a:r>
              <a:rPr lang="zh-CN" altLang="en-US" sz="8000" b="1" dirty="0" smtClean="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6000">
                      <a:srgbClr val="E81766">
                        <a:alpha val="100000"/>
                      </a:srgbClr>
                    </a:gs>
                    <a:gs pos="13499">
                      <a:srgbClr val="EE3F17">
                        <a:alpha val="100000"/>
                      </a:srgbClr>
                    </a:gs>
                    <a:gs pos="24001">
                      <a:srgbClr val="FFFF00">
                        <a:alpha val="100000"/>
                      </a:srgbClr>
                    </a:gs>
                    <a:gs pos="32500">
                      <a:srgbClr val="1A8D48">
                        <a:alpha val="100000"/>
                      </a:srgbClr>
                    </a:gs>
                    <a:gs pos="39500">
                      <a:srgbClr val="0819FB">
                        <a:alpha val="100000"/>
                      </a:srgbClr>
                    </a:gs>
                    <a:gs pos="50000">
                      <a:srgbClr val="A603AB">
                        <a:alpha val="100000"/>
                      </a:srgbClr>
                    </a:gs>
                    <a:gs pos="60501">
                      <a:srgbClr val="0819FB">
                        <a:alpha val="100000"/>
                      </a:srgbClr>
                    </a:gs>
                    <a:gs pos="67500">
                      <a:srgbClr val="1A8D48">
                        <a:alpha val="100000"/>
                      </a:srgbClr>
                    </a:gs>
                    <a:gs pos="75999">
                      <a:srgbClr val="FFFF00">
                        <a:alpha val="100000"/>
                      </a:srgbClr>
                    </a:gs>
                    <a:gs pos="86501">
                      <a:srgbClr val="EE3F17">
                        <a:alpha val="100000"/>
                      </a:srgbClr>
                    </a:gs>
                    <a:gs pos="94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189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欢迎各位老师莅临指导！</a:t>
            </a:r>
            <a:endParaRPr lang="zh-CN" altLang="en-US" sz="8000" b="1" dirty="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6000">
                    <a:srgbClr val="E81766">
                      <a:alpha val="100000"/>
                    </a:srgbClr>
                  </a:gs>
                  <a:gs pos="13499">
                    <a:srgbClr val="EE3F17">
                      <a:alpha val="100000"/>
                    </a:srgbClr>
                  </a:gs>
                  <a:gs pos="24001">
                    <a:srgbClr val="FFFF00">
                      <a:alpha val="100000"/>
                    </a:srgbClr>
                  </a:gs>
                  <a:gs pos="32500">
                    <a:srgbClr val="1A8D48">
                      <a:alpha val="100000"/>
                    </a:srgbClr>
                  </a:gs>
                  <a:gs pos="39500">
                    <a:srgbClr val="0819FB">
                      <a:alpha val="100000"/>
                    </a:srgbClr>
                  </a:gs>
                  <a:gs pos="50000">
                    <a:srgbClr val="A603AB">
                      <a:alpha val="100000"/>
                    </a:srgbClr>
                  </a:gs>
                  <a:gs pos="60501">
                    <a:srgbClr val="0819FB">
                      <a:alpha val="100000"/>
                    </a:srgbClr>
                  </a:gs>
                  <a:gs pos="67500">
                    <a:srgbClr val="1A8D48">
                      <a:alpha val="100000"/>
                    </a:srgbClr>
                  </a:gs>
                  <a:gs pos="75999">
                    <a:srgbClr val="FFFF00">
                      <a:alpha val="100000"/>
                    </a:srgbClr>
                  </a:gs>
                  <a:gs pos="86501">
                    <a:srgbClr val="EE3F17">
                      <a:alpha val="100000"/>
                    </a:srgbClr>
                  </a:gs>
                  <a:gs pos="94000">
                    <a:srgbClr val="E81766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189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3456" y="1801504"/>
            <a:ext cx="103313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已知</a:t>
            </a:r>
            <a:r>
              <a:rPr lang="zh-CN" altLang="zh-CN" sz="2400" dirty="0" smtClean="0"/>
              <a:t>函数</a:t>
            </a:r>
            <a:r>
              <a:rPr lang="en-US" altLang="zh-CN" sz="2400" dirty="0" smtClean="0"/>
              <a:t>f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x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= </a:t>
            </a:r>
            <a:r>
              <a:rPr lang="en-US" altLang="zh-CN" sz="2400" dirty="0" smtClean="0"/>
              <a:t>                                    </a:t>
            </a:r>
            <a:r>
              <a:rPr lang="zh-CN" altLang="zh-CN" sz="2400" dirty="0" smtClean="0"/>
              <a:t>，</a:t>
            </a:r>
            <a:r>
              <a:rPr lang="zh-CN" altLang="zh-CN" sz="2400" dirty="0" smtClean="0"/>
              <a:t>函数</a:t>
            </a:r>
            <a:r>
              <a:rPr lang="en-US" altLang="zh-CN" sz="2400" dirty="0" smtClean="0"/>
              <a:t>g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x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=f</a:t>
            </a:r>
            <a:r>
              <a:rPr lang="en-US" altLang="zh-CN" sz="2400" baseline="30000" dirty="0" smtClean="0"/>
              <a:t>2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x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+f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x</a:t>
            </a:r>
            <a:r>
              <a:rPr lang="zh-CN" altLang="zh-CN" sz="2400" dirty="0" smtClean="0"/>
              <a:t>）</a:t>
            </a:r>
            <a:r>
              <a:rPr lang="en-US" altLang="zh-CN" sz="2400" dirty="0" smtClean="0"/>
              <a:t>+t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t</a:t>
            </a:r>
            <a:r>
              <a:rPr lang="zh-CN" altLang="zh-CN" sz="2400" dirty="0" smtClean="0"/>
              <a:t>∈</a:t>
            </a:r>
            <a:r>
              <a:rPr lang="en-US" altLang="zh-CN" sz="2400" dirty="0" smtClean="0"/>
              <a:t>R</a:t>
            </a:r>
            <a:r>
              <a:rPr lang="zh-CN" altLang="zh-CN" sz="2400" dirty="0" smtClean="0"/>
              <a:t>），若函数</a:t>
            </a:r>
            <a:r>
              <a:rPr lang="en-US" altLang="zh-CN" sz="2400" dirty="0" smtClean="0"/>
              <a:t>g</a:t>
            </a:r>
            <a:r>
              <a:rPr lang="zh-CN" altLang="zh-CN" sz="2400" dirty="0" smtClean="0"/>
              <a:t>（</a:t>
            </a:r>
            <a:r>
              <a:rPr lang="en-US" altLang="zh-CN" sz="2400" dirty="0" smtClean="0"/>
              <a:t>x</a:t>
            </a:r>
            <a:r>
              <a:rPr lang="zh-CN" altLang="zh-CN" sz="2400" dirty="0" smtClean="0"/>
              <a:t>）有三个零点，则实数</a:t>
            </a:r>
            <a:r>
              <a:rPr lang="en-US" altLang="zh-CN" sz="2400" dirty="0" smtClean="0"/>
              <a:t>t</a:t>
            </a:r>
            <a:r>
              <a:rPr lang="zh-CN" altLang="zh-CN" sz="2400" dirty="0" smtClean="0"/>
              <a:t>的取值范围为</a:t>
            </a:r>
            <a:r>
              <a:rPr lang="zh-CN" altLang="zh-CN" sz="2400" u="sng" dirty="0" smtClean="0"/>
              <a:t>　　</a:t>
            </a:r>
            <a:r>
              <a:rPr lang="zh-CN" altLang="zh-CN" sz="2400" dirty="0" smtClean="0"/>
              <a:t>．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已知函数</a:t>
            </a:r>
            <a:r>
              <a:rPr lang="en-US" altLang="zh-CN" sz="2400" dirty="0" smtClean="0"/>
              <a:t> </a:t>
            </a:r>
            <a:r>
              <a:rPr lang="en-US" altLang="zh-CN" sz="2400" dirty="0" smtClean="0"/>
              <a:t>                                    </a:t>
            </a:r>
            <a:r>
              <a:rPr lang="zh-CN" altLang="zh-CN" sz="2400" dirty="0" smtClean="0"/>
              <a:t>，</a:t>
            </a:r>
            <a:r>
              <a:rPr lang="zh-CN" altLang="zh-CN" sz="2400" dirty="0" smtClean="0"/>
              <a:t>若函数</a:t>
            </a:r>
            <a:r>
              <a:rPr lang="en-US" altLang="zh-CN" sz="2400" dirty="0" smtClean="0"/>
              <a:t> </a:t>
            </a:r>
            <a:r>
              <a:rPr lang="en-US" altLang="zh-CN" sz="2400" dirty="0" smtClean="0"/>
              <a:t>                                             </a:t>
            </a:r>
            <a:r>
              <a:rPr lang="zh-CN" altLang="zh-CN" sz="2400" dirty="0" smtClean="0"/>
              <a:t>有</a:t>
            </a:r>
            <a:r>
              <a:rPr lang="en-US" altLang="zh-CN" sz="2400" dirty="0" smtClean="0"/>
              <a:t>6</a:t>
            </a:r>
            <a:r>
              <a:rPr lang="zh-CN" altLang="zh-CN" sz="2400" dirty="0" smtClean="0"/>
              <a:t>个不同的零点，则实数</a:t>
            </a:r>
            <a:r>
              <a:rPr lang="en-US" altLang="zh-CN" sz="2400" dirty="0" smtClean="0"/>
              <a:t>m</a:t>
            </a:r>
            <a:r>
              <a:rPr lang="zh-CN" altLang="zh-CN" sz="2400" dirty="0" smtClean="0"/>
              <a:t>的取值范围是 </a:t>
            </a:r>
            <a:r>
              <a:rPr lang="en-US" altLang="zh-CN" sz="2400" u="sng" dirty="0" smtClean="0"/>
              <a:t>             </a:t>
            </a:r>
            <a:r>
              <a:rPr lang="zh-CN" altLang="zh-CN" sz="2400" dirty="0" smtClean="0"/>
              <a:t>。</a:t>
            </a:r>
            <a:endParaRPr lang="zh-CN" altLang="en-US" sz="2400" dirty="0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rcRect r="865" b="2563"/>
          <a:stretch>
            <a:fillRect/>
          </a:stretch>
        </p:blipFill>
        <p:spPr>
          <a:xfrm>
            <a:off x="3690250" y="2019868"/>
            <a:ext cx="2478538" cy="6277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091821" y="736979"/>
            <a:ext cx="26476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错题再练：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5" name="图片 4" descr="学科网(www.zxxk.com)--教育资源门户，提供试卷、教案、课件、论文、素材及各类教学资源下载，还有大量而丰富的教学相关资讯！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34018" y="3377821"/>
            <a:ext cx="2866030" cy="702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学科网(www.zxxk.com)--教育资源门户，提供试卷、教案、课件、论文、素材及各类教学资源下载，还有大量而丰富的教学相关资讯！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38737" y="3507475"/>
            <a:ext cx="3178720" cy="4913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1044350" y="377825"/>
          <a:ext cx="10488020" cy="6100763"/>
        </p:xfrm>
        <a:graphic>
          <a:graphicData uri="http://schemas.openxmlformats.org/presentationml/2006/ole">
            <p:oleObj spid="_x0000_s29698" name="公式" r:id="rId3" imgW="4508280" imgH="26161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2765" y="600501"/>
            <a:ext cx="10645253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0000"/>
                </a:solidFill>
              </a:rPr>
              <a:t>真题演练：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/>
              <a:t>1</a:t>
            </a:r>
            <a:r>
              <a:rPr lang="zh-CN" altLang="en-US" sz="3200" b="1" dirty="0" smtClean="0"/>
              <a:t>、</a:t>
            </a:r>
            <a:r>
              <a:rPr lang="zh-CN" altLang="zh-CN" sz="3200" b="1" dirty="0" smtClean="0"/>
              <a:t>已知函数</a:t>
            </a:r>
            <a:r>
              <a:rPr lang="en-US" altLang="zh-CN" sz="3200" b="1" i="1" dirty="0" smtClean="0"/>
              <a:t>f</a:t>
            </a:r>
            <a:r>
              <a:rPr lang="zh-CN" altLang="zh-CN" sz="3200" b="1" dirty="0" smtClean="0"/>
              <a:t>（</a:t>
            </a:r>
            <a:r>
              <a:rPr lang="en-US" altLang="zh-CN" sz="3200" b="1" i="1" dirty="0" smtClean="0"/>
              <a:t>x</a:t>
            </a:r>
            <a:r>
              <a:rPr lang="zh-CN" altLang="zh-CN" sz="3200" b="1" dirty="0" smtClean="0"/>
              <a:t>）</a:t>
            </a:r>
            <a:r>
              <a:rPr lang="en-US" altLang="zh-CN" sz="3200" b="1" dirty="0" smtClean="0"/>
              <a:t>=                  </a:t>
            </a:r>
            <a:r>
              <a:rPr lang="zh-CN" altLang="en-US" sz="3200" b="1" dirty="0" smtClean="0"/>
              <a:t>，</a:t>
            </a:r>
            <a:r>
              <a:rPr lang="zh-CN" altLang="zh-CN" sz="3200" b="1" dirty="0" smtClean="0"/>
              <a:t>若函数</a:t>
            </a:r>
            <a:r>
              <a:rPr lang="en-US" altLang="zh-CN" sz="3200" b="1" i="1" dirty="0" smtClean="0"/>
              <a:t>g</a:t>
            </a:r>
            <a:r>
              <a:rPr lang="zh-CN" altLang="zh-CN" sz="3200" b="1" dirty="0" smtClean="0"/>
              <a:t>（</a:t>
            </a:r>
            <a:r>
              <a:rPr lang="en-US" altLang="zh-CN" sz="3200" b="1" i="1" dirty="0" smtClean="0"/>
              <a:t>x</a:t>
            </a:r>
            <a:r>
              <a:rPr lang="zh-CN" altLang="zh-CN" sz="3200" b="1" dirty="0" smtClean="0"/>
              <a:t>）</a:t>
            </a:r>
            <a:r>
              <a:rPr lang="en-US" altLang="zh-CN" sz="3200" b="1" dirty="0" smtClean="0"/>
              <a:t>=</a:t>
            </a:r>
            <a:r>
              <a:rPr lang="en-US" altLang="zh-CN" sz="3200" b="1" i="1" dirty="0" smtClean="0"/>
              <a:t>f</a:t>
            </a:r>
            <a:r>
              <a:rPr lang="zh-CN" altLang="zh-CN" sz="3200" b="1" dirty="0" smtClean="0"/>
              <a:t>（</a:t>
            </a:r>
            <a:r>
              <a:rPr lang="en-US" altLang="zh-CN" sz="3200" b="1" i="1" dirty="0" smtClean="0"/>
              <a:t>x</a:t>
            </a:r>
            <a:r>
              <a:rPr lang="zh-CN" altLang="zh-CN" sz="3200" b="1" dirty="0" smtClean="0"/>
              <a:t>）</a:t>
            </a:r>
            <a:r>
              <a:rPr lang="en-US" altLang="zh-CN" sz="3200" b="1" dirty="0" smtClean="0"/>
              <a:t>-</a:t>
            </a:r>
            <a:r>
              <a:rPr lang="en-US" altLang="zh-CN" sz="3200" b="1" i="1" dirty="0" smtClean="0"/>
              <a:t>k</a:t>
            </a:r>
            <a:r>
              <a:rPr lang="zh-CN" altLang="zh-CN" sz="3200" b="1" dirty="0" smtClean="0"/>
              <a:t>有两不同的零点，则实数</a:t>
            </a:r>
            <a:r>
              <a:rPr lang="en-US" altLang="zh-CN" sz="3200" b="1" i="1" dirty="0" smtClean="0"/>
              <a:t>k</a:t>
            </a:r>
            <a:r>
              <a:rPr lang="zh-CN" altLang="zh-CN" sz="3200" b="1" dirty="0" smtClean="0"/>
              <a:t>的取值范围是</a:t>
            </a:r>
            <a:r>
              <a:rPr lang="en-US" altLang="zh-CN" sz="3200" b="1" dirty="0" smtClean="0"/>
              <a:t> ______ </a:t>
            </a:r>
            <a:r>
              <a:rPr lang="zh-CN" altLang="zh-CN" sz="3200" b="1" dirty="0" smtClean="0"/>
              <a:t>．</a:t>
            </a:r>
            <a:endParaRPr lang="en-US" altLang="zh-CN" sz="3200" b="1" dirty="0" smtClean="0"/>
          </a:p>
          <a:p>
            <a:pPr>
              <a:lnSpc>
                <a:spcPct val="200000"/>
              </a:lnSpc>
            </a:pPr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、</a:t>
            </a:r>
            <a:r>
              <a:rPr lang="zh-CN" altLang="zh-CN" sz="3200" b="1" dirty="0" smtClean="0"/>
              <a:t>已知函数</a:t>
            </a:r>
            <a:r>
              <a:rPr lang="en-US" altLang="zh-CN" sz="3200" b="1" i="1" dirty="0" smtClean="0"/>
              <a:t>f</a:t>
            </a:r>
            <a:r>
              <a:rPr lang="zh-CN" altLang="zh-CN" sz="3200" b="1" dirty="0" smtClean="0"/>
              <a:t>（</a:t>
            </a:r>
            <a:r>
              <a:rPr lang="en-US" altLang="zh-CN" sz="3200" b="1" i="1" dirty="0" smtClean="0"/>
              <a:t>x</a:t>
            </a:r>
            <a:r>
              <a:rPr lang="zh-CN" altLang="zh-CN" sz="3200" b="1" dirty="0" smtClean="0"/>
              <a:t>）</a:t>
            </a:r>
            <a:r>
              <a:rPr lang="en-US" altLang="zh-CN" sz="3200" b="1" dirty="0" smtClean="0"/>
              <a:t>=                                </a:t>
            </a:r>
            <a:r>
              <a:rPr lang="zh-CN" altLang="zh-CN" sz="3200" b="1" dirty="0" smtClean="0"/>
              <a:t>，若关于</a:t>
            </a:r>
            <a:r>
              <a:rPr lang="en-US" altLang="zh-CN" sz="3200" b="1" i="1" dirty="0" smtClean="0"/>
              <a:t>x</a:t>
            </a:r>
            <a:r>
              <a:rPr lang="zh-CN" altLang="zh-CN" sz="3200" b="1" dirty="0" smtClean="0"/>
              <a:t>的方程</a:t>
            </a:r>
            <a:endParaRPr lang="en-US" altLang="zh-CN" sz="3200" b="1" dirty="0" smtClean="0"/>
          </a:p>
          <a:p>
            <a:pPr>
              <a:lnSpc>
                <a:spcPct val="200000"/>
              </a:lnSpc>
            </a:pPr>
            <a:r>
              <a:rPr lang="en-US" altLang="zh-CN" sz="2400" b="1" i="1" dirty="0" smtClean="0"/>
              <a:t>f</a:t>
            </a:r>
            <a:r>
              <a:rPr lang="en-US" altLang="zh-CN" sz="3200" b="1" baseline="40000" dirty="0" smtClean="0"/>
              <a:t>2</a:t>
            </a:r>
            <a:r>
              <a:rPr lang="zh-CN" altLang="zh-CN" sz="2400" b="1" dirty="0" smtClean="0"/>
              <a:t>（</a:t>
            </a:r>
            <a:r>
              <a:rPr lang="en-US" altLang="zh-CN" sz="2400" b="1" i="1" dirty="0" smtClean="0"/>
              <a:t>x</a:t>
            </a:r>
            <a:r>
              <a:rPr lang="zh-CN" altLang="zh-CN" sz="2400" b="1" dirty="0" smtClean="0"/>
              <a:t>）</a:t>
            </a:r>
            <a:r>
              <a:rPr lang="en-US" altLang="zh-CN" sz="2400" b="1" dirty="0" smtClean="0"/>
              <a:t>-</a:t>
            </a:r>
            <a:r>
              <a:rPr lang="en-US" altLang="zh-CN" sz="2400" b="1" i="1" dirty="0" smtClean="0"/>
              <a:t>bf</a:t>
            </a:r>
            <a:r>
              <a:rPr lang="zh-CN" altLang="zh-CN" sz="2400" b="1" dirty="0" smtClean="0"/>
              <a:t>（</a:t>
            </a:r>
            <a:r>
              <a:rPr lang="en-US" altLang="zh-CN" sz="2400" b="1" i="1" dirty="0" smtClean="0"/>
              <a:t>x</a:t>
            </a:r>
            <a:r>
              <a:rPr lang="zh-CN" altLang="zh-CN" sz="2400" b="1" dirty="0" smtClean="0"/>
              <a:t>）</a:t>
            </a:r>
            <a:r>
              <a:rPr lang="en-US" altLang="zh-CN" sz="2400" b="1" dirty="0" smtClean="0"/>
              <a:t>+1=0</a:t>
            </a:r>
            <a:r>
              <a:rPr lang="zh-CN" altLang="zh-CN" sz="3200" b="1" dirty="0" smtClean="0"/>
              <a:t>有</a:t>
            </a:r>
            <a:r>
              <a:rPr lang="en-US" altLang="zh-CN" sz="3200" b="1" dirty="0" smtClean="0"/>
              <a:t>8</a:t>
            </a:r>
            <a:r>
              <a:rPr lang="zh-CN" altLang="zh-CN" sz="3200" b="1" dirty="0" smtClean="0"/>
              <a:t>个不同根，</a:t>
            </a:r>
            <a:r>
              <a:rPr lang="zh-CN" altLang="en-US" sz="3200" b="1" dirty="0" smtClean="0"/>
              <a:t>则</a:t>
            </a:r>
            <a:r>
              <a:rPr lang="zh-CN" altLang="zh-CN" sz="3200" b="1" dirty="0" smtClean="0"/>
              <a:t>实数</a:t>
            </a:r>
            <a:r>
              <a:rPr lang="en-US" altLang="zh-CN" sz="3200" b="1" i="1" dirty="0" smtClean="0"/>
              <a:t>b</a:t>
            </a:r>
            <a:r>
              <a:rPr lang="zh-CN" altLang="zh-CN" sz="3200" b="1" dirty="0" smtClean="0"/>
              <a:t>的取值范围</a:t>
            </a:r>
            <a:r>
              <a:rPr lang="zh-CN" altLang="en-US" sz="3200" b="1" dirty="0" smtClean="0"/>
              <a:t>是</a:t>
            </a:r>
            <a:endParaRPr lang="en-US" altLang="zh-CN" sz="3200" b="1" dirty="0" smtClean="0"/>
          </a:p>
          <a:p>
            <a:pPr>
              <a:lnSpc>
                <a:spcPct val="200000"/>
              </a:lnSpc>
            </a:pPr>
            <a:endParaRPr lang="zh-CN" altLang="en-US" sz="3200" b="1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b="1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63321" y="3630304"/>
            <a:ext cx="2825085" cy="1023582"/>
          </a:xfrm>
          <a:prstGeom prst="rect">
            <a:avLst/>
          </a:prstGeom>
          <a:noFill/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b="1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17659" y="1624083"/>
            <a:ext cx="1569493" cy="1146412"/>
          </a:xfrm>
          <a:prstGeom prst="rect">
            <a:avLst/>
          </a:prstGeom>
          <a:noFill/>
        </p:spPr>
      </p:pic>
      <p:cxnSp>
        <p:nvCxnSpPr>
          <p:cNvPr id="7" name="直接连接符 6"/>
          <p:cNvCxnSpPr/>
          <p:nvPr/>
        </p:nvCxnSpPr>
        <p:spPr>
          <a:xfrm>
            <a:off x="10434775" y="5219604"/>
            <a:ext cx="136144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/>
          </p:cNvGraphicFramePr>
          <p:nvPr/>
        </p:nvGraphicFramePr>
        <p:xfrm>
          <a:off x="779463" y="1289050"/>
          <a:ext cx="10253662" cy="2300288"/>
        </p:xfrm>
        <a:graphic>
          <a:graphicData uri="http://schemas.openxmlformats.org/presentationml/2006/ole">
            <p:oleObj spid="_x0000_s53250" name="公式" r:id="rId3" imgW="4076640" imgH="914400" progId="Equation.3">
              <p:embed/>
            </p:oleObj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8656413" y="3446789"/>
            <a:ext cx="1392555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TextBox 5"/>
          <p:cNvSpPr txBox="1"/>
          <p:nvPr/>
        </p:nvSpPr>
        <p:spPr>
          <a:xfrm>
            <a:off x="682388" y="491319"/>
            <a:ext cx="3002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课后作业：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spect="1" noTextEdit="1"/>
          </p:cNvSpPr>
          <p:nvPr/>
        </p:nvSpPr>
        <p:spPr>
          <a:xfrm>
            <a:off x="2336800" y="2057400"/>
            <a:ext cx="6197600" cy="28622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algn="ctr"/>
            <a:r>
              <a:rPr lang="zh-CN" altLang="en-US" sz="8000" b="1" dirty="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6000">
                      <a:srgbClr val="E81766">
                        <a:alpha val="100000"/>
                      </a:srgbClr>
                    </a:gs>
                    <a:gs pos="13499">
                      <a:srgbClr val="EE3F17">
                        <a:alpha val="100000"/>
                      </a:srgbClr>
                    </a:gs>
                    <a:gs pos="24001">
                      <a:srgbClr val="FFFF00">
                        <a:alpha val="100000"/>
                      </a:srgbClr>
                    </a:gs>
                    <a:gs pos="32500">
                      <a:srgbClr val="1A8D48">
                        <a:alpha val="100000"/>
                      </a:srgbClr>
                    </a:gs>
                    <a:gs pos="39500">
                      <a:srgbClr val="0819FB">
                        <a:alpha val="100000"/>
                      </a:srgbClr>
                    </a:gs>
                    <a:gs pos="50000">
                      <a:srgbClr val="A603AB">
                        <a:alpha val="100000"/>
                      </a:srgbClr>
                    </a:gs>
                    <a:gs pos="60501">
                      <a:srgbClr val="0819FB">
                        <a:alpha val="100000"/>
                      </a:srgbClr>
                    </a:gs>
                    <a:gs pos="67500">
                      <a:srgbClr val="1A8D48">
                        <a:alpha val="100000"/>
                      </a:srgbClr>
                    </a:gs>
                    <a:gs pos="75999">
                      <a:srgbClr val="FFFF00">
                        <a:alpha val="100000"/>
                      </a:srgbClr>
                    </a:gs>
                    <a:gs pos="86501">
                      <a:srgbClr val="EE3F17">
                        <a:alpha val="100000"/>
                      </a:srgbClr>
                    </a:gs>
                    <a:gs pos="94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189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谢谢大家</a:t>
            </a:r>
          </a:p>
        </p:txBody>
      </p:sp>
      <p:sp>
        <p:nvSpPr>
          <p:cNvPr id="34819" name="WordArt 3"/>
          <p:cNvSpPr>
            <a:spLocks noChangeAspect="1" noTextEdit="1"/>
          </p:cNvSpPr>
          <p:nvPr/>
        </p:nvSpPr>
        <p:spPr>
          <a:xfrm>
            <a:off x="8839201" y="2057401"/>
            <a:ext cx="461433" cy="1381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4400"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6000">
                      <a:srgbClr val="E81766">
                        <a:alpha val="100000"/>
                      </a:srgbClr>
                    </a:gs>
                    <a:gs pos="13499">
                      <a:srgbClr val="EE3F17">
                        <a:alpha val="100000"/>
                      </a:srgbClr>
                    </a:gs>
                    <a:gs pos="24001">
                      <a:srgbClr val="FFFF00">
                        <a:alpha val="100000"/>
                      </a:srgbClr>
                    </a:gs>
                    <a:gs pos="32500">
                      <a:srgbClr val="1A8D48">
                        <a:alpha val="100000"/>
                      </a:srgbClr>
                    </a:gs>
                    <a:gs pos="39500">
                      <a:srgbClr val="0819FB">
                        <a:alpha val="100000"/>
                      </a:srgbClr>
                    </a:gs>
                    <a:gs pos="50000">
                      <a:srgbClr val="A603AB">
                        <a:alpha val="100000"/>
                      </a:srgbClr>
                    </a:gs>
                    <a:gs pos="60501">
                      <a:srgbClr val="0819FB">
                        <a:alpha val="100000"/>
                      </a:srgbClr>
                    </a:gs>
                    <a:gs pos="67500">
                      <a:srgbClr val="1A8D48">
                        <a:alpha val="100000"/>
                      </a:srgbClr>
                    </a:gs>
                    <a:gs pos="75999">
                      <a:srgbClr val="FFFF00">
                        <a:alpha val="100000"/>
                      </a:srgbClr>
                    </a:gs>
                    <a:gs pos="86501">
                      <a:srgbClr val="EE3F17">
                        <a:alpha val="100000"/>
                      </a:srgbClr>
                    </a:gs>
                    <a:gs pos="94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8549" y="1637731"/>
            <a:ext cx="947154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问题探究一：</a:t>
            </a:r>
            <a:endParaRPr lang="en-US" altLang="zh-CN" sz="4800" dirty="0" smtClean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 smtClean="0"/>
              <a:t>已知</a:t>
            </a:r>
            <a:r>
              <a:rPr lang="zh-CN" altLang="zh-CN" sz="3600" dirty="0" smtClean="0"/>
              <a:t>直线</a:t>
            </a:r>
            <a:r>
              <a:rPr lang="en-US" altLang="zh-CN" sz="3600" dirty="0" smtClean="0"/>
              <a:t>y=m</a:t>
            </a:r>
            <a:r>
              <a:rPr lang="zh-CN" altLang="en-US" sz="3600" dirty="0" smtClean="0"/>
              <a:t>与二次函数</a:t>
            </a:r>
            <a:r>
              <a:rPr lang="en-US" altLang="zh-CN" sz="3600" dirty="0" smtClean="0"/>
              <a:t>y=f(x)</a:t>
            </a:r>
            <a:r>
              <a:rPr lang="zh-CN" altLang="en-US" sz="3600" dirty="0" smtClean="0"/>
              <a:t>有</a:t>
            </a:r>
            <a:r>
              <a:rPr lang="zh-CN" altLang="zh-CN" sz="3600" dirty="0" smtClean="0"/>
              <a:t>两个不同交点</a:t>
            </a:r>
            <a:r>
              <a:rPr lang="en-US" altLang="zh-CN" sz="3600" dirty="0" smtClean="0"/>
              <a:t> A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x</a:t>
            </a:r>
            <a:r>
              <a:rPr lang="en-US" altLang="zh-CN" sz="3600" baseline="-25000" dirty="0" smtClean="0"/>
              <a:t>1 </a:t>
            </a:r>
            <a:r>
              <a:rPr lang="en-US" altLang="zh-CN" sz="3600" dirty="0" smtClean="0"/>
              <a:t> ,y</a:t>
            </a:r>
            <a:r>
              <a:rPr lang="en-US" altLang="zh-CN" sz="3600" baseline="-25000" dirty="0" smtClean="0"/>
              <a:t>1</a:t>
            </a:r>
            <a:r>
              <a:rPr lang="en-US" altLang="zh-CN" sz="3600" dirty="0" smtClean="0"/>
              <a:t>)</a:t>
            </a:r>
            <a:r>
              <a:rPr lang="zh-CN" altLang="en-US" sz="3600" dirty="0" smtClean="0"/>
              <a:t>、</a:t>
            </a:r>
            <a:r>
              <a:rPr lang="en-US" altLang="zh-CN" sz="3600" dirty="0" smtClean="0"/>
              <a:t>B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x</a:t>
            </a:r>
            <a:r>
              <a:rPr lang="en-US" altLang="zh-CN" sz="3600" baseline="-25000" dirty="0" smtClean="0"/>
              <a:t>2</a:t>
            </a:r>
            <a:r>
              <a:rPr lang="en-US" altLang="zh-CN" sz="3600" dirty="0" smtClean="0"/>
              <a:t>,y</a:t>
            </a:r>
            <a:r>
              <a:rPr lang="en-US" altLang="zh-CN" sz="3600" baseline="-25000" dirty="0" smtClean="0"/>
              <a:t>2</a:t>
            </a:r>
            <a:r>
              <a:rPr lang="zh-CN" altLang="en-US" sz="3600" dirty="0" smtClean="0"/>
              <a:t>）</a:t>
            </a:r>
            <a:r>
              <a:rPr lang="en-US" altLang="zh-CN" sz="3600" dirty="0" smtClean="0"/>
              <a:t>,</a:t>
            </a:r>
            <a:r>
              <a:rPr lang="zh-CN" altLang="en-US" sz="3600" dirty="0" smtClean="0"/>
              <a:t>函数</a:t>
            </a:r>
            <a:r>
              <a:rPr lang="en-US" altLang="zh-CN" sz="3600" dirty="0" smtClean="0"/>
              <a:t>y=f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x</a:t>
            </a:r>
            <a:r>
              <a:rPr lang="zh-CN" altLang="en-US" sz="3600" dirty="0" smtClean="0"/>
              <a:t>）</a:t>
            </a:r>
            <a:r>
              <a:rPr lang="zh-CN" altLang="en-US" sz="3600" dirty="0" smtClean="0"/>
              <a:t>满足</a:t>
            </a:r>
            <a:r>
              <a:rPr lang="en-US" altLang="zh-CN" sz="3600" dirty="0" smtClean="0"/>
              <a:t>f(x</a:t>
            </a:r>
            <a:r>
              <a:rPr lang="en-US" altLang="zh-CN" sz="3600" dirty="0" smtClean="0"/>
              <a:t>)=f(2-x)</a:t>
            </a:r>
            <a:r>
              <a:rPr lang="zh-CN" altLang="en-US" sz="3600" dirty="0" smtClean="0"/>
              <a:t>，试探求</a:t>
            </a:r>
            <a:r>
              <a:rPr lang="en-US" altLang="zh-CN" sz="3600" dirty="0" smtClean="0"/>
              <a:t>x</a:t>
            </a:r>
            <a:r>
              <a:rPr lang="en-US" altLang="zh-CN" sz="3600" baseline="-25000" dirty="0" smtClean="0"/>
              <a:t>1</a:t>
            </a:r>
            <a:r>
              <a:rPr lang="zh-CN" altLang="en-US" sz="3600" dirty="0" smtClean="0"/>
              <a:t>与</a:t>
            </a:r>
            <a:r>
              <a:rPr lang="en-US" altLang="zh-CN" sz="3600" dirty="0" smtClean="0"/>
              <a:t>x</a:t>
            </a:r>
            <a:r>
              <a:rPr lang="en-US" altLang="zh-CN" sz="3600" baseline="-25000" dirty="0" smtClean="0"/>
              <a:t>2</a:t>
            </a:r>
            <a:r>
              <a:rPr lang="zh-CN" altLang="en-US" sz="3600" dirty="0" smtClean="0"/>
              <a:t>的关系？</a:t>
            </a:r>
            <a:endParaRPr lang="en-US" altLang="zh-CN" sz="3600" dirty="0" smtClean="0"/>
          </a:p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1004" y="1705970"/>
            <a:ext cx="99355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问题探究二：</a:t>
            </a:r>
            <a:endParaRPr lang="en-US" altLang="zh-CN" sz="4800" dirty="0" smtClean="0">
              <a:solidFill>
                <a:srgbClr val="FF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 smtClean="0"/>
              <a:t>已知</a:t>
            </a:r>
            <a:r>
              <a:rPr lang="zh-CN" altLang="zh-CN" sz="3600" dirty="0" smtClean="0"/>
              <a:t>直线</a:t>
            </a:r>
            <a:r>
              <a:rPr lang="en-US" altLang="zh-CN" sz="3600" dirty="0" smtClean="0"/>
              <a:t>y=m </a:t>
            </a:r>
            <a:r>
              <a:rPr lang="zh-CN" altLang="zh-CN" sz="3600" dirty="0" smtClean="0"/>
              <a:t>与函数</a:t>
            </a:r>
            <a:r>
              <a:rPr lang="en-US" altLang="zh-CN" sz="3600" dirty="0" smtClean="0"/>
              <a:t>y=|</a:t>
            </a:r>
            <a:r>
              <a:rPr lang="en-US" altLang="zh-CN" sz="3600" i="1" dirty="0" smtClean="0"/>
              <a:t>log</a:t>
            </a:r>
            <a:r>
              <a:rPr lang="en-US" altLang="zh-CN" sz="3600" i="1" baseline="-25000" dirty="0" smtClean="0"/>
              <a:t>2</a:t>
            </a:r>
            <a:r>
              <a:rPr lang="en-US" altLang="zh-CN" sz="3600" i="1" dirty="0" smtClean="0"/>
              <a:t>x</a:t>
            </a:r>
            <a:r>
              <a:rPr lang="en-US" altLang="zh-CN" sz="3600" dirty="0" smtClean="0"/>
              <a:t>| </a:t>
            </a:r>
            <a:r>
              <a:rPr lang="zh-CN" altLang="zh-CN" sz="3600" dirty="0" smtClean="0"/>
              <a:t>有两个不同交点</a:t>
            </a:r>
            <a:endParaRPr lang="en-US" altLang="zh-CN" sz="3600" dirty="0" smtClean="0"/>
          </a:p>
          <a:p>
            <a:pPr>
              <a:lnSpc>
                <a:spcPct val="200000"/>
              </a:lnSpc>
            </a:pPr>
            <a:r>
              <a:rPr lang="en-US" altLang="zh-CN" sz="3600" dirty="0" smtClean="0"/>
              <a:t>A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x</a:t>
            </a:r>
            <a:r>
              <a:rPr lang="en-US" altLang="zh-CN" sz="3600" baseline="-25000" dirty="0" smtClean="0"/>
              <a:t>1 </a:t>
            </a:r>
            <a:r>
              <a:rPr lang="en-US" altLang="zh-CN" sz="3600" dirty="0" smtClean="0"/>
              <a:t>,y</a:t>
            </a:r>
            <a:r>
              <a:rPr lang="en-US" altLang="zh-CN" sz="3600" baseline="-25000" dirty="0" smtClean="0"/>
              <a:t>1</a:t>
            </a:r>
            <a:r>
              <a:rPr lang="en-US" altLang="zh-CN" sz="3600" dirty="0" smtClean="0"/>
              <a:t>)</a:t>
            </a:r>
            <a:r>
              <a:rPr lang="zh-CN" altLang="en-US" sz="3600" dirty="0" smtClean="0"/>
              <a:t>、</a:t>
            </a:r>
            <a:r>
              <a:rPr lang="en-US" altLang="zh-CN" sz="3600" dirty="0" smtClean="0"/>
              <a:t>B</a:t>
            </a:r>
            <a:r>
              <a:rPr lang="zh-CN" altLang="en-US" sz="3600" dirty="0" smtClean="0"/>
              <a:t>（</a:t>
            </a:r>
            <a:r>
              <a:rPr lang="en-US" altLang="zh-CN" sz="3600" dirty="0" smtClean="0"/>
              <a:t>x</a:t>
            </a:r>
            <a:r>
              <a:rPr lang="en-US" altLang="zh-CN" sz="3600" baseline="-25000" dirty="0" smtClean="0"/>
              <a:t>2</a:t>
            </a:r>
            <a:r>
              <a:rPr lang="en-US" altLang="zh-CN" sz="3600" dirty="0" smtClean="0"/>
              <a:t>,y</a:t>
            </a:r>
            <a:r>
              <a:rPr lang="en-US" altLang="zh-CN" sz="3600" baseline="-25000" dirty="0" smtClean="0"/>
              <a:t>2</a:t>
            </a:r>
            <a:r>
              <a:rPr lang="zh-CN" altLang="en-US" sz="3600" dirty="0" smtClean="0"/>
              <a:t>）</a:t>
            </a:r>
            <a:r>
              <a:rPr lang="en-US" altLang="zh-CN" sz="3600" dirty="0" smtClean="0"/>
              <a:t>,</a:t>
            </a:r>
            <a:r>
              <a:rPr lang="zh-CN" altLang="en-US" sz="3600" dirty="0" smtClean="0"/>
              <a:t>试探求</a:t>
            </a:r>
            <a:r>
              <a:rPr lang="en-US" altLang="zh-CN" sz="3600" dirty="0" smtClean="0"/>
              <a:t>x</a:t>
            </a:r>
            <a:r>
              <a:rPr lang="en-US" altLang="zh-CN" sz="3600" baseline="-25000" dirty="0" smtClean="0"/>
              <a:t>1 </a:t>
            </a:r>
            <a:r>
              <a:rPr lang="zh-CN" altLang="en-US" sz="3600" dirty="0" smtClean="0"/>
              <a:t>与</a:t>
            </a:r>
            <a:r>
              <a:rPr lang="en-US" altLang="zh-CN" sz="3600" dirty="0" smtClean="0"/>
              <a:t>x</a:t>
            </a:r>
            <a:r>
              <a:rPr lang="en-US" altLang="zh-CN" sz="3600" baseline="-25000" dirty="0" smtClean="0"/>
              <a:t>2</a:t>
            </a:r>
            <a:r>
              <a:rPr lang="zh-CN" altLang="en-US" sz="3600" dirty="0" smtClean="0"/>
              <a:t>之间的关系？</a:t>
            </a:r>
            <a:endParaRPr lang="en-US" altLang="zh-CN" sz="36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0158" y="2751787"/>
            <a:ext cx="101580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+mn-ea"/>
              </a:rPr>
              <a:t>课题：函数</a:t>
            </a:r>
            <a:r>
              <a:rPr lang="zh-CN" altLang="en-US" sz="5400" b="1" dirty="0">
                <a:solidFill>
                  <a:srgbClr val="FF0000"/>
                </a:solidFill>
                <a:latin typeface="+mn-ea"/>
              </a:rPr>
              <a:t>与方程中的</a:t>
            </a:r>
            <a:r>
              <a:rPr lang="zh-CN" altLang="en-US" sz="5400" b="1" dirty="0" smtClean="0">
                <a:solidFill>
                  <a:srgbClr val="FF0000"/>
                </a:solidFill>
                <a:latin typeface="+mn-ea"/>
              </a:rPr>
              <a:t>等高线</a:t>
            </a:r>
            <a:endParaRPr lang="en-US" altLang="zh-CN" sz="5400" b="1" dirty="0" smtClean="0">
              <a:solidFill>
                <a:srgbClr val="FF0000"/>
              </a:solidFill>
              <a:latin typeface="+mn-ea"/>
            </a:endParaRPr>
          </a:p>
          <a:p>
            <a:pPr algn="ctr"/>
            <a:endParaRPr lang="en-US" altLang="zh-CN" sz="54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1104900" y="1914525"/>
          <a:ext cx="10382250" cy="2835275"/>
        </p:xfrm>
        <a:graphic>
          <a:graphicData uri="http://schemas.openxmlformats.org/presentationml/2006/ole">
            <p:oleObj spid="_x0000_s32770" name="公式" r:id="rId3" imgW="4457520" imgH="1218960" progId="Equation.3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78173" y="791570"/>
            <a:ext cx="3002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典例分析：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319407" y="4619103"/>
            <a:ext cx="136144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p:oleObj spid="_x0000_s30722" r:id="rId3" imgW="914400" imgH="215640" progId="Equation.3">
              <p:embed/>
            </p:oleObj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320652" y="1343760"/>
          <a:ext cx="11607800" cy="2708275"/>
        </p:xfrm>
        <a:graphic>
          <a:graphicData uri="http://schemas.openxmlformats.org/presentationml/2006/ole">
            <p:oleObj spid="_x0000_s30723" name="公式" r:id="rId4" imgW="5117760" imgH="1193760" progId="Equation.3">
              <p:embed/>
            </p:oleObj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0212733" y="3650112"/>
            <a:ext cx="136144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文本框 1"/>
          <p:cNvSpPr txBox="1"/>
          <p:nvPr/>
        </p:nvSpPr>
        <p:spPr>
          <a:xfrm>
            <a:off x="867287" y="788955"/>
            <a:ext cx="9850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</a:rPr>
              <a:t>1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.</a:t>
            </a:r>
            <a:r>
              <a:rPr lang="en-US" altLang="zh-CN" sz="3600" b="1" dirty="0">
                <a:solidFill>
                  <a:srgbClr val="FF0000"/>
                </a:solidFill>
              </a:rPr>
              <a:t>对称性求解等高线对应的交点横坐标之和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p:oleObj spid="_x0000_s31746" r:id="rId3" imgW="914400" imgH="215640" progId="Equation.3">
              <p:embed/>
            </p:oleObj>
          </a:graphicData>
        </a:graphic>
      </p:graphicFrame>
      <p:graphicFrame>
        <p:nvGraphicFramePr>
          <p:cNvPr id="3" name="对象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336550" y="346075"/>
          <a:ext cx="11493500" cy="2219325"/>
        </p:xfrm>
        <a:graphic>
          <a:graphicData uri="http://schemas.openxmlformats.org/presentationml/2006/ole">
            <p:oleObj spid="_x0000_s31747" name="公式" r:id="rId4" imgW="5067000" imgH="977760" progId="Equation.3">
              <p:embed/>
            </p:oleObj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10144494" y="2435462"/>
            <a:ext cx="136144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TextBox 5"/>
          <p:cNvSpPr txBox="1"/>
          <p:nvPr/>
        </p:nvSpPr>
        <p:spPr>
          <a:xfrm>
            <a:off x="3098042" y="3780430"/>
            <a:ext cx="3316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aphicFrame>
        <p:nvGraphicFramePr>
          <p:cNvPr id="31749" name="Object 5">
            <a:hlinkClick r:id="" action="ppaction://ole?verb=0"/>
          </p:cNvPr>
          <p:cNvGraphicFramePr>
            <a:graphicFrameLocks/>
          </p:cNvGraphicFramePr>
          <p:nvPr/>
        </p:nvGraphicFramePr>
        <p:xfrm>
          <a:off x="363538" y="2419350"/>
          <a:ext cx="11522075" cy="2219325"/>
        </p:xfrm>
        <a:graphic>
          <a:graphicData uri="http://schemas.openxmlformats.org/presentationml/2006/ole">
            <p:oleObj spid="_x0000_s31749" name="公式" r:id="rId5" imgW="5079960" imgH="977760" progId="Equation.3">
              <p:embed/>
            </p:oleObj>
          </a:graphicData>
        </a:graphic>
      </p:graphicFrame>
      <p:cxnSp>
        <p:nvCxnSpPr>
          <p:cNvPr id="8" name="直接连接符 7"/>
          <p:cNvCxnSpPr/>
          <p:nvPr/>
        </p:nvCxnSpPr>
        <p:spPr>
          <a:xfrm>
            <a:off x="10337838" y="4512197"/>
            <a:ext cx="136144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540263" y="1662332"/>
          <a:ext cx="10745787" cy="2039938"/>
        </p:xfrm>
        <a:graphic>
          <a:graphicData uri="http://schemas.openxmlformats.org/presentationml/2006/ole">
            <p:oleObj spid="_x0000_s33794" name="公式" r:id="rId3" imgW="4622760" imgH="990360" progId="Equation.3">
              <p:embed/>
            </p:oleObj>
          </a:graphicData>
        </a:graphic>
      </p:graphicFrame>
      <p:sp>
        <p:nvSpPr>
          <p:cNvPr id="5" name="文本框 105"/>
          <p:cNvSpPr txBox="1"/>
          <p:nvPr/>
        </p:nvSpPr>
        <p:spPr>
          <a:xfrm>
            <a:off x="862425" y="748220"/>
            <a:ext cx="102190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 dirty="0">
                <a:solidFill>
                  <a:srgbClr val="FF0000"/>
                </a:solidFill>
              </a:rPr>
              <a:t>2. </a:t>
            </a:r>
            <a:r>
              <a:rPr lang="en-US" altLang="zh-CN" sz="3600" b="1" dirty="0" err="1">
                <a:solidFill>
                  <a:srgbClr val="FF0000"/>
                </a:solidFill>
              </a:rPr>
              <a:t>对称性求解等高线对应的交点横坐标之积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graphicFrame>
        <p:nvGraphicFramePr>
          <p:cNvPr id="33795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509588" y="3792538"/>
          <a:ext cx="11637962" cy="2709862"/>
        </p:xfrm>
        <a:graphic>
          <a:graphicData uri="http://schemas.openxmlformats.org/presentationml/2006/ole">
            <p:oleObj spid="_x0000_s33795" name="公式" r:id="rId4" imgW="5130720" imgH="1193760" progId="Equation.3">
              <p:embed/>
            </p:oleObj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10507003" y="3621977"/>
            <a:ext cx="136144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直接连接符 6"/>
          <p:cNvCxnSpPr/>
          <p:nvPr/>
        </p:nvCxnSpPr>
        <p:spPr>
          <a:xfrm>
            <a:off x="10830560" y="6133514"/>
            <a:ext cx="136144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741363" y="2166938"/>
          <a:ext cx="10747375" cy="2039937"/>
        </p:xfrm>
        <a:graphic>
          <a:graphicData uri="http://schemas.openxmlformats.org/presentationml/2006/ole">
            <p:oleObj spid="_x0000_s34818" name="公式" r:id="rId3" imgW="4622760" imgH="990360" progId="Equation.3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87857" y="1160060"/>
            <a:ext cx="4121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 dirty="0"/>
          </a:p>
        </p:txBody>
      </p:sp>
      <p:sp>
        <p:nvSpPr>
          <p:cNvPr id="4" name="文本框 105"/>
          <p:cNvSpPr txBox="1"/>
          <p:nvPr/>
        </p:nvSpPr>
        <p:spPr>
          <a:xfrm>
            <a:off x="474573" y="1019582"/>
            <a:ext cx="102190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 dirty="0">
                <a:solidFill>
                  <a:srgbClr val="FF0000"/>
                </a:solidFill>
              </a:rPr>
              <a:t>3. </a:t>
            </a:r>
            <a:r>
              <a:rPr lang="en-US" altLang="zh-CN" sz="3600" b="1" dirty="0" err="1">
                <a:solidFill>
                  <a:srgbClr val="FF0000"/>
                </a:solidFill>
              </a:rPr>
              <a:t>求解等高线对应的交点横坐标</a:t>
            </a:r>
            <a:r>
              <a:rPr lang="zh-CN" altLang="en-US" sz="3600" b="1" dirty="0">
                <a:solidFill>
                  <a:srgbClr val="FF0000"/>
                </a:solidFill>
              </a:rPr>
              <a:t>函数的范围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275</TotalTime>
  <Words>261</Words>
  <Application>Microsoft Office PowerPoint</Application>
  <PresentationFormat>自定义</PresentationFormat>
  <Paragraphs>21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流畅</vt:lpstr>
      <vt:lpstr>公式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Windows 用户</cp:lastModifiedBy>
  <cp:revision>48</cp:revision>
  <dcterms:created xsi:type="dcterms:W3CDTF">2015-05-05T08:02:00Z</dcterms:created>
  <dcterms:modified xsi:type="dcterms:W3CDTF">2017-10-27T06:50:32Z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