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16" r:id="rId3"/>
    <p:sldId id="1065" r:id="rId4"/>
    <p:sldId id="627" r:id="rId5"/>
    <p:sldId id="517" r:id="rId6"/>
    <p:sldId id="518" r:id="rId7"/>
    <p:sldId id="519" r:id="rId8"/>
    <p:sldId id="462" r:id="rId9"/>
    <p:sldId id="556" r:id="rId10"/>
    <p:sldId id="424" r:id="rId11"/>
    <p:sldId id="523" r:id="rId12"/>
    <p:sldId id="579" r:id="rId13"/>
    <p:sldId id="469" r:id="rId14"/>
    <p:sldId id="470" r:id="rId16"/>
    <p:sldId id="668" r:id="rId17"/>
    <p:sldId id="669" r:id="rId18"/>
    <p:sldId id="545" r:id="rId19"/>
    <p:sldId id="476" r:id="rId20"/>
    <p:sldId id="477" r:id="rId21"/>
    <p:sldId id="710" r:id="rId22"/>
    <p:sldId id="711" r:id="rId23"/>
    <p:sldId id="319" r:id="rId24"/>
    <p:sldId id="574" r:id="rId25"/>
    <p:sldId id="356" r:id="rId26"/>
    <p:sldId id="357" r:id="rId27"/>
    <p:sldId id="358" r:id="rId28"/>
    <p:sldId id="389" r:id="rId29"/>
    <p:sldId id="427" r:id="rId30"/>
    <p:sldId id="428" r:id="rId31"/>
    <p:sldId id="439" r:id="rId32"/>
    <p:sldId id="631" r:id="rId33"/>
    <p:sldId id="1062" r:id="rId34"/>
    <p:sldId id="1063" r:id="rId35"/>
    <p:sldId id="1064" r:id="rId36"/>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43B9E70-2CBD-4912-B6FB-68ABE7ED720A}">
          <p14:sldIdLst>
            <p14:sldId id="316"/>
            <p14:sldId id="1065"/>
            <p14:sldId id="627"/>
            <p14:sldId id="517"/>
            <p14:sldId id="518"/>
            <p14:sldId id="519"/>
            <p14:sldId id="462"/>
            <p14:sldId id="556"/>
            <p14:sldId id="424"/>
            <p14:sldId id="523"/>
            <p14:sldId id="579"/>
            <p14:sldId id="469"/>
            <p14:sldId id="470"/>
            <p14:sldId id="668"/>
            <p14:sldId id="669"/>
            <p14:sldId id="545"/>
            <p14:sldId id="476"/>
            <p14:sldId id="477"/>
            <p14:sldId id="710"/>
            <p14:sldId id="711"/>
            <p14:sldId id="319"/>
            <p14:sldId id="574"/>
            <p14:sldId id="356"/>
            <p14:sldId id="357"/>
            <p14:sldId id="358"/>
            <p14:sldId id="389"/>
            <p14:sldId id="427"/>
            <p14:sldId id="428"/>
            <p14:sldId id="439"/>
            <p14:sldId id="631"/>
            <p14:sldId id="1062"/>
            <p14:sldId id="1063"/>
            <p14:sldId id="1064"/>
          </p14:sldIdLst>
        </p14:section>
        <p14:section name="无标题节" id="{E329A0F4-FA4A-4501-B88B-8B743B621F16}">
          <p14:sldIdLst/>
        </p14:section>
      </p14:sectionLst>
    </p:ext>
    <p:ext uri="{EFAFB233-063F-42B5-8137-9DF3F51BA10A}">
      <p15:sldGuideLst xmlns:p15="http://schemas.microsoft.com/office/powerpoint/2012/main">
        <p15:guide id="1" orient="horz" pos="216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DA"/>
    <a:srgbClr val="0000FF"/>
    <a:srgbClr val="008192"/>
    <a:srgbClr val="0098AC"/>
    <a:srgbClr val="006370"/>
    <a:srgbClr val="1A3F6C"/>
    <a:srgbClr val="0066FF"/>
    <a:srgbClr val="1F7173"/>
    <a:srgbClr val="00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5" autoAdjust="0"/>
  </p:normalViewPr>
  <p:slideViewPr>
    <p:cSldViewPr snapToGrid="0" showGuides="1">
      <p:cViewPr varScale="1">
        <p:scale>
          <a:sx n="155" d="100"/>
          <a:sy n="155" d="100"/>
        </p:scale>
        <p:origin x="-546" y="-90"/>
      </p:cViewPr>
      <p:guideLst>
        <p:guide orient="horz" pos="216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1.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D6085-2FCD-469C-8B54-92772EED5E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74821-61F6-4667-8EBA-DF0C75380FD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474821-61F6-4667-8EBA-DF0C75380FD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474821-61F6-4667-8EBA-DF0C75380FD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47"/>
            <a:ext cx="109728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D9EC2E8-BD5A-4302-B3D2-2B1474D226FB}"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6" y="1"/>
            <a:ext cx="12191999" cy="1296000"/>
          </a:xfrm>
          <a:prstGeom prst="rect">
            <a:avLst/>
          </a:prstGeom>
          <a:solidFill>
            <a:srgbClr val="004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4631" y="258956"/>
            <a:ext cx="1191472" cy="1191472"/>
          </a:xfrm>
          <a:prstGeom prst="ellipse">
            <a:avLst/>
          </a:prstGeom>
          <a:ln w="63500" cap="rnd">
            <a:solidFill>
              <a:schemeClr val="accent6">
                <a:lumMod val="75000"/>
              </a:schemeClr>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6"/>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00950A3-9720-4F49-BCD8-7118D320A3A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9F4E6-CC2E-4485-A982-5B518390A73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950A3-9720-4F49-BCD8-7118D320A3AE}" type="datetimeFigureOut">
              <a:rPr lang="zh-CN" altLang="en-US" smtClean="0"/>
            </a:fld>
            <a:endParaRPr lang="zh-CN" altLang="en-US"/>
          </a:p>
        </p:txBody>
      </p:sp>
      <p:sp>
        <p:nvSpPr>
          <p:cNvPr id="5" name="页脚占位符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9F4E6-CC2E-4485-A982-5B518390A7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75" y="81915"/>
            <a:ext cx="11711305" cy="6717665"/>
          </a:xfrm>
          <a:prstGeom prst="rect">
            <a:avLst/>
          </a:prstGeom>
        </p:spPr>
        <p:txBody>
          <a:bodyPr wrap="square">
            <a:noAutofit/>
          </a:bodyPr>
          <a:lstStyle/>
          <a:p>
            <a:pPr algn="ctr">
              <a:lnSpc>
                <a:spcPts val="4800"/>
              </a:lnSpc>
            </a:pPr>
            <a:endParaRPr lang="en-US" altLang="zh-CN" sz="2800" b="1" dirty="0" smtClean="0">
              <a:solidFill>
                <a:srgbClr val="FF0000"/>
              </a:solidFill>
              <a:latin typeface="微软雅黑" panose="020B0503020204020204" pitchFamily="34" charset="-122"/>
              <a:ea typeface="微软雅黑" panose="020B0503020204020204" pitchFamily="34" charset="-122"/>
            </a:endParaRPr>
          </a:p>
          <a:p>
            <a:pPr indent="0" algn="ctr" fontAlgn="auto">
              <a:lnSpc>
                <a:spcPts val="4700"/>
              </a:lnSpc>
            </a:pPr>
            <a:r>
              <a:rPr lang="zh-CN" altLang="en-US" sz="2800" b="1" dirty="0" smtClean="0">
                <a:solidFill>
                  <a:srgbClr val="C00000"/>
                </a:solidFill>
                <a:latin typeface="微软雅黑" panose="020B0503020204020204" pitchFamily="34" charset="-122"/>
                <a:ea typeface="微软雅黑" panose="020B0503020204020204" pitchFamily="34" charset="-122"/>
              </a:rPr>
              <a:t>对仪征中学“</a:t>
            </a:r>
            <a:r>
              <a:rPr lang="zh-CN" altLang="en-US" sz="2800" b="1" dirty="0">
                <a:solidFill>
                  <a:srgbClr val="C00000"/>
                </a:solidFill>
                <a:latin typeface="微软雅黑" panose="020B0503020204020204" pitchFamily="34" charset="-122"/>
                <a:ea typeface="微软雅黑" panose="020B0503020204020204" pitchFamily="34" charset="-122"/>
              </a:rPr>
              <a:t>本真课堂”相关问题的再强</a:t>
            </a:r>
            <a:r>
              <a:rPr lang="zh-CN" altLang="en-US" sz="2800" b="1" dirty="0" smtClean="0">
                <a:solidFill>
                  <a:srgbClr val="C00000"/>
                </a:solidFill>
                <a:latin typeface="微软雅黑" panose="020B0503020204020204" pitchFamily="34" charset="-122"/>
                <a:ea typeface="微软雅黑" panose="020B0503020204020204" pitchFamily="34" charset="-122"/>
              </a:rPr>
              <a:t>调</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indent="0" algn="ctr" fontAlgn="auto">
              <a:lnSpc>
                <a:spcPts val="4700"/>
              </a:lnSpc>
            </a:pPr>
            <a:r>
              <a:rPr lang="en-US" altLang="zh-CN" sz="2800" b="1" dirty="0">
                <a:solidFill>
                  <a:srgbClr val="00C0DA"/>
                </a:solidFill>
                <a:latin typeface="华文新魏" panose="02010800040101010101" pitchFamily="2" charset="-122"/>
                <a:ea typeface="华文新魏" panose="02010800040101010101" pitchFamily="2" charset="-122"/>
              </a:rPr>
              <a:t>——2024.8.28</a:t>
            </a:r>
            <a:r>
              <a:rPr lang="zh-CN" altLang="en-US" sz="2800" b="1" dirty="0">
                <a:solidFill>
                  <a:srgbClr val="00C0DA"/>
                </a:solidFill>
                <a:latin typeface="华文新魏" panose="02010800040101010101" pitchFamily="2" charset="-122"/>
                <a:ea typeface="华文新魏" panose="02010800040101010101" pitchFamily="2" charset="-122"/>
              </a:rPr>
              <a:t>在开学工作会议上的讲座</a:t>
            </a:r>
            <a:r>
              <a:rPr lang="zh-CN" altLang="en-US" sz="2800" b="1" dirty="0" smtClean="0">
                <a:solidFill>
                  <a:srgbClr val="00C0DA"/>
                </a:solidFill>
                <a:latin typeface="华文新魏" panose="02010800040101010101" pitchFamily="2" charset="-122"/>
                <a:ea typeface="华文新魏" panose="02010800040101010101" pitchFamily="2" charset="-122"/>
              </a:rPr>
              <a:t>（二）</a:t>
            </a:r>
            <a:endParaRPr lang="zh-CN" altLang="en-US" sz="2800" b="1" dirty="0" smtClean="0">
              <a:solidFill>
                <a:srgbClr val="00C0DA"/>
              </a:solidFill>
              <a:latin typeface="华文新魏" panose="02010800040101010101" pitchFamily="2" charset="-122"/>
              <a:ea typeface="华文新魏" panose="02010800040101010101" pitchFamily="2" charset="-122"/>
            </a:endParaRPr>
          </a:p>
          <a:p>
            <a:pPr indent="0" algn="ctr" fontAlgn="auto">
              <a:lnSpc>
                <a:spcPts val="7600"/>
              </a:lnSpc>
            </a:pPr>
            <a:r>
              <a:rPr lang="zh-CN" altLang="en-US" sz="3200" b="1" dirty="0" smtClean="0">
                <a:solidFill>
                  <a:srgbClr val="FF0000"/>
                </a:solidFill>
                <a:latin typeface="微软雅黑" panose="020B0503020204020204" pitchFamily="34" charset="-122"/>
                <a:ea typeface="微软雅黑" panose="020B0503020204020204" pitchFamily="34" charset="-122"/>
                <a:sym typeface="+mn-ea"/>
              </a:rPr>
              <a:t>对仪征中学“</a:t>
            </a:r>
            <a:r>
              <a:rPr lang="zh-CN" altLang="en-US" sz="3200" b="1" dirty="0">
                <a:solidFill>
                  <a:srgbClr val="FF0000"/>
                </a:solidFill>
                <a:latin typeface="微软雅黑" panose="020B0503020204020204" pitchFamily="34" charset="-122"/>
                <a:ea typeface="微软雅黑" panose="020B0503020204020204" pitchFamily="34" charset="-122"/>
                <a:sym typeface="+mn-ea"/>
              </a:rPr>
              <a:t>本真课堂”相关问题的进一步强</a:t>
            </a:r>
            <a:r>
              <a:rPr lang="zh-CN" altLang="en-US" sz="3200" b="1" dirty="0" smtClean="0">
                <a:solidFill>
                  <a:srgbClr val="FF0000"/>
                </a:solidFill>
                <a:latin typeface="微软雅黑" panose="020B0503020204020204" pitchFamily="34" charset="-122"/>
                <a:ea typeface="微软雅黑" panose="020B0503020204020204" pitchFamily="34" charset="-122"/>
                <a:sym typeface="+mn-ea"/>
              </a:rPr>
              <a:t>调</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indent="0" algn="ctr" fontAlgn="auto">
              <a:lnSpc>
                <a:spcPts val="7600"/>
              </a:lnSpc>
            </a:pPr>
            <a:r>
              <a:rPr lang="en-US" altLang="zh-CN" sz="3200" b="1" dirty="0">
                <a:solidFill>
                  <a:srgbClr val="00B050"/>
                </a:solidFill>
                <a:latin typeface="华文新魏" panose="02010800040101010101" pitchFamily="2" charset="-122"/>
                <a:ea typeface="华文新魏" panose="02010800040101010101" pitchFamily="2" charset="-122"/>
                <a:sym typeface="+mn-ea"/>
              </a:rPr>
              <a:t>——2024.10.8</a:t>
            </a:r>
            <a:r>
              <a:rPr lang="zh-CN" altLang="en-US" sz="3200" b="1" dirty="0">
                <a:solidFill>
                  <a:srgbClr val="00B050"/>
                </a:solidFill>
                <a:latin typeface="华文新魏" panose="02010800040101010101" pitchFamily="2" charset="-122"/>
                <a:ea typeface="华文新魏" panose="02010800040101010101" pitchFamily="2" charset="-122"/>
                <a:sym typeface="+mn-ea"/>
              </a:rPr>
              <a:t>在教师业务学习会议上的讲座</a:t>
            </a:r>
            <a:r>
              <a:rPr lang="zh-CN" altLang="en-US" sz="3200" b="1" dirty="0" smtClean="0">
                <a:solidFill>
                  <a:srgbClr val="00B050"/>
                </a:solidFill>
                <a:latin typeface="华文新魏" panose="02010800040101010101" pitchFamily="2" charset="-122"/>
                <a:ea typeface="华文新魏" panose="02010800040101010101" pitchFamily="2" charset="-122"/>
                <a:sym typeface="+mn-ea"/>
              </a:rPr>
              <a:t>（六）</a:t>
            </a:r>
            <a:endParaRPr lang="en-US" altLang="zh-CN" sz="3200" b="1" dirty="0">
              <a:solidFill>
                <a:srgbClr val="00C0DA"/>
              </a:solidFill>
              <a:latin typeface="华文新魏" panose="02010800040101010101" pitchFamily="2" charset="-122"/>
              <a:ea typeface="华文新魏" panose="02010800040101010101" pitchFamily="2" charset="-122"/>
            </a:endParaRPr>
          </a:p>
          <a:p>
            <a:pPr indent="0" algn="ctr" fontAlgn="auto">
              <a:lnSpc>
                <a:spcPts val="7600"/>
              </a:lnSpc>
            </a:pPr>
            <a:r>
              <a:rPr lang="zh-CN" altLang="zh-CN" sz="2800" b="1" dirty="0">
                <a:solidFill>
                  <a:srgbClr val="0000FF"/>
                </a:solidFill>
                <a:latin typeface="华文新魏" panose="02010800040101010101" pitchFamily="2" charset="-122"/>
                <a:ea typeface="华文新魏" panose="02010800040101010101" pitchFamily="2" charset="-122"/>
              </a:rPr>
              <a:t>江苏省仪征中学</a:t>
            </a:r>
            <a:r>
              <a:rPr lang="en-US" altLang="zh-CN" sz="2800" b="1" dirty="0">
                <a:solidFill>
                  <a:srgbClr val="0000FF"/>
                </a:solidFill>
                <a:latin typeface="华文新魏" panose="02010800040101010101" pitchFamily="2" charset="-122"/>
                <a:ea typeface="华文新魏" panose="02010800040101010101" pitchFamily="2" charset="-122"/>
              </a:rPr>
              <a:t>   </a:t>
            </a:r>
            <a:r>
              <a:rPr lang="zh-CN" altLang="zh-CN" sz="2800" b="1" dirty="0">
                <a:solidFill>
                  <a:srgbClr val="0000FF"/>
                </a:solidFill>
                <a:latin typeface="华文新魏" panose="02010800040101010101" pitchFamily="2" charset="-122"/>
                <a:ea typeface="华文新魏" panose="02010800040101010101" pitchFamily="2" charset="-122"/>
              </a:rPr>
              <a:t>姚国</a:t>
            </a:r>
            <a:r>
              <a:rPr lang="zh-CN" altLang="zh-CN" sz="2800" b="1" dirty="0" smtClean="0">
                <a:solidFill>
                  <a:srgbClr val="0000FF"/>
                </a:solidFill>
                <a:latin typeface="华文新魏" panose="02010800040101010101" pitchFamily="2" charset="-122"/>
                <a:ea typeface="华文新魏" panose="02010800040101010101" pitchFamily="2" charset="-122"/>
              </a:rPr>
              <a:t>平</a:t>
            </a:r>
            <a:endParaRPr lang="en-US" altLang="zh-CN"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81354" y="96715"/>
            <a:ext cx="11544300" cy="6699739"/>
          </a:xfrm>
        </p:spPr>
        <p:txBody>
          <a:bodyPr>
            <a:normAutofit/>
          </a:bodyPr>
          <a:lstStyle/>
          <a:p>
            <a:pPr algn="l" fontAlgn="auto">
              <a:lnSpc>
                <a:spcPts val="6500"/>
              </a:lnSpc>
            </a:pPr>
            <a:r>
              <a:rPr lang="en-US" altLang="zh-CN" sz="2800" b="1" dirty="0" smtClean="0">
                <a:solidFill>
                  <a:srgbClr val="0000FF"/>
                </a:solidFill>
                <a:latin typeface="微软雅黑" panose="020B0503020204020204" pitchFamily="34" charset="-122"/>
                <a:ea typeface="微软雅黑" panose="020B0503020204020204" pitchFamily="34" charset="-122"/>
              </a:rPr>
              <a:t>       3</a:t>
            </a:r>
            <a:r>
              <a:rPr lang="zh-CN" altLang="en-US" sz="2800" b="1" dirty="0">
                <a:solidFill>
                  <a:srgbClr val="0000FF"/>
                </a:solidFill>
                <a:latin typeface="微软雅黑" panose="020B0503020204020204" pitchFamily="34" charset="-122"/>
                <a:ea typeface="微软雅黑" panose="020B0503020204020204" pitchFamily="34" charset="-122"/>
              </a:rPr>
              <a:t>．关于课堂上学生的 “</a:t>
            </a:r>
            <a:r>
              <a:rPr lang="zh-CN" altLang="zh-CN" sz="2800" b="1" dirty="0">
                <a:solidFill>
                  <a:srgbClr val="0000FF"/>
                </a:solidFill>
                <a:latin typeface="微软雅黑" panose="020B0503020204020204" pitchFamily="34" charset="-122"/>
                <a:ea typeface="微软雅黑" panose="020B0503020204020204" pitchFamily="34" charset="-122"/>
              </a:rPr>
              <a:t>言语解读</a:t>
            </a:r>
            <a:r>
              <a:rPr lang="zh-CN" altLang="en-US" sz="2800" b="1" dirty="0">
                <a:solidFill>
                  <a:srgbClr val="0000FF"/>
                </a:solidFill>
                <a:latin typeface="微软雅黑" panose="020B0503020204020204" pitchFamily="34" charset="-122"/>
                <a:ea typeface="微软雅黑" panose="020B0503020204020204" pitchFamily="34" charset="-122"/>
              </a:rPr>
              <a:t>”“</a:t>
            </a:r>
            <a:r>
              <a:rPr lang="zh-CN" altLang="zh-CN" sz="2800" b="1" dirty="0">
                <a:solidFill>
                  <a:srgbClr val="0000FF"/>
                </a:solidFill>
                <a:latin typeface="微软雅黑" panose="020B0503020204020204" pitchFamily="34" charset="-122"/>
                <a:ea typeface="微软雅黑" panose="020B0503020204020204" pitchFamily="34" charset="-122"/>
              </a:rPr>
              <a:t>书面解读</a:t>
            </a:r>
            <a:r>
              <a:rPr lang="zh-CN" altLang="en-US" sz="2800" b="1" dirty="0">
                <a:solidFill>
                  <a:srgbClr val="0000FF"/>
                </a:solidFill>
                <a:latin typeface="微软雅黑" panose="020B0503020204020204" pitchFamily="34" charset="-122"/>
                <a:ea typeface="微软雅黑" panose="020B0503020204020204" pitchFamily="34" charset="-122"/>
              </a:rPr>
              <a:t>”以及两者之间的</a:t>
            </a:r>
            <a:r>
              <a:rPr lang="zh-CN" altLang="zh-CN" sz="2800" b="1" dirty="0">
                <a:solidFill>
                  <a:srgbClr val="0000FF"/>
                </a:solidFill>
                <a:latin typeface="微软雅黑" panose="020B0503020204020204" pitchFamily="34" charset="-122"/>
                <a:ea typeface="微软雅黑" panose="020B0503020204020204" pitchFamily="34" charset="-122"/>
              </a:rPr>
              <a:t>转换</a:t>
            </a:r>
            <a:r>
              <a:rPr lang="zh-CN" altLang="en-US" sz="2800" b="1" dirty="0">
                <a:solidFill>
                  <a:srgbClr val="0000FF"/>
                </a:solidFill>
                <a:latin typeface="微软雅黑" panose="020B0503020204020204" pitchFamily="34" charset="-122"/>
                <a:ea typeface="微软雅黑" panose="020B0503020204020204" pitchFamily="34" charset="-122"/>
              </a:rPr>
              <a:t>问</a:t>
            </a:r>
            <a:r>
              <a:rPr lang="zh-CN" altLang="en-US" sz="2800" b="1" dirty="0" smtClean="0">
                <a:solidFill>
                  <a:srgbClr val="0000FF"/>
                </a:solidFill>
                <a:latin typeface="微软雅黑" panose="020B0503020204020204" pitchFamily="34" charset="-122"/>
                <a:ea typeface="微软雅黑" panose="020B0503020204020204" pitchFamily="34" charset="-122"/>
              </a:rPr>
              <a:t>题</a:t>
            </a:r>
            <a:endParaRPr lang="en-US" altLang="zh-CN" sz="2800" b="1" dirty="0" smtClean="0">
              <a:solidFill>
                <a:srgbClr val="0000FF"/>
              </a:solidFill>
              <a:latin typeface="微软雅黑" panose="020B0503020204020204" pitchFamily="34" charset="-122"/>
              <a:ea typeface="微软雅黑" panose="020B0503020204020204" pitchFamily="34" charset="-122"/>
            </a:endParaRPr>
          </a:p>
          <a:p>
            <a:pPr algn="l" fontAlgn="auto">
              <a:lnSpc>
                <a:spcPts val="6500"/>
              </a:lnSpc>
            </a:pPr>
            <a:r>
              <a:rPr lang="en-US" altLang="zh-CN" b="1" dirty="0" smtClean="0">
                <a:solidFill>
                  <a:srgbClr val="FF0000"/>
                </a:solidFill>
                <a:latin typeface="微软雅黑" panose="020B0503020204020204" pitchFamily="34" charset="-122"/>
                <a:ea typeface="微软雅黑" panose="020B0503020204020204" pitchFamily="34" charset="-122"/>
              </a:rPr>
              <a:t>         </a:t>
            </a:r>
            <a:r>
              <a:rPr lang="zh-CN" altLang="zh-CN" b="1" dirty="0" smtClean="0">
                <a:solidFill>
                  <a:srgbClr val="FF0000"/>
                </a:solidFill>
                <a:latin typeface="微软雅黑" panose="020B0503020204020204" pitchFamily="34" charset="-122"/>
                <a:ea typeface="微软雅黑" panose="020B0503020204020204" pitchFamily="34" charset="-122"/>
              </a:rPr>
              <a:t>用</a:t>
            </a:r>
            <a:r>
              <a:rPr lang="zh-CN" altLang="zh-CN" b="1" dirty="0">
                <a:solidFill>
                  <a:srgbClr val="FF0000"/>
                </a:solidFill>
                <a:latin typeface="微软雅黑" panose="020B0503020204020204" pitchFamily="34" charset="-122"/>
                <a:ea typeface="微软雅黑" panose="020B0503020204020204" pitchFamily="34" charset="-122"/>
              </a:rPr>
              <a:t>视频展示台来呈现给大家</a:t>
            </a:r>
            <a:r>
              <a:rPr lang="zh-CN" altLang="zh-CN" b="1" dirty="0" smtClean="0">
                <a:solidFill>
                  <a:srgbClr val="FF0000"/>
                </a:solidFill>
                <a:latin typeface="微软雅黑" panose="020B0503020204020204" pitchFamily="34" charset="-122"/>
                <a:ea typeface="微软雅黑" panose="020B0503020204020204" pitchFamily="34" charset="-122"/>
              </a:rPr>
              <a:t>看有</a:t>
            </a:r>
            <a:r>
              <a:rPr lang="zh-CN" altLang="zh-CN" b="1" dirty="0">
                <a:solidFill>
                  <a:srgbClr val="FF0000"/>
                </a:solidFill>
                <a:latin typeface="微软雅黑" panose="020B0503020204020204" pitchFamily="34" charset="-122"/>
                <a:ea typeface="微软雅黑" panose="020B0503020204020204" pitchFamily="34" charset="-122"/>
              </a:rPr>
              <a:t>两大好处：</a:t>
            </a:r>
            <a:endParaRPr lang="zh-CN" altLang="zh-CN" b="1" dirty="0">
              <a:solidFill>
                <a:srgbClr val="FF0000"/>
              </a:solidFill>
              <a:latin typeface="微软雅黑" panose="020B0503020204020204" pitchFamily="34" charset="-122"/>
              <a:ea typeface="微软雅黑" panose="020B0503020204020204" pitchFamily="34" charset="-122"/>
            </a:endParaRPr>
          </a:p>
          <a:p>
            <a:pPr algn="l" fontAlgn="auto">
              <a:lnSpc>
                <a:spcPts val="6500"/>
              </a:lnSpc>
            </a:pPr>
            <a:r>
              <a:rPr lang="en-US" altLang="zh-CN" b="1" dirty="0" smtClean="0">
                <a:latin typeface="宋体" panose="02010600030101010101" pitchFamily="2" charset="-122"/>
                <a:ea typeface="宋体" panose="02010600030101010101" pitchFamily="2" charset="-122"/>
              </a:rPr>
              <a:t>     </a:t>
            </a:r>
            <a:r>
              <a:rPr lang="zh-CN" altLang="zh-CN" b="1" dirty="0" smtClean="0">
                <a:solidFill>
                  <a:srgbClr val="0000FF"/>
                </a:solidFill>
                <a:latin typeface="微软雅黑" panose="020B0503020204020204" pitchFamily="34" charset="-122"/>
                <a:ea typeface="微软雅黑" panose="020B0503020204020204" pitchFamily="34" charset="-122"/>
              </a:rPr>
              <a:t>一</a:t>
            </a:r>
            <a:r>
              <a:rPr lang="zh-CN" altLang="zh-CN" b="1" dirty="0">
                <a:solidFill>
                  <a:srgbClr val="0000FF"/>
                </a:solidFill>
                <a:latin typeface="微软雅黑" panose="020B0503020204020204" pitchFamily="34" charset="-122"/>
                <a:ea typeface="微软雅黑" panose="020B0503020204020204" pitchFamily="34" charset="-122"/>
              </a:rPr>
              <a:t>是“个体解读”的质态可以由全体同学来评价，</a:t>
            </a:r>
            <a:r>
              <a:rPr lang="zh-CN" altLang="zh-CN" dirty="0">
                <a:latin typeface="宋体" panose="02010600030101010101" pitchFamily="2" charset="-122"/>
                <a:ea typeface="宋体" panose="02010600030101010101" pitchFamily="2" charset="-122"/>
              </a:rPr>
              <a:t>大家都能看到一个清晰的</a:t>
            </a:r>
            <a:r>
              <a:rPr lang="zh-CN" altLang="zh-CN" b="1" dirty="0">
                <a:solidFill>
                  <a:srgbClr val="00B050"/>
                </a:solidFill>
                <a:latin typeface="黑体" panose="02010609060101010101" pitchFamily="49" charset="-122"/>
                <a:ea typeface="黑体" panose="02010609060101010101" pitchFamily="49" charset="-122"/>
              </a:rPr>
              <a:t>文本展示</a:t>
            </a:r>
            <a:r>
              <a:rPr lang="zh-CN" altLang="zh-CN" dirty="0">
                <a:latin typeface="宋体" panose="02010600030101010101" pitchFamily="2" charset="-122"/>
                <a:ea typeface="宋体" panose="02010600030101010101" pitchFamily="2" charset="-122"/>
              </a:rPr>
              <a:t>，评价有充分的</a:t>
            </a:r>
            <a:r>
              <a:rPr lang="zh-CN" altLang="zh-CN" b="1" dirty="0">
                <a:solidFill>
                  <a:srgbClr val="00B050"/>
                </a:solidFill>
                <a:latin typeface="黑体" panose="02010609060101010101" pitchFamily="49" charset="-122"/>
                <a:ea typeface="黑体" panose="02010609060101010101" pitchFamily="49" charset="-122"/>
              </a:rPr>
              <a:t>原始依据</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gn="l" fontAlgn="auto">
              <a:lnSpc>
                <a:spcPts val="6500"/>
              </a:lnSpc>
            </a:pPr>
            <a:r>
              <a:rPr lang="en-US" altLang="zh-CN" dirty="0">
                <a:latin typeface="宋体" panose="02010600030101010101" pitchFamily="2" charset="-122"/>
                <a:ea typeface="宋体" panose="02010600030101010101" pitchFamily="2" charset="-122"/>
              </a:rPr>
              <a:t> </a:t>
            </a:r>
            <a:r>
              <a:rPr lang="en-US" altLang="zh-CN" dirty="0" smtClean="0">
                <a:latin typeface="宋体" panose="02010600030101010101" pitchFamily="2" charset="-122"/>
                <a:ea typeface="宋体" panose="02010600030101010101" pitchFamily="2" charset="-122"/>
              </a:rPr>
              <a:t>   </a:t>
            </a:r>
            <a:r>
              <a:rPr lang="zh-CN" altLang="zh-CN" dirty="0" smtClean="0">
                <a:latin typeface="宋体" panose="02010600030101010101" pitchFamily="2" charset="-122"/>
                <a:ea typeface="宋体" panose="02010600030101010101" pitchFamily="2" charset="-122"/>
              </a:rPr>
              <a:t>这</a:t>
            </a:r>
            <a:r>
              <a:rPr lang="zh-CN" altLang="zh-CN" dirty="0">
                <a:latin typeface="宋体" panose="02010600030101010101" pitchFamily="2" charset="-122"/>
                <a:ea typeface="宋体" panose="02010600030101010101" pitchFamily="2" charset="-122"/>
              </a:rPr>
              <a:t>样，全体同学之间都可以</a:t>
            </a:r>
            <a:r>
              <a:rPr lang="zh-CN" altLang="zh-CN" b="1" dirty="0">
                <a:solidFill>
                  <a:srgbClr val="00B050"/>
                </a:solidFill>
                <a:latin typeface="黑体" panose="02010609060101010101" pitchFamily="49" charset="-122"/>
                <a:ea typeface="黑体" panose="02010609060101010101" pitchFamily="49" charset="-122"/>
              </a:rPr>
              <a:t>对自己与被展示同学的解读进行比较</a:t>
            </a:r>
            <a:r>
              <a:rPr lang="zh-CN" altLang="zh-CN" dirty="0">
                <a:latin typeface="宋体" panose="02010600030101010101" pitchFamily="2" charset="-122"/>
                <a:ea typeface="宋体" panose="02010600030101010101" pitchFamily="2" charset="-122"/>
              </a:rPr>
              <a:t>，进而实现</a:t>
            </a:r>
            <a:r>
              <a:rPr lang="zh-CN" altLang="zh-CN" b="1" dirty="0">
                <a:solidFill>
                  <a:srgbClr val="00B050"/>
                </a:solidFill>
                <a:latin typeface="黑体" panose="02010609060101010101" pitchFamily="49" charset="-122"/>
                <a:ea typeface="黑体" panose="02010609060101010101" pitchFamily="49" charset="-122"/>
              </a:rPr>
              <a:t>各自“个体解读”的成果相互交流、碰撞、共赏、共享</a:t>
            </a:r>
            <a:r>
              <a:rPr lang="zh-CN" altLang="zh-CN" dirty="0" smtClean="0">
                <a:latin typeface="宋体" panose="02010600030101010101" pitchFamily="2" charset="-122"/>
                <a:ea typeface="宋体" panose="02010600030101010101" pitchFamily="2" charset="-122"/>
              </a:rPr>
              <a:t>。</a:t>
            </a:r>
            <a:endParaRPr lang="zh-CN" altLang="zh-CN"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14299" y="96715"/>
            <a:ext cx="11975123" cy="6699739"/>
          </a:xfrm>
        </p:spPr>
        <p:txBody>
          <a:bodyPr/>
          <a:lstStyle/>
          <a:p>
            <a:pPr algn="l">
              <a:lnSpc>
                <a:spcPts val="4100"/>
              </a:lnSpc>
            </a:pPr>
            <a:r>
              <a:rPr lang="en-US" altLang="zh-CN" b="1" dirty="0" smtClean="0">
                <a:solidFill>
                  <a:srgbClr val="0000FF"/>
                </a:solidFill>
                <a:latin typeface="微软雅黑" panose="020B0503020204020204" pitchFamily="34" charset="-122"/>
                <a:ea typeface="微软雅黑" panose="020B0503020204020204" pitchFamily="34" charset="-122"/>
              </a:rPr>
              <a:t>       </a:t>
            </a:r>
            <a:r>
              <a:rPr lang="zh-CN" altLang="zh-CN" b="1" dirty="0" smtClean="0">
                <a:solidFill>
                  <a:srgbClr val="0000FF"/>
                </a:solidFill>
                <a:latin typeface="微软雅黑" panose="020B0503020204020204" pitchFamily="34" charset="-122"/>
                <a:ea typeface="微软雅黑" panose="020B0503020204020204" pitchFamily="34" charset="-122"/>
              </a:rPr>
              <a:t>二</a:t>
            </a:r>
            <a:r>
              <a:rPr lang="zh-CN" altLang="zh-CN" b="1" dirty="0">
                <a:solidFill>
                  <a:srgbClr val="0000FF"/>
                </a:solidFill>
                <a:latin typeface="微软雅黑" panose="020B0503020204020204" pitchFamily="34" charset="-122"/>
                <a:ea typeface="微软雅黑" panose="020B0503020204020204" pitchFamily="34" charset="-122"/>
              </a:rPr>
              <a:t>是让学生把自己的“个体解读”落实在纸上，</a:t>
            </a:r>
            <a:r>
              <a:rPr lang="zh-CN" altLang="zh-CN" dirty="0">
                <a:latin typeface="宋体" panose="02010600030101010101" pitchFamily="2" charset="-122"/>
                <a:ea typeface="宋体" panose="02010600030101010101" pitchFamily="2" charset="-122"/>
              </a:rPr>
              <a:t>使学生将自己的</a:t>
            </a:r>
            <a:r>
              <a:rPr lang="zh-CN" altLang="zh-CN" b="1" dirty="0">
                <a:solidFill>
                  <a:srgbClr val="00B050"/>
                </a:solidFill>
                <a:latin typeface="黑体" panose="02010609060101010101" pitchFamily="49" charset="-122"/>
                <a:ea typeface="黑体" panose="02010609060101010101" pitchFamily="49" charset="-122"/>
              </a:rPr>
              <a:t>言语解读</a:t>
            </a:r>
            <a:r>
              <a:rPr lang="zh-CN" altLang="zh-CN" dirty="0">
                <a:latin typeface="宋体" panose="02010600030101010101" pitchFamily="2" charset="-122"/>
                <a:ea typeface="宋体" panose="02010600030101010101" pitchFamily="2" charset="-122"/>
              </a:rPr>
              <a:t>转换为</a:t>
            </a:r>
            <a:r>
              <a:rPr lang="zh-CN" altLang="zh-CN" b="1" dirty="0">
                <a:solidFill>
                  <a:srgbClr val="00B050"/>
                </a:solidFill>
                <a:latin typeface="黑体" panose="02010609060101010101" pitchFamily="49" charset="-122"/>
                <a:ea typeface="黑体" panose="02010609060101010101" pitchFamily="49" charset="-122"/>
              </a:rPr>
              <a:t>书面解读</a:t>
            </a:r>
            <a:r>
              <a:rPr lang="zh-CN" altLang="zh-CN" b="1"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提升了一个要求层次，特别要指出的是大多数考试考查的不是你的</a:t>
            </a:r>
            <a:r>
              <a:rPr lang="zh-CN" altLang="zh-CN" b="1" dirty="0">
                <a:solidFill>
                  <a:srgbClr val="00B050"/>
                </a:solidFill>
                <a:latin typeface="黑体" panose="02010609060101010101" pitchFamily="49" charset="-122"/>
                <a:ea typeface="黑体" panose="02010609060101010101" pitchFamily="49" charset="-122"/>
              </a:rPr>
              <a:t>言语解读</a:t>
            </a:r>
            <a:r>
              <a:rPr lang="zh-CN" altLang="zh-CN" dirty="0">
                <a:latin typeface="宋体" panose="02010600030101010101" pitchFamily="2" charset="-122"/>
                <a:ea typeface="宋体" panose="02010600030101010101" pitchFamily="2" charset="-122"/>
              </a:rPr>
              <a:t>，而是你的</a:t>
            </a:r>
            <a:r>
              <a:rPr lang="zh-CN" altLang="zh-CN" b="1" dirty="0">
                <a:solidFill>
                  <a:srgbClr val="00B050"/>
                </a:solidFill>
                <a:latin typeface="黑体" panose="02010609060101010101" pitchFamily="49" charset="-122"/>
                <a:ea typeface="黑体" panose="02010609060101010101" pitchFamily="49" charset="-122"/>
              </a:rPr>
              <a:t>书面解读</a:t>
            </a:r>
            <a:r>
              <a:rPr lang="zh-CN" altLang="zh-CN" dirty="0">
                <a:latin typeface="宋体" panose="02010600030101010101" pitchFamily="2" charset="-122"/>
                <a:ea typeface="宋体" panose="02010600030101010101" pitchFamily="2" charset="-122"/>
              </a:rPr>
              <a:t>（将来的高考更是如此</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gn="l">
              <a:lnSpc>
                <a:spcPts val="4100"/>
              </a:lnSpc>
            </a:pPr>
            <a:r>
              <a:rPr lang="en-US" altLang="zh-CN" dirty="0">
                <a:latin typeface="宋体" panose="02010600030101010101" pitchFamily="2" charset="-122"/>
                <a:ea typeface="宋体" panose="02010600030101010101" pitchFamily="2" charset="-122"/>
              </a:rPr>
              <a:t> </a:t>
            </a:r>
            <a:r>
              <a:rPr lang="en-US" altLang="zh-CN" dirty="0" smtClean="0">
                <a:latin typeface="宋体" panose="02010600030101010101" pitchFamily="2" charset="-122"/>
                <a:ea typeface="宋体" panose="02010600030101010101" pitchFamily="2" charset="-122"/>
              </a:rPr>
              <a:t>   </a:t>
            </a:r>
            <a:r>
              <a:rPr lang="zh-CN" altLang="zh-CN" dirty="0" smtClean="0">
                <a:latin typeface="宋体" panose="02010600030101010101" pitchFamily="2" charset="-122"/>
                <a:ea typeface="宋体" panose="02010600030101010101" pitchFamily="2" charset="-122"/>
              </a:rPr>
              <a:t>这</a:t>
            </a:r>
            <a:r>
              <a:rPr lang="zh-CN" altLang="zh-CN" dirty="0">
                <a:latin typeface="宋体" panose="02010600030101010101" pitchFamily="2" charset="-122"/>
                <a:ea typeface="宋体" panose="02010600030101010101" pitchFamily="2" charset="-122"/>
              </a:rPr>
              <a:t>样可以</a:t>
            </a:r>
            <a:r>
              <a:rPr lang="zh-CN" altLang="zh-CN" b="1" dirty="0">
                <a:solidFill>
                  <a:srgbClr val="00B050"/>
                </a:solidFill>
                <a:latin typeface="黑体" panose="02010609060101010101" pitchFamily="49" charset="-122"/>
                <a:ea typeface="黑体" panose="02010609060101010101" pitchFamily="49" charset="-122"/>
              </a:rPr>
              <a:t>带有强制性训练学生去认真书写，注意书写的规范性、字迹的工整度</a:t>
            </a:r>
            <a:r>
              <a:rPr lang="zh-CN" altLang="zh-CN" b="1"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因为学生对文本解读的意蕴再好，而书写的呈现形式不好，评卷的教师不能在毫无阅读障碍的情况下，清晰地了解的文本解读水平，肯定不能得到好的分数。比如，高考作文评阅的时间很紧张，任何不规范的书写呈现质态都将会使得分被打折扣</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gn="l">
              <a:lnSpc>
                <a:spcPts val="4100"/>
              </a:lnSpc>
            </a:pPr>
            <a:r>
              <a:rPr lang="en-US" altLang="zh-CN" b="1" dirty="0">
                <a:solidFill>
                  <a:srgbClr val="00B050"/>
                </a:solidFill>
                <a:latin typeface="宋体" panose="02010600030101010101" pitchFamily="2" charset="-122"/>
                <a:ea typeface="宋体" panose="02010600030101010101" pitchFamily="2" charset="-122"/>
              </a:rPr>
              <a:t> </a:t>
            </a:r>
            <a:r>
              <a:rPr lang="en-US" altLang="zh-CN" b="1" dirty="0" smtClean="0">
                <a:solidFill>
                  <a:srgbClr val="00B050"/>
                </a:solidFill>
                <a:latin typeface="宋体" panose="02010600030101010101" pitchFamily="2" charset="-122"/>
                <a:ea typeface="宋体" panose="02010600030101010101" pitchFamily="2" charset="-122"/>
              </a:rPr>
              <a:t>   </a:t>
            </a:r>
            <a:r>
              <a:rPr lang="zh-CN" altLang="zh-CN" b="1" dirty="0" smtClean="0">
                <a:solidFill>
                  <a:srgbClr val="00B050"/>
                </a:solidFill>
                <a:latin typeface="黑体" panose="02010609060101010101" pitchFamily="49" charset="-122"/>
                <a:ea typeface="黑体" panose="02010609060101010101" pitchFamily="49" charset="-122"/>
              </a:rPr>
              <a:t>你</a:t>
            </a:r>
            <a:r>
              <a:rPr lang="zh-CN" altLang="zh-CN" b="1" dirty="0">
                <a:solidFill>
                  <a:srgbClr val="00B050"/>
                </a:solidFill>
                <a:latin typeface="黑体" panose="02010609060101010101" pitchFamily="49" charset="-122"/>
                <a:ea typeface="黑体" panose="02010609060101010101" pitchFamily="49" charset="-122"/>
              </a:rPr>
              <a:t>老师对学生说一千遍</a:t>
            </a:r>
            <a:r>
              <a:rPr lang="zh-CN" altLang="zh-CN" b="1" dirty="0">
                <a:solidFill>
                  <a:srgbClr val="FF0000"/>
                </a:solidFill>
                <a:latin typeface="黑体" panose="02010609060101010101" pitchFamily="49" charset="-122"/>
                <a:ea typeface="黑体" panose="02010609060101010101" pitchFamily="49" charset="-122"/>
                <a:sym typeface="+mn-ea"/>
              </a:rPr>
              <a:t>“</a:t>
            </a:r>
            <a:r>
              <a:rPr lang="zh-CN" altLang="zh-CN" b="1" dirty="0">
                <a:solidFill>
                  <a:srgbClr val="FF0000"/>
                </a:solidFill>
                <a:latin typeface="黑体" panose="02010609060101010101" pitchFamily="49" charset="-122"/>
                <a:ea typeface="黑体" panose="02010609060101010101" pitchFamily="49" charset="-122"/>
              </a:rPr>
              <a:t>要认真规范地书写</a:t>
            </a:r>
            <a:r>
              <a:rPr lang="en-US" altLang="zh-CN" b="1" dirty="0">
                <a:solidFill>
                  <a:srgbClr val="FF0000"/>
                </a:solidFill>
                <a:latin typeface="黑体" panose="02010609060101010101" pitchFamily="49" charset="-122"/>
                <a:ea typeface="黑体" panose="02010609060101010101" pitchFamily="49" charset="-122"/>
                <a:sym typeface="+mn-ea"/>
              </a:rPr>
              <a:t>”</a:t>
            </a:r>
            <a:r>
              <a:rPr lang="zh-CN" altLang="zh-CN" b="1" dirty="0">
                <a:solidFill>
                  <a:srgbClr val="00B050"/>
                </a:solidFill>
                <a:latin typeface="黑体" panose="02010609060101010101" pitchFamily="49" charset="-122"/>
                <a:ea typeface="黑体" panose="02010609060101010101" pitchFamily="49" charset="-122"/>
              </a:rPr>
              <a:t>，不如你经常性地在视频展示台上投影学生的“书面解读”</a:t>
            </a:r>
            <a:r>
              <a:rPr lang="zh-CN" altLang="zh-CN" dirty="0">
                <a:latin typeface="宋体" panose="02010600030101010101" pitchFamily="2" charset="-122"/>
                <a:ea typeface="宋体" panose="02010600030101010101" pitchFamily="2" charset="-122"/>
              </a:rPr>
              <a:t>，</a:t>
            </a:r>
            <a:r>
              <a:rPr lang="zh-CN" altLang="zh-CN" b="1" dirty="0">
                <a:solidFill>
                  <a:srgbClr val="00B0F0"/>
                </a:solidFill>
                <a:latin typeface="黑体" panose="02010609060101010101" pitchFamily="49" charset="-122"/>
                <a:ea typeface="黑体" panose="02010609060101010101" pitchFamily="49" charset="-122"/>
              </a:rPr>
              <a:t>人性中最本质的东西是每个人都会非常在意别人对自己的评价</a:t>
            </a:r>
            <a:r>
              <a:rPr lang="zh-CN" altLang="zh-CN" b="1" dirty="0">
                <a:latin typeface="宋体" panose="02010600030101010101" pitchFamily="2" charset="-122"/>
                <a:ea typeface="宋体" panose="02010600030101010101" pitchFamily="2" charset="-122"/>
              </a:rPr>
              <a:t>，尤其是高中生，</a:t>
            </a:r>
            <a:r>
              <a:rPr lang="zh-CN" altLang="zh-CN" b="1" dirty="0">
                <a:solidFill>
                  <a:srgbClr val="00B0F0"/>
                </a:solidFill>
                <a:latin typeface="黑体" panose="02010609060101010101" pitchFamily="49" charset="-122"/>
                <a:ea typeface="黑体" panose="02010609060101010101" pitchFamily="49" charset="-122"/>
              </a:rPr>
              <a:t>在男女合班体制下</a:t>
            </a:r>
            <a:r>
              <a:rPr lang="zh-CN" altLang="zh-CN" b="1" dirty="0">
                <a:latin typeface="宋体" panose="02010600030101010101" pitchFamily="2" charset="-122"/>
                <a:ea typeface="宋体" panose="02010600030101010101" pitchFamily="2" charset="-122"/>
              </a:rPr>
              <a:t>，字写得差且不规范，像鸡爪子挥的一样，是非常丢人的，尤其是</a:t>
            </a:r>
            <a:r>
              <a:rPr lang="zh-CN" altLang="zh-CN" b="1" dirty="0">
                <a:solidFill>
                  <a:srgbClr val="00B0F0"/>
                </a:solidFill>
                <a:latin typeface="黑体" panose="02010609060101010101" pitchFamily="49" charset="-122"/>
                <a:ea typeface="黑体" panose="02010609060101010101" pitchFamily="49" charset="-122"/>
              </a:rPr>
              <a:t>在众多异性面前</a:t>
            </a:r>
            <a:r>
              <a:rPr lang="zh-CN" altLang="zh-CN" b="1" dirty="0">
                <a:latin typeface="宋体" panose="02010600030101010101" pitchFamily="2" charset="-122"/>
                <a:ea typeface="宋体" panose="02010600030101010101" pitchFamily="2" charset="-122"/>
              </a:rPr>
              <a:t>，你要</a:t>
            </a:r>
            <a:r>
              <a:rPr lang="zh-CN" altLang="zh-CN" b="1" dirty="0">
                <a:solidFill>
                  <a:srgbClr val="00B0F0"/>
                </a:solidFill>
                <a:latin typeface="黑体" panose="02010609060101010101" pitchFamily="49" charset="-122"/>
                <a:ea typeface="黑体" panose="02010609060101010101" pitchFamily="49" charset="-122"/>
              </a:rPr>
              <a:t>抓住人性中最致命的东西</a:t>
            </a:r>
            <a:r>
              <a:rPr lang="zh-CN" altLang="zh-CN" b="1" dirty="0">
                <a:latin typeface="宋体" panose="02010600030101010101" pitchFamily="2" charset="-122"/>
                <a:ea typeface="宋体" panose="02010600030101010101" pitchFamily="2" charset="-122"/>
              </a:rPr>
              <a:t>，即抓住学生的“命门”，点他的“穴”。</a:t>
            </a:r>
            <a:endParaRPr lang="zh-CN" altLang="zh-CN" dirty="0">
              <a:latin typeface="宋体" panose="02010600030101010101" pitchFamily="2" charset="-122"/>
              <a:ea typeface="宋体" panose="02010600030101010101" pitchFamily="2" charset="-122"/>
            </a:endParaRPr>
          </a:p>
          <a:p>
            <a:pPr algn="l"/>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15570" y="170180"/>
            <a:ext cx="12002770" cy="6556375"/>
          </a:xfrm>
        </p:spPr>
        <p:txBody>
          <a:bodyPr>
            <a:normAutofit fontScale="40000" lnSpcReduction="20000"/>
          </a:bodyPr>
          <a:lstStyle/>
          <a:p>
            <a:pPr marL="0" indent="0" fontAlgn="auto">
              <a:lnSpc>
                <a:spcPts val="4400"/>
              </a:lnSpc>
              <a:spcBef>
                <a:spcPts val="1200"/>
              </a:spcBef>
              <a:buNone/>
            </a:pPr>
            <a:r>
              <a:rPr lang="zh-CN" altLang="en-US" sz="2400" b="1" dirty="0" smtClean="0">
                <a:solidFill>
                  <a:srgbClr val="00B050"/>
                </a:solidFill>
                <a:latin typeface="微软雅黑" panose="020B0503020204020204" pitchFamily="34" charset="-122"/>
                <a:ea typeface="微软雅黑" panose="020B0503020204020204" pitchFamily="34" charset="-122"/>
              </a:rPr>
              <a:t>     </a:t>
            </a:r>
            <a:r>
              <a:rPr lang="en-US" altLang="zh-CN" sz="2400" b="1" dirty="0" smtClean="0">
                <a:solidFill>
                  <a:srgbClr val="00B050"/>
                </a:solidFill>
                <a:latin typeface="微软雅黑" panose="020B0503020204020204" pitchFamily="34" charset="-122"/>
                <a:ea typeface="微软雅黑" panose="020B0503020204020204" pitchFamily="34" charset="-122"/>
              </a:rPr>
              <a:t>           </a:t>
            </a:r>
            <a:r>
              <a:rPr lang="zh-CN" altLang="en-US" sz="6000" b="1" dirty="0" smtClean="0">
                <a:solidFill>
                  <a:srgbClr val="0000FF"/>
                </a:solidFill>
                <a:latin typeface="黑体" panose="02010609060101010101" pitchFamily="49" charset="-122"/>
                <a:ea typeface="黑体" panose="02010609060101010101" pitchFamily="49" charset="-122"/>
                <a:cs typeface="黑体" panose="02010609060101010101" pitchFamily="49" charset="-122"/>
              </a:rPr>
              <a:t>这里</a:t>
            </a:r>
            <a:r>
              <a:rPr lang="zh-CN" altLang="en-US" sz="6000" b="1" dirty="0">
                <a:solidFill>
                  <a:srgbClr val="0000FF"/>
                </a:solidFill>
                <a:latin typeface="黑体" panose="02010609060101010101" pitchFamily="49" charset="-122"/>
                <a:ea typeface="黑体" panose="02010609060101010101" pitchFamily="49" charset="-122"/>
                <a:cs typeface="黑体" panose="02010609060101010101" pitchFamily="49" charset="-122"/>
              </a:rPr>
              <a:t>还涉及到</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“教育教学管理边际效益”</a:t>
            </a:r>
            <a:r>
              <a:rPr lang="zh-CN" altLang="en-US" sz="6000" b="1" dirty="0">
                <a:solidFill>
                  <a:srgbClr val="0000FF"/>
                </a:solidFill>
                <a:latin typeface="黑体" panose="02010609060101010101" pitchFamily="49" charset="-122"/>
                <a:ea typeface="黑体" panose="02010609060101010101" pitchFamily="49" charset="-122"/>
                <a:cs typeface="黑体" panose="02010609060101010101" pitchFamily="49" charset="-122"/>
              </a:rPr>
              <a:t>的问题：“学生用不同规格的纸写，老师用视频展示台时被迫需要不停地调焦距”“教学的边际效益未能充分挖掘”。</a:t>
            </a:r>
            <a:endParaRPr lang="zh-CN" altLang="en-US" sz="6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0" indent="0" fontAlgn="auto">
              <a:lnSpc>
                <a:spcPts val="4400"/>
              </a:lnSpc>
              <a:spcBef>
                <a:spcPts val="1200"/>
              </a:spcBef>
              <a:buNone/>
            </a:pP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    学期</a:t>
            </a:r>
            <a:r>
              <a:rPr lang="zh-CN" altLang="en-US"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初</a:t>
            </a: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发放</a:t>
            </a:r>
            <a:r>
              <a:rPr lang="en-US" altLang="zh-CN"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500</a:t>
            </a:r>
            <a:r>
              <a:rPr lang="zh-CN" altLang="en-US"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张</a:t>
            </a:r>
            <a:r>
              <a:rPr lang="en-US" altLang="zh-CN"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1/4</a:t>
            </a:r>
            <a:r>
              <a:rPr lang="zh-CN" altLang="en-US"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大的</a:t>
            </a:r>
            <a:r>
              <a:rPr lang="en-US" altLang="zh-CN"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16k</a:t>
            </a:r>
            <a:r>
              <a:rPr lang="zh-CN" altLang="en-US" sz="6000" b="1" dirty="0">
                <a:solidFill>
                  <a:srgbClr val="00B050"/>
                </a:solidFill>
                <a:latin typeface="黑体" panose="02010609060101010101" pitchFamily="49" charset="-122"/>
                <a:ea typeface="黑体" panose="02010609060101010101" pitchFamily="49" charset="-122"/>
                <a:cs typeface="黑体" panose="02010609060101010101" pitchFamily="49" charset="-122"/>
              </a:rPr>
              <a:t>纸，</a:t>
            </a:r>
            <a:r>
              <a:rPr lang="zh-CN" altLang="zh-CN"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课堂上让学生用</a:t>
            </a:r>
            <a:r>
              <a:rPr lang="en-US" altLang="zh-CN"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64k</a:t>
            </a:r>
            <a:r>
              <a:rPr lang="zh-CN" altLang="zh-CN"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小纸把自己对老师提出的问题的个体解读落实在这种特定的纸上</a:t>
            </a: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a:t>
            </a:r>
            <a:r>
              <a:rPr lang="zh-CN" altLang="en-US" sz="6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zh-CN" sz="6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言语解读</a:t>
            </a:r>
            <a:r>
              <a:rPr lang="zh-CN" altLang="en-US" sz="6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 转换为</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书面解读</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，再走到视频展示台前向全班同学呈现自己的“解读”，然后在讲台上面对全体同学将自己的</a:t>
            </a:r>
            <a:r>
              <a:rPr lang="en-US" altLang="zh-CN" sz="6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书面解读</a:t>
            </a:r>
            <a:r>
              <a:rPr lang="en-US" altLang="zh-CN" sz="6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转换为</a:t>
            </a:r>
            <a:r>
              <a:rPr lang="en-US" altLang="zh-CN" sz="6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言语解读</a:t>
            </a:r>
            <a:r>
              <a:rPr lang="en-US" altLang="zh-CN" sz="6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就是遵循</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“让学生最大限度地参与课堂”</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的教学规律，充分发掘教学的</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边际效益</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a:t>
            </a:r>
            <a:endParaRPr lang="zh-CN" altLang="zh-CN" sz="6000" dirty="0" smtClean="0">
              <a:latin typeface="黑体" panose="02010609060101010101" pitchFamily="49" charset="-122"/>
              <a:ea typeface="黑体" panose="02010609060101010101" pitchFamily="49" charset="-122"/>
              <a:cs typeface="黑体" panose="02010609060101010101" pitchFamily="49" charset="-122"/>
            </a:endParaRPr>
          </a:p>
          <a:p>
            <a:pPr marL="0" indent="0" fontAlgn="auto">
              <a:lnSpc>
                <a:spcPts val="4400"/>
              </a:lnSpc>
              <a:spcBef>
                <a:spcPts val="1200"/>
              </a:spcBef>
              <a:buNone/>
            </a:pPr>
            <a:r>
              <a:rPr lang="en-US" altLang="zh-CN" sz="6000" dirty="0" smtClean="0">
                <a:latin typeface="黑体" panose="02010609060101010101" pitchFamily="49" charset="-122"/>
                <a:ea typeface="黑体" panose="02010609060101010101" pitchFamily="49" charset="-122"/>
                <a:cs typeface="黑体" panose="02010609060101010101" pitchFamily="49" charset="-122"/>
              </a:rPr>
              <a:t>    </a:t>
            </a:r>
            <a:r>
              <a:rPr lang="zh-CN" altLang="zh-CN"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当所有学生都意识到自己在课堂上的学习质态随时都有可能会接受全体同学的检验和评价时</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，他就会重视解读和书写的质量；当他需要对自己的</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解读</a:t>
            </a:r>
            <a:r>
              <a:rPr lang="zh-CN" altLang="en-US" sz="6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 作出阐释时</a:t>
            </a: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（升级版的</a:t>
            </a:r>
            <a:r>
              <a:rPr lang="zh-CN" altLang="en-US" sz="6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书面解读</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 转换为</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言语解读</a:t>
            </a:r>
            <a:r>
              <a:rPr lang="zh-CN" altLang="en-US"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6000" b="1" dirty="0" smtClean="0">
                <a:solidFill>
                  <a:srgbClr val="00B050"/>
                </a:solidFill>
                <a:latin typeface="黑体" panose="02010609060101010101" pitchFamily="49" charset="-122"/>
                <a:ea typeface="黑体" panose="02010609060101010101" pitchFamily="49" charset="-122"/>
                <a:cs typeface="黑体" panose="02010609060101010101" pitchFamily="49" charset="-122"/>
              </a:rPr>
              <a:t>）</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，他就再次参与到了</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理解和消化</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之中，其他同学也在</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对比、思考</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中进行了</a:t>
            </a:r>
            <a:r>
              <a:rPr lang="zh-CN" altLang="zh-CN" sz="6000" b="1" dirty="0">
                <a:solidFill>
                  <a:srgbClr val="FF0000"/>
                </a:solidFill>
                <a:latin typeface="黑体" panose="02010609060101010101" pitchFamily="49" charset="-122"/>
                <a:ea typeface="黑体" panose="02010609060101010101" pitchFamily="49" charset="-122"/>
                <a:cs typeface="黑体" panose="02010609060101010101" pitchFamily="49" charset="-122"/>
              </a:rPr>
              <a:t>再次学习</a:t>
            </a:r>
            <a:r>
              <a:rPr lang="zh-CN" altLang="zh-CN" sz="6000" dirty="0" smtClean="0">
                <a:latin typeface="黑体" panose="02010609060101010101" pitchFamily="49" charset="-122"/>
                <a:ea typeface="黑体" panose="02010609060101010101" pitchFamily="49" charset="-122"/>
                <a:cs typeface="黑体" panose="02010609060101010101" pitchFamily="49" charset="-122"/>
              </a:rPr>
              <a:t>。</a:t>
            </a:r>
            <a:endParaRPr lang="zh-CN" altLang="zh-CN" sz="600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5409" y="116601"/>
            <a:ext cx="12054254" cy="6676963"/>
          </a:xfrm>
        </p:spPr>
        <p:txBody>
          <a:bodyPr>
            <a:normAutofit/>
          </a:bodyPr>
          <a:lstStyle/>
          <a:p>
            <a:pPr algn="l">
              <a:lnSpc>
                <a:spcPts val="5800"/>
              </a:lnSpc>
              <a:spcBef>
                <a:spcPts val="1200"/>
              </a:spcBef>
            </a:pPr>
            <a:r>
              <a:rPr lang="en-US" altLang="zh-CN" sz="3600" b="1" dirty="0" smtClean="0">
                <a:solidFill>
                  <a:srgbClr val="00B050"/>
                </a:solidFill>
                <a:latin typeface="微软雅黑" panose="020B0503020204020204" pitchFamily="34" charset="-122"/>
                <a:ea typeface="微软雅黑" panose="020B0503020204020204" pitchFamily="34" charset="-122"/>
              </a:rPr>
              <a:t>     </a:t>
            </a:r>
            <a:r>
              <a:rPr lang="zh-CN" altLang="zh-CN" sz="3200" b="1" dirty="0" smtClean="0">
                <a:solidFill>
                  <a:srgbClr val="00B050"/>
                </a:solidFill>
                <a:latin typeface="楷体" panose="02010609060101010101" pitchFamily="49" charset="-122"/>
                <a:ea typeface="楷体" panose="02010609060101010101" pitchFamily="49" charset="-122"/>
              </a:rPr>
              <a:t>“书面解读”</a:t>
            </a:r>
            <a:r>
              <a:rPr lang="zh-CN" altLang="zh-CN" sz="3200" b="1" dirty="0">
                <a:solidFill>
                  <a:srgbClr val="00B050"/>
                </a:solidFill>
                <a:latin typeface="楷体" panose="02010609060101010101" pitchFamily="49" charset="-122"/>
                <a:ea typeface="楷体" panose="02010609060101010101" pitchFamily="49" charset="-122"/>
              </a:rPr>
              <a:t>转换为“言语解读”的课堂教学行为对</a:t>
            </a:r>
            <a:r>
              <a:rPr lang="zh-CN" altLang="zh-CN" sz="3200" b="1" dirty="0" smtClean="0">
                <a:solidFill>
                  <a:srgbClr val="00B050"/>
                </a:solidFill>
                <a:latin typeface="楷体" panose="02010609060101010101" pitchFamily="49" charset="-122"/>
                <a:ea typeface="楷体" panose="02010609060101010101" pitchFamily="49" charset="-122"/>
              </a:rPr>
              <a:t>学生</a:t>
            </a:r>
            <a:r>
              <a:rPr lang="zh-CN" altLang="en-US" b="1" dirty="0" smtClean="0">
                <a:solidFill>
                  <a:srgbClr val="FF0000"/>
                </a:solidFill>
                <a:latin typeface="楷体" panose="02010609060101010101" pitchFamily="49" charset="-122"/>
                <a:ea typeface="楷体" panose="02010609060101010101" pitchFamily="49" charset="-122"/>
              </a:rPr>
              <a:t>（包括对“解读者”以及全班同学课堂学习的“刺激力”）</a:t>
            </a:r>
            <a:r>
              <a:rPr lang="zh-CN" altLang="zh-CN" sz="3200" b="1" dirty="0" smtClean="0">
                <a:solidFill>
                  <a:srgbClr val="00B050"/>
                </a:solidFill>
                <a:latin typeface="楷体" panose="02010609060101010101" pitchFamily="49" charset="-122"/>
                <a:ea typeface="楷体" panose="02010609060101010101" pitchFamily="49" charset="-122"/>
              </a:rPr>
              <a:t>能力</a:t>
            </a:r>
            <a:r>
              <a:rPr lang="zh-CN" altLang="zh-CN" sz="3200" b="1" dirty="0">
                <a:solidFill>
                  <a:srgbClr val="00B050"/>
                </a:solidFill>
                <a:latin typeface="楷体" panose="02010609060101010101" pitchFamily="49" charset="-122"/>
                <a:ea typeface="楷体" panose="02010609060101010101" pitchFamily="49" charset="-122"/>
              </a:rPr>
              <a:t>提升的三个层次</a:t>
            </a:r>
            <a:r>
              <a:rPr lang="zh-CN" altLang="zh-CN" sz="3200" b="1" dirty="0" smtClean="0">
                <a:solidFill>
                  <a:srgbClr val="00B050"/>
                </a:solidFill>
                <a:latin typeface="楷体" panose="02010609060101010101" pitchFamily="49" charset="-122"/>
                <a:ea typeface="楷体" panose="02010609060101010101" pitchFamily="49" charset="-122"/>
              </a:rPr>
              <a:t>：</a:t>
            </a:r>
            <a:endParaRPr lang="en-US" altLang="zh-CN" sz="3200" b="1" dirty="0" smtClean="0">
              <a:solidFill>
                <a:srgbClr val="00B050"/>
              </a:solidFill>
              <a:latin typeface="楷体" panose="02010609060101010101" pitchFamily="49" charset="-122"/>
              <a:ea typeface="楷体" panose="02010609060101010101" pitchFamily="49" charset="-122"/>
            </a:endParaRPr>
          </a:p>
          <a:p>
            <a:pPr algn="l">
              <a:lnSpc>
                <a:spcPts val="5800"/>
              </a:lnSpc>
              <a:spcBef>
                <a:spcPts val="1200"/>
              </a:spcBef>
            </a:pPr>
            <a:r>
              <a:rPr lang="en-US" altLang="zh-CN" sz="3200" b="1" dirty="0">
                <a:latin typeface="楷体" panose="02010609060101010101" pitchFamily="49" charset="-122"/>
                <a:ea typeface="楷体" panose="02010609060101010101" pitchFamily="49" charset="-122"/>
              </a:rPr>
              <a:t> </a:t>
            </a:r>
            <a:r>
              <a:rPr lang="en-US" altLang="zh-CN" sz="3200" b="1" dirty="0" smtClean="0">
                <a:latin typeface="楷体" panose="02010609060101010101" pitchFamily="49" charset="-122"/>
                <a:ea typeface="楷体" panose="02010609060101010101" pitchFamily="49" charset="-122"/>
              </a:rPr>
              <a:t>   </a:t>
            </a:r>
            <a:r>
              <a:rPr lang="zh-CN" altLang="zh-CN" sz="2800" b="1" dirty="0" smtClean="0">
                <a:solidFill>
                  <a:srgbClr val="0000FF"/>
                </a:solidFill>
                <a:latin typeface="楷体" panose="02010609060101010101" pitchFamily="49" charset="-122"/>
                <a:ea typeface="楷体" panose="02010609060101010101" pitchFamily="49" charset="-122"/>
              </a:rPr>
              <a:t>一</a:t>
            </a:r>
            <a:r>
              <a:rPr lang="zh-CN" altLang="zh-CN" sz="2800" b="1" dirty="0">
                <a:solidFill>
                  <a:srgbClr val="0000FF"/>
                </a:solidFill>
                <a:latin typeface="楷体" panose="02010609060101010101" pitchFamily="49" charset="-122"/>
                <a:ea typeface="楷体" panose="02010609060101010101" pitchFamily="49" charset="-122"/>
              </a:rPr>
              <a:t>、由老师投影学生的</a:t>
            </a:r>
            <a:r>
              <a:rPr lang="zh-CN" altLang="zh-CN" sz="2800" b="1" dirty="0">
                <a:solidFill>
                  <a:srgbClr val="00B050"/>
                </a:solidFill>
                <a:latin typeface="楷体" panose="02010609060101010101" pitchFamily="49" charset="-122"/>
                <a:ea typeface="楷体" panose="02010609060101010101" pitchFamily="49" charset="-122"/>
              </a:rPr>
              <a:t>“书面解读”</a:t>
            </a:r>
            <a:r>
              <a:rPr lang="zh-CN" altLang="zh-CN" sz="2800" b="1" dirty="0">
                <a:solidFill>
                  <a:srgbClr val="0000FF"/>
                </a:solidFill>
                <a:latin typeface="楷体" panose="02010609060101010101" pitchFamily="49" charset="-122"/>
                <a:ea typeface="楷体" panose="02010609060101010101" pitchFamily="49" charset="-122"/>
              </a:rPr>
              <a:t>并</a:t>
            </a:r>
            <a:r>
              <a:rPr lang="zh-CN" altLang="zh-CN" sz="2800" b="1" dirty="0" smtClean="0">
                <a:solidFill>
                  <a:srgbClr val="0000FF"/>
                </a:solidFill>
                <a:latin typeface="楷体" panose="02010609060101010101" pitchFamily="49" charset="-122"/>
                <a:ea typeface="楷体" panose="02010609060101010101" pitchFamily="49" charset="-122"/>
              </a:rPr>
              <a:t>将</a:t>
            </a:r>
            <a:r>
              <a:rPr lang="zh-CN" altLang="en-US" sz="2800" b="1" dirty="0" smtClean="0">
                <a:solidFill>
                  <a:srgbClr val="0000FF"/>
                </a:solidFill>
                <a:latin typeface="楷体" panose="02010609060101010101" pitchFamily="49" charset="-122"/>
                <a:ea typeface="楷体" panose="02010609060101010101" pitchFamily="49" charset="-122"/>
              </a:rPr>
              <a:t>其</a:t>
            </a:r>
            <a:r>
              <a:rPr lang="zh-CN" altLang="zh-CN" sz="2800" b="1" dirty="0" smtClean="0">
                <a:solidFill>
                  <a:srgbClr val="0000FF"/>
                </a:solidFill>
                <a:latin typeface="楷体" panose="02010609060101010101" pitchFamily="49" charset="-122"/>
                <a:ea typeface="楷体" panose="02010609060101010101" pitchFamily="49" charset="-122"/>
              </a:rPr>
              <a:t>转换</a:t>
            </a:r>
            <a:r>
              <a:rPr lang="zh-CN" altLang="zh-CN" sz="2800" b="1" dirty="0">
                <a:solidFill>
                  <a:srgbClr val="0000FF"/>
                </a:solidFill>
                <a:latin typeface="楷体" panose="02010609060101010101" pitchFamily="49" charset="-122"/>
                <a:ea typeface="楷体" panose="02010609060101010101" pitchFamily="49" charset="-122"/>
              </a:rPr>
              <a:t>为</a:t>
            </a:r>
            <a:r>
              <a:rPr lang="zh-CN" altLang="zh-CN" sz="2800" b="1" dirty="0">
                <a:solidFill>
                  <a:srgbClr val="00B050"/>
                </a:solidFill>
                <a:latin typeface="楷体" panose="02010609060101010101" pitchFamily="49" charset="-122"/>
                <a:ea typeface="楷体" panose="02010609060101010101" pitchFamily="49" charset="-122"/>
              </a:rPr>
              <a:t>“言语解读”</a:t>
            </a:r>
            <a:r>
              <a:rPr lang="zh-CN" altLang="zh-CN" sz="2800" b="1" dirty="0" smtClean="0">
                <a:solidFill>
                  <a:srgbClr val="0000FF"/>
                </a:solidFill>
                <a:latin typeface="楷体" panose="02010609060101010101" pitchFamily="49" charset="-122"/>
                <a:ea typeface="楷体" panose="02010609060101010101" pitchFamily="49" charset="-122"/>
              </a:rPr>
              <a:t>；</a:t>
            </a:r>
            <a:endParaRPr lang="en-US" altLang="zh-CN" sz="2800" b="1" dirty="0" smtClean="0">
              <a:solidFill>
                <a:srgbClr val="0000FF"/>
              </a:solidFill>
              <a:latin typeface="楷体" panose="02010609060101010101" pitchFamily="49" charset="-122"/>
              <a:ea typeface="楷体" panose="02010609060101010101" pitchFamily="49" charset="-122"/>
            </a:endParaRPr>
          </a:p>
          <a:p>
            <a:pPr algn="l">
              <a:lnSpc>
                <a:spcPts val="5800"/>
              </a:lnSpc>
              <a:spcBef>
                <a:spcPts val="1200"/>
              </a:spcBef>
            </a:pPr>
            <a:r>
              <a:rPr lang="en-US" altLang="zh-CN" sz="2800" b="1" dirty="0">
                <a:solidFill>
                  <a:srgbClr val="0000FF"/>
                </a:solidFill>
                <a:latin typeface="楷体" panose="02010609060101010101" pitchFamily="49" charset="-122"/>
                <a:ea typeface="楷体" panose="02010609060101010101" pitchFamily="49" charset="-122"/>
              </a:rPr>
              <a:t> </a:t>
            </a:r>
            <a:r>
              <a:rPr lang="en-US" altLang="zh-CN" sz="2800" b="1" dirty="0" smtClean="0">
                <a:solidFill>
                  <a:srgbClr val="0000FF"/>
                </a:solidFill>
                <a:latin typeface="楷体" panose="02010609060101010101" pitchFamily="49" charset="-122"/>
                <a:ea typeface="楷体" panose="02010609060101010101" pitchFamily="49" charset="-122"/>
              </a:rPr>
              <a:t>    </a:t>
            </a:r>
            <a:r>
              <a:rPr lang="zh-CN" altLang="zh-CN" sz="2800" b="1" dirty="0" smtClean="0">
                <a:solidFill>
                  <a:srgbClr val="0000FF"/>
                </a:solidFill>
                <a:latin typeface="楷体" panose="02010609060101010101" pitchFamily="49" charset="-122"/>
                <a:ea typeface="楷体" panose="02010609060101010101" pitchFamily="49" charset="-122"/>
              </a:rPr>
              <a:t>二</a:t>
            </a:r>
            <a:r>
              <a:rPr lang="zh-CN" altLang="zh-CN" sz="2800" b="1" dirty="0">
                <a:solidFill>
                  <a:srgbClr val="0000FF"/>
                </a:solidFill>
                <a:latin typeface="楷体" panose="02010609060101010101" pitchFamily="49" charset="-122"/>
                <a:ea typeface="楷体" panose="02010609060101010101" pitchFamily="49" charset="-122"/>
              </a:rPr>
              <a:t>、由老师</a:t>
            </a:r>
            <a:r>
              <a:rPr lang="zh-CN" altLang="zh-CN" sz="2800" b="1" dirty="0" smtClean="0">
                <a:solidFill>
                  <a:srgbClr val="0000FF"/>
                </a:solidFill>
                <a:latin typeface="楷体" panose="02010609060101010101" pitchFamily="49" charset="-122"/>
                <a:ea typeface="楷体" panose="02010609060101010101" pitchFamily="49" charset="-122"/>
              </a:rPr>
              <a:t>投影</a:t>
            </a:r>
            <a:r>
              <a:rPr lang="zh-CN" altLang="en-US" sz="2800" b="1" dirty="0">
                <a:solidFill>
                  <a:srgbClr val="0000FF"/>
                </a:solidFill>
                <a:latin typeface="楷体" panose="02010609060101010101" pitchFamily="49" charset="-122"/>
                <a:ea typeface="楷体" panose="02010609060101010101" pitchFamily="49" charset="-122"/>
              </a:rPr>
              <a:t>学生的</a:t>
            </a:r>
            <a:r>
              <a:rPr lang="zh-CN" altLang="en-US" sz="2800" b="1" dirty="0">
                <a:solidFill>
                  <a:srgbClr val="00B050"/>
                </a:solidFill>
                <a:latin typeface="楷体" panose="02010609060101010101" pitchFamily="49" charset="-122"/>
                <a:ea typeface="楷体" panose="02010609060101010101" pitchFamily="49" charset="-122"/>
              </a:rPr>
              <a:t>“书面解读”</a:t>
            </a:r>
            <a:r>
              <a:rPr lang="zh-CN" altLang="en-US" sz="2800" b="1" dirty="0" smtClean="0">
                <a:solidFill>
                  <a:srgbClr val="0000FF"/>
                </a:solidFill>
                <a:latin typeface="楷体" panose="02010609060101010101" pitchFamily="49" charset="-122"/>
                <a:ea typeface="楷体" panose="02010609060101010101" pitchFamily="49" charset="-122"/>
              </a:rPr>
              <a:t>，</a:t>
            </a:r>
            <a:r>
              <a:rPr lang="zh-CN" altLang="zh-CN" sz="2800" b="1" dirty="0" smtClean="0">
                <a:solidFill>
                  <a:srgbClr val="0000FF"/>
                </a:solidFill>
                <a:latin typeface="楷体" panose="02010609060101010101" pitchFamily="49" charset="-122"/>
                <a:ea typeface="楷体" panose="02010609060101010101" pitchFamily="49" charset="-122"/>
              </a:rPr>
              <a:t>然后</a:t>
            </a:r>
            <a:r>
              <a:rPr lang="zh-CN" altLang="zh-CN" sz="2800" b="1" dirty="0">
                <a:solidFill>
                  <a:srgbClr val="0000FF"/>
                </a:solidFill>
                <a:latin typeface="楷体" panose="02010609060101010101" pitchFamily="49" charset="-122"/>
                <a:ea typeface="楷体" panose="02010609060101010101" pitchFamily="49" charset="-122"/>
              </a:rPr>
              <a:t>让学生站在自己的座位上（与全班</a:t>
            </a:r>
            <a:r>
              <a:rPr lang="zh-CN" altLang="zh-CN" sz="2800" b="1" dirty="0" smtClean="0">
                <a:solidFill>
                  <a:srgbClr val="0000FF"/>
                </a:solidFill>
                <a:latin typeface="楷体" panose="02010609060101010101" pitchFamily="49" charset="-122"/>
                <a:ea typeface="楷体" panose="02010609060101010101" pitchFamily="49" charset="-122"/>
              </a:rPr>
              <a:t>同学</a:t>
            </a:r>
            <a:r>
              <a:rPr lang="zh-CN" altLang="en-US" sz="2800" b="1" dirty="0" smtClean="0">
                <a:solidFill>
                  <a:srgbClr val="FF0000"/>
                </a:solidFill>
                <a:latin typeface="楷体" panose="02010609060101010101" pitchFamily="49" charset="-122"/>
                <a:ea typeface="楷体" panose="02010609060101010101" pitchFamily="49" charset="-122"/>
              </a:rPr>
              <a:t>“</a:t>
            </a:r>
            <a:r>
              <a:rPr lang="zh-CN" altLang="zh-CN" sz="2800" b="1" dirty="0" smtClean="0">
                <a:solidFill>
                  <a:srgbClr val="FF0000"/>
                </a:solidFill>
                <a:latin typeface="楷体" panose="02010609060101010101" pitchFamily="49" charset="-122"/>
                <a:ea typeface="楷体" panose="02010609060101010101" pitchFamily="49" charset="-122"/>
              </a:rPr>
              <a:t>同向</a:t>
            </a:r>
            <a:r>
              <a:rPr lang="zh-CN" altLang="en-US" sz="2800" b="1" dirty="0">
                <a:solidFill>
                  <a:srgbClr val="FF0000"/>
                </a:solidFill>
                <a:latin typeface="楷体" panose="02010609060101010101" pitchFamily="49" charset="-122"/>
                <a:ea typeface="楷体" panose="02010609060101010101" pitchFamily="49" charset="-122"/>
              </a:rPr>
              <a:t>而立</a:t>
            </a:r>
            <a:r>
              <a:rPr lang="zh-CN" altLang="en-US" sz="2800" b="1" dirty="0" smtClean="0">
                <a:solidFill>
                  <a:srgbClr val="FF0000"/>
                </a:solidFill>
                <a:latin typeface="楷体" panose="02010609060101010101" pitchFamily="49" charset="-122"/>
                <a:ea typeface="楷体" panose="02010609060101010101" pitchFamily="49" charset="-122"/>
              </a:rPr>
              <a:t>”</a:t>
            </a:r>
            <a:r>
              <a:rPr lang="zh-CN" altLang="zh-CN" sz="2800" b="1" dirty="0" smtClean="0">
                <a:solidFill>
                  <a:srgbClr val="0000FF"/>
                </a:solidFill>
                <a:latin typeface="楷体" panose="02010609060101010101" pitchFamily="49" charset="-122"/>
                <a:ea typeface="楷体" panose="02010609060101010101" pitchFamily="49" charset="-122"/>
              </a:rPr>
              <a:t> ）</a:t>
            </a:r>
            <a:r>
              <a:rPr lang="zh-CN" altLang="zh-CN" sz="2800" b="1" dirty="0">
                <a:solidFill>
                  <a:srgbClr val="0000FF"/>
                </a:solidFill>
                <a:latin typeface="楷体" panose="02010609060101010101" pitchFamily="49" charset="-122"/>
                <a:ea typeface="楷体" panose="02010609060101010101" pitchFamily="49" charset="-122"/>
              </a:rPr>
              <a:t>将自己的</a:t>
            </a:r>
            <a:r>
              <a:rPr lang="zh-CN" altLang="zh-CN" sz="2800" b="1" dirty="0">
                <a:solidFill>
                  <a:srgbClr val="00B050"/>
                </a:solidFill>
                <a:latin typeface="楷体" panose="02010609060101010101" pitchFamily="49" charset="-122"/>
                <a:ea typeface="楷体" panose="02010609060101010101" pitchFamily="49" charset="-122"/>
              </a:rPr>
              <a:t>“书面解读”</a:t>
            </a:r>
            <a:r>
              <a:rPr lang="zh-CN" altLang="zh-CN" sz="2800" b="1" dirty="0">
                <a:solidFill>
                  <a:srgbClr val="0000FF"/>
                </a:solidFill>
                <a:latin typeface="楷体" panose="02010609060101010101" pitchFamily="49" charset="-122"/>
                <a:ea typeface="楷体" panose="02010609060101010101" pitchFamily="49" charset="-122"/>
              </a:rPr>
              <a:t>转换为</a:t>
            </a:r>
            <a:r>
              <a:rPr lang="zh-CN" altLang="zh-CN" sz="2800" b="1" dirty="0">
                <a:solidFill>
                  <a:srgbClr val="00B050"/>
                </a:solidFill>
                <a:latin typeface="楷体" panose="02010609060101010101" pitchFamily="49" charset="-122"/>
                <a:ea typeface="楷体" panose="02010609060101010101" pitchFamily="49" charset="-122"/>
              </a:rPr>
              <a:t>“言语解读”</a:t>
            </a:r>
            <a:r>
              <a:rPr lang="zh-CN" altLang="zh-CN" sz="2800" b="1" dirty="0" smtClean="0">
                <a:solidFill>
                  <a:srgbClr val="0000FF"/>
                </a:solidFill>
                <a:latin typeface="楷体" panose="02010609060101010101" pitchFamily="49" charset="-122"/>
                <a:ea typeface="楷体" panose="02010609060101010101" pitchFamily="49" charset="-122"/>
              </a:rPr>
              <a:t>；</a:t>
            </a:r>
            <a:endParaRPr lang="en-US" altLang="zh-CN" sz="2800" b="1" dirty="0" smtClean="0">
              <a:solidFill>
                <a:srgbClr val="0000FF"/>
              </a:solidFill>
              <a:latin typeface="楷体" panose="02010609060101010101" pitchFamily="49" charset="-122"/>
              <a:ea typeface="楷体" panose="02010609060101010101" pitchFamily="49" charset="-122"/>
            </a:endParaRPr>
          </a:p>
          <a:p>
            <a:pPr algn="l">
              <a:lnSpc>
                <a:spcPts val="5800"/>
              </a:lnSpc>
              <a:spcBef>
                <a:spcPts val="1200"/>
              </a:spcBef>
            </a:pPr>
            <a:r>
              <a:rPr lang="en-US" altLang="zh-CN" sz="2800" b="1" dirty="0" smtClean="0">
                <a:solidFill>
                  <a:srgbClr val="0000FF"/>
                </a:solidFill>
                <a:latin typeface="楷体" panose="02010609060101010101" pitchFamily="49" charset="-122"/>
                <a:ea typeface="楷体" panose="02010609060101010101" pitchFamily="49" charset="-122"/>
              </a:rPr>
              <a:t>     </a:t>
            </a:r>
            <a:r>
              <a:rPr lang="zh-CN" altLang="en-US" sz="2800" b="1" dirty="0" smtClean="0">
                <a:solidFill>
                  <a:srgbClr val="0000FF"/>
                </a:solidFill>
                <a:latin typeface="楷体" panose="02010609060101010101" pitchFamily="49" charset="-122"/>
                <a:ea typeface="楷体" panose="02010609060101010101" pitchFamily="49" charset="-122"/>
              </a:rPr>
              <a:t>三</a:t>
            </a:r>
            <a:r>
              <a:rPr lang="zh-CN" altLang="zh-CN" sz="2800" b="1" dirty="0" smtClean="0">
                <a:solidFill>
                  <a:srgbClr val="0000FF"/>
                </a:solidFill>
                <a:latin typeface="楷体" panose="02010609060101010101" pitchFamily="49" charset="-122"/>
                <a:ea typeface="楷体" panose="02010609060101010101" pitchFamily="49" charset="-122"/>
              </a:rPr>
              <a:t>、</a:t>
            </a:r>
            <a:r>
              <a:rPr lang="zh-CN" altLang="zh-CN" sz="2800" b="1" dirty="0">
                <a:solidFill>
                  <a:srgbClr val="0000FF"/>
                </a:solidFill>
                <a:latin typeface="楷体" panose="02010609060101010101" pitchFamily="49" charset="-122"/>
                <a:ea typeface="楷体" panose="02010609060101010101" pitchFamily="49" charset="-122"/>
              </a:rPr>
              <a:t>由学生自己走到视频展示台前向全班</a:t>
            </a:r>
            <a:r>
              <a:rPr lang="zh-CN" altLang="zh-CN" sz="2800" b="1" dirty="0" smtClean="0">
                <a:solidFill>
                  <a:srgbClr val="0000FF"/>
                </a:solidFill>
                <a:latin typeface="楷体" panose="02010609060101010101" pitchFamily="49" charset="-122"/>
                <a:ea typeface="楷体" panose="02010609060101010101" pitchFamily="49" charset="-122"/>
              </a:rPr>
              <a:t>同学</a:t>
            </a:r>
            <a:r>
              <a:rPr lang="zh-CN" altLang="en-US" sz="2800" b="1" dirty="0" smtClean="0">
                <a:solidFill>
                  <a:srgbClr val="0000FF"/>
                </a:solidFill>
                <a:latin typeface="楷体" panose="02010609060101010101" pitchFamily="49" charset="-122"/>
                <a:ea typeface="楷体" panose="02010609060101010101" pitchFamily="49" charset="-122"/>
              </a:rPr>
              <a:t>展示</a:t>
            </a:r>
            <a:r>
              <a:rPr lang="zh-CN" altLang="zh-CN" sz="2800" b="1" dirty="0" smtClean="0">
                <a:solidFill>
                  <a:srgbClr val="0000FF"/>
                </a:solidFill>
                <a:latin typeface="楷体" panose="02010609060101010101" pitchFamily="49" charset="-122"/>
                <a:ea typeface="楷体" panose="02010609060101010101" pitchFamily="49" charset="-122"/>
              </a:rPr>
              <a:t>自己</a:t>
            </a:r>
            <a:r>
              <a:rPr lang="zh-CN" altLang="zh-CN" sz="2800" b="1" dirty="0">
                <a:solidFill>
                  <a:srgbClr val="0000FF"/>
                </a:solidFill>
                <a:latin typeface="楷体" panose="02010609060101010101" pitchFamily="49" charset="-122"/>
                <a:ea typeface="楷体" panose="02010609060101010101" pitchFamily="49" charset="-122"/>
              </a:rPr>
              <a:t>的</a:t>
            </a:r>
            <a:r>
              <a:rPr lang="zh-CN" altLang="zh-CN" sz="2800" b="1" dirty="0">
                <a:solidFill>
                  <a:srgbClr val="00B050"/>
                </a:solidFill>
                <a:latin typeface="楷体" panose="02010609060101010101" pitchFamily="49" charset="-122"/>
                <a:ea typeface="楷体" panose="02010609060101010101" pitchFamily="49" charset="-122"/>
              </a:rPr>
              <a:t>“</a:t>
            </a:r>
            <a:r>
              <a:rPr lang="zh-CN" altLang="en-US" sz="2800" b="1" dirty="0">
                <a:solidFill>
                  <a:srgbClr val="00B050"/>
                </a:solidFill>
                <a:latin typeface="楷体" panose="02010609060101010101" pitchFamily="49" charset="-122"/>
                <a:ea typeface="楷体" panose="02010609060101010101" pitchFamily="49" charset="-122"/>
              </a:rPr>
              <a:t>书面</a:t>
            </a:r>
            <a:r>
              <a:rPr lang="zh-CN" altLang="zh-CN" sz="2800" b="1" dirty="0">
                <a:solidFill>
                  <a:srgbClr val="00B050"/>
                </a:solidFill>
                <a:latin typeface="楷体" panose="02010609060101010101" pitchFamily="49" charset="-122"/>
                <a:ea typeface="楷体" panose="02010609060101010101" pitchFamily="49" charset="-122"/>
              </a:rPr>
              <a:t>解读”</a:t>
            </a:r>
            <a:r>
              <a:rPr lang="zh-CN" altLang="zh-CN" sz="2800" b="1" dirty="0">
                <a:solidFill>
                  <a:srgbClr val="0000FF"/>
                </a:solidFill>
                <a:latin typeface="楷体" panose="02010609060101010101" pitchFamily="49" charset="-122"/>
                <a:ea typeface="楷体" panose="02010609060101010101" pitchFamily="49" charset="-122"/>
              </a:rPr>
              <a:t>成果，</a:t>
            </a:r>
            <a:r>
              <a:rPr lang="zh-CN" altLang="zh-CN" sz="2800" b="1" dirty="0" smtClean="0">
                <a:solidFill>
                  <a:srgbClr val="0000FF"/>
                </a:solidFill>
                <a:latin typeface="楷体" panose="02010609060101010101" pitchFamily="49" charset="-122"/>
                <a:ea typeface="楷体" panose="02010609060101010101" pitchFamily="49" charset="-122"/>
              </a:rPr>
              <a:t>并</a:t>
            </a:r>
            <a:r>
              <a:rPr lang="zh-CN" altLang="en-US" sz="2800" b="1" dirty="0" smtClean="0">
                <a:solidFill>
                  <a:srgbClr val="0000FF"/>
                </a:solidFill>
                <a:latin typeface="楷体" panose="02010609060101010101" pitchFamily="49" charset="-122"/>
                <a:ea typeface="楷体" panose="02010609060101010101" pitchFamily="49" charset="-122"/>
              </a:rPr>
              <a:t>将</a:t>
            </a:r>
            <a:r>
              <a:rPr lang="zh-CN" altLang="en-US" sz="2800" b="1" dirty="0">
                <a:solidFill>
                  <a:srgbClr val="0000FF"/>
                </a:solidFill>
                <a:latin typeface="楷体" panose="02010609060101010101" pitchFamily="49" charset="-122"/>
                <a:ea typeface="楷体" panose="02010609060101010101" pitchFamily="49" charset="-122"/>
              </a:rPr>
              <a:t>自己的</a:t>
            </a:r>
            <a:r>
              <a:rPr lang="zh-CN" altLang="zh-CN" sz="2800" b="1" dirty="0">
                <a:solidFill>
                  <a:srgbClr val="00B050"/>
                </a:solidFill>
                <a:latin typeface="楷体" panose="02010609060101010101" pitchFamily="49" charset="-122"/>
                <a:ea typeface="楷体" panose="02010609060101010101" pitchFamily="49" charset="-122"/>
              </a:rPr>
              <a:t>“书面解读”</a:t>
            </a:r>
            <a:r>
              <a:rPr lang="zh-CN" altLang="zh-CN" sz="2800" b="1" dirty="0">
                <a:solidFill>
                  <a:srgbClr val="0000FF"/>
                </a:solidFill>
                <a:latin typeface="楷体" panose="02010609060101010101" pitchFamily="49" charset="-122"/>
                <a:ea typeface="楷体" panose="02010609060101010101" pitchFamily="49" charset="-122"/>
              </a:rPr>
              <a:t>转换为 </a:t>
            </a:r>
            <a:r>
              <a:rPr lang="zh-CN" altLang="zh-CN" sz="2800" b="1" dirty="0">
                <a:solidFill>
                  <a:srgbClr val="00B050"/>
                </a:solidFill>
                <a:latin typeface="楷体" panose="02010609060101010101" pitchFamily="49" charset="-122"/>
                <a:ea typeface="楷体" panose="02010609060101010101" pitchFamily="49" charset="-122"/>
              </a:rPr>
              <a:t>“言语解读”</a:t>
            </a:r>
            <a:r>
              <a:rPr lang="zh-CN" altLang="zh-CN" sz="2800" b="1" dirty="0" smtClean="0">
                <a:solidFill>
                  <a:srgbClr val="0000FF"/>
                </a:solidFill>
                <a:latin typeface="楷体" panose="02010609060101010101" pitchFamily="49" charset="-122"/>
                <a:ea typeface="楷体" panose="02010609060101010101" pitchFamily="49" charset="-122"/>
              </a:rPr>
              <a:t>（</a:t>
            </a:r>
            <a:r>
              <a:rPr lang="zh-CN" altLang="zh-CN" sz="2800" b="1" dirty="0">
                <a:solidFill>
                  <a:srgbClr val="0000FF"/>
                </a:solidFill>
                <a:latin typeface="楷体" panose="02010609060101010101" pitchFamily="49" charset="-122"/>
                <a:ea typeface="楷体" panose="02010609060101010101" pitchFamily="49" charset="-122"/>
              </a:rPr>
              <a:t>站在讲台上与全班</a:t>
            </a:r>
            <a:r>
              <a:rPr lang="zh-CN" altLang="zh-CN" sz="2800" b="1" dirty="0" smtClean="0">
                <a:solidFill>
                  <a:srgbClr val="0000FF"/>
                </a:solidFill>
                <a:latin typeface="楷体" panose="02010609060101010101" pitchFamily="49" charset="-122"/>
                <a:ea typeface="楷体" panose="02010609060101010101" pitchFamily="49" charset="-122"/>
              </a:rPr>
              <a:t>同学</a:t>
            </a:r>
            <a:r>
              <a:rPr lang="zh-CN" altLang="en-US" sz="2800" b="1" dirty="0">
                <a:solidFill>
                  <a:srgbClr val="FF0000"/>
                </a:solidFill>
                <a:latin typeface="楷体" panose="02010609060101010101" pitchFamily="49" charset="-122"/>
                <a:ea typeface="楷体" panose="02010609060101010101" pitchFamily="49" charset="-122"/>
              </a:rPr>
              <a:t>“</a:t>
            </a:r>
            <a:r>
              <a:rPr lang="zh-CN" altLang="zh-CN" sz="2800" b="1" dirty="0">
                <a:solidFill>
                  <a:srgbClr val="FF0000"/>
                </a:solidFill>
                <a:latin typeface="楷体" panose="02010609060101010101" pitchFamily="49" charset="-122"/>
                <a:ea typeface="楷体" panose="02010609060101010101" pitchFamily="49" charset="-122"/>
              </a:rPr>
              <a:t>相向而立</a:t>
            </a:r>
            <a:r>
              <a:rPr lang="zh-CN" altLang="en-US" sz="2800" b="1" dirty="0">
                <a:solidFill>
                  <a:srgbClr val="FF0000"/>
                </a:solidFill>
                <a:latin typeface="楷体" panose="02010609060101010101" pitchFamily="49" charset="-122"/>
                <a:ea typeface="楷体" panose="02010609060101010101" pitchFamily="49" charset="-122"/>
              </a:rPr>
              <a:t>”</a:t>
            </a:r>
            <a:r>
              <a:rPr lang="zh-CN" altLang="zh-CN" sz="2800" b="1" dirty="0" smtClean="0">
                <a:solidFill>
                  <a:srgbClr val="0000FF"/>
                </a:solidFill>
                <a:latin typeface="楷体" panose="02010609060101010101" pitchFamily="49" charset="-122"/>
                <a:ea typeface="楷体" panose="02010609060101010101" pitchFamily="49" charset="-122"/>
              </a:rPr>
              <a:t> ，</a:t>
            </a:r>
            <a:r>
              <a:rPr lang="zh-CN" altLang="zh-CN" sz="2800" b="1" dirty="0">
                <a:solidFill>
                  <a:srgbClr val="0000FF"/>
                </a:solidFill>
                <a:latin typeface="楷体" panose="02010609060101010101" pitchFamily="49" charset="-122"/>
                <a:ea typeface="楷体" panose="02010609060101010101" pitchFamily="49" charset="-122"/>
              </a:rPr>
              <a:t>俨然是一个小老师</a:t>
            </a:r>
            <a:r>
              <a:rPr lang="zh-CN" altLang="zh-CN" sz="2800" b="1" dirty="0" smtClean="0">
                <a:solidFill>
                  <a:srgbClr val="0000FF"/>
                </a:solidFill>
                <a:latin typeface="楷体" panose="02010609060101010101" pitchFamily="49" charset="-122"/>
                <a:ea typeface="楷体" panose="02010609060101010101" pitchFamily="49" charset="-122"/>
              </a:rPr>
              <a:t>）。</a:t>
            </a:r>
            <a:endParaRPr lang="en-US" altLang="zh-CN" sz="2800" b="1" dirty="0" smtClean="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61369" y="239341"/>
            <a:ext cx="12040623" cy="6554222"/>
          </a:xfrm>
        </p:spPr>
        <p:txBody>
          <a:bodyPr>
            <a:normAutofit/>
          </a:bodyPr>
          <a:lstStyle/>
          <a:p>
            <a:pPr marL="0" indent="0">
              <a:lnSpc>
                <a:spcPts val="6100"/>
              </a:lnSpc>
              <a:spcBef>
                <a:spcPts val="1200"/>
              </a:spcBef>
              <a:buNone/>
            </a:pPr>
            <a:r>
              <a:rPr lang="zh-CN" altLang="en-US" dirty="0" smtClean="0">
                <a:latin typeface="楷体" panose="02010609060101010101" pitchFamily="49" charset="-122"/>
                <a:ea typeface="楷体" panose="02010609060101010101" pitchFamily="49" charset="-122"/>
              </a:rPr>
              <a:t>    从</a:t>
            </a:r>
            <a:r>
              <a:rPr lang="zh-CN" altLang="en-US" dirty="0">
                <a:latin typeface="楷体" panose="02010609060101010101" pitchFamily="49" charset="-122"/>
                <a:ea typeface="楷体" panose="02010609060101010101" pitchFamily="49" charset="-122"/>
              </a:rPr>
              <a:t>心理学的角度，不</a:t>
            </a:r>
            <a:r>
              <a:rPr lang="zh-CN" altLang="en-US" dirty="0" smtClean="0">
                <a:latin typeface="楷体" panose="02010609060101010101" pitchFamily="49" charset="-122"/>
                <a:ea typeface="楷体" panose="02010609060101010101" pitchFamily="49" charset="-122"/>
              </a:rPr>
              <a:t>同学段的学</a:t>
            </a:r>
            <a:r>
              <a:rPr lang="zh-CN" altLang="en-US" dirty="0">
                <a:latin typeface="楷体" panose="02010609060101010101" pitchFamily="49" charset="-122"/>
                <a:ea typeface="楷体" panose="02010609060101010101" pitchFamily="49" charset="-122"/>
              </a:rPr>
              <a:t>生在课堂上能够</a:t>
            </a:r>
            <a:r>
              <a:rPr lang="zh-CN" altLang="en-US" b="1" dirty="0">
                <a:solidFill>
                  <a:srgbClr val="0000FF"/>
                </a:solidFill>
                <a:latin typeface="楷体" panose="02010609060101010101" pitchFamily="49" charset="-122"/>
                <a:ea typeface="楷体" panose="02010609060101010101" pitchFamily="49" charset="-122"/>
              </a:rPr>
              <a:t>维持高度集中注意</a:t>
            </a:r>
            <a:r>
              <a:rPr lang="zh-CN" altLang="en-US" dirty="0">
                <a:latin typeface="楷体" panose="02010609060101010101" pitchFamily="49" charset="-122"/>
                <a:ea typeface="楷体" panose="02010609060101010101" pitchFamily="49" charset="-122"/>
              </a:rPr>
              <a:t>的时间是不同的，</a:t>
            </a:r>
            <a:r>
              <a:rPr lang="zh-CN" altLang="en-US" b="1" dirty="0">
                <a:solidFill>
                  <a:srgbClr val="FF0000"/>
                </a:solidFill>
                <a:latin typeface="楷体" panose="02010609060101010101" pitchFamily="49" charset="-122"/>
                <a:ea typeface="楷体" panose="02010609060101010101" pitchFamily="49" charset="-122"/>
              </a:rPr>
              <a:t>小学生可维</a:t>
            </a:r>
            <a:r>
              <a:rPr lang="zh-CN" altLang="en-US" b="1" dirty="0" smtClean="0">
                <a:solidFill>
                  <a:srgbClr val="FF0000"/>
                </a:solidFill>
                <a:latin typeface="楷体" panose="02010609060101010101" pitchFamily="49" charset="-122"/>
                <a:ea typeface="楷体" panose="02010609060101010101" pitchFamily="49" charset="-122"/>
              </a:rPr>
              <a:t>持</a:t>
            </a:r>
            <a:r>
              <a:rPr lang="en-US" altLang="zh-CN" b="1" dirty="0" smtClean="0">
                <a:solidFill>
                  <a:srgbClr val="FF0000"/>
                </a:solidFill>
                <a:latin typeface="楷体" panose="02010609060101010101" pitchFamily="49" charset="-122"/>
                <a:ea typeface="楷体" panose="02010609060101010101" pitchFamily="49" charset="-122"/>
              </a:rPr>
              <a:t>7</a:t>
            </a:r>
            <a:r>
              <a:rPr lang="zh-CN" altLang="en-US" b="1" dirty="0" smtClean="0">
                <a:solidFill>
                  <a:srgbClr val="FF0000"/>
                </a:solidFill>
                <a:latin typeface="楷体" panose="02010609060101010101" pitchFamily="49" charset="-122"/>
                <a:ea typeface="楷体" panose="02010609060101010101" pitchFamily="49" charset="-122"/>
              </a:rPr>
              <a:t>分钟左右</a:t>
            </a:r>
            <a:r>
              <a:rPr lang="zh-CN" altLang="en-US" dirty="0" smtClean="0">
                <a:latin typeface="楷体" panose="02010609060101010101" pitchFamily="49" charset="-122"/>
                <a:ea typeface="楷体" panose="02010609060101010101" pitchFamily="49" charset="-122"/>
              </a:rPr>
              <a:t>，</a:t>
            </a:r>
            <a:r>
              <a:rPr lang="zh-CN" altLang="en-US" b="1" dirty="0" smtClean="0">
                <a:solidFill>
                  <a:srgbClr val="0000FF"/>
                </a:solidFill>
                <a:latin typeface="楷体" panose="02010609060101010101" pitchFamily="49" charset="-122"/>
                <a:ea typeface="楷体" panose="02010609060101010101" pitchFamily="49" charset="-122"/>
              </a:rPr>
              <a:t>初中生可维持</a:t>
            </a:r>
            <a:r>
              <a:rPr lang="en-US" altLang="zh-CN" b="1" dirty="0" smtClean="0">
                <a:solidFill>
                  <a:srgbClr val="0000FF"/>
                </a:solidFill>
                <a:latin typeface="楷体" panose="02010609060101010101" pitchFamily="49" charset="-122"/>
                <a:ea typeface="楷体" panose="02010609060101010101" pitchFamily="49" charset="-122"/>
              </a:rPr>
              <a:t>10</a:t>
            </a:r>
            <a:r>
              <a:rPr lang="zh-CN" altLang="en-US" b="1" dirty="0" smtClean="0">
                <a:solidFill>
                  <a:srgbClr val="0000FF"/>
                </a:solidFill>
                <a:latin typeface="楷体" panose="02010609060101010101" pitchFamily="49" charset="-122"/>
                <a:ea typeface="楷体" panose="02010609060101010101" pitchFamily="49" charset="-122"/>
              </a:rPr>
              <a:t>分钟左右</a:t>
            </a:r>
            <a:r>
              <a:rPr lang="zh-CN" altLang="en-US" dirty="0" smtClean="0">
                <a:latin typeface="楷体" panose="02010609060101010101" pitchFamily="49" charset="-122"/>
                <a:ea typeface="楷体" panose="02010609060101010101" pitchFamily="49" charset="-122"/>
              </a:rPr>
              <a:t>，</a:t>
            </a:r>
            <a:r>
              <a:rPr lang="zh-CN" altLang="en-US" dirty="0" smtClean="0">
                <a:solidFill>
                  <a:srgbClr val="00B050"/>
                </a:solidFill>
                <a:latin typeface="楷体" panose="02010609060101010101" pitchFamily="49" charset="-122"/>
                <a:ea typeface="楷体" panose="02010609060101010101" pitchFamily="49" charset="-122"/>
              </a:rPr>
              <a:t>高</a:t>
            </a:r>
            <a:r>
              <a:rPr lang="zh-CN" altLang="en-US" b="1" dirty="0" smtClean="0">
                <a:solidFill>
                  <a:srgbClr val="00B050"/>
                </a:solidFill>
                <a:latin typeface="楷体" panose="02010609060101010101" pitchFamily="49" charset="-122"/>
                <a:ea typeface="楷体" panose="02010609060101010101" pitchFamily="49" charset="-122"/>
              </a:rPr>
              <a:t>中生</a:t>
            </a:r>
            <a:r>
              <a:rPr lang="zh-CN" altLang="en-US" b="1" dirty="0">
                <a:solidFill>
                  <a:srgbClr val="00B050"/>
                </a:solidFill>
                <a:latin typeface="楷体" panose="02010609060101010101" pitchFamily="49" charset="-122"/>
                <a:ea typeface="楷体" panose="02010609060101010101" pitchFamily="49" charset="-122"/>
              </a:rPr>
              <a:t>可维持</a:t>
            </a:r>
            <a:r>
              <a:rPr lang="en-US" altLang="zh-CN" b="1" dirty="0" smtClean="0">
                <a:solidFill>
                  <a:srgbClr val="00B050"/>
                </a:solidFill>
                <a:latin typeface="楷体" panose="02010609060101010101" pitchFamily="49" charset="-122"/>
                <a:ea typeface="楷体" panose="02010609060101010101" pitchFamily="49" charset="-122"/>
              </a:rPr>
              <a:t>15</a:t>
            </a:r>
            <a:r>
              <a:rPr lang="zh-CN" altLang="en-US" b="1" dirty="0" smtClean="0">
                <a:solidFill>
                  <a:srgbClr val="00B050"/>
                </a:solidFill>
                <a:latin typeface="楷体" panose="02010609060101010101" pitchFamily="49" charset="-122"/>
                <a:ea typeface="楷体" panose="02010609060101010101" pitchFamily="49" charset="-122"/>
              </a:rPr>
              <a:t>分钟左右</a:t>
            </a:r>
            <a:r>
              <a:rPr lang="zh-CN" altLang="en-US" dirty="0" smtClean="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因此一节</a:t>
            </a:r>
            <a:r>
              <a:rPr lang="en-US" altLang="zh-CN" dirty="0">
                <a:latin typeface="楷体" panose="02010609060101010101" pitchFamily="49" charset="-122"/>
                <a:ea typeface="楷体" panose="02010609060101010101" pitchFamily="49" charset="-122"/>
              </a:rPr>
              <a:t>45</a:t>
            </a:r>
            <a:r>
              <a:rPr lang="zh-CN" altLang="en-US" dirty="0">
                <a:latin typeface="楷体" panose="02010609060101010101" pitchFamily="49" charset="-122"/>
                <a:ea typeface="楷体" panose="02010609060101010101" pitchFamily="49" charset="-122"/>
              </a:rPr>
              <a:t>分钟的课堂，</a:t>
            </a:r>
            <a:r>
              <a:rPr lang="zh-CN" altLang="en-US" b="1" dirty="0">
                <a:solidFill>
                  <a:srgbClr val="FF0000"/>
                </a:solidFill>
                <a:latin typeface="楷体" panose="02010609060101010101" pitchFamily="49" charset="-122"/>
                <a:ea typeface="楷体" panose="02010609060101010101" pitchFamily="49" charset="-122"/>
              </a:rPr>
              <a:t>要求任何一个学生保持整节课的的高效关注是不切实际的</a:t>
            </a:r>
            <a:r>
              <a:rPr lang="zh-CN" altLang="en-US" dirty="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a:p>
            <a:pPr marL="0" indent="0">
              <a:lnSpc>
                <a:spcPts val="6100"/>
              </a:lnSpc>
              <a:spcBef>
                <a:spcPts val="1200"/>
              </a:spcBef>
              <a:buNone/>
            </a:pPr>
            <a:r>
              <a:rPr lang="zh-CN" altLang="en-US" dirty="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从</a:t>
            </a:r>
            <a:r>
              <a:rPr lang="zh-CN" altLang="en-US" b="1" dirty="0">
                <a:solidFill>
                  <a:srgbClr val="0000FF"/>
                </a:solidFill>
                <a:latin typeface="楷体" panose="02010609060101010101" pitchFamily="49" charset="-122"/>
                <a:ea typeface="楷体" panose="02010609060101010101" pitchFamily="49" charset="-122"/>
              </a:rPr>
              <a:t>高中生</a:t>
            </a:r>
            <a:r>
              <a:rPr lang="zh-CN" altLang="en-US" dirty="0">
                <a:latin typeface="楷体" panose="02010609060101010101" pitchFamily="49" charset="-122"/>
                <a:ea typeface="楷体" panose="02010609060101010101" pitchFamily="49" charset="-122"/>
              </a:rPr>
              <a:t>可维持高度集中注意的时间来看，建议在上课后</a:t>
            </a:r>
            <a:r>
              <a:rPr lang="en-US" altLang="zh-CN" b="1" dirty="0">
                <a:solidFill>
                  <a:srgbClr val="FF0000"/>
                </a:solidFill>
                <a:latin typeface="楷体" panose="02010609060101010101" pitchFamily="49" charset="-122"/>
                <a:ea typeface="楷体" panose="02010609060101010101" pitchFamily="49" charset="-122"/>
              </a:rPr>
              <a:t>12</a:t>
            </a:r>
            <a:r>
              <a:rPr lang="zh-CN" altLang="en-US" b="1" dirty="0">
                <a:solidFill>
                  <a:srgbClr val="FF0000"/>
                </a:solidFill>
                <a:latin typeface="楷体" panose="02010609060101010101" pitchFamily="49" charset="-122"/>
                <a:ea typeface="楷体" panose="02010609060101010101" pitchFamily="49" charset="-122"/>
              </a:rPr>
              <a:t>分钟左右</a:t>
            </a:r>
            <a:r>
              <a:rPr lang="zh-CN" altLang="en-US" dirty="0">
                <a:latin typeface="楷体" panose="02010609060101010101" pitchFamily="49" charset="-122"/>
                <a:ea typeface="楷体" panose="02010609060101010101" pitchFamily="49" charset="-122"/>
              </a:rPr>
              <a:t>和</a:t>
            </a:r>
            <a:r>
              <a:rPr lang="en-US" altLang="zh-CN" b="1" dirty="0">
                <a:solidFill>
                  <a:srgbClr val="FF0000"/>
                </a:solidFill>
                <a:latin typeface="楷体" panose="02010609060101010101" pitchFamily="49" charset="-122"/>
                <a:ea typeface="楷体" panose="02010609060101010101" pitchFamily="49" charset="-122"/>
              </a:rPr>
              <a:t>30</a:t>
            </a:r>
            <a:r>
              <a:rPr lang="zh-CN" altLang="en-US" b="1" dirty="0">
                <a:solidFill>
                  <a:srgbClr val="FF0000"/>
                </a:solidFill>
                <a:latin typeface="楷体" panose="02010609060101010101" pitchFamily="49" charset="-122"/>
                <a:ea typeface="楷体" panose="02010609060101010101" pitchFamily="49" charset="-122"/>
              </a:rPr>
              <a:t>分钟左</a:t>
            </a:r>
            <a:r>
              <a:rPr lang="zh-CN" altLang="en-US" b="1" dirty="0" smtClean="0">
                <a:solidFill>
                  <a:srgbClr val="FF0000"/>
                </a:solidFill>
                <a:latin typeface="楷体" panose="02010609060101010101" pitchFamily="49" charset="-122"/>
                <a:ea typeface="楷体" panose="02010609060101010101" pitchFamily="49" charset="-122"/>
              </a:rPr>
              <a:t>右（</a:t>
            </a:r>
            <a:r>
              <a:rPr lang="zh-CN" altLang="en-US" b="1" dirty="0">
                <a:solidFill>
                  <a:srgbClr val="0000FF"/>
                </a:solidFill>
                <a:latin typeface="楷体" panose="02010609060101010101" pitchFamily="49" charset="-122"/>
                <a:ea typeface="楷体" panose="02010609060101010101" pitchFamily="49" charset="-122"/>
              </a:rPr>
              <a:t>初中</a:t>
            </a:r>
            <a:r>
              <a:rPr lang="zh-CN" altLang="en-US" b="1" dirty="0" smtClean="0">
                <a:solidFill>
                  <a:srgbClr val="FF0000"/>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小学</a:t>
            </a:r>
            <a:r>
              <a:rPr lang="zh-CN" altLang="en-US" b="1" dirty="0" smtClean="0">
                <a:solidFill>
                  <a:srgbClr val="FF0000"/>
                </a:solidFill>
                <a:latin typeface="楷体" panose="02010609060101010101" pitchFamily="49" charset="-122"/>
                <a:ea typeface="楷体" panose="02010609060101010101" pitchFamily="49" charset="-122"/>
              </a:rPr>
              <a:t>：</a:t>
            </a:r>
            <a:r>
              <a:rPr lang="en-US" altLang="zh-CN" b="1" dirty="0" smtClean="0">
                <a:solidFill>
                  <a:srgbClr val="FF0000"/>
                </a:solidFill>
                <a:latin typeface="楷体" panose="02010609060101010101" pitchFamily="49" charset="-122"/>
                <a:ea typeface="楷体" panose="02010609060101010101" pitchFamily="49" charset="-122"/>
              </a:rPr>
              <a:t>9</a:t>
            </a:r>
            <a:r>
              <a:rPr lang="zh-CN" altLang="en-US" b="1" dirty="0" smtClean="0">
                <a:solidFill>
                  <a:srgbClr val="FF0000"/>
                </a:solidFill>
                <a:latin typeface="楷体" panose="02010609060101010101" pitchFamily="49" charset="-122"/>
                <a:ea typeface="楷体" panose="02010609060101010101" pitchFamily="49" charset="-122"/>
              </a:rPr>
              <a:t>、</a:t>
            </a:r>
            <a:r>
              <a:rPr lang="en-US" altLang="zh-CN" b="1" dirty="0" smtClean="0">
                <a:solidFill>
                  <a:srgbClr val="FF0000"/>
                </a:solidFill>
                <a:latin typeface="楷体" panose="02010609060101010101" pitchFamily="49" charset="-122"/>
                <a:ea typeface="楷体" panose="02010609060101010101" pitchFamily="49" charset="-122"/>
              </a:rPr>
              <a:t>22</a:t>
            </a:r>
            <a:r>
              <a:rPr lang="zh-CN" altLang="en-US" b="1" dirty="0" smtClean="0">
                <a:solidFill>
                  <a:srgbClr val="FF0000"/>
                </a:solidFill>
                <a:latin typeface="楷体" panose="02010609060101010101" pitchFamily="49" charset="-122"/>
                <a:ea typeface="楷体" panose="02010609060101010101" pitchFamily="49" charset="-122"/>
              </a:rPr>
              <a:t>、</a:t>
            </a:r>
            <a:r>
              <a:rPr lang="en-US" altLang="zh-CN" b="1" dirty="0" smtClean="0">
                <a:solidFill>
                  <a:srgbClr val="FF0000"/>
                </a:solidFill>
                <a:latin typeface="楷体" panose="02010609060101010101" pitchFamily="49" charset="-122"/>
                <a:ea typeface="楷体" panose="02010609060101010101" pitchFamily="49" charset="-122"/>
              </a:rPr>
              <a:t>35</a:t>
            </a:r>
            <a:r>
              <a:rPr lang="zh-CN" altLang="en-US" b="1" dirty="0">
                <a:solidFill>
                  <a:srgbClr val="FF0000"/>
                </a:solidFill>
                <a:latin typeface="楷体" panose="02010609060101010101" pitchFamily="49" charset="-122"/>
                <a:ea typeface="楷体" panose="02010609060101010101" pitchFamily="49" charset="-122"/>
              </a:rPr>
              <a:t>分</a:t>
            </a:r>
            <a:r>
              <a:rPr lang="zh-CN" altLang="en-US" b="1" dirty="0" smtClean="0">
                <a:solidFill>
                  <a:srgbClr val="FF0000"/>
                </a:solidFill>
                <a:latin typeface="楷体" panose="02010609060101010101" pitchFamily="49" charset="-122"/>
                <a:ea typeface="楷体" panose="02010609060101010101" pitchFamily="49" charset="-122"/>
              </a:rPr>
              <a:t>钟左右</a:t>
            </a:r>
            <a:r>
              <a:rPr lang="en-US" altLang="zh-CN" b="1" dirty="0" smtClean="0">
                <a:solidFill>
                  <a:srgbClr val="FF0000"/>
                </a:solidFill>
                <a:latin typeface="楷体" panose="02010609060101010101" pitchFamily="49" charset="-122"/>
                <a:ea typeface="楷体" panose="02010609060101010101" pitchFamily="49" charset="-122"/>
              </a:rPr>
              <a:t>3</a:t>
            </a:r>
            <a:r>
              <a:rPr lang="zh-CN" altLang="en-US" b="1" dirty="0" smtClean="0">
                <a:solidFill>
                  <a:srgbClr val="FF0000"/>
                </a:solidFill>
                <a:latin typeface="楷体" panose="02010609060101010101" pitchFamily="49" charset="-122"/>
                <a:ea typeface="楷体" panose="02010609060101010101" pitchFamily="49" charset="-122"/>
              </a:rPr>
              <a:t>次）</a:t>
            </a:r>
            <a:r>
              <a:rPr lang="zh-CN" altLang="en-US" b="1" dirty="0" smtClean="0">
                <a:solidFill>
                  <a:srgbClr val="00B050"/>
                </a:solidFill>
                <a:latin typeface="楷体" panose="02010609060101010101" pitchFamily="49" charset="-122"/>
                <a:ea typeface="楷体" panose="02010609060101010101" pitchFamily="49" charset="-122"/>
              </a:rPr>
              <a:t>各</a:t>
            </a:r>
            <a:r>
              <a:rPr lang="zh-CN" altLang="en-US" b="1" dirty="0">
                <a:solidFill>
                  <a:srgbClr val="00B050"/>
                </a:solidFill>
                <a:latin typeface="楷体" panose="02010609060101010101" pitchFamily="49" charset="-122"/>
                <a:ea typeface="楷体" panose="02010609060101010101" pitchFamily="49" charset="-122"/>
              </a:rPr>
              <a:t>进行一次真正有效的互动，教师与学生、学生与学生之间可以共同针对某些问题进行探索，并在探索的过程中相互交流和质疑，了解彼此的想法</a:t>
            </a:r>
            <a:r>
              <a:rPr lang="zh-CN" altLang="en-US" dirty="0" smtClean="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92053" y="171835"/>
            <a:ext cx="11979253" cy="6603318"/>
          </a:xfrm>
        </p:spPr>
        <p:txBody>
          <a:bodyPr/>
          <a:lstStyle/>
          <a:p>
            <a:pPr marL="0" indent="0">
              <a:lnSpc>
                <a:spcPts val="7500"/>
              </a:lnSpc>
              <a:spcBef>
                <a:spcPts val="1200"/>
              </a:spcBef>
              <a:buNone/>
            </a:pPr>
            <a:r>
              <a:rPr lang="en-US" altLang="zh-CN" dirty="0" smtClean="0">
                <a:latin typeface="楷体" panose="02010609060101010101" pitchFamily="49" charset="-122"/>
                <a:ea typeface="楷体" panose="02010609060101010101" pitchFamily="49" charset="-122"/>
              </a:rPr>
              <a:t>    </a:t>
            </a:r>
            <a:r>
              <a:rPr lang="zh-CN" altLang="zh-CN" dirty="0" smtClean="0">
                <a:latin typeface="楷体" panose="02010609060101010101" pitchFamily="49" charset="-122"/>
                <a:ea typeface="楷体" panose="02010609060101010101" pitchFamily="49" charset="-122"/>
              </a:rPr>
              <a:t>生</a:t>
            </a:r>
            <a:r>
              <a:rPr lang="zh-CN" altLang="zh-CN" dirty="0">
                <a:latin typeface="楷体" panose="02010609060101010101" pitchFamily="49" charset="-122"/>
                <a:ea typeface="楷体" panose="02010609060101010101" pitchFamily="49" charset="-122"/>
              </a:rPr>
              <a:t>生探讨、交流、展示一般</a:t>
            </a:r>
            <a:r>
              <a:rPr lang="zh-CN" altLang="zh-CN" dirty="0" smtClean="0">
                <a:latin typeface="楷体" panose="02010609060101010101" pitchFamily="49" charset="-122"/>
                <a:ea typeface="楷体" panose="02010609060101010101" pitchFamily="49" charset="-122"/>
              </a:rPr>
              <a:t>在</a:t>
            </a:r>
            <a:r>
              <a:rPr lang="en-US" altLang="zh-CN" dirty="0" smtClean="0">
                <a:latin typeface="楷体" panose="02010609060101010101" pitchFamily="49" charset="-122"/>
                <a:ea typeface="楷体" panose="02010609060101010101" pitchFamily="49" charset="-122"/>
              </a:rPr>
              <a:t>4-6</a:t>
            </a:r>
            <a:r>
              <a:rPr lang="zh-CN" altLang="zh-CN" dirty="0" smtClean="0">
                <a:latin typeface="楷体" panose="02010609060101010101" pitchFamily="49" charset="-122"/>
                <a:ea typeface="楷体" panose="02010609060101010101" pitchFamily="49" charset="-122"/>
              </a:rPr>
              <a:t>分钟，</a:t>
            </a:r>
            <a:r>
              <a:rPr lang="zh-CN" altLang="en-US" dirty="0">
                <a:latin typeface="楷体" panose="02010609060101010101" pitchFamily="49" charset="-122"/>
                <a:ea typeface="楷体" panose="02010609060101010101" pitchFamily="49" charset="-122"/>
              </a:rPr>
              <a:t>这样</a:t>
            </a:r>
            <a:r>
              <a:rPr lang="zh-CN" altLang="en-US" b="1" dirty="0">
                <a:solidFill>
                  <a:srgbClr val="00B050"/>
                </a:solidFill>
                <a:latin typeface="楷体" panose="02010609060101010101" pitchFamily="49" charset="-122"/>
                <a:ea typeface="楷体" panose="02010609060101010101" pitchFamily="49" charset="-122"/>
              </a:rPr>
              <a:t>可以让高中生成功跳出</a:t>
            </a:r>
            <a:r>
              <a:rPr lang="zh-CN" altLang="en-US" b="1" dirty="0">
                <a:solidFill>
                  <a:srgbClr val="0000FF"/>
                </a:solidFill>
                <a:latin typeface="楷体" panose="02010609060101010101" pitchFamily="49" charset="-122"/>
                <a:ea typeface="楷体" panose="02010609060101010101" pitchFamily="49" charset="-122"/>
              </a:rPr>
              <a:t>第一、第二个倦怠期（</a:t>
            </a:r>
            <a:r>
              <a:rPr lang="zh-CN" altLang="en-US" b="1" dirty="0">
                <a:solidFill>
                  <a:srgbClr val="FF0000"/>
                </a:solidFill>
                <a:latin typeface="楷体" panose="02010609060101010101" pitchFamily="49" charset="-122"/>
                <a:ea typeface="楷体" panose="02010609060101010101" pitchFamily="49" charset="-122"/>
              </a:rPr>
              <a:t>初中生、小学生</a:t>
            </a:r>
            <a:r>
              <a:rPr lang="zh-CN" altLang="en-US" b="1" dirty="0">
                <a:solidFill>
                  <a:srgbClr val="00B050"/>
                </a:solidFill>
                <a:latin typeface="楷体" panose="02010609060101010101" pitchFamily="49" charset="-122"/>
                <a:ea typeface="楷体" panose="02010609060101010101" pitchFamily="49" charset="-122"/>
              </a:rPr>
              <a:t>成功跳出</a:t>
            </a:r>
            <a:r>
              <a:rPr lang="zh-CN" altLang="en-US" b="1" dirty="0">
                <a:solidFill>
                  <a:srgbClr val="0000FF"/>
                </a:solidFill>
                <a:latin typeface="楷体" panose="02010609060101010101" pitchFamily="49" charset="-122"/>
                <a:ea typeface="楷体" panose="02010609060101010101" pitchFamily="49" charset="-122"/>
              </a:rPr>
              <a:t>第一、第二、第三个倦怠期）</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marL="0" indent="0">
              <a:lnSpc>
                <a:spcPts val="7500"/>
              </a:lnSpc>
              <a:spcBef>
                <a:spcPts val="1200"/>
              </a:spcBef>
              <a:buNone/>
            </a:pPr>
            <a:r>
              <a:rPr lang="en-US" altLang="zh-CN" dirty="0">
                <a:latin typeface="楷体" panose="02010609060101010101" pitchFamily="49" charset="-122"/>
                <a:ea typeface="楷体" panose="02010609060101010101" pitchFamily="49" charset="-122"/>
              </a:rPr>
              <a:t>    </a:t>
            </a:r>
            <a:r>
              <a:rPr lang="zh-CN" altLang="zh-CN" dirty="0">
                <a:latin typeface="楷体" panose="02010609060101010101" pitchFamily="49" charset="-122"/>
                <a:ea typeface="楷体" panose="02010609060101010101" pitchFamily="49" charset="-122"/>
              </a:rPr>
              <a:t>当然，要想</a:t>
            </a:r>
            <a:r>
              <a:rPr lang="zh-CN" altLang="zh-CN" b="1" dirty="0">
                <a:solidFill>
                  <a:srgbClr val="FF0000"/>
                </a:solidFill>
                <a:latin typeface="楷体" panose="02010609060101010101" pitchFamily="49" charset="-122"/>
                <a:ea typeface="楷体" panose="02010609060101010101" pitchFamily="49" charset="-122"/>
              </a:rPr>
              <a:t>“互动”</a:t>
            </a:r>
            <a:r>
              <a:rPr lang="zh-CN" altLang="zh-CN" dirty="0">
                <a:latin typeface="楷体" panose="02010609060101010101" pitchFamily="49" charset="-122"/>
                <a:ea typeface="楷体" panose="02010609060101010101" pitchFamily="49" charset="-122"/>
              </a:rPr>
              <a:t>真实有效，</a:t>
            </a:r>
            <a:r>
              <a:rPr lang="zh-CN" altLang="zh-CN" b="1" dirty="0">
                <a:solidFill>
                  <a:srgbClr val="FF0000"/>
                </a:solidFill>
                <a:latin typeface="楷体" panose="02010609060101010101" pitchFamily="49" charset="-122"/>
                <a:ea typeface="楷体" panose="02010609060101010101" pitchFamily="49" charset="-122"/>
              </a:rPr>
              <a:t>除了讨论要符合建构主义理论所提倡的：</a:t>
            </a:r>
            <a:r>
              <a:rPr lang="zh-CN" altLang="zh-CN" dirty="0">
                <a:latin typeface="楷体" panose="02010609060101010101" pitchFamily="49" charset="-122"/>
                <a:ea typeface="楷体" panose="02010609060101010101" pitchFamily="49" charset="-122"/>
              </a:rPr>
              <a:t>以学生为中心，强调学生对知识的主动探索、主动发现和对所学知识意义的主动建构。</a:t>
            </a:r>
            <a:r>
              <a:rPr lang="zh-CN" altLang="zh-CN" b="1" dirty="0">
                <a:solidFill>
                  <a:srgbClr val="FF0000"/>
                </a:solidFill>
                <a:latin typeface="楷体" panose="02010609060101010101" pitchFamily="49" charset="-122"/>
                <a:ea typeface="楷体" panose="02010609060101010101" pitchFamily="49" charset="-122"/>
              </a:rPr>
              <a:t>还要考虑每次互动的时间：</a:t>
            </a:r>
            <a:r>
              <a:rPr lang="zh-CN" altLang="zh-CN" b="1" dirty="0">
                <a:solidFill>
                  <a:srgbClr val="00B050"/>
                </a:solidFill>
                <a:latin typeface="楷体" panose="02010609060101010101" pitchFamily="49" charset="-122"/>
                <a:ea typeface="楷体" panose="02010609060101010101" pitchFamily="49" charset="-122"/>
              </a:rPr>
              <a:t>时间太短</a:t>
            </a:r>
            <a:r>
              <a:rPr lang="zh-CN" altLang="zh-CN" dirty="0">
                <a:latin typeface="楷体" panose="02010609060101010101" pitchFamily="49" charset="-122"/>
                <a:ea typeface="楷体" panose="02010609060101010101" pitchFamily="49" charset="-122"/>
              </a:rPr>
              <a:t>，学生还没真正使大脑皮层兴奋；</a:t>
            </a:r>
            <a:r>
              <a:rPr lang="zh-CN" altLang="zh-CN" b="1" dirty="0">
                <a:solidFill>
                  <a:srgbClr val="00B050"/>
                </a:solidFill>
                <a:latin typeface="楷体" panose="02010609060101010101" pitchFamily="49" charset="-122"/>
                <a:ea typeface="楷体" panose="02010609060101010101" pitchFamily="49" charset="-122"/>
              </a:rPr>
              <a:t>时间太长</a:t>
            </a:r>
            <a:r>
              <a:rPr lang="zh-CN" altLang="zh-CN" dirty="0">
                <a:latin typeface="楷体" panose="02010609060101010101" pitchFamily="49" charset="-122"/>
                <a:ea typeface="楷体" panose="02010609060101010101" pitchFamily="49" charset="-122"/>
              </a:rPr>
              <a:t>，学生易兴奋过度、脱离本节课的话题。</a:t>
            </a:r>
            <a:r>
              <a:rPr lang="zh-CN" altLang="zh-CN" dirty="0"/>
              <a:t> </a:t>
            </a:r>
            <a:endParaRPr lang="zh-CN" altLang="zh-C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715" y="105508"/>
            <a:ext cx="11860823" cy="747346"/>
          </a:xfrm>
        </p:spPr>
        <p:txBody>
          <a:bodyPr>
            <a:noAutofit/>
          </a:bodyPr>
          <a:lstStyle/>
          <a:p>
            <a:r>
              <a:rPr lang="en-US" altLang="zh-CN" sz="3200" b="1" dirty="0" smtClean="0">
                <a:solidFill>
                  <a:srgbClr val="00B050"/>
                </a:solidFill>
                <a:latin typeface="微软雅黑" panose="020B0503020204020204" pitchFamily="34" charset="-122"/>
                <a:ea typeface="微软雅黑" panose="020B0503020204020204" pitchFamily="34" charset="-122"/>
              </a:rPr>
              <a:t>4.</a:t>
            </a:r>
            <a:r>
              <a:rPr lang="zh-CN" altLang="zh-CN" sz="3200" b="1" dirty="0" smtClean="0">
                <a:solidFill>
                  <a:srgbClr val="00B050"/>
                </a:solidFill>
                <a:latin typeface="微软雅黑" panose="020B0503020204020204" pitchFamily="34" charset="-122"/>
                <a:ea typeface="微软雅黑" panose="020B0503020204020204" pitchFamily="34" charset="-122"/>
              </a:rPr>
              <a:t>引导</a:t>
            </a:r>
            <a:r>
              <a:rPr lang="zh-CN" altLang="zh-CN" sz="3200" b="1" dirty="0">
                <a:solidFill>
                  <a:srgbClr val="00B050"/>
                </a:solidFill>
                <a:latin typeface="微软雅黑" panose="020B0503020204020204" pitchFamily="34" charset="-122"/>
                <a:ea typeface="微软雅黑" panose="020B0503020204020204" pitchFamily="34" charset="-122"/>
              </a:rPr>
              <a:t>学生</a:t>
            </a:r>
            <a:r>
              <a:rPr lang="zh-CN" altLang="zh-CN" sz="3200" b="1" dirty="0" smtClean="0">
                <a:solidFill>
                  <a:srgbClr val="00B050"/>
                </a:solidFill>
                <a:latin typeface="微软雅黑" panose="020B0503020204020204" pitchFamily="34" charset="-122"/>
                <a:ea typeface="微软雅黑" panose="020B0503020204020204" pitchFamily="34" charset="-122"/>
              </a:rPr>
              <a:t>理解</a:t>
            </a:r>
            <a:r>
              <a:rPr lang="zh-CN" altLang="zh-CN" sz="3200" b="1" dirty="0" smtClean="0">
                <a:solidFill>
                  <a:srgbClr val="FF0000"/>
                </a:solidFill>
                <a:latin typeface="微软雅黑" panose="020B0503020204020204" pitchFamily="34" charset="-122"/>
                <a:ea typeface="微软雅黑" panose="020B0503020204020204" pitchFamily="34" charset="-122"/>
              </a:rPr>
              <a:t>“</a:t>
            </a:r>
            <a:r>
              <a:rPr lang="zh-CN" altLang="zh-CN" sz="3200" b="1" dirty="0">
                <a:solidFill>
                  <a:srgbClr val="FF0000"/>
                </a:solidFill>
                <a:latin typeface="微软雅黑" panose="020B0503020204020204" pitchFamily="34" charset="-122"/>
                <a:ea typeface="微软雅黑" panose="020B0503020204020204" pitchFamily="34" charset="-122"/>
              </a:rPr>
              <a:t>掌握知识形成能力的阶梯效率”</a:t>
            </a:r>
            <a:r>
              <a:rPr lang="zh-CN" altLang="zh-CN" sz="3200" b="1" dirty="0" smtClean="0">
                <a:solidFill>
                  <a:srgbClr val="00B050"/>
                </a:solidFill>
                <a:latin typeface="微软雅黑" panose="020B0503020204020204" pitchFamily="34" charset="-122"/>
                <a:ea typeface="微软雅黑" panose="020B0503020204020204" pitchFamily="34" charset="-122"/>
              </a:rPr>
              <a:t>问题</a:t>
            </a:r>
            <a:endParaRPr lang="zh-CN" altLang="en-US" sz="3200" dirty="0">
              <a:solidFill>
                <a:srgbClr val="00B050"/>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87923" y="703386"/>
            <a:ext cx="11939953" cy="6040314"/>
          </a:xfrm>
        </p:spPr>
        <p:txBody>
          <a:bodyPr/>
          <a:lstStyle/>
          <a:p>
            <a:endParaRPr lang="zh-CN" altLang="en-US" dirty="0"/>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t="12631"/>
          <a:stretch>
            <a:fillRect/>
          </a:stretch>
        </p:blipFill>
        <p:spPr bwMode="auto">
          <a:xfrm>
            <a:off x="923191" y="1011115"/>
            <a:ext cx="10374923" cy="57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9131" y="70339"/>
            <a:ext cx="12010292" cy="6699738"/>
          </a:xfrm>
        </p:spPr>
        <p:txBody>
          <a:bodyPr>
            <a:normAutofit/>
          </a:bodyPr>
          <a:lstStyle/>
          <a:p>
            <a:pPr algn="l">
              <a:lnSpc>
                <a:spcPct val="150000"/>
              </a:lnSpc>
            </a:pPr>
            <a:r>
              <a:rPr lang="zh-CN" altLang="en-US" sz="2800" b="1" dirty="0" smtClean="0">
                <a:solidFill>
                  <a:srgbClr val="FF0000"/>
                </a:solidFill>
                <a:latin typeface="微软雅黑" panose="020B0503020204020204" pitchFamily="34" charset="-122"/>
                <a:ea typeface="微软雅黑" panose="020B0503020204020204" pitchFamily="34" charset="-122"/>
              </a:rPr>
              <a:t>二、两个学习方法的“终极武器</a:t>
            </a:r>
            <a:r>
              <a:rPr lang="zh-CN" altLang="en-US" sz="2800" b="1" dirty="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00B050"/>
                </a:solidFill>
                <a:latin typeface="微软雅黑" panose="020B0503020204020204" pitchFamily="34" charset="-122"/>
                <a:ea typeface="微软雅黑" panose="020B0503020204020204" pitchFamily="34" charset="-122"/>
              </a:rPr>
              <a:t>（平时学习过程中“两大天敌”）</a:t>
            </a:r>
            <a:endParaRPr lang="en-US" altLang="zh-CN" b="1" dirty="0" smtClean="0">
              <a:solidFill>
                <a:srgbClr val="00B050"/>
              </a:solidFill>
              <a:latin typeface="微软雅黑" panose="020B0503020204020204" pitchFamily="34" charset="-122"/>
              <a:ea typeface="微软雅黑" panose="020B0503020204020204" pitchFamily="34" charset="-122"/>
            </a:endParaRPr>
          </a:p>
          <a:p>
            <a:pPr algn="l">
              <a:lnSpc>
                <a:spcPts val="4100"/>
              </a:lnSpc>
              <a:spcBef>
                <a:spcPts val="0"/>
              </a:spcBef>
            </a:pPr>
            <a:r>
              <a:rPr lang="en-US" altLang="zh-CN" sz="2200" dirty="0"/>
              <a:t> </a:t>
            </a:r>
            <a:r>
              <a:rPr lang="en-US" altLang="zh-CN" sz="2200" dirty="0" smtClean="0"/>
              <a:t>   </a:t>
            </a:r>
            <a:r>
              <a:rPr lang="en-US" altLang="zh-CN" sz="2200" b="1" dirty="0" smtClean="0">
                <a:solidFill>
                  <a:srgbClr val="0000FF"/>
                </a:solidFill>
                <a:latin typeface="微软雅黑" panose="020B0503020204020204" pitchFamily="34" charset="-122"/>
                <a:ea typeface="微软雅黑" panose="020B0503020204020204" pitchFamily="34" charset="-122"/>
              </a:rPr>
              <a:t>1</a:t>
            </a:r>
            <a:r>
              <a:rPr lang="en-US" altLang="zh-CN" sz="2200" b="1" dirty="0">
                <a:solidFill>
                  <a:srgbClr val="0000FF"/>
                </a:solidFill>
                <a:latin typeface="微软雅黑" panose="020B0503020204020204" pitchFamily="34" charset="-122"/>
                <a:ea typeface="微软雅黑" panose="020B0503020204020204" pitchFamily="34" charset="-122"/>
              </a:rPr>
              <a:t>.</a:t>
            </a:r>
            <a:r>
              <a:rPr lang="zh-CN" altLang="en-US" sz="2200" b="1" dirty="0" smtClean="0">
                <a:solidFill>
                  <a:srgbClr val="0000FF"/>
                </a:solidFill>
                <a:latin typeface="微软雅黑" panose="020B0503020204020204" pitchFamily="34" charset="-122"/>
                <a:ea typeface="微软雅黑" panose="020B0503020204020204" pitchFamily="34" charset="-122"/>
              </a:rPr>
              <a:t>平时课堂作业或在家做练习、试卷都“会做”，考试的时候往往出现“不会做”的状况</a:t>
            </a:r>
            <a:r>
              <a:rPr lang="zh-CN" altLang="en-US" sz="2200" b="1" dirty="0">
                <a:solidFill>
                  <a:srgbClr val="0000FF"/>
                </a:solidFill>
                <a:latin typeface="微软雅黑" panose="020B0503020204020204" pitchFamily="34" charset="-122"/>
                <a:ea typeface="微软雅黑" panose="020B0503020204020204" pitchFamily="34" charset="-122"/>
              </a:rPr>
              <a:t>。</a:t>
            </a:r>
            <a:endParaRPr lang="en-US" altLang="zh-CN" sz="2200" b="1" dirty="0" smtClean="0">
              <a:solidFill>
                <a:srgbClr val="0000FF"/>
              </a:solidFill>
              <a:latin typeface="微软雅黑" panose="020B0503020204020204" pitchFamily="34" charset="-122"/>
              <a:ea typeface="微软雅黑" panose="020B0503020204020204" pitchFamily="34" charset="-122"/>
            </a:endParaRPr>
          </a:p>
          <a:p>
            <a:pPr algn="l">
              <a:lnSpc>
                <a:spcPts val="4100"/>
              </a:lnSpc>
              <a:spcBef>
                <a:spcPts val="0"/>
              </a:spcBef>
            </a:pPr>
            <a:r>
              <a:rPr lang="en-US" altLang="zh-CN" sz="2200" b="1" dirty="0">
                <a:solidFill>
                  <a:srgbClr val="0000FF"/>
                </a:solidFill>
                <a:latin typeface="宋体" panose="02010600030101010101" pitchFamily="2" charset="-122"/>
                <a:ea typeface="宋体" panose="02010600030101010101" pitchFamily="2" charset="-122"/>
              </a:rPr>
              <a:t> </a:t>
            </a:r>
            <a:r>
              <a:rPr lang="en-US" altLang="zh-CN" sz="2200" b="1" dirty="0" smtClean="0">
                <a:solidFill>
                  <a:srgbClr val="0000FF"/>
                </a:solidFill>
                <a:latin typeface="宋体" panose="02010600030101010101" pitchFamily="2" charset="-122"/>
                <a:ea typeface="宋体" panose="02010600030101010101" pitchFamily="2" charset="-122"/>
              </a:rPr>
              <a:t>   </a:t>
            </a:r>
            <a:r>
              <a:rPr lang="zh-CN" altLang="en-US" sz="2200" dirty="0" smtClean="0">
                <a:latin typeface="宋体" panose="02010600030101010101" pitchFamily="2" charset="-122"/>
                <a:ea typeface="宋体" panose="02010600030101010101" pitchFamily="2" charset="-122"/>
              </a:rPr>
              <a:t>平时作业过程中</a:t>
            </a:r>
            <a:r>
              <a:rPr lang="zh-CN" altLang="en-US" sz="2200" b="1" dirty="0">
                <a:solidFill>
                  <a:srgbClr val="00B0F0"/>
                </a:solidFill>
                <a:latin typeface="微软雅黑" panose="020B0503020204020204" pitchFamily="34" charset="-122"/>
                <a:ea typeface="微软雅黑" panose="020B0503020204020204" pitchFamily="34" charset="-122"/>
              </a:rPr>
              <a:t>不会做</a:t>
            </a:r>
            <a:r>
              <a:rPr lang="zh-CN" altLang="en-US" sz="2200" dirty="0" smtClean="0">
                <a:latin typeface="宋体" panose="02010600030101010101" pitchFamily="2" charset="-122"/>
                <a:ea typeface="宋体" panose="02010600030101010101" pitchFamily="2" charset="-122"/>
              </a:rPr>
              <a:t>或</a:t>
            </a:r>
            <a:r>
              <a:rPr lang="zh-CN" altLang="en-US" sz="2200" b="1" dirty="0">
                <a:solidFill>
                  <a:srgbClr val="00B0F0"/>
                </a:solidFill>
                <a:latin typeface="微软雅黑" panose="020B0503020204020204" pitchFamily="34" charset="-122"/>
                <a:ea typeface="微软雅黑" panose="020B0503020204020204" pitchFamily="34" charset="-122"/>
              </a:rPr>
              <a:t>公式、定理记不得</a:t>
            </a:r>
            <a:r>
              <a:rPr lang="zh-CN" altLang="en-US" sz="2200" dirty="0" smtClean="0">
                <a:latin typeface="宋体" panose="02010600030101010101" pitchFamily="2" charset="-122"/>
                <a:ea typeface="宋体" panose="02010600030101010101" pitchFamily="2" charset="-122"/>
              </a:rPr>
              <a:t>，问老师或问同学或翻书去找公式、定理后做好作业交上去以后，往往</a:t>
            </a:r>
            <a:r>
              <a:rPr lang="zh-CN" altLang="en-US" sz="2200" b="1" dirty="0">
                <a:solidFill>
                  <a:srgbClr val="00B0F0"/>
                </a:solidFill>
                <a:latin typeface="微软雅黑" panose="020B0503020204020204" pitchFamily="34" charset="-122"/>
                <a:ea typeface="微软雅黑" panose="020B0503020204020204" pitchFamily="34" charset="-122"/>
              </a:rPr>
              <a:t>基本上不去深入研究为什么这样做</a:t>
            </a:r>
            <a:r>
              <a:rPr lang="zh-CN" altLang="en-US" sz="2200" dirty="0" smtClean="0">
                <a:latin typeface="宋体" panose="02010600030101010101" pitchFamily="2" charset="-122"/>
                <a:ea typeface="宋体" panose="02010600030101010101" pitchFamily="2" charset="-122"/>
              </a:rPr>
              <a:t>，这个公式、定理在教材的什么地方，教材上是怎么证明或推导的，很少有学生去在教材上找到这些公式、定理的出处，并非常认真</a:t>
            </a:r>
            <a:r>
              <a:rPr lang="zh-CN" altLang="en-US" sz="2200" b="1" dirty="0">
                <a:solidFill>
                  <a:srgbClr val="FF0000"/>
                </a:solidFill>
                <a:latin typeface="微软雅黑" panose="020B0503020204020204" pitchFamily="34" charset="-122"/>
                <a:ea typeface="微软雅黑" panose="020B0503020204020204" pitchFamily="34" charset="-122"/>
              </a:rPr>
              <a:t>研究弄懂这些公式、定理的证明或推导过程，然后再非常认真地对这些公式、定理进行证明或推导一遍</a:t>
            </a:r>
            <a:r>
              <a:rPr lang="zh-CN" altLang="en-US" sz="2200" dirty="0" smtClean="0">
                <a:latin typeface="宋体" panose="02010600030101010101" pitchFamily="2" charset="-122"/>
                <a:ea typeface="宋体" panose="02010600030101010101" pitchFamily="2" charset="-122"/>
              </a:rPr>
              <a:t>，以求真正掌握。</a:t>
            </a:r>
            <a:endParaRPr lang="en-US" altLang="zh-CN" sz="2200" dirty="0" smtClean="0">
              <a:latin typeface="宋体" panose="02010600030101010101" pitchFamily="2" charset="-122"/>
              <a:ea typeface="宋体" panose="02010600030101010101" pitchFamily="2" charset="-122"/>
            </a:endParaRPr>
          </a:p>
          <a:p>
            <a:pPr algn="l">
              <a:lnSpc>
                <a:spcPts val="4100"/>
              </a:lnSpc>
              <a:spcBef>
                <a:spcPts val="0"/>
              </a:spcBef>
            </a:pPr>
            <a:r>
              <a:rPr lang="en-US" altLang="zh-CN" sz="2200" dirty="0">
                <a:latin typeface="宋体" panose="02010600030101010101" pitchFamily="2" charset="-122"/>
                <a:ea typeface="宋体" panose="02010600030101010101" pitchFamily="2" charset="-122"/>
              </a:rPr>
              <a:t> </a:t>
            </a:r>
            <a:r>
              <a:rPr lang="en-US" altLang="zh-CN" sz="2200" dirty="0" smtClean="0">
                <a:latin typeface="宋体" panose="02010600030101010101" pitchFamily="2" charset="-122"/>
                <a:ea typeface="宋体" panose="02010600030101010101" pitchFamily="2" charset="-122"/>
              </a:rPr>
              <a:t>   </a:t>
            </a:r>
            <a:r>
              <a:rPr lang="zh-CN" altLang="en-US" sz="2200" dirty="0" smtClean="0">
                <a:latin typeface="宋体" panose="02010600030101010101" pitchFamily="2" charset="-122"/>
                <a:ea typeface="宋体" panose="02010600030101010101" pitchFamily="2" charset="-122"/>
              </a:rPr>
              <a:t>这样的话，你在学习过程中就</a:t>
            </a:r>
            <a:r>
              <a:rPr lang="zh-CN" altLang="en-US" sz="2200" b="1" dirty="0">
                <a:solidFill>
                  <a:srgbClr val="00B0F0"/>
                </a:solidFill>
                <a:latin typeface="微软雅黑" panose="020B0503020204020204" pitchFamily="34" charset="-122"/>
                <a:ea typeface="微软雅黑" panose="020B0503020204020204" pitchFamily="34" charset="-122"/>
              </a:rPr>
              <a:t>有可能堵住一个又一个“漏洞”</a:t>
            </a:r>
            <a:r>
              <a:rPr lang="zh-CN" altLang="en-US" sz="2200" dirty="0" smtClean="0">
                <a:latin typeface="宋体" panose="02010600030101010101" pitchFamily="2" charset="-122"/>
                <a:ea typeface="宋体" panose="02010600030101010101" pitchFamily="2" charset="-122"/>
              </a:rPr>
              <a:t>，每天</a:t>
            </a:r>
            <a:r>
              <a:rPr lang="zh-CN" altLang="en-US" sz="2200" dirty="0">
                <a:latin typeface="宋体" panose="02010600030101010101" pitchFamily="2" charset="-122"/>
                <a:ea typeface="宋体" panose="02010600030101010101" pitchFamily="2" charset="-122"/>
              </a:rPr>
              <a:t>堵住一</a:t>
            </a:r>
            <a:r>
              <a:rPr lang="zh-CN" altLang="en-US" sz="2200" dirty="0" smtClean="0">
                <a:latin typeface="宋体" panose="02010600030101010101" pitchFamily="2" charset="-122"/>
                <a:ea typeface="宋体" panose="02010600030101010101" pitchFamily="2" charset="-122"/>
              </a:rPr>
              <a:t>个</a:t>
            </a:r>
            <a:r>
              <a:rPr lang="en-US" altLang="zh-CN" sz="2200" b="1" dirty="0">
                <a:solidFill>
                  <a:srgbClr val="00B0F0"/>
                </a:solidFill>
                <a:latin typeface="微软雅黑" panose="020B0503020204020204" pitchFamily="34" charset="-122"/>
                <a:ea typeface="微软雅黑" panose="020B0503020204020204" pitchFamily="34" charset="-122"/>
              </a:rPr>
              <a:t>0.05</a:t>
            </a:r>
            <a:r>
              <a:rPr lang="zh-CN" altLang="en-US" sz="2200" b="1" dirty="0">
                <a:solidFill>
                  <a:srgbClr val="00B0F0"/>
                </a:solidFill>
                <a:latin typeface="微软雅黑" panose="020B0503020204020204" pitchFamily="34" charset="-122"/>
                <a:ea typeface="微软雅黑" panose="020B0503020204020204" pitchFamily="34" charset="-122"/>
              </a:rPr>
              <a:t>分</a:t>
            </a:r>
            <a:r>
              <a:rPr lang="zh-CN" altLang="en-US" sz="2200" dirty="0" smtClean="0">
                <a:latin typeface="宋体" panose="02010600030101010101" pitchFamily="2" charset="-122"/>
                <a:ea typeface="宋体" panose="02010600030101010101" pitchFamily="2" charset="-122"/>
              </a:rPr>
              <a:t>的“漏洞” ，</a:t>
            </a:r>
            <a:r>
              <a:rPr lang="zh-CN" altLang="en-US" sz="2200" dirty="0">
                <a:latin typeface="宋体" panose="02010600030101010101" pitchFamily="2" charset="-122"/>
                <a:ea typeface="宋体" panose="02010600030101010101" pitchFamily="2" charset="-122"/>
              </a:rPr>
              <a:t>高中</a:t>
            </a:r>
            <a:r>
              <a:rPr lang="zh-CN" altLang="en-US" sz="2200" dirty="0" smtClean="0">
                <a:latin typeface="宋体" panose="02010600030101010101" pitchFamily="2" charset="-122"/>
                <a:ea typeface="宋体" panose="02010600030101010101" pitchFamily="2" charset="-122"/>
              </a:rPr>
              <a:t>三年就能堵住</a:t>
            </a:r>
            <a:r>
              <a:rPr lang="en-US" altLang="zh-CN" sz="2200" b="1" dirty="0">
                <a:solidFill>
                  <a:srgbClr val="00B0F0"/>
                </a:solidFill>
                <a:latin typeface="微软雅黑" panose="020B0503020204020204" pitchFamily="34" charset="-122"/>
                <a:ea typeface="微软雅黑" panose="020B0503020204020204" pitchFamily="34" charset="-122"/>
              </a:rPr>
              <a:t>54</a:t>
            </a:r>
            <a:r>
              <a:rPr lang="zh-CN" altLang="en-US" sz="2200" b="1" dirty="0">
                <a:solidFill>
                  <a:srgbClr val="00B0F0"/>
                </a:solidFill>
                <a:latin typeface="微软雅黑" panose="020B0503020204020204" pitchFamily="34" charset="-122"/>
                <a:ea typeface="微软雅黑" panose="020B0503020204020204" pitchFamily="34" charset="-122"/>
              </a:rPr>
              <a:t>分</a:t>
            </a:r>
            <a:r>
              <a:rPr lang="zh-CN" altLang="en-US" sz="2200" dirty="0">
                <a:latin typeface="宋体" panose="02010600030101010101" pitchFamily="2" charset="-122"/>
                <a:ea typeface="宋体" panose="02010600030101010101" pitchFamily="2" charset="-122"/>
              </a:rPr>
              <a:t>的“漏洞” </a:t>
            </a:r>
            <a:r>
              <a:rPr lang="zh-CN" altLang="en-US" sz="2200" dirty="0" smtClean="0">
                <a:latin typeface="宋体" panose="02010600030101010101" pitchFamily="2" charset="-122"/>
                <a:ea typeface="宋体" panose="02010600030101010101" pitchFamily="2" charset="-122"/>
              </a:rPr>
              <a:t>，这就足以使你从</a:t>
            </a:r>
            <a:r>
              <a:rPr lang="zh-CN" altLang="en-US" sz="2200" b="1" dirty="0">
                <a:solidFill>
                  <a:srgbClr val="00B0F0"/>
                </a:solidFill>
                <a:latin typeface="微软雅黑" panose="020B0503020204020204" pitchFamily="34" charset="-122"/>
                <a:ea typeface="微软雅黑" panose="020B0503020204020204" pitchFamily="34" charset="-122"/>
              </a:rPr>
              <a:t>民办本二上升到本一</a:t>
            </a:r>
            <a:r>
              <a:rPr lang="zh-CN" altLang="en-US" sz="2200" dirty="0" smtClean="0">
                <a:latin typeface="宋体" panose="02010600030101010101" pitchFamily="2" charset="-122"/>
                <a:ea typeface="宋体" panose="02010600030101010101" pitchFamily="2" charset="-122"/>
              </a:rPr>
              <a:t>，从</a:t>
            </a:r>
            <a:r>
              <a:rPr lang="zh-CN" altLang="en-US" sz="2200" b="1" dirty="0">
                <a:solidFill>
                  <a:srgbClr val="00B0F0"/>
                </a:solidFill>
                <a:latin typeface="微软雅黑" panose="020B0503020204020204" pitchFamily="34" charset="-122"/>
                <a:ea typeface="微软雅黑" panose="020B0503020204020204" pitchFamily="34" charset="-122"/>
              </a:rPr>
              <a:t>普通本一上升到</a:t>
            </a:r>
            <a:r>
              <a:rPr lang="en-US" altLang="zh-CN" sz="2200" b="1" dirty="0">
                <a:solidFill>
                  <a:srgbClr val="00B0F0"/>
                </a:solidFill>
                <a:latin typeface="微软雅黑" panose="020B0503020204020204" pitchFamily="34" charset="-122"/>
                <a:ea typeface="微软雅黑" panose="020B0503020204020204" pitchFamily="34" charset="-122"/>
              </a:rPr>
              <a:t>985</a:t>
            </a:r>
            <a:r>
              <a:rPr lang="zh-CN" altLang="en-US" sz="2200" b="1" dirty="0">
                <a:solidFill>
                  <a:srgbClr val="00B0F0"/>
                </a:solidFill>
                <a:latin typeface="微软雅黑" panose="020B0503020204020204" pitchFamily="34" charset="-122"/>
                <a:ea typeface="微软雅黑" panose="020B0503020204020204" pitchFamily="34" charset="-122"/>
              </a:rPr>
              <a:t>中的</a:t>
            </a:r>
            <a:r>
              <a:rPr lang="en-US" altLang="zh-CN" sz="2200" b="1" dirty="0">
                <a:solidFill>
                  <a:srgbClr val="00B0F0"/>
                </a:solidFill>
                <a:latin typeface="微软雅黑" panose="020B0503020204020204" pitchFamily="34" charset="-122"/>
                <a:ea typeface="微软雅黑" panose="020B0503020204020204" pitchFamily="34" charset="-122"/>
              </a:rPr>
              <a:t>C9</a:t>
            </a:r>
            <a:r>
              <a:rPr lang="zh-CN" altLang="en-US" sz="2200" b="1" dirty="0">
                <a:solidFill>
                  <a:srgbClr val="00B0F0"/>
                </a:solidFill>
                <a:latin typeface="微软雅黑" panose="020B0503020204020204" pitchFamily="34" charset="-122"/>
                <a:ea typeface="微软雅黑" panose="020B0503020204020204" pitchFamily="34" charset="-122"/>
              </a:rPr>
              <a:t>大学</a:t>
            </a:r>
            <a:r>
              <a:rPr lang="zh-CN" altLang="en-US" sz="2200" dirty="0" smtClean="0">
                <a:latin typeface="宋体" panose="02010600030101010101" pitchFamily="2" charset="-122"/>
                <a:ea typeface="宋体" panose="02010600030101010101" pitchFamily="2" charset="-122"/>
              </a:rPr>
              <a:t>，反之</a:t>
            </a:r>
            <a:r>
              <a:rPr lang="en-US" altLang="zh-CN" sz="2200" dirty="0" smtClean="0">
                <a:latin typeface="宋体" panose="02010600030101010101" pitchFamily="2" charset="-122"/>
                <a:ea typeface="宋体" panose="02010600030101010101" pitchFamily="2" charset="-122"/>
              </a:rPr>
              <a:t>……</a:t>
            </a:r>
            <a:endParaRPr lang="en-US" altLang="zh-CN" sz="2200" dirty="0" smtClean="0">
              <a:latin typeface="宋体" panose="02010600030101010101" pitchFamily="2" charset="-122"/>
              <a:ea typeface="宋体" panose="02010600030101010101" pitchFamily="2" charset="-122"/>
            </a:endParaRPr>
          </a:p>
          <a:p>
            <a:pPr algn="l">
              <a:lnSpc>
                <a:spcPts val="4100"/>
              </a:lnSpc>
              <a:spcBef>
                <a:spcPts val="0"/>
              </a:spcBef>
            </a:pPr>
            <a:r>
              <a:rPr lang="zh-CN" altLang="en-US" sz="2200" dirty="0" smtClean="0">
                <a:latin typeface="宋体" panose="02010600030101010101" pitchFamily="2" charset="-122"/>
                <a:ea typeface="宋体" panose="02010600030101010101" pitchFamily="2" charset="-122"/>
              </a:rPr>
              <a:t>    一定</a:t>
            </a:r>
            <a:r>
              <a:rPr lang="zh-CN" altLang="en-US" sz="2200" dirty="0">
                <a:latin typeface="宋体" panose="02010600030101010101" pitchFamily="2" charset="-122"/>
                <a:ea typeface="宋体" panose="02010600030101010101" pitchFamily="2" charset="-122"/>
              </a:rPr>
              <a:t>要</a:t>
            </a:r>
            <a:r>
              <a:rPr lang="zh-CN" altLang="en-US" sz="2200" b="1" dirty="0">
                <a:solidFill>
                  <a:srgbClr val="7030A0"/>
                </a:solidFill>
                <a:latin typeface="微软雅黑" panose="020B0503020204020204" pitchFamily="34" charset="-122"/>
                <a:ea typeface="微软雅黑" panose="020B0503020204020204" pitchFamily="34" charset="-122"/>
              </a:rPr>
              <a:t>对标高考考场上</a:t>
            </a:r>
            <a:r>
              <a:rPr lang="zh-CN" altLang="en-US" sz="2200" b="1" dirty="0" smtClean="0">
                <a:solidFill>
                  <a:srgbClr val="7030A0"/>
                </a:solidFill>
                <a:latin typeface="微软雅黑" panose="020B0503020204020204" pitchFamily="34" charset="-122"/>
                <a:ea typeface="微软雅黑" panose="020B0503020204020204" pitchFamily="34" charset="-122"/>
              </a:rPr>
              <a:t>做题时</a:t>
            </a:r>
            <a:r>
              <a:rPr lang="zh-CN" altLang="en-US" sz="2200" b="1" dirty="0">
                <a:solidFill>
                  <a:srgbClr val="7030A0"/>
                </a:solidFill>
                <a:latin typeface="微软雅黑" panose="020B0503020204020204" pitchFamily="34" charset="-122"/>
                <a:ea typeface="微软雅黑" panose="020B0503020204020204" pitchFamily="34" charset="-122"/>
              </a:rPr>
              <a:t>的场景，一不可能问老师问同学，二不可能翻书看公式、定理。</a:t>
            </a:r>
            <a:endParaRPr lang="en-US" altLang="zh-CN" sz="2200" b="1" dirty="0">
              <a:solidFill>
                <a:srgbClr val="7030A0"/>
              </a:solidFill>
              <a:latin typeface="微软雅黑" panose="020B0503020204020204" pitchFamily="34" charset="-122"/>
              <a:ea typeface="微软雅黑" panose="020B0503020204020204" pitchFamily="34" charset="-122"/>
            </a:endParaRPr>
          </a:p>
          <a:p>
            <a:pPr algn="l">
              <a:lnSpc>
                <a:spcPts val="4100"/>
              </a:lnSpc>
              <a:spcBef>
                <a:spcPts val="0"/>
              </a:spcBef>
            </a:pPr>
            <a:r>
              <a:rPr lang="en-US" altLang="zh-CN" sz="2200" b="1" dirty="0">
                <a:solidFill>
                  <a:srgbClr val="00B050"/>
                </a:solidFill>
                <a:latin typeface="宋体" panose="02010600030101010101" pitchFamily="2" charset="-122"/>
                <a:ea typeface="宋体" panose="02010600030101010101" pitchFamily="2" charset="-122"/>
              </a:rPr>
              <a:t> </a:t>
            </a:r>
            <a:r>
              <a:rPr lang="en-US" altLang="zh-CN" sz="2200" b="1" dirty="0" smtClean="0">
                <a:solidFill>
                  <a:srgbClr val="00B050"/>
                </a:solidFill>
                <a:latin typeface="宋体" panose="02010600030101010101" pitchFamily="2" charset="-122"/>
                <a:ea typeface="宋体" panose="02010600030101010101" pitchFamily="2" charset="-122"/>
              </a:rPr>
              <a:t>  </a:t>
            </a:r>
            <a:r>
              <a:rPr lang="zh-CN" altLang="en-US" sz="2200" b="1" dirty="0">
                <a:solidFill>
                  <a:srgbClr val="00B050"/>
                </a:solidFill>
                <a:latin typeface="微软雅黑" panose="020B0503020204020204" pitchFamily="34" charset="-122"/>
                <a:ea typeface="微软雅黑" panose="020B0503020204020204" pitchFamily="34" charset="-122"/>
              </a:rPr>
              <a:t> </a:t>
            </a:r>
            <a:r>
              <a:rPr lang="zh-CN" altLang="en-US" sz="2200" b="1" dirty="0" smtClean="0">
                <a:solidFill>
                  <a:srgbClr val="00B050"/>
                </a:solidFill>
                <a:latin typeface="微软雅黑" panose="020B0503020204020204" pitchFamily="34" charset="-122"/>
                <a:ea typeface="微软雅黑" panose="020B0503020204020204" pitchFamily="34" charset="-122"/>
              </a:rPr>
              <a:t> </a:t>
            </a:r>
            <a:r>
              <a:rPr lang="zh-CN" altLang="en-US" sz="2200" b="1" dirty="0">
                <a:solidFill>
                  <a:srgbClr val="FF0000"/>
                </a:solidFill>
                <a:latin typeface="微软雅黑" panose="020B0503020204020204" pitchFamily="34" charset="-122"/>
                <a:ea typeface="微软雅黑" panose="020B0503020204020204" pitchFamily="34" charset="-122"/>
              </a:rPr>
              <a:t>天敌：</a:t>
            </a:r>
            <a:r>
              <a:rPr lang="zh-CN" altLang="en-US" sz="2200" b="1" dirty="0" smtClean="0">
                <a:solidFill>
                  <a:srgbClr val="00B050"/>
                </a:solidFill>
                <a:latin typeface="微软雅黑" panose="020B0503020204020204" pitchFamily="34" charset="-122"/>
                <a:ea typeface="微软雅黑" panose="020B0503020204020204" pitchFamily="34" charset="-122"/>
              </a:rPr>
              <a:t>做作业过程中问人或翻书看公式、定理，事后不去深入研究。</a:t>
            </a:r>
            <a:endParaRPr lang="en-US" altLang="zh-CN" sz="2200" b="1" dirty="0" smtClean="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0677" y="79131"/>
            <a:ext cx="11966331" cy="6638192"/>
          </a:xfrm>
        </p:spPr>
        <p:txBody>
          <a:bodyPr>
            <a:noAutofit/>
          </a:bodyPr>
          <a:lstStyle/>
          <a:p>
            <a:pPr algn="l">
              <a:lnSpc>
                <a:spcPts val="4700"/>
              </a:lnSpc>
            </a:pPr>
            <a:r>
              <a:rPr lang="en-US" altLang="zh-CN" sz="2400" b="1" dirty="0" smtClean="0">
                <a:solidFill>
                  <a:srgbClr val="0000FF"/>
                </a:solidFill>
                <a:latin typeface="微软雅黑" panose="020B0503020204020204" pitchFamily="34" charset="-122"/>
                <a:ea typeface="微软雅黑" panose="020B0503020204020204" pitchFamily="34" charset="-122"/>
              </a:rPr>
              <a:t>       2</a:t>
            </a:r>
            <a:r>
              <a:rPr lang="en-US" altLang="zh-CN" sz="2400" b="1" dirty="0">
                <a:solidFill>
                  <a:srgbClr val="0000FF"/>
                </a:solidFill>
                <a:latin typeface="微软雅黑" panose="020B0503020204020204" pitchFamily="34" charset="-122"/>
                <a:ea typeface="微软雅黑" panose="020B0503020204020204" pitchFamily="34" charset="-122"/>
              </a:rPr>
              <a:t>.</a:t>
            </a:r>
            <a:r>
              <a:rPr lang="zh-CN" altLang="en-US" sz="2400" b="1" dirty="0" smtClean="0">
                <a:solidFill>
                  <a:srgbClr val="0000FF"/>
                </a:solidFill>
                <a:latin typeface="微软雅黑" panose="020B0503020204020204" pitchFamily="34" charset="-122"/>
                <a:ea typeface="微软雅黑" panose="020B0503020204020204" pitchFamily="34" charset="-122"/>
              </a:rPr>
              <a:t>平时</a:t>
            </a:r>
            <a:r>
              <a:rPr lang="zh-CN" altLang="en-US" sz="2400" b="1" dirty="0">
                <a:solidFill>
                  <a:srgbClr val="0000FF"/>
                </a:solidFill>
                <a:latin typeface="微软雅黑" panose="020B0503020204020204" pitchFamily="34" charset="-122"/>
                <a:ea typeface="微软雅黑" panose="020B0503020204020204" pitchFamily="34" charset="-122"/>
              </a:rPr>
              <a:t>做作业、做试卷不在单位时间内完成，虽然正确率较高，但一到考场上虽然题目大多数都会做就是时间不够用</a:t>
            </a:r>
            <a:r>
              <a:rPr lang="zh-CN" altLang="en-US" sz="2400" b="1" dirty="0" smtClean="0">
                <a:solidFill>
                  <a:srgbClr val="0000FF"/>
                </a:solidFill>
                <a:latin typeface="微软雅黑" panose="020B0503020204020204" pitchFamily="34" charset="-122"/>
                <a:ea typeface="微软雅黑" panose="020B0503020204020204" pitchFamily="34" charset="-122"/>
              </a:rPr>
              <a:t>。</a:t>
            </a:r>
            <a:br>
              <a:rPr lang="en-US" altLang="zh-CN" sz="2000" b="1" dirty="0"/>
            </a:br>
            <a:r>
              <a:rPr lang="zh-CN" altLang="en-US" sz="2000" dirty="0"/>
              <a:t>    </a:t>
            </a:r>
            <a:r>
              <a:rPr lang="zh-CN" altLang="en-US" sz="2000" dirty="0" smtClean="0"/>
              <a:t>   平</a:t>
            </a:r>
            <a:r>
              <a:rPr lang="zh-CN" altLang="en-US" sz="2000" dirty="0"/>
              <a:t>时做</a:t>
            </a:r>
            <a:r>
              <a:rPr lang="zh-CN" altLang="en-US" sz="2000" dirty="0">
                <a:latin typeface="宋体" panose="02010600030101010101" pitchFamily="2" charset="-122"/>
                <a:ea typeface="宋体" panose="02010600030101010101" pitchFamily="2" charset="-122"/>
              </a:rPr>
              <a:t>作业、做试卷练习的过程中，我们很多同学很少意识到</a:t>
            </a:r>
            <a:r>
              <a:rPr lang="zh-CN" altLang="en-US" sz="2000" b="1" dirty="0">
                <a:solidFill>
                  <a:srgbClr val="00B050"/>
                </a:solidFill>
                <a:latin typeface="微软雅黑" panose="020B0503020204020204" pitchFamily="34" charset="-122"/>
                <a:ea typeface="微软雅黑" panose="020B0503020204020204" pitchFamily="34" charset="-122"/>
                <a:cs typeface="+mn-cs"/>
              </a:rPr>
              <a:t>“限时”</a:t>
            </a:r>
            <a:r>
              <a:rPr lang="zh-CN" altLang="en-US" sz="2000" dirty="0">
                <a:latin typeface="宋体" panose="02010600030101010101" pitchFamily="2" charset="-122"/>
                <a:ea typeface="宋体" panose="02010600030101010101" pitchFamily="2" charset="-122"/>
              </a:rPr>
              <a:t>的重要性，如放假时在家做一份完整的数学试卷（过程中一会儿去喝牛奶，一会儿去吃东西，一会儿去与家里的宠物狗玩一下，一会儿去听一下音乐</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），经常要用两个半小时，甚至三小时，虽然你</a:t>
            </a:r>
            <a:r>
              <a:rPr lang="zh-CN" altLang="en-US" sz="2000" b="1" dirty="0">
                <a:solidFill>
                  <a:srgbClr val="00B0F0"/>
                </a:solidFill>
                <a:latin typeface="微软雅黑" panose="020B0503020204020204" pitchFamily="34" charset="-122"/>
                <a:ea typeface="微软雅黑" panose="020B0503020204020204" pitchFamily="34" charset="-122"/>
                <a:cs typeface="+mn-cs"/>
              </a:rPr>
              <a:t>在这么长的时间内把一份完整的数学试卷做完了，正确率也比较高，你由此所产生了满满的“成就感</a:t>
            </a:r>
            <a:r>
              <a:rPr lang="zh-CN" altLang="en-US" sz="2000" b="1" dirty="0" smtClean="0">
                <a:solidFill>
                  <a:srgbClr val="00B0F0"/>
                </a:solidFill>
                <a:latin typeface="微软雅黑" panose="020B0503020204020204" pitchFamily="34" charset="-122"/>
                <a:ea typeface="微软雅黑" panose="020B0503020204020204" pitchFamily="34" charset="-122"/>
                <a:cs typeface="+mn-cs"/>
              </a:rPr>
              <a:t>”</a:t>
            </a:r>
            <a:r>
              <a:rPr lang="zh-CN" altLang="en-US" sz="2000" dirty="0" smtClean="0">
                <a:latin typeface="宋体" panose="02010600030101010101" pitchFamily="2" charset="-122"/>
                <a:ea typeface="宋体" panose="02010600030101010101" pitchFamily="2" charset="-122"/>
              </a:rPr>
              <a:t>。</a:t>
            </a:r>
            <a:br>
              <a:rPr lang="en-US" altLang="zh-CN" sz="2000" dirty="0" smtClean="0">
                <a:latin typeface="宋体" panose="02010600030101010101" pitchFamily="2" charset="-122"/>
                <a:ea typeface="宋体" panose="02010600030101010101" pitchFamily="2" charset="-122"/>
              </a:rPr>
            </a:br>
            <a:r>
              <a:rPr lang="en-US" altLang="zh-CN" sz="2000" dirty="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   </a:t>
            </a:r>
            <a:r>
              <a:rPr lang="zh-CN" altLang="en-US" sz="2000" dirty="0" smtClean="0">
                <a:latin typeface="宋体" panose="02010600030101010101" pitchFamily="2" charset="-122"/>
                <a:ea typeface="宋体" panose="02010600030101010101" pitchFamily="2" charset="-122"/>
              </a:rPr>
              <a:t>如</a:t>
            </a:r>
            <a:r>
              <a:rPr lang="zh-CN" altLang="en-US" sz="2000" dirty="0">
                <a:latin typeface="宋体" panose="02010600030101010101" pitchFamily="2" charset="-122"/>
                <a:ea typeface="宋体" panose="02010600030101010101" pitchFamily="2" charset="-122"/>
              </a:rPr>
              <a:t>果经常如此甚至一贯如此，那么对你未来</a:t>
            </a:r>
            <a:r>
              <a:rPr lang="zh-CN" altLang="en-US" sz="2000" b="1" dirty="0">
                <a:solidFill>
                  <a:srgbClr val="00B0F0"/>
                </a:solidFill>
                <a:latin typeface="微软雅黑" panose="020B0503020204020204" pitchFamily="34" charset="-122"/>
                <a:ea typeface="微软雅黑" panose="020B0503020204020204" pitchFamily="34" charset="-122"/>
                <a:cs typeface="+mn-cs"/>
              </a:rPr>
              <a:t>走上高考考场所产生的影响将是非常“致命的”</a:t>
            </a:r>
            <a:r>
              <a:rPr lang="zh-CN" altLang="en-US" sz="2000" dirty="0">
                <a:latin typeface="宋体" panose="02010600030101010101" pitchFamily="2" charset="-122"/>
                <a:ea typeface="宋体" panose="02010600030101010101" pitchFamily="2" charset="-122"/>
              </a:rPr>
              <a:t>，因为</a:t>
            </a:r>
            <a:r>
              <a:rPr lang="zh-CN" altLang="en-US" sz="2000" b="1" dirty="0">
                <a:solidFill>
                  <a:srgbClr val="00B050"/>
                </a:solidFill>
                <a:latin typeface="微软雅黑" panose="020B0503020204020204" pitchFamily="34" charset="-122"/>
                <a:ea typeface="微软雅黑" panose="020B0503020204020204" pitchFamily="34" charset="-122"/>
                <a:cs typeface="+mn-cs"/>
              </a:rPr>
              <a:t>在高考考场上完成一份试卷是绝对有时间限制的</a:t>
            </a:r>
            <a:r>
              <a:rPr lang="zh-CN" altLang="en-US" sz="2000" dirty="0">
                <a:latin typeface="宋体" panose="02010600030101010101" pitchFamily="2" charset="-122"/>
                <a:ea typeface="宋体" panose="02010600030101010101" pitchFamily="2" charset="-122"/>
              </a:rPr>
              <a:t>，你说你那些题目都会做就是时间不够了，谁能给你“分”呢？我们一定要在平时做作业、做试卷的过程中时时意识到</a:t>
            </a:r>
            <a:r>
              <a:rPr lang="zh-CN" altLang="en-US" sz="2000" b="1" dirty="0">
                <a:solidFill>
                  <a:srgbClr val="00B0F0"/>
                </a:solidFill>
                <a:latin typeface="微软雅黑" panose="020B0503020204020204" pitchFamily="34" charset="-122"/>
                <a:ea typeface="微软雅黑" panose="020B0503020204020204" pitchFamily="34" charset="-122"/>
                <a:cs typeface="+mn-cs"/>
              </a:rPr>
              <a:t>“限时完成的重要性”</a:t>
            </a:r>
            <a:r>
              <a:rPr lang="zh-CN" altLang="en-US" sz="2000" dirty="0" smtClean="0">
                <a:latin typeface="宋体" panose="02010600030101010101" pitchFamily="2" charset="-122"/>
                <a:ea typeface="宋体" panose="02010600030101010101" pitchFamily="2" charset="-122"/>
              </a:rPr>
              <a:t>。</a:t>
            </a:r>
            <a:br>
              <a:rPr lang="en-US" altLang="zh-CN" sz="2000" dirty="0" smtClean="0">
                <a:latin typeface="宋体" panose="02010600030101010101" pitchFamily="2" charset="-122"/>
                <a:ea typeface="宋体" panose="02010600030101010101" pitchFamily="2" charset="-122"/>
              </a:rPr>
            </a:br>
            <a:r>
              <a:rPr lang="en-US" altLang="zh-CN" sz="2000" dirty="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   </a:t>
            </a:r>
            <a:r>
              <a:rPr lang="zh-CN" altLang="en-US" sz="2000" dirty="0" smtClean="0">
                <a:latin typeface="宋体" panose="02010600030101010101" pitchFamily="2" charset="-122"/>
                <a:ea typeface="宋体" panose="02010600030101010101" pitchFamily="2" charset="-122"/>
              </a:rPr>
              <a:t>绝对</a:t>
            </a:r>
            <a:r>
              <a:rPr lang="zh-CN" altLang="en-US" sz="2000" dirty="0">
                <a:latin typeface="宋体" panose="02010600030101010101" pitchFamily="2" charset="-122"/>
                <a:ea typeface="宋体" panose="02010600030101010101" pitchFamily="2" charset="-122"/>
              </a:rPr>
              <a:t>要</a:t>
            </a:r>
            <a:r>
              <a:rPr lang="zh-CN" altLang="en-US" sz="2000" b="1" dirty="0">
                <a:solidFill>
                  <a:srgbClr val="FF0000"/>
                </a:solidFill>
                <a:latin typeface="微软雅黑" panose="020B0503020204020204" pitchFamily="34" charset="-122"/>
                <a:ea typeface="微软雅黑" panose="020B0503020204020204" pitchFamily="34" charset="-122"/>
                <a:cs typeface="+mn-cs"/>
              </a:rPr>
              <a:t>对标高考考场上做考卷时绝对的时间限制要求</a:t>
            </a:r>
            <a:r>
              <a:rPr lang="zh-CN" altLang="en-US" sz="2000" dirty="0" smtClean="0">
                <a:latin typeface="宋体" panose="02010600030101010101" pitchFamily="2" charset="-122"/>
                <a:ea typeface="宋体" panose="02010600030101010101" pitchFamily="2" charset="-122"/>
              </a:rPr>
              <a:t>。</a:t>
            </a:r>
            <a:br>
              <a:rPr lang="en-US" altLang="zh-CN" sz="2000" dirty="0" smtClean="0">
                <a:latin typeface="宋体" panose="02010600030101010101" pitchFamily="2" charset="-122"/>
                <a:ea typeface="宋体" panose="02010600030101010101" pitchFamily="2" charset="-122"/>
              </a:rPr>
            </a:br>
            <a:r>
              <a:rPr lang="en-US" altLang="zh-CN" sz="2000" dirty="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  </a:t>
            </a:r>
            <a:r>
              <a:rPr lang="zh-CN" altLang="en-US" sz="2000" b="1" dirty="0">
                <a:solidFill>
                  <a:srgbClr val="00B050"/>
                </a:solidFill>
                <a:latin typeface="微软雅黑" panose="020B0503020204020204" pitchFamily="34" charset="-122"/>
                <a:ea typeface="微软雅黑" panose="020B0503020204020204" pitchFamily="34" charset="-122"/>
              </a:rPr>
              <a:t> </a:t>
            </a:r>
            <a:r>
              <a:rPr lang="zh-CN" altLang="en-US" sz="2000" b="1" dirty="0" smtClean="0">
                <a:solidFill>
                  <a:srgbClr val="00B050"/>
                </a:solidFill>
                <a:latin typeface="微软雅黑" panose="020B0503020204020204" pitchFamily="34" charset="-122"/>
                <a:ea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cs typeface="+mn-cs"/>
              </a:rPr>
              <a:t>天敌：</a:t>
            </a:r>
            <a:r>
              <a:rPr lang="zh-CN" altLang="en-US" sz="2000" b="1" dirty="0">
                <a:solidFill>
                  <a:srgbClr val="00B050"/>
                </a:solidFill>
                <a:latin typeface="微软雅黑" panose="020B0503020204020204" pitchFamily="34" charset="-122"/>
                <a:ea typeface="微软雅黑" panose="020B0503020204020204" pitchFamily="34" charset="-122"/>
              </a:rPr>
              <a:t>平</a:t>
            </a:r>
            <a:r>
              <a:rPr lang="zh-CN" altLang="en-US" sz="2000" b="1" dirty="0" smtClean="0">
                <a:solidFill>
                  <a:srgbClr val="00B050"/>
                </a:solidFill>
                <a:latin typeface="微软雅黑" panose="020B0503020204020204" pitchFamily="34" charset="-122"/>
                <a:ea typeface="微软雅黑" panose="020B0503020204020204" pitchFamily="34" charset="-122"/>
              </a:rPr>
              <a:t>时意</a:t>
            </a:r>
            <a:r>
              <a:rPr lang="zh-CN" altLang="en-US" sz="2000" b="1" dirty="0">
                <a:solidFill>
                  <a:srgbClr val="00B050"/>
                </a:solidFill>
                <a:latin typeface="微软雅黑" panose="020B0503020204020204" pitchFamily="34" charset="-122"/>
                <a:ea typeface="微软雅黑" panose="020B0503020204020204" pitchFamily="34" charset="-122"/>
              </a:rPr>
              <a:t>识不到限时作业、限时做试卷的</a:t>
            </a:r>
            <a:r>
              <a:rPr lang="zh-CN" altLang="en-US" sz="2000" b="1" dirty="0" smtClean="0">
                <a:solidFill>
                  <a:srgbClr val="00B050"/>
                </a:solidFill>
                <a:latin typeface="微软雅黑" panose="020B0503020204020204" pitchFamily="34" charset="-122"/>
                <a:ea typeface="微软雅黑" panose="020B0503020204020204" pitchFamily="34" charset="-122"/>
              </a:rPr>
              <a:t>重要性。</a:t>
            </a:r>
            <a:endParaRPr lang="zh-CN" alt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85917" y="85917"/>
            <a:ext cx="12016075" cy="6658550"/>
          </a:xfrm>
        </p:spPr>
        <p:txBody>
          <a:bodyPr>
            <a:normAutofit fontScale="80000" lnSpcReduction="10000"/>
          </a:bodyPr>
          <a:lstStyle/>
          <a:p>
            <a:pPr marL="0" indent="0" fontAlgn="auto">
              <a:lnSpc>
                <a:spcPts val="4500"/>
              </a:lnSpc>
              <a:spcBef>
                <a:spcPts val="0"/>
              </a:spcBef>
              <a:buNone/>
            </a:pPr>
            <a:r>
              <a:rPr lang="zh-CN" altLang="en-US" sz="3300" b="1" dirty="0" smtClean="0">
                <a:solidFill>
                  <a:srgbClr val="FF0000"/>
                </a:solidFill>
                <a:latin typeface="微软雅黑" panose="020B0503020204020204" pitchFamily="34" charset="-122"/>
                <a:ea typeface="微软雅黑" panose="020B0503020204020204" pitchFamily="34" charset="-122"/>
              </a:rPr>
              <a:t>      三、对“大单元教学” 与“情境考题”之间关系的理解</a:t>
            </a:r>
            <a:endParaRPr lang="en-US" altLang="zh-CN" sz="3300" b="1" dirty="0" smtClean="0">
              <a:solidFill>
                <a:srgbClr val="FF0000"/>
              </a:solidFill>
              <a:latin typeface="微软雅黑" panose="020B0503020204020204" pitchFamily="34" charset="-122"/>
              <a:ea typeface="微软雅黑" panose="020B0503020204020204" pitchFamily="34" charset="-122"/>
            </a:endParaRPr>
          </a:p>
          <a:p>
            <a:pPr marL="0" indent="0" fontAlgn="auto">
              <a:lnSpc>
                <a:spcPts val="5100"/>
              </a:lnSpc>
              <a:spcBef>
                <a:spcPts val="0"/>
              </a:spcBef>
              <a:buNone/>
            </a:pPr>
            <a:r>
              <a:rPr lang="en-US" altLang="zh-CN" sz="2400" b="1" dirty="0">
                <a:solidFill>
                  <a:srgbClr val="0000FF"/>
                </a:solidFill>
                <a:latin typeface="微软雅黑" panose="020B0503020204020204" pitchFamily="34" charset="-122"/>
                <a:ea typeface="微软雅黑" panose="020B0503020204020204" pitchFamily="34" charset="-122"/>
              </a:rPr>
              <a:t> </a:t>
            </a:r>
            <a:r>
              <a:rPr lang="en-US" altLang="zh-CN" sz="2400" b="1" dirty="0" smtClean="0">
                <a:solidFill>
                  <a:srgbClr val="0000FF"/>
                </a:solidFill>
                <a:latin typeface="微软雅黑" panose="020B0503020204020204" pitchFamily="34" charset="-122"/>
                <a:ea typeface="微软雅黑" panose="020B0503020204020204" pitchFamily="34" charset="-122"/>
              </a:rPr>
              <a:t>    </a:t>
            </a:r>
            <a:r>
              <a:rPr lang="en-US" altLang="zh-CN" sz="2500" b="1" dirty="0" smtClean="0">
                <a:solidFill>
                  <a:srgbClr val="0000FF"/>
                </a:solidFill>
                <a:latin typeface="微软雅黑" panose="020B0503020204020204" pitchFamily="34" charset="-122"/>
                <a:ea typeface="微软雅黑" panose="020B0503020204020204" pitchFamily="34" charset="-122"/>
              </a:rPr>
              <a:t> </a:t>
            </a:r>
            <a:r>
              <a:rPr lang="zh-CN" altLang="en-US" sz="2500" b="1" dirty="0" smtClean="0">
                <a:solidFill>
                  <a:srgbClr val="0000FF"/>
                </a:solidFill>
                <a:latin typeface="微软雅黑" panose="020B0503020204020204" pitchFamily="34" charset="-122"/>
                <a:ea typeface="微软雅黑" panose="020B0503020204020204" pitchFamily="34" charset="-122"/>
              </a:rPr>
              <a:t>（</a:t>
            </a:r>
            <a:r>
              <a:rPr lang="zh-CN" altLang="en-US" sz="2500" b="1" dirty="0">
                <a:solidFill>
                  <a:srgbClr val="0000FF"/>
                </a:solidFill>
                <a:latin typeface="微软雅黑" panose="020B0503020204020204" pitchFamily="34" charset="-122"/>
                <a:ea typeface="微软雅黑" panose="020B0503020204020204" pitchFamily="34" charset="-122"/>
              </a:rPr>
              <a:t>课程标</a:t>
            </a:r>
            <a:r>
              <a:rPr lang="zh-CN" altLang="en-US" sz="2500" b="1" dirty="0" smtClean="0">
                <a:solidFill>
                  <a:srgbClr val="0000FF"/>
                </a:solidFill>
                <a:latin typeface="微软雅黑" panose="020B0503020204020204" pitchFamily="34" charset="-122"/>
                <a:ea typeface="微软雅黑" panose="020B0503020204020204" pitchFamily="34" charset="-122"/>
              </a:rPr>
              <a:t>准的核心问题是“教学”，高考命题的核心问题是“考查”与“选拔”）</a:t>
            </a:r>
            <a:endParaRPr lang="en-US" altLang="zh-CN" sz="2500" b="1" dirty="0" smtClean="0">
              <a:solidFill>
                <a:srgbClr val="0000FF"/>
              </a:solidFill>
              <a:latin typeface="微软雅黑" panose="020B0503020204020204" pitchFamily="34" charset="-122"/>
              <a:ea typeface="微软雅黑" panose="020B0503020204020204" pitchFamily="34" charset="-122"/>
            </a:endParaRPr>
          </a:p>
          <a:p>
            <a:pPr marL="0" indent="0" fontAlgn="auto">
              <a:lnSpc>
                <a:spcPts val="5100"/>
              </a:lnSpc>
              <a:spcBef>
                <a:spcPts val="0"/>
              </a:spcBef>
              <a:buNone/>
            </a:pPr>
            <a:r>
              <a:rPr lang="en-US" altLang="zh-CN" sz="2400" b="1" dirty="0">
                <a:solidFill>
                  <a:srgbClr val="0000FF"/>
                </a:solidFill>
                <a:latin typeface="微软雅黑" panose="020B0503020204020204" pitchFamily="34" charset="-122"/>
                <a:ea typeface="微软雅黑" panose="020B0503020204020204" pitchFamily="34" charset="-122"/>
              </a:rPr>
              <a:t> </a:t>
            </a:r>
            <a:r>
              <a:rPr lang="zh-CN" altLang="en-US" sz="1900" b="1" dirty="0" smtClean="0">
                <a:solidFill>
                  <a:srgbClr val="00B050"/>
                </a:solidFill>
                <a:latin typeface="楷体" panose="02010609060101010101" pitchFamily="49" charset="-122"/>
                <a:ea typeface="楷体" panose="02010609060101010101" pitchFamily="49" charset="-122"/>
              </a:rPr>
              <a:t>   </a:t>
            </a:r>
            <a:r>
              <a:rPr lang="zh-CN" altLang="en-US" sz="3000" b="1" dirty="0" smtClean="0">
                <a:solidFill>
                  <a:srgbClr val="00B050"/>
                </a:solidFill>
                <a:latin typeface="楷体" panose="02010609060101010101" pitchFamily="49" charset="-122"/>
                <a:ea typeface="楷体" panose="02010609060101010101" pitchFamily="49" charset="-122"/>
              </a:rPr>
              <a:t> “</a:t>
            </a:r>
            <a:r>
              <a:rPr lang="zh-CN" altLang="en-US" sz="3000" b="1" dirty="0">
                <a:solidFill>
                  <a:srgbClr val="00B050"/>
                </a:solidFill>
                <a:latin typeface="楷体" panose="02010609060101010101" pitchFamily="49" charset="-122"/>
                <a:ea typeface="楷体" panose="02010609060101010101" pitchFamily="49" charset="-122"/>
              </a:rPr>
              <a:t>情境题”的设计与考查，一定是内涵较大的，涉及到</a:t>
            </a:r>
            <a:r>
              <a:rPr lang="zh-CN" altLang="en-US" sz="3000" b="1" dirty="0">
                <a:solidFill>
                  <a:srgbClr val="00B0F0"/>
                </a:solidFill>
                <a:latin typeface="微软雅黑" panose="020B0503020204020204" pitchFamily="34" charset="-122"/>
                <a:ea typeface="微软雅黑" panose="020B0503020204020204" pitchFamily="34" charset="-122"/>
              </a:rPr>
              <a:t>学科内的知识跨度较大</a:t>
            </a:r>
            <a:r>
              <a:rPr lang="zh-CN" altLang="en-US" sz="3000" b="1" dirty="0">
                <a:solidFill>
                  <a:srgbClr val="00B050"/>
                </a:solidFill>
                <a:latin typeface="楷体" panose="02010609060101010101" pitchFamily="49" charset="-122"/>
                <a:ea typeface="楷体" panose="02010609060101010101" pitchFamily="49" charset="-122"/>
              </a:rPr>
              <a:t>，且极有可能呈现出</a:t>
            </a:r>
            <a:r>
              <a:rPr lang="zh-CN" altLang="en-US" sz="3000" b="1" dirty="0">
                <a:solidFill>
                  <a:srgbClr val="00B0F0"/>
                </a:solidFill>
                <a:latin typeface="微软雅黑" panose="020B0503020204020204" pitchFamily="34" charset="-122"/>
                <a:ea typeface="微软雅黑" panose="020B0503020204020204" pitchFamily="34" charset="-122"/>
              </a:rPr>
              <a:t>跨学科知识融通</a:t>
            </a:r>
            <a:r>
              <a:rPr lang="zh-CN" altLang="en-US" sz="3000" b="1" dirty="0">
                <a:solidFill>
                  <a:srgbClr val="00B050"/>
                </a:solidFill>
                <a:latin typeface="楷体" panose="02010609060101010101" pitchFamily="49" charset="-122"/>
                <a:ea typeface="楷体" panose="02010609060101010101" pitchFamily="49" charset="-122"/>
              </a:rPr>
              <a:t>的要求，以解决</a:t>
            </a:r>
            <a:r>
              <a:rPr lang="zh-CN" altLang="en-US" sz="3000" b="1" dirty="0">
                <a:solidFill>
                  <a:srgbClr val="00B0F0"/>
                </a:solidFill>
                <a:latin typeface="微软雅黑" panose="020B0503020204020204" pitchFamily="34" charset="-122"/>
                <a:ea typeface="微软雅黑" panose="020B0503020204020204" pitchFamily="34" charset="-122"/>
              </a:rPr>
              <a:t>“社会生产生活中的相关问题”</a:t>
            </a:r>
            <a:r>
              <a:rPr lang="zh-CN" altLang="en-US" sz="3000" b="1" dirty="0" smtClean="0">
                <a:solidFill>
                  <a:srgbClr val="00B050"/>
                </a:solidFill>
                <a:latin typeface="楷体" panose="02010609060101010101" pitchFamily="49" charset="-122"/>
                <a:ea typeface="楷体" panose="02010609060101010101" pitchFamily="49" charset="-122"/>
              </a:rPr>
              <a:t>。</a:t>
            </a:r>
            <a:endParaRPr lang="en-US" altLang="zh-CN" sz="3000" b="1" dirty="0" smtClean="0">
              <a:solidFill>
                <a:srgbClr val="00B050"/>
              </a:solidFill>
              <a:latin typeface="楷体" panose="02010609060101010101" pitchFamily="49" charset="-122"/>
              <a:ea typeface="楷体" panose="02010609060101010101" pitchFamily="49" charset="-122"/>
            </a:endParaRPr>
          </a:p>
          <a:p>
            <a:pPr marL="0" indent="0" fontAlgn="auto">
              <a:lnSpc>
                <a:spcPts val="5100"/>
              </a:lnSpc>
              <a:spcBef>
                <a:spcPts val="0"/>
              </a:spcBef>
              <a:buNone/>
            </a:pPr>
            <a:r>
              <a:rPr lang="zh-CN" altLang="en-US" sz="2400" b="1" dirty="0" smtClean="0">
                <a:solidFill>
                  <a:srgbClr val="FF0000"/>
                </a:solidFill>
                <a:latin typeface="微软雅黑" panose="020B0503020204020204" pitchFamily="34" charset="-122"/>
                <a:ea typeface="微软雅黑" panose="020B0503020204020204" pitchFamily="34" charset="-122"/>
              </a:rPr>
              <a:t>     </a:t>
            </a:r>
            <a:r>
              <a:rPr lang="zh-CN" altLang="en-US" sz="2250" b="1" dirty="0" smtClean="0">
                <a:solidFill>
                  <a:srgbClr val="FF0000"/>
                </a:solidFill>
                <a:latin typeface="微软雅黑" panose="020B0503020204020204" pitchFamily="34" charset="-122"/>
                <a:ea typeface="微软雅黑" panose="020B0503020204020204" pitchFamily="34" charset="-122"/>
              </a:rPr>
              <a:t>（</a:t>
            </a:r>
            <a:r>
              <a:rPr lang="zh-CN" altLang="en-US" sz="2250" b="1" dirty="0">
                <a:solidFill>
                  <a:srgbClr val="FF0000"/>
                </a:solidFill>
                <a:latin typeface="微软雅黑" panose="020B0503020204020204" pitchFamily="34" charset="-122"/>
                <a:ea typeface="微软雅黑" panose="020B0503020204020204" pitchFamily="34" charset="-122"/>
              </a:rPr>
              <a:t>从恢复高考到</a:t>
            </a:r>
            <a:r>
              <a:rPr lang="en-US" altLang="zh-CN" sz="2250" b="1" dirty="0">
                <a:solidFill>
                  <a:srgbClr val="FF0000"/>
                </a:solidFill>
                <a:latin typeface="微软雅黑" panose="020B0503020204020204" pitchFamily="34" charset="-122"/>
                <a:ea typeface="微软雅黑" panose="020B0503020204020204" pitchFamily="34" charset="-122"/>
              </a:rPr>
              <a:t>2015</a:t>
            </a:r>
            <a:r>
              <a:rPr lang="zh-CN" altLang="en-US" sz="2250" b="1" dirty="0">
                <a:solidFill>
                  <a:srgbClr val="FF0000"/>
                </a:solidFill>
                <a:latin typeface="微软雅黑" panose="020B0503020204020204" pitchFamily="34" charset="-122"/>
                <a:ea typeface="微软雅黑" panose="020B0503020204020204" pitchFamily="34" charset="-122"/>
              </a:rPr>
              <a:t>前后主要考查</a:t>
            </a:r>
            <a:r>
              <a:rPr lang="zh-CN" altLang="en-US" sz="2250" b="1" dirty="0">
                <a:solidFill>
                  <a:srgbClr val="00B0F0"/>
                </a:solidFill>
                <a:latin typeface="微软雅黑" panose="020B0503020204020204" pitchFamily="34" charset="-122"/>
                <a:ea typeface="微软雅黑" panose="020B0503020204020204" pitchFamily="34" charset="-122"/>
              </a:rPr>
              <a:t>“静态的知识”</a:t>
            </a:r>
            <a:r>
              <a:rPr lang="zh-CN" altLang="en-US" sz="2250" b="1" dirty="0">
                <a:solidFill>
                  <a:srgbClr val="FF0000"/>
                </a:solidFill>
                <a:latin typeface="微软雅黑" panose="020B0503020204020204" pitchFamily="34" charset="-122"/>
                <a:ea typeface="微软雅黑" panose="020B0503020204020204" pitchFamily="34" charset="-122"/>
              </a:rPr>
              <a:t>，</a:t>
            </a:r>
            <a:r>
              <a:rPr lang="en-US" altLang="zh-CN" sz="2250" b="1" dirty="0">
                <a:solidFill>
                  <a:srgbClr val="FF0000"/>
                </a:solidFill>
                <a:latin typeface="微软雅黑" panose="020B0503020204020204" pitchFamily="34" charset="-122"/>
                <a:ea typeface="微软雅黑" panose="020B0503020204020204" pitchFamily="34" charset="-122"/>
              </a:rPr>
              <a:t>2015</a:t>
            </a:r>
            <a:r>
              <a:rPr lang="zh-CN" altLang="en-US" sz="2250" b="1" dirty="0">
                <a:solidFill>
                  <a:srgbClr val="FF0000"/>
                </a:solidFill>
                <a:latin typeface="微软雅黑" panose="020B0503020204020204" pitchFamily="34" charset="-122"/>
                <a:ea typeface="微软雅黑" panose="020B0503020204020204" pitchFamily="34" charset="-122"/>
              </a:rPr>
              <a:t>前后以来主要考查</a:t>
            </a:r>
            <a:r>
              <a:rPr lang="zh-CN" altLang="en-US" sz="2250" b="1" dirty="0">
                <a:solidFill>
                  <a:srgbClr val="00B0F0"/>
                </a:solidFill>
                <a:latin typeface="微软雅黑" panose="020B0503020204020204" pitchFamily="34" charset="-122"/>
                <a:ea typeface="微软雅黑" panose="020B0503020204020204" pitchFamily="34" charset="-122"/>
              </a:rPr>
              <a:t>“动态的问题”</a:t>
            </a:r>
            <a:r>
              <a:rPr lang="zh-CN" altLang="en-US" sz="2250" b="1" dirty="0">
                <a:solidFill>
                  <a:srgbClr val="FF0000"/>
                </a:solidFill>
                <a:latin typeface="微软雅黑" panose="020B0503020204020204" pitchFamily="34" charset="-122"/>
                <a:ea typeface="微软雅黑" panose="020B0503020204020204" pitchFamily="34" charset="-122"/>
              </a:rPr>
              <a:t>。要求学生从</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00B0F0"/>
                </a:solidFill>
                <a:latin typeface="微软雅黑" panose="020B0503020204020204" pitchFamily="34" charset="-122"/>
                <a:ea typeface="微软雅黑" panose="020B0503020204020204" pitchFamily="34" charset="-122"/>
              </a:rPr>
              <a:t>掌握静态的知识</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FF0000"/>
                </a:solidFill>
                <a:latin typeface="微软雅黑" panose="020B0503020204020204" pitchFamily="34" charset="-122"/>
                <a:ea typeface="微软雅黑" panose="020B0503020204020204" pitchFamily="34" charset="-122"/>
              </a:rPr>
              <a:t>到</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00B0F0"/>
                </a:solidFill>
                <a:latin typeface="微软雅黑" panose="020B0503020204020204" pitchFamily="34" charset="-122"/>
                <a:ea typeface="微软雅黑" panose="020B0503020204020204" pitchFamily="34" charset="-122"/>
              </a:rPr>
              <a:t>解决动态的问题</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FF0000"/>
                </a:solidFill>
                <a:latin typeface="微软雅黑" panose="020B0503020204020204" pitchFamily="34" charset="-122"/>
                <a:ea typeface="微软雅黑" panose="020B0503020204020204" pitchFamily="34" charset="-122"/>
              </a:rPr>
              <a:t>，即</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00B0F0"/>
                </a:solidFill>
                <a:latin typeface="微软雅黑" panose="020B0503020204020204" pitchFamily="34" charset="-122"/>
                <a:ea typeface="微软雅黑" panose="020B0503020204020204" pitchFamily="34" charset="-122"/>
              </a:rPr>
              <a:t>具体知识的掌握</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FF0000"/>
                </a:solidFill>
                <a:latin typeface="微软雅黑" panose="020B0503020204020204" pitchFamily="34" charset="-122"/>
                <a:ea typeface="微软雅黑" panose="020B0503020204020204" pitchFamily="34" charset="-122"/>
              </a:rPr>
              <a:t>发展到</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a:solidFill>
                  <a:srgbClr val="00B0F0"/>
                </a:solidFill>
                <a:latin typeface="微软雅黑" panose="020B0503020204020204" pitchFamily="34" charset="-122"/>
                <a:ea typeface="微软雅黑" panose="020B0503020204020204" pitchFamily="34" charset="-122"/>
              </a:rPr>
              <a:t>主要用所学知识去解决生产生活中的问题</a:t>
            </a:r>
            <a:r>
              <a:rPr lang="en-US" altLang="zh-CN" sz="2250" b="1" dirty="0">
                <a:solidFill>
                  <a:srgbClr val="00B0F0"/>
                </a:solidFill>
                <a:latin typeface="微软雅黑" panose="020B0503020204020204" pitchFamily="34" charset="-122"/>
                <a:ea typeface="微软雅黑" panose="020B0503020204020204" pitchFamily="34" charset="-122"/>
              </a:rPr>
              <a:t>"</a:t>
            </a:r>
            <a:r>
              <a:rPr lang="zh-CN" altLang="en-US" sz="2250" b="1" dirty="0" smtClean="0">
                <a:solidFill>
                  <a:srgbClr val="FF0000"/>
                </a:solidFill>
                <a:latin typeface="微软雅黑" panose="020B0503020204020204" pitchFamily="34" charset="-122"/>
                <a:ea typeface="微软雅黑" panose="020B0503020204020204" pitchFamily="34" charset="-122"/>
              </a:rPr>
              <a:t>。真</a:t>
            </a:r>
            <a:r>
              <a:rPr lang="zh-CN" altLang="en-US" sz="2250" b="1" dirty="0">
                <a:solidFill>
                  <a:srgbClr val="FF0000"/>
                </a:solidFill>
                <a:latin typeface="微软雅黑" panose="020B0503020204020204" pitchFamily="34" charset="-122"/>
                <a:ea typeface="微软雅黑" panose="020B0503020204020204" pitchFamily="34" charset="-122"/>
              </a:rPr>
              <a:t>正实现高考由</a:t>
            </a:r>
            <a:r>
              <a:rPr lang="zh-CN" altLang="en-US" sz="2250" b="1" dirty="0">
                <a:solidFill>
                  <a:srgbClr val="00B0F0"/>
                </a:solidFill>
                <a:latin typeface="微软雅黑" panose="020B0503020204020204" pitchFamily="34" charset="-122"/>
                <a:ea typeface="微软雅黑" panose="020B0503020204020204" pitchFamily="34" charset="-122"/>
              </a:rPr>
              <a:t>“解题”</a:t>
            </a:r>
            <a:r>
              <a:rPr lang="zh-CN" altLang="en-US" sz="2250" b="1" dirty="0">
                <a:solidFill>
                  <a:srgbClr val="FF0000"/>
                </a:solidFill>
                <a:latin typeface="微软雅黑" panose="020B0503020204020204" pitchFamily="34" charset="-122"/>
                <a:ea typeface="微软雅黑" panose="020B0503020204020204" pitchFamily="34" charset="-122"/>
              </a:rPr>
              <a:t>到</a:t>
            </a:r>
            <a:r>
              <a:rPr lang="zh-CN" altLang="en-US" sz="2250" b="1" dirty="0">
                <a:solidFill>
                  <a:srgbClr val="00B0F0"/>
                </a:solidFill>
                <a:latin typeface="微软雅黑" panose="020B0503020204020204" pitchFamily="34" charset="-122"/>
                <a:ea typeface="微软雅黑" panose="020B0503020204020204" pitchFamily="34" charset="-122"/>
              </a:rPr>
              <a:t>“解决问题”</a:t>
            </a:r>
            <a:r>
              <a:rPr lang="zh-CN" altLang="en-US" sz="2250" b="1" dirty="0">
                <a:solidFill>
                  <a:srgbClr val="FF0000"/>
                </a:solidFill>
                <a:latin typeface="微软雅黑" panose="020B0503020204020204" pitchFamily="34" charset="-122"/>
                <a:ea typeface="微软雅黑" panose="020B0503020204020204" pitchFamily="34" charset="-122"/>
              </a:rPr>
              <a:t>的转变</a:t>
            </a:r>
            <a:r>
              <a:rPr lang="zh-CN" altLang="en-US" sz="2250" b="1" dirty="0" smtClean="0">
                <a:solidFill>
                  <a:srgbClr val="FF0000"/>
                </a:solidFill>
                <a:latin typeface="微软雅黑" panose="020B0503020204020204" pitchFamily="34" charset="-122"/>
                <a:ea typeface="微软雅黑" panose="020B0503020204020204" pitchFamily="34" charset="-122"/>
              </a:rPr>
              <a:t>！）</a:t>
            </a:r>
            <a:endParaRPr lang="en-US" altLang="zh-CN" sz="2250" b="1" dirty="0" smtClean="0">
              <a:solidFill>
                <a:srgbClr val="FF0000"/>
              </a:solidFill>
              <a:latin typeface="微软雅黑" panose="020B0503020204020204" pitchFamily="34" charset="-122"/>
              <a:ea typeface="微软雅黑" panose="020B0503020204020204" pitchFamily="34" charset="-122"/>
            </a:endParaRPr>
          </a:p>
          <a:p>
            <a:pPr marL="0" indent="0" fontAlgn="auto">
              <a:lnSpc>
                <a:spcPts val="5100"/>
              </a:lnSpc>
              <a:spcBef>
                <a:spcPts val="0"/>
              </a:spcBef>
              <a:buNone/>
            </a:pPr>
            <a:r>
              <a:rPr lang="en-US" altLang="zh-CN" sz="2400" b="1" dirty="0">
                <a:solidFill>
                  <a:srgbClr val="00B050"/>
                </a:solidFill>
                <a:latin typeface="楷体" panose="02010609060101010101" pitchFamily="49" charset="-122"/>
                <a:ea typeface="楷体" panose="02010609060101010101" pitchFamily="49" charset="-122"/>
              </a:rPr>
              <a:t> </a:t>
            </a:r>
            <a:r>
              <a:rPr lang="en-US" altLang="zh-CN" sz="2400" b="1" dirty="0" smtClean="0">
                <a:solidFill>
                  <a:srgbClr val="00B050"/>
                </a:solidFill>
                <a:latin typeface="楷体" panose="02010609060101010101" pitchFamily="49" charset="-122"/>
                <a:ea typeface="楷体" panose="02010609060101010101" pitchFamily="49" charset="-122"/>
              </a:rPr>
              <a:t>   </a:t>
            </a:r>
            <a:r>
              <a:rPr lang="zh-CN" altLang="en-US" sz="2400" b="1" dirty="0" smtClean="0">
                <a:solidFill>
                  <a:srgbClr val="00B050"/>
                </a:solidFill>
                <a:latin typeface="楷体" panose="02010609060101010101" pitchFamily="49" charset="-122"/>
                <a:ea typeface="楷体" panose="02010609060101010101" pitchFamily="49" charset="-122"/>
              </a:rPr>
              <a:t>那</a:t>
            </a:r>
            <a:r>
              <a:rPr lang="zh-CN" altLang="en-US" sz="2400" b="1" dirty="0">
                <a:solidFill>
                  <a:srgbClr val="00B050"/>
                </a:solidFill>
                <a:latin typeface="楷体" panose="02010609060101010101" pitchFamily="49" charset="-122"/>
                <a:ea typeface="楷体" panose="02010609060101010101" pitchFamily="49" charset="-122"/>
              </a:rPr>
              <a:t>么，在我们教学过程中，教材的呈现方式、教师的教学方式、学生的学习方式都会遇到前所未有的挑战</a:t>
            </a:r>
            <a:r>
              <a:rPr lang="zh-CN" altLang="en-US" sz="2400" b="1" dirty="0" smtClean="0">
                <a:solidFill>
                  <a:srgbClr val="00B050"/>
                </a:solidFill>
                <a:latin typeface="楷体" panose="02010609060101010101" pitchFamily="49" charset="-122"/>
                <a:ea typeface="楷体" panose="02010609060101010101" pitchFamily="49" charset="-122"/>
              </a:rPr>
              <a:t>。</a:t>
            </a:r>
            <a:endParaRPr lang="en-US" altLang="zh-CN" sz="2400" b="1" dirty="0">
              <a:solidFill>
                <a:srgbClr val="00B050"/>
              </a:solidFill>
              <a:latin typeface="楷体" panose="02010609060101010101" pitchFamily="49" charset="-122"/>
              <a:ea typeface="楷体" panose="02010609060101010101" pitchFamily="49" charset="-122"/>
            </a:endParaRPr>
          </a:p>
          <a:p>
            <a:pPr marL="0" indent="0" fontAlgn="auto">
              <a:lnSpc>
                <a:spcPts val="5100"/>
              </a:lnSpc>
              <a:spcBef>
                <a:spcPts val="0"/>
              </a:spcBef>
              <a:buNone/>
            </a:pPr>
            <a:r>
              <a:rPr lang="zh-CN" altLang="en-US" sz="2000" b="1" dirty="0" smtClean="0">
                <a:solidFill>
                  <a:srgbClr val="0000FF"/>
                </a:solidFill>
                <a:latin typeface="微软雅黑" panose="020B0503020204020204" pitchFamily="34" charset="-122"/>
                <a:ea typeface="微软雅黑" panose="020B0503020204020204" pitchFamily="34" charset="-122"/>
              </a:rPr>
              <a:t>       </a:t>
            </a:r>
            <a:r>
              <a:rPr lang="en-US" altLang="zh-CN" sz="2000" b="1" dirty="0" smtClean="0">
                <a:solidFill>
                  <a:srgbClr val="0000FF"/>
                </a:solidFill>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教材的呈现方式（教材是怎么编写出来的）：</a:t>
            </a:r>
            <a:r>
              <a:rPr lang="zh-CN" altLang="en-US" sz="2600" b="1" dirty="0">
                <a:solidFill>
                  <a:srgbClr val="FF0000"/>
                </a:solidFill>
                <a:latin typeface="楷体" panose="02010609060101010101" pitchFamily="49" charset="-122"/>
                <a:ea typeface="楷体" panose="02010609060101010101" pitchFamily="49" charset="-122"/>
              </a:rPr>
              <a:t>宏观层面</a:t>
            </a:r>
            <a:r>
              <a:rPr lang="zh-CN" altLang="en-US" sz="2600" b="1" dirty="0">
                <a:solidFill>
                  <a:srgbClr val="00B050"/>
                </a:solidFill>
                <a:latin typeface="楷体" panose="02010609060101010101" pitchFamily="49" charset="-122"/>
                <a:ea typeface="楷体" panose="02010609060101010101" pitchFamily="49" charset="-122"/>
              </a:rPr>
              <a:t>，在</a:t>
            </a:r>
            <a:r>
              <a:rPr lang="en-US" altLang="zh-CN" sz="2600" b="1" dirty="0">
                <a:solidFill>
                  <a:srgbClr val="00B050"/>
                </a:solidFill>
                <a:latin typeface="楷体" panose="02010609060101010101" pitchFamily="49" charset="-122"/>
                <a:ea typeface="楷体" panose="02010609060101010101" pitchFamily="49" charset="-122"/>
              </a:rPr>
              <a:t>《</a:t>
            </a:r>
            <a:r>
              <a:rPr lang="zh-CN" altLang="en-US" sz="2600" b="1" dirty="0">
                <a:solidFill>
                  <a:srgbClr val="00B050"/>
                </a:solidFill>
                <a:latin typeface="楷体" panose="02010609060101010101" pitchFamily="49" charset="-122"/>
                <a:ea typeface="楷体" panose="02010609060101010101" pitchFamily="49" charset="-122"/>
              </a:rPr>
              <a:t>课程方案</a:t>
            </a:r>
            <a:r>
              <a:rPr lang="en-US" altLang="zh-CN" sz="2600" b="1" dirty="0">
                <a:solidFill>
                  <a:srgbClr val="00B050"/>
                </a:solidFill>
                <a:latin typeface="楷体" panose="02010609060101010101" pitchFamily="49" charset="-122"/>
                <a:ea typeface="楷体" panose="02010609060101010101" pitchFamily="49" charset="-122"/>
              </a:rPr>
              <a:t>》</a:t>
            </a:r>
            <a:r>
              <a:rPr lang="zh-CN" altLang="en-US" sz="2600" b="1" dirty="0">
                <a:solidFill>
                  <a:srgbClr val="00B050"/>
                </a:solidFill>
                <a:latin typeface="楷体" panose="02010609060101010101" pitchFamily="49" charset="-122"/>
                <a:ea typeface="楷体" panose="02010609060101010101" pitchFamily="49" charset="-122"/>
              </a:rPr>
              <a:t>的统摄下；</a:t>
            </a:r>
            <a:r>
              <a:rPr lang="zh-CN" altLang="en-US" sz="2600" b="1" dirty="0">
                <a:solidFill>
                  <a:srgbClr val="FF0000"/>
                </a:solidFill>
                <a:latin typeface="楷体" panose="02010609060101010101" pitchFamily="49" charset="-122"/>
                <a:ea typeface="楷体" panose="02010609060101010101" pitchFamily="49" charset="-122"/>
              </a:rPr>
              <a:t>中观层面</a:t>
            </a:r>
            <a:r>
              <a:rPr lang="zh-CN" altLang="en-US" sz="2600" b="1" dirty="0">
                <a:solidFill>
                  <a:srgbClr val="00B050"/>
                </a:solidFill>
                <a:latin typeface="楷体" panose="02010609060101010101" pitchFamily="49" charset="-122"/>
                <a:ea typeface="楷体" panose="02010609060101010101" pitchFamily="49" charset="-122"/>
              </a:rPr>
              <a:t>，在本</a:t>
            </a:r>
            <a:r>
              <a:rPr lang="zh-CN" altLang="en-US" sz="2600" b="1" dirty="0" smtClean="0">
                <a:solidFill>
                  <a:srgbClr val="00B050"/>
                </a:solidFill>
                <a:latin typeface="楷体" panose="02010609060101010101" pitchFamily="49" charset="-122"/>
                <a:ea typeface="楷体" panose="02010609060101010101" pitchFamily="49" charset="-122"/>
              </a:rPr>
              <a:t>学科</a:t>
            </a:r>
            <a:r>
              <a:rPr lang="en-US" altLang="zh-CN" sz="2600" b="1" dirty="0" smtClean="0">
                <a:solidFill>
                  <a:srgbClr val="00B050"/>
                </a:solidFill>
                <a:latin typeface="楷体" panose="02010609060101010101" pitchFamily="49" charset="-122"/>
                <a:ea typeface="楷体" panose="02010609060101010101" pitchFamily="49" charset="-122"/>
              </a:rPr>
              <a:t>《</a:t>
            </a:r>
            <a:r>
              <a:rPr lang="zh-CN" altLang="en-US" sz="2600" b="1" dirty="0">
                <a:solidFill>
                  <a:srgbClr val="00B050"/>
                </a:solidFill>
                <a:latin typeface="楷体" panose="02010609060101010101" pitchFamily="49" charset="-122"/>
                <a:ea typeface="楷体" panose="02010609060101010101" pitchFamily="49" charset="-122"/>
              </a:rPr>
              <a:t>课程标准</a:t>
            </a:r>
            <a:r>
              <a:rPr lang="en-US" altLang="zh-CN" sz="2600" b="1" dirty="0">
                <a:solidFill>
                  <a:srgbClr val="00B050"/>
                </a:solidFill>
                <a:latin typeface="楷体" panose="02010609060101010101" pitchFamily="49" charset="-122"/>
                <a:ea typeface="楷体" panose="02010609060101010101" pitchFamily="49" charset="-122"/>
              </a:rPr>
              <a:t>》</a:t>
            </a:r>
            <a:r>
              <a:rPr lang="zh-CN" altLang="en-US" sz="2600" b="1" dirty="0">
                <a:solidFill>
                  <a:srgbClr val="00B050"/>
                </a:solidFill>
                <a:latin typeface="楷体" panose="02010609060101010101" pitchFamily="49" charset="-122"/>
                <a:ea typeface="楷体" panose="02010609060101010101" pitchFamily="49" charset="-122"/>
              </a:rPr>
              <a:t>的规范下；</a:t>
            </a:r>
            <a:r>
              <a:rPr lang="zh-CN" altLang="en-US" sz="2600" b="1" dirty="0">
                <a:solidFill>
                  <a:srgbClr val="FF0000"/>
                </a:solidFill>
                <a:latin typeface="楷体" panose="02010609060101010101" pitchFamily="49" charset="-122"/>
                <a:ea typeface="楷体" panose="02010609060101010101" pitchFamily="49" charset="-122"/>
              </a:rPr>
              <a:t>微观层面</a:t>
            </a:r>
            <a:r>
              <a:rPr lang="zh-CN" altLang="en-US" sz="2600" b="1" dirty="0">
                <a:solidFill>
                  <a:srgbClr val="00B050"/>
                </a:solidFill>
                <a:latin typeface="楷体" panose="02010609060101010101" pitchFamily="49" charset="-122"/>
                <a:ea typeface="楷体" panose="02010609060101010101" pitchFamily="49" charset="-122"/>
              </a:rPr>
              <a:t>，在“大单元教学”范式要求下编写出来的</a:t>
            </a:r>
            <a:r>
              <a:rPr lang="zh-CN" altLang="en-US" sz="2600" b="1" dirty="0" smtClean="0">
                <a:solidFill>
                  <a:srgbClr val="00B050"/>
                </a:solidFill>
                <a:latin typeface="楷体" panose="02010609060101010101" pitchFamily="49" charset="-122"/>
                <a:ea typeface="楷体" panose="02010609060101010101" pitchFamily="49" charset="-122"/>
              </a:rPr>
              <a:t>。</a:t>
            </a:r>
            <a:endParaRPr lang="en-US" altLang="zh-CN" sz="2600" b="1" dirty="0">
              <a:solidFill>
                <a:srgbClr val="00B050"/>
              </a:solidFill>
              <a:latin typeface="楷体" panose="02010609060101010101" pitchFamily="49" charset="-122"/>
              <a:ea typeface="楷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4930" y="102870"/>
            <a:ext cx="12042140" cy="6673850"/>
          </a:xfrm>
          <a:prstGeom prst="rect">
            <a:avLst/>
          </a:prstGeom>
        </p:spPr>
        <p:txBody>
          <a:bodyPr>
            <a:noAutofit/>
          </a:bodyPr>
          <a:p>
            <a:pPr indent="304800" algn="just" defTabSz="266700" fontAlgn="auto">
              <a:lnSpc>
                <a:spcPts val="4100"/>
              </a:lnSpc>
              <a:spcBef>
                <a:spcPts val="700"/>
              </a:spcBef>
              <a:spcAft>
                <a:spcPct val="0"/>
              </a:spcAft>
            </a:pPr>
            <a:r>
              <a:rPr lang="en-US" altLang="zh-CN" sz="1600" b="1">
                <a:solidFill>
                  <a:srgbClr val="00B050"/>
                </a:solidFill>
                <a:latin typeface="微软雅黑" panose="020B0503020204020204" pitchFamily="34" charset="-122"/>
                <a:ea typeface="微软雅黑" panose="020B0503020204020204" pitchFamily="34" charset="-122"/>
              </a:rPr>
              <a:t>       </a:t>
            </a:r>
            <a:r>
              <a:rPr lang="zh-CN" altLang="en-US" sz="2800" b="1">
                <a:solidFill>
                  <a:srgbClr val="00B050"/>
                </a:solidFill>
                <a:latin typeface="微软雅黑" panose="020B0503020204020204" pitchFamily="34" charset="-122"/>
                <a:ea typeface="微软雅黑" panose="020B0503020204020204" pitchFamily="34" charset="-122"/>
              </a:rPr>
              <a:t>本学期，学校层面大力推进课堂教学回归本真，还原本色，希望全校教师心向一方、力往一处，共同构建起富有仪中特色的“本真课堂”模式。</a:t>
            </a:r>
            <a:endParaRPr lang="zh-CN" altLang="en-US" sz="2800" b="1">
              <a:solidFill>
                <a:srgbClr val="00B050"/>
              </a:solidFill>
              <a:latin typeface="微软雅黑" panose="020B0503020204020204" pitchFamily="34" charset="-122"/>
              <a:ea typeface="微软雅黑" panose="020B0503020204020204" pitchFamily="34" charset="-122"/>
            </a:endParaRPr>
          </a:p>
          <a:p>
            <a:pPr indent="304800" algn="just" defTabSz="266700" fontAlgn="auto">
              <a:lnSpc>
                <a:spcPts val="4100"/>
              </a:lnSpc>
              <a:spcBef>
                <a:spcPts val="700"/>
              </a:spcBef>
              <a:spcAft>
                <a:spcPct val="0"/>
              </a:spcAft>
            </a:pPr>
            <a:r>
              <a:rPr lang="en-US" altLang="zh-CN" sz="2800">
                <a:latin typeface="楷体" panose="02010609060101010101" pitchFamily="49" charset="-122"/>
                <a:ea typeface="楷体" panose="02010609060101010101" pitchFamily="49" charset="-122"/>
              </a:rPr>
              <a:t>   1.</a:t>
            </a:r>
            <a:r>
              <a:rPr lang="zh-CN" altLang="en-US" sz="2800">
                <a:latin typeface="楷体" panose="02010609060101010101" pitchFamily="49" charset="-122"/>
                <a:ea typeface="楷体" panose="02010609060101010101" pitchFamily="49" charset="-122"/>
              </a:rPr>
              <a:t>导学案研制、使用及学生各学科问题清单填写、教师处理与课堂运用的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“本源”回溯；</a:t>
            </a:r>
            <a:endParaRPr lang="zh-CN" altLang="en-US" sz="2800">
              <a:latin typeface="楷体" panose="02010609060101010101" pitchFamily="49" charset="-122"/>
              <a:ea typeface="楷体" panose="02010609060101010101" pitchFamily="49" charset="-122"/>
            </a:endParaRPr>
          </a:p>
          <a:p>
            <a:pPr indent="304800" algn="just" defTabSz="266700" fontAlgn="auto">
              <a:lnSpc>
                <a:spcPts val="4100"/>
              </a:lnSpc>
              <a:spcBef>
                <a:spcPts val="700"/>
              </a:spcBef>
              <a:spcAft>
                <a:spcPct val="0"/>
              </a:spcAft>
            </a:pPr>
            <a:r>
              <a:rPr lang="zh-CN" altLang="en-US" sz="2800">
                <a:latin typeface="楷体" panose="02010609060101010101" pitchFamily="49" charset="-122"/>
                <a:ea typeface="楷体" panose="02010609060101010101" pitchFamily="49" charset="-122"/>
              </a:rPr>
              <a:t> </a:t>
            </a:r>
            <a:r>
              <a:rPr lang="en-US" altLang="zh-CN" sz="2800">
                <a:latin typeface="楷体" panose="02010609060101010101" pitchFamily="49" charset="-122"/>
                <a:ea typeface="楷体" panose="02010609060101010101" pitchFamily="49" charset="-122"/>
              </a:rPr>
              <a:t>  2.</a:t>
            </a:r>
            <a:r>
              <a:rPr lang="zh-CN" altLang="en-US" sz="2800">
                <a:latin typeface="楷体" panose="02010609060101010101" pitchFamily="49" charset="-122"/>
                <a:ea typeface="楷体" panose="02010609060101010101" pitchFamily="49" charset="-122"/>
              </a:rPr>
              <a:t>课堂教学教师教学行为“三个严禁”的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“本来”质态；</a:t>
            </a:r>
            <a:endPar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gn="just" defTabSz="266700" fontAlgn="auto">
              <a:lnSpc>
                <a:spcPts val="4100"/>
              </a:lnSpc>
              <a:spcBef>
                <a:spcPts val="700"/>
              </a:spcBef>
              <a:spcAft>
                <a:spcPct val="0"/>
              </a:spcAft>
            </a:pPr>
            <a:r>
              <a:rPr lang="zh-CN" altLang="en-US" sz="2800">
                <a:latin typeface="楷体" panose="02010609060101010101" pitchFamily="49" charset="-122"/>
                <a:ea typeface="楷体" panose="02010609060101010101" pitchFamily="49" charset="-122"/>
              </a:rPr>
              <a:t> </a:t>
            </a:r>
            <a:r>
              <a:rPr lang="en-US" altLang="zh-CN" sz="2800">
                <a:latin typeface="楷体" panose="02010609060101010101" pitchFamily="49" charset="-122"/>
                <a:ea typeface="楷体" panose="02010609060101010101" pitchFamily="49" charset="-122"/>
              </a:rPr>
              <a:t>  3.</a:t>
            </a:r>
            <a:r>
              <a:rPr lang="zh-CN" altLang="en-US" sz="2800">
                <a:latin typeface="楷体" panose="02010609060101010101" pitchFamily="49" charset="-122"/>
                <a:ea typeface="楷体" panose="02010609060101010101" pitchFamily="49" charset="-122"/>
              </a:rPr>
              <a:t>课堂学生书面解读、言语解读及其两者之间的转换的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“本质”彰显；</a:t>
            </a:r>
            <a:endParaRPr lang="zh-CN" altLang="en-US" sz="2800">
              <a:latin typeface="楷体" panose="02010609060101010101" pitchFamily="49" charset="-122"/>
              <a:ea typeface="楷体" panose="02010609060101010101" pitchFamily="49" charset="-122"/>
            </a:endParaRPr>
          </a:p>
          <a:p>
            <a:pPr indent="304800" algn="just" defTabSz="266700" fontAlgn="auto">
              <a:lnSpc>
                <a:spcPts val="4100"/>
              </a:lnSpc>
              <a:spcBef>
                <a:spcPts val="700"/>
              </a:spcBef>
              <a:spcAft>
                <a:spcPct val="0"/>
              </a:spcAft>
            </a:pPr>
            <a:r>
              <a:rPr lang="en-US" altLang="zh-CN" sz="2800">
                <a:latin typeface="楷体" panose="02010609060101010101" pitchFamily="49" charset="-122"/>
                <a:ea typeface="楷体" panose="02010609060101010101" pitchFamily="49" charset="-122"/>
              </a:rPr>
              <a:t>   4.</a:t>
            </a:r>
            <a:r>
              <a:rPr lang="zh-CN" altLang="en-US" sz="2800">
                <a:latin typeface="楷体" panose="02010609060101010101" pitchFamily="49" charset="-122"/>
                <a:ea typeface="楷体" panose="02010609060101010101" pitchFamily="49" charset="-122"/>
              </a:rPr>
              <a:t>双语作文教学教师下水作文、分项赋分批阅、学生优秀作文运用的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“真实”样板；</a:t>
            </a:r>
            <a:endPar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gn="just" defTabSz="266700" fontAlgn="auto">
              <a:lnSpc>
                <a:spcPts val="4100"/>
              </a:lnSpc>
              <a:spcBef>
                <a:spcPts val="700"/>
              </a:spcBef>
              <a:spcAft>
                <a:spcPct val="0"/>
              </a:spcAft>
            </a:pPr>
            <a:r>
              <a:rPr lang="en-US" altLang="zh-CN" sz="2800">
                <a:latin typeface="楷体" panose="02010609060101010101" pitchFamily="49" charset="-122"/>
                <a:ea typeface="楷体" panose="02010609060101010101" pitchFamily="49" charset="-122"/>
              </a:rPr>
              <a:t>   5.</a:t>
            </a:r>
            <a:r>
              <a:rPr lang="zh-CN" altLang="en-US" sz="2800">
                <a:latin typeface="楷体" panose="02010609060101010101" pitchFamily="49" charset="-122"/>
                <a:ea typeface="楷体" panose="02010609060101010101" pitchFamily="49" charset="-122"/>
              </a:rPr>
              <a:t>情境阅读、数字化实验、智能纸笔、课本剧演绎与情境化命题的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“真切”研究；</a:t>
            </a:r>
            <a:endPar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algn="just" defTabSz="266700" fontAlgn="auto">
              <a:lnSpc>
                <a:spcPts val="4100"/>
              </a:lnSpc>
              <a:spcBef>
                <a:spcPts val="700"/>
              </a:spcBef>
              <a:spcAft>
                <a:spcPct val="0"/>
              </a:spcAft>
            </a:pPr>
            <a:r>
              <a:rPr lang="en-US" altLang="zh-CN" sz="2800">
                <a:latin typeface="楷体" panose="02010609060101010101" pitchFamily="49" charset="-122"/>
                <a:ea typeface="楷体" panose="02010609060101010101" pitchFamily="49" charset="-122"/>
              </a:rPr>
              <a:t>   6.</a:t>
            </a:r>
            <a:r>
              <a:rPr lang="zh-CN" altLang="en-US" sz="2800">
                <a:latin typeface="楷体" panose="02010609060101010101" pitchFamily="49" charset="-122"/>
                <a:ea typeface="楷体" panose="02010609060101010101" pitchFamily="49" charset="-122"/>
              </a:rPr>
              <a:t>学思行融通提升学生学科素养的</a:t>
            </a:r>
            <a:r>
              <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“真色”追求。</a:t>
            </a:r>
            <a:endParaRPr lang="zh-CN" altLang="en-US" sz="28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49476" y="210321"/>
            <a:ext cx="11905323" cy="6503462"/>
          </a:xfrm>
        </p:spPr>
        <p:txBody>
          <a:bodyPr>
            <a:normAutofit/>
          </a:bodyPr>
          <a:lstStyle/>
          <a:p>
            <a:pPr marL="0" indent="0">
              <a:lnSpc>
                <a:spcPts val="3500"/>
              </a:lnSpc>
              <a:spcBef>
                <a:spcPts val="0"/>
              </a:spcBef>
              <a:buNone/>
            </a:pPr>
            <a:r>
              <a:rPr lang="zh-CN" altLang="en-US" sz="2400" b="1" dirty="0" smtClean="0">
                <a:solidFill>
                  <a:srgbClr val="0000FF"/>
                </a:solidFill>
                <a:latin typeface="微软雅黑" panose="020B0503020204020204" pitchFamily="34" charset="-122"/>
                <a:ea typeface="微软雅黑" panose="020B0503020204020204" pitchFamily="34" charset="-122"/>
              </a:rPr>
              <a:t>      研</a:t>
            </a:r>
            <a:r>
              <a:rPr lang="zh-CN" altLang="en-US" sz="2400" b="1" dirty="0">
                <a:solidFill>
                  <a:srgbClr val="0000FF"/>
                </a:solidFill>
                <a:latin typeface="微软雅黑" panose="020B0503020204020204" pitchFamily="34" charset="-122"/>
                <a:ea typeface="微软雅黑" panose="020B0503020204020204" pitchFamily="34" charset="-122"/>
              </a:rPr>
              <a:t>究课标的路径：</a:t>
            </a:r>
            <a:r>
              <a:rPr lang="en-US" altLang="zh-CN" b="1" dirty="0">
                <a:solidFill>
                  <a:srgbClr val="0000FF"/>
                </a:solidFill>
                <a:latin typeface="微软雅黑" panose="020B0503020204020204" pitchFamily="34" charset="-122"/>
                <a:ea typeface="微软雅黑" panose="020B0503020204020204" pitchFamily="34" charset="-122"/>
              </a:rPr>
              <a:t> </a:t>
            </a:r>
            <a:endParaRPr lang="en-US" altLang="zh-CN" b="1" dirty="0">
              <a:solidFill>
                <a:srgbClr val="0000FF"/>
              </a:solidFill>
              <a:latin typeface="微软雅黑" panose="020B0503020204020204" pitchFamily="34" charset="-122"/>
              <a:ea typeface="微软雅黑" panose="020B0503020204020204" pitchFamily="34" charset="-122"/>
            </a:endParaRPr>
          </a:p>
          <a:p>
            <a:pPr marL="0" indent="0">
              <a:lnSpc>
                <a:spcPts val="3900"/>
              </a:lnSpc>
              <a:spcBef>
                <a:spcPts val="0"/>
              </a:spcBef>
              <a:buNone/>
            </a:pPr>
            <a:r>
              <a:rPr lang="en-US" altLang="zh-CN" sz="2000" b="1" dirty="0">
                <a:solidFill>
                  <a:srgbClr val="0000FF"/>
                </a:solidFill>
                <a:latin typeface="微软雅黑" panose="020B0503020204020204" pitchFamily="34" charset="-122"/>
                <a:ea typeface="微软雅黑" panose="020B0503020204020204" pitchFamily="34" charset="-122"/>
              </a:rPr>
              <a:t>       </a:t>
            </a:r>
            <a:r>
              <a:rPr lang="zh-CN" altLang="en-US" sz="2000" b="1" dirty="0">
                <a:solidFill>
                  <a:srgbClr val="FF0000"/>
                </a:solidFill>
                <a:latin typeface="黑体" panose="02010609060101010101" pitchFamily="49" charset="-122"/>
                <a:ea typeface="黑体" panose="02010609060101010101" pitchFamily="49" charset="-122"/>
              </a:rPr>
              <a:t>一、研读</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课程方案</a:t>
            </a:r>
            <a:r>
              <a:rPr lang="en-US" altLang="zh-CN" sz="2000" b="1" dirty="0" smtClean="0">
                <a:solidFill>
                  <a:srgbClr val="FF0000"/>
                </a:solidFill>
                <a:latin typeface="黑体" panose="02010609060101010101" pitchFamily="49" charset="-122"/>
                <a:ea typeface="黑体" panose="02010609060101010101" pitchFamily="49" charset="-122"/>
              </a:rPr>
              <a:t>》</a:t>
            </a:r>
            <a:r>
              <a:rPr lang="zh-CN" altLang="en-US" sz="2000" b="1" dirty="0" smtClean="0">
                <a:solidFill>
                  <a:srgbClr val="FF0000"/>
                </a:solidFill>
                <a:latin typeface="黑体" panose="02010609060101010101" pitchFamily="49" charset="-122"/>
                <a:ea typeface="黑体" panose="02010609060101010101" pitchFamily="49" charset="-122"/>
              </a:rPr>
              <a:t>的</a:t>
            </a:r>
            <a:r>
              <a:rPr lang="zh-CN" altLang="en-US" sz="2000" b="1" dirty="0" smtClean="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培养目标</a:t>
            </a:r>
            <a:r>
              <a:rPr lang="zh-CN" altLang="en-US" sz="2000" b="1" dirty="0" smtClean="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课程设置</a:t>
            </a:r>
            <a:r>
              <a:rPr lang="zh-CN" altLang="en-US" sz="2000" b="1" dirty="0" smtClean="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课程内容确定的原则</a:t>
            </a:r>
            <a:r>
              <a:rPr lang="zh-CN" altLang="en-US" sz="2000" b="1" dirty="0" smtClean="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课程实施与评价</a:t>
            </a:r>
            <a:r>
              <a:rPr lang="zh-CN" altLang="en-US" sz="2000" b="1" dirty="0" smtClean="0">
                <a:solidFill>
                  <a:srgbClr val="0000FF"/>
                </a:solidFill>
                <a:latin typeface="楷体" panose="02010609060101010101" pitchFamily="49" charset="-122"/>
                <a:ea typeface="楷体" panose="02010609060101010101" pitchFamily="49" charset="-122"/>
              </a:rPr>
              <a:t>” </a:t>
            </a:r>
            <a:endParaRPr lang="en-US" altLang="zh-CN" sz="2000" b="1" dirty="0" smtClean="0">
              <a:solidFill>
                <a:srgbClr val="0000FF"/>
              </a:solidFill>
              <a:latin typeface="楷体" panose="02010609060101010101" pitchFamily="49" charset="-122"/>
              <a:ea typeface="楷体" panose="02010609060101010101" pitchFamily="49" charset="-122"/>
            </a:endParaRPr>
          </a:p>
          <a:p>
            <a:pPr marL="0" indent="0">
              <a:lnSpc>
                <a:spcPts val="3900"/>
              </a:lnSpc>
              <a:spcBef>
                <a:spcPts val="0"/>
              </a:spcBef>
              <a:buNone/>
            </a:pPr>
            <a:r>
              <a:rPr lang="en-US" altLang="zh-CN" sz="2000" b="1" dirty="0">
                <a:solidFill>
                  <a:srgbClr val="0000FF"/>
                </a:solidFill>
                <a:latin typeface="楷体" panose="02010609060101010101" pitchFamily="49" charset="-122"/>
                <a:ea typeface="楷体" panose="02010609060101010101" pitchFamily="49" charset="-122"/>
              </a:rPr>
              <a:t> </a:t>
            </a:r>
            <a:r>
              <a:rPr lang="en-US" altLang="zh-CN" sz="2000" b="1" dirty="0" smtClean="0">
                <a:solidFill>
                  <a:srgbClr val="0000FF"/>
                </a:solidFill>
                <a:latin typeface="楷体" panose="02010609060101010101" pitchFamily="49" charset="-122"/>
                <a:ea typeface="楷体" panose="02010609060101010101" pitchFamily="49" charset="-122"/>
              </a:rPr>
              <a:t>   </a:t>
            </a:r>
            <a:r>
              <a:rPr lang="zh-CN" altLang="en-US" sz="2000" b="1" dirty="0" smtClean="0">
                <a:solidFill>
                  <a:srgbClr val="FF0000"/>
                </a:solidFill>
                <a:latin typeface="黑体" panose="02010609060101010101" pitchFamily="49" charset="-122"/>
                <a:ea typeface="黑体" panose="02010609060101010101" pitchFamily="49" charset="-122"/>
              </a:rPr>
              <a:t>二</a:t>
            </a:r>
            <a:r>
              <a:rPr lang="zh-CN" altLang="en-US" sz="2000" b="1" dirty="0">
                <a:solidFill>
                  <a:srgbClr val="FF0000"/>
                </a:solidFill>
                <a:latin typeface="黑体" panose="02010609060101010101" pitchFamily="49" charset="-122"/>
                <a:ea typeface="黑体" panose="02010609060101010101" pitchFamily="49" charset="-122"/>
              </a:rPr>
              <a:t>、研读具体学科</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课程标准</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的</a:t>
            </a:r>
            <a:r>
              <a:rPr lang="zh-CN" altLang="en-US" sz="2000" b="1" dirty="0">
                <a:solidFill>
                  <a:srgbClr val="0000FF"/>
                </a:solidFill>
                <a:latin typeface="楷体" panose="02010609060101010101" pitchFamily="49" charset="-122"/>
                <a:ea typeface="楷体" panose="02010609060101010101" pitchFamily="49" charset="-122"/>
              </a:rPr>
              <a:t>“课程性质与基本理念”“学科核心素养与课程目标”“课程结构”</a:t>
            </a:r>
            <a:endParaRPr lang="en-US" altLang="zh-CN" sz="2000" b="1" dirty="0">
              <a:solidFill>
                <a:srgbClr val="0000FF"/>
              </a:solidFill>
              <a:latin typeface="楷体" panose="02010609060101010101" pitchFamily="49" charset="-122"/>
              <a:ea typeface="楷体" panose="02010609060101010101" pitchFamily="49" charset="-122"/>
            </a:endParaRPr>
          </a:p>
          <a:p>
            <a:pPr marL="0" indent="0">
              <a:lnSpc>
                <a:spcPts val="3900"/>
              </a:lnSpc>
              <a:spcBef>
                <a:spcPts val="0"/>
              </a:spcBef>
              <a:buNone/>
            </a:pPr>
            <a:r>
              <a:rPr lang="en-US" altLang="zh-CN" sz="2000" b="1" dirty="0">
                <a:solidFill>
                  <a:srgbClr val="0000FF"/>
                </a:solidFill>
                <a:latin typeface="楷体" panose="02010609060101010101" pitchFamily="49" charset="-122"/>
                <a:ea typeface="楷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三、具体学科</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课程标准</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的</a:t>
            </a:r>
            <a:r>
              <a:rPr lang="zh-CN" altLang="en-US" sz="2000" b="1" dirty="0">
                <a:solidFill>
                  <a:srgbClr val="0000FF"/>
                </a:solidFill>
                <a:latin typeface="楷体" panose="02010609060101010101" pitchFamily="49" charset="-122"/>
                <a:ea typeface="楷体" panose="02010609060101010101" pitchFamily="49" charset="-122"/>
              </a:rPr>
              <a:t>“课程内容”</a:t>
            </a:r>
            <a:r>
              <a:rPr lang="zh-CN" altLang="en-US" sz="2000" b="1" dirty="0">
                <a:solidFill>
                  <a:srgbClr val="00B050"/>
                </a:solidFill>
                <a:latin typeface="楷体" panose="02010609060101010101" pitchFamily="49" charset="-122"/>
                <a:ea typeface="楷体" panose="02010609060101010101" pitchFamily="49" charset="-122"/>
              </a:rPr>
              <a:t>（从大单元的整体内容要求</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“课”的具体标准，即课标对本节课教学要求的表</a:t>
            </a:r>
            <a:r>
              <a:rPr lang="zh-CN" altLang="en-US" sz="2000" b="1" dirty="0" smtClean="0">
                <a:solidFill>
                  <a:srgbClr val="00B050"/>
                </a:solidFill>
                <a:latin typeface="楷体" panose="02010609060101010101" pitchFamily="49" charset="-122"/>
                <a:ea typeface="楷体" panose="02010609060101010101" pitchFamily="49" charset="-122"/>
              </a:rPr>
              <a:t>述）</a:t>
            </a:r>
            <a:endParaRPr lang="en-US" altLang="zh-CN" sz="2000" b="1" dirty="0">
              <a:solidFill>
                <a:srgbClr val="00B050"/>
              </a:solidFill>
              <a:latin typeface="楷体" panose="02010609060101010101" pitchFamily="49" charset="-122"/>
              <a:ea typeface="楷体" panose="02010609060101010101" pitchFamily="49" charset="-122"/>
            </a:endParaRPr>
          </a:p>
          <a:p>
            <a:pPr marL="0" indent="0">
              <a:lnSpc>
                <a:spcPts val="3900"/>
              </a:lnSpc>
              <a:spcBef>
                <a:spcPts val="0"/>
              </a:spcBef>
              <a:buNone/>
            </a:pPr>
            <a:r>
              <a:rPr lang="en-US" altLang="zh-CN" sz="2000" b="1" dirty="0">
                <a:solidFill>
                  <a:srgbClr val="0000FF"/>
                </a:solidFill>
                <a:latin typeface="楷体" panose="02010609060101010101" pitchFamily="49" charset="-122"/>
                <a:ea typeface="楷体" panose="02010609060101010101" pitchFamily="49" charset="-122"/>
              </a:rPr>
              <a:t>    </a:t>
            </a:r>
            <a:r>
              <a:rPr lang="zh-CN" altLang="en-US" sz="2000" b="1" dirty="0">
                <a:solidFill>
                  <a:srgbClr val="FF0000"/>
                </a:solidFill>
                <a:latin typeface="黑体" panose="02010609060101010101" pitchFamily="49" charset="-122"/>
                <a:ea typeface="黑体" panose="02010609060101010101" pitchFamily="49" charset="-122"/>
              </a:rPr>
              <a:t>四、具体学科</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课程标准</a:t>
            </a:r>
            <a:r>
              <a:rPr lang="en-US" altLang="zh-CN" sz="2000" b="1" dirty="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的</a:t>
            </a:r>
            <a:r>
              <a:rPr lang="zh-CN" altLang="en-US" sz="2000" b="1" dirty="0">
                <a:solidFill>
                  <a:srgbClr val="0000FF"/>
                </a:solidFill>
                <a:latin typeface="楷体" panose="02010609060101010101" pitchFamily="49" charset="-122"/>
                <a:ea typeface="楷体" panose="02010609060101010101" pitchFamily="49" charset="-122"/>
              </a:rPr>
              <a:t>“学业质量”“实施建议</a:t>
            </a:r>
            <a:r>
              <a:rPr lang="zh-CN" altLang="en-US" sz="2000" b="1" dirty="0" smtClean="0">
                <a:solidFill>
                  <a:srgbClr val="0000FF"/>
                </a:solidFill>
                <a:latin typeface="楷体" panose="02010609060101010101" pitchFamily="49" charset="-122"/>
                <a:ea typeface="楷体" panose="02010609060101010101" pitchFamily="49" charset="-122"/>
              </a:rPr>
              <a:t>”</a:t>
            </a:r>
            <a:endParaRPr lang="en-US" altLang="zh-CN" sz="2000" b="1" dirty="0" smtClean="0">
              <a:solidFill>
                <a:srgbClr val="0000FF"/>
              </a:solidFill>
              <a:latin typeface="楷体" panose="02010609060101010101" pitchFamily="49" charset="-122"/>
              <a:ea typeface="楷体" panose="02010609060101010101" pitchFamily="49" charset="-122"/>
            </a:endParaRPr>
          </a:p>
          <a:p>
            <a:pPr marL="0" indent="0">
              <a:lnSpc>
                <a:spcPts val="3900"/>
              </a:lnSpc>
              <a:spcBef>
                <a:spcPts val="0"/>
              </a:spcBef>
              <a:buNone/>
            </a:pPr>
            <a:r>
              <a:rPr lang="zh-CN" altLang="en-US" sz="2400" b="1" dirty="0" smtClean="0">
                <a:solidFill>
                  <a:srgbClr val="0000FF"/>
                </a:solidFill>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用教材教”到“高考考”的路径：</a:t>
            </a:r>
            <a:endParaRPr lang="en-US" altLang="zh-CN" sz="2400" b="1" dirty="0">
              <a:solidFill>
                <a:srgbClr val="0000FF"/>
              </a:solidFill>
              <a:latin typeface="微软雅黑" panose="020B0503020204020204" pitchFamily="34" charset="-122"/>
              <a:ea typeface="微软雅黑" panose="020B0503020204020204" pitchFamily="34" charset="-122"/>
            </a:endParaRPr>
          </a:p>
          <a:p>
            <a:pPr marL="0" indent="0">
              <a:lnSpc>
                <a:spcPts val="3900"/>
              </a:lnSpc>
              <a:spcBef>
                <a:spcPts val="0"/>
              </a:spcBef>
              <a:buNone/>
            </a:pPr>
            <a:r>
              <a:rPr lang="en-US" altLang="zh-CN" sz="2000" b="1" dirty="0">
                <a:solidFill>
                  <a:srgbClr val="0000FF"/>
                </a:solidFill>
                <a:latin typeface="微软雅黑" panose="020B0503020204020204" pitchFamily="34" charset="-122"/>
                <a:ea typeface="微软雅黑" panose="020B0503020204020204" pitchFamily="34" charset="-122"/>
              </a:rPr>
              <a:t> </a:t>
            </a:r>
            <a:r>
              <a:rPr lang="en-US" altLang="zh-CN" sz="2000" b="1" dirty="0" smtClean="0">
                <a:solidFill>
                  <a:srgbClr val="0000FF"/>
                </a:solidFill>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教师对新授教学的理解路径：</a:t>
            </a:r>
            <a:r>
              <a:rPr lang="zh-CN" altLang="en-US" sz="2000" b="1" dirty="0" smtClean="0">
                <a:solidFill>
                  <a:srgbClr val="00B050"/>
                </a:solidFill>
                <a:latin typeface="楷体" panose="02010609060101010101" pitchFamily="49" charset="-122"/>
                <a:ea typeface="楷体" panose="02010609060101010101" pitchFamily="49" charset="-122"/>
              </a:rPr>
              <a:t>对</a:t>
            </a:r>
            <a:r>
              <a:rPr lang="zh-CN" altLang="en-US" sz="2000" b="1" dirty="0">
                <a:solidFill>
                  <a:srgbClr val="00B050"/>
                </a:solidFill>
                <a:latin typeface="楷体" panose="02010609060101010101" pitchFamily="49" charset="-122"/>
                <a:ea typeface="楷体" panose="02010609060101010101" pitchFamily="49" charset="-122"/>
              </a:rPr>
              <a:t>本学科教材整体研习与理解</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对其中一本教材的整本书的研习与理解</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对其中一个大单元的研习与理解</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对其中一节课的研习与理</a:t>
            </a:r>
            <a:r>
              <a:rPr lang="zh-CN" altLang="en-US" sz="2000" b="1" dirty="0" smtClean="0">
                <a:solidFill>
                  <a:srgbClr val="00B050"/>
                </a:solidFill>
                <a:latin typeface="楷体" panose="02010609060101010101" pitchFamily="49" charset="-122"/>
                <a:ea typeface="楷体" panose="02010609060101010101" pitchFamily="49" charset="-122"/>
              </a:rPr>
              <a:t>解。</a:t>
            </a:r>
            <a:endParaRPr lang="en-US" altLang="zh-CN" sz="2000" b="1" dirty="0" smtClean="0">
              <a:solidFill>
                <a:srgbClr val="00B050"/>
              </a:solidFill>
              <a:latin typeface="楷体" panose="02010609060101010101" pitchFamily="49" charset="-122"/>
              <a:ea typeface="楷体" panose="02010609060101010101" pitchFamily="49" charset="-122"/>
            </a:endParaRPr>
          </a:p>
          <a:p>
            <a:pPr marL="0" indent="0">
              <a:lnSpc>
                <a:spcPts val="3900"/>
              </a:lnSpc>
              <a:spcBef>
                <a:spcPts val="0"/>
              </a:spcBef>
              <a:buNone/>
            </a:pPr>
            <a:r>
              <a:rPr lang="en-US" altLang="zh-CN" sz="2000" b="1" dirty="0">
                <a:solidFill>
                  <a:srgbClr val="0000FF"/>
                </a:solidFill>
                <a:latin typeface="微软雅黑" panose="020B0503020204020204" pitchFamily="34" charset="-122"/>
                <a:ea typeface="微软雅黑" panose="020B0503020204020204" pitchFamily="34" charset="-122"/>
              </a:rPr>
              <a:t> </a:t>
            </a:r>
            <a:r>
              <a:rPr lang="en-US" altLang="zh-CN" sz="2000" b="1" dirty="0" smtClean="0">
                <a:solidFill>
                  <a:srgbClr val="0000FF"/>
                </a:solidFill>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教</a:t>
            </a:r>
            <a:r>
              <a:rPr lang="zh-CN" altLang="en-US" sz="2000" b="1" dirty="0">
                <a:solidFill>
                  <a:srgbClr val="0000FF"/>
                </a:solidFill>
                <a:latin typeface="微软雅黑" panose="020B0503020204020204" pitchFamily="34" charset="-122"/>
                <a:ea typeface="微软雅黑" panose="020B0503020204020204" pitchFamily="34" charset="-122"/>
              </a:rPr>
              <a:t>师</a:t>
            </a:r>
            <a:r>
              <a:rPr lang="zh-CN" altLang="en-US" sz="2000" b="1" dirty="0" smtClean="0">
                <a:solidFill>
                  <a:srgbClr val="0000FF"/>
                </a:solidFill>
                <a:latin typeface="微软雅黑" panose="020B0503020204020204" pitchFamily="34" charset="-122"/>
                <a:ea typeface="微软雅黑" panose="020B0503020204020204" pitchFamily="34" charset="-122"/>
              </a:rPr>
              <a:t>对高考复习教</a:t>
            </a:r>
            <a:r>
              <a:rPr lang="zh-CN" altLang="en-US" sz="2000" b="1" dirty="0">
                <a:solidFill>
                  <a:srgbClr val="0000FF"/>
                </a:solidFill>
                <a:latin typeface="微软雅黑" panose="020B0503020204020204" pitchFamily="34" charset="-122"/>
                <a:ea typeface="微软雅黑" panose="020B0503020204020204" pitchFamily="34" charset="-122"/>
              </a:rPr>
              <a:t>学的理解路径：</a:t>
            </a:r>
            <a:r>
              <a:rPr lang="zh-CN" altLang="en-US" sz="2000" b="1" dirty="0" smtClean="0">
                <a:solidFill>
                  <a:srgbClr val="00B050"/>
                </a:solidFill>
                <a:latin typeface="楷体" panose="02010609060101010101" pitchFamily="49" charset="-122"/>
                <a:ea typeface="楷体" panose="02010609060101010101" pitchFamily="49" charset="-122"/>
              </a:rPr>
              <a:t>对</a:t>
            </a:r>
            <a:r>
              <a:rPr lang="zh-CN" altLang="en-US" sz="2000" b="1" dirty="0">
                <a:solidFill>
                  <a:srgbClr val="00B050"/>
                </a:solidFill>
                <a:latin typeface="楷体" panose="02010609060101010101" pitchFamily="49" charset="-122"/>
                <a:ea typeface="楷体" panose="02010609060101010101" pitchFamily="49" charset="-122"/>
              </a:rPr>
              <a:t>一个大单元的整体复习</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对一本教材的整体复习</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对本学科教材若干线索的专题复习</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对本学科教材整体复习</a:t>
            </a: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00B050"/>
                </a:solidFill>
                <a:latin typeface="楷体" panose="02010609060101010101" pitchFamily="49" charset="-122"/>
                <a:ea typeface="楷体" panose="02010609060101010101" pitchFamily="49" charset="-122"/>
              </a:rPr>
              <a:t>高考</a:t>
            </a:r>
            <a:r>
              <a:rPr lang="zh-CN" altLang="en-US" sz="1800" b="1" dirty="0" smtClean="0">
                <a:solidFill>
                  <a:srgbClr val="0000FF"/>
                </a:solidFill>
                <a:latin typeface="楷体" panose="02010609060101010101" pitchFamily="49" charset="-122"/>
                <a:ea typeface="楷体" panose="02010609060101010101" pitchFamily="49" charset="-122"/>
              </a:rPr>
              <a:t>（</a:t>
            </a:r>
            <a:r>
              <a:rPr lang="zh-CN" altLang="en-US" sz="1800" b="1" dirty="0">
                <a:solidFill>
                  <a:srgbClr val="0000FF"/>
                </a:solidFill>
                <a:latin typeface="楷体" panose="02010609060101010101" pitchFamily="49" charset="-122"/>
                <a:ea typeface="楷体" panose="02010609060101010101" pitchFamily="49" charset="-122"/>
              </a:rPr>
              <a:t>对本学科知识的掌握和能力生成进行综</a:t>
            </a:r>
            <a:r>
              <a:rPr lang="zh-CN" altLang="en-US" sz="1800" b="1" dirty="0" smtClean="0">
                <a:solidFill>
                  <a:srgbClr val="0000FF"/>
                </a:solidFill>
                <a:latin typeface="楷体" panose="02010609060101010101" pitchFamily="49" charset="-122"/>
                <a:ea typeface="楷体" panose="02010609060101010101" pitchFamily="49" charset="-122"/>
              </a:rPr>
              <a:t>合性检测）。</a:t>
            </a:r>
            <a:endParaRPr lang="zh-CN" altLang="en-US" sz="18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4338" y="116601"/>
            <a:ext cx="11840547" cy="6634003"/>
          </a:xfrm>
        </p:spPr>
        <p:txBody>
          <a:bodyPr>
            <a:normAutofit/>
          </a:bodyPr>
          <a:lstStyle/>
          <a:p>
            <a:pPr algn="l">
              <a:lnSpc>
                <a:spcPts val="5600"/>
              </a:lnSpc>
            </a:pPr>
            <a:r>
              <a:rPr lang="zh-CN" altLang="en-US" sz="3200" b="1" dirty="0" smtClean="0">
                <a:solidFill>
                  <a:srgbClr val="FF0000"/>
                </a:solidFill>
                <a:latin typeface="微软雅黑" panose="020B0503020204020204" pitchFamily="34" charset="-122"/>
                <a:ea typeface="微软雅黑" panose="020B0503020204020204" pitchFamily="34" charset="-122"/>
              </a:rPr>
              <a:t>四</a:t>
            </a:r>
            <a:r>
              <a:rPr lang="zh-CN" altLang="zh-CN" sz="3200" b="1" dirty="0" smtClean="0">
                <a:solidFill>
                  <a:srgbClr val="FF0000"/>
                </a:solidFill>
                <a:latin typeface="微软雅黑" panose="020B0503020204020204" pitchFamily="34" charset="-122"/>
                <a:ea typeface="微软雅黑" panose="020B0503020204020204" pitchFamily="34" charset="-122"/>
              </a:rPr>
              <a:t>、对集体备课模式优化的追求</a:t>
            </a:r>
            <a:br>
              <a:rPr lang="en-US" altLang="zh-CN" sz="4400" b="1" dirty="0" smtClean="0">
                <a:solidFill>
                  <a:srgbClr val="FF0000"/>
                </a:solidFill>
                <a:latin typeface="微软雅黑" panose="020B0503020204020204" pitchFamily="34" charset="-122"/>
                <a:ea typeface="微软雅黑" panose="020B0503020204020204" pitchFamily="34" charset="-122"/>
              </a:rPr>
            </a:br>
            <a:r>
              <a:rPr lang="en-US" altLang="zh-CN" sz="2800" b="1" dirty="0" smtClean="0">
                <a:solidFill>
                  <a:srgbClr val="0098AC"/>
                </a:solidFill>
                <a:latin typeface="微软雅黑" panose="020B0503020204020204" pitchFamily="34" charset="-122"/>
                <a:ea typeface="微软雅黑" panose="020B0503020204020204" pitchFamily="34" charset="-122"/>
              </a:rPr>
              <a:t>1.</a:t>
            </a:r>
            <a:r>
              <a:rPr lang="zh-CN" altLang="zh-CN" sz="2800" b="1" dirty="0" smtClean="0">
                <a:solidFill>
                  <a:srgbClr val="0098AC"/>
                </a:solidFill>
                <a:latin typeface="微软雅黑" panose="020B0503020204020204" pitchFamily="34" charset="-122"/>
                <a:ea typeface="微软雅黑" panose="020B0503020204020204" pitchFamily="34" charset="-122"/>
              </a:rPr>
              <a:t>“个体</a:t>
            </a:r>
            <a:r>
              <a:rPr lang="zh-CN" altLang="en-US" sz="2800" b="1" dirty="0" smtClean="0">
                <a:solidFill>
                  <a:srgbClr val="0098AC"/>
                </a:solidFill>
                <a:latin typeface="微软雅黑" panose="020B0503020204020204" pitchFamily="34" charset="-122"/>
                <a:ea typeface="微软雅黑" panose="020B0503020204020204" pitchFamily="34" charset="-122"/>
              </a:rPr>
              <a:t>→</a:t>
            </a:r>
            <a:r>
              <a:rPr lang="zh-CN" altLang="zh-CN" sz="2800" b="1" dirty="0" smtClean="0">
                <a:solidFill>
                  <a:srgbClr val="0098AC"/>
                </a:solidFill>
                <a:latin typeface="微软雅黑" panose="020B0503020204020204" pitchFamily="34" charset="-122"/>
                <a:ea typeface="微软雅黑" panose="020B0503020204020204" pitchFamily="34" charset="-122"/>
              </a:rPr>
              <a:t>集体</a:t>
            </a:r>
            <a:r>
              <a:rPr lang="zh-CN" altLang="en-US" sz="2800" b="1" dirty="0" smtClean="0">
                <a:solidFill>
                  <a:srgbClr val="0098AC"/>
                </a:solidFill>
                <a:latin typeface="微软雅黑" panose="020B0503020204020204" pitchFamily="34" charset="-122"/>
                <a:ea typeface="微软雅黑" panose="020B0503020204020204" pitchFamily="34" charset="-122"/>
              </a:rPr>
              <a:t>→</a:t>
            </a:r>
            <a:r>
              <a:rPr lang="zh-CN" altLang="zh-CN" sz="2800" b="1" dirty="0" smtClean="0">
                <a:solidFill>
                  <a:srgbClr val="0098AC"/>
                </a:solidFill>
                <a:latin typeface="微软雅黑" panose="020B0503020204020204" pitchFamily="34" charset="-122"/>
                <a:ea typeface="微软雅黑" panose="020B0503020204020204" pitchFamily="34" charset="-122"/>
              </a:rPr>
              <a:t>个体”三轮备课模式以及其中</a:t>
            </a:r>
            <a:r>
              <a:rPr lang="zh-CN" altLang="zh-CN" sz="2800" b="1" dirty="0" smtClean="0">
                <a:solidFill>
                  <a:srgbClr val="FF0000"/>
                </a:solidFill>
                <a:latin typeface="微软雅黑" panose="020B0503020204020204" pitchFamily="34" charset="-122"/>
                <a:ea typeface="微软雅黑" panose="020B0503020204020204" pitchFamily="34" charset="-122"/>
              </a:rPr>
              <a:t>“预上课”</a:t>
            </a:r>
            <a:r>
              <a:rPr lang="zh-CN" altLang="zh-CN" sz="2800" b="1" dirty="0" smtClean="0">
                <a:solidFill>
                  <a:srgbClr val="0098AC"/>
                </a:solidFill>
                <a:latin typeface="微软雅黑" panose="020B0503020204020204" pitchFamily="34" charset="-122"/>
                <a:ea typeface="微软雅黑" panose="020B0503020204020204" pitchFamily="34" charset="-122"/>
              </a:rPr>
              <a:t>环节</a:t>
            </a:r>
            <a:br>
              <a:rPr lang="en-US" altLang="zh-CN" sz="3100" b="1" dirty="0" smtClean="0">
                <a:solidFill>
                  <a:srgbClr val="0098AC"/>
                </a:solidFill>
                <a:latin typeface="微软雅黑" panose="020B0503020204020204" pitchFamily="34" charset="-122"/>
                <a:ea typeface="微软雅黑" panose="020B0503020204020204" pitchFamily="34" charset="-122"/>
              </a:rPr>
            </a:br>
            <a:r>
              <a:rPr lang="en-US" altLang="zh-CN" sz="2400" b="1" dirty="0" smtClean="0">
                <a:solidFill>
                  <a:srgbClr val="0098AC"/>
                </a:solidFill>
                <a:latin typeface="微软雅黑" panose="020B0503020204020204" pitchFamily="34" charset="-122"/>
                <a:ea typeface="微软雅黑" panose="020B0503020204020204" pitchFamily="34" charset="-122"/>
              </a:rPr>
              <a:t>      </a:t>
            </a:r>
            <a:r>
              <a:rPr lang="zh-CN" altLang="en-US" sz="2400" b="1" dirty="0" smtClean="0">
                <a:solidFill>
                  <a:srgbClr val="7030A0"/>
                </a:solidFill>
                <a:latin typeface="微软雅黑" panose="020B0503020204020204" pitchFamily="34" charset="-122"/>
                <a:ea typeface="微软雅黑" panose="020B0503020204020204" pitchFamily="34" charset="-122"/>
              </a:rPr>
              <a:t>就</a:t>
            </a:r>
            <a:r>
              <a:rPr lang="zh-CN" altLang="en-US" sz="2400" b="1" dirty="0">
                <a:solidFill>
                  <a:srgbClr val="7030A0"/>
                </a:solidFill>
                <a:latin typeface="微软雅黑" panose="020B0503020204020204" pitchFamily="34" charset="-122"/>
                <a:ea typeface="微软雅黑" panose="020B0503020204020204" pitchFamily="34" charset="-122"/>
              </a:rPr>
              <a:t>集体备课过程中“研”的问题而言，应落实在研究具体“课”如何科学地去教的问题，应该是回到“原点”去思考“教”“学”“研”。</a:t>
            </a:r>
            <a:br>
              <a:rPr lang="en-US" altLang="zh-CN" sz="2400" dirty="0" smtClean="0">
                <a:solidFill>
                  <a:srgbClr val="7030A0"/>
                </a:solidFill>
              </a:rPr>
            </a:br>
            <a:r>
              <a:rPr lang="en-US" altLang="zh-CN" sz="3100" dirty="0" smtClean="0">
                <a:solidFill>
                  <a:srgbClr val="7030A0"/>
                </a:solidFill>
              </a:rPr>
              <a:t>     </a:t>
            </a:r>
            <a:r>
              <a:rPr lang="zh-CN" altLang="en-US" sz="2800" b="1" dirty="0" smtClean="0">
                <a:solidFill>
                  <a:srgbClr val="0000FF"/>
                </a:solidFill>
                <a:latin typeface="微软雅黑" panose="020B0503020204020204" pitchFamily="34" charset="-122"/>
                <a:ea typeface="微软雅黑" panose="020B0503020204020204" pitchFamily="34" charset="-122"/>
              </a:rPr>
              <a:t>备课</a:t>
            </a:r>
            <a:r>
              <a:rPr lang="zh-CN" altLang="en-US" sz="2800" b="1" dirty="0">
                <a:solidFill>
                  <a:srgbClr val="0000FF"/>
                </a:solidFill>
                <a:latin typeface="微软雅黑" panose="020B0503020204020204" pitchFamily="34" charset="-122"/>
                <a:ea typeface="微软雅黑" panose="020B0503020204020204" pitchFamily="34" charset="-122"/>
              </a:rPr>
              <a:t>做到“四研究”</a:t>
            </a:r>
            <a:r>
              <a:rPr lang="zh-CN" altLang="en-US" sz="2800" b="1" dirty="0" smtClean="0">
                <a:solidFill>
                  <a:srgbClr val="0000FF"/>
                </a:solidFill>
                <a:latin typeface="微软雅黑" panose="020B0503020204020204" pitchFamily="34" charset="-122"/>
                <a:ea typeface="微软雅黑" panose="020B0503020204020204" pitchFamily="34" charset="-122"/>
              </a:rPr>
              <a:t>：</a:t>
            </a:r>
            <a:br>
              <a:rPr lang="en-US" altLang="zh-CN" sz="2800" dirty="0"/>
            </a:br>
            <a:r>
              <a:rPr lang="en-US" altLang="zh-CN" sz="2800" dirty="0"/>
              <a:t> </a:t>
            </a:r>
            <a:r>
              <a:rPr lang="en-US" altLang="zh-CN" sz="2800" dirty="0" smtClean="0"/>
              <a:t>    </a:t>
            </a:r>
            <a:r>
              <a:rPr lang="zh-CN" altLang="en-US" sz="2400" b="1" dirty="0" smtClean="0">
                <a:solidFill>
                  <a:srgbClr val="00B050"/>
                </a:solidFill>
                <a:latin typeface="微软雅黑" panose="020B0503020204020204" pitchFamily="34" charset="-122"/>
                <a:ea typeface="微软雅黑" panose="020B0503020204020204" pitchFamily="34" charset="-122"/>
              </a:rPr>
              <a:t>第一</a:t>
            </a:r>
            <a:r>
              <a:rPr lang="zh-CN" altLang="en-US" sz="2400" b="1" dirty="0">
                <a:solidFill>
                  <a:srgbClr val="00B050"/>
                </a:solidFill>
                <a:latin typeface="微软雅黑" panose="020B0503020204020204" pitchFamily="34" charset="-122"/>
                <a:ea typeface="微软雅黑" panose="020B0503020204020204" pitchFamily="34" charset="-122"/>
              </a:rPr>
              <a:t>、</a:t>
            </a:r>
            <a:r>
              <a:rPr lang="zh-CN" altLang="en-US" sz="2400" b="1" dirty="0" smtClean="0">
                <a:solidFill>
                  <a:srgbClr val="00B050"/>
                </a:solidFill>
                <a:latin typeface="微软雅黑" panose="020B0503020204020204" pitchFamily="34" charset="-122"/>
                <a:ea typeface="微软雅黑" panose="020B0503020204020204" pitchFamily="34" charset="-122"/>
              </a:rPr>
              <a:t>研</a:t>
            </a:r>
            <a:r>
              <a:rPr lang="zh-CN" altLang="en-US" sz="2400" b="1" dirty="0">
                <a:solidFill>
                  <a:srgbClr val="00B050"/>
                </a:solidFill>
                <a:latin typeface="微软雅黑" panose="020B0503020204020204" pitchFamily="34" charset="-122"/>
                <a:ea typeface="微软雅黑" panose="020B0503020204020204" pitchFamily="34" charset="-122"/>
              </a:rPr>
              <a:t>究课标：</a:t>
            </a:r>
            <a:r>
              <a:rPr lang="zh-CN" altLang="en-US" sz="2400" b="1" dirty="0">
                <a:latin typeface="宋体" panose="02010600030101010101" pitchFamily="2" charset="-122"/>
                <a:ea typeface="宋体" panose="02010600030101010101" pitchFamily="2" charset="-122"/>
              </a:rPr>
              <a:t>使教学内容不偏离“轨道”；</a:t>
            </a:r>
            <a:br>
              <a:rPr lang="zh-CN" altLang="en-US" sz="2400" b="1" dirty="0">
                <a:latin typeface="宋体" panose="02010600030101010101" pitchFamily="2" charset="-122"/>
                <a:ea typeface="宋体" panose="02010600030101010101" pitchFamily="2" charset="-122"/>
              </a:rPr>
            </a:br>
            <a:r>
              <a:rPr lang="zh-CN" altLang="en-US" sz="2400" b="1" dirty="0" smtClean="0">
                <a:latin typeface="宋体" panose="02010600030101010101" pitchFamily="2" charset="-122"/>
                <a:ea typeface="宋体" panose="02010600030101010101" pitchFamily="2" charset="-122"/>
              </a:rPr>
              <a:t>   </a:t>
            </a:r>
            <a:r>
              <a:rPr lang="zh-CN" altLang="en-US" sz="2400" b="1" dirty="0">
                <a:solidFill>
                  <a:srgbClr val="00B050"/>
                </a:solidFill>
                <a:latin typeface="微软雅黑" panose="020B0503020204020204" pitchFamily="34" charset="-122"/>
                <a:ea typeface="微软雅黑" panose="020B0503020204020204" pitchFamily="34" charset="-122"/>
              </a:rPr>
              <a:t>第</a:t>
            </a:r>
            <a:r>
              <a:rPr lang="zh-CN" altLang="en-US" sz="2400" b="1" dirty="0" smtClean="0">
                <a:solidFill>
                  <a:srgbClr val="00B050"/>
                </a:solidFill>
                <a:latin typeface="微软雅黑" panose="020B0503020204020204" pitchFamily="34" charset="-122"/>
                <a:ea typeface="微软雅黑" panose="020B0503020204020204" pitchFamily="34" charset="-122"/>
              </a:rPr>
              <a:t>二</a:t>
            </a:r>
            <a:r>
              <a:rPr lang="zh-CN" altLang="en-US" sz="2400" b="1" dirty="0">
                <a:solidFill>
                  <a:srgbClr val="00B050"/>
                </a:solidFill>
                <a:latin typeface="微软雅黑" panose="020B0503020204020204" pitchFamily="34" charset="-122"/>
                <a:ea typeface="微软雅黑" panose="020B0503020204020204" pitchFamily="34" charset="-122"/>
              </a:rPr>
              <a:t>、</a:t>
            </a:r>
            <a:r>
              <a:rPr lang="zh-CN" altLang="en-US" sz="2400" b="1" dirty="0" smtClean="0">
                <a:solidFill>
                  <a:srgbClr val="00B050"/>
                </a:solidFill>
                <a:latin typeface="微软雅黑" panose="020B0503020204020204" pitchFamily="34" charset="-122"/>
                <a:ea typeface="微软雅黑" panose="020B0503020204020204" pitchFamily="34" charset="-122"/>
              </a:rPr>
              <a:t>研</a:t>
            </a:r>
            <a:r>
              <a:rPr lang="zh-CN" altLang="en-US" sz="2400" b="1" dirty="0">
                <a:solidFill>
                  <a:srgbClr val="00B050"/>
                </a:solidFill>
                <a:latin typeface="微软雅黑" panose="020B0503020204020204" pitchFamily="34" charset="-122"/>
                <a:ea typeface="微软雅黑" panose="020B0503020204020204" pitchFamily="34" charset="-122"/>
              </a:rPr>
              <a:t>究学生：</a:t>
            </a:r>
            <a:r>
              <a:rPr lang="zh-CN" altLang="en-US" sz="2400" b="1" dirty="0">
                <a:latin typeface="宋体" panose="02010600030101010101" pitchFamily="2" charset="-122"/>
                <a:ea typeface="宋体" panose="02010600030101010101" pitchFamily="2" charset="-122"/>
              </a:rPr>
              <a:t>使教学活动能有的放矢；</a:t>
            </a:r>
            <a:br>
              <a:rPr lang="zh-CN" altLang="en-US" sz="2400" b="1" dirty="0">
                <a:latin typeface="宋体" panose="02010600030101010101" pitchFamily="2" charset="-122"/>
                <a:ea typeface="宋体" panose="02010600030101010101" pitchFamily="2" charset="-122"/>
              </a:rPr>
            </a:br>
            <a:r>
              <a:rPr lang="zh-CN" altLang="en-US" sz="2400" b="1" dirty="0" smtClean="0">
                <a:latin typeface="宋体" panose="02010600030101010101" pitchFamily="2" charset="-122"/>
                <a:ea typeface="宋体" panose="02010600030101010101" pitchFamily="2" charset="-122"/>
              </a:rPr>
              <a:t>   </a:t>
            </a:r>
            <a:r>
              <a:rPr lang="zh-CN" altLang="en-US" sz="2400" b="1" dirty="0">
                <a:solidFill>
                  <a:srgbClr val="00B050"/>
                </a:solidFill>
                <a:latin typeface="微软雅黑" panose="020B0503020204020204" pitchFamily="34" charset="-122"/>
                <a:ea typeface="微软雅黑" panose="020B0503020204020204" pitchFamily="34" charset="-122"/>
              </a:rPr>
              <a:t>第</a:t>
            </a:r>
            <a:r>
              <a:rPr lang="zh-CN" altLang="en-US" sz="2400" b="1" dirty="0" smtClean="0">
                <a:solidFill>
                  <a:srgbClr val="00B050"/>
                </a:solidFill>
                <a:latin typeface="微软雅黑" panose="020B0503020204020204" pitchFamily="34" charset="-122"/>
                <a:ea typeface="微软雅黑" panose="020B0503020204020204" pitchFamily="34" charset="-122"/>
              </a:rPr>
              <a:t>三</a:t>
            </a:r>
            <a:r>
              <a:rPr lang="zh-CN" altLang="en-US" sz="2400" b="1" dirty="0">
                <a:solidFill>
                  <a:srgbClr val="00B050"/>
                </a:solidFill>
                <a:latin typeface="微软雅黑" panose="020B0503020204020204" pitchFamily="34" charset="-122"/>
                <a:ea typeface="微软雅黑" panose="020B0503020204020204" pitchFamily="34" charset="-122"/>
              </a:rPr>
              <a:t>、</a:t>
            </a:r>
            <a:r>
              <a:rPr lang="zh-CN" altLang="en-US" sz="2400" b="1" dirty="0" smtClean="0">
                <a:solidFill>
                  <a:srgbClr val="00B050"/>
                </a:solidFill>
                <a:latin typeface="微软雅黑" panose="020B0503020204020204" pitchFamily="34" charset="-122"/>
                <a:ea typeface="微软雅黑" panose="020B0503020204020204" pitchFamily="34" charset="-122"/>
              </a:rPr>
              <a:t>研</a:t>
            </a:r>
            <a:r>
              <a:rPr lang="zh-CN" altLang="en-US" sz="2400" b="1" dirty="0">
                <a:solidFill>
                  <a:srgbClr val="00B050"/>
                </a:solidFill>
                <a:latin typeface="微软雅黑" panose="020B0503020204020204" pitchFamily="34" charset="-122"/>
                <a:ea typeface="微软雅黑" panose="020B0503020204020204" pitchFamily="34" charset="-122"/>
              </a:rPr>
              <a:t>究教材：</a:t>
            </a:r>
            <a:r>
              <a:rPr lang="zh-CN" altLang="en-US" sz="2400" b="1" dirty="0">
                <a:latin typeface="宋体" panose="02010600030101010101" pitchFamily="2" charset="-122"/>
                <a:ea typeface="宋体" panose="02010600030101010101" pitchFamily="2" charset="-122"/>
              </a:rPr>
              <a:t>选择最有效的方法把知识</a:t>
            </a:r>
            <a:r>
              <a:rPr lang="zh-CN" altLang="en-US" sz="2400" b="1" dirty="0" smtClean="0">
                <a:latin typeface="宋体" panose="02010600030101010101" pitchFamily="2" charset="-122"/>
                <a:ea typeface="宋体" panose="02010600030101010101" pitchFamily="2" charset="-122"/>
              </a:rPr>
              <a:t>传授</a:t>
            </a:r>
            <a:r>
              <a:rPr lang="zh-CN" altLang="en-US" sz="2400" b="1" dirty="0">
                <a:latin typeface="宋体" panose="02010600030101010101" pitchFamily="2" charset="-122"/>
                <a:ea typeface="宋体" panose="02010600030101010101" pitchFamily="2" charset="-122"/>
              </a:rPr>
              <a:t>给学生；</a:t>
            </a:r>
            <a:br>
              <a:rPr lang="zh-CN" altLang="en-US" sz="2400" b="1" dirty="0">
                <a:latin typeface="宋体" panose="02010600030101010101" pitchFamily="2" charset="-122"/>
                <a:ea typeface="宋体" panose="02010600030101010101" pitchFamily="2" charset="-122"/>
              </a:rPr>
            </a:br>
            <a:r>
              <a:rPr lang="zh-CN" altLang="en-US" sz="2400" b="1" dirty="0" smtClean="0">
                <a:latin typeface="宋体" panose="02010600030101010101" pitchFamily="2" charset="-122"/>
                <a:ea typeface="宋体" panose="02010600030101010101" pitchFamily="2" charset="-122"/>
              </a:rPr>
              <a:t>   </a:t>
            </a:r>
            <a:r>
              <a:rPr lang="zh-CN" altLang="en-US" sz="2400" b="1" dirty="0">
                <a:solidFill>
                  <a:srgbClr val="00B050"/>
                </a:solidFill>
                <a:latin typeface="微软雅黑" panose="020B0503020204020204" pitchFamily="34" charset="-122"/>
                <a:ea typeface="微软雅黑" panose="020B0503020204020204" pitchFamily="34" charset="-122"/>
              </a:rPr>
              <a:t>第</a:t>
            </a:r>
            <a:r>
              <a:rPr lang="zh-CN" altLang="en-US" sz="2400" b="1" dirty="0" smtClean="0">
                <a:solidFill>
                  <a:srgbClr val="00B050"/>
                </a:solidFill>
                <a:latin typeface="微软雅黑" panose="020B0503020204020204" pitchFamily="34" charset="-122"/>
                <a:ea typeface="微软雅黑" panose="020B0503020204020204" pitchFamily="34" charset="-122"/>
              </a:rPr>
              <a:t>四、研</a:t>
            </a:r>
            <a:r>
              <a:rPr lang="zh-CN" altLang="en-US" sz="2400" b="1" dirty="0">
                <a:solidFill>
                  <a:srgbClr val="00B050"/>
                </a:solidFill>
                <a:latin typeface="微软雅黑" panose="020B0503020204020204" pitchFamily="34" charset="-122"/>
                <a:ea typeface="微软雅黑" panose="020B0503020204020204" pitchFamily="34" charset="-122"/>
              </a:rPr>
              <a:t>究处理：</a:t>
            </a:r>
            <a:r>
              <a:rPr lang="zh-CN" altLang="en-US" sz="2400" b="1" dirty="0">
                <a:latin typeface="宋体" panose="02010600030101010101" pitchFamily="2" charset="-122"/>
                <a:ea typeface="宋体" panose="02010600030101010101" pitchFamily="2" charset="-122"/>
              </a:rPr>
              <a:t>“个体备课</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集体</a:t>
            </a:r>
            <a:r>
              <a:rPr lang="zh-CN" altLang="en-US" sz="2400" b="1" dirty="0" smtClean="0">
                <a:latin typeface="宋体" panose="02010600030101010101" pitchFamily="2" charset="-122"/>
                <a:ea typeface="宋体" panose="02010600030101010101" pitchFamily="2" charset="-122"/>
              </a:rPr>
              <a:t>备课</a:t>
            </a:r>
            <a:r>
              <a:rPr lang="en-US" altLang="zh-CN" sz="2400" b="1" dirty="0" smtClean="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个体备课</a:t>
            </a:r>
            <a:r>
              <a:rPr lang="zh-CN" altLang="en-US" sz="2400" b="1" dirty="0" smtClean="0">
                <a:latin typeface="宋体" panose="02010600030101010101" pitchFamily="2" charset="-122"/>
                <a:ea typeface="宋体" panose="02010600030101010101" pitchFamily="2" charset="-122"/>
              </a:rPr>
              <a:t>”三</a:t>
            </a:r>
            <a:r>
              <a:rPr lang="zh-CN" altLang="en-US" sz="2400" b="1" dirty="0">
                <a:latin typeface="宋体" panose="02010600030101010101" pitchFamily="2" charset="-122"/>
                <a:ea typeface="宋体" panose="02010600030101010101" pitchFamily="2" charset="-122"/>
              </a:rPr>
              <a:t>者</a:t>
            </a:r>
            <a:r>
              <a:rPr lang="zh-CN" altLang="en-US" sz="2400" b="1" dirty="0" smtClean="0">
                <a:latin typeface="宋体" panose="02010600030101010101" pitchFamily="2" charset="-122"/>
                <a:ea typeface="宋体" panose="02010600030101010101" pitchFamily="2" charset="-122"/>
              </a:rPr>
              <a:t>之间的关系。 </a:t>
            </a:r>
            <a:endParaRPr lang="zh-CN" alt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5507" y="114300"/>
            <a:ext cx="11975123" cy="6400799"/>
          </a:xfrm>
        </p:spPr>
        <p:txBody>
          <a:bodyPr>
            <a:normAutofit/>
          </a:bodyPr>
          <a:lstStyle/>
          <a:p>
            <a:pPr algn="l">
              <a:lnSpc>
                <a:spcPts val="5400"/>
              </a:lnSpc>
            </a:pPr>
            <a:r>
              <a:rPr lang="zh-CN" altLang="zh-CN" sz="2800" b="1" dirty="0" smtClean="0">
                <a:solidFill>
                  <a:srgbClr val="0000FF"/>
                </a:solidFill>
                <a:latin typeface="微软雅黑" panose="020B0503020204020204" pitchFamily="34" charset="-122"/>
                <a:ea typeface="微软雅黑" panose="020B0503020204020204" pitchFamily="34" charset="-122"/>
              </a:rPr>
              <a:t>仅</a:t>
            </a:r>
            <a:r>
              <a:rPr lang="zh-CN" altLang="zh-CN" sz="2800" b="1" dirty="0">
                <a:solidFill>
                  <a:srgbClr val="0000FF"/>
                </a:solidFill>
                <a:latin typeface="微软雅黑" panose="020B0503020204020204" pitchFamily="34" charset="-122"/>
                <a:ea typeface="微软雅黑" panose="020B0503020204020204" pitchFamily="34" charset="-122"/>
              </a:rPr>
              <a:t>有“集体备课”而不推行“预上课”环节潜在的危害</a:t>
            </a:r>
            <a:r>
              <a:rPr lang="zh-CN" altLang="zh-CN" sz="2800" b="1" dirty="0" smtClean="0">
                <a:solidFill>
                  <a:srgbClr val="0000FF"/>
                </a:solidFill>
                <a:latin typeface="微软雅黑" panose="020B0503020204020204" pitchFamily="34" charset="-122"/>
                <a:ea typeface="微软雅黑" panose="020B0503020204020204" pitchFamily="34" charset="-122"/>
              </a:rPr>
              <a:t>：</a:t>
            </a:r>
            <a:br>
              <a:rPr lang="en-US" altLang="zh-CN" sz="3200" b="1" dirty="0" smtClean="0">
                <a:latin typeface="宋体" panose="02010600030101010101" pitchFamily="2" charset="-122"/>
                <a:ea typeface="宋体" panose="02010600030101010101" pitchFamily="2" charset="-122"/>
              </a:rPr>
            </a:br>
            <a:r>
              <a:rPr lang="en-US" altLang="zh-CN" sz="3200" b="1" dirty="0">
                <a:latin typeface="宋体" panose="02010600030101010101" pitchFamily="2" charset="-122"/>
                <a:ea typeface="宋体" panose="02010600030101010101" pitchFamily="2" charset="-122"/>
              </a:rPr>
              <a:t> </a:t>
            </a:r>
            <a:r>
              <a:rPr lang="en-US" altLang="zh-CN" sz="3200" b="1" dirty="0" smtClean="0">
                <a:latin typeface="宋体" panose="02010600030101010101" pitchFamily="2" charset="-122"/>
                <a:ea typeface="宋体" panose="02010600030101010101" pitchFamily="2" charset="-122"/>
              </a:rPr>
              <a:t>   </a:t>
            </a:r>
            <a:r>
              <a:rPr lang="zh-CN" altLang="zh-CN" sz="2800" dirty="0" smtClean="0">
                <a:latin typeface="宋体" panose="02010600030101010101" pitchFamily="2" charset="-122"/>
                <a:ea typeface="宋体" panose="02010600030101010101" pitchFamily="2" charset="-122"/>
              </a:rPr>
              <a:t>所</a:t>
            </a:r>
            <a:r>
              <a:rPr lang="zh-CN" altLang="zh-CN" sz="2800" dirty="0">
                <a:latin typeface="宋体" panose="02010600030101010101" pitchFamily="2" charset="-122"/>
                <a:ea typeface="宋体" panose="02010600030101010101" pitchFamily="2" charset="-122"/>
              </a:rPr>
              <a:t>谓常规的集体备课后，几个教师带着各自的理解去上课，在上课的过程中，不可避免地</a:t>
            </a:r>
            <a:r>
              <a:rPr lang="zh-CN" altLang="zh-CN" sz="2800" b="1" dirty="0">
                <a:solidFill>
                  <a:srgbClr val="00C0DA"/>
                </a:solidFill>
                <a:latin typeface="宋体" panose="02010600030101010101" pitchFamily="2" charset="-122"/>
                <a:ea typeface="宋体" panose="02010600030101010101" pitchFamily="2" charset="-122"/>
              </a:rPr>
              <a:t>出现了这样或那样的失误和不</a:t>
            </a:r>
            <a:r>
              <a:rPr lang="zh-CN" altLang="zh-CN" sz="2800" b="1" dirty="0" smtClean="0">
                <a:solidFill>
                  <a:srgbClr val="00C0DA"/>
                </a:solidFill>
                <a:latin typeface="宋体" panose="02010600030101010101" pitchFamily="2" charset="-122"/>
                <a:ea typeface="宋体" panose="02010600030101010101" pitchFamily="2" charset="-122"/>
              </a:rPr>
              <a:t>足</a:t>
            </a:r>
            <a:r>
              <a:rPr lang="zh-CN" altLang="en-US" sz="2800" dirty="0" smtClean="0">
                <a:latin typeface="宋体" panose="02010600030101010101" pitchFamily="2" charset="-122"/>
                <a:ea typeface="宋体" panose="02010600030101010101" pitchFamily="2" charset="-122"/>
              </a:rPr>
              <a:t>。</a:t>
            </a:r>
            <a:br>
              <a:rPr lang="en-US" altLang="zh-CN" sz="2800" dirty="0" smtClean="0">
                <a:latin typeface="宋体" panose="02010600030101010101" pitchFamily="2" charset="-122"/>
                <a:ea typeface="宋体" panose="02010600030101010101" pitchFamily="2" charset="-122"/>
              </a:rPr>
            </a:b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a:t>
            </a:r>
            <a:r>
              <a:rPr lang="zh-CN" altLang="zh-CN" sz="2800" dirty="0" smtClean="0">
                <a:latin typeface="宋体" panose="02010600030101010101" pitchFamily="2" charset="-122"/>
                <a:ea typeface="宋体" panose="02010600030101010101" pitchFamily="2" charset="-122"/>
              </a:rPr>
              <a:t>这</a:t>
            </a:r>
            <a:r>
              <a:rPr lang="zh-CN" altLang="zh-CN" sz="2800" dirty="0">
                <a:latin typeface="宋体" panose="02010600030101010101" pitchFamily="2" charset="-122"/>
                <a:ea typeface="宋体" panose="02010600030101010101" pitchFamily="2" charset="-122"/>
              </a:rPr>
              <a:t>些失误和不足，</a:t>
            </a:r>
            <a:r>
              <a:rPr lang="zh-CN" altLang="zh-CN" sz="2800" b="1" dirty="0">
                <a:solidFill>
                  <a:srgbClr val="00C0DA"/>
                </a:solidFill>
                <a:latin typeface="宋体" panose="02010600030101010101" pitchFamily="2" charset="-122"/>
                <a:ea typeface="宋体" panose="02010600030101010101" pitchFamily="2" charset="-122"/>
              </a:rPr>
              <a:t>少部分能在其它老师听课过程中被发现或在自己自觉的教学反思中被发现</a:t>
            </a:r>
            <a:r>
              <a:rPr lang="zh-CN" altLang="zh-CN" sz="2800" dirty="0">
                <a:latin typeface="宋体" panose="02010600030101010101" pitchFamily="2" charset="-122"/>
                <a:ea typeface="宋体" panose="02010600030101010101" pitchFamily="2" charset="-122"/>
              </a:rPr>
              <a:t>，但大多数都难以被发现，这样所造成的隐形损失和危害是巨大的</a:t>
            </a:r>
            <a:r>
              <a:rPr lang="zh-CN" altLang="zh-CN" sz="2800" dirty="0" smtClean="0">
                <a:latin typeface="宋体" panose="02010600030101010101" pitchFamily="2" charset="-122"/>
                <a:ea typeface="宋体" panose="02010600030101010101" pitchFamily="2" charset="-122"/>
              </a:rPr>
              <a:t>。</a:t>
            </a:r>
            <a:br>
              <a:rPr lang="en-US" altLang="zh-CN" sz="2800" dirty="0" smtClean="0">
                <a:latin typeface="宋体" panose="02010600030101010101" pitchFamily="2" charset="-122"/>
                <a:ea typeface="宋体" panose="02010600030101010101" pitchFamily="2" charset="-122"/>
              </a:rPr>
            </a:b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a:t>
            </a:r>
            <a:r>
              <a:rPr lang="zh-CN" altLang="zh-CN" sz="2800" dirty="0" smtClean="0">
                <a:latin typeface="宋体" panose="02010600030101010101" pitchFamily="2" charset="-122"/>
                <a:ea typeface="宋体" panose="02010600030101010101" pitchFamily="2" charset="-122"/>
              </a:rPr>
              <a:t>即</a:t>
            </a:r>
            <a:r>
              <a:rPr lang="zh-CN" altLang="zh-CN" sz="2800" dirty="0">
                <a:latin typeface="宋体" panose="02010600030101010101" pitchFamily="2" charset="-122"/>
                <a:ea typeface="宋体" panose="02010600030101010101" pitchFamily="2" charset="-122"/>
              </a:rPr>
              <a:t>使那些少部分被发现的失误和不足，</a:t>
            </a:r>
            <a:r>
              <a:rPr lang="zh-CN" altLang="zh-CN" sz="2800" b="1" dirty="0">
                <a:solidFill>
                  <a:srgbClr val="00C0DA"/>
                </a:solidFill>
                <a:latin typeface="宋体" panose="02010600030101010101" pitchFamily="2" charset="-122"/>
                <a:ea typeface="宋体" panose="02010600030101010101" pitchFamily="2" charset="-122"/>
              </a:rPr>
              <a:t>积极地采取相应的补救措施去弥补也是非常困难的</a:t>
            </a:r>
            <a:r>
              <a:rPr lang="zh-CN" altLang="zh-CN" sz="2800" dirty="0" smtClean="0">
                <a:latin typeface="宋体" panose="02010600030101010101" pitchFamily="2" charset="-122"/>
                <a:ea typeface="宋体" panose="02010600030101010101" pitchFamily="2" charset="-122"/>
              </a:rPr>
              <a:t>。</a:t>
            </a:r>
            <a:br>
              <a:rPr lang="en-US" altLang="zh-CN" sz="2800" dirty="0" smtClean="0">
                <a:latin typeface="宋体" panose="02010600030101010101" pitchFamily="2" charset="-122"/>
                <a:ea typeface="宋体" panose="02010600030101010101" pitchFamily="2" charset="-122"/>
              </a:rPr>
            </a:br>
            <a:r>
              <a:rPr lang="en-US" altLang="zh-CN" sz="2800" dirty="0">
                <a:latin typeface="宋体" panose="02010600030101010101" pitchFamily="2" charset="-122"/>
                <a:ea typeface="宋体" panose="02010600030101010101" pitchFamily="2" charset="-122"/>
              </a:rPr>
              <a:t>    </a:t>
            </a:r>
            <a:r>
              <a:rPr lang="zh-CN" altLang="en-US" sz="2800" b="1" dirty="0" smtClean="0">
                <a:solidFill>
                  <a:srgbClr val="00B050"/>
                </a:solidFill>
                <a:latin typeface="微软雅黑" panose="020B0503020204020204" pitchFamily="34" charset="-122"/>
                <a:ea typeface="微软雅黑" panose="020B0503020204020204" pitchFamily="34" charset="-122"/>
              </a:rPr>
              <a:t>其原</a:t>
            </a:r>
            <a:r>
              <a:rPr lang="zh-CN" altLang="zh-CN" sz="2800" b="1" dirty="0" smtClean="0">
                <a:solidFill>
                  <a:srgbClr val="00B050"/>
                </a:solidFill>
                <a:latin typeface="微软雅黑" panose="020B0503020204020204" pitchFamily="34" charset="-122"/>
                <a:ea typeface="微软雅黑" panose="020B0503020204020204" pitchFamily="34" charset="-122"/>
              </a:rPr>
              <a:t>因</a:t>
            </a:r>
            <a:r>
              <a:rPr lang="zh-CN" altLang="en-US" sz="2800" b="1" dirty="0" smtClean="0">
                <a:solidFill>
                  <a:srgbClr val="00B050"/>
                </a:solidFill>
                <a:latin typeface="微软雅黑" panose="020B0503020204020204" pitchFamily="34" charset="-122"/>
                <a:ea typeface="微软雅黑" panose="020B0503020204020204" pitchFamily="34" charset="-122"/>
              </a:rPr>
              <a:t>有三</a:t>
            </a:r>
            <a:r>
              <a:rPr lang="zh-CN" altLang="zh-CN" sz="2800" b="1" dirty="0" smtClean="0">
                <a:solidFill>
                  <a:srgbClr val="00B050"/>
                </a:solidFill>
                <a:latin typeface="微软雅黑" panose="020B0503020204020204" pitchFamily="34" charset="-122"/>
                <a:ea typeface="微软雅黑" panose="020B0503020204020204" pitchFamily="34" charset="-122"/>
              </a:rPr>
              <a:t>：</a:t>
            </a:r>
            <a:endParaRPr lang="zh-CN" altLang="en-US" sz="2800" b="1" dirty="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9375" y="0"/>
            <a:ext cx="12036425" cy="6726555"/>
          </a:xfrm>
        </p:spPr>
        <p:txBody>
          <a:bodyPr>
            <a:noAutofit/>
          </a:bodyPr>
          <a:lstStyle/>
          <a:p>
            <a:pPr marL="0" indent="0" algn="l" fontAlgn="auto">
              <a:lnSpc>
                <a:spcPts val="5100"/>
              </a:lnSpc>
            </a:pPr>
            <a:r>
              <a:rPr lang="zh-CN" altLang="en-US" sz="2800" b="1" dirty="0" smtClean="0">
                <a:solidFill>
                  <a:srgbClr val="FF0000"/>
                </a:solidFill>
                <a:latin typeface="微软雅黑" panose="020B0503020204020204" pitchFamily="34" charset="-122"/>
                <a:ea typeface="微软雅黑" panose="020B0503020204020204" pitchFamily="34"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一</a:t>
            </a:r>
            <a:r>
              <a:rPr lang="zh-CN" altLang="en-US" sz="2400" b="1" dirty="0">
                <a:solidFill>
                  <a:srgbClr val="FF0000"/>
                </a:solidFill>
                <a:latin typeface="微软雅黑" panose="020B0503020204020204" pitchFamily="34" charset="-122"/>
                <a:ea typeface="微软雅黑" panose="020B0503020204020204" pitchFamily="34" charset="-122"/>
              </a:rPr>
              <a:t>是：</a:t>
            </a:r>
            <a:r>
              <a:rPr lang="zh-CN" altLang="en-US" sz="2400" b="1" dirty="0">
                <a:latin typeface="宋体" panose="02010600030101010101" pitchFamily="2" charset="-122"/>
                <a:ea typeface="宋体" panose="02010600030101010101" pitchFamily="2" charset="-122"/>
              </a:rPr>
              <a:t>“失误与不足”已经发生，学生</a:t>
            </a:r>
            <a:r>
              <a:rPr lang="zh-CN" altLang="en-US" sz="2400" b="1" dirty="0">
                <a:solidFill>
                  <a:srgbClr val="00B050"/>
                </a:solidFill>
                <a:latin typeface="微软雅黑" panose="020B0503020204020204" pitchFamily="34" charset="-122"/>
                <a:ea typeface="微软雅黑" panose="020B0503020204020204" pitchFamily="34" charset="-122"/>
              </a:rPr>
              <a:t>掌握那些正确的</a:t>
            </a:r>
            <a:r>
              <a:rPr lang="zh-CN" altLang="en-US" sz="2400" b="1" dirty="0" smtClean="0">
                <a:solidFill>
                  <a:srgbClr val="00B050"/>
                </a:solidFill>
                <a:latin typeface="微软雅黑" panose="020B0503020204020204" pitchFamily="34" charset="-122"/>
                <a:ea typeface="微软雅黑" panose="020B0503020204020204" pitchFamily="34" charset="-122"/>
              </a:rPr>
              <a:t>知识</a:t>
            </a:r>
            <a:r>
              <a:rPr lang="zh-CN" altLang="en-US" sz="2400" b="1" dirty="0">
                <a:solidFill>
                  <a:srgbClr val="00B050"/>
                </a:solidFill>
                <a:latin typeface="微软雅黑" panose="020B0503020204020204" pitchFamily="34" charset="-122"/>
                <a:ea typeface="微软雅黑" panose="020B0503020204020204" pitchFamily="34" charset="-122"/>
              </a:rPr>
              <a:t>和应该生成的能力的最佳时间、最佳情境已</a:t>
            </a:r>
            <a:r>
              <a:rPr lang="zh-CN" altLang="en-US" sz="2400" b="1" dirty="0" smtClean="0">
                <a:solidFill>
                  <a:srgbClr val="00B050"/>
                </a:solidFill>
                <a:latin typeface="微软雅黑" panose="020B0503020204020204" pitchFamily="34" charset="-122"/>
                <a:ea typeface="微软雅黑" panose="020B0503020204020204" pitchFamily="34" charset="-122"/>
              </a:rPr>
              <a:t>不复存在</a:t>
            </a:r>
            <a:r>
              <a:rPr lang="zh-CN" altLang="en-US" sz="2400" b="1" dirty="0">
                <a:latin typeface="宋体" panose="02010600030101010101" pitchFamily="2" charset="-122"/>
                <a:ea typeface="宋体" panose="02010600030101010101" pitchFamily="2" charset="-122"/>
              </a:rPr>
              <a:t>，因为这节课是</a:t>
            </a:r>
            <a:r>
              <a:rPr lang="zh-CN" altLang="en-US" sz="2400" b="1" dirty="0">
                <a:solidFill>
                  <a:srgbClr val="00B050"/>
                </a:solidFill>
                <a:latin typeface="微软雅黑" panose="020B0503020204020204" pitchFamily="34" charset="-122"/>
                <a:ea typeface="微软雅黑" panose="020B0503020204020204" pitchFamily="34" charset="-122"/>
              </a:rPr>
              <a:t>一个知识链、一个知识构架、一个知识体系，具体知识是一个结构化、体系化的构架中的某个部分，</a:t>
            </a:r>
            <a:r>
              <a:rPr lang="zh-CN" altLang="en-US" sz="2400" b="1" dirty="0">
                <a:latin typeface="宋体" panose="02010600030101010101" pitchFamily="2" charset="-122"/>
                <a:ea typeface="宋体" panose="02010600030101010101" pitchFamily="2" charset="-122"/>
              </a:rPr>
              <a:t>这个具体知识必须</a:t>
            </a:r>
            <a:r>
              <a:rPr lang="zh-CN" altLang="en-US" sz="2400" b="1" dirty="0">
                <a:solidFill>
                  <a:srgbClr val="0000FF"/>
                </a:solidFill>
                <a:latin typeface="微软雅黑" panose="020B0503020204020204" pitchFamily="34" charset="-122"/>
                <a:ea typeface="微软雅黑" panose="020B0503020204020204" pitchFamily="34" charset="-122"/>
              </a:rPr>
              <a:t>在这种构架中才能形成一个整体的理解</a:t>
            </a:r>
            <a:r>
              <a:rPr lang="zh-CN" altLang="en-US" sz="2400" b="1" dirty="0">
                <a:latin typeface="宋体" panose="02010600030101010101" pitchFamily="2" charset="-122"/>
                <a:ea typeface="宋体" panose="02010600030101010101" pitchFamily="2" charset="-122"/>
              </a:rPr>
              <a:t>。如果这个</a:t>
            </a:r>
            <a:r>
              <a:rPr lang="zh-CN" altLang="en-US" sz="2400" b="1" dirty="0">
                <a:solidFill>
                  <a:srgbClr val="0000FF"/>
                </a:solidFill>
                <a:latin typeface="微软雅黑" panose="020B0503020204020204" pitchFamily="34" charset="-122"/>
                <a:ea typeface="微软雅黑" panose="020B0503020204020204" pitchFamily="34" charset="-122"/>
              </a:rPr>
              <a:t>结构化、体系化的构架中的某个部分被你讲得有瑕疵，甚至被你讲错了</a:t>
            </a:r>
            <a:r>
              <a:rPr lang="zh-CN" altLang="en-US" sz="2400" b="1" dirty="0">
                <a:latin typeface="宋体" panose="02010600030101010101" pitchFamily="2" charset="-122"/>
                <a:ea typeface="宋体" panose="02010600030101010101" pitchFamily="2" charset="-122"/>
              </a:rPr>
              <a:t>，你说我后面再找一个时间给学生们重新讲这个知识，其效果一定是要被大打折扣的，因为学生</a:t>
            </a:r>
            <a:r>
              <a:rPr lang="zh-CN" altLang="en-US" sz="2400" b="1" dirty="0">
                <a:solidFill>
                  <a:srgbClr val="00B050"/>
                </a:solidFill>
                <a:latin typeface="微软雅黑" panose="020B0503020204020204" pitchFamily="34" charset="-122"/>
                <a:ea typeface="微软雅黑" panose="020B0503020204020204" pitchFamily="34" charset="-122"/>
              </a:rPr>
              <a:t>掌握这个知识和应该生成能力的最佳时间、最佳情境已不复存在。</a:t>
            </a:r>
            <a:br>
              <a:rPr lang="zh-CN" altLang="en-US" sz="2400" b="1" dirty="0">
                <a:latin typeface="宋体" panose="02010600030101010101" pitchFamily="2" charset="-122"/>
                <a:ea typeface="宋体" panose="02010600030101010101" pitchFamily="2" charset="-122"/>
              </a:rPr>
            </a:br>
            <a:r>
              <a:rPr lang="zh-CN" altLang="en-US" sz="2400" b="1" dirty="0" smtClean="0">
                <a:latin typeface="宋体" panose="02010600030101010101" pitchFamily="2" charset="-122"/>
                <a:ea typeface="宋体" panose="02010600030101010101" pitchFamily="2"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二</a:t>
            </a:r>
            <a:r>
              <a:rPr lang="zh-CN" altLang="en-US" sz="2400" b="1" dirty="0">
                <a:solidFill>
                  <a:srgbClr val="FF0000"/>
                </a:solidFill>
                <a:latin typeface="微软雅黑" panose="020B0503020204020204" pitchFamily="34" charset="-122"/>
                <a:ea typeface="微软雅黑" panose="020B0503020204020204" pitchFamily="34" charset="-122"/>
              </a:rPr>
              <a:t>是：</a:t>
            </a:r>
            <a:r>
              <a:rPr lang="zh-CN" altLang="en-US" sz="2400" b="1" dirty="0">
                <a:latin typeface="宋体" panose="02010600030101010101" pitchFamily="2" charset="-122"/>
                <a:ea typeface="宋体" panose="02010600030101010101" pitchFamily="2" charset="-122"/>
              </a:rPr>
              <a:t>损失的时间</a:t>
            </a:r>
            <a:r>
              <a:rPr lang="zh-CN" altLang="en-US" sz="2400" b="1" dirty="0">
                <a:solidFill>
                  <a:srgbClr val="00B050"/>
                </a:solidFill>
                <a:latin typeface="微软雅黑" panose="020B0503020204020204" pitchFamily="34" charset="-122"/>
                <a:ea typeface="微软雅黑" panose="020B0503020204020204" pitchFamily="34" charset="-122"/>
              </a:rPr>
              <a:t>无法追回</a:t>
            </a:r>
            <a:r>
              <a:rPr lang="zh-CN" altLang="en-US" sz="2400" b="1" dirty="0">
                <a:latin typeface="宋体" panose="02010600030101010101" pitchFamily="2" charset="-122"/>
                <a:ea typeface="宋体" panose="02010600030101010101" pitchFamily="2" charset="-122"/>
              </a:rPr>
              <a:t>。</a:t>
            </a:r>
            <a:br>
              <a:rPr lang="zh-CN" altLang="en-US" sz="2400" b="1" dirty="0">
                <a:latin typeface="宋体" panose="02010600030101010101" pitchFamily="2" charset="-122"/>
                <a:ea typeface="宋体" panose="02010600030101010101" pitchFamily="2" charset="-122"/>
              </a:rPr>
            </a:br>
            <a:r>
              <a:rPr lang="zh-CN" altLang="en-US" sz="2400" b="1" dirty="0" smtClean="0">
                <a:latin typeface="宋体" panose="02010600030101010101" pitchFamily="2" charset="-122"/>
                <a:ea typeface="宋体" panose="02010600030101010101" pitchFamily="2"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三</a:t>
            </a:r>
            <a:r>
              <a:rPr lang="zh-CN" altLang="en-US" sz="2400" b="1" dirty="0">
                <a:solidFill>
                  <a:srgbClr val="FF0000"/>
                </a:solidFill>
                <a:latin typeface="微软雅黑" panose="020B0503020204020204" pitchFamily="34" charset="-122"/>
                <a:ea typeface="微软雅黑" panose="020B0503020204020204" pitchFamily="34" charset="-122"/>
              </a:rPr>
              <a:t>是：</a:t>
            </a:r>
            <a:r>
              <a:rPr lang="zh-CN" altLang="en-US" sz="2400" b="1" dirty="0">
                <a:solidFill>
                  <a:srgbClr val="00B050"/>
                </a:solidFill>
                <a:latin typeface="微软雅黑" panose="020B0503020204020204" pitchFamily="34" charset="-122"/>
                <a:ea typeface="微软雅黑" panose="020B0503020204020204" pitchFamily="34" charset="-122"/>
              </a:rPr>
              <a:t>知识的错误花时间尚可修正</a:t>
            </a:r>
            <a:r>
              <a:rPr lang="zh-CN" altLang="en-US" sz="2400" b="1" dirty="0">
                <a:latin typeface="宋体" panose="02010600030101010101" pitchFamily="2" charset="-122"/>
                <a:ea typeface="宋体" panose="02010600030101010101" pitchFamily="2" charset="-122"/>
              </a:rPr>
              <a:t>，但</a:t>
            </a:r>
            <a:r>
              <a:rPr lang="zh-CN" altLang="en-US" sz="2400" b="1" dirty="0">
                <a:solidFill>
                  <a:srgbClr val="0000FF"/>
                </a:solidFill>
                <a:latin typeface="微软雅黑" panose="020B0503020204020204" pitchFamily="34" charset="-122"/>
                <a:ea typeface="微软雅黑" panose="020B0503020204020204" pitchFamily="34" charset="-122"/>
              </a:rPr>
              <a:t>学生由此所形成的错误思维方式的矫正是相当困难的</a:t>
            </a:r>
            <a:r>
              <a:rPr lang="zh-CN" altLang="en-US" sz="2400" b="1" dirty="0" smtClean="0">
                <a:solidFill>
                  <a:srgbClr val="0000FF"/>
                </a:solidFill>
                <a:latin typeface="微软雅黑" panose="020B0503020204020204" pitchFamily="34" charset="-122"/>
                <a:ea typeface="微软雅黑" panose="020B0503020204020204" pitchFamily="34" charset="-122"/>
              </a:rPr>
              <a:t>。</a:t>
            </a:r>
            <a:endParaRPr lang="zh-CN" altLang="en-US" sz="1400" b="1" dirty="0">
              <a:solidFill>
                <a:srgbClr val="008192"/>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6585" y="135012"/>
            <a:ext cx="11953103" cy="6505128"/>
          </a:xfrm>
        </p:spPr>
        <p:txBody>
          <a:bodyPr>
            <a:normAutofit/>
          </a:bodyPr>
          <a:lstStyle/>
          <a:p>
            <a:pPr algn="l">
              <a:lnSpc>
                <a:spcPts val="3500"/>
              </a:lnSpc>
            </a:pPr>
            <a:r>
              <a:rPr lang="zh-CN" altLang="en-US" sz="2800" b="1" dirty="0" smtClean="0">
                <a:solidFill>
                  <a:srgbClr val="FF0000"/>
                </a:solidFill>
                <a:latin typeface="微软雅黑" panose="020B0503020204020204" pitchFamily="34" charset="-122"/>
                <a:ea typeface="微软雅黑" panose="020B0503020204020204" pitchFamily="34" charset="-122"/>
              </a:rPr>
              <a:t>“预上课”环节的科学性所在：</a:t>
            </a:r>
            <a:br>
              <a:rPr lang="zh-CN" altLang="en-US" sz="3600" dirty="0" smtClean="0"/>
            </a:br>
            <a:r>
              <a:rPr lang="zh-CN" altLang="en-US" sz="3600" b="1" dirty="0">
                <a:latin typeface="宋体" panose="02010600030101010101" pitchFamily="2" charset="-122"/>
                <a:ea typeface="宋体" panose="02010600030101010101" pitchFamily="2" charset="-122"/>
              </a:rPr>
              <a:t> </a:t>
            </a:r>
            <a:r>
              <a:rPr lang="zh-CN" altLang="en-US" sz="3600" b="1" dirty="0" smtClean="0">
                <a:latin typeface="宋体" panose="02010600030101010101" pitchFamily="2" charset="-122"/>
                <a:ea typeface="宋体" panose="02010600030101010101" pitchFamily="2" charset="-122"/>
              </a:rPr>
              <a:t>  </a:t>
            </a:r>
            <a:r>
              <a:rPr lang="zh-CN" altLang="en-US" sz="2000" b="1" dirty="0" smtClean="0">
                <a:latin typeface="宋体" panose="02010600030101010101" pitchFamily="2" charset="-122"/>
                <a:ea typeface="宋体" panose="02010600030101010101" pitchFamily="2" charset="-122"/>
              </a:rPr>
              <a:t>在集体备课过程中加上“预上课”的环节，对一节课的处理，由一个教师来主讲，如对这节课处理过程中有</a:t>
            </a:r>
            <a:r>
              <a:rPr lang="en-US" altLang="zh-CN" sz="2000" b="1" dirty="0" smtClean="0">
                <a:solidFill>
                  <a:srgbClr val="00B050"/>
                </a:solidFill>
                <a:latin typeface="微软雅黑" panose="020B0503020204020204" pitchFamily="34" charset="-122"/>
                <a:ea typeface="微软雅黑" panose="020B0503020204020204" pitchFamily="34" charset="-122"/>
              </a:rPr>
              <a:t>10</a:t>
            </a:r>
            <a:r>
              <a:rPr lang="zh-CN" altLang="en-US" sz="2000" b="1" dirty="0" smtClean="0">
                <a:solidFill>
                  <a:srgbClr val="00B050"/>
                </a:solidFill>
                <a:latin typeface="微软雅黑" panose="020B0503020204020204" pitchFamily="34" charset="-122"/>
                <a:ea typeface="微软雅黑" panose="020B0503020204020204" pitchFamily="34" charset="-122"/>
              </a:rPr>
              <a:t>个问题</a:t>
            </a:r>
            <a:r>
              <a:rPr lang="zh-CN" altLang="en-US" sz="2000" b="1" dirty="0" smtClean="0">
                <a:latin typeface="宋体" panose="02010600030101010101" pitchFamily="2" charset="-122"/>
                <a:ea typeface="宋体" panose="02010600030101010101" pitchFamily="2" charset="-122"/>
              </a:rPr>
              <a:t>，这位老师有：</a:t>
            </a:r>
            <a:br>
              <a:rPr lang="en-US" altLang="zh-CN" sz="2000" b="1" dirty="0" smtClean="0">
                <a:latin typeface="宋体" panose="02010600030101010101" pitchFamily="2" charset="-122"/>
                <a:ea typeface="宋体" panose="02010600030101010101" pitchFamily="2" charset="-122"/>
              </a:rPr>
            </a:br>
            <a:r>
              <a:rPr lang="en-US" altLang="zh-CN" sz="2000" b="1" dirty="0" smtClean="0">
                <a:latin typeface="宋体" panose="02010600030101010101" pitchFamily="2" charset="-122"/>
                <a:ea typeface="宋体" panose="02010600030101010101" pitchFamily="2" charset="-122"/>
              </a:rPr>
              <a:t>      </a:t>
            </a:r>
            <a:r>
              <a:rPr lang="en-US" altLang="zh-CN" sz="2000" b="1" dirty="0" smtClean="0">
                <a:solidFill>
                  <a:srgbClr val="7030A0"/>
                </a:solidFill>
                <a:latin typeface="微软雅黑" panose="020B0503020204020204" pitchFamily="34" charset="-122"/>
                <a:ea typeface="微软雅黑" panose="020B0503020204020204" pitchFamily="34" charset="-122"/>
              </a:rPr>
              <a:t>4</a:t>
            </a:r>
            <a:r>
              <a:rPr lang="zh-CN" altLang="en-US" sz="2000" b="1" dirty="0" smtClean="0">
                <a:solidFill>
                  <a:srgbClr val="7030A0"/>
                </a:solidFill>
                <a:latin typeface="微软雅黑" panose="020B0503020204020204" pitchFamily="34" charset="-122"/>
                <a:ea typeface="微软雅黑" panose="020B0503020204020204" pitchFamily="34" charset="-122"/>
              </a:rPr>
              <a:t>个问题</a:t>
            </a:r>
            <a:r>
              <a:rPr lang="en-US" altLang="zh-CN" sz="2000" b="1" dirty="0" smtClean="0">
                <a:latin typeface="宋体" panose="02010600030101010101" pitchFamily="2" charset="-122"/>
                <a:ea typeface="宋体" panose="02010600030101010101" pitchFamily="2" charset="-122"/>
              </a:rPr>
              <a:t>——</a:t>
            </a:r>
            <a:r>
              <a:rPr lang="zh-CN" altLang="en-US" sz="2000" b="1" dirty="0" smtClean="0">
                <a:solidFill>
                  <a:srgbClr val="00B050"/>
                </a:solidFill>
                <a:latin typeface="微软雅黑" panose="020B0503020204020204" pitchFamily="34" charset="-122"/>
                <a:ea typeface="微软雅黑" panose="020B0503020204020204" pitchFamily="34" charset="-122"/>
              </a:rPr>
              <a:t>处理得非常好</a:t>
            </a:r>
            <a:r>
              <a:rPr lang="zh-CN" altLang="en-US" sz="2000" b="1" dirty="0" smtClean="0">
                <a:latin typeface="宋体" panose="02010600030101010101" pitchFamily="2" charset="-122"/>
                <a:ea typeface="宋体" panose="02010600030101010101" pitchFamily="2" charset="-122"/>
              </a:rPr>
              <a:t>，</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en-US" altLang="zh-CN" sz="2000" b="1" dirty="0" smtClean="0">
                <a:solidFill>
                  <a:srgbClr val="7030A0"/>
                </a:solidFill>
                <a:latin typeface="微软雅黑" panose="020B0503020204020204" pitchFamily="34" charset="-122"/>
                <a:ea typeface="微软雅黑" panose="020B0503020204020204" pitchFamily="34" charset="-122"/>
              </a:rPr>
              <a:t>2</a:t>
            </a:r>
            <a:r>
              <a:rPr lang="zh-CN" altLang="en-US" sz="2000" b="1" dirty="0" smtClean="0">
                <a:solidFill>
                  <a:srgbClr val="7030A0"/>
                </a:solidFill>
                <a:latin typeface="微软雅黑" panose="020B0503020204020204" pitchFamily="34" charset="-122"/>
                <a:ea typeface="微软雅黑" panose="020B0503020204020204" pitchFamily="34" charset="-122"/>
              </a:rPr>
              <a:t>个问题</a:t>
            </a:r>
            <a:r>
              <a:rPr lang="en-US" altLang="zh-CN" sz="2000" b="1" dirty="0" smtClean="0">
                <a:latin typeface="宋体" panose="02010600030101010101" pitchFamily="2" charset="-122"/>
                <a:ea typeface="宋体" panose="02010600030101010101" pitchFamily="2" charset="-122"/>
              </a:rPr>
              <a:t>——</a:t>
            </a:r>
            <a:r>
              <a:rPr lang="zh-CN" altLang="en-US" sz="2000" b="1" dirty="0" smtClean="0">
                <a:solidFill>
                  <a:srgbClr val="00B050"/>
                </a:solidFill>
                <a:latin typeface="微软雅黑" panose="020B0503020204020204" pitchFamily="34" charset="-122"/>
                <a:ea typeface="微软雅黑" panose="020B0503020204020204" pitchFamily="34" charset="-122"/>
              </a:rPr>
              <a:t>处理得一般化</a:t>
            </a:r>
            <a:r>
              <a:rPr lang="zh-CN" altLang="en-US" sz="2000" b="1" dirty="0" smtClean="0">
                <a:latin typeface="宋体" panose="02010600030101010101" pitchFamily="2" charset="-122"/>
                <a:ea typeface="宋体" panose="02010600030101010101" pitchFamily="2" charset="-122"/>
              </a:rPr>
              <a:t>，</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en-US" altLang="zh-CN" sz="2000" b="1" dirty="0" smtClean="0">
                <a:solidFill>
                  <a:srgbClr val="7030A0"/>
                </a:solidFill>
                <a:latin typeface="微软雅黑" panose="020B0503020204020204" pitchFamily="34" charset="-122"/>
                <a:ea typeface="微软雅黑" panose="020B0503020204020204" pitchFamily="34" charset="-122"/>
              </a:rPr>
              <a:t>2</a:t>
            </a:r>
            <a:r>
              <a:rPr lang="zh-CN" altLang="en-US" sz="2000" b="1" dirty="0" smtClean="0">
                <a:solidFill>
                  <a:srgbClr val="7030A0"/>
                </a:solidFill>
                <a:latin typeface="微软雅黑" panose="020B0503020204020204" pitchFamily="34" charset="-122"/>
                <a:ea typeface="微软雅黑" panose="020B0503020204020204" pitchFamily="34" charset="-122"/>
              </a:rPr>
              <a:t>个问题</a:t>
            </a:r>
            <a:r>
              <a:rPr lang="en-US" altLang="zh-CN" sz="2000" b="1" dirty="0" smtClean="0">
                <a:latin typeface="宋体" panose="02010600030101010101" pitchFamily="2" charset="-122"/>
                <a:ea typeface="宋体" panose="02010600030101010101" pitchFamily="2" charset="-122"/>
              </a:rPr>
              <a:t>——</a:t>
            </a:r>
            <a:r>
              <a:rPr lang="zh-CN" altLang="en-US" sz="2000" b="1" dirty="0" smtClean="0">
                <a:solidFill>
                  <a:srgbClr val="00B050"/>
                </a:solidFill>
                <a:latin typeface="微软雅黑" panose="020B0503020204020204" pitchFamily="34" charset="-122"/>
                <a:ea typeface="微软雅黑" panose="020B0503020204020204" pitchFamily="34" charset="-122"/>
              </a:rPr>
              <a:t>处理得有瑕疵</a:t>
            </a:r>
            <a:r>
              <a:rPr lang="zh-CN" altLang="en-US" sz="2000" b="1" dirty="0" smtClean="0">
                <a:latin typeface="宋体" panose="02010600030101010101" pitchFamily="2" charset="-122"/>
                <a:ea typeface="宋体" panose="02010600030101010101" pitchFamily="2" charset="-122"/>
              </a:rPr>
              <a:t>，</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en-US" altLang="zh-CN" sz="2000" b="1" dirty="0" smtClean="0">
                <a:solidFill>
                  <a:srgbClr val="7030A0"/>
                </a:solidFill>
                <a:latin typeface="微软雅黑" panose="020B0503020204020204" pitchFamily="34" charset="-122"/>
                <a:ea typeface="微软雅黑" panose="020B0503020204020204" pitchFamily="34" charset="-122"/>
              </a:rPr>
              <a:t>2</a:t>
            </a:r>
            <a:r>
              <a:rPr lang="zh-CN" altLang="en-US" sz="2000" b="1" dirty="0" smtClean="0">
                <a:solidFill>
                  <a:srgbClr val="7030A0"/>
                </a:solidFill>
                <a:latin typeface="微软雅黑" panose="020B0503020204020204" pitchFamily="34" charset="-122"/>
                <a:ea typeface="微软雅黑" panose="020B0503020204020204" pitchFamily="34" charset="-122"/>
              </a:rPr>
              <a:t>个问题</a:t>
            </a:r>
            <a:r>
              <a:rPr lang="en-US" altLang="zh-CN" sz="2000" b="1" dirty="0" smtClean="0">
                <a:latin typeface="宋体" panose="02010600030101010101" pitchFamily="2" charset="-122"/>
                <a:ea typeface="宋体" panose="02010600030101010101" pitchFamily="2" charset="-122"/>
              </a:rPr>
              <a:t>——</a:t>
            </a:r>
            <a:r>
              <a:rPr lang="zh-CN" altLang="en-US" sz="2000" b="1" dirty="0" smtClean="0">
                <a:solidFill>
                  <a:srgbClr val="00B050"/>
                </a:solidFill>
                <a:latin typeface="微软雅黑" panose="020B0503020204020204" pitchFamily="34" charset="-122"/>
                <a:ea typeface="微软雅黑" panose="020B0503020204020204" pitchFamily="34" charset="-122"/>
              </a:rPr>
              <a:t>处理错了</a:t>
            </a:r>
            <a:r>
              <a:rPr lang="zh-CN" altLang="en-US" sz="2000" b="1" dirty="0" smtClean="0">
                <a:latin typeface="宋体" panose="02010600030101010101" pitchFamily="2" charset="-122"/>
                <a:ea typeface="宋体" panose="02010600030101010101" pitchFamily="2" charset="-122"/>
              </a:rPr>
              <a:t>。</a:t>
            </a:r>
            <a:br>
              <a:rPr lang="zh-CN" altLang="en-US" sz="3600" b="1" dirty="0" smtClean="0">
                <a:latin typeface="宋体" panose="02010600030101010101" pitchFamily="2" charset="-122"/>
                <a:ea typeface="宋体" panose="02010600030101010101" pitchFamily="2" charset="-122"/>
              </a:rPr>
            </a:br>
            <a:r>
              <a:rPr lang="zh-CN" altLang="en-US" sz="2400" b="1" dirty="0" smtClean="0">
                <a:solidFill>
                  <a:srgbClr val="0000FF"/>
                </a:solidFill>
                <a:latin typeface="微软雅黑" panose="020B0503020204020204" pitchFamily="34" charset="-122"/>
                <a:ea typeface="微软雅黑" panose="020B0503020204020204" pitchFamily="34" charset="-122"/>
              </a:rPr>
              <a:t>其他几位老师在听讲过程中就能够：</a:t>
            </a:r>
            <a:br>
              <a:rPr lang="zh-CN" altLang="en-US" sz="3200" b="1" dirty="0" smtClean="0">
                <a:latin typeface="宋体" panose="02010600030101010101" pitchFamily="2" charset="-122"/>
                <a:ea typeface="宋体" panose="02010600030101010101" pitchFamily="2" charset="-122"/>
              </a:rPr>
            </a:br>
            <a:r>
              <a:rPr lang="zh-CN" altLang="en-US" sz="2000" b="1" dirty="0" smtClean="0">
                <a:solidFill>
                  <a:srgbClr val="FF0000"/>
                </a:solidFill>
                <a:latin typeface="微软雅黑" panose="020B0503020204020204" pitchFamily="34" charset="-122"/>
                <a:ea typeface="微软雅黑" panose="020B0503020204020204" pitchFamily="34" charset="-122"/>
              </a:rPr>
              <a:t>吸收并内化</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那</a:t>
            </a:r>
            <a:r>
              <a:rPr lang="en-US" altLang="zh-CN" sz="2000" b="1" dirty="0" smtClean="0">
                <a:latin typeface="宋体" panose="02010600030101010101" pitchFamily="2" charset="-122"/>
                <a:ea typeface="宋体" panose="02010600030101010101" pitchFamily="2" charset="-122"/>
              </a:rPr>
              <a:t>4</a:t>
            </a:r>
            <a:r>
              <a:rPr lang="zh-CN" altLang="en-US" sz="2000" b="1" dirty="0" smtClean="0">
                <a:latin typeface="宋体" panose="02010600030101010101" pitchFamily="2" charset="-122"/>
                <a:ea typeface="宋体" panose="02010600030101010101" pitchFamily="2" charset="-122"/>
              </a:rPr>
              <a:t>个处理得非常好的，</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zh-CN" altLang="en-US" sz="2000" b="1" dirty="0" smtClean="0">
                <a:solidFill>
                  <a:srgbClr val="FF0000"/>
                </a:solidFill>
                <a:latin typeface="微软雅黑" panose="020B0503020204020204" pitchFamily="34" charset="-122"/>
                <a:ea typeface="微软雅黑" panose="020B0503020204020204" pitchFamily="34" charset="-122"/>
              </a:rPr>
              <a:t>完善</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那</a:t>
            </a:r>
            <a:r>
              <a:rPr lang="en-US" altLang="zh-CN" sz="2000" b="1" dirty="0" smtClean="0">
                <a:latin typeface="宋体" panose="02010600030101010101" pitchFamily="2" charset="-122"/>
                <a:ea typeface="宋体" panose="02010600030101010101" pitchFamily="2" charset="-122"/>
              </a:rPr>
              <a:t>2</a:t>
            </a:r>
            <a:r>
              <a:rPr lang="zh-CN" altLang="en-US" sz="2000" b="1" dirty="0" smtClean="0">
                <a:latin typeface="宋体" panose="02010600030101010101" pitchFamily="2" charset="-122"/>
                <a:ea typeface="宋体" panose="02010600030101010101" pitchFamily="2" charset="-122"/>
              </a:rPr>
              <a:t>个处理得一般化的，</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zh-CN" altLang="en-US" sz="2000" b="1" dirty="0" smtClean="0">
                <a:solidFill>
                  <a:srgbClr val="FF0000"/>
                </a:solidFill>
                <a:latin typeface="微软雅黑" panose="020B0503020204020204" pitchFamily="34" charset="-122"/>
                <a:ea typeface="微软雅黑" panose="020B0503020204020204" pitchFamily="34" charset="-122"/>
              </a:rPr>
              <a:t>修复</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那</a:t>
            </a:r>
            <a:r>
              <a:rPr lang="en-US" altLang="zh-CN" sz="2000" b="1" dirty="0" smtClean="0">
                <a:latin typeface="宋体" panose="02010600030101010101" pitchFamily="2" charset="-122"/>
                <a:ea typeface="宋体" panose="02010600030101010101" pitchFamily="2" charset="-122"/>
              </a:rPr>
              <a:t>2</a:t>
            </a:r>
            <a:r>
              <a:rPr lang="zh-CN" altLang="en-US" sz="2000" b="1" dirty="0" smtClean="0">
                <a:latin typeface="宋体" panose="02010600030101010101" pitchFamily="2" charset="-122"/>
                <a:ea typeface="宋体" panose="02010600030101010101" pitchFamily="2" charset="-122"/>
              </a:rPr>
              <a:t>个处理得有瑕疵的，</a:t>
            </a:r>
            <a:br>
              <a:rPr lang="zh-CN" altLang="en-US" sz="2000" b="1" dirty="0" smtClean="0">
                <a:latin typeface="宋体" panose="02010600030101010101" pitchFamily="2" charset="-122"/>
                <a:ea typeface="宋体" panose="02010600030101010101" pitchFamily="2" charset="-122"/>
              </a:rPr>
            </a:br>
            <a:r>
              <a:rPr lang="zh-CN" altLang="en-US" sz="2000" b="1" dirty="0" smtClean="0">
                <a:latin typeface="宋体" panose="02010600030101010101" pitchFamily="2" charset="-122"/>
                <a:ea typeface="宋体" panose="02010600030101010101" pitchFamily="2" charset="-122"/>
              </a:rPr>
              <a:t>      </a:t>
            </a:r>
            <a:r>
              <a:rPr lang="zh-CN" altLang="en-US" sz="2000" b="1" dirty="0" smtClean="0">
                <a:solidFill>
                  <a:srgbClr val="FF0000"/>
                </a:solidFill>
                <a:latin typeface="微软雅黑" panose="020B0503020204020204" pitchFamily="34" charset="-122"/>
                <a:ea typeface="微软雅黑" panose="020B0503020204020204" pitchFamily="34" charset="-122"/>
              </a:rPr>
              <a:t>矫正</a:t>
            </a:r>
            <a:r>
              <a:rPr lang="en-US" altLang="zh-CN" sz="2000" b="1" dirty="0" smtClean="0">
                <a:latin typeface="宋体" panose="02010600030101010101" pitchFamily="2" charset="-122"/>
                <a:ea typeface="宋体" panose="02010600030101010101" pitchFamily="2" charset="-122"/>
              </a:rPr>
              <a:t>——</a:t>
            </a:r>
            <a:r>
              <a:rPr lang="zh-CN" altLang="en-US" sz="2000" b="1" dirty="0" smtClean="0">
                <a:latin typeface="宋体" panose="02010600030101010101" pitchFamily="2" charset="-122"/>
                <a:ea typeface="宋体" panose="02010600030101010101" pitchFamily="2" charset="-122"/>
              </a:rPr>
              <a:t>那</a:t>
            </a:r>
            <a:r>
              <a:rPr lang="en-US" altLang="zh-CN" sz="2000" b="1" dirty="0" smtClean="0">
                <a:latin typeface="宋体" panose="02010600030101010101" pitchFamily="2" charset="-122"/>
                <a:ea typeface="宋体" panose="02010600030101010101" pitchFamily="2" charset="-122"/>
              </a:rPr>
              <a:t>2</a:t>
            </a:r>
            <a:r>
              <a:rPr lang="zh-CN" altLang="en-US" sz="2000" b="1" dirty="0" smtClean="0">
                <a:latin typeface="宋体" panose="02010600030101010101" pitchFamily="2" charset="-122"/>
                <a:ea typeface="宋体" panose="02010600030101010101" pitchFamily="2" charset="-122"/>
              </a:rPr>
              <a:t>个处理错了的。</a:t>
            </a:r>
            <a:br>
              <a:rPr lang="en-US" altLang="zh-CN" sz="2000" b="1" dirty="0" smtClean="0">
                <a:latin typeface="宋体" panose="02010600030101010101" pitchFamily="2" charset="-122"/>
                <a:ea typeface="宋体" panose="02010600030101010101" pitchFamily="2" charset="-122"/>
              </a:rPr>
            </a:br>
            <a:r>
              <a:rPr lang="en-US" altLang="zh-CN" sz="2000" b="1" dirty="0" smtClean="0">
                <a:latin typeface="宋体" panose="02010600030101010101" pitchFamily="2" charset="-122"/>
                <a:ea typeface="宋体" panose="02010600030101010101" pitchFamily="2" charset="-122"/>
              </a:rPr>
              <a:t>    </a:t>
            </a:r>
            <a:r>
              <a:rPr lang="zh-CN" altLang="en-US" sz="2000" b="1" dirty="0" smtClean="0">
                <a:latin typeface="宋体" panose="02010600030101010101" pitchFamily="2" charset="-122"/>
                <a:ea typeface="宋体" panose="02010600030101010101" pitchFamily="2" charset="-122"/>
              </a:rPr>
              <a:t>这</a:t>
            </a:r>
            <a:r>
              <a:rPr lang="zh-CN" altLang="en-US" sz="2000" b="1" dirty="0">
                <a:latin typeface="宋体" panose="02010600030101010101" pitchFamily="2" charset="-122"/>
                <a:ea typeface="宋体" panose="02010600030101010101" pitchFamily="2" charset="-122"/>
              </a:rPr>
              <a:t>样就能集大家的智慧，在相互砥砺中生成尽可能多的教学机智，来完善一节课的处理，并</a:t>
            </a:r>
            <a:r>
              <a:rPr lang="zh-CN" altLang="en-US" sz="2000" b="1" dirty="0">
                <a:solidFill>
                  <a:srgbClr val="00B050"/>
                </a:solidFill>
                <a:latin typeface="微软雅黑" panose="020B0503020204020204" pitchFamily="34" charset="-122"/>
                <a:ea typeface="微软雅黑" panose="020B0503020204020204" pitchFamily="34" charset="-122"/>
              </a:rPr>
              <a:t>有可能</a:t>
            </a:r>
            <a:r>
              <a:rPr lang="zh-CN" altLang="en-US" sz="2000" b="1" dirty="0">
                <a:solidFill>
                  <a:srgbClr val="FF0000"/>
                </a:solidFill>
                <a:latin typeface="微软雅黑" panose="020B0503020204020204" pitchFamily="34" charset="-122"/>
                <a:ea typeface="微软雅黑" panose="020B0503020204020204" pitchFamily="34" charset="-122"/>
              </a:rPr>
              <a:t>在最大限度上</a:t>
            </a:r>
            <a:r>
              <a:rPr lang="zh-CN" altLang="en-US" sz="2000" b="1" dirty="0">
                <a:solidFill>
                  <a:srgbClr val="00B050"/>
                </a:solidFill>
                <a:latin typeface="微软雅黑" panose="020B0503020204020204" pitchFamily="34" charset="-122"/>
                <a:ea typeface="微软雅黑" panose="020B0503020204020204" pitchFamily="34" charset="-122"/>
              </a:rPr>
              <a:t>将相关的</a:t>
            </a:r>
            <a:r>
              <a:rPr lang="zh-CN" altLang="en-US" sz="2000" b="1" dirty="0">
                <a:solidFill>
                  <a:srgbClr val="0000FF"/>
                </a:solidFill>
                <a:latin typeface="微软雅黑" panose="020B0503020204020204" pitchFamily="34" charset="-122"/>
                <a:ea typeface="微软雅黑" panose="020B0503020204020204" pitchFamily="34" charset="-122"/>
              </a:rPr>
              <a:t>教学失误</a:t>
            </a:r>
            <a:r>
              <a:rPr lang="zh-CN" altLang="en-US" sz="2000" b="1" dirty="0">
                <a:solidFill>
                  <a:srgbClr val="00B050"/>
                </a:solidFill>
                <a:latin typeface="微软雅黑" panose="020B0503020204020204" pitchFamily="34" charset="-122"/>
                <a:ea typeface="微软雅黑" panose="020B0503020204020204" pitchFamily="34" charset="-122"/>
              </a:rPr>
              <a:t>消弭在上课之前</a:t>
            </a:r>
            <a:r>
              <a:rPr lang="zh-CN" altLang="en-US" sz="2000" b="1" dirty="0">
                <a:latin typeface="宋体" panose="02010600030101010101" pitchFamily="2" charset="-122"/>
                <a:ea typeface="宋体" panose="02010600030101010101" pitchFamily="2" charset="-122"/>
              </a:rPr>
              <a:t>，这样将会极大地推动</a:t>
            </a:r>
            <a:r>
              <a:rPr lang="zh-CN" altLang="en-US" sz="2000" b="1" dirty="0">
                <a:solidFill>
                  <a:srgbClr val="0000FF"/>
                </a:solidFill>
                <a:latin typeface="微软雅黑" panose="020B0503020204020204" pitchFamily="34" charset="-122"/>
                <a:ea typeface="微软雅黑" panose="020B0503020204020204" pitchFamily="34" charset="-122"/>
              </a:rPr>
              <a:t>“有效课堂”</a:t>
            </a:r>
            <a:r>
              <a:rPr lang="zh-CN" altLang="en-US" sz="2000" b="1" dirty="0">
                <a:latin typeface="宋体" panose="02010600030101010101" pitchFamily="2" charset="-122"/>
                <a:ea typeface="宋体" panose="02010600030101010101" pitchFamily="2" charset="-122"/>
              </a:rPr>
              <a:t>的建设。</a:t>
            </a:r>
            <a:endParaRPr lang="zh-CN" altLang="en-US" sz="20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3750" y="131885"/>
            <a:ext cx="11780108" cy="6629400"/>
          </a:xfrm>
        </p:spPr>
        <p:txBody>
          <a:bodyPr>
            <a:normAutofit/>
          </a:bodyPr>
          <a:lstStyle/>
          <a:p>
            <a:pPr algn="l">
              <a:lnSpc>
                <a:spcPts val="4600"/>
              </a:lnSpc>
            </a:pPr>
            <a:r>
              <a:rPr lang="zh-CN" altLang="en-US" sz="3200" b="1" dirty="0" smtClean="0">
                <a:solidFill>
                  <a:srgbClr val="FF0000"/>
                </a:solidFill>
                <a:latin typeface="微软雅黑" panose="020B0503020204020204" pitchFamily="34" charset="-122"/>
                <a:ea typeface="微软雅黑" panose="020B0503020204020204" pitchFamily="34" charset="-122"/>
              </a:rPr>
              <a:t>     </a:t>
            </a:r>
            <a:r>
              <a:rPr lang="zh-CN" altLang="en-US" sz="2800" b="1" dirty="0" smtClean="0">
                <a:solidFill>
                  <a:srgbClr val="FF0000"/>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个体</a:t>
            </a:r>
            <a:r>
              <a:rPr lang="zh-CN" altLang="en-US" sz="2800" b="1" dirty="0" smtClean="0">
                <a:solidFill>
                  <a:srgbClr val="FF0000"/>
                </a:solidFill>
                <a:latin typeface="微软雅黑" panose="020B0503020204020204" pitchFamily="34" charset="-122"/>
                <a:ea typeface="微软雅黑" panose="020B0503020204020204" pitchFamily="34" charset="-122"/>
              </a:rPr>
              <a:t>备课</a:t>
            </a:r>
            <a:r>
              <a:rPr lang="en-US" altLang="zh-CN" sz="2800" b="1" dirty="0" smtClean="0">
                <a:solidFill>
                  <a:srgbClr val="00B050"/>
                </a:solidFill>
                <a:latin typeface="微软雅黑" panose="020B0503020204020204" pitchFamily="34" charset="-122"/>
                <a:ea typeface="微软雅黑" panose="020B0503020204020204" pitchFamily="34" charset="-122"/>
              </a:rPr>
              <a:t>→</a:t>
            </a:r>
            <a:r>
              <a:rPr lang="zh-CN" altLang="en-US" sz="2800" b="1" dirty="0" smtClean="0">
                <a:solidFill>
                  <a:srgbClr val="FF0000"/>
                </a:solidFill>
                <a:latin typeface="微软雅黑" panose="020B0503020204020204" pitchFamily="34" charset="-122"/>
                <a:ea typeface="微软雅黑" panose="020B0503020204020204" pitchFamily="34" charset="-122"/>
              </a:rPr>
              <a:t>集体备课</a:t>
            </a:r>
            <a:r>
              <a:rPr lang="en-US" altLang="zh-CN" sz="2800" b="1" dirty="0" smtClean="0">
                <a:solidFill>
                  <a:srgbClr val="00B050"/>
                </a:solidFill>
                <a:latin typeface="微软雅黑" panose="020B0503020204020204" pitchFamily="34" charset="-122"/>
                <a:ea typeface="微软雅黑" panose="020B0503020204020204" pitchFamily="34" charset="-122"/>
              </a:rPr>
              <a:t>→</a:t>
            </a:r>
            <a:r>
              <a:rPr lang="zh-CN" altLang="en-US" sz="2800" b="1" dirty="0" smtClean="0">
                <a:solidFill>
                  <a:srgbClr val="FF0000"/>
                </a:solidFill>
                <a:latin typeface="微软雅黑" panose="020B0503020204020204" pitchFamily="34" charset="-122"/>
                <a:ea typeface="微软雅黑" panose="020B0503020204020204" pitchFamily="34" charset="-122"/>
              </a:rPr>
              <a:t>个体</a:t>
            </a:r>
            <a:r>
              <a:rPr lang="zh-CN" altLang="en-US" sz="2800" b="1" dirty="0">
                <a:solidFill>
                  <a:srgbClr val="FF0000"/>
                </a:solidFill>
                <a:latin typeface="微软雅黑" panose="020B0503020204020204" pitchFamily="34" charset="-122"/>
                <a:ea typeface="微软雅黑" panose="020B0503020204020204" pitchFamily="34" charset="-122"/>
              </a:rPr>
              <a:t>备课”</a:t>
            </a:r>
            <a:r>
              <a:rPr lang="zh-CN" altLang="en-US" sz="2800" b="1" dirty="0">
                <a:latin typeface="微软雅黑" panose="020B0503020204020204" pitchFamily="34" charset="-122"/>
                <a:ea typeface="微软雅黑" panose="020B0503020204020204" pitchFamily="34" charset="-122"/>
              </a:rPr>
              <a:t> </a:t>
            </a:r>
            <a:br>
              <a:rPr lang="zh-CN" altLang="en-US" sz="3200" b="1" dirty="0">
                <a:latin typeface="微软雅黑" panose="020B0503020204020204" pitchFamily="34" charset="-122"/>
                <a:ea typeface="微软雅黑" panose="020B0503020204020204" pitchFamily="34" charset="-122"/>
              </a:rPr>
            </a:br>
            <a:r>
              <a:rPr lang="zh-CN" altLang="en-US" sz="3200" b="1" dirty="0">
                <a:latin typeface="微软雅黑" panose="020B0503020204020204" pitchFamily="34" charset="-122"/>
                <a:ea typeface="微软雅黑" panose="020B0503020204020204" pitchFamily="34" charset="-122"/>
              </a:rPr>
              <a:t>    </a:t>
            </a:r>
            <a:r>
              <a:rPr lang="zh-CN" altLang="en-US" sz="3200" b="1" dirty="0" smtClean="0">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第一</a:t>
            </a:r>
            <a:r>
              <a:rPr lang="zh-CN" altLang="en-US" sz="2000" b="1" dirty="0">
                <a:solidFill>
                  <a:srgbClr val="0000FF"/>
                </a:solidFill>
                <a:latin typeface="微软雅黑" panose="020B0503020204020204" pitchFamily="34" charset="-122"/>
                <a:ea typeface="微软雅黑" panose="020B0503020204020204" pitchFamily="34" charset="-122"/>
              </a:rPr>
              <a:t>轮是首次“个体备课”：</a:t>
            </a:r>
            <a:r>
              <a:rPr lang="zh-CN" altLang="en-US" sz="2000" b="1" dirty="0">
                <a:latin typeface="微软雅黑" panose="020B0503020204020204" pitchFamily="34" charset="-122"/>
                <a:ea typeface="微软雅黑" panose="020B0503020204020204" pitchFamily="34" charset="-122"/>
              </a:rPr>
              <a:t>在集体备课前，要求备课组成员“人人主备”，并形成自己的</a:t>
            </a:r>
            <a:r>
              <a:rPr lang="zh-CN" altLang="en-US" sz="2000" b="1" dirty="0">
                <a:solidFill>
                  <a:srgbClr val="00B050"/>
                </a:solidFill>
                <a:latin typeface="微软雅黑" panose="020B0503020204020204" pitchFamily="34" charset="-122"/>
                <a:ea typeface="微软雅黑" panose="020B0503020204020204" pitchFamily="34" charset="-122"/>
              </a:rPr>
              <a:t>备课思路</a:t>
            </a:r>
            <a:r>
              <a:rPr lang="zh-CN" altLang="en-US" sz="2000" b="1" dirty="0">
                <a:latin typeface="微软雅黑" panose="020B0503020204020204" pitchFamily="34" charset="-122"/>
                <a:ea typeface="微软雅黑" panose="020B0503020204020204" pitchFamily="34" charset="-122"/>
              </a:rPr>
              <a:t>，使教师带着自己的</a:t>
            </a:r>
            <a:r>
              <a:rPr lang="zh-CN" altLang="en-US" sz="2000" b="1" dirty="0">
                <a:solidFill>
                  <a:srgbClr val="00B050"/>
                </a:solidFill>
                <a:latin typeface="微软雅黑" panose="020B0503020204020204" pitchFamily="34" charset="-122"/>
                <a:ea typeface="微软雅黑" panose="020B0503020204020204" pitchFamily="34" charset="-122"/>
              </a:rPr>
              <a:t>思考及“问题” </a:t>
            </a:r>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进入集体备课。</a:t>
            </a:r>
            <a:br>
              <a:rPr lang="zh-CN" altLang="en-US" sz="2000" b="1" dirty="0">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第二</a:t>
            </a:r>
            <a:r>
              <a:rPr lang="zh-CN" altLang="en-US" sz="2000" b="1" dirty="0">
                <a:solidFill>
                  <a:srgbClr val="0000FF"/>
                </a:solidFill>
                <a:latin typeface="微软雅黑" panose="020B0503020204020204" pitchFamily="34" charset="-122"/>
                <a:ea typeface="微软雅黑" panose="020B0503020204020204" pitchFamily="34" charset="-122"/>
              </a:rPr>
              <a:t>轮是“集体备课”：</a:t>
            </a:r>
            <a:r>
              <a:rPr lang="zh-CN" altLang="en-US" sz="2000" b="1" dirty="0">
                <a:latin typeface="微软雅黑" panose="020B0503020204020204" pitchFamily="34" charset="-122"/>
                <a:ea typeface="微软雅黑" panose="020B0503020204020204" pitchFamily="34" charset="-122"/>
              </a:rPr>
              <a:t>在个体备课的基础上，进行集体备课，一人主讲，即</a:t>
            </a:r>
            <a:r>
              <a:rPr lang="zh-CN" altLang="en-US" sz="2000" b="1" dirty="0">
                <a:solidFill>
                  <a:srgbClr val="00B050"/>
                </a:solidFill>
                <a:latin typeface="微软雅黑" panose="020B0503020204020204" pitchFamily="34" charset="-122"/>
                <a:ea typeface="微软雅黑" panose="020B0503020204020204" pitchFamily="34" charset="-122"/>
              </a:rPr>
              <a:t>“预上课”</a:t>
            </a:r>
            <a:r>
              <a:rPr lang="zh-CN" altLang="en-US" sz="2000" b="1" dirty="0">
                <a:latin typeface="微软雅黑" panose="020B0503020204020204" pitchFamily="34" charset="-122"/>
                <a:ea typeface="微软雅黑" panose="020B0503020204020204" pitchFamily="34" charset="-122"/>
              </a:rPr>
              <a:t>，大家对此展开讨论，形成共识。</a:t>
            </a:r>
            <a:br>
              <a:rPr lang="zh-CN" altLang="en-US" sz="2000" b="1" dirty="0">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第</a:t>
            </a:r>
            <a:r>
              <a:rPr lang="zh-CN" altLang="en-US" sz="2000" b="1" dirty="0">
                <a:solidFill>
                  <a:srgbClr val="0000FF"/>
                </a:solidFill>
                <a:latin typeface="微软雅黑" panose="020B0503020204020204" pitchFamily="34" charset="-122"/>
                <a:ea typeface="微软雅黑" panose="020B0503020204020204" pitchFamily="34" charset="-122"/>
              </a:rPr>
              <a:t>三轮是二次“个体备课”：</a:t>
            </a:r>
            <a:r>
              <a:rPr lang="zh-CN" altLang="en-US" sz="2000" b="1" dirty="0">
                <a:latin typeface="微软雅黑" panose="020B0503020204020204" pitchFamily="34" charset="-122"/>
                <a:ea typeface="微软雅黑" panose="020B0503020204020204" pitchFamily="34" charset="-122"/>
              </a:rPr>
              <a:t>在集体备课的基础上，再根据所教班级学生</a:t>
            </a:r>
            <a:r>
              <a:rPr lang="zh-CN" altLang="en-US" sz="2000" b="1" dirty="0" smtClean="0">
                <a:latin typeface="微软雅黑" panose="020B0503020204020204" pitchFamily="34" charset="-122"/>
                <a:ea typeface="微软雅黑" panose="020B0503020204020204" pitchFamily="34" charset="-122"/>
              </a:rPr>
              <a:t>的</a:t>
            </a:r>
            <a:r>
              <a:rPr lang="zh-CN" altLang="en-US" sz="2000" b="1" dirty="0">
                <a:latin typeface="微软雅黑" panose="020B0503020204020204" pitchFamily="34" charset="-122"/>
                <a:ea typeface="微软雅黑" panose="020B0503020204020204" pitchFamily="34" charset="-122"/>
              </a:rPr>
              <a:t>具体</a:t>
            </a:r>
            <a:r>
              <a:rPr lang="zh-CN" altLang="en-US" sz="2000" b="1" dirty="0" smtClean="0">
                <a:latin typeface="微软雅黑" panose="020B0503020204020204" pitchFamily="34" charset="-122"/>
                <a:ea typeface="微软雅黑" panose="020B0503020204020204" pitchFamily="34" charset="-122"/>
              </a:rPr>
              <a:t>情</a:t>
            </a:r>
            <a:r>
              <a:rPr lang="zh-CN" altLang="en-US" sz="2000" b="1" dirty="0">
                <a:latin typeface="微软雅黑" panose="020B0503020204020204" pitchFamily="34" charset="-122"/>
                <a:ea typeface="微软雅黑" panose="020B0503020204020204" pitchFamily="34" charset="-122"/>
              </a:rPr>
              <a:t>况进行个体的二次备课，从而形成</a:t>
            </a:r>
            <a:r>
              <a:rPr lang="zh-CN" altLang="en-US" sz="2000" b="1" dirty="0">
                <a:solidFill>
                  <a:srgbClr val="00B050"/>
                </a:solidFill>
                <a:latin typeface="微软雅黑" panose="020B0503020204020204" pitchFamily="34" charset="-122"/>
                <a:ea typeface="微软雅黑" panose="020B0503020204020204" pitchFamily="34" charset="-122"/>
              </a:rPr>
              <a:t>符合个性特点的行之有效的教学方案</a:t>
            </a:r>
            <a:r>
              <a:rPr lang="zh-CN" altLang="en-US" sz="2000" b="1" dirty="0">
                <a:latin typeface="微软雅黑" panose="020B0503020204020204" pitchFamily="34" charset="-122"/>
                <a:ea typeface="微软雅黑" panose="020B0503020204020204" pitchFamily="34" charset="-122"/>
              </a:rPr>
              <a:t>。</a:t>
            </a:r>
            <a:br>
              <a:rPr lang="zh-CN" altLang="en-US" sz="2000" b="1" dirty="0">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力求</a:t>
            </a:r>
            <a:r>
              <a:rPr lang="zh-CN" altLang="en-US" sz="2000" b="1" dirty="0">
                <a:solidFill>
                  <a:srgbClr val="0000FF"/>
                </a:solidFill>
                <a:latin typeface="微软雅黑" panose="020B0503020204020204" pitchFamily="34" charset="-122"/>
                <a:ea typeface="微软雅黑" panose="020B0503020204020204" pitchFamily="34" charset="-122"/>
              </a:rPr>
              <a:t>“一轮个体备课”出</a:t>
            </a:r>
            <a:r>
              <a:rPr lang="zh-CN" altLang="en-US" sz="2000" b="1" dirty="0">
                <a:solidFill>
                  <a:srgbClr val="FF0000"/>
                </a:solidFill>
                <a:latin typeface="微软雅黑" panose="020B0503020204020204" pitchFamily="34" charset="-122"/>
                <a:ea typeface="微软雅黑" panose="020B0503020204020204" pitchFamily="34" charset="-122"/>
              </a:rPr>
              <a:t>“思考</a:t>
            </a:r>
            <a:r>
              <a:rPr lang="zh-CN" altLang="en-US" sz="2000" b="1" dirty="0" smtClean="0">
                <a:solidFill>
                  <a:srgbClr val="FF0000"/>
                </a:solidFill>
                <a:latin typeface="微软雅黑" panose="020B0503020204020204" pitchFamily="34" charset="-122"/>
                <a:ea typeface="微软雅黑" panose="020B0503020204020204" pitchFamily="34" charset="-122"/>
              </a:rPr>
              <a:t>”</a:t>
            </a:r>
            <a:r>
              <a:rPr lang="zh-CN" altLang="en-US" sz="2000" b="1" dirty="0" smtClean="0">
                <a:solidFill>
                  <a:srgbClr val="0000FF"/>
                </a:solidFill>
                <a:latin typeface="微软雅黑" panose="020B0503020204020204" pitchFamily="34" charset="-122"/>
                <a:ea typeface="微软雅黑" panose="020B0503020204020204" pitchFamily="34" charset="-122"/>
              </a:rPr>
              <a:t>，</a:t>
            </a:r>
            <a:br>
              <a:rPr lang="en-US" altLang="zh-CN" sz="2000" b="1" dirty="0" smtClean="0">
                <a:solidFill>
                  <a:srgbClr val="0000FF"/>
                </a:solidFill>
                <a:latin typeface="微软雅黑" panose="020B0503020204020204" pitchFamily="34" charset="-122"/>
                <a:ea typeface="微软雅黑" panose="020B0503020204020204" pitchFamily="34" charset="-122"/>
              </a:rPr>
            </a:br>
            <a:r>
              <a:rPr lang="en-US" altLang="zh-CN" sz="2000" b="1" dirty="0" smtClean="0">
                <a:solidFill>
                  <a:srgbClr val="0000FF"/>
                </a:solidFill>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a:t>
            </a:r>
            <a:r>
              <a:rPr lang="zh-CN" altLang="en-US" sz="2000" b="1" dirty="0">
                <a:solidFill>
                  <a:srgbClr val="0000FF"/>
                </a:solidFill>
                <a:latin typeface="微软雅黑" panose="020B0503020204020204" pitchFamily="34" charset="-122"/>
                <a:ea typeface="微软雅黑" panose="020B0503020204020204" pitchFamily="34" charset="-122"/>
              </a:rPr>
              <a:t>二轮集体备课”出</a:t>
            </a:r>
            <a:r>
              <a:rPr lang="zh-CN" altLang="en-US" sz="2000" b="1" dirty="0">
                <a:solidFill>
                  <a:srgbClr val="FF0000"/>
                </a:solidFill>
                <a:latin typeface="微软雅黑" panose="020B0503020204020204" pitchFamily="34" charset="-122"/>
                <a:ea typeface="微软雅黑" panose="020B0503020204020204" pitchFamily="34" charset="-122"/>
              </a:rPr>
              <a:t>“思路</a:t>
            </a:r>
            <a:r>
              <a:rPr lang="zh-CN" altLang="en-US" sz="2000" b="1" dirty="0" smtClean="0">
                <a:solidFill>
                  <a:srgbClr val="FF0000"/>
                </a:solidFill>
                <a:latin typeface="微软雅黑" panose="020B0503020204020204" pitchFamily="34" charset="-122"/>
                <a:ea typeface="微软雅黑" panose="020B0503020204020204" pitchFamily="34" charset="-122"/>
              </a:rPr>
              <a:t>”</a:t>
            </a:r>
            <a:r>
              <a:rPr lang="zh-CN" altLang="en-US" sz="2000" b="1" dirty="0" smtClean="0">
                <a:solidFill>
                  <a:srgbClr val="0000FF"/>
                </a:solidFill>
                <a:latin typeface="微软雅黑" panose="020B0503020204020204" pitchFamily="34" charset="-122"/>
                <a:ea typeface="微软雅黑" panose="020B0503020204020204" pitchFamily="34" charset="-122"/>
              </a:rPr>
              <a:t>，</a:t>
            </a:r>
            <a:br>
              <a:rPr lang="en-US" altLang="zh-CN" sz="2000" b="1" dirty="0" smtClean="0">
                <a:solidFill>
                  <a:srgbClr val="0000FF"/>
                </a:solidFill>
                <a:latin typeface="微软雅黑" panose="020B0503020204020204" pitchFamily="34" charset="-122"/>
                <a:ea typeface="微软雅黑" panose="020B0503020204020204" pitchFamily="34" charset="-122"/>
              </a:rPr>
            </a:br>
            <a:r>
              <a:rPr lang="en-US" altLang="zh-CN" sz="2000" b="1" dirty="0" smtClean="0">
                <a:solidFill>
                  <a:srgbClr val="0000FF"/>
                </a:solidFill>
                <a:latin typeface="微软雅黑" panose="020B0503020204020204" pitchFamily="34" charset="-122"/>
                <a:ea typeface="微软雅黑" panose="020B0503020204020204" pitchFamily="34" charset="-122"/>
              </a:rPr>
              <a:t>               </a:t>
            </a:r>
            <a:r>
              <a:rPr lang="zh-CN" altLang="en-US" sz="2000" b="1" dirty="0" smtClean="0">
                <a:solidFill>
                  <a:srgbClr val="0000FF"/>
                </a:solidFill>
                <a:latin typeface="微软雅黑" panose="020B0503020204020204" pitchFamily="34" charset="-122"/>
                <a:ea typeface="微软雅黑" panose="020B0503020204020204" pitchFamily="34" charset="-122"/>
              </a:rPr>
              <a:t>“三轮个体备课”</a:t>
            </a:r>
            <a:r>
              <a:rPr lang="zh-CN" altLang="en-US" sz="2000" b="1" dirty="0">
                <a:solidFill>
                  <a:srgbClr val="0000FF"/>
                </a:solidFill>
                <a:latin typeface="微软雅黑" panose="020B0503020204020204" pitchFamily="34" charset="-122"/>
                <a:ea typeface="微软雅黑" panose="020B0503020204020204" pitchFamily="34" charset="-122"/>
              </a:rPr>
              <a:t>出</a:t>
            </a:r>
            <a:r>
              <a:rPr lang="zh-CN" altLang="en-US" sz="2000" b="1" dirty="0">
                <a:solidFill>
                  <a:srgbClr val="FF0000"/>
                </a:solidFill>
                <a:latin typeface="微软雅黑" panose="020B0503020204020204" pitchFamily="34" charset="-122"/>
                <a:ea typeface="微软雅黑" panose="020B0503020204020204" pitchFamily="34" charset="-122"/>
              </a:rPr>
              <a:t>“思想”</a:t>
            </a:r>
            <a:r>
              <a:rPr lang="zh-CN" altLang="en-US" sz="2000" b="1" dirty="0" smtClean="0">
                <a:solidFill>
                  <a:srgbClr val="0000FF"/>
                </a:solidFill>
                <a:latin typeface="微软雅黑" panose="020B0503020204020204" pitchFamily="34" charset="-122"/>
                <a:ea typeface="微软雅黑" panose="020B0503020204020204" pitchFamily="34" charset="-122"/>
              </a:rPr>
              <a:t>。</a:t>
            </a:r>
            <a:br>
              <a:rPr lang="en-US" altLang="zh-CN" sz="2800" b="1" dirty="0" smtClean="0">
                <a:solidFill>
                  <a:srgbClr val="0000FF"/>
                </a:solidFill>
                <a:latin typeface="微软雅黑" panose="020B0503020204020204" pitchFamily="34" charset="-122"/>
                <a:ea typeface="微软雅黑" panose="020B0503020204020204" pitchFamily="34" charset="-122"/>
              </a:rPr>
            </a:br>
            <a:r>
              <a:rPr lang="en-US" altLang="zh-CN" sz="2800" b="1" dirty="0" smtClean="0">
                <a:solidFill>
                  <a:srgbClr val="0000FF"/>
                </a:solidFill>
                <a:latin typeface="微软雅黑" panose="020B0503020204020204" pitchFamily="34" charset="-122"/>
                <a:ea typeface="微软雅黑" panose="020B0503020204020204" pitchFamily="34" charset="-122"/>
              </a:rPr>
              <a:t>        </a:t>
            </a:r>
            <a:r>
              <a:rPr lang="zh-CN" altLang="en-US" sz="2800" b="1" dirty="0" smtClean="0">
                <a:solidFill>
                  <a:srgbClr val="00B050"/>
                </a:solidFill>
                <a:latin typeface="微软雅黑" panose="020B0503020204020204" pitchFamily="34" charset="-122"/>
                <a:ea typeface="微软雅黑" panose="020B0503020204020204" pitchFamily="34" charset="-122"/>
              </a:rPr>
              <a:t>另：</a:t>
            </a:r>
            <a:r>
              <a:rPr lang="en-US" altLang="zh-CN" sz="2800" b="1" dirty="0" smtClean="0">
                <a:solidFill>
                  <a:srgbClr val="00B050"/>
                </a:solidFill>
                <a:latin typeface="微软雅黑" panose="020B0503020204020204" pitchFamily="34" charset="-122"/>
                <a:ea typeface="微软雅黑" panose="020B0503020204020204" pitchFamily="34" charset="-122"/>
              </a:rPr>
              <a:t> </a:t>
            </a:r>
            <a:r>
              <a:rPr lang="zh-CN" altLang="en-US" sz="2800" b="1" dirty="0" smtClean="0">
                <a:solidFill>
                  <a:srgbClr val="FF0000"/>
                </a:solidFill>
                <a:latin typeface="微软雅黑" panose="020B0503020204020204" pitchFamily="34" charset="-122"/>
                <a:ea typeface="微软雅黑" panose="020B0503020204020204" pitchFamily="34" charset="-122"/>
              </a:rPr>
              <a:t>以</a:t>
            </a:r>
            <a:r>
              <a:rPr lang="zh-CN" altLang="en-US" sz="2800" b="1" dirty="0">
                <a:solidFill>
                  <a:srgbClr val="FF0000"/>
                </a:solidFill>
                <a:latin typeface="微软雅黑" panose="020B0503020204020204" pitchFamily="34" charset="-122"/>
                <a:ea typeface="微软雅黑" panose="020B0503020204020204" pitchFamily="34" charset="-122"/>
              </a:rPr>
              <a:t>班级为单位的集体备课</a:t>
            </a:r>
            <a:r>
              <a:rPr lang="zh-CN" altLang="en-US" sz="2400" b="1" dirty="0" smtClean="0">
                <a:solidFill>
                  <a:srgbClr val="0000FF"/>
                </a:solidFill>
                <a:latin typeface="微软雅黑" panose="020B0503020204020204" pitchFamily="34" charset="-122"/>
                <a:ea typeface="微软雅黑" panose="020B0503020204020204" pitchFamily="34" charset="-122"/>
              </a:rPr>
              <a:t>（每月一次，月考结束后） </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39444" y="3105181"/>
            <a:ext cx="11233150" cy="141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indent="0" eaLnBrk="1" fontAlgn="base" hangingPunct="1">
              <a:lnSpc>
                <a:spcPts val="3580"/>
              </a:lnSpc>
              <a:spcBef>
                <a:spcPct val="0"/>
              </a:spcBef>
              <a:spcAft>
                <a:spcPct val="0"/>
              </a:spcAft>
              <a:buFontTx/>
              <a:buNone/>
            </a:pPr>
            <a:r>
              <a:rPr lang="en-US" altLang="zh-CN" sz="2800" b="1" dirty="0" smtClean="0">
                <a:solidFill>
                  <a:srgbClr val="000000"/>
                </a:solidFill>
              </a:rPr>
              <a:t>      </a:t>
            </a:r>
            <a:r>
              <a:rPr lang="zh-CN" altLang="en-US" sz="2000" b="1" dirty="0" smtClean="0">
                <a:solidFill>
                  <a:srgbClr val="0000FF"/>
                </a:solidFill>
              </a:rPr>
              <a:t>每次分项分值的“权重”是可以根据本阶段作文教学的重点作相应调整的，如本阶段教学重点是训练学生的审题立意能力，那么“立意”分值可以调整到</a:t>
            </a:r>
            <a:r>
              <a:rPr lang="en-US" altLang="zh-CN" sz="2000" b="1" dirty="0" smtClean="0">
                <a:solidFill>
                  <a:srgbClr val="00B050"/>
                </a:solidFill>
                <a:latin typeface="微软雅黑" panose="020B0503020204020204" pitchFamily="34" charset="-122"/>
                <a:ea typeface="微软雅黑" panose="020B0503020204020204" pitchFamily="34" charset="-122"/>
              </a:rPr>
              <a:t>40</a:t>
            </a:r>
            <a:r>
              <a:rPr lang="zh-CN" altLang="en-US" sz="2000" b="1" dirty="0" smtClean="0">
                <a:solidFill>
                  <a:srgbClr val="00B050"/>
                </a:solidFill>
                <a:latin typeface="微软雅黑" panose="020B0503020204020204" pitchFamily="34" charset="-122"/>
                <a:ea typeface="微软雅黑" panose="020B0503020204020204" pitchFamily="34" charset="-122"/>
              </a:rPr>
              <a:t>分</a:t>
            </a:r>
            <a:r>
              <a:rPr lang="zh-CN" altLang="en-US" sz="2000" b="1" dirty="0" smtClean="0">
                <a:solidFill>
                  <a:srgbClr val="0000FF"/>
                </a:solidFill>
              </a:rPr>
              <a:t>，若本阶段教学重点是训练学生的议论文篇章结构（或论证结构）时，那么“结构”分值可以调整到</a:t>
            </a:r>
            <a:r>
              <a:rPr lang="en-US" altLang="zh-CN" sz="2000" b="1" dirty="0" smtClean="0">
                <a:solidFill>
                  <a:srgbClr val="0000FF"/>
                </a:solidFill>
              </a:rPr>
              <a:t>30</a:t>
            </a:r>
            <a:r>
              <a:rPr lang="zh-CN" altLang="en-US" sz="2000" b="1" dirty="0" smtClean="0">
                <a:solidFill>
                  <a:srgbClr val="0000FF"/>
                </a:solidFill>
              </a:rPr>
              <a:t>分，等等。</a:t>
            </a:r>
            <a:endParaRPr lang="zh-CN" altLang="en-US" sz="2000" b="1" dirty="0" smtClean="0">
              <a:solidFill>
                <a:srgbClr val="0000FF"/>
              </a:solidFill>
            </a:endParaRPr>
          </a:p>
        </p:txBody>
      </p:sp>
      <p:pic>
        <p:nvPicPr>
          <p:cNvPr id="28675"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9823" y="5199549"/>
            <a:ext cx="8482760" cy="119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633" y="2068268"/>
            <a:ext cx="8393139" cy="10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35121" y="338574"/>
            <a:ext cx="1075266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None/>
            </a:pPr>
            <a:r>
              <a:rPr lang="zh-CN" altLang="en-US" b="1" dirty="0" smtClean="0">
                <a:solidFill>
                  <a:srgbClr val="FF0000"/>
                </a:solidFill>
                <a:latin typeface="微软雅黑" panose="020B0503020204020204" pitchFamily="34" charset="-122"/>
                <a:ea typeface="微软雅黑" panose="020B0503020204020204" pitchFamily="34" charset="-122"/>
              </a:rPr>
              <a:t>五、</a:t>
            </a:r>
            <a:r>
              <a:rPr lang="zh-CN" altLang="zh-CN" b="1" dirty="0" smtClean="0">
                <a:solidFill>
                  <a:srgbClr val="FF0000"/>
                </a:solidFill>
                <a:latin typeface="微软雅黑" panose="020B0503020204020204" pitchFamily="34" charset="-122"/>
                <a:ea typeface="微软雅黑" panose="020B0503020204020204" pitchFamily="34" charset="-122"/>
              </a:rPr>
              <a:t>语</a:t>
            </a:r>
            <a:r>
              <a:rPr lang="zh-CN" altLang="zh-CN" b="1" dirty="0">
                <a:solidFill>
                  <a:srgbClr val="FF0000"/>
                </a:solidFill>
                <a:latin typeface="微软雅黑" panose="020B0503020204020204" pitchFamily="34" charset="-122"/>
                <a:ea typeface="微软雅黑" panose="020B0503020204020204" pitchFamily="34" charset="-122"/>
              </a:rPr>
              <a:t>文</a:t>
            </a:r>
            <a:r>
              <a:rPr lang="zh-CN" altLang="en-US" b="1" dirty="0">
                <a:solidFill>
                  <a:srgbClr val="FF0000"/>
                </a:solidFill>
                <a:latin typeface="微软雅黑" panose="020B0503020204020204" pitchFamily="34" charset="-122"/>
                <a:ea typeface="微软雅黑" panose="020B0503020204020204" pitchFamily="34" charset="-122"/>
              </a:rPr>
              <a:t>、英语</a:t>
            </a:r>
            <a:r>
              <a:rPr lang="zh-CN" altLang="zh-CN" b="1" dirty="0">
                <a:solidFill>
                  <a:srgbClr val="FF0000"/>
                </a:solidFill>
                <a:latin typeface="微软雅黑" panose="020B0503020204020204" pitchFamily="34" charset="-122"/>
                <a:ea typeface="微软雅黑" panose="020B0503020204020204" pitchFamily="34" charset="-122"/>
              </a:rPr>
              <a:t>作文教与学的</a:t>
            </a:r>
            <a:r>
              <a:rPr lang="zh-CN" altLang="en-US" b="1" dirty="0">
                <a:solidFill>
                  <a:srgbClr val="FF0000"/>
                </a:solidFill>
                <a:latin typeface="微软雅黑" panose="020B0503020204020204" pitchFamily="34" charset="-122"/>
                <a:ea typeface="微软雅黑" panose="020B0503020204020204" pitchFamily="34" charset="-122"/>
              </a:rPr>
              <a:t>要</a:t>
            </a:r>
            <a:r>
              <a:rPr lang="zh-CN" altLang="en-US" b="1" dirty="0" smtClean="0">
                <a:solidFill>
                  <a:srgbClr val="FF0000"/>
                </a:solidFill>
                <a:latin typeface="微软雅黑" panose="020B0503020204020204" pitchFamily="34" charset="-122"/>
                <a:ea typeface="微软雅黑" panose="020B0503020204020204" pitchFamily="34" charset="-122"/>
              </a:rPr>
              <a:t>求</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buNone/>
            </a:pPr>
            <a:endParaRPr lang="en-US" altLang="zh-CN" sz="2800" b="1" dirty="0">
              <a:solidFill>
                <a:srgbClr val="FF0000"/>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buFontTx/>
              <a:buNone/>
            </a:pPr>
            <a:r>
              <a:rPr lang="zh-CN" altLang="en-US" sz="2800" b="1" dirty="0" smtClean="0">
                <a:solidFill>
                  <a:srgbClr val="00B050"/>
                </a:solidFill>
                <a:ea typeface="黑体" panose="02010609060101010101" pitchFamily="49" charset="-122"/>
              </a:rPr>
              <a:t>语文作文强化训练：评分要点及分值</a:t>
            </a:r>
            <a:endParaRPr lang="zh-CN" altLang="en-US" sz="2800" b="1" dirty="0" smtClean="0">
              <a:solidFill>
                <a:srgbClr val="00B050"/>
              </a:solidFill>
              <a:ea typeface="黑体" panose="02010609060101010101" pitchFamily="49" charset="-122"/>
            </a:endParaRPr>
          </a:p>
        </p:txBody>
      </p:sp>
      <p:sp>
        <p:nvSpPr>
          <p:cNvPr id="28678" name="Text Box 6"/>
          <p:cNvSpPr txBox="1">
            <a:spLocks noChangeArrowheads="1"/>
          </p:cNvSpPr>
          <p:nvPr/>
        </p:nvSpPr>
        <p:spPr bwMode="auto">
          <a:xfrm>
            <a:off x="561756" y="4565865"/>
            <a:ext cx="10752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Tx/>
              <a:buNone/>
            </a:pPr>
            <a:r>
              <a:rPr lang="zh-CN" altLang="en-US" sz="2800" b="1" dirty="0" smtClean="0">
                <a:solidFill>
                  <a:srgbClr val="00B050"/>
                </a:solidFill>
                <a:ea typeface="黑体" panose="02010609060101010101" pitchFamily="49" charset="-122"/>
              </a:rPr>
              <a:t>英语作文强化训练：评分要点及分值</a:t>
            </a:r>
            <a:endParaRPr lang="zh-CN" altLang="en-US" sz="2800" b="1" dirty="0" smtClean="0">
              <a:solidFill>
                <a:srgbClr val="00B050"/>
              </a:solidFill>
              <a:ea typeface="黑体" panose="02010609060101010101"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15329" y="98854"/>
            <a:ext cx="12019005" cy="6664411"/>
          </a:xfrm>
        </p:spPr>
        <p:txBody>
          <a:bodyPr>
            <a:normAutofit/>
          </a:bodyPr>
          <a:lstStyle/>
          <a:p>
            <a:pPr marL="0" indent="0">
              <a:buNone/>
            </a:pPr>
            <a:r>
              <a:rPr lang="zh-CN" altLang="zh-CN" b="1" dirty="0" smtClean="0">
                <a:solidFill>
                  <a:srgbClr val="FF0000"/>
                </a:solidFill>
                <a:latin typeface="微软雅黑" panose="020B0503020204020204" pitchFamily="34" charset="-122"/>
                <a:ea typeface="微软雅黑" panose="020B0503020204020204" pitchFamily="34" charset="-122"/>
              </a:rPr>
              <a:t>语文</a:t>
            </a:r>
            <a:r>
              <a:rPr lang="zh-CN" altLang="en-US" b="1" dirty="0" smtClean="0">
                <a:solidFill>
                  <a:srgbClr val="FF0000"/>
                </a:solidFill>
                <a:latin typeface="微软雅黑" panose="020B0503020204020204" pitchFamily="34" charset="-122"/>
                <a:ea typeface="微软雅黑" panose="020B0503020204020204" pitchFamily="34" charset="-122"/>
              </a:rPr>
              <a:t>、英语</a:t>
            </a:r>
            <a:r>
              <a:rPr lang="zh-CN" altLang="zh-CN" b="1" dirty="0" smtClean="0">
                <a:solidFill>
                  <a:srgbClr val="FF0000"/>
                </a:solidFill>
                <a:latin typeface="微软雅黑" panose="020B0503020204020204" pitchFamily="34" charset="-122"/>
                <a:ea typeface="微软雅黑" panose="020B0503020204020204" pitchFamily="34" charset="-122"/>
              </a:rPr>
              <a:t>作</a:t>
            </a:r>
            <a:r>
              <a:rPr lang="zh-CN" altLang="zh-CN" b="1" dirty="0">
                <a:solidFill>
                  <a:srgbClr val="FF0000"/>
                </a:solidFill>
                <a:latin typeface="微软雅黑" panose="020B0503020204020204" pitchFamily="34" charset="-122"/>
                <a:ea typeface="微软雅黑" panose="020B0503020204020204" pitchFamily="34" charset="-122"/>
              </a:rPr>
              <a:t>文教与学</a:t>
            </a:r>
            <a:r>
              <a:rPr lang="zh-CN" altLang="zh-CN" b="1" dirty="0" smtClean="0">
                <a:solidFill>
                  <a:srgbClr val="FF0000"/>
                </a:solidFill>
                <a:latin typeface="微软雅黑" panose="020B0503020204020204" pitchFamily="34" charset="-122"/>
                <a:ea typeface="微软雅黑" panose="020B0503020204020204" pitchFamily="34" charset="-122"/>
              </a:rPr>
              <a:t>的</a:t>
            </a:r>
            <a:r>
              <a:rPr lang="zh-CN" altLang="en-US" b="1" dirty="0" smtClean="0">
                <a:solidFill>
                  <a:srgbClr val="FF0000"/>
                </a:solidFill>
                <a:latin typeface="微软雅黑" panose="020B0503020204020204" pitchFamily="34" charset="-122"/>
                <a:ea typeface="微软雅黑" panose="020B0503020204020204" pitchFamily="34" charset="-122"/>
              </a:rPr>
              <a:t>要求</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marL="0" indent="0">
              <a:lnSpc>
                <a:spcPts val="3800"/>
              </a:lnSpc>
              <a:buNone/>
            </a:pPr>
            <a:r>
              <a:rPr lang="en-US" altLang="zh-CN" sz="2000" b="1" dirty="0" smtClean="0">
                <a:solidFill>
                  <a:srgbClr val="00B050"/>
                </a:solidFill>
                <a:latin typeface="微软雅黑" panose="020B0503020204020204" pitchFamily="34" charset="-122"/>
                <a:ea typeface="微软雅黑" panose="020B0503020204020204" pitchFamily="34" charset="-122"/>
              </a:rPr>
              <a:t>      </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en-US" altLang="zh-CN" sz="2000" b="1" dirty="0">
                <a:solidFill>
                  <a:srgbClr val="00B050"/>
                </a:solidFill>
                <a:latin typeface="微软雅黑" panose="020B0503020204020204" pitchFamily="34" charset="-122"/>
                <a:ea typeface="微软雅黑" panose="020B0503020204020204" pitchFamily="34" charset="-122"/>
              </a:rPr>
              <a:t>1</a:t>
            </a:r>
            <a:r>
              <a:rPr lang="zh-CN" altLang="zh-CN" sz="2000" b="1" dirty="0">
                <a:solidFill>
                  <a:srgbClr val="00B050"/>
                </a:solidFill>
                <a:latin typeface="微软雅黑" panose="020B0503020204020204" pitchFamily="34" charset="-122"/>
                <a:ea typeface="微软雅黑" panose="020B0503020204020204" pitchFamily="34" charset="-122"/>
              </a:rPr>
              <a:t>）老师与学生同时写作文</a:t>
            </a:r>
            <a:r>
              <a:rPr lang="zh-CN" altLang="zh-CN" sz="2000" dirty="0">
                <a:latin typeface="+mn-ea"/>
              </a:rPr>
              <a:t>（下水作文），</a:t>
            </a:r>
            <a:r>
              <a:rPr lang="zh-CN" altLang="zh-CN" sz="2000" dirty="0" smtClean="0">
                <a:latin typeface="+mn-ea"/>
              </a:rPr>
              <a:t>交给</a:t>
            </a:r>
            <a:r>
              <a:rPr lang="zh-CN" altLang="en-US" sz="2000" dirty="0" smtClean="0">
                <a:latin typeface="+mn-ea"/>
              </a:rPr>
              <a:t>分管校长和校长</a:t>
            </a:r>
            <a:r>
              <a:rPr lang="zh-CN" altLang="zh-CN" sz="2000" dirty="0" smtClean="0">
                <a:latin typeface="+mn-ea"/>
              </a:rPr>
              <a:t>欣赏。</a:t>
            </a:r>
            <a:endParaRPr lang="zh-CN" altLang="zh-CN" sz="2000" dirty="0">
              <a:latin typeface="+mn-ea"/>
            </a:endParaRPr>
          </a:p>
          <a:p>
            <a:pPr marL="0" indent="0">
              <a:lnSpc>
                <a:spcPts val="3800"/>
              </a:lnSpc>
              <a:spcBef>
                <a:spcPts val="0"/>
              </a:spcBef>
              <a:buNone/>
            </a:pPr>
            <a:r>
              <a:rPr lang="en-US" altLang="zh-CN" sz="2000" b="1" dirty="0" smtClean="0">
                <a:solidFill>
                  <a:srgbClr val="00B050"/>
                </a:solidFill>
                <a:latin typeface="微软雅黑" panose="020B0503020204020204" pitchFamily="34" charset="-122"/>
                <a:ea typeface="微软雅黑" panose="020B0503020204020204" pitchFamily="34" charset="-122"/>
              </a:rPr>
              <a:t>      </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en-US" altLang="zh-CN" sz="2000" b="1" dirty="0">
                <a:solidFill>
                  <a:srgbClr val="00B050"/>
                </a:solidFill>
                <a:latin typeface="微软雅黑" panose="020B0503020204020204" pitchFamily="34" charset="-122"/>
                <a:ea typeface="微软雅黑" panose="020B0503020204020204" pitchFamily="34" charset="-122"/>
              </a:rPr>
              <a:t>2</a:t>
            </a:r>
            <a:r>
              <a:rPr lang="zh-CN" altLang="zh-CN" sz="2000" b="1" dirty="0">
                <a:solidFill>
                  <a:srgbClr val="00B050"/>
                </a:solidFill>
                <a:latin typeface="微软雅黑" panose="020B0503020204020204" pitchFamily="34" charset="-122"/>
                <a:ea typeface="微软雅黑" panose="020B0503020204020204" pitchFamily="34" charset="-122"/>
              </a:rPr>
              <a:t>）改变原先作文题目与学生作文内容之间分离的状态</a:t>
            </a:r>
            <a:r>
              <a:rPr lang="zh-CN" altLang="zh-CN" sz="2000" dirty="0">
                <a:latin typeface="+mn-ea"/>
              </a:rPr>
              <a:t>，</a:t>
            </a:r>
            <a:r>
              <a:rPr lang="zh-CN" altLang="zh-CN" sz="2000" b="1" dirty="0">
                <a:solidFill>
                  <a:srgbClr val="0000FF"/>
                </a:solidFill>
                <a:latin typeface="+mn-ea"/>
              </a:rPr>
              <a:t>作文题目印在作文纸的开头</a:t>
            </a:r>
            <a:r>
              <a:rPr lang="zh-CN" altLang="zh-CN" sz="2000" dirty="0">
                <a:latin typeface="+mn-ea"/>
              </a:rPr>
              <a:t>。</a:t>
            </a:r>
            <a:endParaRPr lang="zh-CN" altLang="zh-CN" sz="2000" dirty="0">
              <a:latin typeface="+mn-ea"/>
            </a:endParaRPr>
          </a:p>
          <a:p>
            <a:pPr marL="0" indent="0">
              <a:lnSpc>
                <a:spcPts val="3800"/>
              </a:lnSpc>
              <a:spcBef>
                <a:spcPts val="0"/>
              </a:spcBef>
              <a:buNone/>
            </a:pPr>
            <a:r>
              <a:rPr lang="en-US" altLang="zh-CN" sz="2000" b="1" dirty="0" smtClean="0">
                <a:solidFill>
                  <a:srgbClr val="00B050"/>
                </a:solidFill>
                <a:latin typeface="微软雅黑" panose="020B0503020204020204" pitchFamily="34" charset="-122"/>
                <a:ea typeface="微软雅黑" panose="020B0503020204020204" pitchFamily="34" charset="-122"/>
              </a:rPr>
              <a:t>      </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en-US" altLang="zh-CN" sz="2000" b="1" dirty="0">
                <a:solidFill>
                  <a:srgbClr val="00B050"/>
                </a:solidFill>
                <a:latin typeface="微软雅黑" panose="020B0503020204020204" pitchFamily="34" charset="-122"/>
                <a:ea typeface="微软雅黑" panose="020B0503020204020204" pitchFamily="34" charset="-122"/>
              </a:rPr>
              <a:t>3</a:t>
            </a:r>
            <a:r>
              <a:rPr lang="zh-CN" altLang="zh-CN" sz="2000" b="1" dirty="0">
                <a:solidFill>
                  <a:srgbClr val="00B050"/>
                </a:solidFill>
                <a:latin typeface="微软雅黑" panose="020B0503020204020204" pitchFamily="34" charset="-122"/>
                <a:ea typeface="微软雅黑" panose="020B0503020204020204" pitchFamily="34" charset="-122"/>
              </a:rPr>
              <a:t>）老师全批全改</a:t>
            </a:r>
            <a:r>
              <a:rPr lang="zh-CN" altLang="zh-CN" sz="2000" dirty="0">
                <a:latin typeface="+mn-ea"/>
              </a:rPr>
              <a:t>，以及批改的</a:t>
            </a:r>
            <a:r>
              <a:rPr lang="zh-CN" altLang="zh-CN" sz="2000" dirty="0" smtClean="0">
                <a:latin typeface="+mn-ea"/>
              </a:rPr>
              <a:t>改革</a:t>
            </a:r>
            <a:r>
              <a:rPr lang="zh-CN" altLang="en-US" sz="2000" dirty="0">
                <a:latin typeface="+mn-ea"/>
              </a:rPr>
              <a:t>（在作文</a:t>
            </a:r>
            <a:r>
              <a:rPr lang="zh-CN" altLang="en-US" sz="2000" dirty="0" smtClean="0">
                <a:latin typeface="+mn-ea"/>
              </a:rPr>
              <a:t>纸</a:t>
            </a:r>
            <a:r>
              <a:rPr lang="zh-CN" altLang="en-US" sz="2000" b="1" dirty="0">
                <a:solidFill>
                  <a:srgbClr val="0000FF"/>
                </a:solidFill>
                <a:latin typeface="+mn-ea"/>
              </a:rPr>
              <a:t>开头的得分表格在分项赋</a:t>
            </a:r>
            <a:r>
              <a:rPr lang="zh-CN" altLang="en-US" sz="2000" b="1" dirty="0" smtClean="0">
                <a:solidFill>
                  <a:srgbClr val="0000FF"/>
                </a:solidFill>
                <a:latin typeface="+mn-ea"/>
              </a:rPr>
              <a:t>分</a:t>
            </a:r>
            <a:r>
              <a:rPr lang="zh-CN" altLang="en-US" sz="2000" b="1" dirty="0">
                <a:solidFill>
                  <a:srgbClr val="0000FF"/>
                </a:solidFill>
                <a:latin typeface="+mn-ea"/>
              </a:rPr>
              <a:t>，这种</a:t>
            </a:r>
            <a:r>
              <a:rPr lang="zh-CN" altLang="en-US" sz="2000" b="1" dirty="0">
                <a:solidFill>
                  <a:srgbClr val="00B0F0"/>
                </a:solidFill>
                <a:latin typeface="微软雅黑" panose="020B0503020204020204" pitchFamily="34" charset="-122"/>
                <a:ea typeface="微软雅黑" panose="020B0503020204020204" pitchFamily="34" charset="-122"/>
              </a:rPr>
              <a:t>分项赋</a:t>
            </a:r>
            <a:r>
              <a:rPr lang="zh-CN" altLang="en-US" sz="2000" b="1" dirty="0" smtClean="0">
                <a:solidFill>
                  <a:srgbClr val="00B0F0"/>
                </a:solidFill>
                <a:latin typeface="微软雅黑" panose="020B0503020204020204" pitchFamily="34" charset="-122"/>
                <a:ea typeface="微软雅黑" panose="020B0503020204020204" pitchFamily="34" charset="-122"/>
              </a:rPr>
              <a:t>分</a:t>
            </a:r>
            <a:r>
              <a:rPr lang="zh-CN" altLang="en-US" sz="2000" b="1" dirty="0" smtClean="0">
                <a:solidFill>
                  <a:srgbClr val="0000FF"/>
                </a:solidFill>
                <a:latin typeface="+mn-ea"/>
              </a:rPr>
              <a:t>的批改方式要比</a:t>
            </a:r>
            <a:r>
              <a:rPr lang="zh-CN" altLang="en-US" sz="2000" b="1" dirty="0">
                <a:solidFill>
                  <a:srgbClr val="00B0F0"/>
                </a:solidFill>
                <a:latin typeface="微软雅黑" panose="020B0503020204020204" pitchFamily="34" charset="-122"/>
                <a:ea typeface="微软雅黑" panose="020B0503020204020204" pitchFamily="34" charset="-122"/>
              </a:rPr>
              <a:t>整体印象赋分</a:t>
            </a:r>
            <a:r>
              <a:rPr lang="zh-CN" altLang="en-US" sz="2000" b="1" dirty="0" smtClean="0">
                <a:solidFill>
                  <a:srgbClr val="0000FF"/>
                </a:solidFill>
                <a:latin typeface="+mn-ea"/>
              </a:rPr>
              <a:t>的难度以及工作量大得多，因为学生甚至有一些家长有可能会对老师</a:t>
            </a:r>
            <a:r>
              <a:rPr lang="zh-CN" altLang="en-US" sz="2000" b="1" dirty="0">
                <a:solidFill>
                  <a:srgbClr val="00B0F0"/>
                </a:solidFill>
                <a:latin typeface="微软雅黑" panose="020B0503020204020204" pitchFamily="34" charset="-122"/>
                <a:ea typeface="微软雅黑" panose="020B0503020204020204" pitchFamily="34" charset="-122"/>
              </a:rPr>
              <a:t>分项赋分的合理性、科学性</a:t>
            </a:r>
            <a:r>
              <a:rPr lang="zh-CN" altLang="en-US" sz="2000" b="1" dirty="0" smtClean="0">
                <a:solidFill>
                  <a:srgbClr val="0000FF"/>
                </a:solidFill>
                <a:latin typeface="+mn-ea"/>
              </a:rPr>
              <a:t>进行推敲，甚至会来找老师“讨说法”</a:t>
            </a:r>
            <a:r>
              <a:rPr lang="zh-CN" altLang="en-US" sz="2000" dirty="0" smtClean="0">
                <a:latin typeface="+mn-ea"/>
              </a:rPr>
              <a:t>）</a:t>
            </a:r>
            <a:r>
              <a:rPr lang="zh-CN" altLang="zh-CN" sz="2000" dirty="0" smtClean="0">
                <a:latin typeface="+mn-ea"/>
              </a:rPr>
              <a:t>。</a:t>
            </a:r>
            <a:endParaRPr lang="en-US" altLang="zh-CN" sz="2000" dirty="0" smtClean="0">
              <a:latin typeface="+mn-ea"/>
            </a:endParaRPr>
          </a:p>
          <a:p>
            <a:pPr marL="0" indent="0">
              <a:lnSpc>
                <a:spcPts val="3800"/>
              </a:lnSpc>
              <a:spcBef>
                <a:spcPts val="0"/>
              </a:spcBef>
              <a:buNone/>
            </a:pPr>
            <a:r>
              <a:rPr lang="en-US" altLang="zh-CN" sz="2000" b="1" dirty="0" smtClean="0">
                <a:solidFill>
                  <a:srgbClr val="00B050"/>
                </a:solidFill>
                <a:latin typeface="微软雅黑" panose="020B0503020204020204" pitchFamily="34" charset="-122"/>
                <a:ea typeface="微软雅黑" panose="020B0503020204020204" pitchFamily="34" charset="-122"/>
              </a:rPr>
              <a:t>      </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en-US" altLang="zh-CN" sz="2000" b="1" dirty="0">
                <a:solidFill>
                  <a:srgbClr val="00B050"/>
                </a:solidFill>
                <a:latin typeface="微软雅黑" panose="020B0503020204020204" pitchFamily="34" charset="-122"/>
                <a:ea typeface="微软雅黑" panose="020B0503020204020204" pitchFamily="34" charset="-122"/>
              </a:rPr>
              <a:t>4</a:t>
            </a:r>
            <a:r>
              <a:rPr lang="zh-CN" altLang="zh-CN" sz="2000" b="1" dirty="0">
                <a:solidFill>
                  <a:srgbClr val="00B050"/>
                </a:solidFill>
                <a:latin typeface="微软雅黑" panose="020B0503020204020204" pitchFamily="34" charset="-122"/>
                <a:ea typeface="微软雅黑" panose="020B0503020204020204" pitchFamily="34" charset="-122"/>
              </a:rPr>
              <a:t>）仅仅老师评讲作文也不行</a:t>
            </a:r>
            <a:r>
              <a:rPr lang="zh-CN" altLang="zh-CN" sz="2000" dirty="0" smtClean="0">
                <a:latin typeface="+mn-ea"/>
              </a:rPr>
              <a:t>，</a:t>
            </a:r>
            <a:r>
              <a:rPr lang="zh-CN" altLang="en-US" sz="2000" dirty="0" smtClean="0">
                <a:latin typeface="+mn-ea"/>
              </a:rPr>
              <a:t>将</a:t>
            </a:r>
            <a:r>
              <a:rPr lang="zh-CN" altLang="zh-CN" sz="2000" b="1" dirty="0" smtClean="0">
                <a:solidFill>
                  <a:srgbClr val="0000FF"/>
                </a:solidFill>
                <a:latin typeface="+mn-ea"/>
              </a:rPr>
              <a:t>全</a:t>
            </a:r>
            <a:r>
              <a:rPr lang="zh-CN" altLang="zh-CN" sz="2000" b="1" dirty="0">
                <a:solidFill>
                  <a:srgbClr val="0000FF"/>
                </a:solidFill>
                <a:latin typeface="+mn-ea"/>
              </a:rPr>
              <a:t>年级得分最高</a:t>
            </a:r>
            <a:r>
              <a:rPr lang="zh-CN" altLang="zh-CN" sz="2000" b="1" dirty="0" smtClean="0">
                <a:solidFill>
                  <a:srgbClr val="0000FF"/>
                </a:solidFill>
                <a:latin typeface="+mn-ea"/>
              </a:rPr>
              <a:t>的</a:t>
            </a:r>
            <a:r>
              <a:rPr lang="zh-CN" altLang="en-US" sz="2000" b="1" dirty="0" smtClean="0">
                <a:solidFill>
                  <a:srgbClr val="0000FF"/>
                </a:solidFill>
                <a:latin typeface="+mn-ea"/>
              </a:rPr>
              <a:t>三位</a:t>
            </a:r>
            <a:r>
              <a:rPr lang="zh-CN" altLang="zh-CN" sz="2000" b="1" dirty="0" smtClean="0">
                <a:solidFill>
                  <a:srgbClr val="0000FF"/>
                </a:solidFill>
                <a:latin typeface="+mn-ea"/>
              </a:rPr>
              <a:t>学生</a:t>
            </a:r>
            <a:r>
              <a:rPr lang="zh-CN" altLang="zh-CN" sz="2000" dirty="0">
                <a:latin typeface="+mn-ea"/>
              </a:rPr>
              <a:t>与</a:t>
            </a:r>
            <a:r>
              <a:rPr lang="zh-CN" altLang="zh-CN" sz="2000" b="1" dirty="0">
                <a:solidFill>
                  <a:srgbClr val="0000FF"/>
                </a:solidFill>
                <a:latin typeface="+mn-ea"/>
              </a:rPr>
              <a:t>本班级得分最高的学生</a:t>
            </a:r>
            <a:r>
              <a:rPr lang="zh-CN" altLang="zh-CN" sz="2000" dirty="0">
                <a:latin typeface="+mn-ea"/>
              </a:rPr>
              <a:t>的作</a:t>
            </a:r>
            <a:r>
              <a:rPr lang="zh-CN" altLang="zh-CN" sz="2000" dirty="0" smtClean="0">
                <a:latin typeface="+mn-ea"/>
              </a:rPr>
              <a:t>文</a:t>
            </a:r>
            <a:r>
              <a:rPr lang="zh-CN" altLang="en-US" sz="2000" dirty="0">
                <a:latin typeface="+mn-ea"/>
              </a:rPr>
              <a:t>印给学生</a:t>
            </a:r>
            <a:r>
              <a:rPr lang="zh-CN" altLang="zh-CN" sz="2000" dirty="0" smtClean="0">
                <a:latin typeface="+mn-ea"/>
              </a:rPr>
              <a:t>，</a:t>
            </a:r>
            <a:r>
              <a:rPr lang="zh-CN" altLang="zh-CN" sz="2000" dirty="0">
                <a:latin typeface="+mn-ea"/>
              </a:rPr>
              <a:t>这样，可以让同学们</a:t>
            </a:r>
            <a:r>
              <a:rPr lang="zh-CN" altLang="zh-CN" sz="2000" b="1" dirty="0">
                <a:solidFill>
                  <a:srgbClr val="0000FF"/>
                </a:solidFill>
                <a:latin typeface="+mn-ea"/>
              </a:rPr>
              <a:t>每次都能</a:t>
            </a:r>
            <a:r>
              <a:rPr lang="zh-CN" altLang="zh-CN" sz="2000" b="1" dirty="0" smtClean="0">
                <a:solidFill>
                  <a:srgbClr val="0000FF"/>
                </a:solidFill>
                <a:latin typeface="+mn-ea"/>
              </a:rPr>
              <a:t>看到</a:t>
            </a:r>
            <a:r>
              <a:rPr lang="zh-CN" altLang="en-US" sz="2000" b="1" dirty="0" smtClean="0">
                <a:solidFill>
                  <a:srgbClr val="0000FF"/>
                </a:solidFill>
                <a:latin typeface="+mn-ea"/>
              </a:rPr>
              <a:t>四</a:t>
            </a:r>
            <a:r>
              <a:rPr lang="zh-CN" altLang="zh-CN" sz="2000" b="1" dirty="0" smtClean="0">
                <a:solidFill>
                  <a:srgbClr val="0000FF"/>
                </a:solidFill>
                <a:latin typeface="+mn-ea"/>
              </a:rPr>
              <a:t>篇</a:t>
            </a:r>
            <a:r>
              <a:rPr lang="zh-CN" altLang="zh-CN" sz="2000" b="1" dirty="0">
                <a:solidFill>
                  <a:srgbClr val="0000FF"/>
                </a:solidFill>
                <a:latin typeface="+mn-ea"/>
              </a:rPr>
              <a:t>相对可供常模参照的作文范本</a:t>
            </a:r>
            <a:r>
              <a:rPr lang="zh-CN" altLang="zh-CN" sz="2000" dirty="0">
                <a:latin typeface="+mn-ea"/>
              </a:rPr>
              <a:t>，在与自己作文</a:t>
            </a:r>
            <a:r>
              <a:rPr lang="zh-CN" altLang="zh-CN" sz="2000" b="1" dirty="0">
                <a:solidFill>
                  <a:srgbClr val="0000FF"/>
                </a:solidFill>
                <a:latin typeface="+mn-ea"/>
              </a:rPr>
              <a:t>比对的过程中，了解自己作文存在的问题</a:t>
            </a:r>
            <a:r>
              <a:rPr lang="zh-CN" altLang="zh-CN" sz="2000" dirty="0">
                <a:latin typeface="+mn-ea"/>
              </a:rPr>
              <a:t>，以利于以后如何提升自己的作文能力</a:t>
            </a:r>
            <a:r>
              <a:rPr lang="zh-CN" altLang="zh-CN" sz="2000" dirty="0" smtClean="0">
                <a:latin typeface="+mn-ea"/>
              </a:rPr>
              <a:t>。</a:t>
            </a:r>
            <a:r>
              <a:rPr lang="zh-CN" altLang="zh-CN" sz="2000" b="1" dirty="0" smtClean="0"/>
              <a:t>三</a:t>
            </a:r>
            <a:r>
              <a:rPr lang="zh-CN" altLang="zh-CN" sz="2000" b="1" dirty="0"/>
              <a:t>年下来，</a:t>
            </a:r>
            <a:r>
              <a:rPr lang="en-US" altLang="zh-CN" sz="2000" b="1" dirty="0" smtClean="0">
                <a:solidFill>
                  <a:srgbClr val="FF0000"/>
                </a:solidFill>
                <a:latin typeface="微软雅黑" panose="020B0503020204020204" pitchFamily="34" charset="-122"/>
                <a:ea typeface="微软雅黑" panose="020B0503020204020204" pitchFamily="34" charset="-122"/>
              </a:rPr>
              <a:t>6*10+6*4*10=300</a:t>
            </a:r>
            <a:r>
              <a:rPr lang="zh-CN" altLang="zh-CN" sz="2000" b="1" dirty="0" smtClean="0">
                <a:solidFill>
                  <a:srgbClr val="FF0000"/>
                </a:solidFill>
                <a:latin typeface="微软雅黑" panose="020B0503020204020204" pitchFamily="34" charset="-122"/>
                <a:ea typeface="微软雅黑" panose="020B0503020204020204" pitchFamily="34" charset="-122"/>
              </a:rPr>
              <a:t>篇</a:t>
            </a:r>
            <a:r>
              <a:rPr lang="zh-CN" altLang="zh-CN" sz="2000" b="1" dirty="0"/>
              <a:t>（每学期至少</a:t>
            </a:r>
            <a:r>
              <a:rPr lang="en-US" altLang="zh-CN" sz="2000" b="1" dirty="0"/>
              <a:t>10</a:t>
            </a:r>
            <a:r>
              <a:rPr lang="zh-CN" altLang="zh-CN" sz="2000" b="1" dirty="0"/>
              <a:t>篇作文），这些作文</a:t>
            </a:r>
            <a:r>
              <a:rPr lang="zh-CN" altLang="zh-CN" sz="2000" b="1" dirty="0" smtClean="0"/>
              <a:t>中</a:t>
            </a:r>
            <a:r>
              <a:rPr lang="zh-CN" altLang="en-US" sz="2000" b="1" dirty="0">
                <a:solidFill>
                  <a:srgbClr val="FF0000"/>
                </a:solidFill>
                <a:latin typeface="微软雅黑" panose="020B0503020204020204" pitchFamily="34" charset="-122"/>
                <a:ea typeface="微软雅黑" panose="020B0503020204020204" pitchFamily="34" charset="-122"/>
              </a:rPr>
              <a:t>五</a:t>
            </a:r>
            <a:r>
              <a:rPr lang="zh-CN" altLang="zh-CN" sz="2000" b="1" dirty="0">
                <a:solidFill>
                  <a:srgbClr val="FF0000"/>
                </a:solidFill>
                <a:latin typeface="微软雅黑" panose="020B0503020204020204" pitchFamily="34" charset="-122"/>
                <a:ea typeface="微软雅黑" panose="020B0503020204020204" pitchFamily="34" charset="-122"/>
              </a:rPr>
              <a:t>分之一</a:t>
            </a:r>
            <a:r>
              <a:rPr lang="zh-CN" altLang="zh-CN" sz="2000" b="1" dirty="0"/>
              <a:t>是</a:t>
            </a:r>
            <a:r>
              <a:rPr lang="zh-CN" altLang="zh-CN" sz="2000" b="1" dirty="0">
                <a:solidFill>
                  <a:srgbClr val="FF0000"/>
                </a:solidFill>
                <a:latin typeface="微软雅黑" panose="020B0503020204020204" pitchFamily="34" charset="-122"/>
                <a:ea typeface="微软雅黑" panose="020B0503020204020204" pitchFamily="34" charset="-122"/>
              </a:rPr>
              <a:t>自己</a:t>
            </a:r>
            <a:r>
              <a:rPr lang="zh-CN" altLang="zh-CN" sz="2000" b="1" dirty="0" smtClean="0">
                <a:solidFill>
                  <a:srgbClr val="FF0000"/>
                </a:solidFill>
                <a:latin typeface="微软雅黑" panose="020B0503020204020204" pitchFamily="34" charset="-122"/>
                <a:ea typeface="微软雅黑" panose="020B0503020204020204" pitchFamily="34" charset="-122"/>
              </a:rPr>
              <a:t>写</a:t>
            </a:r>
            <a:r>
              <a:rPr lang="zh-CN" altLang="en-US" sz="2000" b="1" dirty="0" smtClean="0">
                <a:solidFill>
                  <a:srgbClr val="FF0000"/>
                </a:solidFill>
                <a:latin typeface="微软雅黑" panose="020B0503020204020204" pitchFamily="34" charset="-122"/>
                <a:ea typeface="微软雅黑" panose="020B0503020204020204" pitchFamily="34" charset="-122"/>
              </a:rPr>
              <a:t>的</a:t>
            </a:r>
            <a:r>
              <a:rPr lang="zh-CN" altLang="zh-CN" sz="2000" b="1" dirty="0" smtClean="0">
                <a:solidFill>
                  <a:srgbClr val="FF0000"/>
                </a:solidFill>
                <a:latin typeface="微软雅黑" panose="020B0503020204020204" pitchFamily="34" charset="-122"/>
                <a:ea typeface="微软雅黑" panose="020B0503020204020204" pitchFamily="34" charset="-122"/>
              </a:rPr>
              <a:t>老</a:t>
            </a:r>
            <a:r>
              <a:rPr lang="zh-CN" altLang="zh-CN" sz="2000" b="1" dirty="0">
                <a:solidFill>
                  <a:srgbClr val="FF0000"/>
                </a:solidFill>
                <a:latin typeface="微软雅黑" panose="020B0503020204020204" pitchFamily="34" charset="-122"/>
                <a:ea typeface="微软雅黑" panose="020B0503020204020204" pitchFamily="34" charset="-122"/>
              </a:rPr>
              <a:t>师批阅过的</a:t>
            </a:r>
            <a:r>
              <a:rPr lang="zh-CN" altLang="zh-CN" sz="2000" b="1" dirty="0" smtClean="0"/>
              <a:t>，</a:t>
            </a:r>
            <a:r>
              <a:rPr lang="zh-CN" altLang="en-US" sz="2000" b="1" dirty="0">
                <a:solidFill>
                  <a:srgbClr val="FF0000"/>
                </a:solidFill>
                <a:latin typeface="微软雅黑" panose="020B0503020204020204" pitchFamily="34" charset="-122"/>
                <a:ea typeface="微软雅黑" panose="020B0503020204020204" pitchFamily="34" charset="-122"/>
              </a:rPr>
              <a:t>五</a:t>
            </a:r>
            <a:r>
              <a:rPr lang="zh-CN" altLang="zh-CN" sz="2000" b="1" dirty="0">
                <a:solidFill>
                  <a:srgbClr val="FF0000"/>
                </a:solidFill>
                <a:latin typeface="微软雅黑" panose="020B0503020204020204" pitchFamily="34" charset="-122"/>
                <a:ea typeface="微软雅黑" panose="020B0503020204020204" pitchFamily="34" charset="-122"/>
              </a:rPr>
              <a:t>分之</a:t>
            </a:r>
            <a:r>
              <a:rPr lang="zh-CN" altLang="en-US" sz="2000" b="1" dirty="0">
                <a:solidFill>
                  <a:srgbClr val="FF0000"/>
                </a:solidFill>
                <a:latin typeface="微软雅黑" panose="020B0503020204020204" pitchFamily="34" charset="-122"/>
                <a:ea typeface="微软雅黑" panose="020B0503020204020204" pitchFamily="34" charset="-122"/>
              </a:rPr>
              <a:t>四</a:t>
            </a:r>
            <a:r>
              <a:rPr lang="zh-CN" altLang="zh-CN" sz="2000" b="1" dirty="0" smtClean="0"/>
              <a:t>是</a:t>
            </a:r>
            <a:r>
              <a:rPr lang="zh-CN" altLang="zh-CN" sz="2000" b="1" dirty="0">
                <a:solidFill>
                  <a:srgbClr val="FF0000"/>
                </a:solidFill>
                <a:latin typeface="微软雅黑" panose="020B0503020204020204" pitchFamily="34" charset="-122"/>
                <a:ea typeface="微软雅黑" panose="020B0503020204020204" pitchFamily="34" charset="-122"/>
              </a:rPr>
              <a:t>自己同伴中写得最好的</a:t>
            </a:r>
            <a:r>
              <a:rPr lang="zh-CN" altLang="zh-CN" sz="2000" b="1" dirty="0"/>
              <a:t>，这一定</a:t>
            </a:r>
            <a:r>
              <a:rPr lang="zh-CN" altLang="zh-CN" sz="2000" b="1" dirty="0" smtClean="0"/>
              <a:t>比任</a:t>
            </a:r>
            <a:r>
              <a:rPr lang="zh-CN" altLang="zh-CN" sz="2000" b="1" dirty="0"/>
              <a:t>何优秀作文选都要好得多</a:t>
            </a:r>
            <a:r>
              <a:rPr lang="zh-CN" altLang="zh-CN" sz="2000" b="1" dirty="0" smtClean="0"/>
              <a:t>……</a:t>
            </a:r>
            <a:endParaRPr lang="zh-CN" altLang="zh-CN" sz="2000" dirty="0">
              <a:latin typeface="+mn-ea"/>
            </a:endParaRPr>
          </a:p>
          <a:p>
            <a:pPr marL="0" indent="0">
              <a:lnSpc>
                <a:spcPts val="3800"/>
              </a:lnSpc>
              <a:spcBef>
                <a:spcPts val="0"/>
              </a:spcBef>
              <a:buNone/>
            </a:pPr>
            <a:r>
              <a:rPr lang="en-US" altLang="zh-CN" sz="2000" b="1" dirty="0" smtClean="0">
                <a:solidFill>
                  <a:srgbClr val="00B050"/>
                </a:solidFill>
                <a:latin typeface="微软雅黑" panose="020B0503020204020204" pitchFamily="34" charset="-122"/>
                <a:ea typeface="微软雅黑" panose="020B0503020204020204" pitchFamily="34" charset="-122"/>
              </a:rPr>
              <a:t>      </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en-US" altLang="zh-CN" sz="2000" b="1" dirty="0">
                <a:solidFill>
                  <a:srgbClr val="00B050"/>
                </a:solidFill>
                <a:latin typeface="微软雅黑" panose="020B0503020204020204" pitchFamily="34" charset="-122"/>
                <a:ea typeface="微软雅黑" panose="020B0503020204020204" pitchFamily="34" charset="-122"/>
              </a:rPr>
              <a:t>5</a:t>
            </a:r>
            <a:r>
              <a:rPr lang="zh-CN" altLang="zh-CN" sz="2000" b="1" dirty="0" smtClean="0">
                <a:solidFill>
                  <a:srgbClr val="00B050"/>
                </a:solidFill>
                <a:latin typeface="微软雅黑" panose="020B0503020204020204" pitchFamily="34" charset="-122"/>
                <a:ea typeface="微软雅黑" panose="020B0503020204020204" pitchFamily="34" charset="-122"/>
              </a:rPr>
              <a:t>）</a:t>
            </a:r>
            <a:r>
              <a:rPr lang="zh-CN" altLang="zh-CN" sz="2000" b="1" dirty="0">
                <a:solidFill>
                  <a:srgbClr val="00B050"/>
                </a:solidFill>
                <a:latin typeface="微软雅黑" panose="020B0503020204020204" pitchFamily="34" charset="-122"/>
                <a:ea typeface="微软雅黑" panose="020B0503020204020204" pitchFamily="34" charset="-122"/>
              </a:rPr>
              <a:t>每</a:t>
            </a:r>
            <a:r>
              <a:rPr lang="zh-CN" altLang="en-US" sz="2000" b="1" dirty="0" smtClean="0">
                <a:solidFill>
                  <a:srgbClr val="00B050"/>
                </a:solidFill>
                <a:latin typeface="微软雅黑" panose="020B0503020204020204" pitchFamily="34" charset="-122"/>
                <a:ea typeface="微软雅黑" panose="020B0503020204020204" pitchFamily="34" charset="-122"/>
              </a:rPr>
              <a:t>两</a:t>
            </a:r>
            <a:r>
              <a:rPr lang="zh-CN" altLang="zh-CN" sz="2000" b="1" dirty="0" smtClean="0">
                <a:solidFill>
                  <a:srgbClr val="00B050"/>
                </a:solidFill>
                <a:latin typeface="微软雅黑" panose="020B0503020204020204" pitchFamily="34" charset="-122"/>
                <a:ea typeface="微软雅黑" panose="020B0503020204020204" pitchFamily="34" charset="-122"/>
              </a:rPr>
              <a:t>周一</a:t>
            </a:r>
            <a:r>
              <a:rPr lang="zh-CN" altLang="zh-CN" sz="2000" b="1" dirty="0">
                <a:solidFill>
                  <a:srgbClr val="00B050"/>
                </a:solidFill>
                <a:latin typeface="微软雅黑" panose="020B0503020204020204" pitchFamily="34" charset="-122"/>
                <a:ea typeface="微软雅黑" panose="020B0503020204020204" pitchFamily="34" charset="-122"/>
              </a:rPr>
              <a:t>篇成铁的规定</a:t>
            </a:r>
            <a:r>
              <a:rPr lang="zh-CN" altLang="zh-CN" sz="2000" dirty="0">
                <a:latin typeface="+mn-ea"/>
              </a:rPr>
              <a:t>，这样</a:t>
            </a:r>
            <a:r>
              <a:rPr lang="zh-CN" altLang="zh-CN" sz="2000" dirty="0" smtClean="0">
                <a:latin typeface="+mn-ea"/>
              </a:rPr>
              <a:t>经过</a:t>
            </a:r>
            <a:r>
              <a:rPr lang="zh-CN" altLang="en-US" sz="2000" dirty="0" smtClean="0">
                <a:latin typeface="+mn-ea"/>
              </a:rPr>
              <a:t>三</a:t>
            </a:r>
            <a:r>
              <a:rPr lang="zh-CN" altLang="zh-CN" sz="2000" dirty="0" smtClean="0">
                <a:latin typeface="+mn-ea"/>
              </a:rPr>
              <a:t>年</a:t>
            </a:r>
            <a:r>
              <a:rPr lang="zh-CN" altLang="zh-CN" sz="2000" dirty="0">
                <a:latin typeface="+mn-ea"/>
              </a:rPr>
              <a:t>的强化系列训练，最后高考作文</a:t>
            </a:r>
            <a:r>
              <a:rPr lang="zh-CN" altLang="zh-CN" sz="2000" dirty="0" smtClean="0">
                <a:latin typeface="+mn-ea"/>
              </a:rPr>
              <a:t>年级均分增长</a:t>
            </a:r>
            <a:r>
              <a:rPr lang="en-US" altLang="zh-CN" sz="2000" dirty="0" smtClean="0">
                <a:latin typeface="+mn-ea"/>
              </a:rPr>
              <a:t>2</a:t>
            </a:r>
            <a:r>
              <a:rPr lang="zh-CN" altLang="zh-CN" sz="2000" dirty="0" smtClean="0">
                <a:latin typeface="+mn-ea"/>
              </a:rPr>
              <a:t>至</a:t>
            </a:r>
            <a:r>
              <a:rPr lang="en-US" altLang="zh-CN" sz="2000" dirty="0">
                <a:latin typeface="+mn-ea"/>
              </a:rPr>
              <a:t>3</a:t>
            </a:r>
            <a:r>
              <a:rPr lang="zh-CN" altLang="zh-CN" sz="2000" dirty="0" smtClean="0">
                <a:latin typeface="+mn-ea"/>
              </a:rPr>
              <a:t>分</a:t>
            </a:r>
            <a:r>
              <a:rPr lang="zh-CN" altLang="zh-CN" sz="2000" dirty="0">
                <a:latin typeface="+mn-ea"/>
              </a:rPr>
              <a:t>是有一定可能的，而</a:t>
            </a:r>
            <a:r>
              <a:rPr lang="zh-CN" altLang="zh-CN" sz="2000" dirty="0" smtClean="0">
                <a:latin typeface="+mn-ea"/>
              </a:rPr>
              <a:t>这</a:t>
            </a:r>
            <a:r>
              <a:rPr lang="en-US" altLang="zh-CN" sz="2000" dirty="0" smtClean="0">
                <a:latin typeface="+mn-ea"/>
              </a:rPr>
              <a:t>2</a:t>
            </a:r>
            <a:r>
              <a:rPr lang="zh-CN" altLang="zh-CN" sz="2000" dirty="0" smtClean="0">
                <a:latin typeface="+mn-ea"/>
              </a:rPr>
              <a:t>至</a:t>
            </a:r>
            <a:r>
              <a:rPr lang="en-US" altLang="zh-CN" sz="2000" dirty="0">
                <a:latin typeface="+mn-ea"/>
              </a:rPr>
              <a:t>3</a:t>
            </a:r>
            <a:r>
              <a:rPr lang="zh-CN" altLang="zh-CN" sz="2000" dirty="0" smtClean="0">
                <a:latin typeface="+mn-ea"/>
              </a:rPr>
              <a:t>分</a:t>
            </a:r>
            <a:r>
              <a:rPr lang="zh-CN" altLang="zh-CN" sz="2000" dirty="0">
                <a:latin typeface="+mn-ea"/>
              </a:rPr>
              <a:t>如果想</a:t>
            </a:r>
            <a:r>
              <a:rPr lang="zh-CN" altLang="zh-CN" sz="2000" dirty="0" smtClean="0">
                <a:latin typeface="+mn-ea"/>
              </a:rPr>
              <a:t>通过</a:t>
            </a:r>
            <a:r>
              <a:rPr lang="zh-CN" altLang="en-US" sz="2000" dirty="0" smtClean="0">
                <a:latin typeface="+mn-ea"/>
              </a:rPr>
              <a:t>其它学科</a:t>
            </a:r>
            <a:r>
              <a:rPr lang="zh-CN" altLang="zh-CN" sz="2000" dirty="0" smtClean="0">
                <a:latin typeface="+mn-ea"/>
              </a:rPr>
              <a:t>来</a:t>
            </a:r>
            <a:r>
              <a:rPr lang="zh-CN" altLang="zh-CN" sz="2000" dirty="0">
                <a:latin typeface="+mn-ea"/>
              </a:rPr>
              <a:t>补位，几乎是不可能的。</a:t>
            </a:r>
            <a:r>
              <a:rPr lang="zh-CN" altLang="zh-CN" sz="2000" dirty="0" smtClean="0">
                <a:latin typeface="+mn-ea"/>
              </a:rPr>
              <a:t>这</a:t>
            </a:r>
            <a:r>
              <a:rPr lang="en-US" altLang="zh-CN" sz="2000" dirty="0" smtClean="0">
                <a:latin typeface="+mn-ea"/>
              </a:rPr>
              <a:t>2</a:t>
            </a:r>
            <a:r>
              <a:rPr lang="zh-CN" altLang="zh-CN" sz="2000" dirty="0" smtClean="0">
                <a:latin typeface="+mn-ea"/>
              </a:rPr>
              <a:t>至</a:t>
            </a:r>
            <a:r>
              <a:rPr lang="en-US" altLang="zh-CN" sz="2000" dirty="0">
                <a:latin typeface="+mn-ea"/>
              </a:rPr>
              <a:t>3</a:t>
            </a:r>
            <a:r>
              <a:rPr lang="zh-CN" altLang="zh-CN" sz="2000" dirty="0" smtClean="0">
                <a:latin typeface="+mn-ea"/>
              </a:rPr>
              <a:t>分</a:t>
            </a:r>
            <a:r>
              <a:rPr lang="zh-CN" altLang="zh-CN" sz="2000" dirty="0">
                <a:latin typeface="+mn-ea"/>
              </a:rPr>
              <a:t>往往是决定你命运</a:t>
            </a:r>
            <a:r>
              <a:rPr lang="zh-CN" altLang="zh-CN" sz="2000" dirty="0" smtClean="0">
                <a:latin typeface="+mn-ea"/>
              </a:rPr>
              <a:t>的。</a:t>
            </a:r>
            <a:endParaRPr lang="zh-CN" altLang="zh-CN" sz="2000" dirty="0" smtClean="0">
              <a:latin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07092" y="131805"/>
            <a:ext cx="11986054" cy="6631459"/>
          </a:xfrm>
        </p:spPr>
        <p:txBody>
          <a:bodyPr>
            <a:normAutofit fontScale="85000" lnSpcReduction="10000"/>
          </a:bodyPr>
          <a:lstStyle/>
          <a:p>
            <a:pPr marL="0" indent="0">
              <a:lnSpc>
                <a:spcPts val="3900"/>
              </a:lnSpc>
              <a:spcBef>
                <a:spcPts val="0"/>
              </a:spcBef>
              <a:buNone/>
            </a:pPr>
            <a:r>
              <a:rPr lang="zh-CN" altLang="en-US" sz="2400" b="1" dirty="0" smtClean="0"/>
              <a:t>     </a:t>
            </a:r>
            <a:r>
              <a:rPr lang="zh-CN" altLang="en-US" sz="2400" b="1" dirty="0" smtClean="0">
                <a:solidFill>
                  <a:srgbClr val="00B050"/>
                </a:solidFill>
                <a:latin typeface="微软雅黑" panose="020B0503020204020204" pitchFamily="34" charset="-122"/>
                <a:ea typeface="微软雅黑" panose="020B0503020204020204" pitchFamily="34" charset="-122"/>
              </a:rPr>
              <a:t>（</a:t>
            </a:r>
            <a:r>
              <a:rPr lang="en-US" altLang="zh-CN" sz="2400" b="1" dirty="0">
                <a:solidFill>
                  <a:srgbClr val="00B050"/>
                </a:solidFill>
                <a:latin typeface="微软雅黑" panose="020B0503020204020204" pitchFamily="34" charset="-122"/>
                <a:ea typeface="微软雅黑" panose="020B0503020204020204" pitchFamily="34" charset="-122"/>
              </a:rPr>
              <a:t>6</a:t>
            </a:r>
            <a:r>
              <a:rPr lang="zh-CN" altLang="en-US" sz="2400" b="1" dirty="0" smtClean="0">
                <a:solidFill>
                  <a:srgbClr val="00B050"/>
                </a:solidFill>
                <a:latin typeface="微软雅黑" panose="020B0503020204020204" pitchFamily="34" charset="-122"/>
                <a:ea typeface="微软雅黑" panose="020B0503020204020204" pitchFamily="34" charset="-122"/>
              </a:rPr>
              <a:t>）</a:t>
            </a:r>
            <a:r>
              <a:rPr lang="zh-CN" altLang="zh-CN" sz="2400" b="1" dirty="0" smtClean="0">
                <a:solidFill>
                  <a:srgbClr val="00B050"/>
                </a:solidFill>
                <a:latin typeface="微软雅黑" panose="020B0503020204020204" pitchFamily="34" charset="-122"/>
                <a:ea typeface="微软雅黑" panose="020B0503020204020204" pitchFamily="34" charset="-122"/>
              </a:rPr>
              <a:t>建立</a:t>
            </a:r>
            <a:r>
              <a:rPr lang="zh-CN" altLang="zh-CN" sz="2400" b="1" dirty="0">
                <a:solidFill>
                  <a:srgbClr val="00B050"/>
                </a:solidFill>
                <a:latin typeface="微软雅黑" panose="020B0503020204020204" pitchFamily="34" charset="-122"/>
                <a:ea typeface="微软雅黑" panose="020B0503020204020204" pitchFamily="34" charset="-122"/>
              </a:rPr>
              <a:t>作文</a:t>
            </a:r>
            <a:r>
              <a:rPr lang="zh-CN" altLang="zh-CN" sz="2400" b="1" dirty="0" smtClean="0">
                <a:solidFill>
                  <a:srgbClr val="00B050"/>
                </a:solidFill>
                <a:latin typeface="微软雅黑" panose="020B0503020204020204" pitchFamily="34" charset="-122"/>
                <a:ea typeface="微软雅黑" panose="020B0503020204020204" pitchFamily="34" charset="-122"/>
              </a:rPr>
              <a:t>“双评”</a:t>
            </a:r>
            <a:r>
              <a:rPr lang="zh-CN" altLang="zh-CN" sz="2400" b="1" dirty="0">
                <a:solidFill>
                  <a:srgbClr val="00B050"/>
                </a:solidFill>
                <a:latin typeface="微软雅黑" panose="020B0503020204020204" pitchFamily="34" charset="-122"/>
                <a:ea typeface="微软雅黑" panose="020B0503020204020204" pitchFamily="34" charset="-122"/>
              </a:rPr>
              <a:t>制度</a:t>
            </a:r>
            <a:r>
              <a:rPr lang="zh-CN" altLang="en-US" sz="2400" b="1" dirty="0" smtClean="0">
                <a:solidFill>
                  <a:srgbClr val="00B050"/>
                </a:solidFill>
                <a:latin typeface="微软雅黑" panose="020B0503020204020204" pitchFamily="34" charset="-122"/>
                <a:ea typeface="微软雅黑" panose="020B0503020204020204" pitchFamily="34" charset="-122"/>
              </a:rPr>
              <a:t>。</a:t>
            </a:r>
            <a:r>
              <a:rPr lang="zh-CN" altLang="zh-CN" sz="2400" b="1" dirty="0" smtClean="0"/>
              <a:t>因为</a:t>
            </a:r>
            <a:r>
              <a:rPr lang="zh-CN" altLang="zh-CN" sz="2400" b="1" dirty="0"/>
              <a:t>长期以来本班的语文老师批阅自己学生的作文，</a:t>
            </a:r>
            <a:r>
              <a:rPr lang="zh-CN" altLang="zh-CN" sz="2400" b="1" dirty="0" smtClean="0"/>
              <a:t>对</a:t>
            </a:r>
            <a:r>
              <a:rPr lang="zh-CN" altLang="en-US" sz="2400" b="1" dirty="0" smtClean="0"/>
              <a:t>本班大多数具体</a:t>
            </a:r>
            <a:r>
              <a:rPr lang="zh-CN" altLang="zh-CN" sz="2400" b="1" dirty="0" smtClean="0"/>
              <a:t>学生</a:t>
            </a:r>
            <a:r>
              <a:rPr lang="zh-CN" altLang="zh-CN" sz="2400" b="1" dirty="0"/>
              <a:t>的作文水平</a:t>
            </a:r>
            <a:r>
              <a:rPr lang="zh-CN" altLang="zh-CN" sz="2400" b="1" dirty="0">
                <a:solidFill>
                  <a:srgbClr val="00B0F0"/>
                </a:solidFill>
                <a:latin typeface="黑体" panose="02010609060101010101" pitchFamily="49" charset="-122"/>
                <a:ea typeface="黑体" panose="02010609060101010101" pitchFamily="49" charset="-122"/>
              </a:rPr>
              <a:t>有可能形成定势思维，大概就是那个水平，就那个得分的档次，时间长了有</a:t>
            </a:r>
            <a:r>
              <a:rPr lang="zh-CN" altLang="zh-CN" sz="2400" b="1" dirty="0" smtClean="0">
                <a:solidFill>
                  <a:srgbClr val="00B0F0"/>
                </a:solidFill>
                <a:latin typeface="黑体" panose="02010609060101010101" pitchFamily="49" charset="-122"/>
                <a:ea typeface="黑体" panose="02010609060101010101" pitchFamily="49" charset="-122"/>
              </a:rPr>
              <a:t>可能会给</a:t>
            </a:r>
            <a:r>
              <a:rPr lang="zh-CN" altLang="en-US" sz="2400" b="1" dirty="0" smtClean="0">
                <a:solidFill>
                  <a:srgbClr val="00B0F0"/>
                </a:solidFill>
                <a:latin typeface="黑体" panose="02010609060101010101" pitchFamily="49" charset="-122"/>
                <a:ea typeface="黑体" panose="02010609060101010101" pitchFamily="49" charset="-122"/>
              </a:rPr>
              <a:t>某些具体的</a:t>
            </a:r>
            <a:r>
              <a:rPr lang="zh-CN" altLang="zh-CN" sz="2400" b="1" dirty="0" smtClean="0">
                <a:solidFill>
                  <a:srgbClr val="00B0F0"/>
                </a:solidFill>
                <a:latin typeface="黑体" panose="02010609060101010101" pitchFamily="49" charset="-122"/>
                <a:ea typeface="黑体" panose="02010609060101010101" pitchFamily="49" charset="-122"/>
              </a:rPr>
              <a:t>学生</a:t>
            </a:r>
            <a:r>
              <a:rPr lang="zh-CN" altLang="zh-CN" sz="2400" b="1" dirty="0">
                <a:solidFill>
                  <a:srgbClr val="00B0F0"/>
                </a:solidFill>
                <a:latin typeface="黑体" panose="02010609060101010101" pitchFamily="49" charset="-122"/>
                <a:ea typeface="黑体" panose="02010609060101010101" pitchFamily="49" charset="-122"/>
              </a:rPr>
              <a:t>以心理暗示“我的作文就这个水平、得分就能是这个档次”</a:t>
            </a:r>
            <a:r>
              <a:rPr lang="zh-CN" altLang="zh-CN" sz="2400" b="1" dirty="0" smtClean="0"/>
              <a:t>。</a:t>
            </a:r>
            <a:r>
              <a:rPr lang="zh-CN" altLang="en-US" sz="2400" b="1" dirty="0" smtClean="0"/>
              <a:t>那么，就非常有必要</a:t>
            </a:r>
            <a:r>
              <a:rPr lang="zh-CN" altLang="zh-CN" sz="2400" b="1" dirty="0" smtClean="0"/>
              <a:t>平时</a:t>
            </a:r>
            <a:r>
              <a:rPr lang="en-US" altLang="zh-CN" sz="2400" b="1" dirty="0"/>
              <a:t>6</a:t>
            </a:r>
            <a:r>
              <a:rPr lang="zh-CN" altLang="zh-CN" sz="2400" b="1" dirty="0" smtClean="0"/>
              <a:t>篇双</a:t>
            </a:r>
            <a:r>
              <a:rPr lang="zh-CN" altLang="zh-CN" sz="2400" b="1" dirty="0"/>
              <a:t>评，不设置</a:t>
            </a:r>
            <a:r>
              <a:rPr lang="zh-CN" altLang="zh-CN" sz="2400" b="1" dirty="0" smtClean="0"/>
              <a:t>仲裁</a:t>
            </a:r>
            <a:r>
              <a:rPr lang="zh-CN" altLang="en-US" sz="2400" b="1" dirty="0" smtClean="0"/>
              <a:t>；</a:t>
            </a:r>
            <a:r>
              <a:rPr lang="zh-CN" altLang="zh-CN" sz="2400" b="1" dirty="0" smtClean="0"/>
              <a:t>两</a:t>
            </a:r>
            <a:r>
              <a:rPr lang="zh-CN" altLang="zh-CN" sz="2400" b="1" dirty="0"/>
              <a:t>次月考和期中考试设置仲裁（因为期末考试一般是大市统考</a:t>
            </a:r>
            <a:r>
              <a:rPr lang="zh-CN" altLang="zh-CN" sz="2400" b="1" dirty="0" smtClean="0"/>
              <a:t>）</a:t>
            </a:r>
            <a:r>
              <a:rPr lang="zh-CN" altLang="en-US" sz="2400" b="1" dirty="0" smtClean="0"/>
              <a:t>。</a:t>
            </a:r>
            <a:endParaRPr lang="en-US" altLang="zh-CN" sz="2400" b="1" dirty="0" smtClean="0"/>
          </a:p>
          <a:p>
            <a:pPr marL="0" indent="0">
              <a:lnSpc>
                <a:spcPts val="3900"/>
              </a:lnSpc>
              <a:spcBef>
                <a:spcPts val="0"/>
              </a:spcBef>
              <a:buNone/>
            </a:pPr>
            <a:r>
              <a:rPr lang="en-US" altLang="zh-CN" sz="2400" b="1" dirty="0" smtClean="0">
                <a:solidFill>
                  <a:srgbClr val="FF0000"/>
                </a:solidFill>
                <a:latin typeface="黑体" panose="02010609060101010101" pitchFamily="49" charset="-122"/>
                <a:ea typeface="黑体" panose="02010609060101010101" pitchFamily="49"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双评</a:t>
            </a:r>
            <a:r>
              <a:rPr lang="zh-CN" altLang="en-US" sz="2400" b="1" dirty="0" smtClean="0">
                <a:solidFill>
                  <a:srgbClr val="FF0000"/>
                </a:solidFill>
                <a:latin typeface="微软雅黑" panose="020B0503020204020204" pitchFamily="34" charset="-122"/>
                <a:ea typeface="微软雅黑" panose="020B0503020204020204" pitchFamily="34" charset="-122"/>
              </a:rPr>
              <a:t>”</a:t>
            </a:r>
            <a:r>
              <a:rPr lang="zh-CN" altLang="zh-CN" sz="2400" b="1" dirty="0" smtClean="0">
                <a:solidFill>
                  <a:srgbClr val="FF0000"/>
                </a:solidFill>
                <a:latin typeface="黑体" panose="02010609060101010101" pitchFamily="49" charset="-122"/>
                <a:ea typeface="黑体" panose="02010609060101010101" pitchFamily="49" charset="-122"/>
              </a:rPr>
              <a:t> </a:t>
            </a:r>
            <a:r>
              <a:rPr lang="zh-CN" altLang="zh-CN" sz="2400" b="1" dirty="0" smtClean="0"/>
              <a:t>（</a:t>
            </a:r>
            <a:r>
              <a:rPr lang="zh-CN" altLang="zh-CN" sz="2400" b="1" dirty="0"/>
              <a:t>不设置仲裁</a:t>
            </a:r>
            <a:r>
              <a:rPr lang="zh-CN" altLang="zh-CN" sz="2400" b="1" dirty="0" smtClean="0"/>
              <a:t>）</a:t>
            </a:r>
            <a:r>
              <a:rPr lang="zh-CN" altLang="en-US" sz="2400" b="1" dirty="0" smtClean="0"/>
              <a:t>，</a:t>
            </a:r>
            <a:r>
              <a:rPr lang="zh-CN" altLang="zh-CN" sz="2400" dirty="0" smtClean="0"/>
              <a:t>一</a:t>
            </a:r>
            <a:r>
              <a:rPr lang="zh-CN" altLang="zh-CN" sz="2400" dirty="0"/>
              <a:t>个备课组的</a:t>
            </a:r>
            <a:r>
              <a:rPr lang="zh-CN" altLang="zh-CN" sz="2400" dirty="0" smtClean="0"/>
              <a:t>每个</a:t>
            </a:r>
            <a:r>
              <a:rPr lang="zh-CN" altLang="en-US" sz="2400" dirty="0" smtClean="0"/>
              <a:t>老师</a:t>
            </a:r>
            <a:r>
              <a:rPr lang="zh-CN" altLang="zh-CN" sz="2400" dirty="0" smtClean="0"/>
              <a:t>在</a:t>
            </a:r>
            <a:r>
              <a:rPr lang="zh-CN" altLang="zh-CN" sz="2400" dirty="0"/>
              <a:t>网上</a:t>
            </a:r>
            <a:r>
              <a:rPr lang="zh-CN" altLang="zh-CN" sz="2400" dirty="0" smtClean="0"/>
              <a:t>随机</a:t>
            </a:r>
            <a:r>
              <a:rPr lang="zh-CN" altLang="en-US" sz="2400" dirty="0" smtClean="0"/>
              <a:t>派位</a:t>
            </a:r>
            <a:r>
              <a:rPr lang="zh-CN" altLang="zh-CN" sz="2400" dirty="0" smtClean="0"/>
              <a:t>批阅</a:t>
            </a:r>
            <a:r>
              <a:rPr lang="zh-CN" altLang="zh-CN" sz="2400" dirty="0"/>
              <a:t>，阅卷</a:t>
            </a:r>
            <a:r>
              <a:rPr lang="zh-CN" altLang="zh-CN" sz="2400" dirty="0" smtClean="0"/>
              <a:t>后</a:t>
            </a:r>
            <a:r>
              <a:rPr lang="zh-CN" altLang="en-US" sz="2400" b="1" dirty="0">
                <a:solidFill>
                  <a:srgbClr val="00B0F0"/>
                </a:solidFill>
                <a:latin typeface="黑体" panose="02010609060101010101" pitchFamily="49" charset="-122"/>
                <a:ea typeface="黑体" panose="02010609060101010101" pitchFamily="49" charset="-122"/>
              </a:rPr>
              <a:t>在</a:t>
            </a:r>
            <a:r>
              <a:rPr lang="zh-CN" altLang="zh-CN" sz="2400" b="1" dirty="0">
                <a:solidFill>
                  <a:srgbClr val="00B0F0"/>
                </a:solidFill>
                <a:latin typeface="黑体" panose="02010609060101010101" pitchFamily="49" charset="-122"/>
                <a:ea typeface="黑体" panose="02010609060101010101" pitchFamily="49" charset="-122"/>
              </a:rPr>
              <a:t>公布学生作文得分情况之前，将作文卷发给各自的老师，老师立即批阅自己所教班级学生的作文，</a:t>
            </a:r>
            <a:r>
              <a:rPr lang="zh-CN" altLang="zh-CN" sz="2400" dirty="0"/>
              <a:t>然后</a:t>
            </a:r>
            <a:r>
              <a:rPr lang="zh-CN" altLang="zh-CN" sz="2400" b="1" dirty="0">
                <a:solidFill>
                  <a:srgbClr val="00B0F0"/>
                </a:solidFill>
                <a:latin typeface="黑体" panose="02010609060101010101" pitchFamily="49" charset="-122"/>
                <a:ea typeface="黑体" panose="02010609060101010101" pitchFamily="49" charset="-122"/>
              </a:rPr>
              <a:t>将自己批阅的得分情况与网上随机</a:t>
            </a:r>
            <a:r>
              <a:rPr lang="zh-CN" altLang="en-US" sz="2400" b="1" dirty="0">
                <a:solidFill>
                  <a:srgbClr val="00B0F0"/>
                </a:solidFill>
                <a:latin typeface="黑体" panose="02010609060101010101" pitchFamily="49" charset="-122"/>
                <a:ea typeface="黑体" panose="02010609060101010101" pitchFamily="49" charset="-122"/>
              </a:rPr>
              <a:t>派位</a:t>
            </a:r>
            <a:r>
              <a:rPr lang="zh-CN" altLang="zh-CN" sz="2400" b="1" dirty="0">
                <a:solidFill>
                  <a:srgbClr val="00B0F0"/>
                </a:solidFill>
                <a:latin typeface="黑体" panose="02010609060101010101" pitchFamily="49" charset="-122"/>
                <a:ea typeface="黑体" panose="02010609060101010101" pitchFamily="49" charset="-122"/>
              </a:rPr>
              <a:t>批阅的得分情况进行比对研究，思考存在的问题</a:t>
            </a:r>
            <a:r>
              <a:rPr lang="zh-CN" altLang="zh-CN" sz="2400" dirty="0"/>
              <a:t>，当然学生的得分还是应该以网上</a:t>
            </a:r>
            <a:r>
              <a:rPr lang="zh-CN" altLang="zh-CN" sz="2400" dirty="0" smtClean="0"/>
              <a:t>随机</a:t>
            </a:r>
            <a:r>
              <a:rPr lang="zh-CN" altLang="en-US" sz="2400" dirty="0" smtClean="0"/>
              <a:t>派位</a:t>
            </a:r>
            <a:r>
              <a:rPr lang="zh-CN" altLang="zh-CN" sz="2400" dirty="0" smtClean="0"/>
              <a:t>批阅</a:t>
            </a:r>
            <a:r>
              <a:rPr lang="zh-CN" altLang="zh-CN" sz="2400" dirty="0"/>
              <a:t>的得分为准计人学生的总分中</a:t>
            </a:r>
            <a:r>
              <a:rPr lang="zh-CN" altLang="zh-CN" sz="2400" dirty="0" smtClean="0"/>
              <a:t>。</a:t>
            </a:r>
            <a:endParaRPr lang="en-US" altLang="zh-CN" sz="2400" dirty="0" smtClean="0"/>
          </a:p>
          <a:p>
            <a:pPr marL="0" indent="0" fontAlgn="auto">
              <a:lnSpc>
                <a:spcPts val="3900"/>
              </a:lnSpc>
              <a:buNone/>
            </a:pPr>
            <a:r>
              <a:rPr lang="zh-CN" altLang="en-US" sz="2400" b="1" dirty="0" smtClean="0">
                <a:solidFill>
                  <a:srgbClr val="00B050"/>
                </a:solidFill>
                <a:latin typeface="微软雅黑" panose="020B0503020204020204" pitchFamily="34" charset="-122"/>
                <a:ea typeface="微软雅黑" panose="020B0503020204020204" pitchFamily="34" charset="-122"/>
              </a:rPr>
              <a:t>      （</a:t>
            </a:r>
            <a:r>
              <a:rPr lang="en-US" altLang="zh-CN" sz="2400" b="1" dirty="0">
                <a:solidFill>
                  <a:srgbClr val="00B050"/>
                </a:solidFill>
                <a:latin typeface="微软雅黑" panose="020B0503020204020204" pitchFamily="34" charset="-122"/>
                <a:ea typeface="微软雅黑" panose="020B0503020204020204" pitchFamily="34" charset="-122"/>
              </a:rPr>
              <a:t>7</a:t>
            </a:r>
            <a:r>
              <a:rPr lang="zh-CN" altLang="en-US" sz="2400" b="1" dirty="0">
                <a:solidFill>
                  <a:srgbClr val="00B050"/>
                </a:solidFill>
                <a:latin typeface="微软雅黑" panose="020B0503020204020204" pitchFamily="34" charset="-122"/>
                <a:ea typeface="微软雅黑" panose="020B0503020204020204" pitchFamily="34" charset="-122"/>
              </a:rPr>
              <a:t>）每次作文的命题老师都要按高考作文的要求写出评分细则。</a:t>
            </a:r>
            <a:endParaRPr lang="en-US" altLang="zh-CN" sz="2400" b="1" dirty="0"/>
          </a:p>
          <a:p>
            <a:pPr marL="0" indent="0" fontAlgn="auto">
              <a:lnSpc>
                <a:spcPts val="3900"/>
              </a:lnSpc>
              <a:buNone/>
            </a:pPr>
            <a:r>
              <a:rPr lang="zh-CN" altLang="en-US" sz="2400" b="1" dirty="0">
                <a:solidFill>
                  <a:srgbClr val="00B050"/>
                </a:solidFill>
                <a:latin typeface="微软雅黑" panose="020B0503020204020204" pitchFamily="34" charset="-122"/>
                <a:ea typeface="微软雅黑" panose="020B0503020204020204" pitchFamily="34" charset="-122"/>
              </a:rPr>
              <a:t>      （</a:t>
            </a:r>
            <a:r>
              <a:rPr lang="en-US" altLang="zh-CN" sz="2400" b="1" dirty="0">
                <a:solidFill>
                  <a:srgbClr val="00B050"/>
                </a:solidFill>
                <a:latin typeface="微软雅黑" panose="020B0503020204020204" pitchFamily="34" charset="-122"/>
                <a:ea typeface="微软雅黑" panose="020B0503020204020204" pitchFamily="34" charset="-122"/>
              </a:rPr>
              <a:t>8</a:t>
            </a:r>
            <a:r>
              <a:rPr lang="zh-CN" altLang="en-US" sz="2400" b="1" dirty="0">
                <a:solidFill>
                  <a:srgbClr val="00B050"/>
                </a:solidFill>
                <a:latin typeface="微软雅黑" panose="020B0503020204020204" pitchFamily="34" charset="-122"/>
                <a:ea typeface="微软雅黑" panose="020B0503020204020204" pitchFamily="34" charset="-122"/>
              </a:rPr>
              <a:t>）每次作文的</a:t>
            </a:r>
            <a:r>
              <a:rPr lang="zh-CN" altLang="en-US" sz="2400" b="1" dirty="0">
                <a:solidFill>
                  <a:srgbClr val="FF0000"/>
                </a:solidFill>
                <a:latin typeface="微软雅黑" panose="020B0503020204020204" pitchFamily="34" charset="-122"/>
                <a:ea typeface="微软雅黑" panose="020B0503020204020204" pitchFamily="34" charset="-122"/>
              </a:rPr>
              <a:t>评分细则</a:t>
            </a:r>
            <a:r>
              <a:rPr lang="zh-CN" altLang="en-US" sz="2400" b="1" dirty="0">
                <a:solidFill>
                  <a:srgbClr val="00B050"/>
                </a:solidFill>
                <a:latin typeface="微软雅黑" panose="020B0503020204020204" pitchFamily="34" charset="-122"/>
                <a:ea typeface="微软雅黑" panose="020B0503020204020204" pitchFamily="34" charset="-122"/>
              </a:rPr>
              <a:t>、所有教师的</a:t>
            </a:r>
            <a:r>
              <a:rPr lang="zh-CN" altLang="en-US" sz="2400" b="1" dirty="0">
                <a:solidFill>
                  <a:srgbClr val="FF0000"/>
                </a:solidFill>
                <a:latin typeface="微软雅黑" panose="020B0503020204020204" pitchFamily="34" charset="-122"/>
                <a:ea typeface="微软雅黑" panose="020B0503020204020204" pitchFamily="34" charset="-122"/>
              </a:rPr>
              <a:t>下水作文</a:t>
            </a:r>
            <a:r>
              <a:rPr lang="zh-CN" altLang="en-US" sz="2400" b="1" dirty="0">
                <a:solidFill>
                  <a:srgbClr val="00B05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学生的</a:t>
            </a:r>
            <a:r>
              <a:rPr lang="en-US" altLang="zh-CN" sz="2400" b="1" dirty="0">
                <a:solidFill>
                  <a:srgbClr val="FF0000"/>
                </a:solidFill>
                <a:latin typeface="微软雅黑" panose="020B0503020204020204" pitchFamily="34" charset="-122"/>
                <a:ea typeface="微软雅黑" panose="020B0503020204020204" pitchFamily="34" charset="-122"/>
              </a:rPr>
              <a:t>4</a:t>
            </a:r>
            <a:r>
              <a:rPr lang="zh-CN" altLang="en-US" sz="2400" b="1" dirty="0">
                <a:solidFill>
                  <a:srgbClr val="FF0000"/>
                </a:solidFill>
                <a:latin typeface="微软雅黑" panose="020B0503020204020204" pitchFamily="34" charset="-122"/>
                <a:ea typeface="微软雅黑" panose="020B0503020204020204" pitchFamily="34" charset="-122"/>
              </a:rPr>
              <a:t>篇优秀作文</a:t>
            </a:r>
            <a:r>
              <a:rPr lang="zh-CN" altLang="en-US" sz="2400" b="1" dirty="0">
                <a:solidFill>
                  <a:srgbClr val="00B050"/>
                </a:solidFill>
                <a:latin typeface="微软雅黑" panose="020B0503020204020204" pitchFamily="34" charset="-122"/>
                <a:ea typeface="微软雅黑" panose="020B0503020204020204" pitchFamily="34" charset="-122"/>
              </a:rPr>
              <a:t>、备课组就学生中</a:t>
            </a:r>
            <a:r>
              <a:rPr lang="zh-CN" altLang="en-US" sz="2400" b="1" dirty="0">
                <a:solidFill>
                  <a:srgbClr val="FF0000"/>
                </a:solidFill>
                <a:latin typeface="微软雅黑" panose="020B0503020204020204" pitchFamily="34" charset="-122"/>
                <a:ea typeface="微软雅黑" panose="020B0503020204020204" pitchFamily="34" charset="-122"/>
              </a:rPr>
              <a:t>“一篇优秀作文一篇较差作文”</a:t>
            </a:r>
            <a:r>
              <a:rPr lang="zh-CN" altLang="en-US" sz="2400" b="1" dirty="0">
                <a:solidFill>
                  <a:srgbClr val="00B050"/>
                </a:solidFill>
                <a:latin typeface="微软雅黑" panose="020B0503020204020204" pitchFamily="34" charset="-122"/>
                <a:ea typeface="微软雅黑" panose="020B0503020204020204" pitchFamily="34" charset="-122"/>
              </a:rPr>
              <a:t>对照评分细则认真讨论并规范撰写出</a:t>
            </a:r>
            <a:r>
              <a:rPr lang="zh-CN" altLang="en-US" sz="2400" b="1" dirty="0">
                <a:solidFill>
                  <a:srgbClr val="0000FF"/>
                </a:solidFill>
                <a:latin typeface="微软雅黑" panose="020B0503020204020204" pitchFamily="34" charset="-122"/>
                <a:ea typeface="微软雅黑" panose="020B0503020204020204" pitchFamily="34" charset="-122"/>
              </a:rPr>
              <a:t>“详细得分说明”</a:t>
            </a:r>
            <a:r>
              <a:rPr lang="zh-CN" altLang="en-US" sz="2400" b="1" dirty="0">
                <a:solidFill>
                  <a:srgbClr val="00B050"/>
                </a:solidFill>
                <a:latin typeface="微软雅黑" panose="020B0503020204020204" pitchFamily="34" charset="-122"/>
                <a:ea typeface="微软雅黑" panose="020B0503020204020204" pitchFamily="34" charset="-122"/>
              </a:rPr>
              <a:t>，发给学生，上报教务处、年级分管校长、校长</a:t>
            </a:r>
            <a:r>
              <a:rPr lang="zh-CN" altLang="en-US" sz="2400" b="1" dirty="0" smtClean="0">
                <a:solidFill>
                  <a:srgbClr val="00B050"/>
                </a:solidFill>
                <a:latin typeface="微软雅黑" panose="020B0503020204020204" pitchFamily="34" charset="-122"/>
                <a:ea typeface="微软雅黑" panose="020B0503020204020204" pitchFamily="34" charset="-122"/>
              </a:rPr>
              <a:t>。</a:t>
            </a:r>
            <a:endParaRPr lang="zh-CN" altLang="zh-CN"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121466" y="246140"/>
            <a:ext cx="12002529" cy="6430821"/>
          </a:xfrm>
        </p:spPr>
        <p:txBody>
          <a:bodyPr>
            <a:normAutofit/>
          </a:bodyPr>
          <a:lstStyle/>
          <a:p>
            <a:pPr marL="0" indent="0">
              <a:buNone/>
            </a:pPr>
            <a:r>
              <a:rPr lang="zh-CN" altLang="en-US" b="1" dirty="0">
                <a:solidFill>
                  <a:srgbClr val="FF0000"/>
                </a:solidFill>
                <a:latin typeface="微软雅黑" panose="020B0503020204020204" pitchFamily="34" charset="-122"/>
                <a:ea typeface="微软雅黑" panose="020B0503020204020204" pitchFamily="34" charset="-122"/>
              </a:rPr>
              <a:t>六</a:t>
            </a:r>
            <a:r>
              <a:rPr lang="zh-CN" altLang="en-US" b="1" dirty="0" smtClean="0">
                <a:solidFill>
                  <a:srgbClr val="FF0000"/>
                </a:solidFill>
                <a:latin typeface="微软雅黑" panose="020B0503020204020204" pitchFamily="34" charset="-122"/>
                <a:ea typeface="微软雅黑" panose="020B0503020204020204" pitchFamily="34" charset="-122"/>
              </a:rPr>
              <a:t>、</a:t>
            </a:r>
            <a:r>
              <a:rPr lang="zh-CN" altLang="zh-CN" b="1" dirty="0" smtClean="0">
                <a:solidFill>
                  <a:srgbClr val="FF0000"/>
                </a:solidFill>
                <a:latin typeface="微软雅黑" panose="020B0503020204020204" pitchFamily="34" charset="-122"/>
                <a:ea typeface="微软雅黑" panose="020B0503020204020204" pitchFamily="34" charset="-122"/>
              </a:rPr>
              <a:t>坚持</a:t>
            </a:r>
            <a:r>
              <a:rPr lang="zh-CN" altLang="zh-CN" b="1" dirty="0">
                <a:solidFill>
                  <a:srgbClr val="FF0000"/>
                </a:solidFill>
                <a:latin typeface="微软雅黑" panose="020B0503020204020204" pitchFamily="34" charset="-122"/>
                <a:ea typeface="微软雅黑" panose="020B0503020204020204" pitchFamily="34" charset="-122"/>
              </a:rPr>
              <a:t>全面推广“教师录课”</a:t>
            </a:r>
            <a:endParaRPr lang="zh-CN" altLang="zh-CN" dirty="0">
              <a:solidFill>
                <a:srgbClr val="FF0000"/>
              </a:solidFill>
              <a:latin typeface="微软雅黑" panose="020B0503020204020204" pitchFamily="34" charset="-122"/>
              <a:ea typeface="微软雅黑" panose="020B0503020204020204" pitchFamily="34" charset="-122"/>
            </a:endParaRPr>
          </a:p>
          <a:p>
            <a:pPr marL="0" indent="0">
              <a:lnSpc>
                <a:spcPts val="5100"/>
              </a:lnSpc>
              <a:spcBef>
                <a:spcPts val="0"/>
              </a:spcBef>
              <a:buNone/>
            </a:pPr>
            <a:r>
              <a:rPr lang="en-US" altLang="zh-CN" sz="2400" dirty="0" smtClean="0"/>
              <a:t>       </a:t>
            </a:r>
            <a:r>
              <a:rPr lang="zh-CN" altLang="zh-CN" sz="2000" dirty="0" smtClean="0"/>
              <a:t>每</a:t>
            </a:r>
            <a:r>
              <a:rPr lang="zh-CN" altLang="zh-CN" sz="2000" dirty="0"/>
              <a:t>位教师在上课的过程中，不可避免会出现这样那样的不足，这些失误和不足，</a:t>
            </a:r>
            <a:r>
              <a:rPr lang="zh-CN" altLang="zh-CN" sz="2000" b="1" dirty="0">
                <a:solidFill>
                  <a:srgbClr val="00B050"/>
                </a:solidFill>
                <a:latin typeface="微软雅黑" panose="020B0503020204020204" pitchFamily="34" charset="-122"/>
                <a:ea typeface="微软雅黑" panose="020B0503020204020204" pitchFamily="34" charset="-122"/>
              </a:rPr>
              <a:t>少部分能在其他教师听课过程中或在自己的教学反思中被发现</a:t>
            </a:r>
            <a:r>
              <a:rPr lang="zh-CN" altLang="zh-CN" sz="2000" dirty="0"/>
              <a:t>，但大多数难以被发现。这样，长期</a:t>
            </a:r>
            <a:r>
              <a:rPr lang="zh-CN" altLang="zh-CN" sz="2000" b="1" dirty="0">
                <a:solidFill>
                  <a:srgbClr val="0000FF"/>
                </a:solidFill>
                <a:latin typeface="微软雅黑" panose="020B0503020204020204" pitchFamily="34" charset="-122"/>
                <a:ea typeface="微软雅黑" panose="020B0503020204020204" pitchFamily="34" charset="-122"/>
              </a:rPr>
              <a:t>积累下来的错误就会潜藏在教学行为中追随自</a:t>
            </a:r>
            <a:r>
              <a:rPr lang="zh-CN" altLang="zh-CN" sz="2000" b="1" dirty="0" smtClean="0">
                <a:solidFill>
                  <a:srgbClr val="0000FF"/>
                </a:solidFill>
                <a:latin typeface="微软雅黑" panose="020B0503020204020204" pitchFamily="34" charset="-122"/>
                <a:ea typeface="微软雅黑" panose="020B0503020204020204" pitchFamily="34" charset="-122"/>
              </a:rPr>
              <a:t>己</a:t>
            </a:r>
            <a:r>
              <a:rPr lang="zh-CN" altLang="en-US" sz="2000" b="1" dirty="0" smtClean="0">
                <a:solidFill>
                  <a:srgbClr val="0000FF"/>
                </a:solidFill>
                <a:latin typeface="微软雅黑" panose="020B0503020204020204" pitchFamily="34" charset="-122"/>
                <a:ea typeface="微软雅黑" panose="020B0503020204020204" pitchFamily="34" charset="-122"/>
              </a:rPr>
              <a:t>（如影随形）</a:t>
            </a:r>
            <a:r>
              <a:rPr lang="zh-CN" altLang="zh-CN" sz="2000" b="1" dirty="0" smtClean="0">
                <a:solidFill>
                  <a:srgbClr val="0000FF"/>
                </a:solidFill>
                <a:latin typeface="微软雅黑" panose="020B0503020204020204" pitchFamily="34" charset="-122"/>
                <a:ea typeface="微软雅黑" panose="020B0503020204020204" pitchFamily="34" charset="-122"/>
              </a:rPr>
              <a:t>，</a:t>
            </a:r>
            <a:r>
              <a:rPr lang="zh-CN" altLang="zh-CN" sz="2000" b="1" dirty="0">
                <a:solidFill>
                  <a:srgbClr val="0000FF"/>
                </a:solidFill>
                <a:latin typeface="微软雅黑" panose="020B0503020204020204" pitchFamily="34" charset="-122"/>
                <a:ea typeface="微软雅黑" panose="020B0503020204020204" pitchFamily="34" charset="-122"/>
              </a:rPr>
              <a:t>无数次被重复，造成的</a:t>
            </a:r>
            <a:r>
              <a:rPr lang="zh-CN" altLang="zh-CN" sz="2000" b="1" dirty="0" smtClean="0">
                <a:solidFill>
                  <a:srgbClr val="0000FF"/>
                </a:solidFill>
                <a:latin typeface="微软雅黑" panose="020B0503020204020204" pitchFamily="34" charset="-122"/>
                <a:ea typeface="微软雅黑" panose="020B0503020204020204" pitchFamily="34" charset="-122"/>
              </a:rPr>
              <a:t>隐</a:t>
            </a:r>
            <a:r>
              <a:rPr lang="zh-CN" altLang="en-US" sz="2000" b="1" dirty="0" smtClean="0">
                <a:solidFill>
                  <a:srgbClr val="0000FF"/>
                </a:solidFill>
                <a:latin typeface="微软雅黑" panose="020B0503020204020204" pitchFamily="34" charset="-122"/>
                <a:ea typeface="微软雅黑" panose="020B0503020204020204" pitchFamily="34" charset="-122"/>
              </a:rPr>
              <a:t>性</a:t>
            </a:r>
            <a:r>
              <a:rPr lang="zh-CN" altLang="zh-CN" sz="2000" b="1" dirty="0" smtClean="0">
                <a:solidFill>
                  <a:srgbClr val="0000FF"/>
                </a:solidFill>
                <a:latin typeface="微软雅黑" panose="020B0503020204020204" pitchFamily="34" charset="-122"/>
                <a:ea typeface="微软雅黑" panose="020B0503020204020204" pitchFamily="34" charset="-122"/>
              </a:rPr>
              <a:t>损</a:t>
            </a:r>
            <a:r>
              <a:rPr lang="zh-CN" altLang="zh-CN" sz="2000" b="1" dirty="0">
                <a:solidFill>
                  <a:srgbClr val="0000FF"/>
                </a:solidFill>
                <a:latin typeface="微软雅黑" panose="020B0503020204020204" pitchFamily="34" charset="-122"/>
                <a:ea typeface="微软雅黑" panose="020B0503020204020204" pitchFamily="34" charset="-122"/>
              </a:rPr>
              <a:t>失和危害十分巨大</a:t>
            </a:r>
            <a:r>
              <a:rPr lang="zh-CN" altLang="zh-CN" sz="2000" dirty="0" smtClean="0"/>
              <a:t>。</a:t>
            </a:r>
            <a:endParaRPr lang="en-US" altLang="zh-CN" sz="2000" dirty="0" smtClean="0"/>
          </a:p>
          <a:p>
            <a:pPr marL="0" indent="0">
              <a:lnSpc>
                <a:spcPts val="5100"/>
              </a:lnSpc>
              <a:spcBef>
                <a:spcPts val="0"/>
              </a:spcBef>
              <a:buNone/>
            </a:pPr>
            <a:r>
              <a:rPr lang="en-US" altLang="zh-CN" sz="2000" dirty="0"/>
              <a:t> </a:t>
            </a:r>
            <a:r>
              <a:rPr lang="en-US" altLang="zh-CN" sz="2000" dirty="0" smtClean="0"/>
              <a:t>       </a:t>
            </a:r>
            <a:r>
              <a:rPr lang="zh-CN" altLang="zh-CN" sz="2000" dirty="0" smtClean="0"/>
              <a:t>录</a:t>
            </a:r>
            <a:r>
              <a:rPr lang="zh-CN" altLang="zh-CN" sz="2000" dirty="0"/>
              <a:t>课目的是</a:t>
            </a:r>
            <a:r>
              <a:rPr lang="zh-CN" altLang="zh-CN" sz="2000" b="1" dirty="0">
                <a:solidFill>
                  <a:srgbClr val="00B050"/>
                </a:solidFill>
                <a:latin typeface="微软雅黑" panose="020B0503020204020204" pitchFamily="34" charset="-122"/>
                <a:ea typeface="微软雅黑" panose="020B0503020204020204" pitchFamily="34" charset="-122"/>
              </a:rPr>
              <a:t>回望与发现</a:t>
            </a:r>
            <a:r>
              <a:rPr lang="zh-CN" altLang="zh-CN" sz="2000" dirty="0"/>
              <a:t>，在观看录像的过程中，</a:t>
            </a:r>
            <a:r>
              <a:rPr lang="zh-CN" altLang="zh-CN" sz="2000" b="1" dirty="0">
                <a:solidFill>
                  <a:srgbClr val="00B050"/>
                </a:solidFill>
                <a:latin typeface="微软雅黑" panose="020B0503020204020204" pitchFamily="34" charset="-122"/>
                <a:ea typeface="微软雅黑" panose="020B0503020204020204" pitchFamily="34" charset="-122"/>
              </a:rPr>
              <a:t>发现不易察觉的细节失误，进一步思缘由，挖根源，寻对策，使自己的错误在最佳时间消弭在萌芽状态，使自己的课堂教学沿着正确的道路“轻装上阵”</a:t>
            </a:r>
            <a:r>
              <a:rPr lang="zh-CN" altLang="zh-CN" sz="2000" dirty="0" smtClean="0"/>
              <a:t>。</a:t>
            </a:r>
            <a:endParaRPr lang="en-US" altLang="zh-CN" sz="2000" dirty="0" smtClean="0"/>
          </a:p>
          <a:p>
            <a:pPr marL="0" indent="0">
              <a:lnSpc>
                <a:spcPts val="5100"/>
              </a:lnSpc>
              <a:spcBef>
                <a:spcPts val="0"/>
              </a:spcBef>
              <a:buNone/>
            </a:pPr>
            <a:r>
              <a:rPr lang="en-US" altLang="zh-CN" sz="2000" dirty="0" smtClean="0"/>
              <a:t>        </a:t>
            </a:r>
            <a:r>
              <a:rPr lang="zh-CN" altLang="zh-CN" sz="2000" dirty="0" smtClean="0"/>
              <a:t>坚</a:t>
            </a:r>
            <a:r>
              <a:rPr lang="zh-CN" altLang="zh-CN" sz="2000" dirty="0"/>
              <a:t>持</a:t>
            </a:r>
            <a:r>
              <a:rPr lang="en-US" altLang="zh-CN" sz="2000" dirty="0" smtClean="0"/>
              <a:t>45</a:t>
            </a:r>
            <a:r>
              <a:rPr lang="zh-CN" altLang="zh-CN" sz="2000" dirty="0" smtClean="0"/>
              <a:t>周</a:t>
            </a:r>
            <a:r>
              <a:rPr lang="zh-CN" altLang="zh-CN" sz="2000" dirty="0"/>
              <a:t>岁以下教师录课制</a:t>
            </a:r>
            <a:r>
              <a:rPr lang="zh-CN" altLang="zh-CN" sz="2000" dirty="0" smtClean="0"/>
              <a:t>，</a:t>
            </a:r>
            <a:r>
              <a:rPr lang="zh-CN" altLang="en-US" sz="2000" dirty="0" smtClean="0"/>
              <a:t>充分使用</a:t>
            </a:r>
            <a:r>
              <a:rPr lang="zh-CN" altLang="en-US" sz="2000" b="1" dirty="0" smtClean="0">
                <a:solidFill>
                  <a:srgbClr val="0000FF"/>
                </a:solidFill>
                <a:latin typeface="微软雅黑" panose="020B0503020204020204" pitchFamily="34" charset="-122"/>
                <a:ea typeface="微软雅黑" panose="020B0503020204020204" pitchFamily="34" charset="-122"/>
              </a:rPr>
              <a:t>“</a:t>
            </a:r>
            <a:r>
              <a:rPr lang="zh-CN" altLang="en-US" sz="2000" b="1" dirty="0">
                <a:solidFill>
                  <a:srgbClr val="0000FF"/>
                </a:solidFill>
                <a:latin typeface="微软雅黑" panose="020B0503020204020204" pitchFamily="34" charset="-122"/>
                <a:ea typeface="微软雅黑" panose="020B0503020204020204" pitchFamily="34" charset="-122"/>
              </a:rPr>
              <a:t>轻录播系统</a:t>
            </a:r>
            <a:r>
              <a:rPr lang="zh-CN" altLang="en-US" sz="2000" b="1" dirty="0" smtClean="0">
                <a:solidFill>
                  <a:srgbClr val="0000FF"/>
                </a:solidFill>
                <a:latin typeface="微软雅黑" panose="020B0503020204020204" pitchFamily="34" charset="-122"/>
                <a:ea typeface="微软雅黑" panose="020B0503020204020204" pitchFamily="34" charset="-122"/>
              </a:rPr>
              <a:t>”</a:t>
            </a:r>
            <a:r>
              <a:rPr lang="zh-CN" altLang="en-US" sz="2000" dirty="0"/>
              <a:t>的便捷功能，</a:t>
            </a:r>
            <a:r>
              <a:rPr lang="zh-CN" altLang="zh-CN" sz="2000" dirty="0" smtClean="0"/>
              <a:t>坚</a:t>
            </a:r>
            <a:r>
              <a:rPr lang="zh-CN" altLang="zh-CN" sz="2000" dirty="0"/>
              <a:t>持引导</a:t>
            </a:r>
            <a:r>
              <a:rPr lang="zh-CN" altLang="zh-CN" sz="2000" b="1" dirty="0">
                <a:solidFill>
                  <a:srgbClr val="0000FF"/>
                </a:solidFill>
                <a:latin typeface="微软雅黑" panose="020B0503020204020204" pitchFamily="34" charset="-122"/>
                <a:ea typeface="微软雅黑" panose="020B0503020204020204" pitchFamily="34" charset="-122"/>
              </a:rPr>
              <a:t>教师观看录制视频，记录观看反思</a:t>
            </a:r>
            <a:r>
              <a:rPr lang="zh-CN" altLang="zh-CN" sz="2000" dirty="0"/>
              <a:t>。在观看后写作反思笔记，明得失，思改进，让课堂教学一路扎扎实实走下去。</a:t>
            </a:r>
            <a:r>
              <a:rPr lang="zh-CN" altLang="zh-CN" sz="2000" b="1" dirty="0" smtClean="0"/>
              <a:t>录</a:t>
            </a:r>
            <a:r>
              <a:rPr lang="zh-CN" altLang="zh-CN" sz="2000" b="1" dirty="0"/>
              <a:t>课后一周内完成教学反思的撰写并上交教科室，教科室每学期期中考试和期末考试前进行评比，评比的结果纳入每学期的教学绩效</a:t>
            </a:r>
            <a:r>
              <a:rPr lang="zh-CN" altLang="zh-CN" sz="2000" b="1" dirty="0" smtClean="0"/>
              <a:t>考核中</a:t>
            </a:r>
            <a:r>
              <a:rPr lang="zh-CN" altLang="en-US" sz="2000" b="1" dirty="0" smtClean="0"/>
              <a:t>。</a:t>
            </a:r>
            <a:endParaRPr lang="en-US" altLang="zh-CN" sz="2000" b="1"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599" y="329980"/>
            <a:ext cx="11979254" cy="6158096"/>
          </a:xfrm>
          <a:prstGeom prst="rect">
            <a:avLst/>
          </a:prstGeom>
        </p:spPr>
        <p:txBody>
          <a:bodyPr wrap="square">
            <a:spAutoFit/>
          </a:bodyPr>
          <a:lstStyle/>
          <a:p>
            <a:pPr>
              <a:lnSpc>
                <a:spcPts val="4250"/>
              </a:lnSpc>
            </a:pPr>
            <a:r>
              <a:rPr lang="en-US" altLang="zh-CN" b="1" dirty="0" smtClean="0">
                <a:solidFill>
                  <a:srgbClr val="FF0000"/>
                </a:solidFill>
                <a:latin typeface="微软雅黑" panose="020B0503020204020204" pitchFamily="34" charset="-122"/>
                <a:ea typeface="微软雅黑" panose="020B0503020204020204" pitchFamily="34" charset="-122"/>
              </a:rPr>
              <a:t>         </a:t>
            </a:r>
            <a:r>
              <a:rPr lang="zh-CN" altLang="zh-CN" sz="2400" b="1" dirty="0" smtClean="0">
                <a:solidFill>
                  <a:srgbClr val="FF0000"/>
                </a:solidFill>
                <a:latin typeface="微软雅黑" panose="020B0503020204020204" pitchFamily="34" charset="-122"/>
                <a:ea typeface="微软雅黑" panose="020B0503020204020204" pitchFamily="34" charset="-122"/>
              </a:rPr>
              <a:t>教</a:t>
            </a:r>
            <a:r>
              <a:rPr lang="zh-CN" altLang="zh-CN" sz="2400" b="1" dirty="0">
                <a:solidFill>
                  <a:srgbClr val="FF0000"/>
                </a:solidFill>
                <a:latin typeface="微软雅黑" panose="020B0503020204020204" pitchFamily="34" charset="-122"/>
                <a:ea typeface="微软雅黑" panose="020B0503020204020204" pitchFamily="34" charset="-122"/>
              </a:rPr>
              <a:t>师的教学永远是为学</a:t>
            </a:r>
            <a:r>
              <a:rPr lang="zh-CN" altLang="zh-CN" sz="2400" b="1" dirty="0" smtClean="0">
                <a:solidFill>
                  <a:srgbClr val="FF0000"/>
                </a:solidFill>
                <a:latin typeface="微软雅黑" panose="020B0503020204020204" pitchFamily="34" charset="-122"/>
                <a:ea typeface="微软雅黑" panose="020B0503020204020204" pitchFamily="34" charset="-122"/>
              </a:rPr>
              <a:t>生</a:t>
            </a:r>
            <a:r>
              <a:rPr lang="zh-CN" altLang="zh-CN" sz="2400" b="1" dirty="0">
                <a:solidFill>
                  <a:srgbClr val="FF0000"/>
                </a:solidFill>
                <a:latin typeface="微软雅黑" panose="020B0503020204020204" pitchFamily="34" charset="-122"/>
                <a:ea typeface="微软雅黑" panose="020B0503020204020204" pitchFamily="34" charset="-122"/>
              </a:rPr>
              <a:t>的学习</a:t>
            </a:r>
            <a:r>
              <a:rPr lang="zh-CN" altLang="zh-CN" sz="2400" b="1" dirty="0" smtClean="0">
                <a:solidFill>
                  <a:srgbClr val="FF0000"/>
                </a:solidFill>
                <a:latin typeface="微软雅黑" panose="020B0503020204020204" pitchFamily="34" charset="-122"/>
                <a:ea typeface="微软雅黑" panose="020B0503020204020204" pitchFamily="34" charset="-122"/>
              </a:rPr>
              <a:t>服</a:t>
            </a:r>
            <a:r>
              <a:rPr lang="zh-CN" altLang="zh-CN" sz="2400" b="1" dirty="0">
                <a:solidFill>
                  <a:srgbClr val="FF0000"/>
                </a:solidFill>
                <a:latin typeface="微软雅黑" panose="020B0503020204020204" pitchFamily="34" charset="-122"/>
                <a:ea typeface="微软雅黑" panose="020B0503020204020204" pitchFamily="34" charset="-122"/>
              </a:rPr>
              <a:t>务的，为学</a:t>
            </a:r>
            <a:r>
              <a:rPr lang="zh-CN" altLang="zh-CN" sz="2400" b="1" dirty="0" smtClean="0">
                <a:solidFill>
                  <a:srgbClr val="FF0000"/>
                </a:solidFill>
                <a:latin typeface="微软雅黑" panose="020B0503020204020204" pitchFamily="34" charset="-122"/>
                <a:ea typeface="微软雅黑" panose="020B0503020204020204" pitchFamily="34" charset="-122"/>
              </a:rPr>
              <a:t>生</a:t>
            </a:r>
            <a:r>
              <a:rPr lang="zh-CN" altLang="zh-CN" sz="2400" b="1" dirty="0">
                <a:solidFill>
                  <a:srgbClr val="FF0000"/>
                </a:solidFill>
                <a:latin typeface="微软雅黑" panose="020B0503020204020204" pitchFamily="34" charset="-122"/>
                <a:ea typeface="微软雅黑" panose="020B0503020204020204" pitchFamily="34" charset="-122"/>
              </a:rPr>
              <a:t>的学习</a:t>
            </a:r>
            <a:r>
              <a:rPr lang="zh-CN" altLang="zh-CN" sz="2400" b="1" dirty="0" smtClean="0">
                <a:solidFill>
                  <a:srgbClr val="FF0000"/>
                </a:solidFill>
                <a:latin typeface="微软雅黑" panose="020B0503020204020204" pitchFamily="34" charset="-122"/>
                <a:ea typeface="微软雅黑" panose="020B0503020204020204" pitchFamily="34" charset="-122"/>
              </a:rPr>
              <a:t>服</a:t>
            </a:r>
            <a:r>
              <a:rPr lang="zh-CN" altLang="zh-CN" sz="2400" b="1" dirty="0">
                <a:solidFill>
                  <a:srgbClr val="FF0000"/>
                </a:solidFill>
                <a:latin typeface="微软雅黑" panose="020B0503020204020204" pitchFamily="34" charset="-122"/>
                <a:ea typeface="微软雅黑" panose="020B0503020204020204" pitchFamily="34" charset="-122"/>
              </a:rPr>
              <a:t>务，你就应该思考学生的感受，想想当初你当学生时，你希望老师怎么上课，怎么教学</a:t>
            </a:r>
            <a:r>
              <a:rPr lang="zh-CN" altLang="zh-CN" sz="2400" b="1" dirty="0" smtClean="0">
                <a:solidFill>
                  <a:srgbClr val="FF0000"/>
                </a:solidFill>
                <a:latin typeface="微软雅黑" panose="020B0503020204020204" pitchFamily="34" charset="-122"/>
                <a:ea typeface="微软雅黑" panose="020B0503020204020204" pitchFamily="34" charset="-122"/>
              </a:rPr>
              <a:t>。</a:t>
            </a:r>
            <a:r>
              <a:rPr lang="zh-CN" altLang="zh-CN" sz="2400" b="1" dirty="0">
                <a:solidFill>
                  <a:srgbClr val="00B050"/>
                </a:solidFill>
                <a:latin typeface="微软雅黑" panose="020B0503020204020204" pitchFamily="34" charset="-122"/>
                <a:ea typeface="微软雅黑" panose="020B0503020204020204" pitchFamily="34" charset="-122"/>
              </a:rPr>
              <a:t>教师就应该想想学生的感受，想想学生对教师的期盼。</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nSpc>
                <a:spcPts val="4250"/>
              </a:lnSpc>
            </a:pPr>
            <a:r>
              <a:rPr lang="en-US" altLang="zh-CN" sz="2400" b="1" dirty="0">
                <a:solidFill>
                  <a:srgbClr val="FF0000"/>
                </a:solidFill>
                <a:latin typeface="微软雅黑" panose="020B0503020204020204" pitchFamily="34" charset="-122"/>
                <a:ea typeface="微软雅黑" panose="020B0503020204020204" pitchFamily="34" charset="-122"/>
              </a:rPr>
              <a:t> </a:t>
            </a:r>
            <a:r>
              <a:rPr lang="en-US" altLang="zh-CN" sz="2400" b="1" dirty="0" smtClean="0">
                <a:solidFill>
                  <a:srgbClr val="FF0000"/>
                </a:solidFill>
                <a:latin typeface="微软雅黑" panose="020B0503020204020204" pitchFamily="34" charset="-122"/>
                <a:ea typeface="微软雅黑" panose="020B0503020204020204" pitchFamily="34" charset="-122"/>
              </a:rPr>
              <a:t>      </a:t>
            </a:r>
            <a:r>
              <a:rPr lang="zh-CN" altLang="zh-CN" sz="2400" b="1" dirty="0" smtClean="0">
                <a:solidFill>
                  <a:srgbClr val="0000FF"/>
                </a:solidFill>
                <a:latin typeface="微软雅黑" panose="020B0503020204020204" pitchFamily="34" charset="-122"/>
                <a:ea typeface="微软雅黑" panose="020B0503020204020204" pitchFamily="34" charset="-122"/>
              </a:rPr>
              <a:t>事</a:t>
            </a:r>
            <a:r>
              <a:rPr lang="zh-CN" altLang="zh-CN" sz="2400" b="1" dirty="0">
                <a:solidFill>
                  <a:srgbClr val="0000FF"/>
                </a:solidFill>
                <a:latin typeface="微软雅黑" panose="020B0503020204020204" pitchFamily="34" charset="-122"/>
                <a:ea typeface="微软雅黑" panose="020B0503020204020204" pitchFamily="34" charset="-122"/>
              </a:rPr>
              <a:t>实上在现实教</a:t>
            </a:r>
            <a:r>
              <a:rPr lang="zh-CN" altLang="zh-CN" sz="2400" b="1" dirty="0" smtClean="0">
                <a:solidFill>
                  <a:srgbClr val="0000FF"/>
                </a:solidFill>
                <a:latin typeface="微软雅黑" panose="020B0503020204020204" pitchFamily="34" charset="-122"/>
                <a:ea typeface="微软雅黑" panose="020B0503020204020204" pitchFamily="34" charset="-122"/>
              </a:rPr>
              <a:t>学中</a:t>
            </a:r>
            <a:r>
              <a:rPr lang="zh-CN" altLang="zh-CN" sz="2400" b="1" dirty="0">
                <a:solidFill>
                  <a:srgbClr val="0000FF"/>
                </a:solidFill>
                <a:latin typeface="微软雅黑" panose="020B0503020204020204" pitchFamily="34" charset="-122"/>
                <a:ea typeface="微软雅黑" panose="020B0503020204020204" pitchFamily="34" charset="-122"/>
              </a:rPr>
              <a:t>，我们一些教师常常忘记了自己当初做学生时的感受。</a:t>
            </a:r>
            <a:endParaRPr lang="zh-CN" altLang="zh-CN" sz="2400" dirty="0">
              <a:solidFill>
                <a:srgbClr val="0000FF"/>
              </a:solidFill>
              <a:latin typeface="微软雅黑" panose="020B0503020204020204" pitchFamily="34" charset="-122"/>
              <a:ea typeface="微软雅黑" panose="020B0503020204020204" pitchFamily="34" charset="-122"/>
            </a:endParaRPr>
          </a:p>
          <a:p>
            <a:pPr>
              <a:lnSpc>
                <a:spcPts val="4250"/>
              </a:lnSpc>
            </a:pPr>
            <a:r>
              <a:rPr lang="en-US" altLang="zh-CN" sz="2400" b="1" dirty="0" smtClean="0"/>
              <a:t>       </a:t>
            </a:r>
            <a:r>
              <a:rPr lang="zh-CN" altLang="zh-CN" sz="2400" b="1" dirty="0" smtClean="0">
                <a:latin typeface="楷体" panose="02010609060101010101" pitchFamily="49" charset="-122"/>
                <a:ea typeface="楷体" panose="02010609060101010101" pitchFamily="49" charset="-122"/>
              </a:rPr>
              <a:t>第</a:t>
            </a:r>
            <a:r>
              <a:rPr lang="zh-CN" altLang="zh-CN" sz="2400" b="1" dirty="0">
                <a:latin typeface="楷体" panose="02010609060101010101" pitchFamily="49" charset="-122"/>
                <a:ea typeface="楷体" panose="02010609060101010101" pitchFamily="49" charset="-122"/>
              </a:rPr>
              <a:t>一，站在学生的角度，</a:t>
            </a:r>
            <a:r>
              <a:rPr lang="zh-CN" altLang="zh-CN" sz="2400" b="1" dirty="0">
                <a:solidFill>
                  <a:srgbClr val="00B0F0"/>
                </a:solidFill>
                <a:latin typeface="楷体" panose="02010609060101010101" pitchFamily="49" charset="-122"/>
                <a:ea typeface="楷体" panose="02010609060101010101" pitchFamily="49" charset="-122"/>
              </a:rPr>
              <a:t>学生得知道这堂课“主要目标是什么，让我们干什么，让我们达成什么</a:t>
            </a:r>
            <a:r>
              <a:rPr lang="zh-CN" altLang="zh-CN" sz="2400" b="1" dirty="0" smtClean="0">
                <a:solidFill>
                  <a:srgbClr val="00B0F0"/>
                </a:solidFill>
                <a:latin typeface="楷体" panose="02010609060101010101" pitchFamily="49" charset="-122"/>
                <a:ea typeface="楷体" panose="02010609060101010101" pitchFamily="49" charset="-122"/>
              </a:rPr>
              <a:t>”。</a:t>
            </a:r>
            <a:endParaRPr lang="zh-CN" altLang="zh-CN" sz="2400" b="1" dirty="0">
              <a:solidFill>
                <a:srgbClr val="00B0F0"/>
              </a:solidFill>
              <a:latin typeface="楷体" panose="02010609060101010101" pitchFamily="49" charset="-122"/>
              <a:ea typeface="楷体" panose="02010609060101010101" pitchFamily="49" charset="-122"/>
            </a:endParaRPr>
          </a:p>
          <a:p>
            <a:pPr>
              <a:lnSpc>
                <a:spcPts val="4250"/>
              </a:lnSpc>
            </a:pPr>
            <a:r>
              <a:rPr lang="en-US" altLang="zh-CN" sz="2400" b="1" dirty="0" smtClean="0">
                <a:latin typeface="楷体" panose="02010609060101010101" pitchFamily="49" charset="-122"/>
                <a:ea typeface="楷体" panose="02010609060101010101" pitchFamily="49" charset="-122"/>
              </a:rPr>
              <a:t>    </a:t>
            </a:r>
            <a:r>
              <a:rPr lang="zh-CN" altLang="zh-CN" sz="2400" b="1" dirty="0" smtClean="0">
                <a:latin typeface="楷体" panose="02010609060101010101" pitchFamily="49" charset="-122"/>
                <a:ea typeface="楷体" panose="02010609060101010101" pitchFamily="49" charset="-122"/>
              </a:rPr>
              <a:t>第</a:t>
            </a:r>
            <a:r>
              <a:rPr lang="zh-CN" altLang="zh-CN" sz="2400" b="1" dirty="0">
                <a:latin typeface="楷体" panose="02010609060101010101" pitchFamily="49" charset="-122"/>
                <a:ea typeface="楷体" panose="02010609060101010101" pitchFamily="49" charset="-122"/>
              </a:rPr>
              <a:t>二，站在学生的角度，</a:t>
            </a:r>
            <a:r>
              <a:rPr lang="zh-CN" altLang="zh-CN" sz="2400" b="1" dirty="0">
                <a:solidFill>
                  <a:srgbClr val="00B0F0"/>
                </a:solidFill>
                <a:latin typeface="楷体" panose="02010609060101010101" pitchFamily="49" charset="-122"/>
                <a:ea typeface="楷体" panose="02010609060101010101" pitchFamily="49" charset="-122"/>
              </a:rPr>
              <a:t>学生还要知道老师的指令到底是什么意思。</a:t>
            </a:r>
            <a:endParaRPr lang="zh-CN" altLang="zh-CN" sz="2400" b="1" dirty="0">
              <a:solidFill>
                <a:srgbClr val="00B0F0"/>
              </a:solidFill>
              <a:latin typeface="楷体" panose="02010609060101010101" pitchFamily="49" charset="-122"/>
              <a:ea typeface="楷体" panose="02010609060101010101" pitchFamily="49" charset="-122"/>
            </a:endParaRPr>
          </a:p>
          <a:p>
            <a:pPr>
              <a:lnSpc>
                <a:spcPts val="4250"/>
              </a:lnSpc>
            </a:pPr>
            <a:r>
              <a:rPr lang="en-US" altLang="zh-CN" sz="2400" b="1" dirty="0" smtClean="0">
                <a:latin typeface="楷体" panose="02010609060101010101" pitchFamily="49" charset="-122"/>
                <a:ea typeface="楷体" panose="02010609060101010101" pitchFamily="49" charset="-122"/>
              </a:rPr>
              <a:t>    </a:t>
            </a:r>
            <a:r>
              <a:rPr lang="zh-CN" altLang="zh-CN" sz="2400" b="1" dirty="0" smtClean="0">
                <a:latin typeface="楷体" panose="02010609060101010101" pitchFamily="49" charset="-122"/>
                <a:ea typeface="楷体" panose="02010609060101010101" pitchFamily="49" charset="-122"/>
              </a:rPr>
              <a:t>第</a:t>
            </a:r>
            <a:r>
              <a:rPr lang="zh-CN" altLang="zh-CN" sz="2400" b="1" dirty="0">
                <a:latin typeface="楷体" panose="02010609060101010101" pitchFamily="49" charset="-122"/>
                <a:ea typeface="楷体" panose="02010609060101010101" pitchFamily="49" charset="-122"/>
              </a:rPr>
              <a:t>三，站在学生的角度，</a:t>
            </a:r>
            <a:r>
              <a:rPr lang="zh-CN" altLang="zh-CN" sz="2400" b="1" dirty="0">
                <a:solidFill>
                  <a:srgbClr val="00B0F0"/>
                </a:solidFill>
                <a:latin typeface="楷体" panose="02010609060101010101" pitchFamily="49" charset="-122"/>
                <a:ea typeface="楷体" panose="02010609060101010101" pitchFamily="49" charset="-122"/>
              </a:rPr>
              <a:t>学生要知道这堂课的逻辑关系、逻辑脉络到底是怎样的。也就是说教学内容要结构化。</a:t>
            </a:r>
            <a:endParaRPr lang="zh-CN" altLang="zh-CN" sz="2400" b="1" dirty="0">
              <a:solidFill>
                <a:srgbClr val="00B0F0"/>
              </a:solidFill>
              <a:latin typeface="楷体" panose="02010609060101010101" pitchFamily="49" charset="-122"/>
              <a:ea typeface="楷体" panose="02010609060101010101" pitchFamily="49" charset="-122"/>
            </a:endParaRPr>
          </a:p>
          <a:p>
            <a:pPr>
              <a:lnSpc>
                <a:spcPts val="4250"/>
              </a:lnSpc>
            </a:pPr>
            <a:r>
              <a:rPr lang="en-US" altLang="zh-CN" sz="2400" b="1" dirty="0" smtClean="0">
                <a:latin typeface="楷体" panose="02010609060101010101" pitchFamily="49" charset="-122"/>
                <a:ea typeface="楷体" panose="02010609060101010101" pitchFamily="49" charset="-122"/>
              </a:rPr>
              <a:t>    </a:t>
            </a:r>
            <a:r>
              <a:rPr lang="zh-CN" altLang="zh-CN" sz="2400" b="1" dirty="0" smtClean="0">
                <a:latin typeface="楷体" panose="02010609060101010101" pitchFamily="49" charset="-122"/>
                <a:ea typeface="楷体" panose="02010609060101010101" pitchFamily="49" charset="-122"/>
              </a:rPr>
              <a:t>第</a:t>
            </a:r>
            <a:r>
              <a:rPr lang="zh-CN" altLang="zh-CN" sz="2400" b="1" dirty="0">
                <a:latin typeface="楷体" panose="02010609060101010101" pitchFamily="49" charset="-122"/>
                <a:ea typeface="楷体" panose="02010609060101010101" pitchFamily="49" charset="-122"/>
              </a:rPr>
              <a:t>四，站在学生的角度，</a:t>
            </a:r>
            <a:r>
              <a:rPr lang="zh-CN" altLang="zh-CN" sz="2400" b="1" dirty="0">
                <a:solidFill>
                  <a:srgbClr val="00B0F0"/>
                </a:solidFill>
                <a:latin typeface="楷体" panose="02010609060101010101" pitchFamily="49" charset="-122"/>
                <a:ea typeface="楷体" panose="02010609060101010101" pitchFamily="49" charset="-122"/>
              </a:rPr>
              <a:t>整堂课教师有没有提出让学生深度思考的问题。</a:t>
            </a:r>
            <a:endParaRPr lang="zh-CN" altLang="zh-CN" sz="2400" b="1" dirty="0">
              <a:solidFill>
                <a:srgbClr val="00B0F0"/>
              </a:solidFill>
              <a:latin typeface="楷体" panose="02010609060101010101" pitchFamily="49" charset="-122"/>
              <a:ea typeface="楷体" panose="02010609060101010101" pitchFamily="49" charset="-122"/>
            </a:endParaRPr>
          </a:p>
          <a:p>
            <a:pPr>
              <a:lnSpc>
                <a:spcPts val="4250"/>
              </a:lnSpc>
            </a:pPr>
            <a:r>
              <a:rPr lang="en-US" altLang="zh-CN" sz="2400" b="1" dirty="0" smtClean="0">
                <a:latin typeface="楷体" panose="02010609060101010101" pitchFamily="49" charset="-122"/>
                <a:ea typeface="楷体" panose="02010609060101010101" pitchFamily="49" charset="-122"/>
              </a:rPr>
              <a:t>    </a:t>
            </a:r>
            <a:r>
              <a:rPr lang="zh-CN" altLang="zh-CN" sz="2400" b="1" dirty="0" smtClean="0">
                <a:latin typeface="楷体" panose="02010609060101010101" pitchFamily="49" charset="-122"/>
                <a:ea typeface="楷体" panose="02010609060101010101" pitchFamily="49" charset="-122"/>
              </a:rPr>
              <a:t>第</a:t>
            </a:r>
            <a:r>
              <a:rPr lang="zh-CN" altLang="zh-CN" sz="2400" b="1" dirty="0">
                <a:latin typeface="楷体" panose="02010609060101010101" pitchFamily="49" charset="-122"/>
                <a:ea typeface="楷体" panose="02010609060101010101" pitchFamily="49" charset="-122"/>
              </a:rPr>
              <a:t>五，站在学生的角度，</a:t>
            </a:r>
            <a:r>
              <a:rPr lang="zh-CN" altLang="zh-CN" sz="2400" b="1" dirty="0">
                <a:solidFill>
                  <a:srgbClr val="00B0F0"/>
                </a:solidFill>
                <a:latin typeface="楷体" panose="02010609060101010101" pitchFamily="49" charset="-122"/>
                <a:ea typeface="楷体" panose="02010609060101010101" pitchFamily="49" charset="-122"/>
              </a:rPr>
              <a:t>教师给出的信息一定要具体、明确，否则学生就云里雾里</a:t>
            </a:r>
            <a:r>
              <a:rPr lang="zh-CN" altLang="zh-CN" sz="2400" b="1" dirty="0" smtClean="0">
                <a:solidFill>
                  <a:srgbClr val="00B0F0"/>
                </a:solidFill>
                <a:latin typeface="楷体" panose="02010609060101010101" pitchFamily="49" charset="-122"/>
                <a:ea typeface="楷体" panose="02010609060101010101" pitchFamily="49" charset="-122"/>
              </a:rPr>
              <a:t>。</a:t>
            </a:r>
            <a:endParaRPr lang="zh-CN" altLang="zh-CN" sz="2400" b="1" dirty="0">
              <a:solidFill>
                <a:srgbClr val="00B0F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683" y="61370"/>
            <a:ext cx="12077445" cy="6578724"/>
          </a:xfrm>
          <a:prstGeom prst="rect">
            <a:avLst/>
          </a:prstGeom>
        </p:spPr>
        <p:txBody>
          <a:bodyPr wrap="squar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七</a:t>
            </a:r>
            <a:r>
              <a:rPr lang="zh-CN" altLang="en-US" sz="2400" b="1" dirty="0" smtClean="0">
                <a:solidFill>
                  <a:srgbClr val="FF0000"/>
                </a:solidFill>
                <a:latin typeface="微软雅黑" panose="020B0503020204020204" pitchFamily="34" charset="-122"/>
                <a:ea typeface="微软雅黑" panose="020B0503020204020204" pitchFamily="34" charset="-122"/>
              </a:rPr>
              <a:t>、</a:t>
            </a:r>
            <a:r>
              <a:rPr lang="zh-CN" altLang="zh-CN" sz="2400" b="1" dirty="0" smtClean="0">
                <a:solidFill>
                  <a:srgbClr val="FF0000"/>
                </a:solidFill>
                <a:latin typeface="微软雅黑" panose="020B0503020204020204" pitchFamily="34" charset="-122"/>
                <a:ea typeface="微软雅黑" panose="020B0503020204020204" pitchFamily="34" charset="-122"/>
              </a:rPr>
              <a:t>落</a:t>
            </a:r>
            <a:r>
              <a:rPr lang="zh-CN" altLang="zh-CN" sz="2400" b="1" dirty="0">
                <a:solidFill>
                  <a:srgbClr val="FF0000"/>
                </a:solidFill>
                <a:latin typeface="微软雅黑" panose="020B0503020204020204" pitchFamily="34" charset="-122"/>
                <a:ea typeface="微软雅黑" panose="020B0503020204020204" pitchFamily="34" charset="-122"/>
              </a:rPr>
              <a:t>实“问题清单”措施，促进学生自我诊</a:t>
            </a:r>
            <a:r>
              <a:rPr lang="zh-CN" altLang="zh-CN" sz="2400" b="1" dirty="0" smtClean="0">
                <a:solidFill>
                  <a:srgbClr val="FF0000"/>
                </a:solidFill>
                <a:latin typeface="微软雅黑" panose="020B0503020204020204" pitchFamily="34" charset="-122"/>
                <a:ea typeface="微软雅黑" panose="020B0503020204020204" pitchFamily="34" charset="-122"/>
              </a:rPr>
              <a:t>断</a:t>
            </a:r>
            <a:endParaRPr lang="zh-CN" altLang="zh-CN" dirty="0">
              <a:solidFill>
                <a:srgbClr val="00B050"/>
              </a:solidFill>
              <a:latin typeface="微软雅黑" panose="020B0503020204020204" pitchFamily="34" charset="-122"/>
              <a:ea typeface="微软雅黑" panose="020B0503020204020204" pitchFamily="34" charset="-122"/>
            </a:endParaRPr>
          </a:p>
          <a:p>
            <a:pPr>
              <a:lnSpc>
                <a:spcPts val="5300"/>
              </a:lnSpc>
            </a:pPr>
            <a:r>
              <a:rPr lang="en-US" altLang="zh-CN" sz="2000" dirty="0" smtClean="0">
                <a:latin typeface="宋体" panose="02010600030101010101" pitchFamily="2" charset="-122"/>
                <a:ea typeface="宋体" panose="02010600030101010101" pitchFamily="2" charset="-122"/>
              </a:rPr>
              <a:t>     </a:t>
            </a:r>
            <a:r>
              <a:rPr lang="zh-CN" altLang="zh-CN" sz="2400" b="1" u="sng" dirty="0" smtClean="0">
                <a:solidFill>
                  <a:srgbClr val="0000FF"/>
                </a:solidFill>
                <a:latin typeface="微软雅黑" panose="020B0503020204020204" pitchFamily="34" charset="-122"/>
                <a:ea typeface="微软雅黑" panose="020B0503020204020204" pitchFamily="34" charset="-122"/>
              </a:rPr>
              <a:t>学</a:t>
            </a:r>
            <a:r>
              <a:rPr lang="zh-CN" altLang="zh-CN" sz="2400" b="1" u="sng" dirty="0">
                <a:solidFill>
                  <a:srgbClr val="0000FF"/>
                </a:solidFill>
                <a:latin typeface="微软雅黑" panose="020B0503020204020204" pitchFamily="34" charset="-122"/>
                <a:ea typeface="微软雅黑" panose="020B0503020204020204" pitchFamily="34" charset="-122"/>
              </a:rPr>
              <a:t>生</a:t>
            </a:r>
            <a:r>
              <a:rPr lang="zh-CN" altLang="zh-CN" sz="2400" u="sng" dirty="0">
                <a:latin typeface="宋体" panose="02010600030101010101" pitchFamily="2" charset="-122"/>
                <a:ea typeface="宋体" panose="02010600030101010101" pitchFamily="2" charset="-122"/>
              </a:rPr>
              <a:t>通过一周一门学科一张清单的方式，</a:t>
            </a:r>
            <a:r>
              <a:rPr lang="zh-CN" altLang="zh-CN" sz="2400" b="1" u="sng" dirty="0">
                <a:solidFill>
                  <a:srgbClr val="00B050"/>
                </a:solidFill>
                <a:latin typeface="黑体" panose="02010609060101010101" pitchFamily="49" charset="-122"/>
                <a:ea typeface="黑体" panose="02010609060101010101" pitchFamily="49" charset="-122"/>
              </a:rPr>
              <a:t>提出问</a:t>
            </a:r>
            <a:r>
              <a:rPr lang="zh-CN" altLang="zh-CN" sz="2400" b="1" u="sng" dirty="0" smtClean="0">
                <a:solidFill>
                  <a:srgbClr val="00B050"/>
                </a:solidFill>
                <a:latin typeface="黑体" panose="02010609060101010101" pitchFamily="49" charset="-122"/>
                <a:ea typeface="黑体" panose="02010609060101010101" pitchFamily="49" charset="-122"/>
              </a:rPr>
              <a:t>题</a:t>
            </a:r>
            <a:r>
              <a:rPr lang="zh-CN" altLang="en-US" sz="2400" u="sng" dirty="0">
                <a:latin typeface="宋体" panose="02010600030101010101" pitchFamily="2" charset="-122"/>
                <a:ea typeface="宋体" panose="02010600030101010101" pitchFamily="2" charset="-122"/>
              </a:rPr>
              <a:t>。</a:t>
            </a:r>
            <a:r>
              <a:rPr lang="zh-CN" altLang="zh-CN" sz="2400" b="1" u="sng" dirty="0" smtClean="0">
                <a:solidFill>
                  <a:srgbClr val="00B050"/>
                </a:solidFill>
                <a:latin typeface="黑体" panose="02010609060101010101" pitchFamily="49" charset="-122"/>
                <a:ea typeface="黑体" panose="02010609060101010101" pitchFamily="49" charset="-122"/>
              </a:rPr>
              <a:t>共</a:t>
            </a:r>
            <a:r>
              <a:rPr lang="zh-CN" altLang="zh-CN" sz="2400" b="1" u="sng" dirty="0">
                <a:solidFill>
                  <a:srgbClr val="00B050"/>
                </a:solidFill>
                <a:latin typeface="黑体" panose="02010609060101010101" pitchFamily="49" charset="-122"/>
                <a:ea typeface="黑体" panose="02010609060101010101" pitchFamily="49" charset="-122"/>
              </a:rPr>
              <a:t>性问题，教师在课堂上集中解决，个性化问题，课后以面谈、面批的方式</a:t>
            </a:r>
            <a:r>
              <a:rPr lang="zh-CN" altLang="en-US" sz="2400" b="1" u="sng" dirty="0">
                <a:solidFill>
                  <a:srgbClr val="00B050"/>
                </a:solidFill>
                <a:latin typeface="黑体" panose="02010609060101010101" pitchFamily="49" charset="-122"/>
                <a:ea typeface="黑体" panose="02010609060101010101" pitchFamily="49" charset="-122"/>
              </a:rPr>
              <a:t>解决</a:t>
            </a:r>
            <a:r>
              <a:rPr lang="zh-CN" altLang="zh-CN" sz="2400" b="1" dirty="0" smtClean="0">
                <a:solidFill>
                  <a:srgbClr val="00B050"/>
                </a:solidFill>
                <a:latin typeface="黑体" panose="02010609060101010101" pitchFamily="49" charset="-122"/>
                <a:ea typeface="黑体" panose="02010609060101010101" pitchFamily="49" charset="-122"/>
              </a:rPr>
              <a:t>。</a:t>
            </a:r>
            <a:endParaRPr lang="zh-CN" altLang="zh-CN" sz="2400" dirty="0">
              <a:latin typeface="宋体" panose="02010600030101010101" pitchFamily="2" charset="-122"/>
              <a:ea typeface="宋体" panose="02010600030101010101" pitchFamily="2" charset="-122"/>
            </a:endParaRPr>
          </a:p>
          <a:p>
            <a:pPr>
              <a:lnSpc>
                <a:spcPts val="5300"/>
              </a:lnSpc>
            </a:pPr>
            <a:r>
              <a:rPr lang="en-US" altLang="zh-CN" sz="2400" dirty="0" smtClean="0">
                <a:latin typeface="宋体" panose="02010600030101010101" pitchFamily="2" charset="-122"/>
                <a:ea typeface="宋体" panose="02010600030101010101" pitchFamily="2" charset="-122"/>
              </a:rPr>
              <a:t>    </a:t>
            </a:r>
            <a:r>
              <a:rPr lang="zh-CN" altLang="zh-CN" sz="2400" dirty="0" smtClean="0">
                <a:latin typeface="宋体" panose="02010600030101010101" pitchFamily="2" charset="-122"/>
                <a:ea typeface="宋体" panose="02010600030101010101" pitchFamily="2" charset="-122"/>
              </a:rPr>
              <a:t>为</a:t>
            </a:r>
            <a:r>
              <a:rPr lang="zh-CN" altLang="zh-CN" sz="2400" dirty="0">
                <a:latin typeface="宋体" panose="02010600030101010101" pitchFamily="2" charset="-122"/>
                <a:ea typeface="宋体" panose="02010600030101010101" pitchFamily="2" charset="-122"/>
              </a:rPr>
              <a:t>切实促进问题清单的落实，我校</a:t>
            </a:r>
            <a:r>
              <a:rPr lang="zh-CN" altLang="zh-CN" sz="2400" b="1" dirty="0">
                <a:solidFill>
                  <a:srgbClr val="0000FF"/>
                </a:solidFill>
                <a:latin typeface="微软雅黑" panose="020B0503020204020204" pitchFamily="34" charset="-122"/>
                <a:ea typeface="微软雅黑" panose="020B0503020204020204" pitchFamily="34" charset="-122"/>
              </a:rPr>
              <a:t>对学生使用问题清单提出了三点明确要求：</a:t>
            </a:r>
            <a:endParaRPr lang="en-US" altLang="zh-CN" sz="2400" b="1" dirty="0">
              <a:solidFill>
                <a:srgbClr val="0000FF"/>
              </a:solidFill>
              <a:latin typeface="微软雅黑" panose="020B0503020204020204" pitchFamily="34" charset="-122"/>
              <a:ea typeface="微软雅黑" panose="020B0503020204020204" pitchFamily="34" charset="-122"/>
            </a:endParaRPr>
          </a:p>
          <a:p>
            <a:pPr>
              <a:lnSpc>
                <a:spcPts val="5300"/>
              </a:lnSpc>
            </a:pPr>
            <a:r>
              <a:rPr lang="en-US" altLang="zh-CN" sz="2400" dirty="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   </a:t>
            </a:r>
            <a:r>
              <a:rPr lang="en-US" altLang="zh-CN" sz="2400" b="1" dirty="0">
                <a:solidFill>
                  <a:srgbClr val="0000FF"/>
                </a:solidFill>
                <a:latin typeface="微软雅黑" panose="020B0503020204020204" pitchFamily="34" charset="-122"/>
                <a:ea typeface="微软雅黑" panose="020B0503020204020204" pitchFamily="34" charset="-122"/>
              </a:rPr>
              <a:t>1.</a:t>
            </a:r>
            <a:r>
              <a:rPr lang="zh-CN" altLang="zh-CN" sz="2400" dirty="0" smtClean="0">
                <a:latin typeface="宋体" panose="02010600030101010101" pitchFamily="2" charset="-122"/>
                <a:ea typeface="宋体" panose="02010600030101010101" pitchFamily="2" charset="-122"/>
              </a:rPr>
              <a:t>学生在</a:t>
            </a:r>
            <a:r>
              <a:rPr lang="zh-CN" altLang="zh-CN" sz="2400" dirty="0">
                <a:latin typeface="宋体" panose="02010600030101010101" pitchFamily="2" charset="-122"/>
                <a:ea typeface="宋体" panose="02010600030101010101" pitchFamily="2" charset="-122"/>
              </a:rPr>
              <a:t>教师的指导下认真</a:t>
            </a:r>
            <a:r>
              <a:rPr lang="zh-CN" altLang="zh-CN" sz="2400" b="1" dirty="0">
                <a:solidFill>
                  <a:srgbClr val="00B050"/>
                </a:solidFill>
                <a:latin typeface="黑体" panose="02010609060101010101" pitchFamily="49" charset="-122"/>
                <a:ea typeface="黑体" panose="02010609060101010101" pitchFamily="49" charset="-122"/>
              </a:rPr>
              <a:t>回顾并填写“本周学习内容”，学会复习整理、学会反思，提升学习能力；</a:t>
            </a:r>
            <a:endParaRPr lang="en-US" altLang="zh-CN" sz="2400" b="1" dirty="0">
              <a:solidFill>
                <a:srgbClr val="00B050"/>
              </a:solidFill>
              <a:latin typeface="黑体" panose="02010609060101010101" pitchFamily="49" charset="-122"/>
              <a:ea typeface="黑体" panose="02010609060101010101" pitchFamily="49" charset="-122"/>
            </a:endParaRPr>
          </a:p>
          <a:p>
            <a:pPr>
              <a:lnSpc>
                <a:spcPts val="5300"/>
              </a:lnSpc>
            </a:pPr>
            <a:r>
              <a:rPr lang="en-US" altLang="zh-CN" sz="2400" dirty="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   </a:t>
            </a:r>
            <a:r>
              <a:rPr lang="en-US" altLang="zh-CN" sz="2400" b="1" dirty="0">
                <a:solidFill>
                  <a:srgbClr val="0000FF"/>
                </a:solidFill>
                <a:latin typeface="微软雅黑" panose="020B0503020204020204" pitchFamily="34" charset="-122"/>
                <a:ea typeface="微软雅黑" panose="020B0503020204020204" pitchFamily="34" charset="-122"/>
              </a:rPr>
              <a:t>2.</a:t>
            </a:r>
            <a:r>
              <a:rPr lang="zh-CN" altLang="zh-CN" sz="2400" dirty="0" smtClean="0">
                <a:latin typeface="宋体" panose="02010600030101010101" pitchFamily="2" charset="-122"/>
                <a:ea typeface="宋体" panose="02010600030101010101" pitchFamily="2" charset="-122"/>
              </a:rPr>
              <a:t>学生在</a:t>
            </a:r>
            <a:r>
              <a:rPr lang="zh-CN" altLang="zh-CN" sz="2400" dirty="0">
                <a:latin typeface="宋体" panose="02010600030101010101" pitchFamily="2" charset="-122"/>
                <a:ea typeface="宋体" panose="02010600030101010101" pitchFamily="2" charset="-122"/>
              </a:rPr>
              <a:t>教师的引导下</a:t>
            </a:r>
            <a:r>
              <a:rPr lang="zh-CN" altLang="zh-CN" sz="2400" b="1" dirty="0">
                <a:solidFill>
                  <a:srgbClr val="00B050"/>
                </a:solidFill>
                <a:latin typeface="黑体" panose="02010609060101010101" pitchFamily="49" charset="-122"/>
                <a:ea typeface="黑体" panose="02010609060101010101" pitchFamily="49" charset="-122"/>
              </a:rPr>
              <a:t>学会从课堂、书本、作业、难题中发现自己存在的问题，准确定位自己的难点或痛点，找到自己的核心问题；</a:t>
            </a:r>
            <a:endParaRPr lang="en-US" altLang="zh-CN" sz="2400" b="1" dirty="0">
              <a:solidFill>
                <a:srgbClr val="00B050"/>
              </a:solidFill>
              <a:latin typeface="黑体" panose="02010609060101010101" pitchFamily="49" charset="-122"/>
              <a:ea typeface="黑体" panose="02010609060101010101" pitchFamily="49" charset="-122"/>
            </a:endParaRPr>
          </a:p>
          <a:p>
            <a:pPr>
              <a:lnSpc>
                <a:spcPts val="5300"/>
              </a:lnSpc>
            </a:pPr>
            <a:r>
              <a:rPr lang="en-US" altLang="zh-CN" sz="2400" dirty="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   </a:t>
            </a:r>
            <a:r>
              <a:rPr lang="en-US" altLang="zh-CN" sz="2400" b="1" dirty="0">
                <a:solidFill>
                  <a:srgbClr val="0000FF"/>
                </a:solidFill>
                <a:latin typeface="微软雅黑" panose="020B0503020204020204" pitchFamily="34" charset="-122"/>
                <a:ea typeface="微软雅黑" panose="020B0503020204020204" pitchFamily="34" charset="-122"/>
              </a:rPr>
              <a:t>3.</a:t>
            </a:r>
            <a:r>
              <a:rPr lang="zh-CN" altLang="zh-CN" sz="2400" dirty="0" smtClean="0">
                <a:latin typeface="宋体" panose="02010600030101010101" pitchFamily="2" charset="-122"/>
                <a:ea typeface="宋体" panose="02010600030101010101" pitchFamily="2" charset="-122"/>
              </a:rPr>
              <a:t>学</a:t>
            </a:r>
            <a:r>
              <a:rPr lang="zh-CN" altLang="zh-CN" sz="2400" dirty="0">
                <a:latin typeface="宋体" panose="02010600030101010101" pitchFamily="2" charset="-122"/>
                <a:ea typeface="宋体" panose="02010600030101010101" pitchFamily="2" charset="-122"/>
              </a:rPr>
              <a:t>生</a:t>
            </a:r>
            <a:r>
              <a:rPr lang="zh-CN" altLang="zh-CN" sz="2400" dirty="0" smtClean="0">
                <a:latin typeface="宋体" panose="02010600030101010101" pitchFamily="2" charset="-122"/>
                <a:ea typeface="宋体" panose="02010600030101010101" pitchFamily="2" charset="-122"/>
              </a:rPr>
              <a:t>在教</a:t>
            </a:r>
            <a:r>
              <a:rPr lang="zh-CN" altLang="zh-CN" sz="2400" dirty="0">
                <a:latin typeface="宋体" panose="02010600030101010101" pitchFamily="2" charset="-122"/>
                <a:ea typeface="宋体" panose="02010600030101010101" pitchFamily="2" charset="-122"/>
              </a:rPr>
              <a:t>师的指导下</a:t>
            </a:r>
            <a:r>
              <a:rPr lang="zh-CN" altLang="zh-CN" sz="2400" b="1" dirty="0">
                <a:solidFill>
                  <a:srgbClr val="00B050"/>
                </a:solidFill>
                <a:latin typeface="黑体" panose="02010609060101010101" pitchFamily="49" charset="-122"/>
                <a:ea typeface="黑体" panose="02010609060101010101" pitchFamily="49" charset="-122"/>
              </a:rPr>
              <a:t>学会提问</a:t>
            </a:r>
            <a:r>
              <a:rPr lang="zh-CN" altLang="en-US" sz="2400" b="1" dirty="0">
                <a:solidFill>
                  <a:srgbClr val="00B050"/>
                </a:solidFill>
                <a:latin typeface="黑体" panose="02010609060101010101" pitchFamily="49" charset="-122"/>
                <a:ea typeface="黑体" panose="02010609060101010101" pitchFamily="49" charset="-122"/>
              </a:rPr>
              <a:t>的</a:t>
            </a:r>
            <a:r>
              <a:rPr lang="zh-CN" altLang="zh-CN" sz="2400" b="1" dirty="0">
                <a:solidFill>
                  <a:srgbClr val="00B050"/>
                </a:solidFill>
                <a:latin typeface="黑体" panose="02010609060101010101" pitchFamily="49" charset="-122"/>
                <a:ea typeface="黑体" panose="02010609060101010101" pitchFamily="49" charset="-122"/>
              </a:rPr>
              <a:t>方式和技巧，</a:t>
            </a:r>
            <a:r>
              <a:rPr lang="zh-CN" altLang="zh-CN" sz="2400" b="1" dirty="0" smtClean="0">
                <a:solidFill>
                  <a:srgbClr val="00B050"/>
                </a:solidFill>
                <a:latin typeface="黑体" panose="02010609060101010101" pitchFamily="49" charset="-122"/>
                <a:ea typeface="黑体" panose="02010609060101010101" pitchFamily="49" charset="-122"/>
              </a:rPr>
              <a:t>用</a:t>
            </a:r>
            <a:r>
              <a:rPr lang="zh-CN" altLang="en-US" sz="2400" b="1" dirty="0" smtClean="0">
                <a:solidFill>
                  <a:srgbClr val="00B050"/>
                </a:solidFill>
                <a:latin typeface="黑体" panose="02010609060101010101" pitchFamily="49" charset="-122"/>
                <a:ea typeface="黑体" panose="02010609060101010101" pitchFamily="49" charset="-122"/>
              </a:rPr>
              <a:t>准确</a:t>
            </a:r>
            <a:r>
              <a:rPr lang="zh-CN" altLang="zh-CN" sz="2400" b="1" dirty="0" smtClean="0">
                <a:solidFill>
                  <a:srgbClr val="00B050"/>
                </a:solidFill>
                <a:latin typeface="黑体" panose="02010609060101010101" pitchFamily="49" charset="-122"/>
                <a:ea typeface="黑体" panose="02010609060101010101" pitchFamily="49" charset="-122"/>
              </a:rPr>
              <a:t>的</a:t>
            </a:r>
            <a:r>
              <a:rPr lang="zh-CN" altLang="en-US" sz="2400" b="1" dirty="0" smtClean="0">
                <a:solidFill>
                  <a:srgbClr val="00B050"/>
                </a:solidFill>
                <a:latin typeface="黑体" panose="02010609060101010101" pitchFamily="49" charset="-122"/>
                <a:ea typeface="黑体" panose="02010609060101010101" pitchFamily="49" charset="-122"/>
              </a:rPr>
              <a:t>学科</a:t>
            </a:r>
            <a:r>
              <a:rPr lang="zh-CN" altLang="zh-CN" sz="2400" b="1" dirty="0" smtClean="0">
                <a:solidFill>
                  <a:srgbClr val="00B050"/>
                </a:solidFill>
                <a:latin typeface="黑体" panose="02010609060101010101" pitchFamily="49" charset="-122"/>
                <a:ea typeface="黑体" panose="02010609060101010101" pitchFamily="49" charset="-122"/>
              </a:rPr>
              <a:t>语</a:t>
            </a:r>
            <a:r>
              <a:rPr lang="zh-CN" altLang="zh-CN" sz="2400" b="1" dirty="0">
                <a:solidFill>
                  <a:srgbClr val="00B050"/>
                </a:solidFill>
                <a:latin typeface="黑体" panose="02010609060101010101" pitchFamily="49" charset="-122"/>
                <a:ea typeface="黑体" panose="02010609060101010101" pitchFamily="49" charset="-122"/>
              </a:rPr>
              <a:t>言表达出问题。</a:t>
            </a:r>
            <a:endParaRPr lang="zh-CN" altLang="zh-CN" sz="2400" b="1" dirty="0">
              <a:solidFill>
                <a:srgbClr val="00B050"/>
              </a:solidFill>
              <a:latin typeface="黑体" panose="02010609060101010101" pitchFamily="49" charset="-122"/>
              <a:ea typeface="黑体" panose="02010609060101010101" pitchFamily="49" charset="-122"/>
            </a:endParaRPr>
          </a:p>
          <a:p>
            <a:pPr>
              <a:lnSpc>
                <a:spcPts val="5300"/>
              </a:lnSpc>
            </a:pPr>
            <a:r>
              <a:rPr lang="en-US" altLang="zh-CN" sz="2400" dirty="0" smtClean="0">
                <a:latin typeface="宋体" panose="02010600030101010101" pitchFamily="2" charset="-122"/>
                <a:ea typeface="宋体" panose="02010600030101010101" pitchFamily="2" charset="-122"/>
              </a:rPr>
              <a:t>    </a:t>
            </a:r>
            <a:r>
              <a:rPr lang="zh-CN" altLang="zh-CN" sz="2400" dirty="0" smtClean="0">
                <a:latin typeface="宋体" panose="02010600030101010101" pitchFamily="2" charset="-122"/>
                <a:ea typeface="宋体" panose="02010600030101010101" pitchFamily="2" charset="-122"/>
              </a:rPr>
              <a:t>问</a:t>
            </a:r>
            <a:r>
              <a:rPr lang="zh-CN" altLang="zh-CN" sz="2400" dirty="0">
                <a:latin typeface="宋体" panose="02010600030101010101" pitchFamily="2" charset="-122"/>
                <a:ea typeface="宋体" panose="02010600030101010101" pitchFamily="2" charset="-122"/>
              </a:rPr>
              <a:t>题清单是学生自我反思和自我提升的重要途径，也是师生沟通的重要桥梁</a:t>
            </a:r>
            <a:r>
              <a:rPr lang="zh-CN" altLang="zh-CN" sz="2400" dirty="0" smtClean="0">
                <a:latin typeface="宋体" panose="02010600030101010101" pitchFamily="2" charset="-122"/>
                <a:ea typeface="宋体" panose="02010600030101010101" pitchFamily="2" charset="-122"/>
              </a:rPr>
              <a:t>。</a:t>
            </a:r>
            <a:endParaRPr lang="zh-CN" altLang="zh-CN" sz="2400" b="1" dirty="0">
              <a:solidFill>
                <a:srgbClr val="00B05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90094" y="361903"/>
            <a:ext cx="4458246" cy="597752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矩形 12"/>
          <p:cNvSpPr/>
          <p:nvPr/>
        </p:nvSpPr>
        <p:spPr>
          <a:xfrm>
            <a:off x="337531" y="737002"/>
            <a:ext cx="6124694" cy="579971"/>
          </a:xfrm>
          <a:prstGeom prst="rect">
            <a:avLst/>
          </a:prstGeom>
          <a:noFill/>
        </p:spPr>
        <p:txBody>
          <a:bodyPr wrap="square" lIns="86682" tIns="43341" rIns="86682" bIns="43341">
            <a:spAutoFit/>
          </a:bodyPr>
          <a:lstStyle/>
          <a:p>
            <a:r>
              <a:rPr lang="zh-CN" altLang="en-US" sz="32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问 题 清 单</a:t>
            </a:r>
            <a:endParaRPr lang="zh-CN" altLang="en-US" sz="3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2019.1.1以来要办的事\姚国平材料\2019.5.1以来的姚国平讲座\2023.10.25仪征市义务教育高品质发展培训班上的报告\2023-2024学年教学管理材料\2023-2024学年第2学期教学管理材料\2024.3.18高一6语文问题清单.jpg"/>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3958309" y="72416"/>
            <a:ext cx="4613752" cy="6647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2019.1.1以来要办的事\姚国平材料\2019.5.1以来的姚国平讲座\2023.10.25仪征市义务教育高品质发展培训班上的报告\2023-2024学年教学管理材料\2023-2024学年第2学期教学管理材料\2024.3.1高二14历史问题清单..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995130" y="116528"/>
            <a:ext cx="4394030" cy="669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46185" y="70339"/>
            <a:ext cx="11746524" cy="6664570"/>
          </a:xfrm>
        </p:spPr>
        <p:txBody>
          <a:bodyPr>
            <a:normAutofit/>
          </a:bodyPr>
          <a:lstStyle/>
          <a:p>
            <a:pPr algn="l">
              <a:lnSpc>
                <a:spcPts val="6200"/>
              </a:lnSpc>
              <a:spcBef>
                <a:spcPts val="0"/>
              </a:spcBef>
            </a:pPr>
            <a:r>
              <a:rPr lang="zh-CN" altLang="en-US" sz="3200" b="1" dirty="0" smtClean="0">
                <a:solidFill>
                  <a:srgbClr val="FF0000"/>
                </a:solidFill>
                <a:latin typeface="微软雅黑" panose="020B0503020204020204" pitchFamily="34" charset="-122"/>
                <a:ea typeface="微软雅黑" panose="020B0503020204020204" pitchFamily="34" charset="-122"/>
              </a:rPr>
              <a:t>一</a:t>
            </a:r>
            <a:r>
              <a:rPr lang="zh-CN" altLang="zh-CN" sz="3200" b="1" dirty="0" smtClean="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课堂上学生特别需要老师给自己展示才能</a:t>
            </a:r>
            <a:r>
              <a:rPr lang="zh-CN" altLang="en-US" sz="3200" b="1" dirty="0" smtClean="0">
                <a:solidFill>
                  <a:srgbClr val="FF0000"/>
                </a:solidFill>
                <a:latin typeface="微软雅黑" panose="020B0503020204020204" pitchFamily="34" charset="-122"/>
                <a:ea typeface="微软雅黑" panose="020B0503020204020204" pitchFamily="34" charset="-122"/>
              </a:rPr>
              <a:t>机会</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algn="l">
              <a:lnSpc>
                <a:spcPts val="6200"/>
              </a:lnSpc>
              <a:spcBef>
                <a:spcPts val="0"/>
              </a:spcBef>
            </a:pPr>
            <a:r>
              <a:rPr lang="en-US" altLang="zh-CN" sz="2665" b="1" dirty="0" smtClean="0">
                <a:solidFill>
                  <a:srgbClr val="0000FF"/>
                </a:solidFill>
                <a:latin typeface="微软雅黑" panose="020B0503020204020204" pitchFamily="34" charset="-122"/>
                <a:ea typeface="微软雅黑" panose="020B0503020204020204" pitchFamily="34" charset="-122"/>
              </a:rPr>
              <a:t>         </a:t>
            </a:r>
            <a:r>
              <a:rPr lang="en-US" altLang="zh-CN" sz="2800" b="1" dirty="0" smtClean="0">
                <a:solidFill>
                  <a:srgbClr val="0000FF"/>
                </a:solidFill>
                <a:latin typeface="微软雅黑" panose="020B0503020204020204" pitchFamily="34" charset="-122"/>
                <a:ea typeface="微软雅黑" panose="020B0503020204020204" pitchFamily="34" charset="-122"/>
              </a:rPr>
              <a:t> 1</a:t>
            </a:r>
            <a:r>
              <a:rPr lang="zh-CN" altLang="zh-CN" sz="2800" b="1" dirty="0" smtClean="0">
                <a:solidFill>
                  <a:srgbClr val="0000FF"/>
                </a:solidFill>
                <a:latin typeface="微软雅黑" panose="020B0503020204020204" pitchFamily="34" charset="-122"/>
                <a:ea typeface="微软雅黑" panose="020B0503020204020204" pitchFamily="34" charset="-122"/>
              </a:rPr>
              <a:t>．课堂上</a:t>
            </a:r>
            <a:r>
              <a:rPr lang="zh-CN" altLang="zh-CN" sz="2800" b="1" dirty="0" smtClean="0">
                <a:solidFill>
                  <a:srgbClr val="0000FF"/>
                </a:solidFill>
                <a:latin typeface="微软雅黑" panose="020B0503020204020204" pitchFamily="34" charset="-122"/>
                <a:ea typeface="微软雅黑" panose="020B0503020204020204" pitchFamily="34" charset="-122"/>
                <a:sym typeface="+mn-ea"/>
              </a:rPr>
              <a:t>学生在做练习、</a:t>
            </a:r>
            <a:r>
              <a:rPr lang="zh-CN" altLang="zh-CN" sz="2800" b="1" dirty="0" smtClean="0">
                <a:solidFill>
                  <a:srgbClr val="0000FF"/>
                </a:solidFill>
                <a:latin typeface="微软雅黑" panose="020B0503020204020204" pitchFamily="34" charset="-122"/>
                <a:ea typeface="微软雅黑" panose="020B0503020204020204" pitchFamily="34" charset="-122"/>
              </a:rPr>
              <a:t>回答问题时，老师习惯性插话这种现象的思考与分析</a:t>
            </a:r>
            <a:endParaRPr lang="en-US" altLang="zh-CN" sz="2800" b="1" dirty="0" smtClean="0">
              <a:solidFill>
                <a:srgbClr val="0000FF"/>
              </a:solidFill>
              <a:latin typeface="微软雅黑" panose="020B0503020204020204" pitchFamily="34" charset="-122"/>
              <a:ea typeface="微软雅黑" panose="020B0503020204020204" pitchFamily="34" charset="-122"/>
            </a:endParaRPr>
          </a:p>
          <a:p>
            <a:pPr algn="l">
              <a:lnSpc>
                <a:spcPts val="6200"/>
              </a:lnSpc>
              <a:spcBef>
                <a:spcPts val="0"/>
              </a:spcBef>
            </a:pPr>
            <a:r>
              <a:rPr lang="en-US" altLang="zh-CN" sz="2800" dirty="0" smtClean="0"/>
              <a:t>     </a:t>
            </a:r>
            <a:r>
              <a:rPr lang="zh-CN" altLang="zh-CN" sz="2800" dirty="0" smtClean="0"/>
              <a:t>老师</a:t>
            </a:r>
            <a:r>
              <a:rPr lang="zh-CN" altLang="zh-CN" sz="2800" dirty="0"/>
              <a:t>这种</a:t>
            </a:r>
            <a:r>
              <a:rPr lang="zh-CN" altLang="zh-CN" sz="2800" dirty="0" smtClean="0"/>
              <a:t>习惯性插话现象</a:t>
            </a:r>
            <a:r>
              <a:rPr lang="zh-CN" altLang="zh-CN" sz="2800" dirty="0"/>
              <a:t>的背后，是老师</a:t>
            </a:r>
            <a:r>
              <a:rPr lang="zh-CN" altLang="zh-CN" sz="2800" b="1" dirty="0">
                <a:solidFill>
                  <a:srgbClr val="FF0000"/>
                </a:solidFill>
              </a:rPr>
              <a:t>对学情了解不够，即对学生认知结构、知识储备水平的认识不足</a:t>
            </a:r>
            <a:r>
              <a:rPr lang="zh-CN" altLang="zh-CN" sz="2800" dirty="0"/>
              <a:t>，总是对学生不放心，学生在回答问题时，总是认为学生对问题的理解会不到位，</a:t>
            </a:r>
            <a:r>
              <a:rPr lang="zh-CN" altLang="zh-CN" sz="2800" b="1" dirty="0">
                <a:solidFill>
                  <a:srgbClr val="00B050"/>
                </a:solidFill>
              </a:rPr>
              <a:t>急于得到自己备课</a:t>
            </a:r>
            <a:r>
              <a:rPr lang="zh-CN" altLang="zh-CN" sz="2800" b="1" dirty="0" smtClean="0">
                <a:solidFill>
                  <a:srgbClr val="00B050"/>
                </a:solidFill>
              </a:rPr>
              <a:t>时</a:t>
            </a:r>
            <a:r>
              <a:rPr lang="zh-CN" altLang="en-US" sz="2800" b="1" dirty="0" smtClean="0">
                <a:solidFill>
                  <a:srgbClr val="00B050"/>
                </a:solidFill>
              </a:rPr>
              <a:t>预</a:t>
            </a:r>
            <a:r>
              <a:rPr lang="zh-CN" altLang="zh-CN" sz="2800" b="1" dirty="0" smtClean="0">
                <a:solidFill>
                  <a:srgbClr val="00B050"/>
                </a:solidFill>
              </a:rPr>
              <a:t>设的</a:t>
            </a:r>
            <a:r>
              <a:rPr lang="zh-CN" altLang="zh-CN" sz="2800" b="1" dirty="0">
                <a:solidFill>
                  <a:srgbClr val="00B050"/>
                </a:solidFill>
              </a:rPr>
              <a:t>答案，期望在课堂上完成自己设定的教学任务，以求自我满足</a:t>
            </a:r>
            <a:r>
              <a:rPr lang="zh-CN" altLang="zh-CN" sz="2800" dirty="0"/>
              <a:t>。进而</a:t>
            </a:r>
            <a:r>
              <a:rPr lang="zh-CN" altLang="zh-CN" sz="2800" b="1" dirty="0">
                <a:solidFill>
                  <a:srgbClr val="7030A0"/>
                </a:solidFill>
                <a:latin typeface="微软雅黑" panose="020B0503020204020204" pitchFamily="34" charset="-122"/>
                <a:ea typeface="微软雅黑" panose="020B0503020204020204" pitchFamily="34" charset="-122"/>
              </a:rPr>
              <a:t>去“提示”，去“告知”，这是一种提示性“语言贿赂”</a:t>
            </a:r>
            <a:r>
              <a:rPr lang="zh-CN" altLang="zh-CN" sz="2800" b="1" dirty="0" smtClean="0">
                <a:solidFill>
                  <a:srgbClr val="7030A0"/>
                </a:solidFill>
                <a:latin typeface="微软雅黑" panose="020B0503020204020204" pitchFamily="34" charset="-122"/>
                <a:ea typeface="微软雅黑" panose="020B0503020204020204" pitchFamily="34" charset="-122"/>
              </a:rPr>
              <a:t>。</a:t>
            </a:r>
            <a:endParaRPr lang="en-US" altLang="zh-CN" sz="2800" b="1" dirty="0" smtClean="0">
              <a:solidFill>
                <a:srgbClr val="7030A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8115" y="178435"/>
            <a:ext cx="11869420" cy="6214110"/>
          </a:xfrm>
        </p:spPr>
        <p:txBody>
          <a:bodyPr>
            <a:noAutofit/>
          </a:bodyPr>
          <a:lstStyle/>
          <a:p>
            <a:pPr marL="0" indent="0" algn="l" fontAlgn="auto">
              <a:lnSpc>
                <a:spcPts val="6900"/>
              </a:lnSpc>
              <a:spcBef>
                <a:spcPts val="0"/>
              </a:spcBef>
            </a:pPr>
            <a:r>
              <a:rPr lang="zh-CN" altLang="zh-CN" sz="3200" b="1" dirty="0" smtClean="0">
                <a:solidFill>
                  <a:srgbClr val="FF0000"/>
                </a:solidFill>
                <a:latin typeface="微软雅黑" panose="020B0503020204020204" pitchFamily="34" charset="-122"/>
                <a:ea typeface="微软雅黑" panose="020B0503020204020204" pitchFamily="34" charset="-122"/>
              </a:rPr>
              <a:t>两种</a:t>
            </a:r>
            <a:r>
              <a:rPr lang="zh-CN" altLang="zh-CN" sz="3200" b="1" dirty="0">
                <a:solidFill>
                  <a:srgbClr val="FF0000"/>
                </a:solidFill>
                <a:latin typeface="微软雅黑" panose="020B0503020204020204" pitchFamily="34" charset="-122"/>
                <a:ea typeface="微软雅黑" panose="020B0503020204020204" pitchFamily="34" charset="-122"/>
              </a:rPr>
              <a:t>隐性的严重的不良后果：</a:t>
            </a:r>
            <a:br>
              <a:rPr lang="zh-CN" altLang="zh-CN" sz="3600" b="1" dirty="0">
                <a:solidFill>
                  <a:srgbClr val="FF0000"/>
                </a:solidFill>
                <a:latin typeface="微软雅黑" panose="020B0503020204020204" pitchFamily="34" charset="-122"/>
                <a:ea typeface="微软雅黑" panose="020B0503020204020204" pitchFamily="34" charset="-122"/>
              </a:rPr>
            </a:br>
            <a:r>
              <a:rPr lang="zh-CN" altLang="zh-CN" sz="3600" b="1" dirty="0">
                <a:solidFill>
                  <a:srgbClr val="FF0000"/>
                </a:solidFill>
                <a:latin typeface="微软雅黑" panose="020B0503020204020204" pitchFamily="34" charset="-122"/>
                <a:ea typeface="微软雅黑" panose="020B0503020204020204" pitchFamily="34" charset="-122"/>
              </a:rPr>
              <a:t> </a:t>
            </a:r>
            <a:r>
              <a:rPr lang="en-US" altLang="zh-CN" sz="3600" b="1" dirty="0">
                <a:solidFill>
                  <a:srgbClr val="FF0000"/>
                </a:solidFill>
                <a:latin typeface="微软雅黑" panose="020B0503020204020204" pitchFamily="34" charset="-122"/>
                <a:ea typeface="微软雅黑" panose="020B0503020204020204" pitchFamily="34" charset="-122"/>
              </a:rPr>
              <a:t> </a:t>
            </a:r>
            <a:r>
              <a:rPr lang="en-US" altLang="zh-CN" sz="3600" b="1" dirty="0" smtClean="0">
                <a:solidFill>
                  <a:srgbClr val="FF0000"/>
                </a:solidFill>
                <a:latin typeface="微软雅黑" panose="020B0503020204020204" pitchFamily="34" charset="-122"/>
                <a:ea typeface="微软雅黑" panose="020B0503020204020204" pitchFamily="34" charset="-122"/>
              </a:rPr>
              <a:t>   </a:t>
            </a:r>
            <a:r>
              <a:rPr lang="zh-CN" altLang="zh-CN" sz="2400" b="1" dirty="0" smtClean="0">
                <a:solidFill>
                  <a:srgbClr val="00B050"/>
                </a:solidFill>
                <a:latin typeface="微软雅黑" panose="020B0503020204020204" pitchFamily="34" charset="-122"/>
                <a:ea typeface="微软雅黑" panose="020B0503020204020204" pitchFamily="34" charset="-122"/>
              </a:rPr>
              <a:t>①</a:t>
            </a:r>
            <a:r>
              <a:rPr lang="zh-CN" altLang="zh-CN" sz="2400" b="1" dirty="0">
                <a:solidFill>
                  <a:srgbClr val="00B050"/>
                </a:solidFill>
                <a:latin typeface="微软雅黑" panose="020B0503020204020204" pitchFamily="34" charset="-122"/>
                <a:ea typeface="微软雅黑" panose="020B0503020204020204" pitchFamily="34" charset="-122"/>
              </a:rPr>
              <a:t>不利于培养学生思维的整体性、严密性和流畅性</a:t>
            </a:r>
            <a:r>
              <a:rPr lang="zh-CN" altLang="en-US"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探讨的是考试绩效这种即时性的阶段目标问题</a:t>
            </a:r>
            <a:r>
              <a:rPr lang="zh-CN" altLang="en-US" sz="2400" b="1" dirty="0">
                <a:latin typeface="宋体" panose="02010600030101010101" pitchFamily="2" charset="-122"/>
                <a:ea typeface="宋体" panose="02010600030101010101" pitchFamily="2" charset="-122"/>
              </a:rPr>
              <a:t>）</a:t>
            </a:r>
            <a:br>
              <a:rPr lang="zh-CN" altLang="zh-CN" sz="2400" b="1" dirty="0"/>
            </a:br>
            <a:r>
              <a:rPr lang="en-US" altLang="zh-CN" sz="2400" b="1" dirty="0"/>
              <a:t>    </a:t>
            </a:r>
            <a:r>
              <a:rPr lang="en-US" altLang="zh-CN" sz="2400" b="1" dirty="0" smtClean="0"/>
              <a:t>    </a:t>
            </a:r>
            <a:r>
              <a:rPr lang="zh-CN" altLang="zh-CN" sz="2400" b="1" dirty="0" smtClean="0">
                <a:solidFill>
                  <a:srgbClr val="00B050"/>
                </a:solidFill>
                <a:latin typeface="微软雅黑" panose="020B0503020204020204" pitchFamily="34" charset="-122"/>
                <a:ea typeface="微软雅黑" panose="020B0503020204020204" pitchFamily="34" charset="-122"/>
              </a:rPr>
              <a:t>②</a:t>
            </a:r>
            <a:r>
              <a:rPr lang="zh-CN" altLang="zh-CN" sz="2400" b="1" dirty="0">
                <a:solidFill>
                  <a:srgbClr val="00B050"/>
                </a:solidFill>
                <a:latin typeface="微软雅黑" panose="020B0503020204020204" pitchFamily="34" charset="-122"/>
                <a:ea typeface="微软雅黑" panose="020B0503020204020204" pitchFamily="34" charset="-122"/>
              </a:rPr>
              <a:t>最大的、也是最隐性的后果是，使所有学生学习过程中有意无意的学会了不认真倾听别人对问题的理解</a:t>
            </a:r>
            <a:r>
              <a:rPr lang="zh-CN" altLang="en-US" sz="2400" b="1"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探讨的是我们要去关注学生终身发展的终极性目标，即学生综合素养的积淀与提升，以彰显我们教育人对学生终身发展的人文关怀的深层次问题</a:t>
            </a:r>
            <a:r>
              <a:rPr lang="zh-CN" altLang="en-US" sz="2400" b="1" dirty="0">
                <a:latin typeface="宋体" panose="02010600030101010101" pitchFamily="2" charset="-122"/>
                <a:ea typeface="宋体" panose="02010600030101010101" pitchFamily="2" charset="-122"/>
              </a:rPr>
              <a:t>）</a:t>
            </a:r>
            <a:br>
              <a:rPr lang="en-US" altLang="zh-CN" sz="2400" b="1" dirty="0"/>
            </a:br>
            <a:r>
              <a:rPr lang="en-US" altLang="zh-CN" sz="3600" b="1" dirty="0">
                <a:solidFill>
                  <a:srgbClr val="FF0000"/>
                </a:solidFill>
                <a:latin typeface="微软雅黑" panose="020B0503020204020204" pitchFamily="34" charset="-122"/>
                <a:ea typeface="微软雅黑" panose="020B0503020204020204" pitchFamily="34" charset="-122"/>
              </a:rPr>
              <a:t>      </a:t>
            </a:r>
            <a:r>
              <a:rPr lang="zh-CN" altLang="zh-CN" sz="2800" b="1" dirty="0">
                <a:solidFill>
                  <a:srgbClr val="0000FF"/>
                </a:solidFill>
                <a:latin typeface="微软雅黑" panose="020B0503020204020204" pitchFamily="34" charset="-122"/>
                <a:ea typeface="微软雅黑" panose="020B0503020204020204" pitchFamily="34" charset="-122"/>
              </a:rPr>
              <a:t>“我不同意你说的每一个字，但我誓死要捍卫你说话的</a:t>
            </a:r>
            <a:r>
              <a:rPr lang="zh-CN" altLang="zh-CN" sz="2800" b="1" dirty="0" smtClean="0">
                <a:solidFill>
                  <a:srgbClr val="0000FF"/>
                </a:solidFill>
                <a:latin typeface="微软雅黑" panose="020B0503020204020204" pitchFamily="34" charset="-122"/>
                <a:ea typeface="微软雅黑" panose="020B0503020204020204" pitchFamily="34" charset="-122"/>
              </a:rPr>
              <a:t>权利</a:t>
            </a:r>
            <a:r>
              <a:rPr lang="zh-CN" altLang="en-US" sz="2800" b="1" dirty="0" smtClean="0">
                <a:solidFill>
                  <a:srgbClr val="0000FF"/>
                </a:solidFill>
                <a:latin typeface="微软雅黑" panose="020B0503020204020204" pitchFamily="34" charset="-122"/>
                <a:ea typeface="微软雅黑" panose="020B0503020204020204" pitchFamily="34" charset="-122"/>
              </a:rPr>
              <a:t>。</a:t>
            </a:r>
            <a:r>
              <a:rPr lang="zh-CN" altLang="zh-CN" sz="2800" b="1" dirty="0" smtClean="0">
                <a:solidFill>
                  <a:srgbClr val="0000FF"/>
                </a:solidFill>
                <a:latin typeface="微软雅黑" panose="020B0503020204020204" pitchFamily="34" charset="-122"/>
                <a:ea typeface="微软雅黑" panose="020B0503020204020204" pitchFamily="34" charset="-122"/>
              </a:rPr>
              <a:t>”</a:t>
            </a:r>
            <a:endParaRPr lang="zh-CN" altLang="en-US" sz="2800" dirty="0">
              <a:solidFill>
                <a:srgbClr val="00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11015" y="193431"/>
            <a:ext cx="11790485" cy="6550269"/>
          </a:xfrm>
        </p:spPr>
        <p:txBody>
          <a:bodyPr>
            <a:normAutofit/>
          </a:bodyPr>
          <a:lstStyle/>
          <a:p>
            <a:pPr algn="l" fontAlgn="auto">
              <a:lnSpc>
                <a:spcPts val="6400"/>
              </a:lnSpc>
            </a:pPr>
            <a:r>
              <a:rPr lang="en-US" altLang="zh-CN" sz="4000" b="1" dirty="0" smtClean="0">
                <a:solidFill>
                  <a:srgbClr val="0000FF"/>
                </a:solidFill>
                <a:latin typeface="微软雅黑" panose="020B0503020204020204" pitchFamily="34" charset="-122"/>
                <a:ea typeface="微软雅黑" panose="020B0503020204020204" pitchFamily="34" charset="-122"/>
              </a:rPr>
              <a:t>     </a:t>
            </a:r>
            <a:r>
              <a:rPr lang="zh-CN" altLang="zh-CN" sz="3200" b="1" dirty="0" smtClean="0">
                <a:solidFill>
                  <a:srgbClr val="0000FF"/>
                </a:solidFill>
                <a:latin typeface="微软雅黑" panose="020B0503020204020204" pitchFamily="34" charset="-122"/>
                <a:ea typeface="微软雅黑" panose="020B0503020204020204" pitchFamily="34" charset="-122"/>
              </a:rPr>
              <a:t>因为</a:t>
            </a:r>
            <a:r>
              <a:rPr lang="zh-CN" altLang="zh-CN" sz="3200" b="1" dirty="0">
                <a:solidFill>
                  <a:srgbClr val="0000FF"/>
                </a:solidFill>
                <a:latin typeface="微软雅黑" panose="020B0503020204020204" pitchFamily="34" charset="-122"/>
                <a:ea typeface="微软雅黑" panose="020B0503020204020204" pitchFamily="34" charset="-122"/>
              </a:rPr>
              <a:t>你</a:t>
            </a:r>
            <a:r>
              <a:rPr lang="zh-CN" altLang="zh-CN" sz="3200" b="1" dirty="0" smtClean="0">
                <a:solidFill>
                  <a:srgbClr val="0000FF"/>
                </a:solidFill>
                <a:latin typeface="微软雅黑" panose="020B0503020204020204" pitchFamily="34" charset="-122"/>
                <a:ea typeface="微软雅黑" panose="020B0503020204020204" pitchFamily="34" charset="-122"/>
              </a:rPr>
              <a:t>现在努力</a:t>
            </a:r>
            <a:r>
              <a:rPr lang="zh-CN" altLang="zh-CN" sz="3200" b="1" dirty="0">
                <a:solidFill>
                  <a:srgbClr val="0000FF"/>
                </a:solidFill>
                <a:latin typeface="微软雅黑" panose="020B0503020204020204" pitchFamily="34" charset="-122"/>
                <a:ea typeface="微软雅黑" panose="020B0503020204020204" pitchFamily="34" charset="-122"/>
              </a:rPr>
              <a:t>的目标</a:t>
            </a:r>
            <a:r>
              <a:rPr lang="zh-CN" altLang="en-US" sz="3200" b="1" dirty="0">
                <a:solidFill>
                  <a:srgbClr val="0000FF"/>
                </a:solidFill>
                <a:latin typeface="微软雅黑" panose="020B0503020204020204" pitchFamily="34" charset="-122"/>
                <a:ea typeface="微软雅黑" panose="020B0503020204020204" pitchFamily="34" charset="-122"/>
              </a:rPr>
              <a:t>：</a:t>
            </a:r>
            <a:r>
              <a:rPr lang="zh-CN" altLang="zh-CN" sz="3200" b="1" dirty="0">
                <a:solidFill>
                  <a:srgbClr val="FF0000"/>
                </a:solidFill>
              </a:rPr>
              <a:t>指向都是使学生将来走上高考考场得到尽可能多的分数</a:t>
            </a:r>
            <a:r>
              <a:rPr lang="zh-CN" altLang="en-US" sz="3200" b="1" dirty="0" smtClean="0">
                <a:solidFill>
                  <a:srgbClr val="FF0000"/>
                </a:solidFill>
              </a:rPr>
              <a:t>。</a:t>
            </a:r>
            <a:endParaRPr lang="en-US" altLang="zh-CN" sz="3200" b="1" dirty="0" smtClean="0">
              <a:solidFill>
                <a:srgbClr val="FF0000"/>
              </a:solidFill>
            </a:endParaRPr>
          </a:p>
          <a:p>
            <a:pPr algn="l" fontAlgn="auto">
              <a:lnSpc>
                <a:spcPts val="6400"/>
              </a:lnSpc>
            </a:pPr>
            <a:r>
              <a:rPr lang="en-US" altLang="zh-CN" sz="3200" b="1" dirty="0">
                <a:solidFill>
                  <a:srgbClr val="FF0000"/>
                </a:solidFill>
              </a:rPr>
              <a:t> </a:t>
            </a:r>
            <a:r>
              <a:rPr lang="en-US" altLang="zh-CN" sz="3200" b="1" dirty="0" smtClean="0">
                <a:solidFill>
                  <a:srgbClr val="FF0000"/>
                </a:solidFill>
              </a:rPr>
              <a:t>      </a:t>
            </a:r>
            <a:r>
              <a:rPr lang="zh-CN" altLang="zh-CN" sz="3200" b="1" dirty="0" smtClean="0"/>
              <a:t>在</a:t>
            </a:r>
            <a:r>
              <a:rPr lang="zh-CN" altLang="en-US" sz="3200" b="1" dirty="0" smtClean="0"/>
              <a:t>高考</a:t>
            </a:r>
            <a:r>
              <a:rPr lang="zh-CN" altLang="zh-CN" sz="3200" b="1" dirty="0" smtClean="0"/>
              <a:t>考场</a:t>
            </a:r>
            <a:r>
              <a:rPr lang="zh-CN" altLang="zh-CN" sz="3200" b="1" dirty="0"/>
              <a:t>上，当学生面对既定的文本</a:t>
            </a:r>
            <a:r>
              <a:rPr lang="zh-CN" altLang="zh-CN" sz="3200" b="1" dirty="0" smtClean="0"/>
              <a:t>——</a:t>
            </a:r>
            <a:r>
              <a:rPr lang="zh-CN" altLang="en-US" sz="3200" b="1" dirty="0" smtClean="0"/>
              <a:t>高考</a:t>
            </a:r>
            <a:r>
              <a:rPr lang="zh-CN" altLang="zh-CN" sz="3200" b="1" dirty="0" smtClean="0"/>
              <a:t>考卷</a:t>
            </a:r>
            <a:r>
              <a:rPr lang="zh-CN" altLang="zh-CN" sz="3200" b="1" dirty="0"/>
              <a:t>进行解读的时候，所要求的绝对是思维的流畅性、深刻性、全面性，这样，才能得</a:t>
            </a:r>
            <a:r>
              <a:rPr lang="zh-CN" altLang="zh-CN" sz="3200" b="1" dirty="0" smtClean="0"/>
              <a:t>高分</a:t>
            </a:r>
            <a:r>
              <a:rPr lang="zh-CN" altLang="en-US" sz="3200" b="1" dirty="0" smtClean="0"/>
              <a:t>。</a:t>
            </a:r>
            <a:endParaRPr lang="en-US" altLang="zh-CN" sz="3200" b="1" dirty="0" smtClean="0"/>
          </a:p>
          <a:p>
            <a:pPr algn="l" fontAlgn="auto">
              <a:lnSpc>
                <a:spcPts val="6400"/>
              </a:lnSpc>
            </a:pPr>
            <a:r>
              <a:rPr lang="en-US" altLang="zh-CN" sz="3200" b="1" dirty="0">
                <a:solidFill>
                  <a:srgbClr val="0000FF"/>
                </a:solidFill>
                <a:latin typeface="微软雅黑" panose="020B0503020204020204" pitchFamily="34" charset="-122"/>
                <a:ea typeface="微软雅黑" panose="020B0503020204020204" pitchFamily="34" charset="-122"/>
              </a:rPr>
              <a:t> </a:t>
            </a:r>
            <a:r>
              <a:rPr lang="en-US" altLang="zh-CN" sz="3200" b="1" dirty="0" smtClean="0">
                <a:solidFill>
                  <a:srgbClr val="0000FF"/>
                </a:solidFill>
                <a:latin typeface="微软雅黑" panose="020B0503020204020204" pitchFamily="34" charset="-122"/>
                <a:ea typeface="微软雅黑" panose="020B0503020204020204" pitchFamily="34" charset="-122"/>
              </a:rPr>
              <a:t>     </a:t>
            </a:r>
            <a:r>
              <a:rPr lang="zh-CN" altLang="zh-CN" sz="3200" b="1" dirty="0" smtClean="0">
                <a:solidFill>
                  <a:srgbClr val="00B050"/>
                </a:solidFill>
                <a:latin typeface="微软雅黑" panose="020B0503020204020204" pitchFamily="34" charset="-122"/>
                <a:ea typeface="微软雅黑" panose="020B0503020204020204" pitchFamily="34" charset="-122"/>
              </a:rPr>
              <a:t>（</a:t>
            </a:r>
            <a:r>
              <a:rPr lang="zh-CN" altLang="zh-CN" sz="3200" b="1" dirty="0">
                <a:solidFill>
                  <a:srgbClr val="00B050"/>
                </a:solidFill>
                <a:latin typeface="微软雅黑" panose="020B0503020204020204" pitchFamily="34" charset="-122"/>
                <a:ea typeface="微软雅黑" panose="020B0503020204020204" pitchFamily="34" charset="-122"/>
              </a:rPr>
              <a:t>即，以对标</a:t>
            </a:r>
            <a:r>
              <a:rPr lang="zh-CN" altLang="zh-CN" sz="3200" b="1" dirty="0" smtClean="0">
                <a:solidFill>
                  <a:srgbClr val="00B050"/>
                </a:solidFill>
                <a:latin typeface="微软雅黑" panose="020B0503020204020204" pitchFamily="34" charset="-122"/>
                <a:ea typeface="微软雅黑" panose="020B0503020204020204" pitchFamily="34" charset="-122"/>
              </a:rPr>
              <a:t>在</a:t>
            </a:r>
            <a:r>
              <a:rPr lang="zh-CN" altLang="en-US" sz="3200" b="1" dirty="0" smtClean="0">
                <a:solidFill>
                  <a:srgbClr val="00B050"/>
                </a:solidFill>
                <a:latin typeface="微软雅黑" panose="020B0503020204020204" pitchFamily="34" charset="-122"/>
                <a:ea typeface="微软雅黑" panose="020B0503020204020204" pitchFamily="34" charset="-122"/>
              </a:rPr>
              <a:t>高</a:t>
            </a:r>
            <a:r>
              <a:rPr lang="zh-CN" altLang="zh-CN" sz="3200" b="1" dirty="0" smtClean="0">
                <a:solidFill>
                  <a:srgbClr val="00B050"/>
                </a:solidFill>
                <a:latin typeface="微软雅黑" panose="020B0503020204020204" pitchFamily="34" charset="-122"/>
                <a:ea typeface="微软雅黑" panose="020B0503020204020204" pitchFamily="34" charset="-122"/>
              </a:rPr>
              <a:t>考</a:t>
            </a:r>
            <a:r>
              <a:rPr lang="zh-CN" altLang="zh-CN" sz="3200" b="1" dirty="0">
                <a:solidFill>
                  <a:srgbClr val="00B050"/>
                </a:solidFill>
                <a:latin typeface="微软雅黑" panose="020B0503020204020204" pitchFamily="34" charset="-122"/>
                <a:ea typeface="微软雅黑" panose="020B0503020204020204" pitchFamily="34" charset="-122"/>
              </a:rPr>
              <a:t>考场上，当学生面对既定的文本</a:t>
            </a:r>
            <a:r>
              <a:rPr lang="zh-CN" altLang="zh-CN" sz="3200" b="1" dirty="0" smtClean="0">
                <a:solidFill>
                  <a:srgbClr val="00B050"/>
                </a:solidFill>
                <a:latin typeface="微软雅黑" panose="020B0503020204020204" pitchFamily="34" charset="-122"/>
                <a:ea typeface="微软雅黑" panose="020B0503020204020204" pitchFamily="34" charset="-122"/>
              </a:rPr>
              <a:t>——</a:t>
            </a:r>
            <a:r>
              <a:rPr lang="zh-CN" altLang="en-US" sz="3200" b="1" dirty="0" smtClean="0">
                <a:solidFill>
                  <a:srgbClr val="00B050"/>
                </a:solidFill>
                <a:latin typeface="微软雅黑" panose="020B0503020204020204" pitchFamily="34" charset="-122"/>
                <a:ea typeface="微软雅黑" panose="020B0503020204020204" pitchFamily="34" charset="-122"/>
              </a:rPr>
              <a:t>高</a:t>
            </a:r>
            <a:r>
              <a:rPr lang="zh-CN" altLang="zh-CN" sz="3200" b="1" dirty="0" smtClean="0">
                <a:solidFill>
                  <a:srgbClr val="00B050"/>
                </a:solidFill>
                <a:latin typeface="微软雅黑" panose="020B0503020204020204" pitchFamily="34" charset="-122"/>
                <a:ea typeface="微软雅黑" panose="020B0503020204020204" pitchFamily="34" charset="-122"/>
              </a:rPr>
              <a:t>考</a:t>
            </a:r>
            <a:r>
              <a:rPr lang="zh-CN" altLang="zh-CN" sz="3200" b="1" dirty="0">
                <a:solidFill>
                  <a:srgbClr val="00B050"/>
                </a:solidFill>
                <a:latin typeface="微软雅黑" panose="020B0503020204020204" pitchFamily="34" charset="-122"/>
                <a:ea typeface="微软雅黑" panose="020B0503020204020204" pitchFamily="34" charset="-122"/>
              </a:rPr>
              <a:t>考卷进行解读的时候，所需要的相关能力要求</a:t>
            </a:r>
            <a:r>
              <a:rPr lang="zh-CN" altLang="zh-CN" sz="3200" b="1" dirty="0" smtClean="0">
                <a:solidFill>
                  <a:srgbClr val="00B050"/>
                </a:solidFill>
                <a:latin typeface="微软雅黑" panose="020B0503020204020204" pitchFamily="34" charset="-122"/>
                <a:ea typeface="微软雅黑" panose="020B0503020204020204" pitchFamily="34" charset="-122"/>
              </a:rPr>
              <a:t>）</a:t>
            </a:r>
            <a:endParaRPr lang="zh-CN" alt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67054" y="175845"/>
            <a:ext cx="11843238" cy="6594231"/>
          </a:xfrm>
        </p:spPr>
        <p:txBody>
          <a:bodyPr>
            <a:normAutofit/>
          </a:bodyPr>
          <a:lstStyle/>
          <a:p>
            <a:pPr algn="l"/>
            <a:r>
              <a:rPr lang="zh-CN" altLang="zh-CN" sz="3600" b="1" dirty="0">
                <a:solidFill>
                  <a:srgbClr val="FF0000"/>
                </a:solidFill>
                <a:latin typeface="微软雅黑" panose="020B0503020204020204" pitchFamily="34" charset="-122"/>
                <a:ea typeface="微软雅黑" panose="020B0503020204020204" pitchFamily="34" charset="-122"/>
              </a:rPr>
              <a:t>仪征中学学校层面刚性要求</a:t>
            </a:r>
            <a:r>
              <a:rPr lang="zh-CN" altLang="en-US" sz="3600" b="1" dirty="0" smtClean="0">
                <a:solidFill>
                  <a:srgbClr val="FF0000"/>
                </a:solidFill>
                <a:latin typeface="微软雅黑" panose="020B0503020204020204" pitchFamily="34" charset="-122"/>
                <a:ea typeface="微软雅黑" panose="020B0503020204020204" pitchFamily="34" charset="-122"/>
              </a:rPr>
              <a:t>：</a:t>
            </a:r>
            <a:endParaRPr lang="en-US" altLang="zh-CN" sz="3600" b="1" dirty="0" smtClean="0">
              <a:solidFill>
                <a:srgbClr val="FF0000"/>
              </a:solidFill>
              <a:latin typeface="微软雅黑" panose="020B0503020204020204" pitchFamily="34" charset="-122"/>
              <a:ea typeface="微软雅黑" panose="020B0503020204020204" pitchFamily="34" charset="-122"/>
            </a:endParaRPr>
          </a:p>
          <a:p>
            <a:pPr algn="l">
              <a:lnSpc>
                <a:spcPts val="4500"/>
              </a:lnSpc>
            </a:pPr>
            <a:r>
              <a:rPr lang="en-US" altLang="zh-CN" sz="3200" b="1" dirty="0" smtClean="0"/>
              <a:t>        </a:t>
            </a:r>
            <a:r>
              <a:rPr lang="zh-CN" altLang="zh-CN" sz="2800" b="1" dirty="0" smtClean="0"/>
              <a:t>严禁</a:t>
            </a:r>
            <a:r>
              <a:rPr lang="zh-CN" altLang="zh-CN" sz="2800" b="1" dirty="0"/>
              <a:t>教师在课堂上学生回答你老师提出的</a:t>
            </a:r>
            <a:r>
              <a:rPr lang="zh-CN" altLang="zh-CN" sz="2800" b="1" dirty="0" smtClean="0"/>
              <a:t>问题</a:t>
            </a:r>
            <a:r>
              <a:rPr lang="zh-CN" altLang="en-US" sz="2800" b="1" dirty="0" smtClean="0"/>
              <a:t>的</a:t>
            </a:r>
            <a:r>
              <a:rPr lang="zh-CN" altLang="zh-CN" sz="2800" b="1" dirty="0" smtClean="0"/>
              <a:t>过程</a:t>
            </a:r>
            <a:r>
              <a:rPr lang="zh-CN" altLang="zh-CN" sz="2800" b="1" dirty="0"/>
              <a:t>中</a:t>
            </a:r>
            <a:r>
              <a:rPr lang="zh-CN" altLang="zh-CN" sz="2800" b="1" dirty="0">
                <a:solidFill>
                  <a:srgbClr val="0000FF"/>
                </a:solidFill>
                <a:latin typeface="微软雅黑" panose="020B0503020204020204" pitchFamily="34" charset="-122"/>
                <a:ea typeface="微软雅黑" panose="020B0503020204020204" pitchFamily="34" charset="-122"/>
              </a:rPr>
              <a:t>打断学生发言</a:t>
            </a:r>
            <a:r>
              <a:rPr lang="zh-CN" altLang="zh-CN" sz="2800" b="1" dirty="0"/>
              <a:t>（对问题理解的陈述）</a:t>
            </a:r>
            <a:r>
              <a:rPr lang="zh-CN" altLang="en-US" sz="2800" b="1" dirty="0" smtClean="0"/>
              <a:t>；</a:t>
            </a:r>
            <a:endParaRPr lang="en-US" altLang="zh-CN" sz="2800" b="1" dirty="0" smtClean="0"/>
          </a:p>
          <a:p>
            <a:pPr algn="l">
              <a:lnSpc>
                <a:spcPts val="4500"/>
              </a:lnSpc>
            </a:pPr>
            <a:r>
              <a:rPr lang="en-US" altLang="zh-CN" sz="2800" b="1" dirty="0" smtClean="0"/>
              <a:t>         </a:t>
            </a:r>
            <a:r>
              <a:rPr lang="zh-CN" altLang="zh-CN" sz="2800" b="1" dirty="0" smtClean="0"/>
              <a:t>严禁</a:t>
            </a:r>
            <a:r>
              <a:rPr lang="zh-CN" altLang="zh-CN" sz="2800" b="1" dirty="0"/>
              <a:t>教师在课堂上给学生们规定时间思考你老师提出的</a:t>
            </a:r>
            <a:r>
              <a:rPr lang="zh-CN" altLang="zh-CN" sz="2800" b="1" dirty="0" smtClean="0"/>
              <a:t>问题</a:t>
            </a:r>
            <a:r>
              <a:rPr lang="zh-CN" altLang="en-US" sz="2800" b="1" dirty="0" smtClean="0"/>
              <a:t>的</a:t>
            </a:r>
            <a:r>
              <a:rPr lang="zh-CN" altLang="zh-CN" sz="2800" b="1" dirty="0" smtClean="0"/>
              <a:t>过程</a:t>
            </a:r>
            <a:r>
              <a:rPr lang="zh-CN" altLang="zh-CN" sz="2800" b="1" dirty="0"/>
              <a:t>中</a:t>
            </a:r>
            <a:r>
              <a:rPr lang="zh-CN" altLang="zh-CN" sz="2800" b="1" dirty="0">
                <a:solidFill>
                  <a:srgbClr val="0000FF"/>
                </a:solidFill>
                <a:latin typeface="微软雅黑" panose="020B0503020204020204" pitchFamily="34" charset="-122"/>
                <a:ea typeface="微软雅黑" panose="020B0503020204020204" pitchFamily="34" charset="-122"/>
              </a:rPr>
              <a:t>打断学生思考</a:t>
            </a:r>
            <a:r>
              <a:rPr lang="zh-CN" altLang="en-US" sz="2800" b="1" dirty="0" smtClean="0"/>
              <a:t>；</a:t>
            </a:r>
            <a:endParaRPr lang="en-US" altLang="zh-CN" sz="2800" b="1" dirty="0" smtClean="0"/>
          </a:p>
          <a:p>
            <a:pPr algn="l">
              <a:lnSpc>
                <a:spcPts val="4500"/>
              </a:lnSpc>
            </a:pPr>
            <a:r>
              <a:rPr lang="en-US" altLang="zh-CN" sz="2800" b="1" dirty="0" smtClean="0"/>
              <a:t>         </a:t>
            </a:r>
            <a:r>
              <a:rPr lang="zh-CN" altLang="zh-CN" sz="2800" b="1" dirty="0" smtClean="0"/>
              <a:t>严禁</a:t>
            </a:r>
            <a:r>
              <a:rPr lang="zh-CN" altLang="zh-CN" sz="2800" b="1" dirty="0"/>
              <a:t>教师在课堂上给学生们规定时间做你老师布置的</a:t>
            </a:r>
            <a:r>
              <a:rPr lang="zh-CN" altLang="zh-CN" sz="2800" b="1" dirty="0" smtClean="0"/>
              <a:t>练习</a:t>
            </a:r>
            <a:r>
              <a:rPr lang="zh-CN" altLang="en-US" sz="2800" b="1" dirty="0" smtClean="0"/>
              <a:t>的</a:t>
            </a:r>
            <a:r>
              <a:rPr lang="zh-CN" altLang="zh-CN" sz="2800" b="1" dirty="0" smtClean="0"/>
              <a:t>过程</a:t>
            </a:r>
            <a:r>
              <a:rPr lang="zh-CN" altLang="zh-CN" sz="2800" b="1" dirty="0"/>
              <a:t>中</a:t>
            </a:r>
            <a:r>
              <a:rPr lang="zh-CN" altLang="zh-CN" sz="2800" b="1" dirty="0">
                <a:solidFill>
                  <a:srgbClr val="0000FF"/>
                </a:solidFill>
                <a:latin typeface="微软雅黑" panose="020B0503020204020204" pitchFamily="34" charset="-122"/>
                <a:ea typeface="微软雅黑" panose="020B0503020204020204" pitchFamily="34" charset="-122"/>
              </a:rPr>
              <a:t>打断学生练习</a:t>
            </a:r>
            <a:r>
              <a:rPr lang="zh-CN" altLang="zh-CN" sz="2800" b="1" dirty="0" smtClean="0"/>
              <a:t>。</a:t>
            </a:r>
            <a:endParaRPr lang="en-US" altLang="zh-CN" sz="2800" b="1" dirty="0" smtClean="0"/>
          </a:p>
          <a:p>
            <a:pPr algn="l">
              <a:lnSpc>
                <a:spcPts val="4500"/>
              </a:lnSpc>
            </a:pPr>
            <a:r>
              <a:rPr lang="en-US" altLang="zh-CN" sz="2800" b="1" dirty="0" smtClean="0"/>
              <a:t>         </a:t>
            </a:r>
            <a:r>
              <a:rPr lang="zh-CN" altLang="zh-CN" sz="2800" b="1" dirty="0" smtClean="0"/>
              <a:t>否则</a:t>
            </a:r>
            <a:r>
              <a:rPr lang="zh-CN" altLang="zh-CN" sz="2800" b="1" dirty="0"/>
              <a:t>作为不合格的课堂教学，实行一票否决。</a:t>
            </a:r>
            <a:r>
              <a:rPr lang="zh-CN" altLang="zh-CN" sz="2800" b="1" dirty="0">
                <a:solidFill>
                  <a:srgbClr val="00B050"/>
                </a:solidFill>
                <a:latin typeface="微软雅黑" panose="020B0503020204020204" pitchFamily="34" charset="-122"/>
                <a:ea typeface="微软雅黑" panose="020B0503020204020204" pitchFamily="34" charset="-122"/>
              </a:rPr>
              <a:t>老师在课堂上要充分尊重学生的主体地位，</a:t>
            </a:r>
            <a:r>
              <a:rPr lang="zh-CN" altLang="zh-CN" sz="2800" b="1" dirty="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还学生充分思</a:t>
            </a:r>
            <a:r>
              <a:rPr lang="zh-CN" altLang="zh-CN" sz="2800" b="1" dirty="0" smtClean="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考</a:t>
            </a:r>
            <a:r>
              <a:rPr lang="zh-CN" altLang="en-US" sz="2800" b="1" dirty="0" smtClean="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800" b="1" dirty="0" smtClean="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充</a:t>
            </a:r>
            <a:r>
              <a:rPr lang="zh-CN" altLang="zh-CN" sz="2800" b="1" dirty="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分练习的时间与空间，给予学生完整表达的机会。</a:t>
            </a:r>
            <a:r>
              <a:rPr lang="en-US" altLang="zh-CN" sz="2800" b="1" dirty="0">
                <a:solidFill>
                  <a:srgbClr val="00C0DA"/>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3200" dirty="0">
              <a:solidFill>
                <a:srgbClr val="00C0DA"/>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zh-CN" sz="3200" dirty="0">
              <a:solidFill>
                <a:srgbClr val="00C0DA"/>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3165" y="109728"/>
            <a:ext cx="11940465" cy="6638544"/>
          </a:xfrm>
        </p:spPr>
        <p:txBody>
          <a:bodyPr>
            <a:normAutofit/>
          </a:bodyPr>
          <a:lstStyle/>
          <a:p>
            <a:pPr algn="l">
              <a:lnSpc>
                <a:spcPts val="4400"/>
              </a:lnSpc>
              <a:spcBef>
                <a:spcPts val="600"/>
              </a:spcBef>
            </a:pPr>
            <a:r>
              <a:rPr lang="en-US" altLang="zh-CN" sz="3200" b="1" dirty="0" smtClean="0">
                <a:solidFill>
                  <a:srgbClr val="FF0000"/>
                </a:solidFill>
                <a:latin typeface="微软雅黑" panose="020B0503020204020204" pitchFamily="34" charset="-122"/>
                <a:ea typeface="微软雅黑" panose="020B0503020204020204" pitchFamily="34" charset="-122"/>
              </a:rPr>
              <a:t>      </a:t>
            </a:r>
            <a:r>
              <a:rPr lang="zh-CN" altLang="zh-CN" sz="3200" b="1" dirty="0" smtClean="0">
                <a:solidFill>
                  <a:srgbClr val="FF0000"/>
                </a:solidFill>
                <a:latin typeface="微软雅黑" panose="020B0503020204020204" pitchFamily="34" charset="-122"/>
                <a:ea typeface="微软雅黑" panose="020B0503020204020204" pitchFamily="34" charset="-122"/>
              </a:rPr>
              <a:t>老师</a:t>
            </a:r>
            <a:r>
              <a:rPr lang="zh-CN" altLang="en-US" sz="3200" b="1" dirty="0" smtClean="0">
                <a:solidFill>
                  <a:srgbClr val="FF0000"/>
                </a:solidFill>
                <a:latin typeface="微软雅黑" panose="020B0503020204020204" pitchFamily="34" charset="-122"/>
                <a:ea typeface="微软雅黑" panose="020B0503020204020204" pitchFamily="34" charset="-122"/>
              </a:rPr>
              <a:t>说</a:t>
            </a:r>
            <a:r>
              <a:rPr lang="zh-CN" altLang="zh-CN" sz="3200" b="1" dirty="0" smtClean="0">
                <a:solidFill>
                  <a:srgbClr val="FF0000"/>
                </a:solidFill>
                <a:latin typeface="微软雅黑" panose="020B0503020204020204" pitchFamily="34" charset="-122"/>
                <a:ea typeface="微软雅黑" panose="020B0503020204020204" pitchFamily="34"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rPr>
              <a:t>“</a:t>
            </a:r>
            <a:r>
              <a:rPr lang="zh-CN" altLang="zh-CN" sz="3200" b="1" dirty="0" smtClean="0">
                <a:solidFill>
                  <a:srgbClr val="FF0000"/>
                </a:solidFill>
                <a:latin typeface="微软雅黑" panose="020B0503020204020204" pitchFamily="34" charset="-122"/>
                <a:ea typeface="微软雅黑" panose="020B0503020204020204" pitchFamily="34" charset="-122"/>
              </a:rPr>
              <a:t>让学生都讲完，我的教学任务完不成</a:t>
            </a:r>
            <a:r>
              <a:rPr lang="zh-CN" altLang="en-US" sz="3200" b="1" dirty="0" smtClean="0">
                <a:solidFill>
                  <a:srgbClr val="FF0000"/>
                </a:solidFill>
                <a:latin typeface="微软雅黑" panose="020B0503020204020204" pitchFamily="34" charset="-122"/>
                <a:ea typeface="微软雅黑" panose="020B0503020204020204" pitchFamily="34" charset="-122"/>
              </a:rPr>
              <a:t>”。</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algn="l" fontAlgn="auto">
              <a:lnSpc>
                <a:spcPts val="5000"/>
              </a:lnSpc>
              <a:spcBef>
                <a:spcPts val="600"/>
              </a:spcBef>
            </a:pPr>
            <a:r>
              <a:rPr lang="en-US" altLang="zh-CN" sz="2800" b="1" dirty="0" smtClean="0"/>
              <a:t>        </a:t>
            </a:r>
            <a:r>
              <a:rPr lang="zh-CN" altLang="zh-CN" sz="2800" b="1" dirty="0" smtClean="0"/>
              <a:t>“</a:t>
            </a:r>
            <a:r>
              <a:rPr lang="zh-CN" altLang="zh-CN" sz="2800" b="1" dirty="0" smtClean="0">
                <a:solidFill>
                  <a:srgbClr val="0000FF"/>
                </a:solidFill>
                <a:latin typeface="微软雅黑" panose="020B0503020204020204" pitchFamily="34" charset="-122"/>
                <a:ea typeface="微软雅黑" panose="020B0503020204020204" pitchFamily="34" charset="-122"/>
              </a:rPr>
              <a:t>那个教学任务是你老师设定的</a:t>
            </a:r>
            <a:r>
              <a:rPr lang="zh-CN" altLang="zh-CN" sz="2800" b="1" dirty="0" smtClean="0"/>
              <a:t>，如果你老师追求的是</a:t>
            </a:r>
            <a:r>
              <a:rPr lang="zh-CN" altLang="zh-CN" sz="2800" b="1" dirty="0" smtClean="0">
                <a:solidFill>
                  <a:srgbClr val="00B050"/>
                </a:solidFill>
                <a:latin typeface="微软雅黑" panose="020B0503020204020204" pitchFamily="34" charset="-122"/>
                <a:ea typeface="微软雅黑" panose="020B0503020204020204" pitchFamily="34" charset="-122"/>
              </a:rPr>
              <a:t>你设定的所谓的教学任务</a:t>
            </a:r>
            <a:r>
              <a:rPr lang="zh-CN" altLang="zh-CN" sz="2800" b="1" dirty="0" smtClean="0"/>
              <a:t>，而学生在课堂上并没有因为你老师完成了所谓的教学任务而得到</a:t>
            </a:r>
            <a:r>
              <a:rPr lang="zh-CN" altLang="zh-CN" sz="2800" b="1" dirty="0">
                <a:solidFill>
                  <a:srgbClr val="00B050"/>
                </a:solidFill>
                <a:latin typeface="微软雅黑" panose="020B0503020204020204" pitchFamily="34" charset="-122"/>
                <a:ea typeface="微软雅黑" panose="020B0503020204020204" pitchFamily="34" charset="-122"/>
              </a:rPr>
              <a:t>知识</a:t>
            </a:r>
            <a:r>
              <a:rPr lang="zh-CN" altLang="en-US" sz="2800" b="1" dirty="0">
                <a:solidFill>
                  <a:srgbClr val="00B050"/>
                </a:solidFill>
                <a:latin typeface="微软雅黑" panose="020B0503020204020204" pitchFamily="34" charset="-122"/>
                <a:ea typeface="微软雅黑" panose="020B0503020204020204" pitchFamily="34" charset="-122"/>
              </a:rPr>
              <a:t>的</a:t>
            </a:r>
            <a:r>
              <a:rPr lang="zh-CN" altLang="zh-CN" sz="2800" b="1" dirty="0">
                <a:solidFill>
                  <a:srgbClr val="00B050"/>
                </a:solidFill>
                <a:latin typeface="微软雅黑" panose="020B0503020204020204" pitchFamily="34" charset="-122"/>
                <a:ea typeface="微软雅黑" panose="020B0503020204020204" pitchFamily="34" charset="-122"/>
              </a:rPr>
              <a:t>掌握</a:t>
            </a:r>
            <a:r>
              <a:rPr lang="zh-CN" altLang="zh-CN" sz="2800" b="1" dirty="0" smtClean="0"/>
              <a:t>与</a:t>
            </a:r>
            <a:r>
              <a:rPr lang="zh-CN" altLang="zh-CN" sz="2800" b="1" dirty="0">
                <a:solidFill>
                  <a:srgbClr val="00B050"/>
                </a:solidFill>
                <a:latin typeface="微软雅黑" panose="020B0503020204020204" pitchFamily="34" charset="-122"/>
                <a:ea typeface="微软雅黑" panose="020B0503020204020204" pitchFamily="34" charset="-122"/>
              </a:rPr>
              <a:t>相关能力</a:t>
            </a:r>
            <a:r>
              <a:rPr lang="zh-CN" altLang="en-US" sz="2800" b="1" dirty="0">
                <a:solidFill>
                  <a:srgbClr val="00B050"/>
                </a:solidFill>
                <a:latin typeface="微软雅黑" panose="020B0503020204020204" pitchFamily="34" charset="-122"/>
                <a:ea typeface="微软雅黑" panose="020B0503020204020204" pitchFamily="34" charset="-122"/>
              </a:rPr>
              <a:t>的</a:t>
            </a:r>
            <a:r>
              <a:rPr lang="zh-CN" altLang="zh-CN" sz="2800" b="1" dirty="0">
                <a:solidFill>
                  <a:srgbClr val="00B050"/>
                </a:solidFill>
                <a:latin typeface="微软雅黑" panose="020B0503020204020204" pitchFamily="34" charset="-122"/>
                <a:ea typeface="微软雅黑" panose="020B0503020204020204" pitchFamily="34" charset="-122"/>
              </a:rPr>
              <a:t>提升</a:t>
            </a:r>
            <a:r>
              <a:rPr lang="zh-CN" altLang="zh-CN" sz="2800" b="1" dirty="0" smtClean="0"/>
              <a:t>，那么，你老师这种所谓的教学任务完成</a:t>
            </a:r>
            <a:r>
              <a:rPr lang="zh-CN" altLang="en-US" sz="2800" b="1" dirty="0" smtClean="0"/>
              <a:t>在某种意义上说是有</a:t>
            </a:r>
            <a:r>
              <a:rPr lang="zh-CN" altLang="en-US" sz="2800" b="1" dirty="0">
                <a:solidFill>
                  <a:srgbClr val="0000FF"/>
                </a:solidFill>
                <a:latin typeface="微软雅黑" panose="020B0503020204020204" pitchFamily="34" charset="-122"/>
                <a:ea typeface="微软雅黑" panose="020B0503020204020204" pitchFamily="34" charset="-122"/>
              </a:rPr>
              <a:t>虚假成分</a:t>
            </a:r>
            <a:r>
              <a:rPr lang="zh-CN" altLang="en-US" sz="2800" b="1" dirty="0" smtClean="0"/>
              <a:t>的</a:t>
            </a:r>
            <a:r>
              <a:rPr lang="zh-CN" altLang="zh-CN" sz="2800" b="1" dirty="0" smtClean="0"/>
              <a:t>”</a:t>
            </a:r>
            <a:r>
              <a:rPr lang="zh-CN" altLang="en-US" sz="2800" b="1" dirty="0" smtClean="0"/>
              <a:t>。</a:t>
            </a:r>
            <a:endParaRPr lang="zh-CN" altLang="zh-CN" sz="2800" dirty="0" smtClean="0"/>
          </a:p>
          <a:p>
            <a:pPr algn="l" fontAlgn="auto">
              <a:lnSpc>
                <a:spcPts val="5000"/>
              </a:lnSpc>
              <a:spcBef>
                <a:spcPts val="600"/>
              </a:spcBef>
            </a:pPr>
            <a:r>
              <a:rPr lang="zh-CN" altLang="en-US" sz="2800" b="1" dirty="0" smtClean="0">
                <a:solidFill>
                  <a:srgbClr val="00B050"/>
                </a:solidFill>
                <a:latin typeface="宋体" panose="02010600030101010101" pitchFamily="2" charset="-122"/>
                <a:ea typeface="宋体" panose="02010600030101010101" pitchFamily="2" charset="-122"/>
              </a:rPr>
              <a:t>    </a:t>
            </a:r>
            <a:r>
              <a:rPr lang="zh-CN" altLang="en-US" b="1" dirty="0">
                <a:solidFill>
                  <a:srgbClr val="0000FF"/>
                </a:solidFill>
                <a:latin typeface="微软雅黑" panose="020B0503020204020204" pitchFamily="34" charset="-122"/>
                <a:ea typeface="微软雅黑" panose="020B0503020204020204" pitchFamily="34" charset="-122"/>
              </a:rPr>
              <a:t>关于教学管理的边际效益问题：</a:t>
            </a:r>
            <a:r>
              <a:rPr lang="zh-CN" altLang="zh-CN" b="1" dirty="0"/>
              <a:t>需要引起我们所有</a:t>
            </a:r>
            <a:r>
              <a:rPr lang="zh-CN" altLang="en-US" b="1" dirty="0"/>
              <a:t>教师与学生</a:t>
            </a:r>
            <a:r>
              <a:rPr lang="zh-CN" altLang="zh-CN" b="1" dirty="0"/>
              <a:t>非常注意的，就是上课</a:t>
            </a:r>
            <a:r>
              <a:rPr lang="zh-CN" altLang="zh-CN" b="1" dirty="0">
                <a:solidFill>
                  <a:srgbClr val="00B050"/>
                </a:solidFill>
                <a:latin typeface="微软雅黑" panose="020B0503020204020204" pitchFamily="34" charset="-122"/>
                <a:ea typeface="微软雅黑" panose="020B0503020204020204" pitchFamily="34" charset="-122"/>
              </a:rPr>
              <a:t>被提问</a:t>
            </a:r>
            <a:r>
              <a:rPr lang="zh-CN" altLang="zh-CN" b="1" dirty="0"/>
              <a:t>时，每个</a:t>
            </a:r>
            <a:r>
              <a:rPr lang="zh-CN" altLang="en-US" b="1" dirty="0"/>
              <a:t>学生</a:t>
            </a:r>
            <a:r>
              <a:rPr lang="zh-CN" altLang="zh-CN" b="1" dirty="0"/>
              <a:t>都要</a:t>
            </a:r>
            <a:r>
              <a:rPr lang="zh-CN" altLang="zh-CN" b="1" dirty="0">
                <a:solidFill>
                  <a:srgbClr val="00B050"/>
                </a:solidFill>
                <a:latin typeface="微软雅黑" panose="020B0503020204020204" pitchFamily="34" charset="-122"/>
                <a:ea typeface="微软雅黑" panose="020B0503020204020204" pitchFamily="34" charset="-122"/>
              </a:rPr>
              <a:t>保证自己回答问题的声音能被班上每一个同学都能听清楚</a:t>
            </a:r>
            <a:r>
              <a:rPr lang="zh-CN" altLang="en-US" b="1" dirty="0"/>
              <a:t>（强调“</a:t>
            </a:r>
            <a:r>
              <a:rPr lang="zh-CN" altLang="zh-CN" b="1" dirty="0"/>
              <a:t>回答问题声音</a:t>
            </a:r>
            <a:r>
              <a:rPr lang="zh-CN" altLang="en-US" b="1" dirty="0"/>
              <a:t>的</a:t>
            </a:r>
            <a:r>
              <a:rPr lang="zh-CN" altLang="en-US" b="1" dirty="0">
                <a:solidFill>
                  <a:srgbClr val="00B050"/>
                </a:solidFill>
                <a:latin typeface="微软雅黑" panose="020B0503020204020204" pitchFamily="34" charset="-122"/>
                <a:ea typeface="微软雅黑" panose="020B0503020204020204" pitchFamily="34" charset="-122"/>
              </a:rPr>
              <a:t>穿透力</a:t>
            </a:r>
            <a:r>
              <a:rPr lang="zh-CN" altLang="en-US" b="1" dirty="0"/>
              <a:t>与</a:t>
            </a:r>
            <a:r>
              <a:rPr lang="zh-CN" altLang="en-US" b="1" dirty="0">
                <a:solidFill>
                  <a:srgbClr val="00B050"/>
                </a:solidFill>
                <a:latin typeface="微软雅黑" panose="020B0503020204020204" pitchFamily="34" charset="-122"/>
                <a:ea typeface="微软雅黑" panose="020B0503020204020204" pitchFamily="34" charset="-122"/>
              </a:rPr>
              <a:t>覆盖面</a:t>
            </a:r>
            <a:r>
              <a:rPr lang="zh-CN" altLang="en-US" b="1" dirty="0"/>
              <a:t>”）</a:t>
            </a:r>
            <a:r>
              <a:rPr lang="zh-CN" altLang="zh-CN" b="1" dirty="0"/>
              <a:t>，从而绝对避免由于自己声音低而白白浪费全班同学宝贵的上课学习的时间，</a:t>
            </a:r>
            <a:r>
              <a:rPr lang="zh-CN" altLang="zh-CN" b="1" dirty="0">
                <a:solidFill>
                  <a:srgbClr val="00B050"/>
                </a:solidFill>
                <a:latin typeface="微软雅黑" panose="020B0503020204020204" pitchFamily="34" charset="-122"/>
                <a:ea typeface="微软雅黑" panose="020B0503020204020204" pitchFamily="34" charset="-122"/>
              </a:rPr>
              <a:t>当每一个同学都注意到这个</a:t>
            </a:r>
            <a:r>
              <a:rPr lang="zh-CN" altLang="zh-CN" b="1" dirty="0">
                <a:solidFill>
                  <a:srgbClr val="7030A0"/>
                </a:solidFill>
                <a:latin typeface="微软雅黑" panose="020B0503020204020204" pitchFamily="34" charset="-122"/>
                <a:ea typeface="微软雅黑" panose="020B0503020204020204" pitchFamily="34" charset="-122"/>
              </a:rPr>
              <a:t>“似乎不是问题的问题”</a:t>
            </a:r>
            <a:r>
              <a:rPr lang="zh-CN" altLang="zh-CN" b="1" dirty="0">
                <a:solidFill>
                  <a:srgbClr val="00B050"/>
                </a:solidFill>
                <a:latin typeface="微软雅黑" panose="020B0503020204020204" pitchFamily="34" charset="-122"/>
                <a:ea typeface="微软雅黑" panose="020B0503020204020204" pitchFamily="34" charset="-122"/>
              </a:rPr>
              <a:t>时，我们课堂绩效在这一个维度上就得以提升了。</a:t>
            </a:r>
            <a:endParaRPr lang="zh-CN" altLang="en-US" b="1" dirty="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23092" y="96715"/>
            <a:ext cx="11939954" cy="6673362"/>
          </a:xfrm>
        </p:spPr>
        <p:txBody>
          <a:bodyPr>
            <a:normAutofit/>
          </a:bodyPr>
          <a:lstStyle/>
          <a:p>
            <a:pPr algn="l">
              <a:lnSpc>
                <a:spcPts val="6000"/>
              </a:lnSpc>
            </a:pPr>
            <a:r>
              <a:rPr lang="en-US" altLang="zh-CN" sz="3600" b="1" dirty="0" smtClean="0">
                <a:solidFill>
                  <a:srgbClr val="0000FF"/>
                </a:solidFill>
                <a:latin typeface="微软雅黑" panose="020B0503020204020204" pitchFamily="34" charset="-122"/>
                <a:ea typeface="微软雅黑" panose="020B0503020204020204" pitchFamily="34" charset="-122"/>
              </a:rPr>
              <a:t>     </a:t>
            </a:r>
            <a:r>
              <a:rPr lang="en-US" altLang="zh-CN" sz="2800" b="1" dirty="0" smtClean="0">
                <a:solidFill>
                  <a:srgbClr val="0000FF"/>
                </a:solidFill>
                <a:latin typeface="微软雅黑" panose="020B0503020204020204" pitchFamily="34" charset="-122"/>
                <a:ea typeface="微软雅黑" panose="020B0503020204020204" pitchFamily="34" charset="-122"/>
              </a:rPr>
              <a:t>2</a:t>
            </a:r>
            <a:r>
              <a:rPr lang="zh-CN" altLang="en-US" sz="2800" b="1" dirty="0" smtClean="0">
                <a:solidFill>
                  <a:srgbClr val="0000FF"/>
                </a:solidFill>
                <a:latin typeface="微软雅黑" panose="020B0503020204020204" pitchFamily="34" charset="-122"/>
                <a:ea typeface="微软雅黑" panose="020B0503020204020204" pitchFamily="34" charset="-122"/>
              </a:rPr>
              <a:t>．</a:t>
            </a:r>
            <a:r>
              <a:rPr lang="zh-CN" altLang="zh-CN" sz="2800" b="1" dirty="0" smtClean="0">
                <a:solidFill>
                  <a:srgbClr val="0000FF"/>
                </a:solidFill>
                <a:latin typeface="微软雅黑" panose="020B0503020204020204" pitchFamily="34" charset="-122"/>
                <a:ea typeface="微软雅黑" panose="020B0503020204020204" pitchFamily="34" charset="-122"/>
              </a:rPr>
              <a:t>如果</a:t>
            </a:r>
            <a:r>
              <a:rPr lang="zh-CN" altLang="zh-CN" sz="2800" b="1" dirty="0">
                <a:solidFill>
                  <a:srgbClr val="0000FF"/>
                </a:solidFill>
                <a:latin typeface="微软雅黑" panose="020B0503020204020204" pitchFamily="34" charset="-122"/>
                <a:ea typeface="微软雅黑" panose="020B0503020204020204" pitchFamily="34" charset="-122"/>
              </a:rPr>
              <a:t>你不认真执行“三严禁”的话，你在课堂上所检测的教学绩效一定是虚假的、不真实</a:t>
            </a:r>
            <a:r>
              <a:rPr lang="zh-CN" altLang="zh-CN" sz="2800" b="1" dirty="0" smtClean="0">
                <a:solidFill>
                  <a:srgbClr val="0000FF"/>
                </a:solidFill>
                <a:latin typeface="微软雅黑" panose="020B0503020204020204" pitchFamily="34" charset="-122"/>
                <a:ea typeface="微软雅黑" panose="020B0503020204020204" pitchFamily="34" charset="-122"/>
              </a:rPr>
              <a:t>的</a:t>
            </a:r>
            <a:r>
              <a:rPr lang="zh-CN" altLang="en-US" sz="2800" b="1" dirty="0" smtClean="0">
                <a:solidFill>
                  <a:srgbClr val="0000FF"/>
                </a:solidFill>
                <a:latin typeface="微软雅黑" panose="020B0503020204020204" pitchFamily="34" charset="-122"/>
                <a:ea typeface="微软雅黑" panose="020B0503020204020204" pitchFamily="34" charset="-122"/>
              </a:rPr>
              <a:t>。</a:t>
            </a:r>
            <a:endParaRPr lang="en-US" altLang="zh-CN" sz="3600" b="1" dirty="0" smtClean="0">
              <a:solidFill>
                <a:srgbClr val="0000FF"/>
              </a:solidFill>
              <a:latin typeface="微软雅黑" panose="020B0503020204020204" pitchFamily="34" charset="-122"/>
              <a:ea typeface="微软雅黑" panose="020B0503020204020204" pitchFamily="34" charset="-122"/>
            </a:endParaRPr>
          </a:p>
          <a:p>
            <a:pPr algn="l" fontAlgn="auto">
              <a:lnSpc>
                <a:spcPts val="6000"/>
              </a:lnSpc>
            </a:pPr>
            <a:r>
              <a:rPr lang="en-US" altLang="zh-CN" sz="3600" b="1" dirty="0"/>
              <a:t> </a:t>
            </a:r>
            <a:r>
              <a:rPr lang="en-US" altLang="zh-CN" sz="3600" b="1" dirty="0" smtClean="0"/>
              <a:t> </a:t>
            </a:r>
            <a:r>
              <a:rPr lang="en-US" altLang="zh-CN" sz="2825" b="1" dirty="0" smtClean="0"/>
              <a:t>   </a:t>
            </a:r>
            <a:r>
              <a:rPr lang="zh-CN" altLang="zh-CN" dirty="0" smtClean="0"/>
              <a:t>你</a:t>
            </a:r>
            <a:r>
              <a:rPr lang="zh-CN" altLang="zh-CN" dirty="0"/>
              <a:t>老师所想检测</a:t>
            </a:r>
            <a:r>
              <a:rPr lang="zh-CN" altLang="zh-CN" dirty="0" smtClean="0"/>
              <a:t>的问题就</a:t>
            </a:r>
            <a:r>
              <a:rPr lang="zh-CN" altLang="en-US" dirty="0" smtClean="0"/>
              <a:t>会</a:t>
            </a:r>
            <a:r>
              <a:rPr lang="zh-CN" altLang="zh-CN" dirty="0" smtClean="0"/>
              <a:t>不</a:t>
            </a:r>
            <a:r>
              <a:rPr lang="zh-CN" altLang="zh-CN" dirty="0"/>
              <a:t>准</a:t>
            </a:r>
            <a:r>
              <a:rPr lang="zh-CN" altLang="zh-CN" dirty="0" smtClean="0"/>
              <a:t>确，</a:t>
            </a:r>
            <a:r>
              <a:rPr lang="zh-CN" altLang="zh-CN" dirty="0"/>
              <a:t>你就</a:t>
            </a:r>
            <a:r>
              <a:rPr lang="zh-CN" altLang="zh-CN" b="1" dirty="0">
                <a:solidFill>
                  <a:srgbClr val="7030A0"/>
                </a:solidFill>
                <a:latin typeface="微软雅黑" panose="020B0503020204020204" pitchFamily="34" charset="-122"/>
                <a:ea typeface="微软雅黑" panose="020B0503020204020204" pitchFamily="34" charset="-122"/>
              </a:rPr>
              <a:t>无法通过这种检测去发</a:t>
            </a:r>
            <a:r>
              <a:rPr lang="zh-CN" altLang="zh-CN" b="1" dirty="0" smtClean="0">
                <a:solidFill>
                  <a:srgbClr val="7030A0"/>
                </a:solidFill>
                <a:latin typeface="微软雅黑" panose="020B0503020204020204" pitchFamily="34" charset="-122"/>
                <a:ea typeface="微软雅黑" panose="020B0503020204020204" pitchFamily="34" charset="-122"/>
              </a:rPr>
              <a:t>现学</a:t>
            </a:r>
            <a:r>
              <a:rPr lang="zh-CN" altLang="zh-CN" b="1" dirty="0">
                <a:solidFill>
                  <a:srgbClr val="7030A0"/>
                </a:solidFill>
                <a:latin typeface="微软雅黑" panose="020B0503020204020204" pitchFamily="34" charset="-122"/>
                <a:ea typeface="微软雅黑" panose="020B0503020204020204" pitchFamily="34" charset="-122"/>
              </a:rPr>
              <a:t>生课堂学习过程中所存在的问题</a:t>
            </a:r>
            <a:r>
              <a:rPr lang="zh-CN" altLang="zh-CN" dirty="0"/>
              <a:t>，那么你老师又</a:t>
            </a:r>
            <a:r>
              <a:rPr lang="zh-CN" altLang="zh-CN" b="1" dirty="0">
                <a:solidFill>
                  <a:srgbClr val="00B050"/>
                </a:solidFill>
                <a:latin typeface="微软雅黑" panose="020B0503020204020204" pitchFamily="34" charset="-122"/>
                <a:ea typeface="微软雅黑" panose="020B0503020204020204" pitchFamily="34" charset="-122"/>
              </a:rPr>
              <a:t>如何能去较好的解</a:t>
            </a:r>
            <a:r>
              <a:rPr lang="zh-CN" altLang="zh-CN" b="1" dirty="0" smtClean="0">
                <a:solidFill>
                  <a:srgbClr val="00B050"/>
                </a:solidFill>
                <a:latin typeface="微软雅黑" panose="020B0503020204020204" pitchFamily="34" charset="-122"/>
                <a:ea typeface="微软雅黑" panose="020B0503020204020204" pitchFamily="34" charset="-122"/>
              </a:rPr>
              <a:t>决</a:t>
            </a:r>
            <a:r>
              <a:rPr lang="zh-CN" altLang="en-US" b="1" dirty="0" smtClean="0">
                <a:solidFill>
                  <a:srgbClr val="00B050"/>
                </a:solidFill>
                <a:latin typeface="微软雅黑" panose="020B0503020204020204" pitchFamily="34" charset="-122"/>
                <a:ea typeface="微软雅黑" panose="020B0503020204020204" pitchFamily="34" charset="-122"/>
              </a:rPr>
              <a:t>这些</a:t>
            </a:r>
            <a:r>
              <a:rPr lang="zh-CN" altLang="zh-CN" b="1" dirty="0" smtClean="0">
                <a:solidFill>
                  <a:srgbClr val="00B050"/>
                </a:solidFill>
                <a:latin typeface="微软雅黑" panose="020B0503020204020204" pitchFamily="34" charset="-122"/>
                <a:ea typeface="微软雅黑" panose="020B0503020204020204" pitchFamily="34" charset="-122"/>
              </a:rPr>
              <a:t>问</a:t>
            </a:r>
            <a:r>
              <a:rPr lang="zh-CN" altLang="zh-CN" b="1" dirty="0">
                <a:solidFill>
                  <a:srgbClr val="00B050"/>
                </a:solidFill>
                <a:latin typeface="微软雅黑" panose="020B0503020204020204" pitchFamily="34" charset="-122"/>
                <a:ea typeface="微软雅黑" panose="020B0503020204020204" pitchFamily="34" charset="-122"/>
              </a:rPr>
              <a:t>题呢</a:t>
            </a:r>
            <a:r>
              <a:rPr lang="zh-CN" altLang="zh-CN" b="1" dirty="0" smtClean="0">
                <a:solidFill>
                  <a:srgbClr val="00B050"/>
                </a:solidFill>
                <a:latin typeface="微软雅黑" panose="020B0503020204020204" pitchFamily="34" charset="-122"/>
                <a:ea typeface="微软雅黑" panose="020B0503020204020204" pitchFamily="34" charset="-122"/>
              </a:rPr>
              <a:t>？</a:t>
            </a:r>
            <a:endParaRPr lang="en-US" altLang="zh-CN" b="1" dirty="0" smtClean="0">
              <a:solidFill>
                <a:srgbClr val="00B050"/>
              </a:solidFill>
              <a:latin typeface="微软雅黑" panose="020B0503020204020204" pitchFamily="34" charset="-122"/>
              <a:ea typeface="微软雅黑" panose="020B0503020204020204" pitchFamily="34" charset="-122"/>
            </a:endParaRPr>
          </a:p>
          <a:p>
            <a:pPr algn="l" fontAlgn="auto">
              <a:lnSpc>
                <a:spcPts val="6000"/>
              </a:lnSpc>
            </a:pPr>
            <a:r>
              <a:rPr lang="en-US" altLang="zh-CN" dirty="0"/>
              <a:t> </a:t>
            </a:r>
            <a:r>
              <a:rPr lang="en-US" altLang="zh-CN" dirty="0" smtClean="0"/>
              <a:t>      </a:t>
            </a:r>
            <a:r>
              <a:rPr lang="zh-CN" altLang="zh-CN" dirty="0" smtClean="0"/>
              <a:t>因为</a:t>
            </a:r>
            <a:r>
              <a:rPr lang="zh-CN" altLang="zh-CN" dirty="0"/>
              <a:t>你的习惯性插话</a:t>
            </a:r>
            <a:r>
              <a:rPr lang="zh-CN" altLang="zh-CN" b="1" dirty="0">
                <a:solidFill>
                  <a:srgbClr val="7030A0"/>
                </a:solidFill>
                <a:latin typeface="微软雅黑" panose="020B0503020204020204" pitchFamily="34" charset="-122"/>
                <a:ea typeface="微软雅黑" panose="020B0503020204020204" pitchFamily="34" charset="-122"/>
              </a:rPr>
              <a:t>给了学生以提示</a:t>
            </a:r>
            <a:r>
              <a:rPr lang="zh-CN" altLang="zh-CN" dirty="0"/>
              <a:t>，学生在课堂现场</a:t>
            </a:r>
            <a:r>
              <a:rPr lang="zh-CN" altLang="zh-CN" b="1" dirty="0">
                <a:solidFill>
                  <a:srgbClr val="7030A0"/>
                </a:solidFill>
                <a:latin typeface="微软雅黑" panose="020B0503020204020204" pitchFamily="34" charset="-122"/>
                <a:ea typeface="微软雅黑" panose="020B0503020204020204" pitchFamily="34" charset="-122"/>
              </a:rPr>
              <a:t>所回答的问题中，所做的限时练习中</a:t>
            </a:r>
            <a:r>
              <a:rPr lang="zh-CN" altLang="zh-CN" b="1" dirty="0">
                <a:solidFill>
                  <a:srgbClr val="FF0000"/>
                </a:solidFill>
                <a:latin typeface="微软雅黑" panose="020B0503020204020204" pitchFamily="34" charset="-122"/>
                <a:ea typeface="微软雅黑" panose="020B0503020204020204" pitchFamily="34" charset="-122"/>
              </a:rPr>
              <a:t>有了你老师所提示的成分</a:t>
            </a:r>
            <a:r>
              <a:rPr lang="zh-CN" altLang="zh-CN" b="1" dirty="0" smtClean="0">
                <a:solidFill>
                  <a:srgbClr val="FF0000"/>
                </a:solidFill>
                <a:latin typeface="微软雅黑" panose="020B0503020204020204" pitchFamily="34" charset="-122"/>
                <a:ea typeface="微软雅黑" panose="020B0503020204020204" pitchFamily="34" charset="-122"/>
              </a:rPr>
              <a:t>……</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gn="l" fontAlgn="auto">
              <a:lnSpc>
                <a:spcPts val="6000"/>
              </a:lnSpc>
            </a:pPr>
            <a:r>
              <a:rPr lang="en-US" altLang="zh-CN" b="1" dirty="0"/>
              <a:t> </a:t>
            </a:r>
            <a:r>
              <a:rPr lang="en-US" altLang="zh-CN" b="1" dirty="0" smtClean="0"/>
              <a:t>      </a:t>
            </a:r>
            <a:r>
              <a:rPr lang="zh-CN" altLang="zh-CN" b="1" dirty="0" smtClean="0"/>
              <a:t>“三个严禁”</a:t>
            </a:r>
            <a:r>
              <a:rPr lang="zh-CN" altLang="zh-CN" b="1" dirty="0"/>
              <a:t>，让老师在课堂上充分</a:t>
            </a:r>
            <a:r>
              <a:rPr lang="zh-CN" altLang="zh-CN" b="1" dirty="0">
                <a:solidFill>
                  <a:srgbClr val="FF0000"/>
                </a:solidFill>
                <a:latin typeface="微软雅黑" panose="020B0503020204020204" pitchFamily="34" charset="-122"/>
                <a:ea typeface="微软雅黑" panose="020B0503020204020204" pitchFamily="34" charset="-122"/>
              </a:rPr>
              <a:t>尊重学生的</a:t>
            </a:r>
            <a:r>
              <a:rPr lang="zh-CN" altLang="zh-CN" b="1" dirty="0">
                <a:solidFill>
                  <a:srgbClr val="00B050"/>
                </a:solidFill>
                <a:latin typeface="微软雅黑" panose="020B0503020204020204" pitchFamily="34" charset="-122"/>
                <a:ea typeface="微软雅黑" panose="020B0503020204020204" pitchFamily="34" charset="-122"/>
              </a:rPr>
              <a:t>主体地位，</a:t>
            </a:r>
            <a:r>
              <a:rPr lang="zh-CN" altLang="zh-CN" b="1" dirty="0">
                <a:solidFill>
                  <a:srgbClr val="FF0000"/>
                </a:solidFill>
                <a:latin typeface="微软雅黑" panose="020B0503020204020204" pitchFamily="34" charset="-122"/>
                <a:ea typeface="微软雅黑" panose="020B0503020204020204" pitchFamily="34" charset="-122"/>
              </a:rPr>
              <a:t>还学生</a:t>
            </a:r>
            <a:r>
              <a:rPr lang="zh-CN" altLang="zh-CN" b="1" dirty="0">
                <a:solidFill>
                  <a:srgbClr val="00B050"/>
                </a:solidFill>
                <a:latin typeface="微软雅黑" panose="020B0503020204020204" pitchFamily="34" charset="-122"/>
                <a:ea typeface="微软雅黑" panose="020B0503020204020204" pitchFamily="34" charset="-122"/>
              </a:rPr>
              <a:t>充分思考、充分练习的时间与空间，</a:t>
            </a:r>
            <a:r>
              <a:rPr lang="zh-CN" altLang="zh-CN" b="1" dirty="0">
                <a:solidFill>
                  <a:srgbClr val="FF0000"/>
                </a:solidFill>
                <a:latin typeface="微软雅黑" panose="020B0503020204020204" pitchFamily="34" charset="-122"/>
                <a:ea typeface="微软雅黑" panose="020B0503020204020204" pitchFamily="34" charset="-122"/>
              </a:rPr>
              <a:t>给予学生</a:t>
            </a:r>
            <a:r>
              <a:rPr lang="zh-CN" altLang="zh-CN" b="1" dirty="0">
                <a:solidFill>
                  <a:srgbClr val="00B050"/>
                </a:solidFill>
                <a:latin typeface="微软雅黑" panose="020B0503020204020204" pitchFamily="34" charset="-122"/>
                <a:ea typeface="微软雅黑" panose="020B0503020204020204" pitchFamily="34" charset="-122"/>
              </a:rPr>
              <a:t>完整表达的机会，</a:t>
            </a:r>
            <a:r>
              <a:rPr lang="zh-CN" altLang="zh-CN" b="1" dirty="0">
                <a:solidFill>
                  <a:srgbClr val="FF0000"/>
                </a:solidFill>
                <a:latin typeface="微软雅黑" panose="020B0503020204020204" pitchFamily="34" charset="-122"/>
                <a:ea typeface="微软雅黑" panose="020B0503020204020204" pitchFamily="34" charset="-122"/>
              </a:rPr>
              <a:t>让学生</a:t>
            </a:r>
            <a:r>
              <a:rPr lang="zh-CN" altLang="zh-CN" b="1" dirty="0">
                <a:solidFill>
                  <a:srgbClr val="00B050"/>
                </a:solidFill>
                <a:latin typeface="微软雅黑" panose="020B0503020204020204" pitchFamily="34" charset="-122"/>
                <a:ea typeface="微软雅黑" panose="020B0503020204020204" pitchFamily="34" charset="-122"/>
              </a:rPr>
              <a:t>在课堂上真正找到自我，绽放自</a:t>
            </a:r>
            <a:r>
              <a:rPr lang="zh-CN" altLang="zh-CN" b="1" dirty="0" smtClean="0">
                <a:solidFill>
                  <a:srgbClr val="00B050"/>
                </a:solidFill>
                <a:latin typeface="微软雅黑" panose="020B0503020204020204" pitchFamily="34" charset="-122"/>
                <a:ea typeface="微软雅黑" panose="020B0503020204020204" pitchFamily="34" charset="-122"/>
              </a:rPr>
              <a:t>我</a:t>
            </a:r>
            <a:r>
              <a:rPr lang="zh-CN" altLang="en-US" b="1" dirty="0">
                <a:solidFill>
                  <a:srgbClr val="00B050"/>
                </a:solidFill>
                <a:latin typeface="微软雅黑" panose="020B0503020204020204" pitchFamily="34" charset="-122"/>
                <a:ea typeface="微软雅黑" panose="020B0503020204020204" pitchFamily="34" charset="-122"/>
              </a:rPr>
              <a:t>。</a:t>
            </a:r>
            <a:endParaRPr lang="zh-CN" altLang="zh-CN" b="1" dirty="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MjVjMGZjMjNiMTViYjI0YzYwMmQ1MzI1Y2ZkMTEwYj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8A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8958</Words>
  <Application>WPS 演示</Application>
  <PresentationFormat>自定义</PresentationFormat>
  <Paragraphs>145</Paragraphs>
  <Slides>33</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Arial</vt:lpstr>
      <vt:lpstr>宋体</vt:lpstr>
      <vt:lpstr>Wingdings</vt:lpstr>
      <vt:lpstr>微软雅黑</vt:lpstr>
      <vt:lpstr>华文新魏</vt:lpstr>
      <vt:lpstr>楷体</vt:lpstr>
      <vt:lpstr>黑体</vt:lpstr>
      <vt:lpstr>等线</vt:lpstr>
      <vt:lpstr>Arial Unicode MS</vt:lpstr>
      <vt:lpstr>等线 Light</vt:lpstr>
      <vt:lpstr>Calibri</vt:lpstr>
      <vt:lpstr>Office 主题​​</vt:lpstr>
      <vt:lpstr>PowerPoint 演示文稿</vt:lpstr>
      <vt:lpstr>PowerPoint 演示文稿</vt:lpstr>
      <vt:lpstr>PowerPoint 演示文稿</vt:lpstr>
      <vt:lpstr>PowerPoint 演示文稿</vt:lpstr>
      <vt:lpstr>两种隐性的严重的不良后果：      ①不利于培养学生思维的整体性、严密性和流畅性（探讨的是考试绩效这种即时性的阶段目标问题）         ②最大的、也是最隐性的后果是，使所有学生学习过程中有意无意的学会了不认真倾听别人对问题的理解（探讨的是我们要去关注学生终身发展的终极性目标，即学生综合素养的积淀与提升，以彰显我们教育人对学生终身发展的人文关怀的深层次问题）       “我不同意你说的每一个字，但我誓死要捍卫你说话的权利。”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4.引导学生理解“掌握知识形成能力的阶梯效率”问题</vt:lpstr>
      <vt:lpstr>PowerPoint 演示文稿</vt:lpstr>
      <vt:lpstr>       2.平时做作业、做试卷不在单位时间内完成，虽然正确率较高，但一到考场上虽然题目大多数都会做就是时间不够用。        平时做作业、做试卷练习的过程中，我们很多同学很少意识到“限时”的重要性，如放假时在家做一份完整的数学试卷（过程中一会儿去喝牛奶，一会儿去吃东西，一会儿去与家里的宠物狗玩一下，一会儿去听一下音乐……），经常要用两个半小时，甚至三小时，虽然你在这么长的时间内把一份完整的数学试卷做完了，正确率也比较高，你由此所产生了满满的“成就感”。     如果经常如此甚至一贯如此，那么对你未来走上高考考场所产生的影响将是非常“致命的”，因为在高考考场上完成一份试卷是绝对有时间限制的，你说你那些题目都会做就是时间不够了，谁能给你“分”呢？我们一定要在平时做作业、做试卷的过程中时时意识到“限时完成的重要性”。     绝对要对标高考考场上做考卷时绝对的时间限制要求。      天敌：平时意识不到限时作业、限时做试卷的重要性。</vt:lpstr>
      <vt:lpstr>PowerPoint 演示文稿</vt:lpstr>
      <vt:lpstr>PowerPoint 演示文稿</vt:lpstr>
      <vt:lpstr>四、对集体备课模式优化的追求 1.“个体→集体→个体”三轮备课模式以及其中“预上课”环节       就集体备课过程中“研”的问题而言，应落实在研究具体“课”如何科学地去教的问题，应该是回到“原点”去思考“教”“学”“研”。      备课做到“四研究”：      第一、研究课标：使教学内容不偏离“轨道”；    第二、研究学生：使教学活动能有的放矢；    第三、研究教材：选择最有效的方法把知识传授给学生；    第四、研究处理：“个体备课——集体备课——个体备课”三者之间的关系。 </vt:lpstr>
      <vt:lpstr>仅有“集体备课”而不推行“预上课”环节潜在的危害：     所谓常规的集体备课后，几个教师带着各自的理解去上课，在上课的过程中，不可避免地出现了这样或那样的失误和不足。     这些失误和不足，少部分能在其它老师听课过程中被发现或在自己自觉的教学反思中被发现，但大多数都难以被发现，这样所造成的隐形损失和危害是巨大的。     即使那些少部分被发现的失误和不足，积极地采取相应的补救措施去弥补也是非常困难的。     其原因有三：</vt:lpstr>
      <vt:lpstr>      一是：“失误与不足”已经发生，学生掌握那些正确的知识和应该生成的能力的最佳时间、最佳情境已不复存在，因为这节课是一个知识链、一个知识构架、一个知识体系，具体知识是一个结构化、体系化的构架中的某个部分，这个具体知识必须在这种构架中才能形成一个整体的理解。如果这个结构化、体系化的构架中的某个部分被你讲得有瑕疵，甚至被你讲错了，你说我后面再找一个时间给学生们重新讲这个知识，其效果一定是要被大打折扣的，因为学生掌握这个知识和应该生成能力的最佳时间、最佳情境已不复存在。     二是：损失的时间无法追回。     三是：知识的错误花时间尚可修正，但学生由此所形成的错误思维方式的矫正是相当困难的。</vt:lpstr>
      <vt:lpstr>“预上课”环节的科学性所在：    在集体备课过程中加上“预上课”的环节，对一节课的处理，由一个教师来主讲，如对这节课处理过程中有10个问题，这位老师有：       4个问题——处理得非常好，       2个问题——处理得一般化，       2个问题——处理得有瑕疵，       2个问题——处理错了。 其他几位老师在听讲过程中就能够： 吸收并内化——那4个处理得非常好的，       完善——那2个处理得一般化的，       修复——那2个处理得有瑕疵的，       矫正——那2个处理错了的。     这样就能集大家的智慧，在相互砥砺中生成尽可能多的教学机智，来完善一节课的处理，并有可能在最大限度上将相关的教学失误消弭在上课之前，这样将会极大地推动“有效课堂”的建设。</vt:lpstr>
      <vt:lpstr>     “个体备课→集体备课→个体备课”        第一轮是首次“个体备课”：在集体备课前，要求备课组成员“人人主备”，并形成自己的备课思路，使教师带着自己的思考及“问题” ，进入集体备课。          第二轮是“集体备课”：在个体备课的基础上，进行集体备课，一人主讲，即“预上课”，大家对此展开讨论，形成共识。          第三轮是二次“个体备课”：在集体备课的基础上，再根据所教班级学生的具体情况进行个体的二次备课，从而形成符合个性特点的行之有效的教学方案。          力求“一轮个体备课”出“思考”，                “二轮集体备课”出“思路”，                “三轮个体备课”出“思想”。         另： 以班级为单位的集体备课（每月一次，月考结束后）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仪中</dc:title>
  <dc:creator>YZ</dc:creator>
  <cp:lastModifiedBy>Administrator</cp:lastModifiedBy>
  <cp:revision>553</cp:revision>
  <dcterms:created xsi:type="dcterms:W3CDTF">2018-09-04T13:36:00Z</dcterms:created>
  <dcterms:modified xsi:type="dcterms:W3CDTF">2024-10-16T02:13:08Z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6FF79EB9837243AFA11BB0F4BACA6C96_12</vt:lpwstr>
  </property>
</Properties>
</file>