
<file path=[Content_Types].xml><?xml version="1.0" encoding="utf-8"?>
<Types xmlns="http://schemas.openxmlformats.org/package/2006/content-types">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20"/>
  </p:notesMasterIdLst>
  <p:handoutMasterIdLst>
    <p:handoutMasterId r:id="rId21"/>
  </p:handoutMasterIdLst>
  <p:sldIdLst>
    <p:sldId id="336" r:id="rId3"/>
    <p:sldId id="320" r:id="rId4"/>
    <p:sldId id="323" r:id="rId5"/>
    <p:sldId id="324" r:id="rId6"/>
    <p:sldId id="327" r:id="rId7"/>
    <p:sldId id="330" r:id="rId8"/>
    <p:sldId id="331" r:id="rId9"/>
    <p:sldId id="332" r:id="rId10"/>
    <p:sldId id="337" r:id="rId11"/>
    <p:sldId id="338" r:id="rId12"/>
    <p:sldId id="342" r:id="rId13"/>
    <p:sldId id="343" r:id="rId14"/>
    <p:sldId id="344" r:id="rId15"/>
    <p:sldId id="339" r:id="rId16"/>
    <p:sldId id="340" r:id="rId17"/>
    <p:sldId id="341" r:id="rId18"/>
    <p:sldId id="328"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9" userDrawn="1">
          <p15:clr>
            <a:srgbClr val="A4A3A4"/>
          </p15:clr>
        </p15:guide>
        <p15:guide id="3" orient="horz" pos="430" userDrawn="1">
          <p15:clr>
            <a:srgbClr val="A4A3A4"/>
          </p15:clr>
        </p15:guide>
        <p15:guide id="4" orient="horz" pos="3861" userDrawn="1">
          <p15:clr>
            <a:srgbClr val="A4A3A4"/>
          </p15:clr>
        </p15:guide>
        <p15:guide id="5" pos="551" userDrawn="1">
          <p15:clr>
            <a:srgbClr val="A4A3A4"/>
          </p15:clr>
        </p15:guide>
        <p15:guide id="6" pos="7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D8D0"/>
    <a:srgbClr val="FBE8E2"/>
    <a:srgbClr val="F5EEE7"/>
    <a:srgbClr val="F6F0EA"/>
    <a:srgbClr val="EEE2D6"/>
    <a:srgbClr val="F0E5D8"/>
    <a:srgbClr val="99260F"/>
    <a:srgbClr val="A9330B"/>
    <a:srgbClr val="FCE8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3826" autoAdjust="0"/>
  </p:normalViewPr>
  <p:slideViewPr>
    <p:cSldViewPr snapToGrid="0" showGuides="1">
      <p:cViewPr varScale="1">
        <p:scale>
          <a:sx n="66" d="100"/>
          <a:sy n="66" d="100"/>
        </p:scale>
        <p:origin x="-876" y="-102"/>
      </p:cViewPr>
      <p:guideLst>
        <p:guide orient="horz" pos="2160"/>
        <p:guide orient="horz" pos="430"/>
        <p:guide orient="horz" pos="3861"/>
        <p:guide pos="3849"/>
        <p:guide pos="551"/>
        <p:guide pos="7128"/>
      </p:guideLst>
    </p:cSldViewPr>
  </p:slideViewPr>
  <p:outlineViewPr>
    <p:cViewPr>
      <p:scale>
        <a:sx n="33" d="100"/>
        <a:sy n="33" d="100"/>
      </p:scale>
      <p:origin x="0" y="-48"/>
    </p:cViewPr>
  </p:outlineViewPr>
  <p:notesTextViewPr>
    <p:cViewPr>
      <p:scale>
        <a:sx n="1" d="1"/>
        <a:sy n="1" d="1"/>
      </p:scale>
      <p:origin x="0" y="0"/>
    </p:cViewPr>
  </p:notesTextViewPr>
  <p:sorterViewPr>
    <p:cViewPr>
      <p:scale>
        <a:sx n="100" d="100"/>
        <a:sy n="100" d="100"/>
      </p:scale>
      <p:origin x="0" y="-1304"/>
    </p:cViewPr>
  </p:sorterViewPr>
  <p:notesViewPr>
    <p:cSldViewPr snapToGrid="0">
      <p:cViewPr varScale="1">
        <p:scale>
          <a:sx n="54" d="100"/>
          <a:sy n="54" d="100"/>
        </p:scale>
        <p:origin x="2565" y="4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333E33-267D-4B49-BB49-61348AC4CD07}" type="datetimeFigureOut">
              <a:rPr lang="zh-CN" altLang="en-US" smtClean="0"/>
              <a:pPr/>
              <a:t>2024/11/27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8846BF-B9FB-46D5-8673-E66BAB0FBEB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7EE79-8735-445D-BB31-6B6E0AE2F79E}" type="datetimeFigureOut">
              <a:rPr lang="zh-CN" altLang="en-US" smtClean="0"/>
              <a:pPr/>
              <a:t>2024/11/27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E6691-63BF-4383-ADF0-C2FAF83A6AC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6" name="文本框 5"/>
          <p:cNvSpPr txBox="1"/>
          <p:nvPr userDrawn="1"/>
        </p:nvSpPr>
        <p:spPr>
          <a:xfrm>
            <a:off x="321945" y="365125"/>
            <a:ext cx="9350375" cy="531495"/>
          </a:xfrm>
          <a:prstGeom prst="rect">
            <a:avLst/>
          </a:prstGeom>
          <a:noFill/>
        </p:spPr>
        <p:txBody>
          <a:bodyPr wrap="square" rtlCol="0">
            <a:noAutofit/>
          </a:bodyPr>
          <a:lstStyle/>
          <a:p>
            <a:r>
              <a:rPr lang="zh-CN" altLang="en-US" sz="2400" dirty="0">
                <a:solidFill>
                  <a:srgbClr val="99260F"/>
                </a:solidFill>
                <a:latin typeface="思源宋体 CN Heavy" panose="02020900000000000000" pitchFamily="18" charset="-122"/>
                <a:ea typeface="思源宋体 CN Heavy" panose="02020900000000000000" pitchFamily="18" charset="-122"/>
              </a:rPr>
              <a:t>第一部分   五四精神的内涵和时代价值</a:t>
            </a:r>
          </a:p>
          <a:p>
            <a:endParaRPr lang="zh-CN" altLang="en-US" sz="2400" dirty="0">
              <a:solidFill>
                <a:srgbClr val="99260F"/>
              </a:solidFill>
              <a:latin typeface="思源宋体 CN Heavy" panose="02020900000000000000" pitchFamily="18" charset="-122"/>
              <a:ea typeface="思源宋体 CN Heavy" panose="02020900000000000000" pitchFamily="18" charset="-122"/>
            </a:endParaRPr>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33">
    <p:spTree>
      <p:nvGrpSpPr>
        <p:cNvPr id="1" name=""/>
        <p:cNvGrpSpPr/>
        <p:nvPr/>
      </p:nvGrpSpPr>
      <p:grpSpPr>
        <a:xfrm>
          <a:off x="0" y="0"/>
          <a:ext cx="0" cy="0"/>
          <a:chOff x="0" y="0"/>
          <a:chExt cx="0" cy="0"/>
        </a:xfrm>
      </p:grpSpPr>
      <p:sp>
        <p:nvSpPr>
          <p:cNvPr id="6" name="文本框 5"/>
          <p:cNvSpPr txBox="1"/>
          <p:nvPr userDrawn="1"/>
        </p:nvSpPr>
        <p:spPr>
          <a:xfrm>
            <a:off x="321945" y="274320"/>
            <a:ext cx="9350375" cy="531495"/>
          </a:xfrm>
          <a:prstGeom prst="rect">
            <a:avLst/>
          </a:prstGeom>
          <a:noFill/>
        </p:spPr>
        <p:txBody>
          <a:bodyPr wrap="square" rtlCol="0">
            <a:noAutofit/>
          </a:bodyPr>
          <a:lstStyle/>
          <a:p>
            <a:r>
              <a:rPr lang="zh-CN" altLang="en-US" sz="2400" dirty="0">
                <a:solidFill>
                  <a:srgbClr val="99260F"/>
                </a:solidFill>
                <a:latin typeface="思源宋体 CN Heavy" panose="02020900000000000000" pitchFamily="18" charset="-122"/>
                <a:ea typeface="思源宋体 CN Heavy" panose="02020900000000000000" pitchFamily="18" charset="-122"/>
              </a:rPr>
              <a:t>第二部分   新时代中国青年的历史要求</a:t>
            </a:r>
          </a:p>
          <a:p>
            <a:endParaRPr lang="zh-CN" altLang="en-US" sz="2400" dirty="0">
              <a:solidFill>
                <a:srgbClr val="99260F"/>
              </a:solidFill>
              <a:latin typeface="思源宋体 CN Heavy" panose="02020900000000000000" pitchFamily="18" charset="-122"/>
              <a:ea typeface="思源宋体 CN Heavy" panose="02020900000000000000" pitchFamily="18" charset="-122"/>
            </a:endParaRPr>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33">
    <p:spTree>
      <p:nvGrpSpPr>
        <p:cNvPr id="1" name=""/>
        <p:cNvGrpSpPr/>
        <p:nvPr/>
      </p:nvGrpSpPr>
      <p:grpSpPr>
        <a:xfrm>
          <a:off x="0" y="0"/>
          <a:ext cx="0" cy="0"/>
          <a:chOff x="0" y="0"/>
          <a:chExt cx="0" cy="0"/>
        </a:xfrm>
      </p:grpSpPr>
      <p:sp>
        <p:nvSpPr>
          <p:cNvPr id="6" name="文本框 5"/>
          <p:cNvSpPr txBox="1"/>
          <p:nvPr userDrawn="1"/>
        </p:nvSpPr>
        <p:spPr>
          <a:xfrm>
            <a:off x="203835" y="274320"/>
            <a:ext cx="9350375" cy="531495"/>
          </a:xfrm>
          <a:prstGeom prst="rect">
            <a:avLst/>
          </a:prstGeom>
          <a:noFill/>
        </p:spPr>
        <p:txBody>
          <a:bodyPr wrap="square" rtlCol="0">
            <a:noAutofit/>
          </a:bodyPr>
          <a:lstStyle/>
          <a:p>
            <a:r>
              <a:rPr lang="zh-CN" altLang="en-US" sz="2400" dirty="0">
                <a:solidFill>
                  <a:srgbClr val="99260F"/>
                </a:solidFill>
                <a:latin typeface="思源宋体 CN Heavy" panose="02020900000000000000" pitchFamily="18" charset="-122"/>
                <a:ea typeface="思源宋体 CN Heavy" panose="02020900000000000000" pitchFamily="18" charset="-122"/>
              </a:rPr>
              <a:t>第三部分   新时代中国青年的历史使命</a:t>
            </a:r>
          </a:p>
          <a:p>
            <a:endParaRPr lang="zh-CN" altLang="en-US" sz="2400" dirty="0">
              <a:solidFill>
                <a:srgbClr val="99260F"/>
              </a:solidFill>
              <a:latin typeface="思源宋体 CN Heavy" panose="02020900000000000000" pitchFamily="18" charset="-122"/>
              <a:ea typeface="思源宋体 CN Heavy" panose="02020900000000000000" pitchFamily="18" charset="-122"/>
            </a:endParaRPr>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文本框 5"/>
          <p:cNvSpPr txBox="1"/>
          <p:nvPr userDrawn="1"/>
        </p:nvSpPr>
        <p:spPr>
          <a:xfrm>
            <a:off x="394335" y="265430"/>
            <a:ext cx="9350375" cy="531495"/>
          </a:xfrm>
          <a:prstGeom prst="rect">
            <a:avLst/>
          </a:prstGeom>
          <a:noFill/>
        </p:spPr>
        <p:txBody>
          <a:bodyPr wrap="square" rtlCol="0">
            <a:noAutofit/>
          </a:bodyPr>
          <a:lstStyle/>
          <a:p>
            <a:r>
              <a:rPr lang="zh-CN" altLang="en-US" sz="2400" dirty="0">
                <a:solidFill>
                  <a:srgbClr val="99260F"/>
                </a:solidFill>
                <a:latin typeface="思源宋体 CN Heavy" panose="02020900000000000000" pitchFamily="18" charset="-122"/>
                <a:ea typeface="思源宋体 CN Heavy" panose="02020900000000000000" pitchFamily="18" charset="-122"/>
              </a:rPr>
              <a:t>第四部分   新时代中国青年奋进中国式现代化新征程</a:t>
            </a:r>
          </a:p>
          <a:p>
            <a:endParaRPr lang="zh-CN" altLang="en-US" sz="2400" dirty="0">
              <a:solidFill>
                <a:srgbClr val="99260F"/>
              </a:solidFill>
              <a:latin typeface="思源宋体 CN Heavy" panose="02020900000000000000" pitchFamily="18" charset="-122"/>
              <a:ea typeface="思源宋体 CN Heavy" panose="02020900000000000000" pitchFamily="18" charset="-122"/>
            </a:endParaRPr>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D37B1FA-91D8-4A13-A556-DD88073AAFF0}" type="datetimeFigureOut">
              <a:rPr lang="zh-CN" altLang="en-US" smtClean="0"/>
              <a:pPr/>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6D4109-CB6D-47E6-9340-AB36F5B45742}" type="slidenum">
              <a:rPr lang="zh-CN" altLang="en-US" smtClean="0"/>
              <a:pPr/>
              <a:t>‹#›</a:t>
            </a:fld>
            <a:endParaRPr lang="zh-CN" altLang="en-US"/>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37B1FA-91D8-4A13-A556-DD88073AAFF0}" type="datetimeFigureOut">
              <a:rPr lang="zh-CN" altLang="en-US" smtClean="0"/>
              <a:pPr/>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6D4109-CB6D-47E6-9340-AB36F5B45742}" type="slidenum">
              <a:rPr lang="zh-CN" altLang="en-US" smtClean="0"/>
              <a:pPr/>
              <a:t>‹#›</a:t>
            </a:fld>
            <a:endParaRPr lang="zh-CN" altLang="en-US"/>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37B1FA-91D8-4A13-A556-DD88073AAFF0}" type="datetimeFigureOut">
              <a:rPr lang="zh-CN" altLang="en-US" smtClean="0"/>
              <a:pPr/>
              <a:t>2024/11/27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6D4109-CB6D-47E6-9340-AB36F5B45742}" type="slidenum">
              <a:rPr lang="zh-CN" altLang="en-US" smtClean="0"/>
              <a:pPr/>
              <a:t>‹#›</a:t>
            </a:fld>
            <a:endParaRPr lang="zh-CN" altLang="en-US"/>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26" name="图片 25"/>
          <p:cNvPicPr>
            <a:picLocks noChangeAspect="1"/>
          </p:cNvPicPr>
          <p:nvPr userDrawn="1"/>
        </p:nvPicPr>
        <p:blipFill>
          <a:blip r:embed="rId9" cstate="print">
            <a:extLst>
              <a:ext uri="{28A0092B-C50C-407E-A947-70E740481C1C}">
                <a14:useLocalDpi xmlns="" xmlns:a14="http://schemas.microsoft.com/office/drawing/2010/main" val="0"/>
              </a:ext>
            </a:extLst>
          </a:blip>
          <a:srcRect/>
          <a:stretch>
            <a:fillRect/>
          </a:stretch>
        </p:blipFill>
        <p:spPr>
          <a:xfrm>
            <a:off x="16030" y="0"/>
            <a:ext cx="4282113" cy="1535685"/>
          </a:xfrm>
          <a:prstGeom prst="rect">
            <a:avLst/>
          </a:prstGeom>
        </p:spPr>
      </p:pic>
      <p:pic>
        <p:nvPicPr>
          <p:cNvPr id="3" name="图片 2"/>
          <p:cNvPicPr>
            <a:picLocks noChangeAspect="1"/>
          </p:cNvPicPr>
          <p:nvPr userDrawn="1"/>
        </p:nvPicPr>
        <p:blipFill rotWithShape="1">
          <a:blip r:embed="rId10">
            <a:extLst>
              <a:ext uri="{28A0092B-C50C-407E-A947-70E740481C1C}">
                <a14:useLocalDpi xmlns="" xmlns:a14="http://schemas.microsoft.com/office/drawing/2010/main" val="0"/>
              </a:ext>
            </a:extLst>
          </a:blip>
          <a:srcRect t="60462"/>
          <a:stretch>
            <a:fillRect/>
          </a:stretch>
        </p:blipFill>
        <p:spPr>
          <a:xfrm>
            <a:off x="-30147" y="4140138"/>
            <a:ext cx="12220542" cy="2717862"/>
          </a:xfrm>
          <a:prstGeom prst="rect">
            <a:avLst/>
          </a:prstGeom>
        </p:spPr>
      </p:pic>
      <p:pic>
        <p:nvPicPr>
          <p:cNvPr id="2" name="图片 1" descr="8523"/>
          <p:cNvPicPr>
            <a:picLocks noChangeAspect="1"/>
          </p:cNvPicPr>
          <p:nvPr userDrawn="1">
            <p:custDataLst>
              <p:tags r:id="rId7"/>
            </p:custDataLst>
          </p:nvPr>
        </p:nvPicPr>
        <p:blipFill>
          <a:blip r:embed="rId11"/>
          <a:stretch>
            <a:fillRect/>
          </a:stretch>
        </p:blipFill>
        <p:spPr>
          <a:xfrm>
            <a:off x="204470" y="203835"/>
            <a:ext cx="11783695" cy="64496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7B1FA-91D8-4A13-A556-DD88073AAFF0}" type="datetimeFigureOut">
              <a:rPr lang="zh-CN" altLang="en-US" smtClean="0"/>
              <a:pPr/>
              <a:t>2024/11/27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D4109-CB6D-47E6-9340-AB36F5B45742}" type="slidenum">
              <a:rPr lang="zh-CN" altLang="en-US" smtClean="0"/>
              <a:pPr/>
              <a:t>‹#›</a:t>
            </a:fld>
            <a:endParaRPr lang="zh-CN" altLang="en-US"/>
          </a:p>
        </p:txBody>
      </p:sp>
      <p:pic>
        <p:nvPicPr>
          <p:cNvPr id="7" name="图片 6"/>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ransition spd="slow">
    <p:blinds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xml"/><Relationship Id="rId7"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slideLayout" Target="../slideLayouts/slideLayout1.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8.png"/><Relationship Id="rId5" Type="http://schemas.openxmlformats.org/officeDocument/2006/relationships/tags" Target="../tags/tag18.xml"/><Relationship Id="rId10" Type="http://schemas.openxmlformats.org/officeDocument/2006/relationships/slideLayout" Target="../slideLayouts/slideLayout1.xml"/><Relationship Id="rId4" Type="http://schemas.openxmlformats.org/officeDocument/2006/relationships/tags" Target="../tags/tag17.xml"/><Relationship Id="rId9"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2.png"/><Relationship Id="rId5" Type="http://schemas.openxmlformats.org/officeDocument/2006/relationships/tags" Target="../tags/tag27.xml"/><Relationship Id="rId10" Type="http://schemas.openxmlformats.org/officeDocument/2006/relationships/image" Target="../media/image8.png"/><Relationship Id="rId4" Type="http://schemas.openxmlformats.org/officeDocument/2006/relationships/tags" Target="../tags/tag26.xml"/><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13.png"/><Relationship Id="rId5" Type="http://schemas.openxmlformats.org/officeDocument/2006/relationships/tags" Target="../tags/tag35.xml"/><Relationship Id="rId10" Type="http://schemas.openxmlformats.org/officeDocument/2006/relationships/image" Target="../media/image8.png"/><Relationship Id="rId4" Type="http://schemas.openxmlformats.org/officeDocument/2006/relationships/tags" Target="../tags/tag34.xml"/><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14.png"/><Relationship Id="rId5" Type="http://schemas.openxmlformats.org/officeDocument/2006/relationships/tags" Target="../tags/tag43.xml"/><Relationship Id="rId10" Type="http://schemas.openxmlformats.org/officeDocument/2006/relationships/image" Target="../media/image8.png"/><Relationship Id="rId4" Type="http://schemas.openxmlformats.org/officeDocument/2006/relationships/tags" Target="../tags/tag42.xml"/><Relationship Id="rId9"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5.png"/><Relationship Id="rId5" Type="http://schemas.openxmlformats.org/officeDocument/2006/relationships/tags" Target="../tags/tag51.xml"/><Relationship Id="rId10" Type="http://schemas.openxmlformats.org/officeDocument/2006/relationships/image" Target="../media/image8.png"/><Relationship Id="rId4" Type="http://schemas.openxmlformats.org/officeDocument/2006/relationships/tags" Target="../tags/tag50.xml"/><Relationship Id="rId9"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2 (2)"/>
          <p:cNvPicPr>
            <a:picLocks noChangeAspect="1"/>
          </p:cNvPicPr>
          <p:nvPr/>
        </p:nvPicPr>
        <p:blipFill>
          <a:blip r:embed="rId3"/>
          <a:stretch>
            <a:fillRect/>
          </a:stretch>
        </p:blipFill>
        <p:spPr>
          <a:xfrm>
            <a:off x="2825750" y="4892040"/>
            <a:ext cx="6591300" cy="1965960"/>
          </a:xfrm>
          <a:prstGeom prst="rect">
            <a:avLst/>
          </a:prstGeom>
        </p:spPr>
      </p:pic>
      <p:sp>
        <p:nvSpPr>
          <p:cNvPr id="19" name="文本框 11"/>
          <p:cNvSpPr txBox="1"/>
          <p:nvPr/>
        </p:nvSpPr>
        <p:spPr>
          <a:xfrm>
            <a:off x="422721" y="990863"/>
            <a:ext cx="11131859" cy="2306955"/>
          </a:xfrm>
          <a:prstGeom prst="rect">
            <a:avLst/>
          </a:prstGeom>
          <a:noFill/>
        </p:spPr>
        <p:txBody>
          <a:bodyPr wrap="square" lIns="91440" tIns="45720" rIns="91440" bIns="45720" rtlCol="0">
            <a:spAutoFit/>
          </a:bodyPr>
          <a:lstStyle/>
          <a:p>
            <a:pPr algn="ctr" defTabSz="914400">
              <a:defRPr/>
            </a:pPr>
            <a:r>
              <a:rPr lang="zh-CN" altLang="en-US" sz="7200" dirty="0">
                <a:solidFill>
                  <a:srgbClr val="C00000"/>
                </a:solidFill>
                <a:latin typeface="华文中宋" panose="02010600040101010101" charset="-122"/>
                <a:ea typeface="华文中宋" panose="02010600040101010101" charset="-122"/>
                <a:sym typeface="+mn-ea"/>
              </a:rPr>
              <a:t>新时代青年的</a:t>
            </a:r>
            <a:endParaRPr lang="zh-CN" altLang="en-US" sz="7200" dirty="0">
              <a:solidFill>
                <a:srgbClr val="C00000"/>
              </a:solidFill>
              <a:latin typeface="华文中宋" panose="02010600040101010101" charset="-122"/>
              <a:ea typeface="华文中宋" panose="02010600040101010101" charset="-122"/>
            </a:endParaRPr>
          </a:p>
          <a:p>
            <a:pPr algn="ctr" defTabSz="914400">
              <a:defRPr/>
            </a:pPr>
            <a:r>
              <a:rPr lang="zh-CN" altLang="en-US" sz="7200" dirty="0">
                <a:solidFill>
                  <a:srgbClr val="C00000"/>
                </a:solidFill>
                <a:latin typeface="华文中宋" panose="02010600040101010101" charset="-122"/>
                <a:ea typeface="华文中宋" panose="02010600040101010101" charset="-122"/>
                <a:sym typeface="+mn-ea"/>
              </a:rPr>
              <a:t>使命和担当</a:t>
            </a:r>
            <a:endParaRPr lang="zh-CN" altLang="en-US" sz="7200" dirty="0">
              <a:solidFill>
                <a:srgbClr val="C00000"/>
              </a:solidFill>
              <a:effectLst/>
              <a:latin typeface="华文中宋" panose="02010600040101010101" charset="-122"/>
              <a:ea typeface="华文中宋" panose="02010600040101010101" charset="-122"/>
              <a:cs typeface="+mn-ea"/>
              <a:sym typeface="+mn-ea"/>
            </a:endParaRPr>
          </a:p>
        </p:txBody>
      </p:sp>
      <p:pic>
        <p:nvPicPr>
          <p:cNvPr id="35" name="图片 3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H="1">
            <a:off x="9263487" y="5936237"/>
            <a:ext cx="2568888" cy="1027974"/>
          </a:xfrm>
          <a:prstGeom prst="rect">
            <a:avLst/>
          </a:prstGeom>
        </p:spPr>
      </p:pic>
      <p:pic>
        <p:nvPicPr>
          <p:cNvPr id="2" name="图片 1"/>
          <p:cNvPicPr>
            <a:picLocks noChangeAspect="1"/>
          </p:cNvPicPr>
          <p:nvPr/>
        </p:nvPicPr>
        <p:blipFill rotWithShape="1">
          <a:blip r:embed="rId5">
            <a:extLst>
              <a:ext uri="{28A0092B-C50C-407E-A947-70E740481C1C}">
                <a14:useLocalDpi xmlns="" xmlns:a14="http://schemas.microsoft.com/office/drawing/2010/main" val="0"/>
              </a:ext>
            </a:extLst>
          </a:blip>
          <a:srcRect l="86361" t="13069" b="58284"/>
          <a:stretch>
            <a:fillRect/>
          </a:stretch>
        </p:blipFill>
        <p:spPr>
          <a:xfrm>
            <a:off x="9535160" y="0"/>
            <a:ext cx="2475865" cy="2924810"/>
          </a:xfrm>
          <a:prstGeom prst="rect">
            <a:avLst/>
          </a:prstGeom>
        </p:spPr>
      </p:pic>
      <p:pic>
        <p:nvPicPr>
          <p:cNvPr id="26" name="图片 25"/>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a:xfrm>
            <a:off x="155" y="0"/>
            <a:ext cx="4282113" cy="1535685"/>
          </a:xfrm>
          <a:prstGeom prst="rect">
            <a:avLst/>
          </a:prstGeom>
        </p:spPr>
      </p:pic>
      <p:pic>
        <p:nvPicPr>
          <p:cNvPr id="3" name="图片 2"/>
          <p:cNvPicPr>
            <a:picLocks noChangeAspect="1"/>
          </p:cNvPicPr>
          <p:nvPr/>
        </p:nvPicPr>
        <p:blipFill rotWithShape="1">
          <a:blip r:embed="rId7">
            <a:extLst>
              <a:ext uri="{28A0092B-C50C-407E-A947-70E740481C1C}">
                <a14:useLocalDpi xmlns="" xmlns:a14="http://schemas.microsoft.com/office/drawing/2010/main" val="0"/>
              </a:ext>
            </a:extLst>
          </a:blip>
          <a:srcRect t="60462"/>
          <a:stretch>
            <a:fillRect/>
          </a:stretch>
        </p:blipFill>
        <p:spPr>
          <a:xfrm>
            <a:off x="-302" y="4140138"/>
            <a:ext cx="12220542" cy="2717862"/>
          </a:xfrm>
          <a:prstGeom prst="rect">
            <a:avLst/>
          </a:prstGeom>
        </p:spPr>
      </p:pic>
      <p:sp>
        <p:nvSpPr>
          <p:cNvPr id="5" name="矩形 4"/>
          <p:cNvSpPr/>
          <p:nvPr/>
        </p:nvSpPr>
        <p:spPr>
          <a:xfrm>
            <a:off x="5966460" y="6179185"/>
            <a:ext cx="316865" cy="382905"/>
          </a:xfrm>
          <a:prstGeom prst="rect">
            <a:avLst/>
          </a:prstGeom>
          <a:solidFill>
            <a:srgbClr val="B41A20"/>
          </a:solidFill>
          <a:ln>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p:custDataLst>
              <p:tags r:id="rId1"/>
            </p:custDataLst>
          </p:nvPr>
        </p:nvSpPr>
        <p:spPr>
          <a:xfrm>
            <a:off x="6051550" y="5433060"/>
            <a:ext cx="231775" cy="326390"/>
          </a:xfrm>
          <a:prstGeom prst="rect">
            <a:avLst/>
          </a:prstGeom>
          <a:solidFill>
            <a:srgbClr val="DD271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7" name="组合 6"/>
          <p:cNvGrpSpPr/>
          <p:nvPr/>
        </p:nvGrpSpPr>
        <p:grpSpPr>
          <a:xfrm>
            <a:off x="3891189" y="3532052"/>
            <a:ext cx="4438650" cy="414655"/>
            <a:chOff x="6265" y="6459"/>
            <a:chExt cx="6990" cy="653"/>
          </a:xfrm>
        </p:grpSpPr>
        <p:grpSp>
          <p:nvGrpSpPr>
            <p:cNvPr id="55" name="组合 54"/>
            <p:cNvGrpSpPr/>
            <p:nvPr/>
          </p:nvGrpSpPr>
          <p:grpSpPr>
            <a:xfrm>
              <a:off x="6265" y="6459"/>
              <a:ext cx="3366" cy="621"/>
              <a:chOff x="3434466" y="3983001"/>
              <a:chExt cx="2137103" cy="394781"/>
            </a:xfrm>
          </p:grpSpPr>
          <p:grpSp>
            <p:nvGrpSpPr>
              <p:cNvPr id="56" name="组合 55"/>
              <p:cNvGrpSpPr/>
              <p:nvPr/>
            </p:nvGrpSpPr>
            <p:grpSpPr>
              <a:xfrm>
                <a:off x="3499248" y="3983001"/>
                <a:ext cx="2072321" cy="394781"/>
                <a:chOff x="3988336" y="4240581"/>
                <a:chExt cx="1246224" cy="237409"/>
              </a:xfrm>
            </p:grpSpPr>
            <p:sp>
              <p:nvSpPr>
                <p:cNvPr id="62" name="Oval 10"/>
                <p:cNvSpPr>
                  <a:spLocks noChangeArrowheads="1"/>
                </p:cNvSpPr>
                <p:nvPr/>
              </p:nvSpPr>
              <p:spPr bwMode="auto">
                <a:xfrm>
                  <a:off x="3988336" y="4240581"/>
                  <a:ext cx="1246224" cy="221732"/>
                </a:xfrm>
                <a:prstGeom prst="roundRect">
                  <a:avLst>
                    <a:gd name="adj" fmla="val 5000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4000" b="1" dirty="0">
                    <a:solidFill>
                      <a:srgbClr val="FADB84"/>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63" name="矩形 62"/>
                <p:cNvSpPr/>
                <p:nvPr/>
              </p:nvSpPr>
              <p:spPr>
                <a:xfrm>
                  <a:off x="4151125" y="4255694"/>
                  <a:ext cx="1082600" cy="222296"/>
                </a:xfrm>
                <a:prstGeom prst="rect">
                  <a:avLst/>
                </a:prstGeom>
                <a:noFill/>
              </p:spPr>
              <p:txBody>
                <a:bodyPr wrap="none">
                  <a:spAutoFit/>
                </a:bodyPr>
                <a:lstStyle/>
                <a:p>
                  <a:r>
                    <a:rPr lang="zh-CN" altLang="en-US" b="1" dirty="0" smtClean="0">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rPr>
                    <a:t>党办主任：王勇</a:t>
                  </a:r>
                  <a:endParaRPr lang="en-US" altLang="zh-CN" b="1" dirty="0" smtClean="0">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57" name="组合 56"/>
              <p:cNvGrpSpPr/>
              <p:nvPr/>
            </p:nvGrpSpPr>
            <p:grpSpPr>
              <a:xfrm>
                <a:off x="3434466" y="3983015"/>
                <a:ext cx="360000" cy="368713"/>
                <a:chOff x="3499249" y="4585898"/>
                <a:chExt cx="360000" cy="368713"/>
              </a:xfrm>
            </p:grpSpPr>
            <p:sp>
              <p:nvSpPr>
                <p:cNvPr id="58" name="Oval 10"/>
                <p:cNvSpPr>
                  <a:spLocks noChangeArrowheads="1"/>
                </p:cNvSpPr>
                <p:nvPr/>
              </p:nvSpPr>
              <p:spPr bwMode="auto">
                <a:xfrm>
                  <a:off x="3499249" y="4585898"/>
                  <a:ext cx="360000" cy="368713"/>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4000" b="1" dirty="0">
                    <a:solidFill>
                      <a:srgbClr val="FADB84"/>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nvGrpSpPr>
                <p:cNvPr id="59" name="组合 58"/>
                <p:cNvGrpSpPr/>
                <p:nvPr/>
              </p:nvGrpSpPr>
              <p:grpSpPr>
                <a:xfrm>
                  <a:off x="3594917" y="4674389"/>
                  <a:ext cx="168664" cy="191731"/>
                  <a:chOff x="860980" y="3583766"/>
                  <a:chExt cx="100336" cy="114060"/>
                </a:xfrm>
                <a:solidFill>
                  <a:schemeClr val="bg1"/>
                </a:solidFill>
              </p:grpSpPr>
              <p:sp>
                <p:nvSpPr>
                  <p:cNvPr id="6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4000" b="1">
                      <a:solidFill>
                        <a:srgbClr val="FADB84"/>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61"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4000" b="1">
                      <a:solidFill>
                        <a:srgbClr val="FADB84"/>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grpSp>
        <p:grpSp>
          <p:nvGrpSpPr>
            <p:cNvPr id="64" name="组合 63"/>
            <p:cNvGrpSpPr/>
            <p:nvPr/>
          </p:nvGrpSpPr>
          <p:grpSpPr>
            <a:xfrm>
              <a:off x="9889" y="6482"/>
              <a:ext cx="3366" cy="630"/>
              <a:chOff x="3434466" y="3963838"/>
              <a:chExt cx="2137103" cy="399241"/>
            </a:xfrm>
          </p:grpSpPr>
          <p:grpSp>
            <p:nvGrpSpPr>
              <p:cNvPr id="65" name="组合 64"/>
              <p:cNvGrpSpPr/>
              <p:nvPr/>
            </p:nvGrpSpPr>
            <p:grpSpPr>
              <a:xfrm>
                <a:off x="3499248" y="3963838"/>
                <a:ext cx="2072321" cy="399241"/>
                <a:chOff x="3988336" y="4229074"/>
                <a:chExt cx="1246224" cy="240092"/>
              </a:xfrm>
            </p:grpSpPr>
            <p:sp>
              <p:nvSpPr>
                <p:cNvPr id="71" name="Oval 10"/>
                <p:cNvSpPr>
                  <a:spLocks noChangeArrowheads="1"/>
                </p:cNvSpPr>
                <p:nvPr/>
              </p:nvSpPr>
              <p:spPr bwMode="auto">
                <a:xfrm>
                  <a:off x="3988336" y="4240581"/>
                  <a:ext cx="1246224" cy="221732"/>
                </a:xfrm>
                <a:prstGeom prst="roundRect">
                  <a:avLst>
                    <a:gd name="adj" fmla="val 5000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4000" b="1" dirty="0">
                    <a:solidFill>
                      <a:srgbClr val="FADB84"/>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72" name="矩形 71"/>
                <p:cNvSpPr/>
                <p:nvPr/>
              </p:nvSpPr>
              <p:spPr>
                <a:xfrm>
                  <a:off x="4194761" y="4229074"/>
                  <a:ext cx="911034" cy="240092"/>
                </a:xfrm>
                <a:prstGeom prst="rect">
                  <a:avLst/>
                </a:prstGeom>
                <a:noFill/>
              </p:spPr>
              <p:txBody>
                <a:bodyPr wrap="none">
                  <a:spAutoFit/>
                </a:bodyPr>
                <a:lstStyle/>
                <a:p>
                  <a:r>
                    <a:rPr lang="en-US" altLang="zh-CN" sz="2000" dirty="0" smtClean="0">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rPr>
                    <a:t>2024.11.28</a:t>
                  </a:r>
                  <a:endParaRPr lang="zh-CN" altLang="en-US" sz="2000" dirty="0">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66" name="组合 65"/>
              <p:cNvGrpSpPr/>
              <p:nvPr/>
            </p:nvGrpSpPr>
            <p:grpSpPr>
              <a:xfrm>
                <a:off x="3434466" y="3983015"/>
                <a:ext cx="360000" cy="368713"/>
                <a:chOff x="3499249" y="4585898"/>
                <a:chExt cx="360000" cy="368713"/>
              </a:xfrm>
            </p:grpSpPr>
            <p:sp>
              <p:nvSpPr>
                <p:cNvPr id="67" name="Oval 10"/>
                <p:cNvSpPr>
                  <a:spLocks noChangeArrowheads="1"/>
                </p:cNvSpPr>
                <p:nvPr/>
              </p:nvSpPr>
              <p:spPr bwMode="auto">
                <a:xfrm>
                  <a:off x="3499249" y="4585898"/>
                  <a:ext cx="360000" cy="368713"/>
                </a:xfrm>
                <a:prstGeom prst="ellipse">
                  <a:avLst/>
                </a:pr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4000" b="1" dirty="0">
                    <a:solidFill>
                      <a:srgbClr val="FADB84"/>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nvGrpSpPr>
                <p:cNvPr id="68" name="组合 67"/>
                <p:cNvGrpSpPr/>
                <p:nvPr/>
              </p:nvGrpSpPr>
              <p:grpSpPr>
                <a:xfrm>
                  <a:off x="3594917" y="4674389"/>
                  <a:ext cx="168664" cy="191731"/>
                  <a:chOff x="860980" y="3583766"/>
                  <a:chExt cx="100336" cy="114060"/>
                </a:xfrm>
                <a:solidFill>
                  <a:schemeClr val="bg1"/>
                </a:solidFill>
              </p:grpSpPr>
              <p:sp>
                <p:nvSpPr>
                  <p:cNvPr id="6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4000" b="1">
                      <a:solidFill>
                        <a:srgbClr val="FADB84"/>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7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4000" b="1">
                      <a:solidFill>
                        <a:srgbClr val="FADB84"/>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grpSp>
      </p:gr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言示网原创TextBox 33"/>
          <p:cNvSpPr txBox="1"/>
          <p:nvPr/>
        </p:nvSpPr>
        <p:spPr>
          <a:xfrm>
            <a:off x="1575798" y="1803218"/>
            <a:ext cx="4665345" cy="3046988"/>
          </a:xfrm>
          <a:prstGeom prst="rect">
            <a:avLst/>
          </a:prstGeom>
          <a:noFill/>
        </p:spPr>
        <p:txBody>
          <a:bodyPr wrap="square" rtlCol="0">
            <a:spAutoFit/>
          </a:bodyPr>
          <a:lstStyle/>
          <a:p>
            <a:pPr algn="just">
              <a:lnSpc>
                <a:spcPct val="120000"/>
              </a:lnSpc>
            </a:pPr>
            <a:r>
              <a:rPr lang="zh-CN" altLang="en-US" sz="3200" dirty="0" smtClean="0"/>
              <a:t>郁达夫在纪念鲁迅大会上说：“一个没有英雄的民族是不幸的</a:t>
            </a:r>
            <a:r>
              <a:rPr lang="en-US" altLang="zh-CN" sz="3200" dirty="0" smtClean="0"/>
              <a:t>,</a:t>
            </a:r>
            <a:r>
              <a:rPr lang="zh-CN" altLang="en-US" sz="3200" dirty="0" smtClean="0"/>
              <a:t>一个有英雄却不知敬重爱惜的民族是不可救药的。”</a:t>
            </a:r>
            <a:endParaRPr sz="3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pic>
        <p:nvPicPr>
          <p:cNvPr id="39938" name="Picture 2" descr="https://img0.baidu.com/it/u=3901810050,2698605161&amp;fm=253&amp;fmt=auto&amp;app=138&amp;f=JPEG?w=800&amp;h=1067"/>
          <p:cNvPicPr>
            <a:picLocks noChangeAspect="1" noChangeArrowheads="1"/>
          </p:cNvPicPr>
          <p:nvPr/>
        </p:nvPicPr>
        <p:blipFill>
          <a:blip r:embed="rId2"/>
          <a:srcRect/>
          <a:stretch>
            <a:fillRect/>
          </a:stretch>
        </p:blipFill>
        <p:spPr bwMode="auto">
          <a:xfrm>
            <a:off x="7103070" y="667657"/>
            <a:ext cx="4261615" cy="5683929"/>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657" y="117694"/>
            <a:ext cx="7750629" cy="6740307"/>
          </a:xfrm>
          <a:prstGeom prst="rect">
            <a:avLst/>
          </a:prstGeom>
          <a:noFill/>
        </p:spPr>
        <p:txBody>
          <a:bodyPr wrap="square" rtlCol="0">
            <a:spAutoFit/>
          </a:bodyPr>
          <a:lstStyle/>
          <a:p>
            <a:r>
              <a:rPr lang="zh-CN" altLang="en-US" sz="2400" dirty="0" smtClean="0"/>
              <a:t>李昊石：我去上海后，收养了两条狗，严格意义上不算流浪狗，是我们家附近一座山上附近捡回来的两条野狗。</a:t>
            </a:r>
          </a:p>
          <a:p>
            <a:r>
              <a:rPr lang="zh-CN" altLang="en-US" sz="2400" dirty="0" smtClean="0"/>
              <a:t>观众：哈哈哈</a:t>
            </a:r>
            <a:r>
              <a:rPr lang="en-US" altLang="zh-CN" sz="2400" dirty="0" smtClean="0"/>
              <a:t>……</a:t>
            </a:r>
          </a:p>
          <a:p>
            <a:r>
              <a:rPr lang="zh-CN" altLang="en-US" sz="2400" dirty="0" smtClean="0"/>
              <a:t>李昊石：不算救助它们，因为它们在山上食物链的地位不需要我们救助，救助相当于变形记，让他们体验一下城里的生活。</a:t>
            </a:r>
          </a:p>
          <a:p>
            <a:r>
              <a:rPr lang="zh-CN" altLang="en-US" sz="2400" dirty="0" smtClean="0"/>
              <a:t>观众：哈哈哈</a:t>
            </a:r>
            <a:r>
              <a:rPr lang="en-US" altLang="zh-CN" sz="2400" dirty="0" smtClean="0"/>
              <a:t>……</a:t>
            </a:r>
          </a:p>
          <a:p>
            <a:r>
              <a:rPr lang="zh-CN" altLang="en-US" sz="2400" dirty="0" smtClean="0"/>
              <a:t>李昊石：那两条狗在山上是食物链的顶端。</a:t>
            </a:r>
          </a:p>
          <a:p>
            <a:r>
              <a:rPr lang="zh-CN" altLang="en-US" sz="2400" dirty="0" smtClean="0"/>
              <a:t>观众：哈哈哈</a:t>
            </a:r>
            <a:r>
              <a:rPr lang="en-US" altLang="zh-CN" sz="2400" dirty="0" smtClean="0"/>
              <a:t>…..</a:t>
            </a:r>
          </a:p>
          <a:p>
            <a:r>
              <a:rPr lang="zh-CN" altLang="en-US" sz="2400" dirty="0" smtClean="0"/>
              <a:t>李昊石：我看到它们的第一时间，感觉这不是在看两条狗，是动物世界的拍摄现场，两条狗追一个松鼠，像炮弹一样发射出去，平时看到的一些狗你会觉得很萌很萌心都要化了。</a:t>
            </a:r>
          </a:p>
          <a:p>
            <a:r>
              <a:rPr lang="zh-CN" altLang="en-US" sz="2400" dirty="0" smtClean="0"/>
              <a:t>观众：哈哈哈</a:t>
            </a:r>
            <a:r>
              <a:rPr lang="en-US" altLang="zh-CN" sz="2400" dirty="0" smtClean="0"/>
              <a:t>……</a:t>
            </a:r>
          </a:p>
          <a:p>
            <a:r>
              <a:rPr lang="zh-CN" altLang="en-US" sz="2400" dirty="0" smtClean="0"/>
              <a:t>李昊石：我看到这两条野狗想起了八个字“作风优良，能打胜仗”，非常优秀，我牵着这两条狗在上海的街头威风凛凛。</a:t>
            </a:r>
          </a:p>
          <a:p>
            <a:r>
              <a:rPr lang="zh-CN" altLang="en-US" sz="2400" dirty="0" smtClean="0"/>
              <a:t>全场观众：尖叫、鼓掌、哈哈大笑</a:t>
            </a:r>
            <a:r>
              <a:rPr lang="en-US" altLang="zh-CN" sz="2400" dirty="0" smtClean="0"/>
              <a:t>…</a:t>
            </a:r>
            <a:endParaRPr lang="zh-CN" altLang="en-US" sz="2400" dirty="0"/>
          </a:p>
        </p:txBody>
      </p:sp>
      <p:pic>
        <p:nvPicPr>
          <p:cNvPr id="43010" name="Picture 2" descr="https://img1.baidu.com/it/u=2292447193,1906658775&amp;fm=253&amp;fmt=auto?w=800&amp;h=1022"/>
          <p:cNvPicPr>
            <a:picLocks noChangeAspect="1" noChangeArrowheads="1"/>
          </p:cNvPicPr>
          <p:nvPr/>
        </p:nvPicPr>
        <p:blipFill>
          <a:blip r:embed="rId2"/>
          <a:srcRect/>
          <a:stretch>
            <a:fillRect/>
          </a:stretch>
        </p:blipFill>
        <p:spPr bwMode="auto">
          <a:xfrm>
            <a:off x="8197568" y="856342"/>
            <a:ext cx="3743606" cy="4782457"/>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1714" y="348343"/>
            <a:ext cx="8606972" cy="6555641"/>
          </a:xfrm>
          <a:prstGeom prst="rect">
            <a:avLst/>
          </a:prstGeom>
          <a:noFill/>
        </p:spPr>
        <p:txBody>
          <a:bodyPr wrap="square" rtlCol="0">
            <a:spAutoFit/>
          </a:bodyPr>
          <a:lstStyle/>
          <a:p>
            <a:r>
              <a:rPr lang="zh-CN" altLang="en-US" sz="2800" dirty="0" smtClean="0"/>
              <a:t>‌</a:t>
            </a:r>
            <a:r>
              <a:rPr lang="en-US" altLang="zh-CN" sz="2800" dirty="0" smtClean="0"/>
              <a:t>1.</a:t>
            </a:r>
            <a:r>
              <a:rPr lang="zh-CN" altLang="en-US" sz="2800" dirty="0" smtClean="0"/>
              <a:t>石家庄工程技术学校团委微博发表恶搞内容‌：</a:t>
            </a:r>
            <a:r>
              <a:rPr lang="en-US" altLang="zh-CN" sz="2800" dirty="0" smtClean="0"/>
              <a:t>2023</a:t>
            </a:r>
            <a:r>
              <a:rPr lang="zh-CN" altLang="en-US" sz="2800" dirty="0" smtClean="0"/>
              <a:t>年，石家庄工程技术学校团委在微博上发布了一条恶搞邱少云、黄继光、董存瑞等革命英烈的微博，引起了广泛质疑和声讨。该校随后发布了致歉信，称是负责维护校团委微博栏目的学生复制转发了一条调侃革命先烈的笑话，并立即删除了该条微博。</a:t>
            </a:r>
          </a:p>
          <a:p>
            <a:r>
              <a:rPr lang="zh-CN" altLang="en-US" sz="2800" dirty="0" smtClean="0"/>
              <a:t>‌</a:t>
            </a:r>
            <a:r>
              <a:rPr lang="en-US" altLang="zh-CN" sz="2800" dirty="0" smtClean="0"/>
              <a:t>2.</a:t>
            </a:r>
            <a:r>
              <a:rPr lang="zh-CN" altLang="en-US" sz="2800" dirty="0" smtClean="0"/>
              <a:t>加多宝公司诋毁邱少云烈士‌：加多宝公司在其宣传中诋毁邱少云烈士，通过恶搞英雄人物的手法吸引网友眼球，以达到商业宣传的效果。</a:t>
            </a:r>
          </a:p>
          <a:p>
            <a:r>
              <a:rPr lang="zh-CN" altLang="en-US" sz="2800" dirty="0" smtClean="0"/>
              <a:t>‌</a:t>
            </a:r>
            <a:r>
              <a:rPr lang="en-US" altLang="zh-CN" sz="2800" dirty="0" smtClean="0"/>
              <a:t>3.</a:t>
            </a:r>
            <a:r>
              <a:rPr lang="zh-CN" altLang="en-US" sz="2800" dirty="0" smtClean="0"/>
              <a:t>网络上对狼牙山五壮士的抹黑‌：网络上有人通过发表匿名文章和复制传播的方式，抹黑狼牙山五壮士的行为，还有人说：“狼牙山五壮士实际上是几个土八路，当年逃到狼牙山一带后，用手中的枪欺压当地村民，致当地村民不满。后来村民将这</a:t>
            </a:r>
            <a:r>
              <a:rPr lang="en-US" altLang="zh-CN" sz="2800" dirty="0" smtClean="0"/>
              <a:t>5</a:t>
            </a:r>
            <a:r>
              <a:rPr lang="zh-CN" altLang="en-US" sz="2800" dirty="0" smtClean="0"/>
              <a:t>个人的行踪告诉日军，又引导这</a:t>
            </a:r>
            <a:r>
              <a:rPr lang="en-US" altLang="zh-CN" sz="2800" dirty="0" smtClean="0"/>
              <a:t>5</a:t>
            </a:r>
            <a:r>
              <a:rPr lang="zh-CN" altLang="en-US" sz="2800" dirty="0" smtClean="0"/>
              <a:t>个人向绝路方向逃跑。”</a:t>
            </a:r>
            <a:endParaRPr lang="zh-CN" altLang="en-US" sz="2800" dirty="0"/>
          </a:p>
        </p:txBody>
      </p:sp>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514" y="566059"/>
            <a:ext cx="10479314" cy="830997"/>
          </a:xfrm>
          <a:prstGeom prst="rect">
            <a:avLst/>
          </a:prstGeom>
          <a:noFill/>
        </p:spPr>
        <p:txBody>
          <a:bodyPr wrap="square" rtlCol="0">
            <a:spAutoFit/>
          </a:bodyPr>
          <a:lstStyle/>
          <a:p>
            <a:r>
              <a:rPr lang="zh-CN" altLang="en-US" sz="2400" dirty="0" smtClean="0"/>
              <a:t>网络水军灌溉的问题更严重</a:t>
            </a:r>
            <a:endParaRPr lang="en-US" altLang="zh-CN" sz="2400" dirty="0" smtClean="0"/>
          </a:p>
          <a:p>
            <a:r>
              <a:rPr lang="en-US" altLang="zh-CN" sz="2400" dirty="0" smtClean="0"/>
              <a:t>《</a:t>
            </a:r>
            <a:r>
              <a:rPr lang="zh-CN" altLang="en-US" sz="2400" dirty="0" smtClean="0"/>
              <a:t>战狼</a:t>
            </a:r>
            <a:r>
              <a:rPr lang="en-US" altLang="zh-CN" sz="2400" dirty="0" smtClean="0"/>
              <a:t>II》《</a:t>
            </a:r>
            <a:r>
              <a:rPr lang="zh-CN" altLang="en-US" sz="2400" dirty="0" smtClean="0"/>
              <a:t>红海行动</a:t>
            </a:r>
            <a:r>
              <a:rPr lang="en-US" altLang="zh-CN" sz="2400" dirty="0" smtClean="0"/>
              <a:t>》</a:t>
            </a:r>
            <a:r>
              <a:rPr lang="zh-CN" altLang="en-US" sz="2400" dirty="0" smtClean="0"/>
              <a:t>这些宣传中国英雄的电影都遭到了水军的大肆诋毁。</a:t>
            </a:r>
            <a:endParaRPr lang="en-US" altLang="zh-CN" sz="2400" dirty="0" smtClean="0"/>
          </a:p>
        </p:txBody>
      </p:sp>
      <p:pic>
        <p:nvPicPr>
          <p:cNvPr id="45058" name="Picture 2"/>
          <p:cNvPicPr>
            <a:picLocks noChangeAspect="1" noChangeArrowheads="1"/>
          </p:cNvPicPr>
          <p:nvPr/>
        </p:nvPicPr>
        <p:blipFill>
          <a:blip r:embed="rId2"/>
          <a:srcRect l="6556" t="22218" r="32333" b="5895"/>
          <a:stretch>
            <a:fillRect/>
          </a:stretch>
        </p:blipFill>
        <p:spPr bwMode="auto">
          <a:xfrm>
            <a:off x="1683657" y="1640113"/>
            <a:ext cx="7431314" cy="4914891"/>
          </a:xfrm>
          <a:prstGeom prst="rect">
            <a:avLst/>
          </a:prstGeom>
          <a:noFill/>
          <a:ln w="9525">
            <a:noFill/>
            <a:miter lim="800000"/>
            <a:headEnd/>
            <a:tailEnd/>
          </a:ln>
          <a:effectLst/>
        </p:spPr>
      </p:pic>
    </p:spTree>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217715"/>
            <a:ext cx="10842171" cy="6093976"/>
          </a:xfrm>
          <a:prstGeom prst="rect">
            <a:avLst/>
          </a:prstGeom>
          <a:noFill/>
        </p:spPr>
        <p:txBody>
          <a:bodyPr wrap="square" rtlCol="0">
            <a:spAutoFit/>
          </a:bodyPr>
          <a:lstStyle/>
          <a:p>
            <a:r>
              <a:rPr lang="zh-CN" altLang="en-US" sz="2600" dirty="0" smtClean="0"/>
              <a:t>        苏联是颜色革命最早的受害者，是因为美国在</a:t>
            </a:r>
            <a:r>
              <a:rPr lang="en-US" altLang="zh-CN" sz="2600" dirty="0" smtClean="0"/>
              <a:t>1981</a:t>
            </a:r>
            <a:r>
              <a:rPr lang="zh-CN" altLang="en-US" sz="2600" dirty="0" smtClean="0"/>
              <a:t>年春天就秘密制定一项肢解苏联计划，开始了颜色革命。也可以说是美国总结了以前的经验教训，他们认识到军备竞赛等方式，拖垮苏联、肢解苏联的效果并不好。</a:t>
            </a:r>
          </a:p>
          <a:p>
            <a:r>
              <a:rPr lang="zh-CN" altLang="en-US" sz="2600" dirty="0" smtClean="0"/>
              <a:t>        美国的这项秘密肢解计划，是在</a:t>
            </a:r>
            <a:r>
              <a:rPr lang="zh-CN" altLang="en-US" sz="2600" dirty="0" smtClean="0">
                <a:solidFill>
                  <a:srgbClr val="FF0000"/>
                </a:solidFill>
              </a:rPr>
              <a:t>丑化苏联特权腐败</a:t>
            </a:r>
            <a:r>
              <a:rPr lang="zh-CN" altLang="en-US" sz="2600" dirty="0" smtClean="0"/>
              <a:t>基础上进行的。这项计划密级极高，只有美国总统里根、中央情报局局长威廉</a:t>
            </a:r>
            <a:r>
              <a:rPr lang="en-US" altLang="zh-CN" sz="2600" dirty="0" smtClean="0"/>
              <a:t>·</a:t>
            </a:r>
            <a:r>
              <a:rPr lang="zh-CN" altLang="en-US" sz="2600" dirty="0" smtClean="0"/>
              <a:t>凯西、总统国家安全助理理查德</a:t>
            </a:r>
            <a:r>
              <a:rPr lang="en-US" altLang="zh-CN" sz="2600" dirty="0" smtClean="0"/>
              <a:t>·</a:t>
            </a:r>
            <a:r>
              <a:rPr lang="zh-CN" altLang="en-US" sz="2600" dirty="0" smtClean="0"/>
              <a:t>艾伦和国防部长卡斯帕尔</a:t>
            </a:r>
            <a:r>
              <a:rPr lang="en-US" altLang="zh-CN" sz="2600" dirty="0" smtClean="0"/>
              <a:t>·</a:t>
            </a:r>
            <a:r>
              <a:rPr lang="zh-CN" altLang="en-US" sz="2600" dirty="0" smtClean="0"/>
              <a:t>温伯格四人参与。</a:t>
            </a:r>
          </a:p>
          <a:p>
            <a:r>
              <a:rPr lang="zh-CN" altLang="en-US" sz="2600" dirty="0" smtClean="0"/>
              <a:t>        经过分析研判他们的结论是，美国没必要再按照以前游戏规则对待苏联了，要改变手法。当前的目标不再是与苏联共存，而是要改变苏联的制度。美国完全有能力</a:t>
            </a:r>
            <a:r>
              <a:rPr lang="zh-CN" altLang="en-US" sz="2600" dirty="0" smtClean="0">
                <a:solidFill>
                  <a:srgbClr val="FF0000"/>
                </a:solidFill>
              </a:rPr>
              <a:t>借助外部压力来改变苏联制度</a:t>
            </a:r>
            <a:r>
              <a:rPr lang="zh-CN" altLang="en-US" sz="2600" dirty="0" smtClean="0"/>
              <a:t>。就是说通过利用苏联内部的弱点来动摇苏联制度是美国的目的。</a:t>
            </a:r>
          </a:p>
          <a:p>
            <a:r>
              <a:rPr lang="zh-CN" altLang="en-US" sz="2600" dirty="0" smtClean="0"/>
              <a:t>        这样，美国开始在苏联和东欧国家寻找代理人，于是戈尔巴乔夫、雅科夫列夫、叶利钦等人进入了他们的视线。</a:t>
            </a:r>
            <a:r>
              <a:rPr lang="zh-CN" altLang="en-US" sz="2600" dirty="0" smtClean="0">
                <a:solidFill>
                  <a:srgbClr val="FF0000"/>
                </a:solidFill>
              </a:rPr>
              <a:t>美国还对东欧社会主义国家的反对派进行援助，以加重苏联负担</a:t>
            </a:r>
            <a:r>
              <a:rPr lang="zh-CN" altLang="en-US" sz="2600" dirty="0" smtClean="0"/>
              <a:t>。还</a:t>
            </a:r>
            <a:r>
              <a:rPr lang="zh-CN" altLang="en-US" sz="2600" dirty="0" smtClean="0">
                <a:solidFill>
                  <a:srgbClr val="FF0000"/>
                </a:solidFill>
              </a:rPr>
              <a:t>实施了经济战战略计划，断绝苏联从西方获得新技术渠道，打压苏联主要经济来源的石油和天然气，让苏联无钱可赚。</a:t>
            </a:r>
            <a:r>
              <a:rPr lang="zh-CN" altLang="en-US" sz="2600" dirty="0" smtClean="0"/>
              <a:t>这一点美国与中东的沙特配合默契，效果相当不错。</a:t>
            </a: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pics4.baidu.com/feed/9345d688d43f879488639ba1e9868dfc19d53ac2.jpeg?token=d46c4dae9b85e9d729a37f46cefac64c"/>
          <p:cNvPicPr>
            <a:picLocks noChangeAspect="1" noChangeArrowheads="1"/>
          </p:cNvPicPr>
          <p:nvPr/>
        </p:nvPicPr>
        <p:blipFill>
          <a:blip r:embed="rId2"/>
          <a:srcRect/>
          <a:stretch>
            <a:fillRect/>
          </a:stretch>
        </p:blipFill>
        <p:spPr bwMode="auto">
          <a:xfrm>
            <a:off x="2260146" y="521834"/>
            <a:ext cx="8480425" cy="5777291"/>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543" y="1016002"/>
            <a:ext cx="9013372" cy="3539430"/>
          </a:xfrm>
          <a:prstGeom prst="rect">
            <a:avLst/>
          </a:prstGeom>
          <a:noFill/>
        </p:spPr>
        <p:txBody>
          <a:bodyPr wrap="square" rtlCol="0">
            <a:spAutoFit/>
          </a:bodyPr>
          <a:lstStyle/>
          <a:p>
            <a:r>
              <a:rPr lang="zh-CN" altLang="en-US" sz="3200" dirty="0" smtClean="0"/>
              <a:t>       巴西已有近</a:t>
            </a:r>
            <a:r>
              <a:rPr lang="en-US" altLang="zh-CN" sz="3200" dirty="0" smtClean="0"/>
              <a:t>200</a:t>
            </a:r>
            <a:r>
              <a:rPr lang="zh-CN" altLang="en-US" sz="3200" dirty="0" smtClean="0"/>
              <a:t>万的日本移民，占据了巴西总人口的百分之一；并且通过购买永久性土地，已经拥有了超过</a:t>
            </a:r>
            <a:r>
              <a:rPr lang="en-US" altLang="zh-CN" sz="3200" dirty="0" smtClean="0"/>
              <a:t>200</a:t>
            </a:r>
            <a:r>
              <a:rPr lang="zh-CN" altLang="en-US" sz="3200" dirty="0" smtClean="0"/>
              <a:t>万平方公里的土地（占巴西国土面积的四分之一），相当于日本本土的三倍大小。这也就解释了为什么日本人并不担心富士山的喷发和核污水的排放，以及有换国念头的日本人，他们是否会将巴西变成下一个巴勒斯坦？</a:t>
            </a:r>
            <a:endParaRPr lang="zh-CN" altLang="en-US" sz="3200" dirty="0"/>
          </a:p>
        </p:txBody>
      </p:sp>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言示网原创Rectangle 3"/>
          <p:cNvSpPr/>
          <p:nvPr/>
        </p:nvSpPr>
        <p:spPr bwMode="auto">
          <a:xfrm>
            <a:off x="874713" y="927912"/>
            <a:ext cx="2380551" cy="1309370"/>
          </a:xfrm>
          <a:prstGeom prst="rect">
            <a:avLst/>
          </a:prstGeom>
        </p:spPr>
        <p:txBody>
          <a:bodyPr wrap="square">
            <a:spAutoFit/>
          </a:bodyPr>
          <a:lstStyle/>
          <a:p>
            <a:pPr algn="ctr">
              <a:lnSpc>
                <a:spcPct val="120000"/>
              </a:lnSpc>
              <a:defRPr/>
            </a:pPr>
            <a:r>
              <a:rPr lang="zh-CN" altLang="en-US" sz="6600" dirty="0">
                <a:solidFill>
                  <a:srgbClr val="C00000"/>
                </a:solidFill>
                <a:latin typeface="思源宋体 CN Heavy" panose="02020900000000000000" pitchFamily="18" charset="-122"/>
                <a:ea typeface="思源宋体 CN Heavy" panose="02020900000000000000" pitchFamily="18" charset="-122"/>
                <a:sym typeface="+mn-lt"/>
              </a:rPr>
              <a:t>尾 言</a:t>
            </a:r>
          </a:p>
        </p:txBody>
      </p:sp>
      <p:sp>
        <p:nvSpPr>
          <p:cNvPr id="34" name="言示网原创TextBox 33"/>
          <p:cNvSpPr txBox="1"/>
          <p:nvPr/>
        </p:nvSpPr>
        <p:spPr>
          <a:xfrm>
            <a:off x="2345055" y="2790190"/>
            <a:ext cx="6882765" cy="2306955"/>
          </a:xfrm>
          <a:prstGeom prst="rect">
            <a:avLst/>
          </a:prstGeom>
          <a:noFill/>
        </p:spPr>
        <p:txBody>
          <a:bodyPr wrap="square" rtlCol="0">
            <a:spAutoFit/>
          </a:bodyPr>
          <a:lstStyle/>
          <a:p>
            <a:pPr algn="just">
              <a:lnSpc>
                <a:spcPct val="120000"/>
              </a:lnSpc>
            </a:pPr>
            <a:r>
              <a:rPr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青年兴则国家兴，青年强则国家强。青年一代有理想、有担当，国家就有未来，民族就有希望。让我们携手前进，在党的领导下</a:t>
            </a:r>
            <a:r>
              <a:rPr sz="2000" dirty="0" smtClean="0">
                <a:solidFill>
                  <a:schemeClr val="tx1">
                    <a:lumMod val="75000"/>
                    <a:lumOff val="25000"/>
                  </a:schemeClr>
                </a:solidFill>
                <a:latin typeface="思源黑体 CN Light" panose="020B0300000000000000" pitchFamily="34" charset="-122"/>
                <a:ea typeface="思源黑体 CN Light" panose="020B0300000000000000" pitchFamily="34" charset="-122"/>
              </a:rPr>
              <a:t>，为实现中华民族伟大复兴的中国梦而不懈奋斗</a:t>
            </a:r>
            <a:r>
              <a:rPr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！最后，让我们共同铭记那段光辉岁月，铭记那些为国家和民族付出青春和热血的英雄们。让我们以他们为榜样，继续书写属于我们的壮丽篇章！</a:t>
            </a: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言示网原创矩形: 圆角 9"/>
          <p:cNvSpPr/>
          <p:nvPr>
            <p:custDataLst>
              <p:tags r:id="rId1"/>
            </p:custDataLst>
          </p:nvPr>
        </p:nvSpPr>
        <p:spPr>
          <a:xfrm>
            <a:off x="2188845" y="1554480"/>
            <a:ext cx="8078470" cy="55181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3" name="言示网原创TextBox 2"/>
          <p:cNvSpPr txBox="1"/>
          <p:nvPr>
            <p:custDataLst>
              <p:tags r:id="rId2"/>
            </p:custDataLst>
          </p:nvPr>
        </p:nvSpPr>
        <p:spPr>
          <a:xfrm>
            <a:off x="2635885" y="1638300"/>
            <a:ext cx="7249160" cy="368300"/>
          </a:xfrm>
          <a:prstGeom prst="rect">
            <a:avLst/>
          </a:prstGeom>
          <a:noFill/>
        </p:spPr>
        <p:txBody>
          <a:bodyPr wrap="square">
            <a:spAutoFit/>
          </a:bodyPr>
          <a:lstStyle/>
          <a:p>
            <a:pPr algn="ctr"/>
            <a:r>
              <a:rPr kern="0">
                <a:solidFill>
                  <a:schemeClr val="bg1"/>
                </a:solidFill>
                <a:effectLst/>
                <a:latin typeface="思源黑体 CN Medium" panose="020B0600000000000000" pitchFamily="34" charset="-122"/>
                <a:ea typeface="思源黑体 CN Medium" panose="020B0600000000000000" pitchFamily="34" charset="-122"/>
                <a:cs typeface="汉仪铸字卡酷体简" panose="00020600040101010101" charset="-122"/>
              </a:rPr>
              <a:t>历史要求青年一代要勇于担当，勇于作为</a:t>
            </a:r>
          </a:p>
        </p:txBody>
      </p:sp>
      <p:pic>
        <p:nvPicPr>
          <p:cNvPr id="17" name="言示网原创Picture 16"/>
          <p:cNvPicPr>
            <a:picLocks noChangeAspect="1"/>
          </p:cNvPicPr>
          <p:nvPr>
            <p:custDataLst>
              <p:tags r:id="rId3"/>
            </p:custDataLst>
          </p:nvPr>
        </p:nvPicPr>
        <p:blipFill>
          <a:blip r:embed="rId8" cstate="print">
            <a:extLst>
              <a:ext uri="{28A0092B-C50C-407E-A947-70E740481C1C}">
                <a14:useLocalDpi xmlns="" xmlns:a14="http://schemas.microsoft.com/office/drawing/2010/main" val="0"/>
              </a:ext>
            </a:extLst>
          </a:blip>
          <a:stretch>
            <a:fillRect/>
          </a:stretch>
        </p:blipFill>
        <p:spPr>
          <a:xfrm flipH="1">
            <a:off x="1882140" y="1317625"/>
            <a:ext cx="725805" cy="609600"/>
          </a:xfrm>
          <a:prstGeom prst="rect">
            <a:avLst/>
          </a:prstGeom>
        </p:spPr>
      </p:pic>
      <p:grpSp>
        <p:nvGrpSpPr>
          <p:cNvPr id="4" name="言示网原创Group 3"/>
          <p:cNvGrpSpPr/>
          <p:nvPr/>
        </p:nvGrpSpPr>
        <p:grpSpPr>
          <a:xfrm>
            <a:off x="2180590" y="2713355"/>
            <a:ext cx="3593465" cy="1292860"/>
            <a:chOff x="945336" y="2238932"/>
            <a:chExt cx="10371952" cy="3215657"/>
          </a:xfrm>
        </p:grpSpPr>
        <p:sp>
          <p:nvSpPr>
            <p:cNvPr id="8" name="矩形: 圆角 27"/>
            <p:cNvSpPr/>
            <p:nvPr>
              <p:custDataLst>
                <p:tags r:id="rId5"/>
              </p:custDataLst>
            </p:nvPr>
          </p:nvSpPr>
          <p:spPr>
            <a:xfrm>
              <a:off x="945336" y="2238932"/>
              <a:ext cx="10371952" cy="3215657"/>
            </a:xfrm>
            <a:prstGeom prst="roundRect">
              <a:avLst>
                <a:gd name="adj" fmla="val 3003"/>
              </a:avLst>
            </a:prstGeom>
            <a:gradFill>
              <a:gsLst>
                <a:gs pos="0">
                  <a:srgbClr val="FFFFFF"/>
                </a:gs>
                <a:gs pos="100000">
                  <a:srgbClr val="FFFFFF">
                    <a:alpha val="0"/>
                  </a:srgbClr>
                </a:gs>
              </a:gsLst>
              <a:lin ang="5400000" scaled="1"/>
            </a:gradFill>
            <a:ln>
              <a:gradFill flip="none" rotWithShape="1">
                <a:gsLst>
                  <a:gs pos="63000">
                    <a:srgbClr val="F3AB9D"/>
                  </a:gs>
                  <a:gs pos="0">
                    <a:srgbClr val="C00000"/>
                  </a:gs>
                  <a:gs pos="100000">
                    <a:srgbClr val="FFFFFF">
                      <a:alpha val="0"/>
                    </a:srgbClr>
                  </a:gs>
                </a:gsLst>
                <a:lin ang="5400000" scaled="1"/>
                <a:tileRect/>
              </a:gradFill>
            </a:ln>
          </p:spPr>
          <p:style>
            <a:lnRef idx="2">
              <a:srgbClr val="CC1E37">
                <a:shade val="50000"/>
              </a:srgbClr>
            </a:lnRef>
            <a:fillRef idx="1">
              <a:srgbClr val="CC1E37"/>
            </a:fillRef>
            <a:effectRef idx="0">
              <a:srgbClr val="CC1E37"/>
            </a:effectRef>
            <a:fontRef idx="minor">
              <a:srgbClr val="FFFFFF"/>
            </a:fontRef>
          </p:style>
          <p:txBody>
            <a:bodyPr rtlCol="0" anchor="ctr"/>
            <a:lstStyle/>
            <a:p>
              <a:pPr algn="ctr"/>
              <a:endParaRPr lang="zh-CN" altLang="en-US" dirty="0"/>
            </a:p>
          </p:txBody>
        </p:sp>
        <p:sp>
          <p:nvSpPr>
            <p:cNvPr id="9" name="任意多边形: 形状 30"/>
            <p:cNvSpPr/>
            <p:nvPr>
              <p:custDataLst>
                <p:tags r:id="rId6"/>
              </p:custDataLst>
            </p:nvPr>
          </p:nvSpPr>
          <p:spPr>
            <a:xfrm>
              <a:off x="1700206" y="2239078"/>
              <a:ext cx="1466851" cy="180052"/>
            </a:xfrm>
            <a:custGeom>
              <a:avLst/>
              <a:gdLst>
                <a:gd name="connsiteX0" fmla="*/ 0 w 1466851"/>
                <a:gd name="connsiteY0" fmla="*/ 0 h 792000"/>
                <a:gd name="connsiteX1" fmla="*/ 1466851 w 1466851"/>
                <a:gd name="connsiteY1" fmla="*/ 0 h 792000"/>
                <a:gd name="connsiteX2" fmla="*/ 1268851 w 1466851"/>
                <a:gd name="connsiteY2" fmla="*/ 792000 h 792000"/>
                <a:gd name="connsiteX3" fmla="*/ 0 w 1466851"/>
                <a:gd name="connsiteY3" fmla="*/ 792000 h 792000"/>
              </a:gdLst>
              <a:ahLst/>
              <a:cxnLst>
                <a:cxn ang="0">
                  <a:pos x="connsiteX0" y="connsiteY0"/>
                </a:cxn>
                <a:cxn ang="0">
                  <a:pos x="connsiteX1" y="connsiteY1"/>
                </a:cxn>
                <a:cxn ang="0">
                  <a:pos x="connsiteX2" y="connsiteY2"/>
                </a:cxn>
                <a:cxn ang="0">
                  <a:pos x="connsiteX3" y="connsiteY3"/>
                </a:cxn>
              </a:cxnLst>
              <a:rect l="l" t="t" r="r" b="b"/>
              <a:pathLst>
                <a:path w="1466851" h="792000">
                  <a:moveTo>
                    <a:pt x="0" y="0"/>
                  </a:moveTo>
                  <a:lnTo>
                    <a:pt x="1466851" y="0"/>
                  </a:lnTo>
                  <a:lnTo>
                    <a:pt x="1268851" y="792000"/>
                  </a:lnTo>
                  <a:lnTo>
                    <a:pt x="0" y="792000"/>
                  </a:lnTo>
                  <a:close/>
                </a:path>
              </a:pathLst>
            </a:custGeom>
            <a:solidFill>
              <a:srgbClr val="E32C17">
                <a:lumMod val="100000"/>
              </a:srgbClr>
            </a:solidFill>
            <a:ln>
              <a:noFill/>
            </a:ln>
          </p:spPr>
          <p:style>
            <a:lnRef idx="2">
              <a:srgbClr val="CC1E37">
                <a:shade val="50000"/>
              </a:srgbClr>
            </a:lnRef>
            <a:fillRef idx="1">
              <a:srgbClr val="CC1E37"/>
            </a:fillRef>
            <a:effectRef idx="0">
              <a:srgbClr val="CC1E37"/>
            </a:effectRef>
            <a:fontRef idx="minor">
              <a:srgbClr val="FFFFFF"/>
            </a:fontRef>
          </p:style>
          <p:txBody>
            <a:bodyPr wrap="square" rtlCol="0" anchor="ctr">
              <a:noAutofit/>
            </a:bodyPr>
            <a:lstStyle/>
            <a:p>
              <a:pPr algn="ctr"/>
              <a:endParaRPr lang="zh-CN" altLang="en-US" sz="2800" dirty="0"/>
            </a:p>
          </p:txBody>
        </p:sp>
      </p:grpSp>
      <p:sp>
        <p:nvSpPr>
          <p:cNvPr id="18" name="言示网原创TextBox 17"/>
          <p:cNvSpPr txBox="1"/>
          <p:nvPr>
            <p:custDataLst>
              <p:tags r:id="rId4"/>
            </p:custDataLst>
          </p:nvPr>
        </p:nvSpPr>
        <p:spPr>
          <a:xfrm>
            <a:off x="2268220" y="2814320"/>
            <a:ext cx="3391535" cy="1751965"/>
          </a:xfrm>
          <a:prstGeom prst="rect">
            <a:avLst/>
          </a:prstGeom>
          <a:noFill/>
        </p:spPr>
        <p:txBody>
          <a:bodyPr wrap="square" rtlCol="0">
            <a:spAutoFit/>
          </a:bodyPr>
          <a:lstStyle>
            <a:defPPr>
              <a:defRPr lang="zh-CN"/>
            </a:defPPr>
            <a:lvl1pPr indent="0" algn="just">
              <a:lnSpc>
                <a:spcPct val="120000"/>
              </a:lnSpc>
              <a:buClr>
                <a:srgbClr val="C00000"/>
              </a:buClr>
              <a:buFont typeface="Wingdings" panose="05000000000000000000" pitchFamily="2" charset="2"/>
              <a:buNone/>
              <a:defRPr>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stStyle>
          <a:p>
            <a:pPr marL="285750" indent="-285750">
              <a:buFont typeface="Wingdings" panose="05000000000000000000" charset="0"/>
              <a:buChar char="Ø"/>
            </a:pPr>
            <a:r>
              <a:rPr dirty="0" smtClean="0">
                <a:solidFill>
                  <a:schemeClr val="tx1">
                    <a:lumMod val="75000"/>
                    <a:lumOff val="25000"/>
                  </a:schemeClr>
                </a:solidFill>
              </a:rPr>
              <a:t>正如</a:t>
            </a:r>
            <a:r>
              <a:rPr lang="zh-CN" altLang="en-US" dirty="0" smtClean="0">
                <a:solidFill>
                  <a:schemeClr val="tx1">
                    <a:lumMod val="75000"/>
                    <a:lumOff val="25000"/>
                  </a:schemeClr>
                </a:solidFill>
              </a:rPr>
              <a:t>习近平总书记</a:t>
            </a:r>
            <a:r>
              <a:rPr dirty="0" smtClean="0">
                <a:solidFill>
                  <a:schemeClr val="tx1">
                    <a:lumMod val="75000"/>
                    <a:lumOff val="25000"/>
                  </a:schemeClr>
                </a:solidFill>
              </a:rPr>
              <a:t>所说</a:t>
            </a:r>
            <a:r>
              <a:rPr dirty="0">
                <a:solidFill>
                  <a:schemeClr val="tx1">
                    <a:lumMod val="75000"/>
                    <a:lumOff val="25000"/>
                  </a:schemeClr>
                </a:solidFill>
              </a:rPr>
              <a:t>：“青年一代有理想、有担当，国家就有前途，民族就有希望，实现我们的发展目标就有源源不断的强大力量。”</a:t>
            </a:r>
          </a:p>
        </p:txBody>
      </p:sp>
      <p:pic>
        <p:nvPicPr>
          <p:cNvPr id="5" name="图片 4" descr="8d43d6f0148a67a790dc39a0a2d8fdaf"/>
          <p:cNvPicPr>
            <a:picLocks noChangeAspect="1"/>
          </p:cNvPicPr>
          <p:nvPr/>
        </p:nvPicPr>
        <p:blipFill>
          <a:blip r:embed="rId9"/>
          <a:stretch>
            <a:fillRect/>
          </a:stretch>
        </p:blipFill>
        <p:spPr>
          <a:xfrm>
            <a:off x="7931785" y="3429000"/>
            <a:ext cx="4015105" cy="3184525"/>
          </a:xfrm>
          <a:prstGeom prst="rect">
            <a:avLst/>
          </a:prstGeom>
        </p:spPr>
      </p:pic>
    </p:spTree>
  </p:cSld>
  <p:clrMapOvr>
    <a:masterClrMapping/>
  </p:clrMapOvr>
  <p:transition spd="slow">
    <p:blinds dir="vert"/>
  </p:transition>
  <p:timing>
    <p:tnLst>
      <p:par>
        <p:cTn id="1" dur="indefinite" restart="never" nodeType="tmRoot"/>
      </p:par>
    </p:tnLst>
    <p:bldLst>
      <p:bldP spid="2" grpId="1" animBg="1"/>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言示网原创Group 4"/>
          <p:cNvGrpSpPr/>
          <p:nvPr/>
        </p:nvGrpSpPr>
        <p:grpSpPr>
          <a:xfrm>
            <a:off x="1984375" y="1762760"/>
            <a:ext cx="8250555" cy="903605"/>
            <a:chOff x="6682738" y="2344958"/>
            <a:chExt cx="3587422" cy="457768"/>
          </a:xfrm>
        </p:grpSpPr>
        <p:sp>
          <p:nvSpPr>
            <p:cNvPr id="6" name="平行四边形 5"/>
            <p:cNvSpPr/>
            <p:nvPr>
              <p:custDataLst>
                <p:tags r:id="rId3"/>
              </p:custDataLst>
            </p:nvPr>
          </p:nvSpPr>
          <p:spPr>
            <a:xfrm rot="10800000" flipV="1">
              <a:off x="6682738" y="2344958"/>
              <a:ext cx="3587422" cy="457768"/>
            </a:xfrm>
            <a:prstGeom prst="parallelogram">
              <a:avLst>
                <a:gd name="adj" fmla="val 0"/>
              </a:avLst>
            </a:prstGeom>
            <a:gradFill flip="none" rotWithShape="1">
              <a:gsLst>
                <a:gs pos="100000">
                  <a:srgbClr val="FFC659">
                    <a:alpha val="25000"/>
                  </a:srgbClr>
                </a:gs>
                <a:gs pos="0">
                  <a:srgbClr val="FDE5BC">
                    <a:alpha val="0"/>
                  </a:srgbClr>
                </a:gs>
              </a:gsLst>
              <a:lin ang="0" scaled="1"/>
              <a:tileRect/>
            </a:gradFill>
            <a:ln w="6350">
              <a:gradFill flip="none" rotWithShape="1">
                <a:gsLst>
                  <a:gs pos="0">
                    <a:srgbClr val="FFC659"/>
                  </a:gs>
                  <a:gs pos="100000">
                    <a:srgbClr val="FFC659">
                      <a:alpha val="0"/>
                    </a:srgbClr>
                  </a:gs>
                </a:gsLst>
                <a:lin ang="108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7" name="文本框 6"/>
            <p:cNvSpPr txBox="1"/>
            <p:nvPr>
              <p:custDataLst>
                <p:tags r:id="rId4"/>
              </p:custDataLst>
            </p:nvPr>
          </p:nvSpPr>
          <p:spPr>
            <a:xfrm>
              <a:off x="6743757" y="2387421"/>
              <a:ext cx="3439982" cy="382814"/>
            </a:xfrm>
            <a:prstGeom prst="rect">
              <a:avLst/>
            </a:prstGeom>
            <a:noFill/>
          </p:spPr>
          <p:txBody>
            <a:bodyPr wrap="square" rtlCol="0">
              <a:spAutoFit/>
            </a:bodyPr>
            <a:lstStyle>
              <a:defPPr>
                <a:defRPr lang="zh-CN"/>
              </a:defPPr>
              <a:lvl1pPr>
                <a:defRPr sz="2400">
                  <a:gradFill flip="none" rotWithShape="1">
                    <a:gsLst>
                      <a:gs pos="18000">
                        <a:srgbClr val="E00E0C">
                          <a:alpha val="80000"/>
                        </a:srgbClr>
                      </a:gs>
                      <a:gs pos="100000">
                        <a:srgbClr val="E00E0C">
                          <a:lumMod val="90000"/>
                        </a:srgbClr>
                      </a:gs>
                    </a:gsLst>
                    <a:lin ang="5400000" scaled="1"/>
                    <a:tileRect/>
                  </a:gradFill>
                  <a:latin typeface="思源宋体 CN Heavy" panose="02020900000000000000" pitchFamily="18" charset="-122"/>
                  <a:ea typeface="思源宋体 CN Heavy" panose="02020900000000000000" pitchFamily="18" charset="-122"/>
                </a:defRPr>
              </a:lvl1pPr>
            </a:lstStyle>
            <a:p>
              <a:pPr marL="285750" indent="-285750">
                <a:lnSpc>
                  <a:spcPct val="120000"/>
                </a:lnSpc>
                <a:spcBef>
                  <a:spcPts val="0"/>
                </a:spcBef>
                <a:spcAft>
                  <a:spcPts val="0"/>
                </a:spcAft>
                <a:buFont typeface="Wingdings" panose="05000000000000000000" charset="0"/>
                <a:buChar char="Ø"/>
              </a:pPr>
              <a:r>
                <a:rPr sz="1800" dirty="0" smtClean="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我们要学习</a:t>
              </a:r>
              <a:r>
                <a:rPr lang="zh-CN" altLang="en-US" sz="1800" dirty="0" smtClean="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英雄</a:t>
              </a:r>
              <a:r>
                <a:rPr sz="1800" dirty="0" smtClean="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的坚定信念</a:t>
              </a:r>
              <a:r>
                <a:rPr sz="1800" dirty="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、无私奉献和百折不挠的精神，始终保持对党和人民的忠诚，始终保持对事业的热爱和执着。</a:t>
              </a:r>
            </a:p>
          </p:txBody>
        </p:sp>
      </p:grpSp>
      <p:grpSp>
        <p:nvGrpSpPr>
          <p:cNvPr id="2" name="言示网原创Group 1"/>
          <p:cNvGrpSpPr/>
          <p:nvPr/>
        </p:nvGrpSpPr>
        <p:grpSpPr>
          <a:xfrm>
            <a:off x="1984375" y="3550920"/>
            <a:ext cx="3945254" cy="1701164"/>
            <a:chOff x="6682738" y="2344958"/>
            <a:chExt cx="1715435" cy="861813"/>
          </a:xfrm>
        </p:grpSpPr>
        <p:sp>
          <p:nvSpPr>
            <p:cNvPr id="3" name="平行四边形 2"/>
            <p:cNvSpPr/>
            <p:nvPr>
              <p:custDataLst>
                <p:tags r:id="rId1"/>
              </p:custDataLst>
            </p:nvPr>
          </p:nvSpPr>
          <p:spPr>
            <a:xfrm rot="10800000" flipV="1">
              <a:off x="6682738" y="2344958"/>
              <a:ext cx="1715435" cy="861813"/>
            </a:xfrm>
            <a:prstGeom prst="parallelogram">
              <a:avLst>
                <a:gd name="adj" fmla="val 0"/>
              </a:avLst>
            </a:prstGeom>
            <a:gradFill flip="none" rotWithShape="1">
              <a:gsLst>
                <a:gs pos="100000">
                  <a:srgbClr val="FFC659">
                    <a:alpha val="25000"/>
                  </a:srgbClr>
                </a:gs>
                <a:gs pos="0">
                  <a:srgbClr val="FDE5BC">
                    <a:alpha val="0"/>
                  </a:srgbClr>
                </a:gs>
              </a:gsLst>
              <a:lin ang="0" scaled="1"/>
              <a:tileRect/>
            </a:gradFill>
            <a:ln w="6350">
              <a:gradFill flip="none" rotWithShape="1">
                <a:gsLst>
                  <a:gs pos="0">
                    <a:srgbClr val="FFC659"/>
                  </a:gs>
                  <a:gs pos="100000">
                    <a:srgbClr val="FFC659">
                      <a:alpha val="0"/>
                    </a:srgbClr>
                  </a:gs>
                </a:gsLst>
                <a:lin ang="108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4" name="文本框 3"/>
            <p:cNvSpPr txBox="1"/>
            <p:nvPr>
              <p:custDataLst>
                <p:tags r:id="rId2"/>
              </p:custDataLst>
            </p:nvPr>
          </p:nvSpPr>
          <p:spPr>
            <a:xfrm>
              <a:off x="6743757" y="2422806"/>
              <a:ext cx="1574070" cy="719304"/>
            </a:xfrm>
            <a:prstGeom prst="rect">
              <a:avLst/>
            </a:prstGeom>
            <a:noFill/>
          </p:spPr>
          <p:txBody>
            <a:bodyPr wrap="square" rtlCol="0">
              <a:spAutoFit/>
            </a:bodyPr>
            <a:lstStyle>
              <a:defPPr>
                <a:defRPr lang="zh-CN"/>
              </a:defPPr>
              <a:lvl1pPr>
                <a:defRPr sz="2400">
                  <a:gradFill flip="none" rotWithShape="1">
                    <a:gsLst>
                      <a:gs pos="18000">
                        <a:srgbClr val="E00E0C">
                          <a:alpha val="80000"/>
                        </a:srgbClr>
                      </a:gs>
                      <a:gs pos="100000">
                        <a:srgbClr val="E00E0C">
                          <a:lumMod val="90000"/>
                        </a:srgbClr>
                      </a:gs>
                    </a:gsLst>
                    <a:lin ang="5400000" scaled="1"/>
                    <a:tileRect/>
                  </a:gradFill>
                  <a:latin typeface="思源宋体 CN Heavy" panose="02020900000000000000" pitchFamily="18" charset="-122"/>
                  <a:ea typeface="思源宋体 CN Heavy" panose="02020900000000000000" pitchFamily="18" charset="-122"/>
                </a:defRPr>
              </a:lvl1pPr>
            </a:lstStyle>
            <a:p>
              <a:pPr marL="285750" indent="-285750">
                <a:lnSpc>
                  <a:spcPct val="120000"/>
                </a:lnSpc>
                <a:spcBef>
                  <a:spcPts val="0"/>
                </a:spcBef>
                <a:spcAft>
                  <a:spcPts val="0"/>
                </a:spcAft>
                <a:buFont typeface="Wingdings" panose="05000000000000000000" charset="0"/>
                <a:buChar char="Ø"/>
              </a:pPr>
              <a:r>
                <a:rPr sz="180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无论遇到什么困难和挫折，我们都要坚定信心，迎难而上，勇往直前，为实现中华民族伟大复兴的中国梦不懈奋斗。</a:t>
              </a:r>
            </a:p>
          </p:txBody>
        </p:sp>
      </p:grpSp>
      <p:pic>
        <p:nvPicPr>
          <p:cNvPr id="10" name="图片 9" descr="8d428340b0a9068366ca079d6e2248c2"/>
          <p:cNvPicPr>
            <a:picLocks noChangeAspect="1"/>
          </p:cNvPicPr>
          <p:nvPr/>
        </p:nvPicPr>
        <p:blipFill>
          <a:blip r:embed="rId6" cstate="print"/>
          <a:stretch>
            <a:fillRect/>
          </a:stretch>
        </p:blipFill>
        <p:spPr>
          <a:xfrm>
            <a:off x="7320280" y="3055620"/>
            <a:ext cx="3802380" cy="3802380"/>
          </a:xfrm>
          <a:prstGeom prst="rect">
            <a:avLst/>
          </a:prstGeom>
        </p:spPr>
      </p:pic>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言示网原创矩形: 圆角 9"/>
          <p:cNvSpPr/>
          <p:nvPr>
            <p:custDataLst>
              <p:tags r:id="rId1"/>
            </p:custDataLst>
          </p:nvPr>
        </p:nvSpPr>
        <p:spPr>
          <a:xfrm>
            <a:off x="2188845" y="1554480"/>
            <a:ext cx="8078470" cy="55181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3" name="言示网原创TextBox 2"/>
          <p:cNvSpPr txBox="1"/>
          <p:nvPr>
            <p:custDataLst>
              <p:tags r:id="rId2"/>
            </p:custDataLst>
          </p:nvPr>
        </p:nvSpPr>
        <p:spPr>
          <a:xfrm>
            <a:off x="2635885" y="1638300"/>
            <a:ext cx="7249160" cy="368300"/>
          </a:xfrm>
          <a:prstGeom prst="rect">
            <a:avLst/>
          </a:prstGeom>
          <a:noFill/>
        </p:spPr>
        <p:txBody>
          <a:bodyPr wrap="square">
            <a:spAutoFit/>
          </a:bodyPr>
          <a:lstStyle/>
          <a:p>
            <a:pPr algn="ctr"/>
            <a:r>
              <a:rPr kern="0">
                <a:solidFill>
                  <a:schemeClr val="bg1"/>
                </a:solidFill>
                <a:effectLst/>
                <a:latin typeface="思源黑体 CN Medium" panose="020B0600000000000000" pitchFamily="34" charset="-122"/>
                <a:ea typeface="思源黑体 CN Medium" panose="020B0600000000000000" pitchFamily="34" charset="-122"/>
                <a:cs typeface="汉仪铸字卡酷体简" panose="00020600040101010101" charset="-122"/>
              </a:rPr>
              <a:t>历史要求青年一代要团结一心，共筑梦想</a:t>
            </a:r>
          </a:p>
        </p:txBody>
      </p:sp>
      <p:pic>
        <p:nvPicPr>
          <p:cNvPr id="17" name="言示网原创Picture 16"/>
          <p:cNvPicPr>
            <a:picLocks noChangeAspect="1"/>
          </p:cNvPicPr>
          <p:nvPr>
            <p:custDataLst>
              <p:tags r:id="rId3"/>
            </p:custDataLst>
          </p:nvPr>
        </p:nvPicPr>
        <p:blipFill>
          <a:blip r:embed="rId11" cstate="print">
            <a:extLst>
              <a:ext uri="{28A0092B-C50C-407E-A947-70E740481C1C}">
                <a14:useLocalDpi xmlns="" xmlns:a14="http://schemas.microsoft.com/office/drawing/2010/main" val="0"/>
              </a:ext>
            </a:extLst>
          </a:blip>
          <a:stretch>
            <a:fillRect/>
          </a:stretch>
        </p:blipFill>
        <p:spPr>
          <a:xfrm flipH="1">
            <a:off x="1882140" y="1317625"/>
            <a:ext cx="725805" cy="609600"/>
          </a:xfrm>
          <a:prstGeom prst="rect">
            <a:avLst/>
          </a:prstGeom>
        </p:spPr>
      </p:pic>
      <p:grpSp>
        <p:nvGrpSpPr>
          <p:cNvPr id="5" name="言示网原创Group 4"/>
          <p:cNvGrpSpPr/>
          <p:nvPr/>
        </p:nvGrpSpPr>
        <p:grpSpPr>
          <a:xfrm>
            <a:off x="1576070" y="2546350"/>
            <a:ext cx="9060814" cy="527685"/>
            <a:chOff x="6682738" y="2344958"/>
            <a:chExt cx="4135810" cy="267327"/>
          </a:xfrm>
        </p:grpSpPr>
        <p:sp>
          <p:nvSpPr>
            <p:cNvPr id="6" name="平行四边形 5"/>
            <p:cNvSpPr/>
            <p:nvPr>
              <p:custDataLst>
                <p:tags r:id="rId8"/>
              </p:custDataLst>
            </p:nvPr>
          </p:nvSpPr>
          <p:spPr>
            <a:xfrm rot="10800000" flipV="1">
              <a:off x="6682738" y="2344958"/>
              <a:ext cx="3587422" cy="267327"/>
            </a:xfrm>
            <a:prstGeom prst="parallelogram">
              <a:avLst>
                <a:gd name="adj" fmla="val 0"/>
              </a:avLst>
            </a:prstGeom>
            <a:gradFill flip="none" rotWithShape="1">
              <a:gsLst>
                <a:gs pos="100000">
                  <a:srgbClr val="FFC659">
                    <a:alpha val="25000"/>
                  </a:srgbClr>
                </a:gs>
                <a:gs pos="0">
                  <a:srgbClr val="FDE5BC">
                    <a:alpha val="0"/>
                  </a:srgbClr>
                </a:gs>
              </a:gsLst>
              <a:lin ang="0" scaled="1"/>
              <a:tileRect/>
            </a:gradFill>
            <a:ln w="6350">
              <a:gradFill flip="none" rotWithShape="1">
                <a:gsLst>
                  <a:gs pos="0">
                    <a:srgbClr val="FFC659"/>
                  </a:gs>
                  <a:gs pos="100000">
                    <a:srgbClr val="FFC659">
                      <a:alpha val="0"/>
                    </a:srgbClr>
                  </a:gs>
                </a:gsLst>
                <a:lin ang="108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7" name="文本框 6"/>
            <p:cNvSpPr txBox="1"/>
            <p:nvPr>
              <p:custDataLst>
                <p:tags r:id="rId9"/>
              </p:custDataLst>
            </p:nvPr>
          </p:nvSpPr>
          <p:spPr>
            <a:xfrm>
              <a:off x="6753750" y="2373267"/>
              <a:ext cx="4064798" cy="214569"/>
            </a:xfrm>
            <a:prstGeom prst="rect">
              <a:avLst/>
            </a:prstGeom>
            <a:noFill/>
          </p:spPr>
          <p:txBody>
            <a:bodyPr wrap="square" rtlCol="0">
              <a:spAutoFit/>
            </a:bodyPr>
            <a:lstStyle>
              <a:defPPr>
                <a:defRPr lang="zh-CN"/>
              </a:defPPr>
              <a:lvl1pPr>
                <a:defRPr sz="2400">
                  <a:gradFill flip="none" rotWithShape="1">
                    <a:gsLst>
                      <a:gs pos="18000">
                        <a:srgbClr val="E00E0C">
                          <a:alpha val="80000"/>
                        </a:srgbClr>
                      </a:gs>
                      <a:gs pos="100000">
                        <a:srgbClr val="E00E0C">
                          <a:lumMod val="90000"/>
                        </a:srgbClr>
                      </a:gs>
                    </a:gsLst>
                    <a:lin ang="5400000" scaled="1"/>
                    <a:tileRect/>
                  </a:gradFill>
                  <a:latin typeface="思源宋体 CN Heavy" panose="02020900000000000000" pitchFamily="18" charset="-122"/>
                  <a:ea typeface="思源宋体 CN Heavy" panose="02020900000000000000" pitchFamily="18" charset="-122"/>
                </a:defRPr>
              </a:lvl1pPr>
            </a:lstStyle>
            <a:p>
              <a:pPr marL="285750" indent="-285750">
                <a:lnSpc>
                  <a:spcPct val="120000"/>
                </a:lnSpc>
                <a:spcBef>
                  <a:spcPts val="0"/>
                </a:spcBef>
                <a:spcAft>
                  <a:spcPts val="0"/>
                </a:spcAft>
                <a:buFont typeface="Wingdings" panose="05000000000000000000" charset="0"/>
                <a:buChar char="Ø"/>
              </a:pPr>
              <a:r>
                <a:rPr sz="180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要紧密团结在中国共产党的周围，牢记党的宗旨，听从党的召唤，服从党的安排</a:t>
              </a:r>
            </a:p>
          </p:txBody>
        </p:sp>
      </p:grpSp>
      <p:grpSp>
        <p:nvGrpSpPr>
          <p:cNvPr id="11" name="言示网原创Group 10"/>
          <p:cNvGrpSpPr/>
          <p:nvPr/>
        </p:nvGrpSpPr>
        <p:grpSpPr>
          <a:xfrm>
            <a:off x="1576705" y="3613785"/>
            <a:ext cx="9060814" cy="527685"/>
            <a:chOff x="6682738" y="2344958"/>
            <a:chExt cx="4135810" cy="267327"/>
          </a:xfrm>
        </p:grpSpPr>
        <p:sp>
          <p:nvSpPr>
            <p:cNvPr id="13" name="平行四边形 12"/>
            <p:cNvSpPr/>
            <p:nvPr>
              <p:custDataLst>
                <p:tags r:id="rId6"/>
              </p:custDataLst>
            </p:nvPr>
          </p:nvSpPr>
          <p:spPr>
            <a:xfrm rot="10800000" flipV="1">
              <a:off x="6682738" y="2344958"/>
              <a:ext cx="3587422" cy="267327"/>
            </a:xfrm>
            <a:prstGeom prst="parallelogram">
              <a:avLst>
                <a:gd name="adj" fmla="val 0"/>
              </a:avLst>
            </a:prstGeom>
            <a:gradFill flip="none" rotWithShape="1">
              <a:gsLst>
                <a:gs pos="100000">
                  <a:srgbClr val="FFC659">
                    <a:alpha val="25000"/>
                  </a:srgbClr>
                </a:gs>
                <a:gs pos="0">
                  <a:srgbClr val="FDE5BC">
                    <a:alpha val="0"/>
                  </a:srgbClr>
                </a:gs>
              </a:gsLst>
              <a:lin ang="0" scaled="1"/>
              <a:tileRect/>
            </a:gradFill>
            <a:ln w="6350">
              <a:gradFill flip="none" rotWithShape="1">
                <a:gsLst>
                  <a:gs pos="0">
                    <a:srgbClr val="FFC659"/>
                  </a:gs>
                  <a:gs pos="100000">
                    <a:srgbClr val="FFC659">
                      <a:alpha val="0"/>
                    </a:srgbClr>
                  </a:gs>
                </a:gsLst>
                <a:lin ang="108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4" name="文本框 13"/>
            <p:cNvSpPr txBox="1"/>
            <p:nvPr>
              <p:custDataLst>
                <p:tags r:id="rId7"/>
              </p:custDataLst>
            </p:nvPr>
          </p:nvSpPr>
          <p:spPr>
            <a:xfrm>
              <a:off x="6753750" y="2373267"/>
              <a:ext cx="4064798" cy="214569"/>
            </a:xfrm>
            <a:prstGeom prst="rect">
              <a:avLst/>
            </a:prstGeom>
            <a:noFill/>
          </p:spPr>
          <p:txBody>
            <a:bodyPr wrap="square" rtlCol="0">
              <a:spAutoFit/>
            </a:bodyPr>
            <a:lstStyle>
              <a:defPPr>
                <a:defRPr lang="zh-CN"/>
              </a:defPPr>
              <a:lvl1pPr>
                <a:defRPr sz="2400">
                  <a:gradFill flip="none" rotWithShape="1">
                    <a:gsLst>
                      <a:gs pos="18000">
                        <a:srgbClr val="E00E0C">
                          <a:alpha val="80000"/>
                        </a:srgbClr>
                      </a:gs>
                      <a:gs pos="100000">
                        <a:srgbClr val="E00E0C">
                          <a:lumMod val="90000"/>
                        </a:srgbClr>
                      </a:gs>
                    </a:gsLst>
                    <a:lin ang="5400000" scaled="1"/>
                    <a:tileRect/>
                  </a:gradFill>
                  <a:latin typeface="思源宋体 CN Heavy" panose="02020900000000000000" pitchFamily="18" charset="-122"/>
                  <a:ea typeface="思源宋体 CN Heavy" panose="02020900000000000000" pitchFamily="18" charset="-122"/>
                </a:defRPr>
              </a:lvl1pPr>
            </a:lstStyle>
            <a:p>
              <a:pPr marL="285750" indent="-285750">
                <a:lnSpc>
                  <a:spcPct val="120000"/>
                </a:lnSpc>
                <a:spcBef>
                  <a:spcPts val="0"/>
                </a:spcBef>
                <a:spcAft>
                  <a:spcPts val="0"/>
                </a:spcAft>
                <a:buFont typeface="Wingdings" panose="05000000000000000000" charset="0"/>
                <a:buChar char="Ø"/>
              </a:pPr>
              <a:r>
                <a:rPr sz="180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要团结一切可以团结的力量，凝聚起实现中华民族伟大复兴的磅礴力量</a:t>
              </a:r>
            </a:p>
          </p:txBody>
        </p:sp>
      </p:grpSp>
      <p:grpSp>
        <p:nvGrpSpPr>
          <p:cNvPr id="15" name="言示网原创Group 14"/>
          <p:cNvGrpSpPr/>
          <p:nvPr/>
        </p:nvGrpSpPr>
        <p:grpSpPr>
          <a:xfrm>
            <a:off x="1576705" y="4681220"/>
            <a:ext cx="9060814" cy="527685"/>
            <a:chOff x="6682738" y="2344958"/>
            <a:chExt cx="4135810" cy="267327"/>
          </a:xfrm>
        </p:grpSpPr>
        <p:sp>
          <p:nvSpPr>
            <p:cNvPr id="16" name="平行四边形 15"/>
            <p:cNvSpPr/>
            <p:nvPr>
              <p:custDataLst>
                <p:tags r:id="rId4"/>
              </p:custDataLst>
            </p:nvPr>
          </p:nvSpPr>
          <p:spPr>
            <a:xfrm rot="10800000" flipV="1">
              <a:off x="6682738" y="2344958"/>
              <a:ext cx="3587422" cy="267327"/>
            </a:xfrm>
            <a:prstGeom prst="parallelogram">
              <a:avLst>
                <a:gd name="adj" fmla="val 0"/>
              </a:avLst>
            </a:prstGeom>
            <a:gradFill flip="none" rotWithShape="1">
              <a:gsLst>
                <a:gs pos="100000">
                  <a:srgbClr val="FFC659">
                    <a:alpha val="25000"/>
                  </a:srgbClr>
                </a:gs>
                <a:gs pos="0">
                  <a:srgbClr val="FDE5BC">
                    <a:alpha val="0"/>
                  </a:srgbClr>
                </a:gs>
              </a:gsLst>
              <a:lin ang="0" scaled="1"/>
              <a:tileRect/>
            </a:gradFill>
            <a:ln w="6350">
              <a:gradFill flip="none" rotWithShape="1">
                <a:gsLst>
                  <a:gs pos="0">
                    <a:srgbClr val="FFC659"/>
                  </a:gs>
                  <a:gs pos="100000">
                    <a:srgbClr val="FFC659">
                      <a:alpha val="0"/>
                    </a:srgbClr>
                  </a:gs>
                </a:gsLst>
                <a:lin ang="108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19" name="文本框 18"/>
            <p:cNvSpPr txBox="1"/>
            <p:nvPr>
              <p:custDataLst>
                <p:tags r:id="rId5"/>
              </p:custDataLst>
            </p:nvPr>
          </p:nvSpPr>
          <p:spPr>
            <a:xfrm>
              <a:off x="6753750" y="2373267"/>
              <a:ext cx="4064798" cy="214569"/>
            </a:xfrm>
            <a:prstGeom prst="rect">
              <a:avLst/>
            </a:prstGeom>
            <a:noFill/>
          </p:spPr>
          <p:txBody>
            <a:bodyPr wrap="square" rtlCol="0">
              <a:spAutoFit/>
            </a:bodyPr>
            <a:lstStyle>
              <a:defPPr>
                <a:defRPr lang="zh-CN"/>
              </a:defPPr>
              <a:lvl1pPr>
                <a:defRPr sz="2400">
                  <a:gradFill flip="none" rotWithShape="1">
                    <a:gsLst>
                      <a:gs pos="18000">
                        <a:srgbClr val="E00E0C">
                          <a:alpha val="80000"/>
                        </a:srgbClr>
                      </a:gs>
                      <a:gs pos="100000">
                        <a:srgbClr val="E00E0C">
                          <a:lumMod val="90000"/>
                        </a:srgbClr>
                      </a:gs>
                    </a:gsLst>
                    <a:lin ang="5400000" scaled="1"/>
                    <a:tileRect/>
                  </a:gradFill>
                  <a:latin typeface="思源宋体 CN Heavy" panose="02020900000000000000" pitchFamily="18" charset="-122"/>
                  <a:ea typeface="思源宋体 CN Heavy" panose="02020900000000000000" pitchFamily="18" charset="-122"/>
                </a:defRPr>
              </a:lvl1pPr>
            </a:lstStyle>
            <a:p>
              <a:pPr marL="285750" indent="-285750">
                <a:lnSpc>
                  <a:spcPct val="120000"/>
                </a:lnSpc>
                <a:spcBef>
                  <a:spcPts val="0"/>
                </a:spcBef>
                <a:spcAft>
                  <a:spcPts val="0"/>
                </a:spcAft>
                <a:buFont typeface="Wingdings" panose="05000000000000000000" charset="0"/>
                <a:buChar char="Ø"/>
              </a:pPr>
              <a:r>
                <a:rPr sz="180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要在团结协作中共同成长，在共同奋斗中创造美好未来。</a:t>
              </a:r>
            </a:p>
          </p:txBody>
        </p:sp>
      </p:grpSp>
      <p:pic>
        <p:nvPicPr>
          <p:cNvPr id="4" name="图片 3" descr="51b0ae77571c71ef3640a02ba7630b91"/>
          <p:cNvPicPr>
            <a:picLocks noChangeAspect="1"/>
          </p:cNvPicPr>
          <p:nvPr/>
        </p:nvPicPr>
        <p:blipFill>
          <a:blip r:embed="rId12" cstate="print"/>
          <a:stretch>
            <a:fillRect/>
          </a:stretch>
        </p:blipFill>
        <p:spPr>
          <a:xfrm>
            <a:off x="8201025" y="4142105"/>
            <a:ext cx="3627755" cy="2715895"/>
          </a:xfrm>
          <a:prstGeom prst="rect">
            <a:avLst/>
          </a:prstGeom>
        </p:spPr>
      </p:pic>
    </p:spTree>
  </p:cSld>
  <p:clrMapOvr>
    <a:masterClrMapping/>
  </p:clrMapOvr>
  <p:transition spd="slow">
    <p:blinds dir="vert"/>
  </p:transition>
  <p:timing>
    <p:tnLst>
      <p:par>
        <p:cTn id="1" dur="indefinite" restart="never" nodeType="tmRoot"/>
      </p:par>
    </p:tnLst>
    <p:bldLst>
      <p:bldP spid="2" grpId="1" animBg="1"/>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言示网原创矩形: 圆角 9"/>
          <p:cNvSpPr/>
          <p:nvPr>
            <p:custDataLst>
              <p:tags r:id="rId1"/>
            </p:custDataLst>
          </p:nvPr>
        </p:nvSpPr>
        <p:spPr>
          <a:xfrm>
            <a:off x="1811655" y="1614170"/>
            <a:ext cx="4920615" cy="55181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10" name="言示网原创TextBox 9"/>
          <p:cNvSpPr txBox="1"/>
          <p:nvPr>
            <p:custDataLst>
              <p:tags r:id="rId2"/>
            </p:custDataLst>
          </p:nvPr>
        </p:nvSpPr>
        <p:spPr>
          <a:xfrm>
            <a:off x="2342515" y="1697990"/>
            <a:ext cx="4163695" cy="368300"/>
          </a:xfrm>
          <a:prstGeom prst="rect">
            <a:avLst/>
          </a:prstGeom>
          <a:noFill/>
        </p:spPr>
        <p:txBody>
          <a:bodyPr wrap="square">
            <a:spAutoFit/>
          </a:bodyPr>
          <a:lstStyle/>
          <a:p>
            <a:r>
              <a:rPr kern="0">
                <a:solidFill>
                  <a:schemeClr val="bg1"/>
                </a:solidFill>
                <a:effectLst/>
                <a:latin typeface="思源黑体 CN Medium" panose="020B0600000000000000" pitchFamily="34" charset="-122"/>
                <a:ea typeface="思源黑体 CN Medium" panose="020B0600000000000000" pitchFamily="34" charset="-122"/>
                <a:cs typeface="汉仪铸字卡酷体简" panose="00020600040101010101" charset="-122"/>
              </a:rPr>
              <a:t>一是要坚定理想信念，筑牢精神支柱</a:t>
            </a:r>
          </a:p>
        </p:txBody>
      </p:sp>
      <p:pic>
        <p:nvPicPr>
          <p:cNvPr id="11" name="言示网原创Picture 10"/>
          <p:cNvPicPr>
            <a:picLocks noChangeAspect="1"/>
          </p:cNvPicPr>
          <p:nvPr>
            <p:custDataLst>
              <p:tags r:id="rId3"/>
            </p:custDataLst>
          </p:nvPr>
        </p:nvPicPr>
        <p:blipFill>
          <a:blip r:embed="rId10" cstate="print">
            <a:extLst>
              <a:ext uri="{28A0092B-C50C-407E-A947-70E740481C1C}">
                <a14:useLocalDpi xmlns="" xmlns:a14="http://schemas.microsoft.com/office/drawing/2010/main" val="0"/>
              </a:ext>
            </a:extLst>
          </a:blip>
          <a:stretch>
            <a:fillRect/>
          </a:stretch>
        </p:blipFill>
        <p:spPr>
          <a:xfrm flipH="1">
            <a:off x="1504950" y="1377315"/>
            <a:ext cx="725805" cy="609600"/>
          </a:xfrm>
          <a:prstGeom prst="rect">
            <a:avLst/>
          </a:prstGeom>
        </p:spPr>
      </p:pic>
      <p:grpSp>
        <p:nvGrpSpPr>
          <p:cNvPr id="25" name="言示网原创Group 24"/>
          <p:cNvGrpSpPr/>
          <p:nvPr/>
        </p:nvGrpSpPr>
        <p:grpSpPr>
          <a:xfrm>
            <a:off x="1811655" y="2647315"/>
            <a:ext cx="8557896" cy="839471"/>
            <a:chOff x="6682738" y="2344958"/>
            <a:chExt cx="3501261" cy="425278"/>
          </a:xfrm>
        </p:grpSpPr>
        <p:sp>
          <p:nvSpPr>
            <p:cNvPr id="26" name="平行四边形 25"/>
            <p:cNvSpPr/>
            <p:nvPr>
              <p:custDataLst>
                <p:tags r:id="rId7"/>
              </p:custDataLst>
            </p:nvPr>
          </p:nvSpPr>
          <p:spPr>
            <a:xfrm rot="10800000" flipV="1">
              <a:off x="6682738" y="2344958"/>
              <a:ext cx="3501261" cy="425278"/>
            </a:xfrm>
            <a:prstGeom prst="parallelogram">
              <a:avLst>
                <a:gd name="adj" fmla="val 0"/>
              </a:avLst>
            </a:prstGeom>
            <a:gradFill flip="none" rotWithShape="1">
              <a:gsLst>
                <a:gs pos="100000">
                  <a:srgbClr val="FFC659">
                    <a:alpha val="25000"/>
                  </a:srgbClr>
                </a:gs>
                <a:gs pos="0">
                  <a:srgbClr val="FDE5BC">
                    <a:alpha val="0"/>
                  </a:srgbClr>
                </a:gs>
              </a:gsLst>
              <a:lin ang="0" scaled="1"/>
              <a:tileRect/>
            </a:gradFill>
            <a:ln w="6350">
              <a:gradFill flip="none" rotWithShape="1">
                <a:gsLst>
                  <a:gs pos="0">
                    <a:srgbClr val="FFC659"/>
                  </a:gs>
                  <a:gs pos="100000">
                    <a:srgbClr val="FFC659">
                      <a:alpha val="0"/>
                    </a:srgbClr>
                  </a:gs>
                </a:gsLst>
                <a:lin ang="108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27" name="文本框 26"/>
            <p:cNvSpPr txBox="1"/>
            <p:nvPr>
              <p:custDataLst>
                <p:tags r:id="rId8"/>
              </p:custDataLst>
            </p:nvPr>
          </p:nvSpPr>
          <p:spPr>
            <a:xfrm>
              <a:off x="6743757" y="2371979"/>
              <a:ext cx="3439982" cy="382814"/>
            </a:xfrm>
            <a:prstGeom prst="rect">
              <a:avLst/>
            </a:prstGeom>
            <a:noFill/>
          </p:spPr>
          <p:txBody>
            <a:bodyPr wrap="square" rtlCol="0">
              <a:spAutoFit/>
            </a:bodyPr>
            <a:lstStyle>
              <a:defPPr>
                <a:defRPr lang="zh-CN"/>
              </a:defPPr>
              <a:lvl1pPr>
                <a:defRPr sz="2400">
                  <a:gradFill flip="none" rotWithShape="1">
                    <a:gsLst>
                      <a:gs pos="18000">
                        <a:srgbClr val="E00E0C">
                          <a:alpha val="80000"/>
                        </a:srgbClr>
                      </a:gs>
                      <a:gs pos="100000">
                        <a:srgbClr val="E00E0C">
                          <a:lumMod val="90000"/>
                        </a:srgbClr>
                      </a:gs>
                    </a:gsLst>
                    <a:lin ang="5400000" scaled="1"/>
                    <a:tileRect/>
                  </a:gradFill>
                  <a:latin typeface="思源宋体 CN Heavy" panose="02020900000000000000" pitchFamily="18" charset="-122"/>
                  <a:ea typeface="思源宋体 CN Heavy" panose="02020900000000000000" pitchFamily="18" charset="-122"/>
                </a:defRPr>
              </a:lvl1pPr>
            </a:lstStyle>
            <a:p>
              <a:pPr marL="285750" indent="-285750">
                <a:lnSpc>
                  <a:spcPct val="120000"/>
                </a:lnSpc>
                <a:spcBef>
                  <a:spcPts val="0"/>
                </a:spcBef>
                <a:spcAft>
                  <a:spcPts val="0"/>
                </a:spcAft>
                <a:buFont typeface="Wingdings" panose="05000000000000000000" charset="0"/>
                <a:buChar char="Ø"/>
              </a:pPr>
              <a:r>
                <a:rPr sz="180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新时代青年要始终坚持马克思主义的指导地位，深入学习新时代中国特色社会主义思想，不断增强“四个意识”，坚定“四个自信”，做到“两个维护”。</a:t>
              </a:r>
            </a:p>
          </p:txBody>
        </p:sp>
      </p:grpSp>
      <p:grpSp>
        <p:nvGrpSpPr>
          <p:cNvPr id="28" name="言示网原创Group 27"/>
          <p:cNvGrpSpPr/>
          <p:nvPr/>
        </p:nvGrpSpPr>
        <p:grpSpPr>
          <a:xfrm>
            <a:off x="1811655" y="3952875"/>
            <a:ext cx="4694555" cy="1292860"/>
            <a:chOff x="945336" y="2238932"/>
            <a:chExt cx="10371952" cy="3215657"/>
          </a:xfrm>
        </p:grpSpPr>
        <p:sp>
          <p:nvSpPr>
            <p:cNvPr id="29" name="矩形: 圆角 27"/>
            <p:cNvSpPr/>
            <p:nvPr>
              <p:custDataLst>
                <p:tags r:id="rId5"/>
              </p:custDataLst>
            </p:nvPr>
          </p:nvSpPr>
          <p:spPr>
            <a:xfrm>
              <a:off x="945336" y="2238932"/>
              <a:ext cx="10371952" cy="3215657"/>
            </a:xfrm>
            <a:prstGeom prst="roundRect">
              <a:avLst>
                <a:gd name="adj" fmla="val 3003"/>
              </a:avLst>
            </a:prstGeom>
            <a:gradFill>
              <a:gsLst>
                <a:gs pos="0">
                  <a:srgbClr val="FFFFFF"/>
                </a:gs>
                <a:gs pos="100000">
                  <a:srgbClr val="FFFFFF">
                    <a:alpha val="0"/>
                  </a:srgbClr>
                </a:gs>
              </a:gsLst>
              <a:lin ang="5400000" scaled="1"/>
            </a:gradFill>
            <a:ln>
              <a:gradFill flip="none" rotWithShape="1">
                <a:gsLst>
                  <a:gs pos="63000">
                    <a:srgbClr val="F3AB9D"/>
                  </a:gs>
                  <a:gs pos="0">
                    <a:srgbClr val="C00000"/>
                  </a:gs>
                  <a:gs pos="100000">
                    <a:srgbClr val="FFFFFF">
                      <a:alpha val="0"/>
                    </a:srgbClr>
                  </a:gs>
                </a:gsLst>
                <a:lin ang="5400000" scaled="1"/>
                <a:tileRect/>
              </a:gradFill>
            </a:ln>
          </p:spPr>
          <p:style>
            <a:lnRef idx="2">
              <a:srgbClr val="CC1E37">
                <a:shade val="50000"/>
              </a:srgbClr>
            </a:lnRef>
            <a:fillRef idx="1">
              <a:srgbClr val="CC1E37"/>
            </a:fillRef>
            <a:effectRef idx="0">
              <a:srgbClr val="CC1E37"/>
            </a:effectRef>
            <a:fontRef idx="minor">
              <a:srgbClr val="FFFFFF"/>
            </a:fontRef>
          </p:style>
          <p:txBody>
            <a:bodyPr rtlCol="0" anchor="ctr"/>
            <a:lstStyle/>
            <a:p>
              <a:pPr algn="ctr"/>
              <a:endParaRPr lang="zh-CN" altLang="en-US" dirty="0"/>
            </a:p>
          </p:txBody>
        </p:sp>
        <p:sp>
          <p:nvSpPr>
            <p:cNvPr id="30" name="任意多边形: 形状 30"/>
            <p:cNvSpPr/>
            <p:nvPr>
              <p:custDataLst>
                <p:tags r:id="rId6"/>
              </p:custDataLst>
            </p:nvPr>
          </p:nvSpPr>
          <p:spPr>
            <a:xfrm>
              <a:off x="1700206" y="2239078"/>
              <a:ext cx="1466851" cy="180052"/>
            </a:xfrm>
            <a:custGeom>
              <a:avLst/>
              <a:gdLst>
                <a:gd name="connsiteX0" fmla="*/ 0 w 1466851"/>
                <a:gd name="connsiteY0" fmla="*/ 0 h 792000"/>
                <a:gd name="connsiteX1" fmla="*/ 1466851 w 1466851"/>
                <a:gd name="connsiteY1" fmla="*/ 0 h 792000"/>
                <a:gd name="connsiteX2" fmla="*/ 1268851 w 1466851"/>
                <a:gd name="connsiteY2" fmla="*/ 792000 h 792000"/>
                <a:gd name="connsiteX3" fmla="*/ 0 w 1466851"/>
                <a:gd name="connsiteY3" fmla="*/ 792000 h 792000"/>
              </a:gdLst>
              <a:ahLst/>
              <a:cxnLst>
                <a:cxn ang="0">
                  <a:pos x="connsiteX0" y="connsiteY0"/>
                </a:cxn>
                <a:cxn ang="0">
                  <a:pos x="connsiteX1" y="connsiteY1"/>
                </a:cxn>
                <a:cxn ang="0">
                  <a:pos x="connsiteX2" y="connsiteY2"/>
                </a:cxn>
                <a:cxn ang="0">
                  <a:pos x="connsiteX3" y="connsiteY3"/>
                </a:cxn>
              </a:cxnLst>
              <a:rect l="l" t="t" r="r" b="b"/>
              <a:pathLst>
                <a:path w="1466851" h="792000">
                  <a:moveTo>
                    <a:pt x="0" y="0"/>
                  </a:moveTo>
                  <a:lnTo>
                    <a:pt x="1466851" y="0"/>
                  </a:lnTo>
                  <a:lnTo>
                    <a:pt x="1268851" y="792000"/>
                  </a:lnTo>
                  <a:lnTo>
                    <a:pt x="0" y="792000"/>
                  </a:lnTo>
                  <a:close/>
                </a:path>
              </a:pathLst>
            </a:custGeom>
            <a:solidFill>
              <a:srgbClr val="E32C17">
                <a:lumMod val="100000"/>
              </a:srgbClr>
            </a:solidFill>
            <a:ln>
              <a:noFill/>
            </a:ln>
          </p:spPr>
          <p:style>
            <a:lnRef idx="2">
              <a:srgbClr val="CC1E37">
                <a:shade val="50000"/>
              </a:srgbClr>
            </a:lnRef>
            <a:fillRef idx="1">
              <a:srgbClr val="CC1E37"/>
            </a:fillRef>
            <a:effectRef idx="0">
              <a:srgbClr val="CC1E37"/>
            </a:effectRef>
            <a:fontRef idx="minor">
              <a:srgbClr val="FFFFFF"/>
            </a:fontRef>
          </p:style>
          <p:txBody>
            <a:bodyPr wrap="square" rtlCol="0" anchor="ctr">
              <a:noAutofit/>
            </a:bodyPr>
            <a:lstStyle/>
            <a:p>
              <a:pPr algn="ctr"/>
              <a:endParaRPr lang="zh-CN" altLang="en-US" sz="2800" dirty="0"/>
            </a:p>
          </p:txBody>
        </p:sp>
      </p:grpSp>
      <p:sp>
        <p:nvSpPr>
          <p:cNvPr id="31" name="言示网原创TextBox 30"/>
          <p:cNvSpPr txBox="1"/>
          <p:nvPr>
            <p:custDataLst>
              <p:tags r:id="rId4"/>
            </p:custDataLst>
          </p:nvPr>
        </p:nvSpPr>
        <p:spPr>
          <a:xfrm>
            <a:off x="1955165" y="4053840"/>
            <a:ext cx="4378960" cy="1419860"/>
          </a:xfrm>
          <a:prstGeom prst="rect">
            <a:avLst/>
          </a:prstGeom>
          <a:noFill/>
        </p:spPr>
        <p:txBody>
          <a:bodyPr wrap="square" rtlCol="0">
            <a:spAutoFit/>
          </a:bodyPr>
          <a:lstStyle>
            <a:defPPr>
              <a:defRPr lang="zh-CN"/>
            </a:defPPr>
            <a:lvl1pPr indent="0" algn="just">
              <a:lnSpc>
                <a:spcPct val="120000"/>
              </a:lnSpc>
              <a:buClr>
                <a:srgbClr val="C00000"/>
              </a:buClr>
              <a:buFont typeface="Wingdings" panose="05000000000000000000" pitchFamily="2" charset="2"/>
              <a:buNone/>
              <a:defRPr>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stStyle>
          <a:p>
            <a:pPr marL="285750" indent="-285750">
              <a:buFont typeface="Wingdings" panose="05000000000000000000" charset="0"/>
              <a:buChar char="Ø"/>
            </a:pPr>
            <a:r>
              <a:rPr>
                <a:solidFill>
                  <a:schemeClr val="tx1">
                    <a:lumMod val="75000"/>
                    <a:lumOff val="25000"/>
                  </a:schemeClr>
                </a:solidFill>
              </a:rPr>
              <a:t>我们要牢记历史使命，坚定理想信念，自觉将个人理想融入国家和民族的事业之中，为实现中华民族伟大复兴的中国梦而不懈奋斗。</a:t>
            </a:r>
          </a:p>
        </p:txBody>
      </p:sp>
      <p:pic>
        <p:nvPicPr>
          <p:cNvPr id="2" name="图片 1" descr="ec48feb0fe24bb1430e3d6a603acb364"/>
          <p:cNvPicPr>
            <a:picLocks noChangeAspect="1"/>
          </p:cNvPicPr>
          <p:nvPr/>
        </p:nvPicPr>
        <p:blipFill>
          <a:blip r:embed="rId11" cstate="print"/>
          <a:stretch>
            <a:fillRect/>
          </a:stretch>
        </p:blipFill>
        <p:spPr>
          <a:xfrm>
            <a:off x="7002780" y="3219450"/>
            <a:ext cx="4038600" cy="4038600"/>
          </a:xfrm>
          <a:prstGeom prst="rect">
            <a:avLst/>
          </a:prstGeom>
        </p:spPr>
      </p:pic>
    </p:spTree>
  </p:cSld>
  <p:clrMapOvr>
    <a:masterClrMapping/>
  </p:clrMapOvr>
  <p:transition spd="slow">
    <p:blinds dir="vert"/>
  </p:transition>
  <p:timing>
    <p:tnLst>
      <p:par>
        <p:cTn id="1" dur="indefinite" restart="never" nodeType="tmRoot"/>
      </p:par>
    </p:tnLst>
    <p:bldLst>
      <p:bldP spid="7" grpId="1" animBg="1"/>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言示网原创矩形: 圆角 9"/>
          <p:cNvSpPr/>
          <p:nvPr>
            <p:custDataLst>
              <p:tags r:id="rId1"/>
            </p:custDataLst>
          </p:nvPr>
        </p:nvSpPr>
        <p:spPr>
          <a:xfrm>
            <a:off x="1811655" y="1614170"/>
            <a:ext cx="4920615" cy="55181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10" name="言示网原创TextBox 9"/>
          <p:cNvSpPr txBox="1"/>
          <p:nvPr>
            <p:custDataLst>
              <p:tags r:id="rId2"/>
            </p:custDataLst>
          </p:nvPr>
        </p:nvSpPr>
        <p:spPr>
          <a:xfrm>
            <a:off x="2342515" y="1697990"/>
            <a:ext cx="4163695" cy="368300"/>
          </a:xfrm>
          <a:prstGeom prst="rect">
            <a:avLst/>
          </a:prstGeom>
          <a:noFill/>
        </p:spPr>
        <p:txBody>
          <a:bodyPr wrap="square">
            <a:spAutoFit/>
          </a:bodyPr>
          <a:lstStyle/>
          <a:p>
            <a:r>
              <a:rPr kern="0">
                <a:solidFill>
                  <a:schemeClr val="bg1"/>
                </a:solidFill>
                <a:effectLst/>
                <a:latin typeface="思源黑体 CN Medium" panose="020B0600000000000000" pitchFamily="34" charset="-122"/>
                <a:ea typeface="思源黑体 CN Medium" panose="020B0600000000000000" pitchFamily="34" charset="-122"/>
                <a:cs typeface="汉仪铸字卡酷体简" panose="00020600040101010101" charset="-122"/>
              </a:rPr>
              <a:t>二是要勇于担当责任，积极投身实践</a:t>
            </a:r>
          </a:p>
        </p:txBody>
      </p:sp>
      <p:pic>
        <p:nvPicPr>
          <p:cNvPr id="11" name="言示网原创Picture 10"/>
          <p:cNvPicPr>
            <a:picLocks noChangeAspect="1"/>
          </p:cNvPicPr>
          <p:nvPr>
            <p:custDataLst>
              <p:tags r:id="rId3"/>
            </p:custDataLst>
          </p:nvPr>
        </p:nvPicPr>
        <p:blipFill>
          <a:blip r:embed="rId10" cstate="print">
            <a:extLst>
              <a:ext uri="{28A0092B-C50C-407E-A947-70E740481C1C}">
                <a14:useLocalDpi xmlns="" xmlns:a14="http://schemas.microsoft.com/office/drawing/2010/main" val="0"/>
              </a:ext>
            </a:extLst>
          </a:blip>
          <a:stretch>
            <a:fillRect/>
          </a:stretch>
        </p:blipFill>
        <p:spPr>
          <a:xfrm flipH="1">
            <a:off x="1504950" y="1377315"/>
            <a:ext cx="725805" cy="609600"/>
          </a:xfrm>
          <a:prstGeom prst="rect">
            <a:avLst/>
          </a:prstGeom>
        </p:spPr>
      </p:pic>
      <p:grpSp>
        <p:nvGrpSpPr>
          <p:cNvPr id="25" name="言示网原创Group 24"/>
          <p:cNvGrpSpPr/>
          <p:nvPr/>
        </p:nvGrpSpPr>
        <p:grpSpPr>
          <a:xfrm>
            <a:off x="1811655" y="2693035"/>
            <a:ext cx="8557896" cy="611505"/>
            <a:chOff x="6682738" y="2344958"/>
            <a:chExt cx="3501261" cy="309790"/>
          </a:xfrm>
        </p:grpSpPr>
        <p:sp>
          <p:nvSpPr>
            <p:cNvPr id="26" name="平行四边形 25"/>
            <p:cNvSpPr/>
            <p:nvPr>
              <p:custDataLst>
                <p:tags r:id="rId7"/>
              </p:custDataLst>
            </p:nvPr>
          </p:nvSpPr>
          <p:spPr>
            <a:xfrm rot="10800000" flipV="1">
              <a:off x="6682738" y="2344958"/>
              <a:ext cx="3501261" cy="309790"/>
            </a:xfrm>
            <a:prstGeom prst="parallelogram">
              <a:avLst>
                <a:gd name="adj" fmla="val 0"/>
              </a:avLst>
            </a:prstGeom>
            <a:gradFill flip="none" rotWithShape="1">
              <a:gsLst>
                <a:gs pos="100000">
                  <a:srgbClr val="FFC659">
                    <a:alpha val="25000"/>
                  </a:srgbClr>
                </a:gs>
                <a:gs pos="0">
                  <a:srgbClr val="FDE5BC">
                    <a:alpha val="0"/>
                  </a:srgbClr>
                </a:gs>
              </a:gsLst>
              <a:lin ang="0" scaled="1"/>
              <a:tileRect/>
            </a:gradFill>
            <a:ln w="6350">
              <a:gradFill flip="none" rotWithShape="1">
                <a:gsLst>
                  <a:gs pos="0">
                    <a:srgbClr val="FFC659"/>
                  </a:gs>
                  <a:gs pos="100000">
                    <a:srgbClr val="FFC659">
                      <a:alpha val="0"/>
                    </a:srgbClr>
                  </a:gs>
                </a:gsLst>
                <a:lin ang="108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27" name="文本框 26"/>
            <p:cNvSpPr txBox="1"/>
            <p:nvPr>
              <p:custDataLst>
                <p:tags r:id="rId8"/>
              </p:custDataLst>
            </p:nvPr>
          </p:nvSpPr>
          <p:spPr>
            <a:xfrm>
              <a:off x="6743757" y="2371979"/>
              <a:ext cx="3439982" cy="214569"/>
            </a:xfrm>
            <a:prstGeom prst="rect">
              <a:avLst/>
            </a:prstGeom>
            <a:noFill/>
          </p:spPr>
          <p:txBody>
            <a:bodyPr wrap="square" rtlCol="0">
              <a:spAutoFit/>
            </a:bodyPr>
            <a:lstStyle>
              <a:defPPr>
                <a:defRPr lang="zh-CN"/>
              </a:defPPr>
              <a:lvl1pPr>
                <a:defRPr sz="2400">
                  <a:gradFill flip="none" rotWithShape="1">
                    <a:gsLst>
                      <a:gs pos="18000">
                        <a:srgbClr val="E00E0C">
                          <a:alpha val="80000"/>
                        </a:srgbClr>
                      </a:gs>
                      <a:gs pos="100000">
                        <a:srgbClr val="E00E0C">
                          <a:lumMod val="90000"/>
                        </a:srgbClr>
                      </a:gs>
                    </a:gsLst>
                    <a:lin ang="5400000" scaled="1"/>
                    <a:tileRect/>
                  </a:gradFill>
                  <a:latin typeface="思源宋体 CN Heavy" panose="02020900000000000000" pitchFamily="18" charset="-122"/>
                  <a:ea typeface="思源宋体 CN Heavy" panose="02020900000000000000" pitchFamily="18" charset="-122"/>
                </a:defRPr>
              </a:lvl1pPr>
            </a:lstStyle>
            <a:p>
              <a:pPr marL="285750" indent="-285750">
                <a:lnSpc>
                  <a:spcPct val="120000"/>
                </a:lnSpc>
                <a:spcBef>
                  <a:spcPts val="0"/>
                </a:spcBef>
                <a:spcAft>
                  <a:spcPts val="0"/>
                </a:spcAft>
                <a:buFont typeface="Wingdings" panose="05000000000000000000" charset="0"/>
                <a:buChar char="Ø"/>
              </a:pPr>
              <a:r>
                <a:rPr sz="180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新时代的青年要有担当精神，勇于承担时代赋予的历史责任。</a:t>
              </a:r>
            </a:p>
          </p:txBody>
        </p:sp>
      </p:grpSp>
      <p:grpSp>
        <p:nvGrpSpPr>
          <p:cNvPr id="28" name="言示网原创Group 27"/>
          <p:cNvGrpSpPr/>
          <p:nvPr/>
        </p:nvGrpSpPr>
        <p:grpSpPr>
          <a:xfrm>
            <a:off x="4450715" y="3952875"/>
            <a:ext cx="5906770" cy="1292860"/>
            <a:chOff x="945336" y="2238932"/>
            <a:chExt cx="10371952" cy="3215657"/>
          </a:xfrm>
        </p:grpSpPr>
        <p:sp>
          <p:nvSpPr>
            <p:cNvPr id="29" name="矩形: 圆角 27"/>
            <p:cNvSpPr/>
            <p:nvPr>
              <p:custDataLst>
                <p:tags r:id="rId5"/>
              </p:custDataLst>
            </p:nvPr>
          </p:nvSpPr>
          <p:spPr>
            <a:xfrm>
              <a:off x="945336" y="2238932"/>
              <a:ext cx="10371952" cy="3215657"/>
            </a:xfrm>
            <a:prstGeom prst="roundRect">
              <a:avLst>
                <a:gd name="adj" fmla="val 3003"/>
              </a:avLst>
            </a:prstGeom>
            <a:gradFill>
              <a:gsLst>
                <a:gs pos="0">
                  <a:srgbClr val="FFFFFF"/>
                </a:gs>
                <a:gs pos="100000">
                  <a:srgbClr val="FFFFFF">
                    <a:alpha val="0"/>
                  </a:srgbClr>
                </a:gs>
              </a:gsLst>
              <a:lin ang="5400000" scaled="1"/>
            </a:gradFill>
            <a:ln>
              <a:gradFill flip="none" rotWithShape="1">
                <a:gsLst>
                  <a:gs pos="63000">
                    <a:srgbClr val="F3AB9D"/>
                  </a:gs>
                  <a:gs pos="0">
                    <a:srgbClr val="C00000"/>
                  </a:gs>
                  <a:gs pos="100000">
                    <a:srgbClr val="FFFFFF">
                      <a:alpha val="0"/>
                    </a:srgbClr>
                  </a:gs>
                </a:gsLst>
                <a:lin ang="5400000" scaled="1"/>
                <a:tileRect/>
              </a:gradFill>
            </a:ln>
          </p:spPr>
          <p:style>
            <a:lnRef idx="2">
              <a:srgbClr val="CC1E37">
                <a:shade val="50000"/>
              </a:srgbClr>
            </a:lnRef>
            <a:fillRef idx="1">
              <a:srgbClr val="CC1E37"/>
            </a:fillRef>
            <a:effectRef idx="0">
              <a:srgbClr val="CC1E37"/>
            </a:effectRef>
            <a:fontRef idx="minor">
              <a:srgbClr val="FFFFFF"/>
            </a:fontRef>
          </p:style>
          <p:txBody>
            <a:bodyPr rtlCol="0" anchor="ctr"/>
            <a:lstStyle/>
            <a:p>
              <a:pPr algn="ctr"/>
              <a:endParaRPr lang="zh-CN" altLang="en-US" dirty="0"/>
            </a:p>
          </p:txBody>
        </p:sp>
        <p:sp>
          <p:nvSpPr>
            <p:cNvPr id="30" name="任意多边形: 形状 30"/>
            <p:cNvSpPr/>
            <p:nvPr>
              <p:custDataLst>
                <p:tags r:id="rId6"/>
              </p:custDataLst>
            </p:nvPr>
          </p:nvSpPr>
          <p:spPr>
            <a:xfrm>
              <a:off x="1700206" y="2239078"/>
              <a:ext cx="1466851" cy="180052"/>
            </a:xfrm>
            <a:custGeom>
              <a:avLst/>
              <a:gdLst>
                <a:gd name="connsiteX0" fmla="*/ 0 w 1466851"/>
                <a:gd name="connsiteY0" fmla="*/ 0 h 792000"/>
                <a:gd name="connsiteX1" fmla="*/ 1466851 w 1466851"/>
                <a:gd name="connsiteY1" fmla="*/ 0 h 792000"/>
                <a:gd name="connsiteX2" fmla="*/ 1268851 w 1466851"/>
                <a:gd name="connsiteY2" fmla="*/ 792000 h 792000"/>
                <a:gd name="connsiteX3" fmla="*/ 0 w 1466851"/>
                <a:gd name="connsiteY3" fmla="*/ 792000 h 792000"/>
              </a:gdLst>
              <a:ahLst/>
              <a:cxnLst>
                <a:cxn ang="0">
                  <a:pos x="connsiteX0" y="connsiteY0"/>
                </a:cxn>
                <a:cxn ang="0">
                  <a:pos x="connsiteX1" y="connsiteY1"/>
                </a:cxn>
                <a:cxn ang="0">
                  <a:pos x="connsiteX2" y="connsiteY2"/>
                </a:cxn>
                <a:cxn ang="0">
                  <a:pos x="connsiteX3" y="connsiteY3"/>
                </a:cxn>
              </a:cxnLst>
              <a:rect l="l" t="t" r="r" b="b"/>
              <a:pathLst>
                <a:path w="1466851" h="792000">
                  <a:moveTo>
                    <a:pt x="0" y="0"/>
                  </a:moveTo>
                  <a:lnTo>
                    <a:pt x="1466851" y="0"/>
                  </a:lnTo>
                  <a:lnTo>
                    <a:pt x="1268851" y="792000"/>
                  </a:lnTo>
                  <a:lnTo>
                    <a:pt x="0" y="792000"/>
                  </a:lnTo>
                  <a:close/>
                </a:path>
              </a:pathLst>
            </a:custGeom>
            <a:solidFill>
              <a:srgbClr val="E32C17">
                <a:lumMod val="100000"/>
              </a:srgbClr>
            </a:solidFill>
            <a:ln>
              <a:noFill/>
            </a:ln>
          </p:spPr>
          <p:style>
            <a:lnRef idx="2">
              <a:srgbClr val="CC1E37">
                <a:shade val="50000"/>
              </a:srgbClr>
            </a:lnRef>
            <a:fillRef idx="1">
              <a:srgbClr val="CC1E37"/>
            </a:fillRef>
            <a:effectRef idx="0">
              <a:srgbClr val="CC1E37"/>
            </a:effectRef>
            <a:fontRef idx="minor">
              <a:srgbClr val="FFFFFF"/>
            </a:fontRef>
          </p:style>
          <p:txBody>
            <a:bodyPr wrap="square" rtlCol="0" anchor="ctr">
              <a:noAutofit/>
            </a:bodyPr>
            <a:lstStyle/>
            <a:p>
              <a:pPr algn="ctr"/>
              <a:endParaRPr lang="zh-CN" altLang="en-US" sz="2800" dirty="0"/>
            </a:p>
          </p:txBody>
        </p:sp>
      </p:grpSp>
      <p:sp>
        <p:nvSpPr>
          <p:cNvPr id="31" name="言示网原创TextBox 30"/>
          <p:cNvSpPr txBox="1"/>
          <p:nvPr>
            <p:custDataLst>
              <p:tags r:id="rId4"/>
            </p:custDataLst>
          </p:nvPr>
        </p:nvSpPr>
        <p:spPr>
          <a:xfrm>
            <a:off x="4624705" y="4053840"/>
            <a:ext cx="5576570" cy="1419860"/>
          </a:xfrm>
          <a:prstGeom prst="rect">
            <a:avLst/>
          </a:prstGeom>
          <a:noFill/>
        </p:spPr>
        <p:txBody>
          <a:bodyPr wrap="square" rtlCol="0">
            <a:spAutoFit/>
          </a:bodyPr>
          <a:lstStyle>
            <a:defPPr>
              <a:defRPr lang="zh-CN"/>
            </a:defPPr>
            <a:lvl1pPr indent="0" algn="just">
              <a:lnSpc>
                <a:spcPct val="120000"/>
              </a:lnSpc>
              <a:buClr>
                <a:srgbClr val="C00000"/>
              </a:buClr>
              <a:buFont typeface="Wingdings" panose="05000000000000000000" pitchFamily="2" charset="2"/>
              <a:buNone/>
              <a:defRPr>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stStyle>
          <a:p>
            <a:pPr marL="285750" indent="-285750">
              <a:buFont typeface="Wingdings" panose="05000000000000000000" charset="0"/>
              <a:buChar char="Ø"/>
            </a:pPr>
            <a:r>
              <a:rPr>
                <a:solidFill>
                  <a:schemeClr val="tx1">
                    <a:lumMod val="75000"/>
                    <a:lumOff val="25000"/>
                  </a:schemeClr>
                </a:solidFill>
              </a:rPr>
              <a:t>我们要积极参与社会实践，深入了解国情民意，关注社会发展，为解决社会问题贡献智慧和力量。</a:t>
            </a:r>
          </a:p>
          <a:p>
            <a:pPr marL="285750" indent="-285750">
              <a:buFont typeface="Wingdings" panose="05000000000000000000" charset="0"/>
              <a:buChar char="Ø"/>
            </a:pPr>
            <a:r>
              <a:rPr>
                <a:solidFill>
                  <a:schemeClr val="tx1">
                    <a:lumMod val="75000"/>
                    <a:lumOff val="25000"/>
                  </a:schemeClr>
                </a:solidFill>
              </a:rPr>
              <a:t>同时，我们还要积极投身创新创业，为经济社会发展注入新的活力和动力。</a:t>
            </a:r>
          </a:p>
        </p:txBody>
      </p:sp>
      <p:pic>
        <p:nvPicPr>
          <p:cNvPr id="2" name="图片 1" descr="d43eba9adfe55fa20cacfe225e0c874f"/>
          <p:cNvPicPr>
            <a:picLocks noChangeAspect="1"/>
          </p:cNvPicPr>
          <p:nvPr/>
        </p:nvPicPr>
        <p:blipFill>
          <a:blip r:embed="rId11" cstate="print"/>
          <a:stretch>
            <a:fillRect/>
          </a:stretch>
        </p:blipFill>
        <p:spPr>
          <a:xfrm>
            <a:off x="1868805" y="3929380"/>
            <a:ext cx="2113280" cy="2113280"/>
          </a:xfrm>
          <a:prstGeom prst="rect">
            <a:avLst/>
          </a:prstGeom>
        </p:spPr>
      </p:pic>
    </p:spTree>
  </p:cSld>
  <p:clrMapOvr>
    <a:masterClrMapping/>
  </p:clrMapOvr>
  <p:transition spd="slow">
    <p:blinds dir="vert"/>
  </p:transition>
  <p:timing>
    <p:tnLst>
      <p:par>
        <p:cTn id="1" dur="indefinite" restart="never" nodeType="tmRoot"/>
      </p:par>
    </p:tnLst>
    <p:bldLst>
      <p:bldP spid="7" grpId="1" animBg="1"/>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言示网原创矩形: 圆角 9"/>
          <p:cNvSpPr/>
          <p:nvPr>
            <p:custDataLst>
              <p:tags r:id="rId1"/>
            </p:custDataLst>
          </p:nvPr>
        </p:nvSpPr>
        <p:spPr>
          <a:xfrm>
            <a:off x="1811655" y="1614170"/>
            <a:ext cx="4920615" cy="55181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10" name="言示网原创TextBox 9"/>
          <p:cNvSpPr txBox="1"/>
          <p:nvPr>
            <p:custDataLst>
              <p:tags r:id="rId2"/>
            </p:custDataLst>
          </p:nvPr>
        </p:nvSpPr>
        <p:spPr>
          <a:xfrm>
            <a:off x="2342515" y="1697990"/>
            <a:ext cx="4163695" cy="368300"/>
          </a:xfrm>
          <a:prstGeom prst="rect">
            <a:avLst/>
          </a:prstGeom>
          <a:noFill/>
        </p:spPr>
        <p:txBody>
          <a:bodyPr wrap="square">
            <a:spAutoFit/>
          </a:bodyPr>
          <a:lstStyle/>
          <a:p>
            <a:r>
              <a:rPr kern="0">
                <a:solidFill>
                  <a:schemeClr val="bg1"/>
                </a:solidFill>
                <a:effectLst/>
                <a:latin typeface="思源黑体 CN Medium" panose="020B0600000000000000" pitchFamily="34" charset="-122"/>
                <a:ea typeface="思源黑体 CN Medium" panose="020B0600000000000000" pitchFamily="34" charset="-122"/>
                <a:cs typeface="汉仪铸字卡酷体简" panose="00020600040101010101" charset="-122"/>
              </a:rPr>
              <a:t>三是要注重学习提高，增强综合素质</a:t>
            </a:r>
          </a:p>
        </p:txBody>
      </p:sp>
      <p:pic>
        <p:nvPicPr>
          <p:cNvPr id="11" name="言示网原创Picture 10"/>
          <p:cNvPicPr>
            <a:picLocks noChangeAspect="1"/>
          </p:cNvPicPr>
          <p:nvPr>
            <p:custDataLst>
              <p:tags r:id="rId3"/>
            </p:custDataLst>
          </p:nvPr>
        </p:nvPicPr>
        <p:blipFill>
          <a:blip r:embed="rId10" cstate="print">
            <a:extLst>
              <a:ext uri="{28A0092B-C50C-407E-A947-70E740481C1C}">
                <a14:useLocalDpi xmlns="" xmlns:a14="http://schemas.microsoft.com/office/drawing/2010/main" val="0"/>
              </a:ext>
            </a:extLst>
          </a:blip>
          <a:stretch>
            <a:fillRect/>
          </a:stretch>
        </p:blipFill>
        <p:spPr>
          <a:xfrm flipH="1">
            <a:off x="1504950" y="1377315"/>
            <a:ext cx="725805" cy="609600"/>
          </a:xfrm>
          <a:prstGeom prst="rect">
            <a:avLst/>
          </a:prstGeom>
        </p:spPr>
      </p:pic>
      <p:grpSp>
        <p:nvGrpSpPr>
          <p:cNvPr id="25" name="言示网原创Group 24"/>
          <p:cNvGrpSpPr/>
          <p:nvPr/>
        </p:nvGrpSpPr>
        <p:grpSpPr>
          <a:xfrm>
            <a:off x="1674495" y="2647315"/>
            <a:ext cx="8863965" cy="611505"/>
            <a:chOff x="6682738" y="2344958"/>
            <a:chExt cx="3626482" cy="309790"/>
          </a:xfrm>
        </p:grpSpPr>
        <p:sp>
          <p:nvSpPr>
            <p:cNvPr id="26" name="平行四边形 25"/>
            <p:cNvSpPr/>
            <p:nvPr>
              <p:custDataLst>
                <p:tags r:id="rId7"/>
              </p:custDataLst>
            </p:nvPr>
          </p:nvSpPr>
          <p:spPr>
            <a:xfrm rot="10800000" flipV="1">
              <a:off x="6682738" y="2344958"/>
              <a:ext cx="3501261" cy="309790"/>
            </a:xfrm>
            <a:prstGeom prst="parallelogram">
              <a:avLst>
                <a:gd name="adj" fmla="val 0"/>
              </a:avLst>
            </a:prstGeom>
            <a:gradFill flip="none" rotWithShape="1">
              <a:gsLst>
                <a:gs pos="100000">
                  <a:srgbClr val="FFC659">
                    <a:alpha val="25000"/>
                  </a:srgbClr>
                </a:gs>
                <a:gs pos="0">
                  <a:srgbClr val="FDE5BC">
                    <a:alpha val="0"/>
                  </a:srgbClr>
                </a:gs>
              </a:gsLst>
              <a:lin ang="0" scaled="1"/>
              <a:tileRect/>
            </a:gradFill>
            <a:ln w="6350">
              <a:gradFill flip="none" rotWithShape="1">
                <a:gsLst>
                  <a:gs pos="0">
                    <a:srgbClr val="FFC659"/>
                  </a:gs>
                  <a:gs pos="100000">
                    <a:srgbClr val="FFC659">
                      <a:alpha val="0"/>
                    </a:srgbClr>
                  </a:gs>
                </a:gsLst>
                <a:lin ang="108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27" name="文本框 26"/>
            <p:cNvSpPr txBox="1"/>
            <p:nvPr>
              <p:custDataLst>
                <p:tags r:id="rId8"/>
              </p:custDataLst>
            </p:nvPr>
          </p:nvSpPr>
          <p:spPr>
            <a:xfrm>
              <a:off x="6743790" y="2387422"/>
              <a:ext cx="3565430" cy="214569"/>
            </a:xfrm>
            <a:prstGeom prst="rect">
              <a:avLst/>
            </a:prstGeom>
            <a:noFill/>
          </p:spPr>
          <p:txBody>
            <a:bodyPr wrap="square" rtlCol="0">
              <a:spAutoFit/>
            </a:bodyPr>
            <a:lstStyle>
              <a:defPPr>
                <a:defRPr lang="zh-CN"/>
              </a:defPPr>
              <a:lvl1pPr>
                <a:defRPr sz="2400">
                  <a:gradFill flip="none" rotWithShape="1">
                    <a:gsLst>
                      <a:gs pos="18000">
                        <a:srgbClr val="E00E0C">
                          <a:alpha val="80000"/>
                        </a:srgbClr>
                      </a:gs>
                      <a:gs pos="100000">
                        <a:srgbClr val="E00E0C">
                          <a:lumMod val="90000"/>
                        </a:srgbClr>
                      </a:gs>
                    </a:gsLst>
                    <a:lin ang="5400000" scaled="1"/>
                    <a:tileRect/>
                  </a:gradFill>
                  <a:latin typeface="思源宋体 CN Heavy" panose="02020900000000000000" pitchFamily="18" charset="-122"/>
                  <a:ea typeface="思源宋体 CN Heavy" panose="02020900000000000000" pitchFamily="18" charset="-122"/>
                </a:defRPr>
              </a:lvl1pPr>
            </a:lstStyle>
            <a:p>
              <a:pPr marL="285750" indent="-285750">
                <a:lnSpc>
                  <a:spcPct val="120000"/>
                </a:lnSpc>
                <a:spcBef>
                  <a:spcPts val="0"/>
                </a:spcBef>
                <a:spcAft>
                  <a:spcPts val="0"/>
                </a:spcAft>
                <a:buFont typeface="Wingdings" panose="05000000000000000000" charset="0"/>
                <a:buChar char="Ø"/>
              </a:pPr>
              <a:r>
                <a:rPr sz="180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新时代的青年要不断学习新知识，掌握新技能，提高自己的综合素质和创新能力。</a:t>
              </a:r>
            </a:p>
          </p:txBody>
        </p:sp>
      </p:grpSp>
      <p:grpSp>
        <p:nvGrpSpPr>
          <p:cNvPr id="28" name="言示网原创Group 27"/>
          <p:cNvGrpSpPr/>
          <p:nvPr/>
        </p:nvGrpSpPr>
        <p:grpSpPr>
          <a:xfrm>
            <a:off x="1704975" y="3830955"/>
            <a:ext cx="4694555" cy="1292860"/>
            <a:chOff x="945336" y="2238932"/>
            <a:chExt cx="10371952" cy="3215657"/>
          </a:xfrm>
        </p:grpSpPr>
        <p:sp>
          <p:nvSpPr>
            <p:cNvPr id="29" name="矩形: 圆角 27"/>
            <p:cNvSpPr/>
            <p:nvPr>
              <p:custDataLst>
                <p:tags r:id="rId5"/>
              </p:custDataLst>
            </p:nvPr>
          </p:nvSpPr>
          <p:spPr>
            <a:xfrm>
              <a:off x="945336" y="2238932"/>
              <a:ext cx="10371952" cy="3215657"/>
            </a:xfrm>
            <a:prstGeom prst="roundRect">
              <a:avLst>
                <a:gd name="adj" fmla="val 3003"/>
              </a:avLst>
            </a:prstGeom>
            <a:gradFill>
              <a:gsLst>
                <a:gs pos="0">
                  <a:srgbClr val="FFFFFF"/>
                </a:gs>
                <a:gs pos="100000">
                  <a:srgbClr val="FFFFFF">
                    <a:alpha val="0"/>
                  </a:srgbClr>
                </a:gs>
              </a:gsLst>
              <a:lin ang="5400000" scaled="1"/>
            </a:gradFill>
            <a:ln>
              <a:gradFill flip="none" rotWithShape="1">
                <a:gsLst>
                  <a:gs pos="63000">
                    <a:srgbClr val="F3AB9D"/>
                  </a:gs>
                  <a:gs pos="0">
                    <a:srgbClr val="C00000"/>
                  </a:gs>
                  <a:gs pos="100000">
                    <a:srgbClr val="FFFFFF">
                      <a:alpha val="0"/>
                    </a:srgbClr>
                  </a:gs>
                </a:gsLst>
                <a:lin ang="5400000" scaled="1"/>
                <a:tileRect/>
              </a:gradFill>
            </a:ln>
          </p:spPr>
          <p:style>
            <a:lnRef idx="2">
              <a:srgbClr val="CC1E37">
                <a:shade val="50000"/>
              </a:srgbClr>
            </a:lnRef>
            <a:fillRef idx="1">
              <a:srgbClr val="CC1E37"/>
            </a:fillRef>
            <a:effectRef idx="0">
              <a:srgbClr val="CC1E37"/>
            </a:effectRef>
            <a:fontRef idx="minor">
              <a:srgbClr val="FFFFFF"/>
            </a:fontRef>
          </p:style>
          <p:txBody>
            <a:bodyPr rtlCol="0" anchor="ctr"/>
            <a:lstStyle/>
            <a:p>
              <a:pPr algn="ctr"/>
              <a:endParaRPr lang="zh-CN" altLang="en-US" dirty="0"/>
            </a:p>
          </p:txBody>
        </p:sp>
        <p:sp>
          <p:nvSpPr>
            <p:cNvPr id="30" name="任意多边形: 形状 30"/>
            <p:cNvSpPr/>
            <p:nvPr>
              <p:custDataLst>
                <p:tags r:id="rId6"/>
              </p:custDataLst>
            </p:nvPr>
          </p:nvSpPr>
          <p:spPr>
            <a:xfrm>
              <a:off x="1700206" y="2239078"/>
              <a:ext cx="1466851" cy="180052"/>
            </a:xfrm>
            <a:custGeom>
              <a:avLst/>
              <a:gdLst>
                <a:gd name="connsiteX0" fmla="*/ 0 w 1466851"/>
                <a:gd name="connsiteY0" fmla="*/ 0 h 792000"/>
                <a:gd name="connsiteX1" fmla="*/ 1466851 w 1466851"/>
                <a:gd name="connsiteY1" fmla="*/ 0 h 792000"/>
                <a:gd name="connsiteX2" fmla="*/ 1268851 w 1466851"/>
                <a:gd name="connsiteY2" fmla="*/ 792000 h 792000"/>
                <a:gd name="connsiteX3" fmla="*/ 0 w 1466851"/>
                <a:gd name="connsiteY3" fmla="*/ 792000 h 792000"/>
              </a:gdLst>
              <a:ahLst/>
              <a:cxnLst>
                <a:cxn ang="0">
                  <a:pos x="connsiteX0" y="connsiteY0"/>
                </a:cxn>
                <a:cxn ang="0">
                  <a:pos x="connsiteX1" y="connsiteY1"/>
                </a:cxn>
                <a:cxn ang="0">
                  <a:pos x="connsiteX2" y="connsiteY2"/>
                </a:cxn>
                <a:cxn ang="0">
                  <a:pos x="connsiteX3" y="connsiteY3"/>
                </a:cxn>
              </a:cxnLst>
              <a:rect l="l" t="t" r="r" b="b"/>
              <a:pathLst>
                <a:path w="1466851" h="792000">
                  <a:moveTo>
                    <a:pt x="0" y="0"/>
                  </a:moveTo>
                  <a:lnTo>
                    <a:pt x="1466851" y="0"/>
                  </a:lnTo>
                  <a:lnTo>
                    <a:pt x="1268851" y="792000"/>
                  </a:lnTo>
                  <a:lnTo>
                    <a:pt x="0" y="792000"/>
                  </a:lnTo>
                  <a:close/>
                </a:path>
              </a:pathLst>
            </a:custGeom>
            <a:solidFill>
              <a:srgbClr val="E32C17">
                <a:lumMod val="100000"/>
              </a:srgbClr>
            </a:solidFill>
            <a:ln>
              <a:noFill/>
            </a:ln>
          </p:spPr>
          <p:style>
            <a:lnRef idx="2">
              <a:srgbClr val="CC1E37">
                <a:shade val="50000"/>
              </a:srgbClr>
            </a:lnRef>
            <a:fillRef idx="1">
              <a:srgbClr val="CC1E37"/>
            </a:fillRef>
            <a:effectRef idx="0">
              <a:srgbClr val="CC1E37"/>
            </a:effectRef>
            <a:fontRef idx="minor">
              <a:srgbClr val="FFFFFF"/>
            </a:fontRef>
          </p:style>
          <p:txBody>
            <a:bodyPr wrap="square" rtlCol="0" anchor="ctr">
              <a:noAutofit/>
            </a:bodyPr>
            <a:lstStyle/>
            <a:p>
              <a:pPr algn="ctr"/>
              <a:endParaRPr lang="zh-CN" altLang="en-US" sz="2800" dirty="0"/>
            </a:p>
          </p:txBody>
        </p:sp>
      </p:grpSp>
      <p:sp>
        <p:nvSpPr>
          <p:cNvPr id="31" name="言示网原创TextBox 30"/>
          <p:cNvSpPr txBox="1"/>
          <p:nvPr>
            <p:custDataLst>
              <p:tags r:id="rId4"/>
            </p:custDataLst>
          </p:nvPr>
        </p:nvSpPr>
        <p:spPr>
          <a:xfrm>
            <a:off x="1848485" y="3931920"/>
            <a:ext cx="4378960" cy="1751965"/>
          </a:xfrm>
          <a:prstGeom prst="rect">
            <a:avLst/>
          </a:prstGeom>
          <a:noFill/>
        </p:spPr>
        <p:txBody>
          <a:bodyPr wrap="square" rtlCol="0">
            <a:spAutoFit/>
          </a:bodyPr>
          <a:lstStyle>
            <a:defPPr>
              <a:defRPr lang="zh-CN"/>
            </a:defPPr>
            <a:lvl1pPr indent="0" algn="just">
              <a:lnSpc>
                <a:spcPct val="120000"/>
              </a:lnSpc>
              <a:buClr>
                <a:srgbClr val="C00000"/>
              </a:buClr>
              <a:buFont typeface="Wingdings" panose="05000000000000000000" pitchFamily="2" charset="2"/>
              <a:buNone/>
              <a:defRPr>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stStyle>
          <a:p>
            <a:pPr marL="285750" indent="-285750">
              <a:buFont typeface="Wingdings" panose="05000000000000000000" charset="0"/>
              <a:buChar char="Ø"/>
            </a:pPr>
            <a:r>
              <a:rPr>
                <a:solidFill>
                  <a:schemeClr val="tx1">
                    <a:lumMod val="75000"/>
                    <a:lumOff val="25000"/>
                  </a:schemeClr>
                </a:solidFill>
              </a:rPr>
              <a:t>我们要注重学习科学文化知识，加强思想道德修养，培养高尚的道德情操和良好的品格。</a:t>
            </a:r>
          </a:p>
          <a:p>
            <a:pPr marL="285750" indent="-285750">
              <a:buFont typeface="Wingdings" panose="05000000000000000000" charset="0"/>
              <a:buChar char="Ø"/>
            </a:pPr>
            <a:r>
              <a:rPr>
                <a:solidFill>
                  <a:schemeClr val="tx1">
                    <a:lumMod val="75000"/>
                    <a:lumOff val="25000"/>
                  </a:schemeClr>
                </a:solidFill>
              </a:rPr>
              <a:t>同时，我们还要注重提高实践能力，增强解决实际问题的能力。</a:t>
            </a:r>
          </a:p>
        </p:txBody>
      </p:sp>
      <p:pic>
        <p:nvPicPr>
          <p:cNvPr id="3" name="图片 2" descr="a82d0ef64fba7928d2cfb17a6e26cd3b"/>
          <p:cNvPicPr>
            <a:picLocks noChangeAspect="1"/>
          </p:cNvPicPr>
          <p:nvPr/>
        </p:nvPicPr>
        <p:blipFill>
          <a:blip r:embed="rId11" cstate="print"/>
          <a:stretch>
            <a:fillRect/>
          </a:stretch>
        </p:blipFill>
        <p:spPr>
          <a:xfrm>
            <a:off x="7353300" y="4059555"/>
            <a:ext cx="2502535" cy="1904365"/>
          </a:xfrm>
          <a:prstGeom prst="rect">
            <a:avLst/>
          </a:prstGeom>
        </p:spPr>
      </p:pic>
    </p:spTree>
  </p:cSld>
  <p:clrMapOvr>
    <a:masterClrMapping/>
  </p:clrMapOvr>
  <p:transition spd="slow">
    <p:blinds dir="vert"/>
  </p:transition>
  <p:timing>
    <p:tnLst>
      <p:par>
        <p:cTn id="1" dur="indefinite" restart="never" nodeType="tmRoot"/>
      </p:par>
    </p:tnLst>
    <p:bldLst>
      <p:bldP spid="7" grpId="1" animBg="1"/>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言示网原创矩形: 圆角 9"/>
          <p:cNvSpPr/>
          <p:nvPr>
            <p:custDataLst>
              <p:tags r:id="rId1"/>
            </p:custDataLst>
          </p:nvPr>
        </p:nvSpPr>
        <p:spPr>
          <a:xfrm>
            <a:off x="1811655" y="1614170"/>
            <a:ext cx="5612130" cy="55181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endParaRPr>
          </a:p>
        </p:txBody>
      </p:sp>
      <p:sp>
        <p:nvSpPr>
          <p:cNvPr id="10" name="言示网原创TextBox 9"/>
          <p:cNvSpPr txBox="1"/>
          <p:nvPr>
            <p:custDataLst>
              <p:tags r:id="rId2"/>
            </p:custDataLst>
          </p:nvPr>
        </p:nvSpPr>
        <p:spPr>
          <a:xfrm>
            <a:off x="2342515" y="1697990"/>
            <a:ext cx="4931410" cy="368300"/>
          </a:xfrm>
          <a:prstGeom prst="rect">
            <a:avLst/>
          </a:prstGeom>
          <a:noFill/>
        </p:spPr>
        <p:txBody>
          <a:bodyPr wrap="square">
            <a:spAutoFit/>
          </a:bodyPr>
          <a:lstStyle/>
          <a:p>
            <a:r>
              <a:rPr kern="0">
                <a:solidFill>
                  <a:schemeClr val="bg1"/>
                </a:solidFill>
                <a:effectLst/>
                <a:latin typeface="思源黑体 CN Medium" panose="020B0600000000000000" pitchFamily="34" charset="-122"/>
                <a:ea typeface="思源黑体 CN Medium" panose="020B0600000000000000" pitchFamily="34" charset="-122"/>
                <a:cs typeface="汉仪铸字卡酷体简" panose="00020600040101010101" charset="-122"/>
              </a:rPr>
              <a:t>四是要弘扬爱国主义精神，服务人民奉献社会</a:t>
            </a:r>
          </a:p>
        </p:txBody>
      </p:sp>
      <p:pic>
        <p:nvPicPr>
          <p:cNvPr id="11" name="言示网原创Picture 10"/>
          <p:cNvPicPr>
            <a:picLocks noChangeAspect="1"/>
          </p:cNvPicPr>
          <p:nvPr>
            <p:custDataLst>
              <p:tags r:id="rId3"/>
            </p:custDataLst>
          </p:nvPr>
        </p:nvPicPr>
        <p:blipFill>
          <a:blip r:embed="rId10" cstate="print">
            <a:extLst>
              <a:ext uri="{28A0092B-C50C-407E-A947-70E740481C1C}">
                <a14:useLocalDpi xmlns="" xmlns:a14="http://schemas.microsoft.com/office/drawing/2010/main" val="0"/>
              </a:ext>
            </a:extLst>
          </a:blip>
          <a:stretch>
            <a:fillRect/>
          </a:stretch>
        </p:blipFill>
        <p:spPr>
          <a:xfrm flipH="1">
            <a:off x="1504950" y="1377315"/>
            <a:ext cx="725805" cy="609600"/>
          </a:xfrm>
          <a:prstGeom prst="rect">
            <a:avLst/>
          </a:prstGeom>
        </p:spPr>
      </p:pic>
      <p:grpSp>
        <p:nvGrpSpPr>
          <p:cNvPr id="25" name="言示网原创Group 24"/>
          <p:cNvGrpSpPr/>
          <p:nvPr/>
        </p:nvGrpSpPr>
        <p:grpSpPr>
          <a:xfrm>
            <a:off x="1811655" y="2693035"/>
            <a:ext cx="8557896" cy="611505"/>
            <a:chOff x="6682738" y="2344958"/>
            <a:chExt cx="3501261" cy="309790"/>
          </a:xfrm>
        </p:grpSpPr>
        <p:sp>
          <p:nvSpPr>
            <p:cNvPr id="26" name="平行四边形 25"/>
            <p:cNvSpPr/>
            <p:nvPr>
              <p:custDataLst>
                <p:tags r:id="rId7"/>
              </p:custDataLst>
            </p:nvPr>
          </p:nvSpPr>
          <p:spPr>
            <a:xfrm rot="10800000" flipV="1">
              <a:off x="6682738" y="2344958"/>
              <a:ext cx="3501261" cy="309790"/>
            </a:xfrm>
            <a:prstGeom prst="parallelogram">
              <a:avLst>
                <a:gd name="adj" fmla="val 0"/>
              </a:avLst>
            </a:prstGeom>
            <a:gradFill flip="none" rotWithShape="1">
              <a:gsLst>
                <a:gs pos="100000">
                  <a:srgbClr val="FFC659">
                    <a:alpha val="25000"/>
                  </a:srgbClr>
                </a:gs>
                <a:gs pos="0">
                  <a:srgbClr val="FDE5BC">
                    <a:alpha val="0"/>
                  </a:srgbClr>
                </a:gs>
              </a:gsLst>
              <a:lin ang="0" scaled="1"/>
              <a:tileRect/>
            </a:gradFill>
            <a:ln w="6350">
              <a:gradFill flip="none" rotWithShape="1">
                <a:gsLst>
                  <a:gs pos="0">
                    <a:srgbClr val="FFC659"/>
                  </a:gs>
                  <a:gs pos="100000">
                    <a:srgbClr val="FFC659">
                      <a:alpha val="0"/>
                    </a:srgbClr>
                  </a:gs>
                </a:gsLst>
                <a:lin ang="108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27" name="文本框 26"/>
            <p:cNvSpPr txBox="1"/>
            <p:nvPr>
              <p:custDataLst>
                <p:tags r:id="rId8"/>
              </p:custDataLst>
            </p:nvPr>
          </p:nvSpPr>
          <p:spPr>
            <a:xfrm>
              <a:off x="6743757" y="2371979"/>
              <a:ext cx="3439982" cy="214569"/>
            </a:xfrm>
            <a:prstGeom prst="rect">
              <a:avLst/>
            </a:prstGeom>
            <a:noFill/>
          </p:spPr>
          <p:txBody>
            <a:bodyPr wrap="square" rtlCol="0">
              <a:spAutoFit/>
            </a:bodyPr>
            <a:lstStyle>
              <a:defPPr>
                <a:defRPr lang="zh-CN"/>
              </a:defPPr>
              <a:lvl1pPr>
                <a:defRPr sz="2400">
                  <a:gradFill flip="none" rotWithShape="1">
                    <a:gsLst>
                      <a:gs pos="18000">
                        <a:srgbClr val="E00E0C">
                          <a:alpha val="80000"/>
                        </a:srgbClr>
                      </a:gs>
                      <a:gs pos="100000">
                        <a:srgbClr val="E00E0C">
                          <a:lumMod val="90000"/>
                        </a:srgbClr>
                      </a:gs>
                    </a:gsLst>
                    <a:lin ang="5400000" scaled="1"/>
                    <a:tileRect/>
                  </a:gradFill>
                  <a:latin typeface="思源宋体 CN Heavy" panose="02020900000000000000" pitchFamily="18" charset="-122"/>
                  <a:ea typeface="思源宋体 CN Heavy" panose="02020900000000000000" pitchFamily="18" charset="-122"/>
                </a:defRPr>
              </a:lvl1pPr>
            </a:lstStyle>
            <a:p>
              <a:pPr marL="285750" indent="-285750">
                <a:lnSpc>
                  <a:spcPct val="120000"/>
                </a:lnSpc>
                <a:spcBef>
                  <a:spcPts val="0"/>
                </a:spcBef>
                <a:spcAft>
                  <a:spcPts val="0"/>
                </a:spcAft>
                <a:buFont typeface="Wingdings" panose="05000000000000000000" charset="0"/>
                <a:buChar char="Ø"/>
              </a:pPr>
              <a:r>
                <a:rPr sz="1800">
                  <a:solidFill>
                    <a:schemeClr val="tx1">
                      <a:lumMod val="75000"/>
                      <a:lumOff val="25000"/>
                    </a:schemeClr>
                  </a:solidFill>
                  <a:latin typeface="思源黑体 CN Light" panose="020B0300000000000000" pitchFamily="34" charset="-122"/>
                  <a:ea typeface="思源黑体 CN Light" panose="020B0300000000000000" pitchFamily="34" charset="-122"/>
                  <a:sym typeface="+mn-ea"/>
                </a:rPr>
                <a:t>新时代的青年要弘扬爱国主义精神，自觉维护国家利益和民族尊严。</a:t>
              </a:r>
            </a:p>
          </p:txBody>
        </p:sp>
      </p:grpSp>
      <p:grpSp>
        <p:nvGrpSpPr>
          <p:cNvPr id="28" name="言示网原创Group 27"/>
          <p:cNvGrpSpPr/>
          <p:nvPr/>
        </p:nvGrpSpPr>
        <p:grpSpPr>
          <a:xfrm>
            <a:off x="5586095" y="3952875"/>
            <a:ext cx="4771390" cy="1292860"/>
            <a:chOff x="945336" y="2238932"/>
            <a:chExt cx="10371952" cy="3215657"/>
          </a:xfrm>
        </p:grpSpPr>
        <p:sp>
          <p:nvSpPr>
            <p:cNvPr id="29" name="矩形: 圆角 27"/>
            <p:cNvSpPr/>
            <p:nvPr>
              <p:custDataLst>
                <p:tags r:id="rId5"/>
              </p:custDataLst>
            </p:nvPr>
          </p:nvSpPr>
          <p:spPr>
            <a:xfrm>
              <a:off x="945336" y="2238932"/>
              <a:ext cx="10371952" cy="3215657"/>
            </a:xfrm>
            <a:prstGeom prst="roundRect">
              <a:avLst>
                <a:gd name="adj" fmla="val 3003"/>
              </a:avLst>
            </a:prstGeom>
            <a:gradFill>
              <a:gsLst>
                <a:gs pos="0">
                  <a:srgbClr val="FFFFFF"/>
                </a:gs>
                <a:gs pos="100000">
                  <a:srgbClr val="FFFFFF">
                    <a:alpha val="0"/>
                  </a:srgbClr>
                </a:gs>
              </a:gsLst>
              <a:lin ang="5400000" scaled="1"/>
            </a:gradFill>
            <a:ln>
              <a:gradFill flip="none" rotWithShape="1">
                <a:gsLst>
                  <a:gs pos="63000">
                    <a:srgbClr val="F3AB9D"/>
                  </a:gs>
                  <a:gs pos="0">
                    <a:srgbClr val="C00000"/>
                  </a:gs>
                  <a:gs pos="100000">
                    <a:srgbClr val="FFFFFF">
                      <a:alpha val="0"/>
                    </a:srgbClr>
                  </a:gs>
                </a:gsLst>
                <a:lin ang="5400000" scaled="1"/>
                <a:tileRect/>
              </a:gradFill>
            </a:ln>
          </p:spPr>
          <p:style>
            <a:lnRef idx="2">
              <a:srgbClr val="CC1E37">
                <a:shade val="50000"/>
              </a:srgbClr>
            </a:lnRef>
            <a:fillRef idx="1">
              <a:srgbClr val="CC1E37"/>
            </a:fillRef>
            <a:effectRef idx="0">
              <a:srgbClr val="CC1E37"/>
            </a:effectRef>
            <a:fontRef idx="minor">
              <a:srgbClr val="FFFFFF"/>
            </a:fontRef>
          </p:style>
          <p:txBody>
            <a:bodyPr rtlCol="0" anchor="ctr"/>
            <a:lstStyle/>
            <a:p>
              <a:pPr algn="ctr"/>
              <a:endParaRPr lang="zh-CN" altLang="en-US" dirty="0"/>
            </a:p>
          </p:txBody>
        </p:sp>
        <p:sp>
          <p:nvSpPr>
            <p:cNvPr id="30" name="任意多边形: 形状 30"/>
            <p:cNvSpPr/>
            <p:nvPr>
              <p:custDataLst>
                <p:tags r:id="rId6"/>
              </p:custDataLst>
            </p:nvPr>
          </p:nvSpPr>
          <p:spPr>
            <a:xfrm>
              <a:off x="1700206" y="2239078"/>
              <a:ext cx="1466851" cy="180052"/>
            </a:xfrm>
            <a:custGeom>
              <a:avLst/>
              <a:gdLst>
                <a:gd name="connsiteX0" fmla="*/ 0 w 1466851"/>
                <a:gd name="connsiteY0" fmla="*/ 0 h 792000"/>
                <a:gd name="connsiteX1" fmla="*/ 1466851 w 1466851"/>
                <a:gd name="connsiteY1" fmla="*/ 0 h 792000"/>
                <a:gd name="connsiteX2" fmla="*/ 1268851 w 1466851"/>
                <a:gd name="connsiteY2" fmla="*/ 792000 h 792000"/>
                <a:gd name="connsiteX3" fmla="*/ 0 w 1466851"/>
                <a:gd name="connsiteY3" fmla="*/ 792000 h 792000"/>
              </a:gdLst>
              <a:ahLst/>
              <a:cxnLst>
                <a:cxn ang="0">
                  <a:pos x="connsiteX0" y="connsiteY0"/>
                </a:cxn>
                <a:cxn ang="0">
                  <a:pos x="connsiteX1" y="connsiteY1"/>
                </a:cxn>
                <a:cxn ang="0">
                  <a:pos x="connsiteX2" y="connsiteY2"/>
                </a:cxn>
                <a:cxn ang="0">
                  <a:pos x="connsiteX3" y="connsiteY3"/>
                </a:cxn>
              </a:cxnLst>
              <a:rect l="l" t="t" r="r" b="b"/>
              <a:pathLst>
                <a:path w="1466851" h="792000">
                  <a:moveTo>
                    <a:pt x="0" y="0"/>
                  </a:moveTo>
                  <a:lnTo>
                    <a:pt x="1466851" y="0"/>
                  </a:lnTo>
                  <a:lnTo>
                    <a:pt x="1268851" y="792000"/>
                  </a:lnTo>
                  <a:lnTo>
                    <a:pt x="0" y="792000"/>
                  </a:lnTo>
                  <a:close/>
                </a:path>
              </a:pathLst>
            </a:custGeom>
            <a:solidFill>
              <a:srgbClr val="E32C17">
                <a:lumMod val="100000"/>
              </a:srgbClr>
            </a:solidFill>
            <a:ln>
              <a:noFill/>
            </a:ln>
          </p:spPr>
          <p:style>
            <a:lnRef idx="2">
              <a:srgbClr val="CC1E37">
                <a:shade val="50000"/>
              </a:srgbClr>
            </a:lnRef>
            <a:fillRef idx="1">
              <a:srgbClr val="CC1E37"/>
            </a:fillRef>
            <a:effectRef idx="0">
              <a:srgbClr val="CC1E37"/>
            </a:effectRef>
            <a:fontRef idx="minor">
              <a:srgbClr val="FFFFFF"/>
            </a:fontRef>
          </p:style>
          <p:txBody>
            <a:bodyPr wrap="square" rtlCol="0" anchor="ctr">
              <a:noAutofit/>
            </a:bodyPr>
            <a:lstStyle/>
            <a:p>
              <a:pPr algn="ctr"/>
              <a:endParaRPr lang="zh-CN" altLang="en-US" sz="2800" dirty="0"/>
            </a:p>
          </p:txBody>
        </p:sp>
      </p:grpSp>
      <p:sp>
        <p:nvSpPr>
          <p:cNvPr id="31" name="言示网原创TextBox 30"/>
          <p:cNvSpPr txBox="1"/>
          <p:nvPr>
            <p:custDataLst>
              <p:tags r:id="rId4"/>
            </p:custDataLst>
          </p:nvPr>
        </p:nvSpPr>
        <p:spPr>
          <a:xfrm>
            <a:off x="5716270" y="4053840"/>
            <a:ext cx="4485005" cy="1419860"/>
          </a:xfrm>
          <a:prstGeom prst="rect">
            <a:avLst/>
          </a:prstGeom>
          <a:noFill/>
        </p:spPr>
        <p:txBody>
          <a:bodyPr wrap="square" rtlCol="0">
            <a:spAutoFit/>
          </a:bodyPr>
          <a:lstStyle>
            <a:defPPr>
              <a:defRPr lang="zh-CN"/>
            </a:defPPr>
            <a:lvl1pPr indent="0" algn="just">
              <a:lnSpc>
                <a:spcPct val="120000"/>
              </a:lnSpc>
              <a:buClr>
                <a:srgbClr val="C00000"/>
              </a:buClr>
              <a:buFont typeface="Wingdings" panose="05000000000000000000" pitchFamily="2" charset="2"/>
              <a:buNone/>
              <a:defRPr>
                <a:solidFill>
                  <a:schemeClr val="tx1">
                    <a:lumMod val="75000"/>
                    <a:lumOff val="25000"/>
                  </a:schemeClr>
                </a:solidFill>
                <a:latin typeface="思源黑体 CN Light" panose="020B0300000000000000" pitchFamily="34" charset="-122"/>
                <a:ea typeface="思源黑体 CN Light" panose="020B0300000000000000" pitchFamily="34" charset="-122"/>
              </a:defRPr>
            </a:lvl1pPr>
          </a:lstStyle>
          <a:p>
            <a:pPr marL="285750" indent="-285750">
              <a:buFont typeface="Wingdings" panose="05000000000000000000" charset="0"/>
              <a:buChar char="Ø"/>
            </a:pPr>
            <a:r>
              <a:rPr>
                <a:solidFill>
                  <a:schemeClr val="tx1">
                    <a:lumMod val="75000"/>
                    <a:lumOff val="25000"/>
                  </a:schemeClr>
                </a:solidFill>
              </a:rPr>
              <a:t>我们要积极参与志愿服务活动，关心弱势群体，帮助他们解决实际问题。</a:t>
            </a:r>
          </a:p>
          <a:p>
            <a:pPr marL="285750" indent="-285750">
              <a:buFont typeface="Wingdings" panose="05000000000000000000" charset="0"/>
              <a:buChar char="Ø"/>
            </a:pPr>
            <a:r>
              <a:rPr>
                <a:solidFill>
                  <a:schemeClr val="tx1">
                    <a:lumMod val="75000"/>
                    <a:lumOff val="25000"/>
                  </a:schemeClr>
                </a:solidFill>
              </a:rPr>
              <a:t>同时，我们还要积极投身社会公益事业，为社会发展贡献自己的力量。</a:t>
            </a:r>
          </a:p>
        </p:txBody>
      </p:sp>
      <p:pic>
        <p:nvPicPr>
          <p:cNvPr id="3" name="图片 2" descr="02208735909e5e6462b0cf6fd81a7c4b"/>
          <p:cNvPicPr>
            <a:picLocks noChangeAspect="1"/>
          </p:cNvPicPr>
          <p:nvPr/>
        </p:nvPicPr>
        <p:blipFill>
          <a:blip r:embed="rId11"/>
          <a:stretch>
            <a:fillRect/>
          </a:stretch>
        </p:blipFill>
        <p:spPr>
          <a:xfrm>
            <a:off x="1229360" y="3972560"/>
            <a:ext cx="3616325" cy="2131060"/>
          </a:xfrm>
          <a:prstGeom prst="rect">
            <a:avLst/>
          </a:prstGeom>
        </p:spPr>
      </p:pic>
    </p:spTree>
  </p:cSld>
  <p:clrMapOvr>
    <a:masterClrMapping/>
  </p:clrMapOvr>
  <p:transition spd="slow">
    <p:blinds dir="vert"/>
  </p:transition>
  <p:timing>
    <p:tnLst>
      <p:par>
        <p:cTn id="1" dur="indefinite" restart="never" nodeType="tmRoot"/>
      </p:par>
    </p:tnLst>
    <p:bldLst>
      <p:bldP spid="7" grpId="1" animBg="1"/>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nimg.ws.126.net/?url=http%3A%2F%2Fdingyue.ws.126.net%2F2021%2F1130%2F11b0adc5j00r3dfr0003zd200u00107g00g200jd.jpg&amp;thumbnail=660x2147483647&amp;quality=80&amp;type=jpg"/>
          <p:cNvPicPr>
            <a:picLocks noChangeAspect="1" noChangeArrowheads="1"/>
          </p:cNvPicPr>
          <p:nvPr/>
        </p:nvPicPr>
        <p:blipFill>
          <a:blip r:embed="rId2"/>
          <a:srcRect/>
          <a:stretch>
            <a:fillRect/>
          </a:stretch>
        </p:blipFill>
        <p:spPr bwMode="auto">
          <a:xfrm>
            <a:off x="1258660" y="0"/>
            <a:ext cx="5679147" cy="6858000"/>
          </a:xfrm>
          <a:prstGeom prst="rect">
            <a:avLst/>
          </a:prstGeom>
          <a:noFill/>
        </p:spPr>
      </p:pic>
      <p:sp>
        <p:nvSpPr>
          <p:cNvPr id="5" name="TextBox 4"/>
          <p:cNvSpPr txBox="1"/>
          <p:nvPr/>
        </p:nvSpPr>
        <p:spPr>
          <a:xfrm>
            <a:off x="6966855" y="595085"/>
            <a:ext cx="4891315" cy="6001643"/>
          </a:xfrm>
          <a:prstGeom prst="rect">
            <a:avLst/>
          </a:prstGeom>
          <a:noFill/>
        </p:spPr>
        <p:txBody>
          <a:bodyPr wrap="square" rtlCol="0">
            <a:spAutoFit/>
          </a:bodyPr>
          <a:lstStyle/>
          <a:p>
            <a:r>
              <a:rPr lang="zh-CN" altLang="en-US" sz="2400" dirty="0" smtClean="0"/>
              <a:t>杨根思：</a:t>
            </a:r>
            <a:r>
              <a:rPr lang="en-US" altLang="zh-CN" sz="2400" dirty="0" smtClean="0"/>
              <a:t>1950</a:t>
            </a:r>
            <a:r>
              <a:rPr lang="zh-CN" altLang="en-US" sz="2400" dirty="0" smtClean="0"/>
              <a:t>年</a:t>
            </a:r>
            <a:r>
              <a:rPr lang="en-US" altLang="zh-CN" sz="2400" dirty="0" smtClean="0"/>
              <a:t>11</a:t>
            </a:r>
            <a:r>
              <a:rPr lang="zh-CN" altLang="en-US" sz="2400" dirty="0" smtClean="0"/>
              <a:t>月</a:t>
            </a:r>
            <a:r>
              <a:rPr lang="en-US" altLang="zh-CN" sz="2400" dirty="0" smtClean="0"/>
              <a:t>29</a:t>
            </a:r>
            <a:r>
              <a:rPr lang="zh-CN" altLang="en-US" sz="2400" dirty="0" smtClean="0"/>
              <a:t>日，杨根思在坚守长津湖畔</a:t>
            </a:r>
            <a:r>
              <a:rPr lang="en-US" altLang="zh-CN" sz="2400" dirty="0" smtClean="0"/>
              <a:t>1071.1</a:t>
            </a:r>
            <a:r>
              <a:rPr lang="zh-CN" altLang="en-US" sz="2400" dirty="0" smtClean="0"/>
              <a:t>高地东南侧小高岭战斗中，率领三排打退美军八次进攻，在最后只剩下他一人时，毅然抱起炸药包冲向敌群，与敌人同归于尽，年仅</a:t>
            </a:r>
            <a:r>
              <a:rPr lang="en-US" altLang="zh-CN" sz="2400" dirty="0" smtClean="0"/>
              <a:t>28</a:t>
            </a:r>
            <a:r>
              <a:rPr lang="zh-CN" altLang="en-US" sz="2400" dirty="0" smtClean="0"/>
              <a:t>岁。战后，朝鲜民主主义人民共和国授予杨根思英雄称号和金星奖章、一级国旗勋章。</a:t>
            </a:r>
            <a:r>
              <a:rPr lang="en-US" altLang="zh-CN" sz="2400" dirty="0" smtClean="0"/>
              <a:t>1951</a:t>
            </a:r>
            <a:r>
              <a:rPr lang="zh-CN" altLang="en-US" sz="2400" dirty="0" smtClean="0"/>
              <a:t>年</a:t>
            </a:r>
            <a:r>
              <a:rPr lang="en-US" altLang="zh-CN" sz="2400" dirty="0" smtClean="0"/>
              <a:t>5</a:t>
            </a:r>
            <a:r>
              <a:rPr lang="zh-CN" altLang="en-US" sz="2400" dirty="0" smtClean="0"/>
              <a:t>月</a:t>
            </a:r>
            <a:r>
              <a:rPr lang="en-US" altLang="zh-CN" sz="2400" dirty="0" smtClean="0"/>
              <a:t>9</a:t>
            </a:r>
            <a:r>
              <a:rPr lang="zh-CN" altLang="en-US" sz="2400" dirty="0" smtClean="0"/>
              <a:t>日，中国人民志愿军总部给杨根思同志追记特等功，授予他“特级英雄”称号。</a:t>
            </a:r>
            <a:r>
              <a:rPr lang="en-US" altLang="zh-CN" sz="2400" dirty="0" smtClean="0"/>
              <a:t>2009</a:t>
            </a:r>
            <a:r>
              <a:rPr lang="zh-CN" altLang="en-US" sz="2400" dirty="0" smtClean="0"/>
              <a:t>年</a:t>
            </a:r>
            <a:r>
              <a:rPr lang="en-US" altLang="zh-CN" sz="2400" dirty="0" smtClean="0"/>
              <a:t>9</a:t>
            </a:r>
            <a:r>
              <a:rPr lang="zh-CN" altLang="en-US" sz="2400" dirty="0" smtClean="0"/>
              <a:t>月</a:t>
            </a:r>
            <a:r>
              <a:rPr lang="en-US" altLang="zh-CN" sz="2400" dirty="0" smtClean="0"/>
              <a:t>14</a:t>
            </a:r>
            <a:r>
              <a:rPr lang="zh-CN" altLang="en-US" sz="2400" dirty="0" smtClean="0"/>
              <a:t>日，杨根思被中央宣传部、中央组织部等</a:t>
            </a:r>
            <a:r>
              <a:rPr lang="en-US" altLang="zh-CN" sz="2400" dirty="0" smtClean="0"/>
              <a:t>11</a:t>
            </a:r>
            <a:r>
              <a:rPr lang="zh-CN" altLang="en-US" sz="2400" dirty="0" smtClean="0"/>
              <a:t>个部门评为</a:t>
            </a:r>
            <a:r>
              <a:rPr lang="en-US" altLang="zh-CN" sz="2400" dirty="0" smtClean="0"/>
              <a:t>100</a:t>
            </a:r>
            <a:r>
              <a:rPr lang="zh-CN" altLang="en-US" sz="2400" dirty="0" smtClean="0"/>
              <a:t>位新中国成立以来感动中国人物之一。 </a:t>
            </a:r>
            <a:r>
              <a:rPr lang="en-US" altLang="zh-CN" sz="2400" dirty="0" smtClean="0"/>
              <a:t>2019</a:t>
            </a:r>
            <a:r>
              <a:rPr lang="zh-CN" altLang="en-US" sz="2400" dirty="0" smtClean="0"/>
              <a:t>年</a:t>
            </a:r>
            <a:r>
              <a:rPr lang="en-US" altLang="zh-CN" sz="2400" dirty="0" smtClean="0"/>
              <a:t>9</a:t>
            </a:r>
            <a:r>
              <a:rPr lang="zh-CN" altLang="en-US" sz="2400" dirty="0" smtClean="0"/>
              <a:t>月</a:t>
            </a:r>
            <a:r>
              <a:rPr lang="en-US" altLang="zh-CN" sz="2400" dirty="0" smtClean="0"/>
              <a:t>25</a:t>
            </a:r>
            <a:r>
              <a:rPr lang="zh-CN" altLang="en-US" sz="2400" dirty="0" smtClean="0"/>
              <a:t>日，被评选为“最美奋斗者” 。</a:t>
            </a:r>
            <a:endParaRPr lang="zh-CN" altLang="en-US" sz="2400" dirty="0"/>
          </a:p>
        </p:txBody>
      </p:sp>
    </p:spTree>
  </p:cSld>
  <p:clrMapOvr>
    <a:masterClrMapping/>
  </p:clrMapOvr>
  <p:transition spd="slow">
    <p:blinds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2YwMjEyOWZhNDQxNmZlZjdlOGE1ODhiOWNlN2YwZGMifQ=="/>
  <p:tag name="commondata" val="eyJoZGlkIjoiNjE5ZDAwOTRkYjRkMTYwMjk0ZDIxMjllYTc4NGY2ZT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just">
          <a:lnSpc>
            <a:spcPct val="120000"/>
          </a:lnSpc>
          <a:defRPr sz="1800" dirty="0" smtClean="0">
            <a:solidFill>
              <a:srgbClr val="191919"/>
            </a:solidFill>
            <a:effectLst/>
            <a:latin typeface="思源黑体 CN Light" panose="020B0300000000000000" pitchFamily="34" charset="-122"/>
            <a:ea typeface="思源黑体 CN Light" panose="020B0300000000000000" pitchFamily="34" charset="-122"/>
            <a:cs typeface="Arial" panose="020B0604020202020204"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1189</Words>
  <PresentationFormat>自定义</PresentationFormat>
  <Paragraphs>51</Paragraphs>
  <Slides>17</Slides>
  <Notes>0</Notes>
  <HiddenSlides>0</HiddenSlides>
  <MMClips>0</MMClips>
  <ScaleCrop>false</ScaleCrop>
  <HeadingPairs>
    <vt:vector size="4" baseType="variant">
      <vt:variant>
        <vt:lpstr>主题</vt:lpstr>
      </vt:variant>
      <vt:variant>
        <vt:i4>2</vt:i4>
      </vt:variant>
      <vt:variant>
        <vt:lpstr>幻灯片标题</vt:lpstr>
      </vt:variant>
      <vt:variant>
        <vt:i4>17</vt:i4>
      </vt:variant>
    </vt:vector>
  </HeadingPairs>
  <TitlesOfParts>
    <vt:vector size="19" baseType="lpstr">
      <vt:lpstr>2</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windows7</cp:lastModifiedBy>
  <cp:revision>15</cp:revision>
  <dcterms:created xsi:type="dcterms:W3CDTF">2024-07-18T07:52:56Z</dcterms:created>
  <dcterms:modified xsi:type="dcterms:W3CDTF">2024-11-27T01:57:13Z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E9140FEEC9D446C58A6C865A8FDDC64F_13</vt:lpwstr>
  </property>
  <property fmtid="{D5CDD505-2E9C-101B-9397-08002B2CF9AE}" pid="3" name="KSOProductBuildVer">
    <vt:lpwstr>2052-12.1.0.17147</vt:lpwstr>
  </property>
</Properties>
</file>