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405" r:id="rId2"/>
    <p:sldId id="2515" r:id="rId3"/>
    <p:sldId id="2520" r:id="rId4"/>
    <p:sldId id="2521" r:id="rId5"/>
    <p:sldId id="2523" r:id="rId6"/>
    <p:sldId id="2517" r:id="rId7"/>
    <p:sldId id="2518" r:id="rId8"/>
    <p:sldId id="2519" r:id="rId9"/>
    <p:sldId id="2525" r:id="rId10"/>
    <p:sldId id="2527" r:id="rId11"/>
    <p:sldId id="2528" r:id="rId12"/>
    <p:sldId id="2529" r:id="rId13"/>
    <p:sldId id="2530" r:id="rId14"/>
    <p:sldId id="2531" r:id="rId15"/>
    <p:sldId id="2406" r:id="rId16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0069B8"/>
    <a:srgbClr val="B1E5F7"/>
    <a:srgbClr val="DFF1FB"/>
    <a:srgbClr val="F5E4D0"/>
    <a:srgbClr val="D8F0FA"/>
    <a:srgbClr val="C6EBFB"/>
    <a:srgbClr val="D0EEF9"/>
    <a:srgbClr val="E3F4FC"/>
    <a:srgbClr val="CC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18" autoAdjust="0"/>
  </p:normalViewPr>
  <p:slideViewPr>
    <p:cSldViewPr showGuides="1">
      <p:cViewPr>
        <p:scale>
          <a:sx n="75" d="100"/>
          <a:sy n="75" d="100"/>
        </p:scale>
        <p:origin x="1026" y="900"/>
      </p:cViewPr>
      <p:guideLst>
        <p:guide orient="horz" pos="1344"/>
        <p:guide pos="2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7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96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2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8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61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5004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特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别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提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醒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37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46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易错提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醒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92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46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归纳总结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49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46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解题技巧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02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考点一">
    <p:bg>
      <p:bgPr>
        <a:pattFill prst="smCheck">
          <a:fgClr>
            <a:srgbClr val="F7F7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6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58" r:id="rId4"/>
    <p:sldLayoutId id="2147483659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preview.qiantucdn.com/paixin/89/21/73/05A58PICUNddDZsMqC5xP_PIC2018.jpg!w1024_new_small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5418025"/>
            <a:ext cx="12189600" cy="1441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60343" y="1013064"/>
            <a:ext cx="10627549" cy="48394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203200" dist="508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676902" y="1012430"/>
            <a:ext cx="510990" cy="4840759"/>
          </a:xfrm>
          <a:prstGeom prst="rect">
            <a:avLst/>
          </a:prstGeom>
          <a:solidFill>
            <a:srgbClr val="0955A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1763557" y="3861686"/>
            <a:ext cx="442095" cy="1799548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化学</a:t>
            </a:r>
            <a:endParaRPr lang="en-US" altLang="zh-CN" sz="1400" dirty="0" smtClean="0">
              <a:solidFill>
                <a:srgbClr val="DEE6F9"/>
              </a:solidFill>
            </a:endParaRPr>
          </a:p>
          <a:p>
            <a:pPr algn="l"/>
            <a:r>
              <a:rPr lang="en-US" altLang="zh-CN" sz="1400" dirty="0" smtClean="0">
                <a:solidFill>
                  <a:srgbClr val="DEE6F9"/>
                </a:solidFill>
              </a:rPr>
              <a:t> 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大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一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轮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复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36658" y="1819858"/>
            <a:ext cx="3510476" cy="397366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第一章　</a:t>
            </a:r>
            <a:r>
              <a:rPr lang="zh-CN" altLang="zh-CN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热点强化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59613" y="2274177"/>
            <a:ext cx="6583865" cy="1152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5600" b="1" i="0" spc="3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</a:rPr>
              <a:t>氧化性、还原性的强弱及影响因素</a:t>
            </a:r>
            <a:endParaRPr lang="zh-CN" altLang="en-US" sz="5600" b="1" i="0" spc="300" dirty="0">
              <a:solidFill>
                <a:schemeClr val="tx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任意多边形 3"/>
          <p:cNvSpPr/>
          <p:nvPr/>
        </p:nvSpPr>
        <p:spPr>
          <a:xfrm>
            <a:off x="328235" y="471381"/>
            <a:ext cx="839078" cy="976213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0069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zh-CN" altLang="en-US" kern="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4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52968"/>
              </p:ext>
            </p:extLst>
          </p:nvPr>
        </p:nvGraphicFramePr>
        <p:xfrm>
          <a:off x="618176" y="1734177"/>
          <a:ext cx="11183029" cy="3518115"/>
        </p:xfrm>
        <a:graphic>
          <a:graphicData uri="http://schemas.openxmlformats.org/drawingml/2006/table">
            <a:tbl>
              <a:tblPr firstRow="1" firstCol="1" bandRow="1"/>
              <a:tblGrid>
                <a:gridCol w="3200437"/>
                <a:gridCol w="2552949"/>
                <a:gridCol w="2876694"/>
                <a:gridCol w="2552949"/>
              </a:tblGrid>
              <a:tr h="327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②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④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溶液变为浅黄绿色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溶液变为黄色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溶液变为棕黄色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溶液变为蓝色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89206" y="261442"/>
            <a:ext cx="11412000" cy="1316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验证氧化性强弱：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&gt;Br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&gt;I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设计如下实验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已知：稀溴水呈黄色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浓溴水呈红棕色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碘水呈棕黄色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忽略氧气的影响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。下列说法不正确的是</a:t>
            </a:r>
            <a:endParaRPr lang="zh-CN" altLang="zh-CN" sz="2800" dirty="0">
              <a:effectLst/>
            </a:endParaRPr>
          </a:p>
        </p:txBody>
      </p:sp>
      <p:pic>
        <p:nvPicPr>
          <p:cNvPr id="5" name="image772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355" y="2716912"/>
            <a:ext cx="1075701" cy="1648986"/>
          </a:xfrm>
          <a:prstGeom prst="rect">
            <a:avLst/>
          </a:prstGeom>
        </p:spPr>
      </p:pic>
      <p:pic>
        <p:nvPicPr>
          <p:cNvPr id="6" name="image773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7528" y="2716912"/>
            <a:ext cx="1147836" cy="1648986"/>
          </a:xfrm>
          <a:prstGeom prst="rect">
            <a:avLst/>
          </a:prstGeom>
        </p:spPr>
      </p:pic>
      <p:pic>
        <p:nvPicPr>
          <p:cNvPr id="7" name="image774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6210" y="2716912"/>
            <a:ext cx="1075701" cy="1648986"/>
          </a:xfrm>
          <a:prstGeom prst="rect">
            <a:avLst/>
          </a:prstGeom>
        </p:spPr>
      </p:pic>
      <p:pic>
        <p:nvPicPr>
          <p:cNvPr id="8" name="image775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3638" y="2429636"/>
            <a:ext cx="1290841" cy="19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00692"/>
              </p:ext>
            </p:extLst>
          </p:nvPr>
        </p:nvGraphicFramePr>
        <p:xfrm>
          <a:off x="618176" y="117426"/>
          <a:ext cx="11183029" cy="3518115"/>
        </p:xfrm>
        <a:graphic>
          <a:graphicData uri="http://schemas.openxmlformats.org/drawingml/2006/table">
            <a:tbl>
              <a:tblPr firstRow="1" firstCol="1" bandRow="1"/>
              <a:tblGrid>
                <a:gridCol w="3200437"/>
                <a:gridCol w="2552949"/>
                <a:gridCol w="2876694"/>
                <a:gridCol w="2552949"/>
              </a:tblGrid>
              <a:tr h="327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②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800" baseline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④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溶液变为浅黄绿色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溶液变为黄色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溶液变为棕黄色</a:t>
                      </a:r>
                      <a:endParaRPr lang="zh-CN" sz="2800" baseline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溶液变为蓝色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89206" y="3829267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设计目的：排除实验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②③④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水稀释的影响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发生反应为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2Br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=Br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+2Cl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的现象可以证明氧化性：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&gt;I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能证明氧化性：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Br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&gt;I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772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355" y="1100161"/>
            <a:ext cx="1075701" cy="1648986"/>
          </a:xfrm>
          <a:prstGeom prst="rect">
            <a:avLst/>
          </a:prstGeom>
        </p:spPr>
      </p:pic>
      <p:pic>
        <p:nvPicPr>
          <p:cNvPr id="6" name="image773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7528" y="1100161"/>
            <a:ext cx="1147836" cy="1648986"/>
          </a:xfrm>
          <a:prstGeom prst="rect">
            <a:avLst/>
          </a:prstGeom>
        </p:spPr>
      </p:pic>
      <p:pic>
        <p:nvPicPr>
          <p:cNvPr id="7" name="image774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6210" y="1100161"/>
            <a:ext cx="1075701" cy="1648986"/>
          </a:xfrm>
          <a:prstGeom prst="rect">
            <a:avLst/>
          </a:prstGeom>
        </p:spPr>
      </p:pic>
      <p:pic>
        <p:nvPicPr>
          <p:cNvPr id="8" name="image775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3638" y="812885"/>
            <a:ext cx="1290841" cy="1936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736" y="5788018"/>
            <a:ext cx="755902" cy="78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692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405458"/>
            <a:ext cx="11708611" cy="6128221"/>
            <a:chOff x="0" y="333450"/>
            <a:chExt cx="11708611" cy="6128221"/>
          </a:xfrm>
        </p:grpSpPr>
        <p:sp>
          <p:nvSpPr>
            <p:cNvPr id="11" name="矩形 10"/>
            <p:cNvSpPr/>
            <p:nvPr/>
          </p:nvSpPr>
          <p:spPr>
            <a:xfrm>
              <a:off x="0" y="333450"/>
              <a:ext cx="1152000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81801" y="621482"/>
              <a:ext cx="11226810" cy="5840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实验</a:t>
              </a:r>
              <a:r>
                <a:rPr lang="zh-CN" altLang="zh-CN" sz="2800" dirty="0"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①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是将氯水加入蒸馏水将其稀释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后续实验都是在溶液中进行的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这样可以排除实验</a:t>
              </a:r>
              <a:r>
                <a:rPr lang="zh-CN" altLang="zh-CN" sz="2800" dirty="0"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②③④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水稀释的影响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A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正确</a:t>
              </a:r>
              <a:r>
                <a:rPr lang="en-US" altLang="zh-CN" sz="28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;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溶液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变为黄色是因为产生溴单质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说明氯气可以将溴单质置换出来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发生的反应为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2Br</a:t>
              </a:r>
              <a:r>
                <a:rPr lang="en-US" altLang="zh-CN" sz="2800" baseline="30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+Cl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spc="-8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==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=Br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+2Cl</a:t>
              </a:r>
              <a:r>
                <a:rPr lang="en-US" altLang="zh-CN" sz="2800" baseline="30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B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正确</a:t>
              </a:r>
              <a:r>
                <a:rPr lang="en-US" altLang="zh-CN" sz="28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;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溶液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变为棕黄色是因为产生碘单质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说明氯气可以将碘单质置换出来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发生的反应为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2I</a:t>
              </a:r>
              <a:r>
                <a:rPr lang="en-US" altLang="zh-CN" sz="2800" baseline="30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+Cl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spc="-8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==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=I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+2Cl</a:t>
              </a:r>
              <a:r>
                <a:rPr lang="en-US" altLang="zh-CN" sz="2800" baseline="30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可以证明氧化性</a:t>
              </a:r>
              <a:r>
                <a:rPr lang="zh-CN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Cl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&gt;I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正确</a:t>
              </a:r>
              <a:r>
                <a:rPr lang="en-US" altLang="zh-CN" sz="28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;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dirty="0" smtClean="0"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②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反应后的黄色溶液是含有溴单质的溶液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但是不能排除含有氯单质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加入淀粉碘化钾溶液会变蓝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证明产生了碘单质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可能是氯气或是溴单质置换出了碘单质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不能证明氧化性</a:t>
              </a:r>
              <a:r>
                <a:rPr lang="zh-CN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Br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&gt;I</a:t>
              </a:r>
              <a:r>
                <a:rPr lang="en-US" altLang="zh-CN" sz="28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8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D</a:t>
              </a:r>
              <a:r>
                <a:rPr lang="zh-CN" altLang="zh-CN" sz="28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8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。</a:t>
              </a:r>
              <a:endParaRPr lang="zh-CN" altLang="zh-CN" sz="1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5190" y="369491"/>
              <a:ext cx="583779" cy="215949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07" tIns="45703" rIns="91407" bIns="45703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OUYU Font" pitchFamily="2" charset="-122"/>
                  <a:ea typeface="DOUYU Font" pitchFamily="2" charset="-122"/>
                </a:defRPr>
              </a:lvl1pPr>
            </a:lstStyle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1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3645818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对比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可以说明还原性：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Br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&gt;Cl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相比可说明氧化性：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Br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&gt;SO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中试管口白雾是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HCl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遇水蒸气所致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说明酸性：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&gt;HCl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被还原成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36" y="3678393"/>
            <a:ext cx="755902" cy="78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1" name="矩形 10"/>
          <p:cNvSpPr/>
          <p:nvPr/>
        </p:nvSpPr>
        <p:spPr>
          <a:xfrm>
            <a:off x="389206" y="263004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浓硫酸分别与三种钠盐反应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现象如图。下列分析正确的是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image330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4926" y="1146076"/>
            <a:ext cx="5040560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54824"/>
            <a:ext cx="11855846" cy="5135210"/>
            <a:chOff x="0" y="189434"/>
            <a:chExt cx="11855846" cy="5135210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189434"/>
              <a:ext cx="11708611" cy="5135210"/>
              <a:chOff x="0" y="333450"/>
              <a:chExt cx="11708611" cy="513521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0" y="333450"/>
                <a:ext cx="1152000" cy="28803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81801" y="693490"/>
                <a:ext cx="633348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反应</a:t>
                </a:r>
                <a:r>
                  <a:rPr lang="zh-CN" altLang="zh-CN" sz="2800" dirty="0"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生成的红棕色气体是溴蒸气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反应</a:t>
                </a:r>
                <a:r>
                  <a:rPr lang="zh-CN" altLang="zh-CN" sz="2800" dirty="0"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的白雾是氯化氢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说明浓硫酸能将溴离子氧化成溴单质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而不能将氯离子氧化成氯气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说明还原性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Br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&gt;Cl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25190" y="369491"/>
                <a:ext cx="583779" cy="215949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1801" y="3437335"/>
                <a:ext cx="1122681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反应</a:t>
                </a:r>
                <a:r>
                  <a:rPr lang="zh-CN" altLang="zh-CN" sz="2800" dirty="0"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③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生成二氧化硫气体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为非氧化还原反应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所以不能比较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Br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SO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的氧化性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白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雾说明氯化氢易挥发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说明挥发性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SO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&lt;HCl,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错误。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image330.jpe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15286" y="642020"/>
              <a:ext cx="5040560" cy="235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0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preview.qiantucdn.com/paixin/89/21/73/05A58PICUNddDZsMqC5xP_PIC2018.jpg!w1024_new_small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813" y="5418025"/>
            <a:ext cx="12189600" cy="1441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60343" y="1013064"/>
            <a:ext cx="10627549" cy="48394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203200" dist="508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676902" y="1012430"/>
            <a:ext cx="510990" cy="4840759"/>
          </a:xfrm>
          <a:prstGeom prst="rect">
            <a:avLst/>
          </a:prstGeom>
          <a:solidFill>
            <a:srgbClr val="0955A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11763557" y="3861686"/>
            <a:ext cx="442095" cy="1799548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化学</a:t>
            </a:r>
            <a:endParaRPr lang="en-US" altLang="zh-CN" sz="1400" dirty="0" smtClean="0">
              <a:solidFill>
                <a:srgbClr val="DEE6F9"/>
              </a:solidFill>
            </a:endParaRPr>
          </a:p>
          <a:p>
            <a:pPr algn="l"/>
            <a:r>
              <a:rPr lang="en-US" altLang="zh-CN" sz="1400" dirty="0" smtClean="0">
                <a:solidFill>
                  <a:srgbClr val="DEE6F9"/>
                </a:solidFill>
              </a:rPr>
              <a:t> 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大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一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轮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复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6658" y="1819858"/>
            <a:ext cx="2413397" cy="397366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本课结束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1918743" y="2522885"/>
            <a:ext cx="7056784" cy="105092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ts val="6500"/>
              </a:lnSpc>
            </a:pP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328235" y="471381"/>
            <a:ext cx="839078" cy="976213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0069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zh-CN" altLang="en-US" kern="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8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536710"/>
            <a:ext cx="11412000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氧化性与还原性的判断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氧化性是指物质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的性质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或能力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还原性是指物质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的性质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或能力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元素处于最高价态只有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HNO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KMnO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元素处于最低价态只有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如金属单质、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2-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元素处于中间价态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既有氧化性又有还原性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2918" y="126490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得电子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60404" y="130004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失电子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5290" y="256076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氧化性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0870" y="321377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还原性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683612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影响物质氧化性、还原性强弱的因素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本质：物质氧化性、还原性的强弱取决于得、失电子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程度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与得、失电子数目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无关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影响因素：物质还原性、氧化性的强弱还与反应环境的许多因素有关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如温度、浓度、酸碱性。一般浓度越大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物质的氧化性或还原性越强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酸性增强时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氧化剂的氧化性增强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07574" y="14135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难易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3416" y="20709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多少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539596"/>
            <a:ext cx="11412000" cy="478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物质氧化性、还原性强弱的比较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根据化学方程式判断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还原剂</a:t>
            </a:r>
            <a:r>
              <a:rPr lang="en-US" altLang="zh-CN" sz="28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还原产物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氧化产物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氧化性：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氧化剂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化产物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还原性：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还原剂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产物。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根据相同条件下产物价态的高低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89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2Fe+3Cl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2FeCl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,Fe+S  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。则氧化性：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42878" y="2524755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1760" y="321218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image313.jpeg" descr="source:si_idp675100592;FounderCE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5166" y="4447863"/>
            <a:ext cx="741356" cy="648072"/>
          </a:xfrm>
          <a:prstGeom prst="rect">
            <a:avLst/>
          </a:prstGeom>
        </p:spPr>
      </p:pic>
      <p:pic>
        <p:nvPicPr>
          <p:cNvPr id="6" name="image313.jpeg" descr="source:si_idp675100592;FounderCE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850" y="4447863"/>
            <a:ext cx="741356" cy="6480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394874" y="465393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spect="1"/>
          </p:cNvSpPr>
          <p:nvPr/>
        </p:nvSpPr>
        <p:spPr>
          <a:xfrm>
            <a:off x="488633" y="765498"/>
            <a:ext cx="112131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一、氧化性、还原性判断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有下列化学反应：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2Na+2H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en-US" altLang="zh-CN" sz="28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=2NaOH+H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2F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en-US" altLang="zh-CN" sz="28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=4HF+O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HCl+HClO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C+H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O(g)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CO+H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CaO+H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en-US" altLang="zh-CN" sz="28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(OH)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+O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在反应中表现出的性质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完成表格：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377" y="252030"/>
            <a:ext cx="2297421" cy="523152"/>
            <a:chOff x="92465" y="116911"/>
            <a:chExt cx="2297720" cy="523220"/>
          </a:xfrm>
        </p:grpSpPr>
        <p:sp>
          <p:nvSpPr>
            <p:cNvPr id="8" name="矩形 7"/>
            <p:cNvSpPr/>
            <p:nvPr/>
          </p:nvSpPr>
          <p:spPr>
            <a:xfrm>
              <a:off x="92465" y="116911"/>
              <a:ext cx="2297720" cy="5232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97584" y="116911"/>
              <a:ext cx="1837584" cy="507897"/>
              <a:chOff x="268786" y="116911"/>
              <a:chExt cx="1837584" cy="507897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68786" y="222766"/>
                <a:ext cx="176109" cy="312365"/>
                <a:chOff x="7749630" y="1139935"/>
                <a:chExt cx="264163" cy="468549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7749630" y="1139935"/>
                  <a:ext cx="194305" cy="468549"/>
                </a:xfrm>
                <a:prstGeom prst="roundRect">
                  <a:avLst>
                    <a:gd name="adj" fmla="val 11376"/>
                  </a:avLst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 rot="16200000">
                  <a:off x="7769338" y="1316425"/>
                  <a:ext cx="323134" cy="16577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536506" y="116911"/>
                <a:ext cx="1569864" cy="507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700" dirty="0" smtClean="0">
                    <a:latin typeface="汉仪大黑简" panose="02010609000101010101" pitchFamily="49" charset="-122"/>
                    <a:ea typeface="汉仪大黑简" panose="02010609000101010101" pitchFamily="49" charset="-122"/>
                  </a:rPr>
                  <a:t>热点专练</a:t>
                </a:r>
                <a:endParaRPr lang="zh-CN" altLang="en-US" sz="2700" dirty="0">
                  <a:latin typeface="汉仪大黑简" panose="02010609000101010101" pitchFamily="49" charset="-122"/>
                  <a:ea typeface="汉仪大黑简" panose="02010609000101010101" pitchFamily="49" charset="-122"/>
                </a:endParaRPr>
              </a:p>
            </p:txBody>
          </p:sp>
        </p:grpSp>
      </p:grpSp>
      <p:pic>
        <p:nvPicPr>
          <p:cNvPr id="19" name="image318.jpeg" descr="source:si_idp675184432;FounderCE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656" y="2867021"/>
            <a:ext cx="720370" cy="450034"/>
          </a:xfrm>
          <a:prstGeom prst="rect">
            <a:avLst/>
          </a:prstGeom>
        </p:spPr>
      </p:pic>
      <p:pic>
        <p:nvPicPr>
          <p:cNvPr id="20" name="image319.jpeg" descr="source:si_idp675200048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7132" y="2736717"/>
            <a:ext cx="720370" cy="629728"/>
          </a:xfrm>
          <a:prstGeom prst="rect">
            <a:avLst/>
          </a:prstGeom>
        </p:spPr>
      </p:pic>
      <p:pic>
        <p:nvPicPr>
          <p:cNvPr id="21" name="image321.jpeg" descr="source:si_idp675230768;FounderCES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2284" y="3336971"/>
            <a:ext cx="720370" cy="62972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60045"/>
              </p:ext>
            </p:extLst>
          </p:nvPr>
        </p:nvGraphicFramePr>
        <p:xfrm>
          <a:off x="550590" y="4781879"/>
          <a:ext cx="8064895" cy="1816839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016224"/>
                <a:gridCol w="3744415"/>
              </a:tblGrid>
              <a:tr h="605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元素价态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表现性质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具体反应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28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8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baseline="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8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679473" y="5382518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6894" y="53825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氧化性</a:t>
            </a:r>
          </a:p>
        </p:txBody>
      </p:sp>
      <p:sp>
        <p:nvSpPr>
          <p:cNvPr id="5" name="矩形 4"/>
          <p:cNvSpPr/>
          <p:nvPr/>
        </p:nvSpPr>
        <p:spPr>
          <a:xfrm>
            <a:off x="6098190" y="53825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①④⑥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20349" y="601652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4886" y="601652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还原性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49390" y="60165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②⑥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117426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二、影响物质氧化性、还原性强弱的因素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下列各组物质：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spc="-6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Cu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HNO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　</a:t>
            </a:r>
            <a:r>
              <a:rPr lang="zh-CN" altLang="zh-CN" sz="2800" spc="-6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Cu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FeCl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　</a:t>
            </a:r>
            <a:r>
              <a:rPr lang="zh-CN" altLang="zh-CN" sz="2800" spc="-6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Zn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SO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　</a:t>
            </a:r>
            <a:r>
              <a:rPr lang="zh-CN" altLang="zh-CN" sz="2800" spc="-6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FeCl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spc="-6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r>
              <a:rPr lang="zh-CN" altLang="en-US" sz="2800" spc="-6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spc="-6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　</a:t>
            </a:r>
            <a:r>
              <a:rPr lang="zh-CN" altLang="zh-CN" sz="2800" spc="-6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⑥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HNO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spc="-6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r>
              <a:rPr lang="zh-CN" altLang="en-US" sz="2800" spc="-6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spc="-6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⑦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SO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　</a:t>
            </a:r>
            <a:r>
              <a:rPr lang="zh-CN" altLang="zh-CN" sz="2800" spc="-6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⑧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en-US" altLang="zh-CN" sz="2800" spc="-6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2800" spc="-6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由于浓度不同而发生不同氧化还原反应的是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zh-CN" altLang="en-US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en-US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由于温度不同而发生不同氧化还原反应的是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氧化还原反应不受浓度、温度影响的是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09966" y="280030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①③⑥⑦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9382" y="345680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⑤⑥⑦⑧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59302" y="40673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②④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4797946"/>
            <a:ext cx="11801206" cy="1715485"/>
            <a:chOff x="0" y="333450"/>
            <a:chExt cx="11801206" cy="1715485"/>
          </a:xfrm>
        </p:grpSpPr>
        <p:sp>
          <p:nvSpPr>
            <p:cNvPr id="15" name="矩形 14"/>
            <p:cNvSpPr/>
            <p:nvPr/>
          </p:nvSpPr>
          <p:spPr>
            <a:xfrm>
              <a:off x="0" y="333450"/>
              <a:ext cx="1152000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8542" y="663940"/>
              <a:ext cx="1168266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spc="-100" dirty="0" smtClean="0"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⑥</a:t>
              </a:r>
              <a:r>
                <a:rPr lang="en-US" altLang="zh-CN" sz="2800" spc="-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Fe</a:t>
              </a:r>
              <a:r>
                <a:rPr lang="zh-CN" altLang="zh-CN" sz="2800" spc="-1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和浓</a:t>
              </a:r>
              <a:r>
                <a:rPr lang="en-US" altLang="zh-CN" sz="2800" spc="-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HNO</a:t>
              </a:r>
              <a:r>
                <a:rPr lang="en-US" altLang="zh-CN" sz="2800" spc="-10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800" spc="-1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常温下钝化</a:t>
              </a:r>
              <a:r>
                <a:rPr lang="en-US" altLang="zh-CN" sz="2800" spc="-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spc="-1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加热继续反应</a:t>
              </a:r>
              <a:r>
                <a:rPr lang="en-US" altLang="zh-CN" sz="2800" spc="-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;Fe</a:t>
              </a:r>
              <a:r>
                <a:rPr lang="zh-CN" altLang="zh-CN" sz="2800" spc="-1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和稀</a:t>
              </a:r>
              <a:r>
                <a:rPr lang="en-US" altLang="zh-CN" sz="2800" spc="-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HNO</a:t>
              </a:r>
              <a:r>
                <a:rPr lang="en-US" altLang="zh-CN" sz="2800" spc="-10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800" spc="-1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反应</a:t>
              </a:r>
              <a:r>
                <a:rPr lang="en-US" altLang="zh-CN" sz="2800" spc="-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,HNO</a:t>
              </a:r>
              <a:r>
                <a:rPr lang="en-US" altLang="zh-CN" sz="2800" spc="-10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800" spc="-1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被还原成</a:t>
              </a:r>
              <a:r>
                <a:rPr lang="en-US" altLang="zh-CN" sz="2800" spc="-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NO</a:t>
              </a:r>
              <a:r>
                <a:rPr lang="zh-CN" altLang="zh-CN" sz="2800" spc="-10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。</a:t>
              </a:r>
              <a:endParaRPr lang="en-US" altLang="zh-CN" sz="2800" spc="-1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spc="-60" dirty="0" smtClean="0"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⑦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Fe</a:t>
              </a:r>
              <a:r>
                <a:rPr lang="zh-CN" altLang="zh-CN" sz="2800" spc="-6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和浓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spc="-6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SO</a:t>
              </a:r>
              <a:r>
                <a:rPr lang="en-US" altLang="zh-CN" sz="2800" spc="-6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4</a:t>
              </a:r>
              <a:r>
                <a:rPr lang="zh-CN" altLang="zh-CN" sz="2800" spc="-6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常温下钝化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spc="-6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加热继续反应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;Fe</a:t>
              </a:r>
              <a:r>
                <a:rPr lang="zh-CN" altLang="zh-CN" sz="2800" spc="-6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和稀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spc="-6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SO</a:t>
              </a:r>
              <a:r>
                <a:rPr lang="en-US" altLang="zh-CN" sz="2800" spc="-6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4</a:t>
              </a:r>
              <a:r>
                <a:rPr lang="zh-CN" altLang="zh-CN" sz="2800" spc="-6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反应生成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FeSO</a:t>
              </a:r>
              <a:r>
                <a:rPr lang="en-US" altLang="zh-CN" sz="2800" spc="-6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4</a:t>
              </a:r>
              <a:r>
                <a:rPr lang="zh-CN" altLang="zh-CN" sz="2800" spc="-6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800" spc="-6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spc="-6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800" spc="-60" dirty="0" smtClean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。</a:t>
              </a:r>
              <a:endParaRPr lang="zh-CN" altLang="zh-CN" sz="2800" spc="-6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5190" y="369491"/>
              <a:ext cx="583779" cy="215949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07" tIns="45703" rIns="91407" bIns="45703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OUYU Font" pitchFamily="2" charset="-122"/>
                  <a:ea typeface="DOUYU Font" pitchFamily="2" charset="-122"/>
                </a:defRPr>
              </a:lvl1pPr>
            </a:lstStyle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6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9206" y="626935"/>
                <a:ext cx="11412000" cy="5269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大黑_GBK" panose="03000509000000000000" pitchFamily="65" charset="-122"/>
                    <a:cs typeface="Times New Roman" panose="02020603050405020304" pitchFamily="18" charset="0"/>
                  </a:rPr>
                  <a:t>三、比较物质氧化性或还原性的强弱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试比较下列单质或离子的氧化性。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Br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Cu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试比较下列单质或离子的还原性。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Mg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Ag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Br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③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626935"/>
                <a:ext cx="11412000" cy="5269841"/>
              </a:xfrm>
              <a:prstGeom prst="rect">
                <a:avLst/>
              </a:prstGeom>
              <a:blipFill rotWithShape="0">
                <a:blip r:embed="rId2"/>
                <a:stretch>
                  <a:fillRect l="-1122" b="-1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646934" y="1989634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&gt;Br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&gt;I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62574" y="2637706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&lt;Zn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&lt;Cu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06974" y="3875553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Mg&gt;Fe&gt;Cu&gt;Ag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940783" y="4590180"/>
            <a:ext cx="162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Br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&lt;I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&lt;S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2-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531600" y="5171697"/>
                <a:ext cx="3019224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Cu&gt;Cl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00" y="5171697"/>
                <a:ext cx="3019224" cy="527773"/>
              </a:xfrm>
              <a:prstGeom prst="rect">
                <a:avLst/>
              </a:prstGeom>
              <a:blipFill rotWithShape="0">
                <a:blip r:embed="rId3"/>
                <a:stretch>
                  <a:fillRect l="-4032" t="-11494" b="-29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9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820663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根据反应：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MnO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+4HCl(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2H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O,2KMnO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+16HCl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spc="-8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2KCl+2MnCl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+5Cl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+8H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可判断氧化性：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KMnO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image322.jpeg" descr="source:si_idp671523504;FounderCE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421" y="820663"/>
            <a:ext cx="720437" cy="6297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90346" y="158810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417406"/>
            <a:ext cx="1141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.(1)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铊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Tl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盐与氰化钾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(KCN)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被列为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级危险品。已知下列反应在一定条件下能够发生：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Tl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+2Ag</a:t>
            </a:r>
            <a:r>
              <a:rPr lang="en-US" altLang="zh-CN" sz="26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6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Tl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+2Ag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+Fe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en-US" altLang="zh-CN" sz="26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=Ag+Fe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Fe+2Fe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6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=3Fe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。则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Tl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的氧化性由强到弱的顺序是</a:t>
            </a:r>
            <a:r>
              <a:rPr lang="zh-CN" altLang="zh-CN" sz="26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6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2)[2020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</a:t>
            </a:r>
            <a:r>
              <a:rPr lang="zh-CN" altLang="zh-CN" sz="26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天津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,13(3)</a:t>
            </a:r>
            <a:r>
              <a:rPr lang="zh-CN" altLang="zh-CN" sz="26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节选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]Fe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Ni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能与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6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Ni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均生成二氯化物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由此推断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FeCl</a:t>
            </a:r>
            <a:r>
              <a:rPr lang="en-US" altLang="zh-CN" sz="26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CoCl</a:t>
            </a:r>
            <a:r>
              <a:rPr lang="en-US" altLang="zh-CN" sz="26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6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的氧化性由强到弱的</a:t>
            </a:r>
            <a:r>
              <a:rPr lang="zh-CN" altLang="zh-CN" sz="26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顺序为</a:t>
            </a:r>
            <a:r>
              <a:rPr lang="zh-CN" altLang="zh-CN" sz="26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79182" y="2255371"/>
            <a:ext cx="21932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&gt;Ag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&gt;Fe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8471470" y="3429794"/>
            <a:ext cx="25619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endParaRPr lang="zh-CN" altLang="en-US" sz="26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0" y="4294998"/>
            <a:ext cx="11821441" cy="2159132"/>
            <a:chOff x="0" y="333450"/>
            <a:chExt cx="11821441" cy="2159132"/>
          </a:xfrm>
        </p:grpSpPr>
        <p:sp>
          <p:nvSpPr>
            <p:cNvPr id="11" name="矩形 10"/>
            <p:cNvSpPr/>
            <p:nvPr/>
          </p:nvSpPr>
          <p:spPr>
            <a:xfrm>
              <a:off x="0" y="333450"/>
              <a:ext cx="1152000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8972" y="663940"/>
              <a:ext cx="11452469" cy="1828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Fe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反应生成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可知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氧化性</a:t>
              </a:r>
              <a:r>
                <a:rPr lang="zh-CN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&gt;Fe</a:t>
              </a:r>
              <a:r>
                <a:rPr lang="en-US" altLang="zh-CN" sz="2600" baseline="30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3+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;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Co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反应只生成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CoCl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可知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氧化性</a:t>
              </a:r>
              <a:r>
                <a:rPr lang="zh-CN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2600" baseline="30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3+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&gt;Cl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。综上分析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,FeCl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CoCl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三者氧化性由强到弱的顺序为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CoCl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&gt;Cl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6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&gt;FeCl</a:t>
              </a:r>
              <a:r>
                <a:rPr lang="en-US" altLang="zh-CN" sz="2600" baseline="-250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600" dirty="0">
                  <a:latin typeface="Times New Roman" panose="02020603050405020304" pitchFamily="18" charset="0"/>
                  <a:ea typeface="方正楷体_GBK" panose="03000509000000000000" pitchFamily="65" charset="-122"/>
                  <a:cs typeface="Times New Roman" panose="02020603050405020304" pitchFamily="18" charset="0"/>
                </a:rPr>
                <a:t>。</a:t>
              </a:r>
              <a:endParaRPr lang="zh-CN" altLang="zh-CN" sz="26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5190" y="369491"/>
              <a:ext cx="583779" cy="215949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07" tIns="45703" rIns="91407" bIns="45703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OUYU Font" pitchFamily="2" charset="-122"/>
                  <a:ea typeface="DOUYU Font" pitchFamily="2" charset="-122"/>
                </a:defRPr>
              </a:lvl1pPr>
            </a:lstStyle>
            <a:p>
              <a:endParaRPr lang="zh-CN" altLang="en-US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Office 主题​​">
  <a:themeElements>
    <a:clrScheme name="自定义 7">
      <a:dk1>
        <a:sysClr val="windowText" lastClr="000000"/>
      </a:dk1>
      <a:lt1>
        <a:sysClr val="window" lastClr="C7EDCA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1080</Words>
  <Application>Microsoft Office PowerPoint</Application>
  <PresentationFormat>自定义</PresentationFormat>
  <Paragraphs>139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Adobe 黑体 Std R</vt:lpstr>
      <vt:lpstr>DOUYU Font</vt:lpstr>
      <vt:lpstr>等线</vt:lpstr>
      <vt:lpstr>方正大黑_GBK</vt:lpstr>
      <vt:lpstr>方正楷体_GBK</vt:lpstr>
      <vt:lpstr>方正中等线简体</vt:lpstr>
      <vt:lpstr>汉仪大黑简</vt:lpstr>
      <vt:lpstr>华文细黑</vt:lpstr>
      <vt:lpstr>宋体</vt:lpstr>
      <vt:lpstr>微软雅黑</vt:lpstr>
      <vt:lpstr>Arial</vt:lpstr>
      <vt:lpstr>Calibri</vt:lpstr>
      <vt:lpstr>Cambria Math</vt:lpstr>
      <vt:lpstr>Times New Roman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化学课件</dc:title>
  <dc:creator>金榜苑</dc:creator>
  <cp:lastModifiedBy>Admin</cp:lastModifiedBy>
  <cp:revision>7011</cp:revision>
  <dcterms:created xsi:type="dcterms:W3CDTF">2014-11-27T01:03:00Z</dcterms:created>
  <dcterms:modified xsi:type="dcterms:W3CDTF">2025-01-19T07:40:01Z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F9A15CD799CA4571B5BBA2371C765EB1_12</vt:lpwstr>
  </property>
</Properties>
</file>