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356" r:id="rId4"/>
    <p:sldId id="358" r:id="rId5"/>
    <p:sldId id="359" r:id="rId6"/>
    <p:sldId id="317" r:id="rId7"/>
    <p:sldId id="291" r:id="rId9"/>
    <p:sldId id="265" r:id="rId10"/>
    <p:sldId id="266" r:id="rId11"/>
    <p:sldId id="293" r:id="rId12"/>
    <p:sldId id="292" r:id="rId13"/>
    <p:sldId id="294" r:id="rId14"/>
    <p:sldId id="348" r:id="rId15"/>
    <p:sldId id="350" r:id="rId16"/>
    <p:sldId id="295" r:id="rId17"/>
    <p:sldId id="296" r:id="rId18"/>
    <p:sldId id="297" r:id="rId19"/>
    <p:sldId id="298" r:id="rId20"/>
    <p:sldId id="299" r:id="rId21"/>
    <p:sldId id="300" r:id="rId22"/>
    <p:sldId id="301" r:id="rId23"/>
    <p:sldId id="303" r:id="rId24"/>
    <p:sldId id="302" r:id="rId25"/>
    <p:sldId id="304" r:id="rId26"/>
    <p:sldId id="346" r:id="rId27"/>
    <p:sldId id="347" r:id="rId28"/>
    <p:sldId id="341" r:id="rId29"/>
    <p:sldId id="305" r:id="rId30"/>
    <p:sldId id="306" r:id="rId31"/>
    <p:sldId id="307" r:id="rId32"/>
    <p:sldId id="351" r:id="rId33"/>
    <p:sldId id="355" r:id="rId34"/>
    <p:sldId id="354" r:id="rId35"/>
    <p:sldId id="353" r:id="rId36"/>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zm ycyz" initials="t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6984" autoAdjust="0"/>
    <p:restoredTop sz="94660"/>
  </p:normalViewPr>
  <p:slideViewPr>
    <p:cSldViewPr snapToGrid="0" showGuides="1">
      <p:cViewPr varScale="1">
        <p:scale>
          <a:sx n="70" d="100"/>
          <a:sy n="70" d="100"/>
        </p:scale>
        <p:origin x="-1068" y="-108"/>
      </p:cViewPr>
      <p:guideLst>
        <p:guide orient="horz" pos="2242"/>
        <p:guide pos="377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gs" Target="tags/tag211.xml"/><Relationship Id="rId40" Type="http://schemas.openxmlformats.org/officeDocument/2006/relationships/commentAuthors" Target="commentAuthors.xml"/><Relationship Id="rId4" Type="http://schemas.openxmlformats.org/officeDocument/2006/relationships/slide" Target="slides/slide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67.xml"/><Relationship Id="rId7" Type="http://schemas.microsoft.com/office/2007/relationships/hdphoto" Target="../media/image3.wdp"/><Relationship Id="rId6" Type="http://schemas.openxmlformats.org/officeDocument/2006/relationships/image" Target="../media/image2.png"/><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9" Type="http://schemas.openxmlformats.org/officeDocument/2006/relationships/tags" Target="../tags/tag77.xml"/><Relationship Id="rId18" Type="http://schemas.openxmlformats.org/officeDocument/2006/relationships/tags" Target="../tags/tag76.xml"/><Relationship Id="rId17" Type="http://schemas.openxmlformats.org/officeDocument/2006/relationships/tags" Target="../tags/tag75.xml"/><Relationship Id="rId16" Type="http://schemas.openxmlformats.org/officeDocument/2006/relationships/tags" Target="../tags/tag74.xml"/><Relationship Id="rId15" Type="http://schemas.openxmlformats.org/officeDocument/2006/relationships/tags" Target="../tags/tag73.xml"/><Relationship Id="rId14" Type="http://schemas.openxmlformats.org/officeDocument/2006/relationships/tags" Target="../tags/tag72.xml"/><Relationship Id="rId13" Type="http://schemas.openxmlformats.org/officeDocument/2006/relationships/tags" Target="../tags/tag71.xml"/><Relationship Id="rId12" Type="http://schemas.openxmlformats.org/officeDocument/2006/relationships/tags" Target="../tags/tag70.xml"/><Relationship Id="rId11" Type="http://schemas.openxmlformats.org/officeDocument/2006/relationships/tags" Target="../tags/tag69.xml"/><Relationship Id="rId10" Type="http://schemas.openxmlformats.org/officeDocument/2006/relationships/tags" Target="../tags/tag68.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1.xml"/><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0" Type="http://schemas.openxmlformats.org/officeDocument/2006/relationships/tags" Target="../tags/tag92.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4" Type="http://schemas.openxmlformats.org/officeDocument/2006/relationships/tags" Target="../tags/tag104.xml"/><Relationship Id="rId13" Type="http://schemas.openxmlformats.org/officeDocument/2006/relationships/tags" Target="../tags/tag103.xml"/><Relationship Id="rId12" Type="http://schemas.openxmlformats.org/officeDocument/2006/relationships/tags" Target="../tags/tag102.xml"/><Relationship Id="rId11" Type="http://schemas.openxmlformats.org/officeDocument/2006/relationships/tags" Target="../tags/tag101.xml"/><Relationship Id="rId10"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11.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9.xml"/><Relationship Id="rId8" Type="http://schemas.openxmlformats.org/officeDocument/2006/relationships/tags" Target="../tags/tag118.xml"/><Relationship Id="rId7" Type="http://schemas.openxmlformats.org/officeDocument/2006/relationships/tags" Target="../tags/tag117.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0" Type="http://schemas.openxmlformats.org/officeDocument/2006/relationships/tags" Target="../tags/tag120.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143.xml"/><Relationship Id="rId7" Type="http://schemas.microsoft.com/office/2007/relationships/hdphoto" Target="../media/image3.wdp"/><Relationship Id="rId6" Type="http://schemas.openxmlformats.org/officeDocument/2006/relationships/image" Target="../media/image2.png"/><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8" Type="http://schemas.openxmlformats.org/officeDocument/2006/relationships/tags" Target="../tags/tag152.xml"/><Relationship Id="rId17" Type="http://schemas.openxmlformats.org/officeDocument/2006/relationships/tags" Target="../tags/tag151.xml"/><Relationship Id="rId16" Type="http://schemas.openxmlformats.org/officeDocument/2006/relationships/tags" Target="../tags/tag150.xml"/><Relationship Id="rId15" Type="http://schemas.openxmlformats.org/officeDocument/2006/relationships/tags" Target="../tags/tag149.xml"/><Relationship Id="rId14" Type="http://schemas.openxmlformats.org/officeDocument/2006/relationships/tags" Target="../tags/tag148.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cxnSp>
        <p:nvCxnSpPr>
          <p:cNvPr id="18" name="直接连接符 17"/>
          <p:cNvCxnSpPr/>
          <p:nvPr>
            <p:custDataLst>
              <p:tags r:id="rId2"/>
            </p:custDataLst>
          </p:nvPr>
        </p:nvCxnSpPr>
        <p:spPr>
          <a:xfrm flipH="1">
            <a:off x="461890" y="4495"/>
            <a:ext cx="0" cy="685355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custDataLst>
              <p:tags r:id="rId3"/>
            </p:custDataLst>
          </p:nvPr>
        </p:nvCxnSpPr>
        <p:spPr>
          <a:xfrm>
            <a:off x="492369" y="6295487"/>
            <a:ext cx="11183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custDataLst>
              <p:tags r:id="rId4"/>
            </p:custDataLst>
          </p:nvPr>
        </p:nvCxnSpPr>
        <p:spPr>
          <a:xfrm>
            <a:off x="505167" y="574430"/>
            <a:ext cx="1168683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5" name="VCG41172951964"/>
          <p:cNvPicPr>
            <a:picLocks noChangeAspect="1"/>
          </p:cNvPicPr>
          <p:nvPr>
            <p:custDataLst>
              <p:tags r:id="rId5"/>
            </p:custDataLst>
          </p:nvPr>
        </p:nvPicPr>
        <p:blipFill>
          <a:blip r:embed="rId6">
            <a:alphaModFix amt="14000"/>
            <a:extLst>
              <a:ext uri="{BEBA8EAE-BF5A-486C-A8C5-ECC9F3942E4B}">
                <a14:imgProps xmlns:a14="http://schemas.microsoft.com/office/drawing/2010/main">
                  <a14:imgLayer r:embed="rId7">
                    <a14:imgEffect>
                      <a14:sharpenSoften amount="-100000"/>
                    </a14:imgEffect>
                  </a14:imgLayer>
                </a14:imgProps>
              </a:ext>
            </a:extLst>
          </a:blip>
          <a:srcRect b="5546"/>
          <a:stretch>
            <a:fillRect/>
          </a:stretch>
        </p:blipFill>
        <p:spPr>
          <a:xfrm>
            <a:off x="9565991" y="3138078"/>
            <a:ext cx="2627604" cy="3719922"/>
          </a:xfrm>
          <a:prstGeom prst="rect">
            <a:avLst/>
          </a:prstGeom>
        </p:spPr>
      </p:pic>
      <p:sp>
        <p:nvSpPr>
          <p:cNvPr id="12" name="VCG211375358076"/>
          <p:cNvSpPr/>
          <p:nvPr>
            <p:custDataLst>
              <p:tags r:id="rId8"/>
            </p:custDataLst>
          </p:nvPr>
        </p:nvSpPr>
        <p:spPr>
          <a:xfrm>
            <a:off x="1710690" y="994410"/>
            <a:ext cx="2967990" cy="4873625"/>
          </a:xfrm>
          <a:prstGeom prst="roundRect">
            <a:avLst>
              <a:gd name="adj" fmla="val 50000"/>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1" name="矩形: 圆角 8"/>
          <p:cNvSpPr/>
          <p:nvPr>
            <p:custDataLst>
              <p:tags r:id="rId10"/>
            </p:custDataLst>
          </p:nvPr>
        </p:nvSpPr>
        <p:spPr>
          <a:xfrm>
            <a:off x="1553845" y="874395"/>
            <a:ext cx="3237865" cy="513143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0" name="椭圆 9"/>
          <p:cNvSpPr/>
          <p:nvPr>
            <p:custDataLst>
              <p:tags r:id="rId11"/>
            </p:custDataLst>
          </p:nvPr>
        </p:nvSpPr>
        <p:spPr>
          <a:xfrm>
            <a:off x="4504055" y="1584960"/>
            <a:ext cx="154940" cy="154940"/>
          </a:xfrm>
          <a:prstGeom prst="ellipse">
            <a:avLst/>
          </a:prstGeom>
          <a:solidFill>
            <a:schemeClr val="accent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26" name="椭圆 25"/>
          <p:cNvSpPr/>
          <p:nvPr>
            <p:custDataLst>
              <p:tags r:id="rId12"/>
            </p:custDataLst>
          </p:nvPr>
        </p:nvSpPr>
        <p:spPr>
          <a:xfrm>
            <a:off x="1486535" y="4551045"/>
            <a:ext cx="154940" cy="154940"/>
          </a:xfrm>
          <a:prstGeom prst="ellipse">
            <a:avLst/>
          </a:prstGeom>
          <a:solidFill>
            <a:schemeClr val="accent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cxnSp>
        <p:nvCxnSpPr>
          <p:cNvPr id="17" name="直接连接符 16"/>
          <p:cNvCxnSpPr/>
          <p:nvPr>
            <p:custDataLst>
              <p:tags r:id="rId13"/>
            </p:custDataLst>
          </p:nvPr>
        </p:nvCxnSpPr>
        <p:spPr>
          <a:xfrm flipH="1">
            <a:off x="11690254" y="574430"/>
            <a:ext cx="0" cy="628357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署名"/>
          <p:cNvSpPr txBox="1">
            <a:spLocks noGrp="1"/>
          </p:cNvSpPr>
          <p:nvPr>
            <p:ph type="body" idx="3"/>
            <p:custDataLst>
              <p:tags r:id="rId14"/>
            </p:custDataLst>
          </p:nvPr>
        </p:nvSpPr>
        <p:spPr>
          <a:xfrm>
            <a:off x="5806440" y="4565015"/>
            <a:ext cx="5532120" cy="1279525"/>
          </a:xfrm>
          <a:prstGeom prst="rect">
            <a:avLst/>
          </a:prstGeom>
          <a:noFill/>
        </p:spPr>
        <p:txBody>
          <a:bodyPr vert="horz" wrap="square" lIns="0" tIns="0" rIns="0" bIns="0" rtlCol="0" anchor="t" anchorCtr="0">
            <a:normAutofit/>
          </a:bodyPr>
          <a:lstStyle>
            <a:lvl1pPr marL="0" marR="0" algn="l" defTabSz="914400" rtl="0" eaLnBrk="1" fontAlgn="auto" latinLnBrk="0" hangingPunct="1">
              <a:lnSpc>
                <a:spcPct val="150000"/>
              </a:lnSpc>
              <a:buClrTx/>
              <a:buSzTx/>
              <a:buFontTx/>
              <a:buNone/>
              <a:defRPr kumimoji="0" lang="zh-CN" altLang="en-US" sz="1600" b="0" i="0" u="none" strike="noStrike" kern="1200" cap="none" spc="150" normalizeH="0" baseline="0" noProof="1">
                <a:solidFill>
                  <a:schemeClr val="accent1"/>
                </a:solidFill>
                <a:latin typeface="+mj-ea"/>
                <a:ea typeface="+mj-ea"/>
                <a:cs typeface="MiSans Normal" panose="00000500000000000000" pitchFamily="2" charset="-122"/>
              </a:defRPr>
            </a:lvl1pPr>
          </a:lstStyle>
          <a:p>
            <a:pPr lvl="0" algn="l">
              <a:lnSpc>
                <a:spcPct val="150000"/>
              </a:lnSpc>
            </a:pPr>
            <a:r>
              <a:rPr>
                <a:sym typeface="+mn-ea"/>
              </a:rPr>
              <a:t>单击此处编辑母版文本样式</a:t>
            </a:r>
            <a:endParaRPr>
              <a:sym typeface="+mn-ea"/>
            </a:endParaRPr>
          </a:p>
        </p:txBody>
      </p:sp>
      <p:sp>
        <p:nvSpPr>
          <p:cNvPr id="8" name="副标题"/>
          <p:cNvSpPr txBox="1">
            <a:spLocks noGrp="1"/>
          </p:cNvSpPr>
          <p:nvPr>
            <p:ph type="body" idx="2" hasCustomPrompt="1"/>
            <p:custDataLst>
              <p:tags r:id="rId15"/>
            </p:custDataLst>
          </p:nvPr>
        </p:nvSpPr>
        <p:spPr>
          <a:xfrm>
            <a:off x="5806344" y="3570812"/>
            <a:ext cx="5518150" cy="543560"/>
          </a:xfrm>
          <a:prstGeom prst="rect">
            <a:avLst/>
          </a:prstGeom>
          <a:noFill/>
        </p:spPr>
        <p:txBody>
          <a:bodyPr wrap="square" lIns="0" tIns="0" rIns="0" bIns="0" rtlCol="0" anchor="ctr">
            <a:normAutofit/>
          </a:bodyPr>
          <a:lstStyle>
            <a:lvl1pPr marL="0" marR="0" algn="l" defTabSz="914400" rtl="0" eaLnBrk="1" fontAlgn="auto" latinLnBrk="0" hangingPunct="1">
              <a:lnSpc>
                <a:spcPct val="100000"/>
              </a:lnSpc>
              <a:buClrTx/>
              <a:buSzTx/>
              <a:buFontTx/>
              <a:buNone/>
              <a:defRPr kumimoji="0" lang="zh-CN" altLang="en-US" sz="2400" b="1" i="0" u="none" strike="noStrike" kern="1200" cap="none" spc="300" normalizeH="0" baseline="0" noProof="1">
                <a:solidFill>
                  <a:schemeClr val="tx1">
                    <a:lumMod val="75000"/>
                    <a:lumOff val="25000"/>
                  </a:schemeClr>
                </a:solidFill>
                <a:latin typeface="+mj-ea"/>
                <a:ea typeface="+mj-ea"/>
                <a:cs typeface="MiSans Normal" panose="00000500000000000000" pitchFamily="2" charset="-122"/>
              </a:defRPr>
            </a:lvl1pPr>
          </a:lstStyle>
          <a:p>
            <a:pPr lvl="0" algn="l"/>
            <a:r>
              <a:rPr>
                <a:sym typeface="+mn-ea"/>
              </a:rPr>
              <a:t>单击此处编辑母版副标题样式</a:t>
            </a:r>
            <a:endParaRPr>
              <a:sym typeface="+mn-ea"/>
            </a:endParaRPr>
          </a:p>
        </p:txBody>
      </p:sp>
      <p:sp>
        <p:nvSpPr>
          <p:cNvPr id="7" name="标题"/>
          <p:cNvSpPr txBox="1">
            <a:spLocks noGrp="1"/>
          </p:cNvSpPr>
          <p:nvPr>
            <p:ph type="title" idx="1" hasCustomPrompt="1"/>
            <p:custDataLst>
              <p:tags r:id="rId16"/>
            </p:custDataLst>
          </p:nvPr>
        </p:nvSpPr>
        <p:spPr>
          <a:xfrm>
            <a:off x="5806344" y="1303227"/>
            <a:ext cx="5532120" cy="2204085"/>
          </a:xfrm>
          <a:prstGeom prst="rect">
            <a:avLst/>
          </a:prstGeom>
          <a:noFill/>
        </p:spPr>
        <p:txBody>
          <a:bodyPr vert="horz" wrap="square" lIns="0" tIns="0" rIns="0" bIns="0" rtlCol="0" anchor="b" anchorCtr="0">
            <a:normAutofit/>
          </a:bodyPr>
          <a:lstStyle>
            <a:lvl1pPr marL="0" marR="0" algn="l" defTabSz="914400" rtl="0" eaLnBrk="1" fontAlgn="auto" latinLnBrk="0" hangingPunct="1">
              <a:lnSpc>
                <a:spcPct val="100000"/>
              </a:lnSpc>
              <a:buClrTx/>
              <a:buSzTx/>
              <a:buFontTx/>
              <a:buNone/>
              <a:defRPr kumimoji="0" lang="zh-CN" sz="5400" b="1" i="0" u="none" strike="noStrike" kern="1200" cap="none" spc="300" normalizeH="0" baseline="0" noProof="1">
                <a:gradFill>
                  <a:gsLst>
                    <a:gs pos="100000">
                      <a:schemeClr val="accent1"/>
                    </a:gs>
                    <a:gs pos="0">
                      <a:schemeClr val="accent1">
                        <a:lumMod val="75000"/>
                      </a:schemeClr>
                    </a:gs>
                  </a:gsLst>
                  <a:lin ang="8100000" scaled="0"/>
                </a:gradFill>
                <a:latin typeface="+mj-ea"/>
                <a:ea typeface="+mj-ea"/>
                <a:cs typeface="+mj-ea"/>
              </a:defRPr>
            </a:lvl1pPr>
          </a:lstStyle>
          <a:p>
            <a:pPr lvl="0"/>
            <a:r>
              <a:rPr>
                <a:sym typeface="+mn-ea"/>
              </a:rPr>
              <a:t>单击编辑标题</a:t>
            </a:r>
            <a:endParaRPr>
              <a:sym typeface="+mn-ea"/>
            </a:endParaRPr>
          </a:p>
        </p:txBody>
      </p:sp>
      <p:sp>
        <p:nvSpPr>
          <p:cNvPr id="4" name="日期占位符 3"/>
          <p:cNvSpPr>
            <a:spLocks noGrp="1"/>
          </p:cNvSpPr>
          <p:nvPr>
            <p:ph type="dt" sz="half" idx="10"/>
            <p:custDataLst>
              <p:tags r:id="rId17"/>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8"/>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19"/>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9" name="正文"/>
          <p:cNvSpPr txBox="1">
            <a:spLocks noGrp="1"/>
          </p:cNvSpPr>
          <p:nvPr>
            <p:ph idx="3"/>
            <p:custDataLst>
              <p:tags r:id="rId2"/>
            </p:custDataLst>
          </p:nvPr>
        </p:nvSpPr>
        <p:spPr>
          <a:xfrm>
            <a:off x="608330" y="1289050"/>
            <a:ext cx="10968990" cy="4960620"/>
          </a:xfrm>
          <a:prstGeom prst="rect">
            <a:avLst/>
          </a:prstGeom>
          <a:ln>
            <a:noFill/>
            <a:prstDash val="sysDash"/>
          </a:ln>
        </p:spPr>
        <p:txBody>
          <a:bodyPr vert="horz" lIns="90000" tIns="46800" rIns="90000" bIns="46800" rtlCol="0">
            <a:normAutofit/>
          </a:bodyPr>
          <a:lstStyle>
            <a:lvl1pPr>
              <a:defRPr>
                <a:latin typeface="+mn-ea"/>
                <a:ea typeface="+mn-ea"/>
                <a:sym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zh-CN" altLang="en-US">
                <a:sym typeface="+mn-ea"/>
              </a:rPr>
              <a:t>单击此处编辑母版文本样式</a:t>
            </a:r>
            <a:endParaRPr lang="zh-CN" altLang="en-US">
              <a:sym typeface="+mn-ea"/>
            </a:endParaRPr>
          </a:p>
          <a:p>
            <a:pPr lvl="1"/>
            <a:r>
              <a:rPr lang="zh-CN" altLang="en-US">
                <a:sym typeface="+mn-ea"/>
              </a:rPr>
              <a:t>第二级</a:t>
            </a:r>
            <a:endParaRPr lang="zh-CN" altLang="en-US">
              <a:sym typeface="+mn-ea"/>
            </a:endParaRPr>
          </a:p>
          <a:p>
            <a:pPr lvl="2"/>
            <a:r>
              <a:rPr lang="zh-CN" altLang="en-US">
                <a:sym typeface="+mn-ea"/>
              </a:rPr>
              <a:t>第三级</a:t>
            </a:r>
            <a:endParaRPr lang="zh-CN" altLang="en-US">
              <a:sym typeface="+mn-ea"/>
            </a:endParaRPr>
          </a:p>
          <a:p>
            <a:pPr lvl="3"/>
            <a:r>
              <a:rPr lang="zh-CN" altLang="en-US">
                <a:sym typeface="+mn-ea"/>
              </a:rPr>
              <a:t>第四级</a:t>
            </a:r>
            <a:endParaRPr lang="zh-CN" altLang="en-US">
              <a:sym typeface="+mn-ea"/>
            </a:endParaRPr>
          </a:p>
          <a:p>
            <a:pPr lvl="4"/>
            <a:r>
              <a:rPr lang="zh-CN" altLang="en-US">
                <a:sym typeface="+mn-ea"/>
              </a:rPr>
              <a:t>第五级</a:t>
            </a:r>
            <a:endParaRPr lang="zh-CN" altLang="en-US">
              <a:sym typeface="+mn-ea"/>
            </a:endParaRPr>
          </a:p>
        </p:txBody>
      </p:sp>
      <p:sp>
        <p:nvSpPr>
          <p:cNvPr id="8" name="标题"/>
          <p:cNvSpPr txBox="1">
            <a:spLocks noGrp="1"/>
          </p:cNvSpPr>
          <p:nvPr>
            <p:ph type="title" idx="2"/>
            <p:custDataLst>
              <p:tags r:id="rId3"/>
            </p:custDataLst>
          </p:nvPr>
        </p:nvSpPr>
        <p:spPr>
          <a:xfrm>
            <a:off x="608400" y="330905"/>
            <a:ext cx="10969200" cy="70560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3600" b="1" i="0" u="none" strike="noStrike" kern="1200" cap="none" spc="300" normalizeH="0" baseline="0" noProof="1">
                <a:ln>
                  <a:noFill/>
                  <a:prstDash val="sysDot"/>
                </a:ln>
                <a:gradFill>
                  <a:gsLst>
                    <a:gs pos="0">
                      <a:schemeClr val="accent1"/>
                    </a:gs>
                    <a:gs pos="100000">
                      <a:schemeClr val="accent1">
                        <a:lumMod val="50000"/>
                      </a:schemeClr>
                    </a:gs>
                  </a:gsLst>
                  <a:lin ang="2700000" scaled="0"/>
                </a:gra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cxnSp>
        <p:nvCxnSpPr>
          <p:cNvPr id="7" name="直接连接符 6"/>
          <p:cNvCxnSpPr/>
          <p:nvPr>
            <p:custDataLst>
              <p:tags r:id="rId4"/>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日期占位符 3"/>
          <p:cNvSpPr>
            <a:spLocks noGrp="1"/>
          </p:cNvSpPr>
          <p:nvPr>
            <p:ph type="dt" sz="half" idx="10"/>
            <p:custDataLst>
              <p:tags r:id="rId5"/>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7"/>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cxnSp>
        <p:nvCxnSpPr>
          <p:cNvPr id="9" name="直接连接符 8"/>
          <p:cNvCxnSpPr/>
          <p:nvPr>
            <p:custDataLst>
              <p:tags r:id="rId2"/>
            </p:custDataLst>
          </p:nvPr>
        </p:nvCxnSpPr>
        <p:spPr>
          <a:xfrm flipH="1">
            <a:off x="11690254" y="574430"/>
            <a:ext cx="0" cy="628357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custDataLst>
              <p:tags r:id="rId3"/>
            </p:custDataLst>
          </p:nvPr>
        </p:nvCxnSpPr>
        <p:spPr>
          <a:xfrm>
            <a:off x="492369" y="6231987"/>
            <a:ext cx="11183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custDataLst>
              <p:tags r:id="rId4"/>
            </p:custDataLst>
          </p:nvPr>
        </p:nvCxnSpPr>
        <p:spPr>
          <a:xfrm flipH="1" flipV="1">
            <a:off x="2926080" y="604911"/>
            <a:ext cx="0" cy="562707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标题"/>
          <p:cNvSpPr txBox="1">
            <a:spLocks noGrp="1"/>
          </p:cNvSpPr>
          <p:nvPr>
            <p:ph type="title" idx="3" hasCustomPrompt="1"/>
            <p:custDataLst>
              <p:tags r:id="rId5"/>
            </p:custDataLst>
          </p:nvPr>
        </p:nvSpPr>
        <p:spPr>
          <a:xfrm>
            <a:off x="551815" y="1823085"/>
            <a:ext cx="2317115" cy="2828925"/>
          </a:xfrm>
          <a:prstGeom prst="rect">
            <a:avLst/>
          </a:prstGeom>
          <a:noFill/>
        </p:spPr>
        <p:txBody>
          <a:bodyPr vert="eaVert" wrap="square" lIns="0" tIns="0" rIns="0" bIns="0" rtlCol="0" anchor="ctr" anchorCtr="0">
            <a:normAutofit/>
          </a:bodyPr>
          <a:lstStyle>
            <a:lvl1pPr marL="0" marR="0" algn="ctr" defTabSz="914400" rtl="0" eaLnBrk="1" fontAlgn="auto" latinLnBrk="0" hangingPunct="1">
              <a:lnSpc>
                <a:spcPct val="120000"/>
              </a:lnSpc>
              <a:buClrTx/>
              <a:buSzTx/>
              <a:buFontTx/>
              <a:buNone/>
              <a:defRPr kumimoji="0" lang="zh-CN" altLang="en-US" sz="9600" b="0" i="0" u="none" strike="noStrike" kern="1200" cap="none" spc="300" normalizeH="0" baseline="0" noProof="1">
                <a:gradFill>
                  <a:gsLst>
                    <a:gs pos="0">
                      <a:schemeClr val="accent1"/>
                    </a:gs>
                    <a:gs pos="100000">
                      <a:schemeClr val="accent1">
                        <a:alpha val="71000"/>
                      </a:schemeClr>
                    </a:gs>
                  </a:gsLst>
                  <a:lin ang="8100000" scaled="0"/>
                </a:gradFill>
                <a:latin typeface="+mj-ea"/>
                <a:ea typeface="+mj-ea"/>
                <a:cs typeface="+mj-ea"/>
              </a:defRPr>
            </a:lvl1pPr>
          </a:lstStyle>
          <a:p>
            <a:pPr lvl="0" algn="ctr">
              <a:lnSpc>
                <a:spcPct val="120000"/>
              </a:lnSpc>
            </a:pPr>
            <a:r>
              <a:rPr>
                <a:sym typeface="+mn-ea"/>
              </a:rPr>
              <a:t>标题</a:t>
            </a:r>
            <a:endParaRPr>
              <a:sym typeface="+mn-ea"/>
            </a:endParaRPr>
          </a:p>
        </p:txBody>
      </p:sp>
      <p:cxnSp>
        <p:nvCxnSpPr>
          <p:cNvPr id="18" name="直接连接符 17"/>
          <p:cNvCxnSpPr/>
          <p:nvPr>
            <p:custDataLst>
              <p:tags r:id="rId6"/>
            </p:custDataLst>
          </p:nvPr>
        </p:nvCxnSpPr>
        <p:spPr>
          <a:xfrm flipH="1">
            <a:off x="461890" y="4495"/>
            <a:ext cx="0" cy="685355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custDataLst>
              <p:tags r:id="rId7"/>
            </p:custDataLst>
          </p:nvPr>
        </p:nvCxnSpPr>
        <p:spPr>
          <a:xfrm>
            <a:off x="505167" y="567342"/>
            <a:ext cx="1168683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日期占位符 2"/>
          <p:cNvSpPr>
            <a:spLocks noGrp="1"/>
          </p:cNvSpPr>
          <p:nvPr>
            <p:ph type="dt" sz="half" idx="10"/>
            <p:custDataLst>
              <p:tags r:id="rId8"/>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14400"/>
            <a:ext cx="3960000" cy="316800"/>
          </a:xfrm>
        </p:spPr>
        <p:txBody>
          <a:bodyPr/>
          <a:lstStyle/>
          <a:p>
            <a:endParaRPr lang="zh-CN" altLang="en-US"/>
          </a:p>
        </p:txBody>
      </p:sp>
      <p:sp>
        <p:nvSpPr>
          <p:cNvPr id="5" name="灯片编号占位符 4"/>
          <p:cNvSpPr>
            <a:spLocks noGrp="1"/>
          </p:cNvSpPr>
          <p:nvPr>
            <p:ph type="sldNum" sz="quarter" idx="12"/>
            <p:custDataLst>
              <p:tags r:id="rId10"/>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cxnSp>
        <p:nvCxnSpPr>
          <p:cNvPr id="14" name="直接连接符 13"/>
          <p:cNvCxnSpPr/>
          <p:nvPr>
            <p:custDataLst>
              <p:tags r:id="rId2"/>
            </p:custDataLst>
          </p:nvPr>
        </p:nvCxnSpPr>
        <p:spPr>
          <a:xfrm flipH="1">
            <a:off x="11690254" y="574430"/>
            <a:ext cx="0" cy="628357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custDataLst>
              <p:tags r:id="rId3"/>
            </p:custDataLst>
          </p:nvPr>
        </p:nvCxnSpPr>
        <p:spPr>
          <a:xfrm>
            <a:off x="492369" y="6231987"/>
            <a:ext cx="11183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4"/>
            </p:custDataLst>
          </p:nvPr>
        </p:nvCxnSpPr>
        <p:spPr>
          <a:xfrm flipH="1">
            <a:off x="461890" y="4495"/>
            <a:ext cx="0" cy="685355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custDataLst>
              <p:tags r:id="rId5"/>
            </p:custDataLst>
          </p:nvPr>
        </p:nvCxnSpPr>
        <p:spPr>
          <a:xfrm>
            <a:off x="505167" y="574430"/>
            <a:ext cx="1168683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标题"/>
          <p:cNvSpPr txBox="1">
            <a:spLocks noGrp="1"/>
          </p:cNvSpPr>
          <p:nvPr>
            <p:ph type="title" idx="5"/>
            <p:custDataLst>
              <p:tags r:id="rId6"/>
            </p:custDataLst>
          </p:nvPr>
        </p:nvSpPr>
        <p:spPr>
          <a:xfrm>
            <a:off x="2587943" y="3900842"/>
            <a:ext cx="7016115" cy="1617307"/>
          </a:xfrm>
          <a:prstGeom prst="rect">
            <a:avLst/>
          </a:prstGeom>
          <a:noFill/>
        </p:spPr>
        <p:txBody>
          <a:bodyPr wrap="square" lIns="0" tIns="0" rIns="0" bIns="0" rtlCol="0" anchor="ctr">
            <a:normAutofit/>
          </a:bodyPr>
          <a:lstStyle>
            <a:lvl1pPr marL="0" marR="0" algn="ctr" defTabSz="914400" rtl="0" eaLnBrk="1" fontAlgn="auto" latinLnBrk="0" hangingPunct="1">
              <a:lnSpc>
                <a:spcPct val="100000"/>
              </a:lnSpc>
              <a:buClrTx/>
              <a:buSzTx/>
              <a:buFontTx/>
              <a:buNone/>
              <a:defRPr kumimoji="0" sz="3600" b="0" i="0" u="none" strike="noStrike" kern="1200" cap="none" spc="300" normalizeH="0" baseline="0" noProof="1" err="1">
                <a:solidFill>
                  <a:schemeClr val="tx1">
                    <a:lumMod val="75000"/>
                    <a:lumOff val="25000"/>
                  </a:schemeClr>
                </a:solidFill>
                <a:latin typeface="+mj-ea"/>
                <a:ea typeface="+mj-ea"/>
                <a:cs typeface="+mj-ea"/>
              </a:defRPr>
            </a:lvl1pPr>
          </a:lstStyle>
          <a:p>
            <a:pPr lvl="0" algn="ctr"/>
            <a:r>
              <a:rPr>
                <a:sym typeface="+mn-ea"/>
              </a:rPr>
              <a:t>单击此处编辑母版标题样式</a:t>
            </a:r>
            <a:endParaRPr>
              <a:sym typeface="+mn-ea"/>
            </a:endParaRPr>
          </a:p>
        </p:txBody>
      </p:sp>
      <p:sp>
        <p:nvSpPr>
          <p:cNvPr id="8" name="矩形: 圆角 5"/>
          <p:cNvSpPr/>
          <p:nvPr>
            <p:custDataLst>
              <p:tags r:id="rId7"/>
            </p:custDataLst>
          </p:nvPr>
        </p:nvSpPr>
        <p:spPr>
          <a:xfrm rot="16200000">
            <a:off x="4876165" y="328930"/>
            <a:ext cx="2439670" cy="4037330"/>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9" name="椭圆 8"/>
          <p:cNvSpPr/>
          <p:nvPr>
            <p:custDataLst>
              <p:tags r:id="rId8"/>
            </p:custDataLst>
          </p:nvPr>
        </p:nvSpPr>
        <p:spPr>
          <a:xfrm rot="16200000">
            <a:off x="4639945" y="1193165"/>
            <a:ext cx="155575" cy="162560"/>
          </a:xfrm>
          <a:prstGeom prst="ellipse">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2" name="VCG211375358076"/>
          <p:cNvSpPr/>
          <p:nvPr>
            <p:custDataLst>
              <p:tags r:id="rId9"/>
            </p:custDataLst>
          </p:nvPr>
        </p:nvSpPr>
        <p:spPr>
          <a:xfrm>
            <a:off x="4265295" y="1339850"/>
            <a:ext cx="3661410" cy="2063750"/>
          </a:xfrm>
          <a:prstGeom prst="roundRect">
            <a:avLst>
              <a:gd name="adj" fmla="val 50000"/>
            </a:avLst>
          </a:prstGeom>
          <a:blipFill>
            <a:blip r:embed="rId10"/>
            <a:stretch>
              <a:fillRect t="-329" b="-19100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7" name="节编号"/>
          <p:cNvSpPr txBox="1">
            <a:spLocks noGrp="1"/>
          </p:cNvSpPr>
          <p:nvPr>
            <p:ph type="body" idx="1" hasCustomPrompt="1"/>
            <p:custDataLst>
              <p:tags r:id="rId11"/>
            </p:custDataLst>
          </p:nvPr>
        </p:nvSpPr>
        <p:spPr>
          <a:xfrm>
            <a:off x="5276215" y="1837055"/>
            <a:ext cx="1610995" cy="1181100"/>
          </a:xfrm>
          <a:prstGeom prst="rect">
            <a:avLst/>
          </a:prstGeom>
          <a:noFill/>
        </p:spPr>
        <p:txBody>
          <a:bodyPr wrap="square" lIns="0" tIns="0" rIns="0" bIns="0" rtlCol="0" anchor="ctr" anchorCtr="0">
            <a:noAutofit/>
          </a:bodyPr>
          <a:lstStyle>
            <a:lvl1pPr marL="0" marR="0" algn="ctr" defTabSz="914400" rtl="0" eaLnBrk="1" fontAlgn="auto" latinLnBrk="0" hangingPunct="1">
              <a:lnSpc>
                <a:spcPct val="100000"/>
              </a:lnSpc>
              <a:buClrTx/>
              <a:buSzTx/>
              <a:buFontTx/>
              <a:buNone/>
              <a:defRPr kumimoji="0" lang="en-US" altLang="zh-CN" sz="9600" b="1" i="0" u="none" strike="noStrike" kern="1200" cap="none" spc="300" normalizeH="0" baseline="0" noProof="1">
                <a:gradFill>
                  <a:gsLst>
                    <a:gs pos="0">
                      <a:schemeClr val="accent1"/>
                    </a:gs>
                    <a:gs pos="100000">
                      <a:schemeClr val="accent1">
                        <a:lumMod val="50000"/>
                      </a:schemeClr>
                    </a:gs>
                  </a:gsLst>
                  <a:lin ang="5400000" scaled="0"/>
                </a:gradFill>
                <a:latin typeface="+mj-ea"/>
                <a:ea typeface="+mj-ea"/>
                <a:cs typeface="MiSans Normal" panose="00000500000000000000" pitchFamily="2" charset="-122"/>
              </a:defRPr>
            </a:lvl1pPr>
          </a:lstStyle>
          <a:p>
            <a:pPr lvl="0" algn="ctr"/>
            <a:r>
              <a:rPr err="1">
                <a:sym typeface="+mn-ea"/>
              </a:rPr>
              <a:t>编号</a:t>
            </a:r>
            <a:endParaRPr>
              <a:sym typeface="+mn-ea"/>
            </a:endParaRPr>
          </a:p>
        </p:txBody>
      </p:sp>
      <p:sp>
        <p:nvSpPr>
          <p:cNvPr id="4" name="日期占位符 3"/>
          <p:cNvSpPr>
            <a:spLocks noGrp="1"/>
          </p:cNvSpPr>
          <p:nvPr>
            <p:ph type="dt" sz="half" idx="10"/>
            <p:custDataLst>
              <p:tags r:id="rId12"/>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3"/>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14"/>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showMasterSp="0">
  <p:cSld name="标题和两栏">
    <p:spTree>
      <p:nvGrpSpPr>
        <p:cNvPr id="1" name=""/>
        <p:cNvGrpSpPr/>
        <p:nvPr/>
      </p:nvGrpSpPr>
      <p:grpSpPr>
        <a:xfrm>
          <a:off x="0" y="0"/>
          <a:ext cx="0" cy="0"/>
          <a:chOff x="0" y="0"/>
          <a:chExt cx="0" cy="0"/>
        </a:xfrm>
      </p:grpSpPr>
      <p:cxnSp>
        <p:nvCxnSpPr>
          <p:cNvPr id="11" name="直接连接符 10"/>
          <p:cNvCxnSpPr/>
          <p:nvPr>
            <p:custDataLst>
              <p:tags r:id="rId2"/>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正文"/>
          <p:cNvSpPr txBox="1">
            <a:spLocks noGrp="1"/>
          </p:cNvSpPr>
          <p:nvPr>
            <p:ph idx="3"/>
            <p:custDataLst>
              <p:tags r:id="rId3"/>
            </p:custDataLst>
          </p:nvPr>
        </p:nvSpPr>
        <p:spPr>
          <a:xfrm>
            <a:off x="6400800" y="1289050"/>
            <a:ext cx="5176520" cy="496062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65000"/>
                    <a:lumOff val="35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65000"/>
                    <a:lumOff val="35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65000"/>
                    <a:lumOff val="35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65000"/>
                    <a:lumOff val="35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9" name="正文"/>
          <p:cNvSpPr txBox="1">
            <a:spLocks noGrp="1"/>
          </p:cNvSpPr>
          <p:nvPr>
            <p:ph idx="2"/>
            <p:custDataLst>
              <p:tags r:id="rId4"/>
            </p:custDataLst>
          </p:nvPr>
        </p:nvSpPr>
        <p:spPr>
          <a:xfrm>
            <a:off x="608330" y="1289050"/>
            <a:ext cx="5176520" cy="496062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65000"/>
                    <a:lumOff val="35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65000"/>
                    <a:lumOff val="35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65000"/>
                    <a:lumOff val="35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65000"/>
                    <a:lumOff val="35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8" name="标题"/>
          <p:cNvSpPr txBox="1">
            <a:spLocks noGrp="1"/>
          </p:cNvSpPr>
          <p:nvPr>
            <p:ph type="title" idx="1"/>
            <p:custDataLst>
              <p:tags r:id="rId5"/>
            </p:custDataLst>
          </p:nvPr>
        </p:nvSpPr>
        <p:spPr>
          <a:xfrm>
            <a:off x="608400" y="330905"/>
            <a:ext cx="10969200" cy="70560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3600" b="0" i="0" u="none" strike="noStrike" kern="1200" cap="none" spc="300" normalizeH="0" baseline="0" noProof="1">
                <a:ln>
                  <a:noFill/>
                  <a:prstDash val="sysDot"/>
                </a:ln>
                <a:gradFill>
                  <a:gsLst>
                    <a:gs pos="0">
                      <a:schemeClr val="accent1"/>
                    </a:gs>
                    <a:gs pos="100000">
                      <a:schemeClr val="accent1">
                        <a:lumMod val="50000"/>
                      </a:schemeClr>
                    </a:gs>
                  </a:gsLst>
                  <a:lin ang="2700000" scaled="0"/>
                </a:gra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5" name="日期占位符 4"/>
          <p:cNvSpPr>
            <a:spLocks noGrp="1"/>
          </p:cNvSpPr>
          <p:nvPr>
            <p:ph type="dt" sz="half" idx="10"/>
            <p:custDataLst>
              <p:tags r:id="rId6"/>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7"/>
            </p:custDataLst>
          </p:nvPr>
        </p:nvSpPr>
        <p:spPr>
          <a:xfrm>
            <a:off x="4116000" y="6314400"/>
            <a:ext cx="3960000" cy="316800"/>
          </a:xfrm>
        </p:spPr>
        <p:txBody>
          <a:bodyPr/>
          <a:lstStyle/>
          <a:p>
            <a:endParaRPr lang="zh-CN" altLang="en-US"/>
          </a:p>
        </p:txBody>
      </p:sp>
      <p:sp>
        <p:nvSpPr>
          <p:cNvPr id="7" name="灯片编号占位符 6"/>
          <p:cNvSpPr>
            <a:spLocks noGrp="1"/>
          </p:cNvSpPr>
          <p:nvPr>
            <p:ph type="sldNum" sz="quarter" idx="12"/>
            <p:custDataLst>
              <p:tags r:id="rId8"/>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showMasterSp="0">
  <p:cSld name="标题和比较">
    <p:spTree>
      <p:nvGrpSpPr>
        <p:cNvPr id="1" name=""/>
        <p:cNvGrpSpPr/>
        <p:nvPr/>
      </p:nvGrpSpPr>
      <p:grpSpPr>
        <a:xfrm>
          <a:off x="0" y="0"/>
          <a:ext cx="0" cy="0"/>
          <a:chOff x="0" y="0"/>
          <a:chExt cx="0" cy="0"/>
        </a:xfrm>
      </p:grpSpPr>
      <p:cxnSp>
        <p:nvCxnSpPr>
          <p:cNvPr id="15" name="直接连接符 14"/>
          <p:cNvCxnSpPr/>
          <p:nvPr>
            <p:custDataLst>
              <p:tags r:id="rId2"/>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正文"/>
          <p:cNvSpPr txBox="1">
            <a:spLocks noGrp="1"/>
          </p:cNvSpPr>
          <p:nvPr>
            <p:ph idx="5"/>
            <p:custDataLst>
              <p:tags r:id="rId3"/>
            </p:custDataLst>
          </p:nvPr>
        </p:nvSpPr>
        <p:spPr>
          <a:xfrm>
            <a:off x="6235200" y="1854000"/>
            <a:ext cx="5342400" cy="439560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65000"/>
                    <a:lumOff val="35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65000"/>
                    <a:lumOff val="35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65000"/>
                    <a:lumOff val="35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65000"/>
                    <a:lumOff val="35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13" name="标题"/>
          <p:cNvSpPr txBox="1">
            <a:spLocks noGrp="1"/>
          </p:cNvSpPr>
          <p:nvPr>
            <p:ph type="title" idx="4"/>
            <p:custDataLst>
              <p:tags r:id="rId4"/>
            </p:custDataLst>
          </p:nvPr>
        </p:nvSpPr>
        <p:spPr>
          <a:xfrm>
            <a:off x="6235065" y="1353185"/>
            <a:ext cx="5342255" cy="47625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2000" b="1" i="0" u="none" strike="noStrike" kern="1200" cap="none" spc="0" normalizeH="0" baseline="0" noProof="1">
                <a:solidFill>
                  <a:schemeClr val="tx1">
                    <a:lumMod val="85000"/>
                    <a:lumOff val="15000"/>
                  </a:schemeClr>
                </a:soli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12" name="正文"/>
          <p:cNvSpPr txBox="1">
            <a:spLocks noGrp="1"/>
          </p:cNvSpPr>
          <p:nvPr>
            <p:ph idx="3"/>
            <p:custDataLst>
              <p:tags r:id="rId5"/>
            </p:custDataLst>
          </p:nvPr>
        </p:nvSpPr>
        <p:spPr>
          <a:xfrm>
            <a:off x="608400" y="1854000"/>
            <a:ext cx="5342400" cy="4395600"/>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65000"/>
                    <a:lumOff val="35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65000"/>
                    <a:lumOff val="35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65000"/>
                    <a:lumOff val="35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65000"/>
                    <a:lumOff val="35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11" name="标题"/>
          <p:cNvSpPr txBox="1">
            <a:spLocks noGrp="1"/>
          </p:cNvSpPr>
          <p:nvPr>
            <p:ph type="title" idx="2"/>
            <p:custDataLst>
              <p:tags r:id="rId6"/>
            </p:custDataLst>
          </p:nvPr>
        </p:nvSpPr>
        <p:spPr>
          <a:xfrm>
            <a:off x="608330" y="1353185"/>
            <a:ext cx="5342255" cy="47625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2000" b="1" i="0" u="none" strike="noStrike" kern="1200" cap="none" spc="0" normalizeH="0" baseline="0" noProof="1">
                <a:solidFill>
                  <a:schemeClr val="tx1">
                    <a:lumMod val="85000"/>
                    <a:lumOff val="15000"/>
                  </a:schemeClr>
                </a:soli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10" name="标题"/>
          <p:cNvSpPr txBox="1">
            <a:spLocks noGrp="1"/>
          </p:cNvSpPr>
          <p:nvPr>
            <p:ph type="title" idx="1"/>
            <p:custDataLst>
              <p:tags r:id="rId7"/>
            </p:custDataLst>
          </p:nvPr>
        </p:nvSpPr>
        <p:spPr>
          <a:xfrm>
            <a:off x="608400" y="330905"/>
            <a:ext cx="10969200" cy="70560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3600" b="0" i="0" u="none" strike="noStrike" kern="1200" cap="none" spc="300" normalizeH="0" baseline="0" noProof="1">
                <a:ln>
                  <a:noFill/>
                  <a:prstDash val="sysDot"/>
                </a:ln>
                <a:gradFill>
                  <a:gsLst>
                    <a:gs pos="0">
                      <a:schemeClr val="accent1"/>
                    </a:gs>
                    <a:gs pos="100000">
                      <a:schemeClr val="accent1">
                        <a:lumMod val="50000"/>
                      </a:schemeClr>
                    </a:gs>
                  </a:gsLst>
                  <a:lin ang="2700000" scaled="0"/>
                </a:gra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7" name="日期占位符 6"/>
          <p:cNvSpPr>
            <a:spLocks noGrp="1"/>
          </p:cNvSpPr>
          <p:nvPr>
            <p:ph type="dt" sz="half" idx="10"/>
            <p:custDataLst>
              <p:tags r:id="rId8"/>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9"/>
            </p:custDataLst>
          </p:nvPr>
        </p:nvSpPr>
        <p:spPr>
          <a:xfrm>
            <a:off x="4116000" y="6314400"/>
            <a:ext cx="3960000" cy="316800"/>
          </a:xfrm>
        </p:spPr>
        <p:txBody>
          <a:bodyPr/>
          <a:lstStyle/>
          <a:p>
            <a:endParaRPr lang="zh-CN" altLang="en-US"/>
          </a:p>
        </p:txBody>
      </p:sp>
      <p:sp>
        <p:nvSpPr>
          <p:cNvPr id="9" name="灯片编号占位符 8"/>
          <p:cNvSpPr>
            <a:spLocks noGrp="1"/>
          </p:cNvSpPr>
          <p:nvPr>
            <p:ph type="sldNum" sz="quarter" idx="12"/>
            <p:custDataLst>
              <p:tags r:id="rId10"/>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cxnSp>
        <p:nvCxnSpPr>
          <p:cNvPr id="7" name="直接连接符 6"/>
          <p:cNvCxnSpPr/>
          <p:nvPr>
            <p:custDataLst>
              <p:tags r:id="rId2"/>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标题"/>
          <p:cNvSpPr txBox="1">
            <a:spLocks noGrp="1"/>
          </p:cNvSpPr>
          <p:nvPr>
            <p:ph type="title" idx="1"/>
            <p:custDataLst>
              <p:tags r:id="rId3"/>
            </p:custDataLst>
          </p:nvPr>
        </p:nvSpPr>
        <p:spPr>
          <a:xfrm>
            <a:off x="608400" y="330905"/>
            <a:ext cx="10969200" cy="70560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3600" b="0" i="0" u="none" strike="noStrike" kern="1200" cap="none" spc="300" normalizeH="0" baseline="0" noProof="1">
                <a:ln>
                  <a:noFill/>
                  <a:prstDash val="sysDot"/>
                </a:ln>
                <a:gradFill>
                  <a:gsLst>
                    <a:gs pos="0">
                      <a:schemeClr val="accent1"/>
                    </a:gs>
                    <a:gs pos="100000">
                      <a:schemeClr val="accent1">
                        <a:lumMod val="50000"/>
                      </a:schemeClr>
                    </a:gs>
                  </a:gsLst>
                  <a:lin ang="2700000" scaled="0"/>
                </a:gra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a:xfrm>
            <a:off x="4116000" y="6314400"/>
            <a:ext cx="3960000" cy="316800"/>
          </a:xfrm>
        </p:spPr>
        <p:txBody>
          <a:bodyPr/>
          <a:lstStyle/>
          <a:p>
            <a:endParaRPr lang="zh-CN" altLang="en-US"/>
          </a:p>
        </p:txBody>
      </p:sp>
      <p:sp>
        <p:nvSpPr>
          <p:cNvPr id="5" name="灯片编号占位符 4"/>
          <p:cNvSpPr>
            <a:spLocks noGrp="1"/>
          </p:cNvSpPr>
          <p:nvPr>
            <p:ph type="sldNum" sz="quarter" idx="12"/>
            <p:custDataLst>
              <p:tags r:id="rId6"/>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showMasterSp="0">
  <p:cSld name="仅内容">
    <p:spTree>
      <p:nvGrpSpPr>
        <p:cNvPr id="1" name=""/>
        <p:cNvGrpSpPr/>
        <p:nvPr/>
      </p:nvGrpSpPr>
      <p:grpSpPr>
        <a:xfrm>
          <a:off x="0" y="0"/>
          <a:ext cx="0" cy="0"/>
          <a:chOff x="0" y="0"/>
          <a:chExt cx="0" cy="0"/>
        </a:xfrm>
      </p:grpSpPr>
      <p:sp>
        <p:nvSpPr>
          <p:cNvPr id="7" name="正文"/>
          <p:cNvSpPr txBox="1">
            <a:spLocks noGrp="1"/>
          </p:cNvSpPr>
          <p:nvPr>
            <p:ph idx="1"/>
            <p:custDataLst>
              <p:tags r:id="rId2"/>
            </p:custDataLst>
          </p:nvPr>
        </p:nvSpPr>
        <p:spPr>
          <a:xfrm>
            <a:off x="608330" y="608330"/>
            <a:ext cx="10968990" cy="5648325"/>
          </a:xfrm>
          <a:prstGeom prst="rect">
            <a:avLst/>
          </a:prstGeom>
          <a:ln>
            <a:noFill/>
            <a:prstDash val="sysDash"/>
          </a:ln>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1000"/>
              </a:spcAft>
              <a:buClrTx/>
              <a:buSzTx/>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marR="0" lvl="1" indent="-228600" fontAlgn="auto">
              <a:lnSpc>
                <a:spcPct val="120000"/>
              </a:lnSpc>
              <a:spcBef>
                <a:spcPct val="0"/>
              </a:spcBef>
              <a:spcAft>
                <a:spcPts val="600"/>
              </a:spcAft>
              <a:buFont typeface="Arial" panose="020B0604020202020204" pitchFamily="34" charset="0"/>
              <a:buChar char="●"/>
              <a:tabLst>
                <a:tab pos="1609725" algn="l"/>
              </a:tabLst>
              <a:defRPr kumimoji="0" sz="1600" b="0" i="0" u="none" strike="noStrike" cap="none" spc="150" normalizeH="0" baseline="0">
                <a:solidFill>
                  <a:schemeClr val="tx1">
                    <a:lumMod val="65000"/>
                    <a:lumOff val="35000"/>
                  </a:schemeClr>
                </a:solidFill>
                <a:uFillTx/>
                <a:latin typeface="+mn-ea"/>
                <a:ea typeface="+mn-ea"/>
              </a:defRPr>
            </a:lvl2pPr>
            <a:lvl3pPr marL="1143000" marR="0" lvl="2" indent="-228600" fontAlgn="auto">
              <a:lnSpc>
                <a:spcPct val="120000"/>
              </a:lnSpc>
              <a:spcBef>
                <a:spcPct val="0"/>
              </a:spcBef>
              <a:spcAft>
                <a:spcPts val="600"/>
              </a:spcAft>
              <a:buFont typeface="Arial" panose="020B0604020202020204" pitchFamily="34" charset="0"/>
              <a:buChar char="●"/>
              <a:defRPr kumimoji="0" sz="1600" b="0" i="0" u="none" strike="noStrike" cap="none" spc="150" normalizeH="0" baseline="0">
                <a:solidFill>
                  <a:schemeClr val="tx1">
                    <a:lumMod val="65000"/>
                    <a:lumOff val="35000"/>
                  </a:schemeClr>
                </a:solidFill>
                <a:uFillTx/>
                <a:latin typeface="+mn-ea"/>
                <a:ea typeface="+mn-ea"/>
              </a:defRPr>
            </a:lvl3pPr>
            <a:lvl4pPr marL="1600200" marR="0" lvl="3" indent="-228600" fontAlgn="auto">
              <a:lnSpc>
                <a:spcPct val="120000"/>
              </a:lnSpc>
              <a:spcBef>
                <a:spcPct val="0"/>
              </a:spcBef>
              <a:spcAft>
                <a:spcPts val="300"/>
              </a:spcAft>
              <a:buFont typeface="Wingdings" panose="05000000000000000000" charset="0"/>
              <a:buChar char=""/>
              <a:defRPr kumimoji="0" sz="1400" b="0" i="0" u="none" strike="noStrike" cap="none" spc="150" normalizeH="0" baseline="0">
                <a:solidFill>
                  <a:schemeClr val="tx1">
                    <a:lumMod val="65000"/>
                    <a:lumOff val="35000"/>
                  </a:schemeClr>
                </a:solidFill>
                <a:uFillTx/>
                <a:latin typeface="+mn-ea"/>
                <a:ea typeface="+mn-ea"/>
              </a:defRPr>
            </a:lvl4pPr>
            <a:lvl5pPr marL="2057400" marR="0" lvl="4" indent="-228600" fontAlgn="auto">
              <a:lnSpc>
                <a:spcPct val="120000"/>
              </a:lnSpc>
              <a:spcBef>
                <a:spcPct val="0"/>
              </a:spcBef>
              <a:spcAft>
                <a:spcPts val="300"/>
              </a:spcAft>
              <a:buFont typeface="Arial" panose="020B0604020202020204" pitchFamily="34" charset="0"/>
              <a:buChar char="•"/>
              <a:defRPr kumimoji="0" sz="1400" b="0" i="0" u="none" strike="noStrike" cap="none" spc="150" normalizeH="0" baseline="0">
                <a:solidFill>
                  <a:schemeClr val="tx1">
                    <a:lumMod val="65000"/>
                    <a:lumOff val="35000"/>
                  </a:schemeClr>
                </a:solidFill>
                <a:uFillTx/>
                <a:latin typeface="+mn-ea"/>
                <a:ea typeface="+mn-ea"/>
              </a:defRPr>
            </a:lvl5pPr>
            <a:lvl6pPr indent="0">
              <a:lnSpc>
                <a:spcPct val="90000"/>
              </a:lnSpc>
              <a:spcBef>
                <a:spcPts val="500"/>
              </a:spcBef>
              <a:buFont typeface="Arial" panose="020B0604020202020204" pitchFamily="34" charset="0"/>
              <a:buNone/>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lvl="0"/>
            <a:r>
              <a:rPr>
                <a:sym typeface="+mn-ea"/>
              </a:rPr>
              <a:t>单击此处编辑母版文本样式</a:t>
            </a:r>
            <a:endParaRPr>
              <a:sym typeface="+mn-ea"/>
            </a:endParaRPr>
          </a:p>
          <a:p>
            <a:pPr lvl="1"/>
            <a:r>
              <a:rPr err="1">
                <a:sym typeface="+mn-ea"/>
              </a:rPr>
              <a:t>第二级</a:t>
            </a:r>
            <a:endParaRPr>
              <a:sym typeface="+mn-ea"/>
            </a:endParaRPr>
          </a:p>
          <a:p>
            <a:pPr lvl="2"/>
            <a:r>
              <a:rPr err="1">
                <a:sym typeface="+mn-ea"/>
              </a:rPr>
              <a:t>第三级</a:t>
            </a:r>
            <a:endParaRPr>
              <a:sym typeface="+mn-ea"/>
            </a:endParaRPr>
          </a:p>
          <a:p>
            <a:pPr lvl="3"/>
            <a:r>
              <a:rPr err="1">
                <a:sym typeface="+mn-ea"/>
              </a:rPr>
              <a:t>第四级</a:t>
            </a:r>
            <a:endParaRPr>
              <a:sym typeface="+mn-ea"/>
            </a:endParaRPr>
          </a:p>
          <a:p>
            <a:pPr lvl="4"/>
            <a:r>
              <a:rPr err="1">
                <a:sym typeface="+mn-ea"/>
              </a:rPr>
              <a:t>第五级</a:t>
            </a:r>
            <a:endParaRPr>
              <a:sym typeface="+mn-ea"/>
            </a:endParaRPr>
          </a:p>
        </p:txBody>
      </p:sp>
      <p:sp>
        <p:nvSpPr>
          <p:cNvPr id="4" name="日期占位符 3"/>
          <p:cNvSpPr>
            <a:spLocks noGrp="1"/>
          </p:cNvSpPr>
          <p:nvPr>
            <p:ph type="dt" sz="half" idx="10"/>
            <p:custDataLst>
              <p:tags r:id="rId3"/>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4"/>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5"/>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showMasterSp="0">
  <p:cSld name="标题和副标题">
    <p:spTree>
      <p:nvGrpSpPr>
        <p:cNvPr id="1" name=""/>
        <p:cNvGrpSpPr/>
        <p:nvPr/>
      </p:nvGrpSpPr>
      <p:grpSpPr>
        <a:xfrm>
          <a:off x="0" y="0"/>
          <a:ext cx="0" cy="0"/>
          <a:chOff x="0" y="0"/>
          <a:chExt cx="0" cy="0"/>
        </a:xfrm>
      </p:grpSpPr>
      <p:cxnSp>
        <p:nvCxnSpPr>
          <p:cNvPr id="8" name="直接连接符 7"/>
          <p:cNvCxnSpPr/>
          <p:nvPr>
            <p:custDataLst>
              <p:tags r:id="rId2"/>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副标题"/>
          <p:cNvSpPr txBox="1">
            <a:spLocks noGrp="1"/>
          </p:cNvSpPr>
          <p:nvPr>
            <p:ph type="body" idx="2" hasCustomPrompt="1"/>
            <p:custDataLst>
              <p:tags r:id="rId3"/>
            </p:custDataLst>
          </p:nvPr>
        </p:nvSpPr>
        <p:spPr>
          <a:xfrm>
            <a:off x="608400" y="1030605"/>
            <a:ext cx="10968990" cy="503555"/>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2000" b="0" i="0" u="none" strike="noStrike" kern="1200" cap="none" spc="300" normalizeH="0" baseline="0" noProof="1">
                <a:solidFill>
                  <a:schemeClr val="tx1">
                    <a:lumMod val="75000"/>
                    <a:lumOff val="25000"/>
                  </a:schemeClr>
                </a:solidFill>
                <a:latin typeface="+mj-ea"/>
                <a:ea typeface="+mj-ea"/>
                <a:cs typeface="MiSans Normal" panose="00000500000000000000" pitchFamily="2" charset="-122"/>
              </a:defRPr>
            </a:lvl1pPr>
          </a:lstStyle>
          <a:p>
            <a:pPr lvl="0" algn="l"/>
            <a:r>
              <a:rPr>
                <a:sym typeface="+mn-ea"/>
              </a:rPr>
              <a:t>单击此处编辑母版副标题样式</a:t>
            </a:r>
            <a:endParaRPr>
              <a:sym typeface="+mn-ea"/>
            </a:endParaRPr>
          </a:p>
        </p:txBody>
      </p:sp>
      <p:sp>
        <p:nvSpPr>
          <p:cNvPr id="6" name="标题"/>
          <p:cNvSpPr txBox="1">
            <a:spLocks noGrp="1"/>
          </p:cNvSpPr>
          <p:nvPr>
            <p:ph type="title" idx="1"/>
            <p:custDataLst>
              <p:tags r:id="rId4"/>
            </p:custDataLst>
          </p:nvPr>
        </p:nvSpPr>
        <p:spPr>
          <a:xfrm>
            <a:off x="608400" y="330905"/>
            <a:ext cx="10969200" cy="705600"/>
          </a:xfrm>
          <a:prstGeom prst="rect">
            <a:avLst/>
          </a:prstGeom>
          <a:noFill/>
          <a:ln>
            <a:noFill/>
            <a:prstDash val="sysDash"/>
          </a:ln>
        </p:spPr>
        <p:txBody>
          <a:bodyPr wrap="square" rtlCol="0">
            <a:normAutofit/>
          </a:bodyPr>
          <a:lstStyle>
            <a:lvl1pPr marL="0" marR="0" algn="l" defTabSz="914400" rtl="0" eaLnBrk="1" fontAlgn="auto" latinLnBrk="0" hangingPunct="1">
              <a:lnSpc>
                <a:spcPct val="100000"/>
              </a:lnSpc>
              <a:buClrTx/>
              <a:buSzTx/>
              <a:buFontTx/>
              <a:buNone/>
              <a:defRPr kumimoji="0" lang="zh-CN" altLang="en-US" sz="3600" b="0" i="0" u="none" strike="noStrike" kern="1200" cap="none" spc="300" normalizeH="0" baseline="0" noProof="1">
                <a:ln>
                  <a:noFill/>
                  <a:prstDash val="sysDot"/>
                </a:ln>
                <a:gradFill>
                  <a:gsLst>
                    <a:gs pos="0">
                      <a:schemeClr val="accent1"/>
                    </a:gs>
                    <a:gs pos="100000">
                      <a:schemeClr val="accent1">
                        <a:lumMod val="50000"/>
                      </a:schemeClr>
                    </a:gs>
                  </a:gsLst>
                  <a:lin ang="2700000" scaled="0"/>
                </a:gradFill>
                <a:latin typeface="+mj-ea"/>
                <a:ea typeface="+mj-ea"/>
                <a:cs typeface="MiSans Normal" panose="00000500000000000000" pitchFamily="2" charset="-122"/>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5"/>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a:xfrm>
            <a:off x="4116000" y="6314400"/>
            <a:ext cx="3960000" cy="316800"/>
          </a:xfrm>
        </p:spPr>
        <p:txBody>
          <a:bodyPr/>
          <a:lstStyle/>
          <a:p>
            <a:endParaRPr lang="zh-CN" altLang="en-US"/>
          </a:p>
        </p:txBody>
      </p:sp>
      <p:sp>
        <p:nvSpPr>
          <p:cNvPr id="5" name="灯片编号占位符 4"/>
          <p:cNvSpPr>
            <a:spLocks noGrp="1"/>
          </p:cNvSpPr>
          <p:nvPr>
            <p:ph type="sldNum" sz="quarter" idx="12"/>
            <p:custDataLst>
              <p:tags r:id="rId7"/>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showMasterSp="0">
  <p:cSld name="末尾幻灯片">
    <p:spTree>
      <p:nvGrpSpPr>
        <p:cNvPr id="1" name=""/>
        <p:cNvGrpSpPr/>
        <p:nvPr/>
      </p:nvGrpSpPr>
      <p:grpSpPr>
        <a:xfrm>
          <a:off x="0" y="0"/>
          <a:ext cx="0" cy="0"/>
          <a:chOff x="0" y="0"/>
          <a:chExt cx="0" cy="0"/>
        </a:xfrm>
      </p:grpSpPr>
      <p:cxnSp>
        <p:nvCxnSpPr>
          <p:cNvPr id="12" name="直接连接符 11"/>
          <p:cNvCxnSpPr/>
          <p:nvPr>
            <p:custDataLst>
              <p:tags r:id="rId2"/>
            </p:custDataLst>
          </p:nvPr>
        </p:nvCxnSpPr>
        <p:spPr>
          <a:xfrm flipH="1">
            <a:off x="461890" y="4495"/>
            <a:ext cx="0" cy="685355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3"/>
            </p:custDataLst>
          </p:nvPr>
        </p:nvCxnSpPr>
        <p:spPr>
          <a:xfrm>
            <a:off x="492369" y="6295487"/>
            <a:ext cx="11183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4"/>
            </p:custDataLst>
          </p:nvPr>
        </p:nvCxnSpPr>
        <p:spPr>
          <a:xfrm>
            <a:off x="505167" y="574430"/>
            <a:ext cx="1168683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VCG41172951964"/>
          <p:cNvPicPr>
            <a:picLocks noChangeAspect="1"/>
          </p:cNvPicPr>
          <p:nvPr>
            <p:custDataLst>
              <p:tags r:id="rId5"/>
            </p:custDataLst>
          </p:nvPr>
        </p:nvPicPr>
        <p:blipFill>
          <a:blip r:embed="rId6">
            <a:alphaModFix amt="14000"/>
            <a:extLst>
              <a:ext uri="{BEBA8EAE-BF5A-486C-A8C5-ECC9F3942E4B}">
                <a14:imgProps xmlns:a14="http://schemas.microsoft.com/office/drawing/2010/main">
                  <a14:imgLayer r:embed="rId7">
                    <a14:imgEffect>
                      <a14:sharpenSoften amount="-100000"/>
                    </a14:imgEffect>
                  </a14:imgLayer>
                </a14:imgProps>
              </a:ext>
            </a:extLst>
          </a:blip>
          <a:srcRect b="5546"/>
          <a:stretch>
            <a:fillRect/>
          </a:stretch>
        </p:blipFill>
        <p:spPr>
          <a:xfrm>
            <a:off x="9565991" y="3138078"/>
            <a:ext cx="2627604" cy="3719922"/>
          </a:xfrm>
          <a:prstGeom prst="rect">
            <a:avLst/>
          </a:prstGeom>
        </p:spPr>
      </p:pic>
      <p:sp>
        <p:nvSpPr>
          <p:cNvPr id="16" name="VCG211375358076"/>
          <p:cNvSpPr/>
          <p:nvPr>
            <p:custDataLst>
              <p:tags r:id="rId8"/>
            </p:custDataLst>
          </p:nvPr>
        </p:nvSpPr>
        <p:spPr>
          <a:xfrm>
            <a:off x="1710690" y="994410"/>
            <a:ext cx="2967990" cy="4873625"/>
          </a:xfrm>
          <a:prstGeom prst="roundRect">
            <a:avLst>
              <a:gd name="adj" fmla="val 50000"/>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7" name="矩形: 圆角 16"/>
          <p:cNvSpPr/>
          <p:nvPr>
            <p:custDataLst>
              <p:tags r:id="rId10"/>
            </p:custDataLst>
          </p:nvPr>
        </p:nvSpPr>
        <p:spPr>
          <a:xfrm>
            <a:off x="1553845" y="874395"/>
            <a:ext cx="3237865" cy="513143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8" name="椭圆 17"/>
          <p:cNvSpPr/>
          <p:nvPr>
            <p:custDataLst>
              <p:tags r:id="rId11"/>
            </p:custDataLst>
          </p:nvPr>
        </p:nvSpPr>
        <p:spPr>
          <a:xfrm>
            <a:off x="4510405" y="1584960"/>
            <a:ext cx="154940" cy="154940"/>
          </a:xfrm>
          <a:prstGeom prst="ellipse">
            <a:avLst/>
          </a:prstGeom>
          <a:solidFill>
            <a:schemeClr val="accent1"/>
          </a:solidFill>
          <a:ln w="28575">
            <a:solidFill>
              <a:srgbClr val="F6FB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sp>
        <p:nvSpPr>
          <p:cNvPr id="19" name="椭圆 18"/>
          <p:cNvSpPr/>
          <p:nvPr>
            <p:custDataLst>
              <p:tags r:id="rId12"/>
            </p:custDataLst>
          </p:nvPr>
        </p:nvSpPr>
        <p:spPr>
          <a:xfrm>
            <a:off x="1511935" y="4551045"/>
            <a:ext cx="154940" cy="154940"/>
          </a:xfrm>
          <a:prstGeom prst="ellipse">
            <a:avLst/>
          </a:prstGeom>
          <a:solidFill>
            <a:schemeClr val="accent1"/>
          </a:solidFill>
          <a:ln w="28575">
            <a:solidFill>
              <a:srgbClr val="F6FB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iSans Normal" panose="00000500000000000000" pitchFamily="2" charset="-122"/>
            </a:endParaRPr>
          </a:p>
        </p:txBody>
      </p:sp>
      <p:cxnSp>
        <p:nvCxnSpPr>
          <p:cNvPr id="20" name="直接连接符 19"/>
          <p:cNvCxnSpPr/>
          <p:nvPr>
            <p:custDataLst>
              <p:tags r:id="rId13"/>
            </p:custDataLst>
          </p:nvPr>
        </p:nvCxnSpPr>
        <p:spPr>
          <a:xfrm flipH="1">
            <a:off x="11690254" y="574430"/>
            <a:ext cx="0" cy="628357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署名"/>
          <p:cNvSpPr txBox="1">
            <a:spLocks noGrp="1"/>
          </p:cNvSpPr>
          <p:nvPr>
            <p:ph type="body" idx="2"/>
            <p:custDataLst>
              <p:tags r:id="rId14"/>
            </p:custDataLst>
          </p:nvPr>
        </p:nvSpPr>
        <p:spPr>
          <a:xfrm>
            <a:off x="5807075" y="4437380"/>
            <a:ext cx="5518150" cy="1350645"/>
          </a:xfrm>
          <a:prstGeom prst="rect">
            <a:avLst/>
          </a:prstGeom>
          <a:noFill/>
        </p:spPr>
        <p:txBody>
          <a:bodyPr vert="horz" wrap="square" lIns="0" tIns="0" rIns="0" bIns="0" rtlCol="0" anchor="t" anchorCtr="0">
            <a:normAutofit/>
          </a:bodyPr>
          <a:lstStyle>
            <a:lvl1pPr marL="0" marR="0" algn="l" defTabSz="914400" rtl="0" eaLnBrk="1" fontAlgn="auto" latinLnBrk="0" hangingPunct="1">
              <a:lnSpc>
                <a:spcPct val="150000"/>
              </a:lnSpc>
              <a:buClrTx/>
              <a:buSzTx/>
              <a:buFontTx/>
              <a:buNone/>
              <a:defRPr kumimoji="0" lang="zh-CN" altLang="en-US" sz="1600" b="0" i="0" u="none" strike="noStrike" kern="1200" cap="none" spc="150" normalizeH="0" baseline="0" noProof="1">
                <a:solidFill>
                  <a:schemeClr val="accent1"/>
                </a:solidFill>
                <a:latin typeface="+mj-ea"/>
                <a:ea typeface="+mj-ea"/>
                <a:cs typeface="MiSans Normal" panose="00000500000000000000" pitchFamily="2" charset="-122"/>
              </a:defRPr>
            </a:lvl1pPr>
          </a:lstStyle>
          <a:p>
            <a:pPr lvl="0" algn="l">
              <a:lnSpc>
                <a:spcPct val="150000"/>
              </a:lnSpc>
            </a:pPr>
            <a:r>
              <a:rPr>
                <a:sym typeface="+mn-ea"/>
              </a:rPr>
              <a:t>单击此处编辑母版文本样式</a:t>
            </a:r>
            <a:endParaRPr>
              <a:sym typeface="+mn-ea"/>
            </a:endParaRPr>
          </a:p>
        </p:txBody>
      </p:sp>
      <p:sp>
        <p:nvSpPr>
          <p:cNvPr id="7" name="标题"/>
          <p:cNvSpPr txBox="1">
            <a:spLocks noGrp="1"/>
          </p:cNvSpPr>
          <p:nvPr>
            <p:ph type="title" idx="1" hasCustomPrompt="1"/>
            <p:custDataLst>
              <p:tags r:id="rId15"/>
            </p:custDataLst>
          </p:nvPr>
        </p:nvSpPr>
        <p:spPr>
          <a:xfrm>
            <a:off x="5793009" y="1584960"/>
            <a:ext cx="5532120" cy="2480842"/>
          </a:xfrm>
          <a:prstGeom prst="rect">
            <a:avLst/>
          </a:prstGeom>
          <a:noFill/>
        </p:spPr>
        <p:txBody>
          <a:bodyPr vert="horz" wrap="square" lIns="0" tIns="0" rIns="0" bIns="0" rtlCol="0" anchor="b" anchorCtr="0">
            <a:normAutofit/>
          </a:bodyPr>
          <a:lstStyle>
            <a:lvl1pPr marL="0" marR="0" algn="l" defTabSz="914400" rtl="0" eaLnBrk="1" fontAlgn="auto" latinLnBrk="0" hangingPunct="1">
              <a:lnSpc>
                <a:spcPct val="100000"/>
              </a:lnSpc>
              <a:buClrTx/>
              <a:buSzTx/>
              <a:buFontTx/>
              <a:buNone/>
              <a:defRPr kumimoji="0" sz="8000" b="1" i="0" u="none" strike="noStrike" kern="1200" cap="none" spc="300" normalizeH="0" baseline="0" noProof="1">
                <a:gradFill>
                  <a:gsLst>
                    <a:gs pos="100000">
                      <a:schemeClr val="accent1"/>
                    </a:gs>
                    <a:gs pos="0">
                      <a:schemeClr val="accent1">
                        <a:lumMod val="75000"/>
                      </a:schemeClr>
                    </a:gs>
                  </a:gsLst>
                  <a:lin ang="8100000" scaled="0"/>
                </a:gradFill>
                <a:latin typeface="+mj-ea"/>
                <a:ea typeface="+mj-ea"/>
                <a:cs typeface="+mj-ea"/>
              </a:defRPr>
            </a:lvl1pPr>
          </a:lstStyle>
          <a:p>
            <a:pPr lvl="0"/>
            <a:r>
              <a:rPr>
                <a:sym typeface="+mn-ea"/>
              </a:rPr>
              <a:t>编辑标题</a:t>
            </a:r>
            <a:endParaRPr>
              <a:sym typeface="+mn-ea"/>
            </a:endParaRPr>
          </a:p>
        </p:txBody>
      </p:sp>
      <p:sp>
        <p:nvSpPr>
          <p:cNvPr id="4" name="日期占位符 3"/>
          <p:cNvSpPr>
            <a:spLocks noGrp="1"/>
          </p:cNvSpPr>
          <p:nvPr>
            <p:ph type="dt" sz="half" idx="10"/>
            <p:custDataLst>
              <p:tags r:id="rId16"/>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7"/>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18"/>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image" Target="file:///D:\qq&#25991;&#20214;\712321467\Image\C2C\Image2\%7b75232B38-A165-1FB7-499C-2E1C792CACB5%7d.png" TargetMode="Externa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1" Type="http://schemas.openxmlformats.org/officeDocument/2006/relationships/theme" Target="../theme/theme2.xml"/><Relationship Id="rId20"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13.xml"/><Relationship Id="rId19" Type="http://schemas.openxmlformats.org/officeDocument/2006/relationships/image" Target="../media/image1.png"/><Relationship Id="rId18" Type="http://schemas.openxmlformats.org/officeDocument/2006/relationships/tags" Target="../tags/tag159.xml"/><Relationship Id="rId17" Type="http://schemas.openxmlformats.org/officeDocument/2006/relationships/tags" Target="../tags/tag158.xml"/><Relationship Id="rId16" Type="http://schemas.openxmlformats.org/officeDocument/2006/relationships/tags" Target="../tags/tag157.xml"/><Relationship Id="rId15" Type="http://schemas.openxmlformats.org/officeDocument/2006/relationships/tags" Target="../tags/tag156.xml"/><Relationship Id="rId14" Type="http://schemas.openxmlformats.org/officeDocument/2006/relationships/tags" Target="../tags/tag155.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a:p>
        </p:txBody>
      </p:sp>
      <p:pic>
        <p:nvPicPr>
          <p:cNvPr id="7" name="图片 1073743875" descr="学科网 zxxk.com"/>
          <p:cNvPicPr>
            <a:picLocks noChangeAspect="1"/>
          </p:cNvPicPr>
          <p:nvPr/>
        </p:nvPicPr>
        <p:blipFill>
          <a:blip r:embed="rId17" r:link="rId18" cstate="print"/>
          <a:stretch>
            <a:fillRect/>
          </a:stretch>
        </p:blipFill>
        <p:spPr>
          <a:xfrm>
            <a:off x="838200" y="365125"/>
            <a:ext cx="9525" cy="9525"/>
          </a:xfrm>
          <a:prstGeom prst="rect">
            <a:avLst/>
          </a:prstGeom>
          <a:noFill/>
          <a:ln>
            <a:noFill/>
            <a:miter lim="800000"/>
            <a:headEnd/>
            <a:tailEnd/>
          </a:ln>
        </p:spPr>
      </p:pic>
    </p:spTree>
    <p:custDataLst>
      <p:tags r:id="rId19"/>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cxnSp>
        <p:nvCxnSpPr>
          <p:cNvPr id="8" name="直接连接符 7"/>
          <p:cNvCxnSpPr/>
          <p:nvPr>
            <p:custDataLst>
              <p:tags r:id="rId12"/>
            </p:custDataLst>
          </p:nvPr>
        </p:nvCxnSpPr>
        <p:spPr>
          <a:xfrm>
            <a:off x="0" y="961888"/>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日期占位符 9"/>
          <p:cNvSpPr>
            <a:spLocks noGrp="1"/>
          </p:cNvSpPr>
          <p:nvPr>
            <p:ph type="dt" sz="half" idx="10"/>
            <p:custDataLst>
              <p:tags r:id="rId13"/>
            </p:custDataLst>
          </p:nvPr>
        </p:nvSpPr>
        <p:spPr>
          <a:xfrm>
            <a:off x="612000" y="6314400"/>
            <a:ext cx="2700000" cy="316800"/>
          </a:xfrm>
        </p:spPr>
        <p:txBody>
          <a:bodyPr/>
          <a:lstStyle>
            <a:lvl1pPr>
              <a:defRPr>
                <a:cs typeface="MiSans Normal" panose="00000500000000000000" pitchFamily="2" charset="-122"/>
              </a:defRPr>
            </a:lvl1pPr>
          </a:lstStyle>
          <a:p>
            <a:fld id="{760FBDFE-C587-4B4C-A407-44438C67B59E}" type="datetimeFigureOut">
              <a:rPr lang="zh-CN" altLang="en-US" smtClean="0"/>
            </a:fld>
            <a:endParaRPr lang="zh-CN" altLang="en-US"/>
          </a:p>
        </p:txBody>
      </p:sp>
      <p:sp>
        <p:nvSpPr>
          <p:cNvPr id="11" name="页脚占位符 10"/>
          <p:cNvSpPr>
            <a:spLocks noGrp="1"/>
          </p:cNvSpPr>
          <p:nvPr>
            <p:ph type="ftr" sz="quarter" idx="11"/>
            <p:custDataLst>
              <p:tags r:id="rId14"/>
            </p:custDataLst>
          </p:nvPr>
        </p:nvSpPr>
        <p:spPr>
          <a:xfrm>
            <a:off x="4116000" y="6314400"/>
            <a:ext cx="3960000" cy="316800"/>
          </a:xfrm>
        </p:spPr>
        <p:txBody>
          <a:bodyPr/>
          <a:lstStyle>
            <a:lvl1pPr>
              <a:defRPr>
                <a:cs typeface="MiSans Normal" panose="00000500000000000000" pitchFamily="2" charset="-122"/>
              </a:defRPr>
            </a:lvl1pPr>
          </a:lstStyle>
          <a:p>
            <a:endParaRPr lang="zh-CN" altLang="en-US"/>
          </a:p>
        </p:txBody>
      </p:sp>
      <p:sp>
        <p:nvSpPr>
          <p:cNvPr id="12" name="灯片编号占位符 11"/>
          <p:cNvSpPr>
            <a:spLocks noGrp="1"/>
          </p:cNvSpPr>
          <p:nvPr>
            <p:ph type="sldNum" sz="quarter" idx="12"/>
            <p:custDataLst>
              <p:tags r:id="rId15"/>
            </p:custDataLst>
          </p:nvPr>
        </p:nvSpPr>
        <p:spPr>
          <a:xfrm>
            <a:off x="8877600" y="6314400"/>
            <a:ext cx="2700000" cy="316800"/>
          </a:xfrm>
        </p:spPr>
        <p:txBody>
          <a:bodyPr/>
          <a:lstStyle>
            <a:lvl1pPr>
              <a:defRPr>
                <a:cs typeface="MiSans Normal" panose="00000500000000000000" pitchFamily="2" charset="-122"/>
              </a:defRPr>
            </a:lvl1pPr>
          </a:lstStyle>
          <a:p>
            <a:fld id="{49AE70B2-8BF9-45C0-BB95-33D1B9D3A854}" type="slidenum">
              <a:rPr lang="zh-CN" altLang="en-US" smtClean="0"/>
            </a:fld>
            <a:endParaRPr lang="zh-CN" altLang="en-US"/>
          </a:p>
        </p:txBody>
      </p:sp>
      <p:sp>
        <p:nvSpPr>
          <p:cNvPr id="2" name="文本占位符 1"/>
          <p:cNvSpPr>
            <a:spLocks noGrp="1"/>
          </p:cNvSpPr>
          <p:nvPr>
            <p:ph type="body" idx="21"/>
            <p:custDataLst>
              <p:tags r:id="rId16"/>
            </p:custDataLst>
          </p:nvPr>
        </p:nvSpPr>
        <p:spPr>
          <a:xfrm>
            <a:off x="608330" y="1359535"/>
            <a:ext cx="10968990" cy="4807585"/>
          </a:xfrm>
          <a:prstGeom prst="rect">
            <a:avLst/>
          </a:prstGeom>
          <a:ln>
            <a:noFill/>
            <a:prstDash val="sysDash"/>
          </a:ln>
        </p:spPr>
        <p:txBody>
          <a:bodyPr vert="horz" lIns="90000" tIns="46800" rIns="90000" bIns="46800" rtlCol="0">
            <a:normAutofit/>
          </a:bodyPr>
          <a:lstStyle/>
          <a:p>
            <a:pPr marR="0" lvl="0">
              <a:buClrTx/>
              <a:buSzTx/>
            </a:pPr>
            <a:r>
              <a:rPr lang="zh-CN" altLang="en-US"/>
              <a:t>单击此处编辑母版文本样式</a:t>
            </a:r>
            <a:endParaRPr lang="zh-CN" altLang="en-US"/>
          </a:p>
          <a:p>
            <a:pPr marR="0" lvl="1">
              <a:tabLst>
                <a:tab pos="1609725" algn="l"/>
              </a:tabLst>
            </a:pPr>
            <a:r>
              <a:rPr lang="zh-CN" altLang="en-US"/>
              <a:t>二级</a:t>
            </a:r>
            <a:endParaRPr lang="zh-CN" altLang="en-US"/>
          </a:p>
          <a:p>
            <a:pPr marR="0" lvl="2"/>
            <a:r>
              <a:rPr lang="zh-CN" altLang="en-US"/>
              <a:t>三级</a:t>
            </a:r>
            <a:endParaRPr lang="zh-CN" altLang="en-US"/>
          </a:p>
          <a:p>
            <a:pPr marR="0" lvl="3"/>
            <a:r>
              <a:rPr lang="zh-CN" altLang="en-US"/>
              <a:t>四级</a:t>
            </a:r>
            <a:endParaRPr lang="zh-CN" altLang="en-US"/>
          </a:p>
          <a:p>
            <a:pPr marR="0" lvl="4"/>
            <a:r>
              <a:rPr lang="zh-CN" altLang="en-US"/>
              <a:t>五级</a:t>
            </a:r>
            <a:endParaRPr lang="zh-CN" altLang="en-US"/>
          </a:p>
        </p:txBody>
      </p:sp>
      <p:sp>
        <p:nvSpPr>
          <p:cNvPr id="3" name="标题占位符 2"/>
          <p:cNvSpPr>
            <a:spLocks noGrp="1"/>
          </p:cNvSpPr>
          <p:nvPr>
            <p:ph type="title"/>
            <p:custDataLst>
              <p:tags r:id="rId17"/>
            </p:custDataLst>
          </p:nvPr>
        </p:nvSpPr>
        <p:spPr>
          <a:xfrm>
            <a:off x="614680" y="365126"/>
            <a:ext cx="10962640" cy="596762"/>
          </a:xfrm>
          <a:prstGeom prst="rect">
            <a:avLst/>
          </a:prstGeom>
          <a:noFill/>
          <a:ln>
            <a:noFill/>
            <a:prstDash val="sysDash"/>
          </a:ln>
        </p:spPr>
        <p:txBody>
          <a:bodyPr vert="horz" wrap="square" lIns="91440" tIns="45720" rIns="91440" bIns="45720" rtlCol="0" anchor="ctr">
            <a:normAutofit/>
          </a:bodyPr>
          <a:lstStyle/>
          <a:p>
            <a:pPr marL="0" marR="0" lvl="0">
              <a:buClrTx/>
              <a:buSzTx/>
              <a:buFontTx/>
            </a:pPr>
            <a:r>
              <a:rPr lang="zh-CN" altLang="en-US"/>
              <a:t>单击此处编辑母版标题样式</a:t>
            </a:r>
            <a:endParaRPr lang="zh-CN" altLang="en-US"/>
          </a:p>
        </p:txBody>
      </p:sp>
      <p:sp>
        <p:nvSpPr>
          <p:cNvPr id="5" name="KSO_TEMPLATE" hidden="1"/>
          <p:cNvSpPr/>
          <p:nvPr userDrawn="1">
            <p:custDataLst>
              <p:tags r:id="rId18"/>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073743875" descr="学科网 zxxk.com"/>
          <p:cNvPicPr>
            <a:picLocks noChangeAspect="1"/>
          </p:cNvPicPr>
          <p:nvPr/>
        </p:nvPicPr>
        <p:blipFill>
          <a:blip r:embed="rId19" r:link="rId20" cstate="print"/>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fontAlgn="auto" latinLnBrk="0" hangingPunct="1">
        <a:lnSpc>
          <a:spcPct val="100000"/>
        </a:lnSpc>
        <a:spcBef>
          <a:spcPct val="0"/>
        </a:spcBef>
        <a:buNone/>
        <a:defRPr kumimoji="0" lang="zh-CN" altLang="en-US" sz="3600" b="1" i="0" u="none" strike="noStrike" kern="1200" cap="none" spc="300" normalizeH="0" baseline="0" smtClean="0">
          <a:ln>
            <a:noFill/>
            <a:prstDash val="sysDot"/>
          </a:ln>
          <a:gradFill>
            <a:gsLst>
              <a:gs pos="0">
                <a:schemeClr val="accent1"/>
              </a:gs>
              <a:gs pos="100000">
                <a:schemeClr val="accent1">
                  <a:lumMod val="50000"/>
                </a:schemeClr>
              </a:gs>
            </a:gsLst>
            <a:lin ang="2700000" scaled="0"/>
          </a:gradFill>
          <a:uFillTx/>
          <a:latin typeface="+mj-ea"/>
          <a:ea typeface="+mj-ea"/>
          <a:cs typeface="MiSans Normal" panose="00000500000000000000" pitchFamily="2" charset="-122"/>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800" b="0" i="0" u="none" strike="noStrike" kern="1200" cap="none" spc="150" normalizeH="0" baseline="0" noProof="1">
          <a:ln>
            <a:noFill/>
            <a:prstDash val="sysDot"/>
          </a:ln>
          <a:solidFill>
            <a:schemeClr val="tx1">
              <a:lumMod val="75000"/>
              <a:lumOff val="25000"/>
            </a:schemeClr>
          </a:solidFill>
          <a:uFillTx/>
          <a:latin typeface="+mn-ea"/>
          <a:ea typeface="+mn-ea"/>
          <a:cs typeface="MiSans Normal" panose="00000500000000000000" pitchFamily="2" charset="-122"/>
          <a:sym typeface="+mn-ea"/>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a:solidFill>
            <a:schemeClr val="tx1">
              <a:lumMod val="65000"/>
              <a:lumOff val="35000"/>
            </a:schemeClr>
          </a:solidFill>
          <a:uFillTx/>
          <a:latin typeface="+mn-ea"/>
          <a:ea typeface="+mn-ea"/>
          <a:cs typeface="MiSans Normal" panose="00000500000000000000" pitchFamily="2" charset="-122"/>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a:solidFill>
            <a:schemeClr val="tx1">
              <a:lumMod val="65000"/>
              <a:lumOff val="35000"/>
            </a:schemeClr>
          </a:solidFill>
          <a:uFillTx/>
          <a:latin typeface="+mn-ea"/>
          <a:ea typeface="+mn-ea"/>
          <a:cs typeface="MiSans Normal" panose="00000500000000000000" pitchFamily="2" charset="-122"/>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a:solidFill>
            <a:schemeClr val="tx1">
              <a:lumMod val="65000"/>
              <a:lumOff val="35000"/>
            </a:schemeClr>
          </a:solidFill>
          <a:uFillTx/>
          <a:latin typeface="+mn-ea"/>
          <a:ea typeface="+mn-ea"/>
          <a:cs typeface="MiSans Normal" panose="00000500000000000000" pitchFamily="2" charset="-122"/>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a:solidFill>
            <a:schemeClr val="tx1">
              <a:lumMod val="65000"/>
              <a:lumOff val="35000"/>
            </a:schemeClr>
          </a:solidFill>
          <a:uFillTx/>
          <a:latin typeface="+mn-ea"/>
          <a:ea typeface="+mn-ea"/>
          <a:cs typeface="MiSans Normal" panose="00000500000000000000" pitchFamily="2"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9.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image" Target="../media/image5.jpeg"/><Relationship Id="rId1" Type="http://schemas.openxmlformats.org/officeDocument/2006/relationships/tags" Target="../tags/tag160.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4.xml"/></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image" Target="../media/image6.png"/><Relationship Id="rId4" Type="http://schemas.openxmlformats.org/officeDocument/2006/relationships/tags" Target="../tags/tag165.xml"/><Relationship Id="rId3" Type="http://schemas.openxmlformats.org/officeDocument/2006/relationships/tags" Target="../tags/tag164.xml"/><Relationship Id="rId2" Type="http://schemas.openxmlformats.org/officeDocument/2006/relationships/image" Target="../media/image5.jpeg"/><Relationship Id="rId1" Type="http://schemas.openxmlformats.org/officeDocument/2006/relationships/tags" Target="../tags/tag16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8.xml"/><Relationship Id="rId1" Type="http://schemas.openxmlformats.org/officeDocument/2006/relationships/tags" Target="../tags/tag19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0.xml"/><Relationship Id="rId1" Type="http://schemas.openxmlformats.org/officeDocument/2006/relationships/tags" Target="../tags/tag19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2.xml"/><Relationship Id="rId1" Type="http://schemas.openxmlformats.org/officeDocument/2006/relationships/tags" Target="../tags/tag20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7.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9.xml"/><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image" Target="../media/image5.jpeg"/><Relationship Id="rId1" Type="http://schemas.openxmlformats.org/officeDocument/2006/relationships/tags" Target="../tags/tag169.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9.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10.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2.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9.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2"/>
          <a:stretch>
            <a:fillRect/>
          </a:stretch>
        </p:blipFill>
        <p:spPr>
          <a:xfrm>
            <a:off x="0" y="0"/>
            <a:ext cx="12192000" cy="6858000"/>
          </a:xfrm>
          <a:prstGeom prst="rect">
            <a:avLst/>
          </a:prstGeom>
        </p:spPr>
      </p:pic>
      <p:sp>
        <p:nvSpPr>
          <p:cNvPr id="2" name="矩形 1"/>
          <p:cNvSpPr/>
          <p:nvPr>
            <p:custDataLst>
              <p:tags r:id="rId3"/>
            </p:custDataLst>
          </p:nvPr>
        </p:nvSpPr>
        <p:spPr>
          <a:xfrm>
            <a:off x="0" y="318770"/>
            <a:ext cx="12192000" cy="6252845"/>
          </a:xfrm>
          <a:prstGeom prst="rect">
            <a:avLst/>
          </a:prstGeom>
          <a:solidFill>
            <a:schemeClr val="lt2"/>
          </a:solidFill>
          <a:ln w="12700" cap="flat" cmpd="sng" algn="ctr">
            <a:noFill/>
            <a:prstDash val="solid"/>
            <a:miter lim="800000"/>
          </a:ln>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6" name="文本框 5"/>
          <p:cNvSpPr txBox="1"/>
          <p:nvPr/>
        </p:nvSpPr>
        <p:spPr>
          <a:xfrm>
            <a:off x="588664" y="731776"/>
            <a:ext cx="10725150" cy="4934684"/>
          </a:xfrm>
          <a:prstGeom prst="rect">
            <a:avLst/>
          </a:prstGeom>
          <a:noFill/>
        </p:spPr>
        <p:txBody>
          <a:bodyPr wrap="square" rtlCol="0">
            <a:spAutoFit/>
          </a:bodyPr>
          <a:lstStyle/>
          <a:p>
            <a:pPr marL="0" lvl="0" indent="0" algn="ctr" fontAlgn="ctr">
              <a:lnSpc>
                <a:spcPct val="110000"/>
              </a:lnSpc>
              <a:spcAft>
                <a:spcPts val="800"/>
              </a:spcAft>
            </a:pPr>
            <a:r>
              <a:rPr lang="zh-CN" altLang="en-US" sz="3500" b="1" dirty="0">
                <a:solidFill>
                  <a:srgbClr val="FF0000"/>
                </a:solidFill>
                <a:latin typeface="黑体" panose="02010609060101010101" charset="-122"/>
                <a:ea typeface="黑体" panose="02010609060101010101" charset="-122"/>
                <a:cs typeface="微软雅黑" panose="020B0503020204020204" charset="-122"/>
                <a:sym typeface="+mn-ea"/>
              </a:rPr>
              <a:t>世界上最短的信</a:t>
            </a:r>
            <a:endParaRPr lang="zh-CN" altLang="en-US" sz="3500" b="1" dirty="0">
              <a:solidFill>
                <a:srgbClr val="FF0000"/>
              </a:solidFill>
              <a:latin typeface="黑体" panose="02010609060101010101" charset="-122"/>
              <a:ea typeface="黑体" panose="02010609060101010101" charset="-122"/>
              <a:cs typeface="微软雅黑" panose="020B0503020204020204" charset="-122"/>
            </a:endParaRPr>
          </a:p>
          <a:p>
            <a:pPr marL="0" lvl="0" indent="0" algn="just" fontAlgn="ctr">
              <a:lnSpc>
                <a:spcPct val="110000"/>
              </a:lnSpc>
            </a:pPr>
            <a:r>
              <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rPr>
              <a:t>    </a:t>
            </a:r>
            <a:r>
              <a:rPr lang="zh-CN" altLang="en-US" sz="3500" b="1" dirty="0" smtClean="0">
                <a:solidFill>
                  <a:srgbClr val="0070C0"/>
                </a:solidFill>
                <a:latin typeface="黑体" panose="02010609060101010101" charset="-122"/>
                <a:ea typeface="黑体" panose="02010609060101010101" charset="-122"/>
                <a:cs typeface="微软雅黑" panose="020B0503020204020204" charset="-122"/>
                <a:sym typeface="+mn-ea"/>
              </a:rPr>
              <a:t>法国</a:t>
            </a:r>
            <a:r>
              <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rPr>
              <a:t>著名作家雨果将《悲惨世界》手稿寄给出版社后，过了一段时间不见回音，就给出版社去了一封信。信中只写了一个“？”。很快雨果就收到了编辑室的回信，信上只有一个“！”。不久，轰动文坛的《悲惨世界》便与读者见面了。</a:t>
            </a:r>
            <a:endPar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endParaRPr>
          </a:p>
          <a:p>
            <a:pPr marL="0" lvl="0" indent="0" algn="just" fontAlgn="ctr">
              <a:lnSpc>
                <a:spcPct val="110000"/>
              </a:lnSpc>
            </a:pPr>
            <a:r>
              <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rPr>
              <a:t>    </a:t>
            </a:r>
            <a:r>
              <a:rPr lang="zh-CN" altLang="en-US" sz="3500" b="1" dirty="0" smtClean="0">
                <a:solidFill>
                  <a:srgbClr val="0070C0"/>
                </a:solidFill>
                <a:latin typeface="黑体" panose="02010609060101010101" charset="-122"/>
                <a:ea typeface="黑体" panose="02010609060101010101" charset="-122"/>
                <a:cs typeface="微软雅黑" panose="020B0503020204020204" charset="-122"/>
                <a:sym typeface="+mn-ea"/>
              </a:rPr>
              <a:t>这</a:t>
            </a:r>
            <a:r>
              <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rPr>
              <a:t>封信被称为世界上最短的信。两个标点符号，把他们之间要表达的意思完全表达了出来。</a:t>
            </a:r>
            <a:endParaRPr lang="zh-CN" altLang="en-US" sz="3500" b="1" dirty="0">
              <a:solidFill>
                <a:srgbClr val="0070C0"/>
              </a:solidFill>
              <a:latin typeface="黑体" panose="02010609060101010101" charset="-122"/>
              <a:ea typeface="黑体" panose="02010609060101010101" charset="-122"/>
              <a:cs typeface="微软雅黑" panose="020B0503020204020204" charset="-122"/>
              <a:sym typeface="+mn-ea"/>
            </a:endParaRPr>
          </a:p>
        </p:txBody>
      </p:sp>
    </p:spTree>
    <p:custDataLst>
      <p:tags r:id="rId4"/>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810260"/>
            <a:ext cx="11188065" cy="5245100"/>
          </a:xfrm>
          <a:prstGeom prst="rect">
            <a:avLst/>
          </a:prstGeom>
          <a:noFill/>
        </p:spPr>
        <p:txBody>
          <a:bodyPr wrap="square" rtlCol="0" anchor="t">
            <a:noAutofit/>
          </a:bodyPr>
          <a:lstStyle/>
          <a:p>
            <a:pPr marL="71120" indent="306070" algn="just">
              <a:lnSpc>
                <a:spcPct val="150000"/>
              </a:lnSpc>
            </a:pPr>
            <a:endParaRPr lang="zh-CN" altLang="zh-CN" sz="2400" b="1" u="sng" kern="100" dirty="0">
              <a:solidFill>
                <a:srgbClr val="FF0000"/>
              </a:solidFill>
              <a:effectLst/>
              <a:highlight>
                <a:srgbClr val="FFFF00"/>
              </a:highlight>
              <a:latin typeface="黑体" panose="02010609060101010101" charset="-122"/>
              <a:ea typeface="黑体" panose="02010609060101010101" charset="-122"/>
              <a:cs typeface="黑体" panose="02010609060101010101" charset="-122"/>
              <a:sym typeface="+mn-ea"/>
            </a:endParaRPr>
          </a:p>
          <a:p>
            <a:pPr marL="71120" indent="306070" algn="just">
              <a:lnSpc>
                <a:spcPct val="150000"/>
              </a:lnSpc>
            </a:pPr>
            <a:r>
              <a:rPr lang="zh-CN" altLang="zh-CN" sz="3400" b="1" u="sng" kern="100" dirty="0">
                <a:solidFill>
                  <a:srgbClr val="FF0000"/>
                </a:solidFill>
                <a:effectLst/>
                <a:highlight>
                  <a:srgbClr val="FFFF00"/>
                </a:highlight>
                <a:latin typeface="黑体" panose="02010609060101010101" charset="-122"/>
                <a:ea typeface="黑体" panose="02010609060101010101" charset="-122"/>
                <a:cs typeface="黑体" panose="02010609060101010101" charset="-122"/>
                <a:sym typeface="+mn-ea"/>
              </a:rPr>
              <a:t>②闭住口，半天，打出一个嗝，</a:t>
            </a:r>
            <a:endParaRPr lang="en-US"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marL="71120" indent="306070" algn="just">
              <a:lnSpc>
                <a:spcPct val="150000"/>
              </a:lnSpc>
            </a:pPr>
            <a:r>
              <a:rPr lang="en-US"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 (1)</a:t>
            </a:r>
            <a:r>
              <a:rPr lang="zh-CN"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逗号让画线处成为三个独立语句，强调闭住口和</a:t>
            </a:r>
            <a:r>
              <a:rPr lang="zh-CN" altLang="en-US" sz="3400" b="1" kern="100" dirty="0">
                <a:solidFill>
                  <a:srgbClr val="FF0000"/>
                </a:solidFill>
                <a:latin typeface="黑体" panose="02010609060101010101" charset="-122"/>
                <a:ea typeface="黑体" panose="02010609060101010101" charset="-122"/>
                <a:cs typeface="黑体" panose="02010609060101010101" charset="-122"/>
                <a:sym typeface="+mn-ea"/>
              </a:rPr>
              <a:t>打嗝</a:t>
            </a:r>
            <a:r>
              <a:rPr lang="zh-CN"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间隔时间长，打嗝不顺畅</a:t>
            </a:r>
            <a:r>
              <a:rPr lang="en-US"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a:t>
            </a:r>
            <a:endParaRPr lang="en-US"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marL="71120" indent="306070" algn="just">
              <a:lnSpc>
                <a:spcPct val="150000"/>
              </a:lnSpc>
            </a:pPr>
            <a:r>
              <a:rPr lang="en-US"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 (2)</a:t>
            </a:r>
            <a:r>
              <a:rPr lang="zh-CN" altLang="en-US" sz="3400" b="1" kern="100" dirty="0">
                <a:solidFill>
                  <a:srgbClr val="FF0000"/>
                </a:solidFill>
                <a:effectLst/>
                <a:latin typeface="黑体" panose="02010609060101010101" charset="-122"/>
                <a:ea typeface="黑体" panose="02010609060101010101" charset="-122"/>
                <a:cs typeface="黑体" panose="02010609060101010101" charset="-122"/>
                <a:sym typeface="+mn-ea"/>
              </a:rPr>
              <a:t>凸显了狂风的猛烈和祥子的痛苦与窘态，</a:t>
            </a:r>
            <a:r>
              <a:rPr lang="zh-CN"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rPr>
              <a:t>让“透不出气”的感觉更强烈。</a:t>
            </a:r>
            <a:endParaRPr lang="zh-CN"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
        <p:nvSpPr>
          <p:cNvPr id="3" name="矩形 2"/>
          <p:cNvSpPr/>
          <p:nvPr/>
        </p:nvSpPr>
        <p:spPr>
          <a:xfrm>
            <a:off x="436880" y="358140"/>
            <a:ext cx="251968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rPr>
              <a:t>考情回顾</a:t>
            </a: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blinds(horizontal)">
                                      <p:cBhvr>
                                        <p:cTn id="1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2885" y="814705"/>
            <a:ext cx="11318875" cy="552640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315595" y="814705"/>
            <a:ext cx="11319510" cy="5889625"/>
          </a:xfrm>
          <a:prstGeom prst="rect">
            <a:avLst/>
          </a:prstGeom>
          <a:noFill/>
        </p:spPr>
        <p:txBody>
          <a:bodyPr wrap="square" rtlCol="0" anchor="t">
            <a:noAutofit/>
          </a:bodyPr>
          <a:lstStyle/>
          <a:p>
            <a:pPr indent="306070" algn="just">
              <a:lnSpc>
                <a:spcPct val="150000"/>
              </a:lnSpc>
            </a:pPr>
            <a:r>
              <a:rPr lang="zh-CN" altLang="zh-CN" b="1" kern="100" dirty="0" smtClean="0">
                <a:effectLst/>
                <a:latin typeface="黑体" panose="02010609060101010101" charset="-122"/>
                <a:ea typeface="黑体" panose="02010609060101010101" charset="-122"/>
                <a:cs typeface="黑体" panose="02010609060101010101" charset="-122"/>
                <a:sym typeface="+mn-ea"/>
              </a:rPr>
              <a:t>（</a:t>
            </a:r>
            <a:r>
              <a:rPr lang="zh-CN" altLang="en-US" b="1" kern="100" dirty="0" smtClean="0">
                <a:effectLst/>
                <a:latin typeface="黑体" panose="02010609060101010101" charset="-122"/>
                <a:ea typeface="黑体" panose="02010609060101010101" charset="-122"/>
                <a:cs typeface="黑体" panose="02010609060101010101" charset="-122"/>
                <a:sym typeface="+mn-ea"/>
              </a:rPr>
              <a:t>一</a:t>
            </a:r>
            <a:r>
              <a:rPr lang="zh-CN" altLang="zh-CN" b="1" kern="100" dirty="0" smtClean="0">
                <a:effectLst/>
                <a:latin typeface="黑体" panose="02010609060101010101" charset="-122"/>
                <a:ea typeface="黑体" panose="02010609060101010101" charset="-122"/>
                <a:cs typeface="黑体" panose="02010609060101010101" charset="-122"/>
                <a:sym typeface="+mn-ea"/>
              </a:rPr>
              <a:t>）</a:t>
            </a:r>
            <a:r>
              <a:rPr lang="zh-CN" altLang="zh-CN" b="1" kern="100" dirty="0">
                <a:effectLst/>
                <a:latin typeface="黑体" panose="02010609060101010101" charset="-122"/>
                <a:ea typeface="黑体" panose="02010609060101010101" charset="-122"/>
                <a:cs typeface="黑体" panose="02010609060101010101" charset="-122"/>
                <a:sym typeface="+mn-ea"/>
              </a:rPr>
              <a:t>语言文字</a:t>
            </a:r>
            <a:r>
              <a:rPr lang="zh-CN" altLang="zh-CN" b="1" kern="100" dirty="0" smtClean="0">
                <a:effectLst/>
                <a:latin typeface="黑体" panose="02010609060101010101" charset="-122"/>
                <a:ea typeface="黑体" panose="02010609060101010101" charset="-122"/>
                <a:cs typeface="黑体" panose="02010609060101010101" charset="-122"/>
                <a:sym typeface="+mn-ea"/>
              </a:rPr>
              <a:t>运用</a:t>
            </a:r>
            <a:endParaRPr lang="zh-CN" altLang="zh-CN" b="1" kern="100" dirty="0">
              <a:effectLst/>
              <a:latin typeface="黑体" panose="02010609060101010101" charset="-122"/>
              <a:ea typeface="黑体" panose="02010609060101010101" charset="-122"/>
              <a:cs typeface="黑体" panose="02010609060101010101" charset="-122"/>
            </a:endParaRPr>
          </a:p>
          <a:p>
            <a:pPr indent="304800" algn="just">
              <a:lnSpc>
                <a:spcPct val="150000"/>
              </a:lnSpc>
            </a:pPr>
            <a:r>
              <a:rPr lang="zh-CN" altLang="zh-CN" b="1" kern="100" dirty="0">
                <a:effectLst/>
                <a:latin typeface="黑体" panose="02010609060101010101" charset="-122"/>
                <a:ea typeface="黑体" panose="02010609060101010101" charset="-122"/>
                <a:cs typeface="黑体" panose="02010609060101010101" charset="-122"/>
                <a:sym typeface="+mn-ea"/>
              </a:rPr>
              <a:t>阅读下面的文字，</a:t>
            </a:r>
            <a:r>
              <a:rPr lang="zh-CN" altLang="zh-CN" b="1" kern="100" dirty="0" smtClean="0">
                <a:effectLst/>
                <a:latin typeface="黑体" panose="02010609060101010101" charset="-122"/>
                <a:ea typeface="黑体" panose="02010609060101010101" charset="-122"/>
                <a:cs typeface="黑体" panose="02010609060101010101" charset="-122"/>
                <a:sym typeface="+mn-ea"/>
              </a:rPr>
              <a:t>完成</a:t>
            </a:r>
            <a:r>
              <a:rPr lang="zh-CN" altLang="en-US" b="1" kern="100" dirty="0" smtClean="0">
                <a:latin typeface="黑体" panose="02010609060101010101" charset="-122"/>
                <a:ea typeface="黑体" panose="02010609060101010101" charset="-122"/>
                <a:cs typeface="黑体" panose="02010609060101010101" charset="-122"/>
                <a:sym typeface="+mn-ea"/>
              </a:rPr>
              <a:t>小</a:t>
            </a:r>
            <a:r>
              <a:rPr lang="zh-CN" altLang="zh-CN" b="1" kern="100" dirty="0" smtClean="0">
                <a:effectLst/>
                <a:latin typeface="黑体" panose="02010609060101010101" charset="-122"/>
                <a:ea typeface="黑体" panose="02010609060101010101" charset="-122"/>
                <a:cs typeface="黑体" panose="02010609060101010101" charset="-122"/>
                <a:sym typeface="+mn-ea"/>
              </a:rPr>
              <a:t>题</a:t>
            </a:r>
            <a:r>
              <a:rPr lang="zh-CN" altLang="zh-CN" b="1" kern="100" dirty="0">
                <a:effectLst/>
                <a:latin typeface="黑体" panose="02010609060101010101" charset="-122"/>
                <a:ea typeface="黑体" panose="02010609060101010101" charset="-122"/>
                <a:cs typeface="黑体" panose="02010609060101010101" charset="-122"/>
                <a:sym typeface="+mn-ea"/>
              </a:rPr>
              <a:t>。</a:t>
            </a:r>
            <a:endParaRPr lang="zh-CN" altLang="zh-CN" b="1" kern="100" dirty="0">
              <a:effectLst/>
              <a:latin typeface="黑体" panose="02010609060101010101" charset="-122"/>
              <a:ea typeface="黑体" panose="02010609060101010101" charset="-122"/>
              <a:cs typeface="黑体" panose="02010609060101010101" charset="-122"/>
            </a:endParaRPr>
          </a:p>
          <a:p>
            <a:pPr fontAlgn="ctr"/>
            <a:r>
              <a:rPr lang="en-US" altLang="zh-CN" sz="2000" b="1" kern="100" dirty="0">
                <a:effectLst/>
                <a:latin typeface="黑体" panose="02010609060101010101" charset="-122"/>
                <a:ea typeface="黑体" panose="02010609060101010101" charset="-122"/>
                <a:cs typeface="黑体" panose="02010609060101010101" charset="-122"/>
                <a:sym typeface="+mn-ea"/>
              </a:rPr>
              <a:t> </a:t>
            </a:r>
            <a:r>
              <a:rPr lang="zh-CN" altLang="en-US" sz="2400" b="1" dirty="0" smtClean="0"/>
              <a:t>（</a:t>
            </a:r>
            <a:r>
              <a:rPr lang="en-US" sz="2400" b="1" dirty="0" smtClean="0"/>
              <a:t>2024</a:t>
            </a:r>
            <a:r>
              <a:rPr lang="en-US" altLang="zh-CN" sz="2400" b="1" dirty="0" smtClean="0"/>
              <a:t>·</a:t>
            </a:r>
            <a:r>
              <a:rPr lang="zh-CN" altLang="en-US" sz="2400" b="1" dirty="0" smtClean="0"/>
              <a:t>新高考</a:t>
            </a:r>
            <a:r>
              <a:rPr lang="en-US" altLang="zh-CN" sz="2400" b="1" dirty="0" smtClean="0"/>
              <a:t>Ⅱ</a:t>
            </a:r>
            <a:r>
              <a:rPr lang="zh-CN" altLang="en-US" sz="2400" b="1" dirty="0" smtClean="0"/>
              <a:t>卷）阅读下面的文字，完成下面小题。</a:t>
            </a:r>
            <a:endParaRPr lang="zh-CN" altLang="en-US" sz="2400" b="1" dirty="0" smtClean="0"/>
          </a:p>
          <a:p>
            <a:pPr fontAlgn="ctr"/>
            <a:r>
              <a:rPr lang="zh-CN" altLang="en-US" sz="2400" b="1" dirty="0" smtClean="0"/>
              <a:t>看云似乎是很多北京人的日常，自到了北京，我也入乡随了俗，经常看起云来。那天是周六，我和几个朋友在一家书店闲聊，因为一直留意着窗外的云，聊天时我有些心不在焉。书店是整幅的玻璃幕墙，大大小小的云在窗框里，如画一般，还带有特别随意任性的毛边儿。</a:t>
            </a:r>
            <a:r>
              <a:rPr lang="zh-CN" altLang="en-US" sz="2400" b="1" u="sng" dirty="0" smtClean="0"/>
              <a:t>带着流苏一样的大毛边儿的大块云和带着细丝一样的小毛边儿的小块云都主打一个飘逸轻盈。</a:t>
            </a:r>
            <a:r>
              <a:rPr lang="zh-CN" altLang="en-US" sz="2400" b="1" dirty="0" smtClean="0"/>
              <a:t>哪怕再高妙的丹青手，也画不出来那个劲儿，实在是美翻了。</a:t>
            </a:r>
            <a:endParaRPr lang="zh-CN" altLang="en-US" sz="2400" b="1" dirty="0" smtClean="0"/>
          </a:p>
          <a:p>
            <a:pPr fontAlgn="ctr"/>
            <a:r>
              <a:rPr lang="zh-CN" altLang="en-US" sz="2400" b="1" dirty="0" smtClean="0"/>
              <a:t>云这么好看，却也不妨碍它下雨。那天，我们在宋庄的街道上闲逛，走着走着雨就来了。雨来了，云还在，太阳也还在。这就是名副其实的太阳雨了吧？淋着这雨，我们都没有打伞。打伞会觉得辜负了这云的，也会辜负这雨，不是吗？</a:t>
            </a:r>
            <a:endParaRPr lang="en-US" altLang="zh-CN" sz="2400" b="1" dirty="0" smtClean="0"/>
          </a:p>
          <a:p>
            <a:pPr fontAlgn="ctr"/>
            <a:endParaRPr lang="zh-CN" altLang="en-US" sz="2400" b="1" dirty="0" smtClean="0"/>
          </a:p>
          <a:p>
            <a:pPr fontAlgn="ctr"/>
            <a:r>
              <a:rPr lang="en-US" sz="2400" b="1" dirty="0" smtClean="0"/>
              <a:t>2.</a:t>
            </a:r>
            <a:r>
              <a:rPr lang="zh-CN" altLang="en-US" sz="2400" b="1" dirty="0" smtClean="0"/>
              <a:t>文章结尾处的</a:t>
            </a:r>
            <a:r>
              <a:rPr lang="en-US" sz="2400" b="1" dirty="0" smtClean="0"/>
              <a:t>“</a:t>
            </a:r>
            <a:r>
              <a:rPr lang="zh-CN" altLang="en-US" sz="2400" b="1" dirty="0" smtClean="0"/>
              <a:t>不是吗？</a:t>
            </a:r>
            <a:r>
              <a:rPr lang="en-US" sz="2400" b="1" dirty="0" smtClean="0"/>
              <a:t>”</a:t>
            </a:r>
            <a:r>
              <a:rPr lang="zh-CN" altLang="en-US" sz="2400" b="1" dirty="0" smtClean="0"/>
              <a:t>是个问句，却并不表疑问，它起到了什么作用？</a:t>
            </a:r>
            <a:endParaRPr lang="zh-CN" altLang="en-US" sz="2400" b="1" dirty="0" smtClean="0"/>
          </a:p>
          <a:p>
            <a:pPr indent="304800" algn="just">
              <a:lnSpc>
                <a:spcPct val="150000"/>
              </a:lnSpc>
            </a:pPr>
            <a:endParaRPr lang="zh-CN" altLang="zh-CN" sz="2000" b="1" kern="100" dirty="0">
              <a:effectLst/>
              <a:latin typeface="黑体" panose="02010609060101010101" charset="-122"/>
              <a:ea typeface="黑体" panose="02010609060101010101" charset="-122"/>
              <a:cs typeface="黑体" panose="02010609060101010101" charset="-122"/>
            </a:endParaRPr>
          </a:p>
          <a:p>
            <a:pPr indent="306070" algn="just">
              <a:lnSpc>
                <a:spcPct val="150000"/>
              </a:lnSpc>
            </a:pPr>
            <a:r>
              <a:rPr lang="en-US" altLang="zh-CN" sz="2000" b="1" kern="100" dirty="0">
                <a:effectLst/>
                <a:latin typeface="Calibri" panose="020F0502020204030204"/>
                <a:ea typeface="宋体" panose="02010600030101010101" pitchFamily="2" charset="-122"/>
                <a:cs typeface="Times New Roman" panose="02020603050405020304" pitchFamily="18" charset="0"/>
                <a:sym typeface="+mn-ea"/>
              </a:rPr>
              <a:t> </a:t>
            </a:r>
            <a:endParaRPr lang="zh-CN" altLang="zh-CN" sz="2000" b="1" kern="100" dirty="0">
              <a:effectLst/>
              <a:latin typeface="Calibri" panose="020F0502020204030204"/>
              <a:ea typeface="宋体" panose="02010600030101010101" pitchFamily="2" charset="-122"/>
              <a:cs typeface="宋体" panose="02010600030101010101" pitchFamily="2" charset="-122"/>
              <a:sym typeface="+mn-ea"/>
            </a:endParaRPr>
          </a:p>
        </p:txBody>
      </p:sp>
      <p:sp>
        <p:nvSpPr>
          <p:cNvPr id="3" name="矩形 2"/>
          <p:cNvSpPr/>
          <p:nvPr/>
        </p:nvSpPr>
        <p:spPr>
          <a:xfrm>
            <a:off x="222885" y="173990"/>
            <a:ext cx="3616960" cy="64071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06070" algn="l">
              <a:lnSpc>
                <a:spcPct val="150000"/>
              </a:lnSpc>
            </a:pPr>
            <a:r>
              <a:rPr lang="zh-CN" altLang="en-US" sz="2800" b="1" kern="100">
                <a:solidFill>
                  <a:schemeClr val="bg1"/>
                </a:solidFill>
                <a:effectLst/>
                <a:latin typeface="Calibri" panose="020F0502020204030204"/>
                <a:ea typeface="黑体" panose="02010609060101010101" charset="-122"/>
                <a:cs typeface="黑体" panose="02010609060101010101" charset="-122"/>
                <a:sym typeface="+mn-ea"/>
              </a:rPr>
              <a:t>任务一：</a:t>
            </a:r>
            <a:r>
              <a:rPr lang="zh-CN" sz="2800" b="1" kern="100">
                <a:solidFill>
                  <a:schemeClr val="bg1"/>
                </a:solidFill>
                <a:effectLst/>
                <a:latin typeface="Calibri" panose="020F0502020204030204"/>
                <a:ea typeface="黑体" panose="02010609060101010101" charset="-122"/>
                <a:cs typeface="黑体" panose="02010609060101010101" charset="-122"/>
                <a:sym typeface="+mn-ea"/>
              </a:rPr>
              <a:t>考情回顾</a:t>
            </a:r>
            <a:endParaRPr lang="zh-CN" sz="2800" b="1" kern="100">
              <a:solidFill>
                <a:schemeClr val="bg1"/>
              </a:solidFill>
              <a:effectLst/>
              <a:latin typeface="Calibri" panose="020F0502020204030204"/>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down)">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47059" y="623910"/>
            <a:ext cx="11188065" cy="5517583"/>
          </a:xfrm>
          <a:prstGeom prst="rect">
            <a:avLst/>
          </a:prstGeom>
          <a:noFill/>
        </p:spPr>
        <p:txBody>
          <a:bodyPr wrap="square" rtlCol="0" anchor="t">
            <a:noAutofit/>
          </a:bodyPr>
          <a:lstStyle/>
          <a:p>
            <a:pPr fontAlgn="ctr"/>
            <a:r>
              <a:rPr lang="en-US" altLang="zh-CN" sz="2800"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en-US" sz="3600" b="1" dirty="0" smtClean="0"/>
              <a:t>2.</a:t>
            </a:r>
            <a:r>
              <a:rPr lang="zh-CN" altLang="en-US" sz="3600" b="1" dirty="0" smtClean="0"/>
              <a:t>文章结尾处的</a:t>
            </a:r>
            <a:r>
              <a:rPr lang="en-US" sz="3600" b="1" dirty="0" smtClean="0"/>
              <a:t>“</a:t>
            </a:r>
            <a:r>
              <a:rPr lang="zh-CN" altLang="en-US" sz="3600" b="1" dirty="0" smtClean="0"/>
              <a:t>不是吗？</a:t>
            </a:r>
            <a:r>
              <a:rPr lang="en-US" sz="3600" b="1" dirty="0" smtClean="0"/>
              <a:t>”</a:t>
            </a:r>
            <a:r>
              <a:rPr lang="zh-CN" altLang="en-US" sz="3600" b="1" dirty="0" smtClean="0"/>
              <a:t>是个问句，却并不表疑问，它起到了什么作用？</a:t>
            </a:r>
            <a:endParaRPr lang="en-US" altLang="zh-CN" sz="3600" b="1" dirty="0" smtClean="0"/>
          </a:p>
          <a:p>
            <a:pPr fontAlgn="ctr"/>
            <a:endParaRPr lang="en-US" altLang="zh-CN" sz="3600" dirty="0" smtClean="0"/>
          </a:p>
          <a:p>
            <a:pPr indent="304800" algn="just">
              <a:lnSpc>
                <a:spcPct val="160000"/>
              </a:lnSpc>
            </a:pPr>
            <a:r>
              <a:rPr lang="en-US" altLang="zh-CN" sz="3400" kern="100" dirty="0" smtClean="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en-US" sz="3600" b="1" dirty="0" smtClean="0">
                <a:solidFill>
                  <a:srgbClr val="FF0000"/>
                </a:solidFill>
                <a:latin typeface="Calibri" panose="020F0502020204030204" pitchFamily="34" charset="0"/>
                <a:ea typeface="宋体" panose="02010600030101010101" pitchFamily="2" charset="-122"/>
                <a:cs typeface="Times New Roman" panose="02020603050405020304" pitchFamily="18" charset="0"/>
              </a:rPr>
              <a:t>本句是无疑而问的反问句，故意设问是为了引起读者思考，增强情感力度，强调作者和朋友们不打伞在雨中淋着而行的惬意美好，表达对北京的云和太阳雨的喜爱和享受。</a:t>
            </a:r>
            <a:endPar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63924" y="928048"/>
            <a:ext cx="12028076" cy="5929952"/>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286604" y="436728"/>
            <a:ext cx="11597650" cy="5245100"/>
          </a:xfrm>
          <a:prstGeom prst="rect">
            <a:avLst/>
          </a:prstGeom>
          <a:noFill/>
        </p:spPr>
        <p:txBody>
          <a:bodyPr wrap="square" rtlCol="0" anchor="t">
            <a:noAutofit/>
          </a:bodyPr>
          <a:lstStyle/>
          <a:p>
            <a:pPr marL="71120" indent="306070" algn="just">
              <a:lnSpc>
                <a:spcPct val="150000"/>
              </a:lnSpc>
            </a:pPr>
            <a:endParaRPr lang="zh-CN" altLang="zh-CN" sz="2400" b="1" u="sng" kern="100" dirty="0">
              <a:solidFill>
                <a:srgbClr val="FF0000"/>
              </a:solidFill>
              <a:effectLst/>
              <a:highlight>
                <a:srgbClr val="FFFF00"/>
              </a:highlight>
              <a:latin typeface="黑体" panose="02010609060101010101" charset="-122"/>
              <a:ea typeface="黑体" panose="02010609060101010101" charset="-122"/>
              <a:cs typeface="黑体" panose="02010609060101010101" charset="-122"/>
              <a:sym typeface="+mn-ea"/>
            </a:endParaRPr>
          </a:p>
          <a:p>
            <a:pPr marL="71120" indent="304800" algn="just">
              <a:lnSpc>
                <a:spcPct val="150000"/>
              </a:lnSpc>
            </a:pPr>
            <a:r>
              <a:rPr lang="en-US" altLang="zh-CN" sz="2800"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修辞效果是基于句子的语法结构，把句子内容回归到具体语境中，深入阅读理解后，体会作者运用标点符号所要达到的某种表达效果。更多的是从标点符号传情达意方面的语境义进行分析。</a:t>
            </a:r>
            <a:endParaRPr lang="en-US" altLang="zh-CN" sz="3200" b="1" kern="100" dirty="0">
              <a:solidFill>
                <a:srgbClr val="000000"/>
              </a:solidFill>
              <a:effectLst/>
              <a:latin typeface="黑体" panose="02010609060101010101" charset="-122"/>
              <a:ea typeface="黑体" panose="02010609060101010101" charset="-122"/>
              <a:cs typeface="黑体" panose="02010609060101010101" charset="-122"/>
            </a:endParaRPr>
          </a:p>
          <a:p>
            <a:pPr marL="71120" indent="304800" algn="just">
              <a:lnSpc>
                <a:spcPct val="150000"/>
              </a:lnSpc>
            </a:pPr>
            <a:r>
              <a:rPr lang="en-US"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在书面语言中，标点符号通常起着</a:t>
            </a:r>
            <a:r>
              <a:rPr lang="zh-CN" altLang="zh-CN" sz="3200" b="1" kern="100" dirty="0">
                <a:solidFill>
                  <a:srgbClr val="C00000"/>
                </a:solidFill>
                <a:effectLst/>
                <a:latin typeface="黑体" panose="02010609060101010101" charset="-122"/>
                <a:ea typeface="黑体" panose="02010609060101010101" charset="-122"/>
                <a:cs typeface="黑体" panose="02010609060101010101" charset="-122"/>
                <a:sym typeface="+mn-ea"/>
              </a:rPr>
              <a:t>停顿</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、表示</a:t>
            </a:r>
            <a:r>
              <a:rPr lang="zh-CN" altLang="zh-CN" sz="3200" b="1" kern="100" dirty="0">
                <a:solidFill>
                  <a:srgbClr val="C00000"/>
                </a:solidFill>
                <a:effectLst/>
                <a:latin typeface="黑体" panose="02010609060101010101" charset="-122"/>
                <a:ea typeface="黑体" panose="02010609060101010101" charset="-122"/>
                <a:cs typeface="黑体" panose="02010609060101010101" charset="-122"/>
                <a:sym typeface="+mn-ea"/>
              </a:rPr>
              <a:t>语气</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、表示</a:t>
            </a:r>
            <a:r>
              <a:rPr lang="zh-CN" altLang="zh-CN" sz="3200" b="1" kern="100" dirty="0">
                <a:solidFill>
                  <a:srgbClr val="C00000"/>
                </a:solidFill>
                <a:effectLst/>
                <a:latin typeface="黑体" panose="02010609060101010101" charset="-122"/>
                <a:ea typeface="黑体" panose="02010609060101010101" charset="-122"/>
                <a:cs typeface="黑体" panose="02010609060101010101" charset="-122"/>
                <a:sym typeface="+mn-ea"/>
              </a:rPr>
              <a:t>词语的性质</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等方面的辅助作用。但是，有时我们可以借助标点符号构造特殊的语句以便更好地</a:t>
            </a:r>
            <a:r>
              <a:rPr lang="zh-CN" altLang="zh-CN" sz="3200" b="1" kern="100" dirty="0">
                <a:solidFill>
                  <a:srgbClr val="C00000"/>
                </a:solidFill>
                <a:effectLst/>
                <a:latin typeface="黑体" panose="02010609060101010101" charset="-122"/>
                <a:ea typeface="黑体" panose="02010609060101010101" charset="-122"/>
                <a:cs typeface="黑体" panose="02010609060101010101" charset="-122"/>
                <a:sym typeface="+mn-ea"/>
              </a:rPr>
              <a:t>表达感情、刻画心理、描绘神态、强调某项内容</a:t>
            </a:r>
            <a:r>
              <a:rPr lang="zh-CN" altLang="zh-CN" sz="3200" b="1" kern="100" dirty="0">
                <a:solidFill>
                  <a:srgbClr val="000000"/>
                </a:solidFill>
                <a:effectLst/>
                <a:latin typeface="黑体" panose="02010609060101010101" charset="-122"/>
                <a:ea typeface="黑体" panose="02010609060101010101" charset="-122"/>
                <a:cs typeface="黑体" panose="02010609060101010101" charset="-122"/>
                <a:sym typeface="+mn-ea"/>
              </a:rPr>
              <a:t>等。这时，标点符号就产生了积极的修辞作用。</a:t>
            </a:r>
            <a:endParaRPr lang="zh-CN" altLang="zh-CN" sz="3200" b="1" kern="100" dirty="0">
              <a:effectLst/>
              <a:latin typeface="黑体" panose="02010609060101010101" charset="-122"/>
              <a:ea typeface="黑体" panose="02010609060101010101" charset="-122"/>
              <a:cs typeface="黑体" panose="02010609060101010101" charset="-122"/>
            </a:endParaRPr>
          </a:p>
          <a:p>
            <a:pPr marL="71120" indent="306070" algn="just">
              <a:lnSpc>
                <a:spcPct val="150000"/>
              </a:lnSpc>
            </a:pPr>
            <a:endPar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
        <p:nvSpPr>
          <p:cNvPr id="3" name="矩形 2"/>
          <p:cNvSpPr/>
          <p:nvPr/>
        </p:nvSpPr>
        <p:spPr>
          <a:xfrm>
            <a:off x="436880" y="358140"/>
            <a:ext cx="373761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kern="100">
              <a:solidFill>
                <a:srgbClr val="0000FF"/>
              </a:solidFill>
              <a:effectLst/>
              <a:latin typeface="宋体" panose="02010600030101010101" pitchFamily="2" charset="-122"/>
              <a:ea typeface="宋体" panose="02010600030101010101" pitchFamily="2" charset="-122"/>
              <a:cs typeface="宋体" panose="02010600030101010101" pitchFamily="2" charset="-122"/>
              <a:sym typeface="+mn-ea"/>
            </a:endParaRPr>
          </a:p>
          <a:p>
            <a:pPr algn="l"/>
            <a:r>
              <a:rPr lang="zh-CN" altLang="en-US"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任务二：</a:t>
            </a:r>
            <a:r>
              <a:rPr lang="zh-CN" altLang="zh-CN"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整体把握</a:t>
            </a:r>
            <a:endParaRPr lang="zh-CN" altLang="zh-CN" sz="3200" kern="100">
              <a:effectLst/>
              <a:latin typeface="宋体" panose="02010600030101010101" pitchFamily="2" charset="-122"/>
              <a:ea typeface="宋体" panose="02010600030101010101" pitchFamily="2" charset="-122"/>
              <a:cs typeface="Times New Roman" panose="02020603050405020304" pitchFamily="18" charset="0"/>
            </a:endParaRPr>
          </a:p>
          <a:p>
            <a:pPr algn="ct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1061085"/>
            <a:ext cx="11188065" cy="5446395"/>
          </a:xfrm>
          <a:prstGeom prst="rect">
            <a:avLst/>
          </a:prstGeom>
          <a:noFill/>
        </p:spPr>
        <p:txBody>
          <a:bodyPr wrap="square" rtlCol="0" anchor="t">
            <a:noAutofit/>
          </a:bodyPr>
          <a:lstStyle/>
          <a:p>
            <a:pPr marL="71120" indent="306070" algn="just">
              <a:lnSpc>
                <a:spcPct val="150000"/>
              </a:lnSpc>
            </a:pPr>
            <a:r>
              <a:rPr lang="en-US"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 </a:t>
            </a:r>
            <a:r>
              <a:rPr lang="en-US" altLang="zh-CN" sz="2400"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1.</a:t>
            </a:r>
            <a:r>
              <a:rPr lang="zh-CN"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突出强调作用</a:t>
            </a:r>
            <a:endParaRPr lang="en-US"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endParaRPr>
          </a:p>
          <a:p>
            <a:pPr fontAlgn="auto">
              <a:lnSpc>
                <a:spcPct val="150000"/>
              </a:lnSpc>
              <a:buClrTx/>
              <a:buSzTx/>
              <a:buFontTx/>
            </a:pPr>
            <a:r>
              <a:rPr lang="zh-CN" altLang="en-US" sz="2000" dirty="0">
                <a:sym typeface="+mn-lt"/>
              </a:rPr>
              <a:t>    </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 </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  </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粥</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它的成分可并不和一般通用意义一样。</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粥菜</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这是不可能有的事了。</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夏衍</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a:latin typeface="楷体" panose="02010609060101010101" pitchFamily="49" charset="-122"/>
                <a:ea typeface="楷体" panose="02010609060101010101" pitchFamily="49" charset="-122"/>
                <a:cs typeface="楷体" panose="02010609060101010101" pitchFamily="49" charset="-122"/>
                <a:sym typeface="+mn-lt"/>
              </a:rPr>
              <a:t>包身工</a:t>
            </a:r>
            <a:r>
              <a:rPr lang="en-US" altLang="zh-CN" sz="2400" b="1" dirty="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000" b="1" dirty="0">
                <a:highlight>
                  <a:srgbClr val="FFFF00"/>
                </a:highlight>
                <a:latin typeface="楷体" panose="02010609060101010101" pitchFamily="49" charset="-122"/>
                <a:ea typeface="楷体" panose="02010609060101010101" pitchFamily="49" charset="-122"/>
                <a:cs typeface="楷体" panose="02010609060101010101" pitchFamily="49" charset="-122"/>
                <a:sym typeface="+mn-lt"/>
              </a:rPr>
              <a:t> </a:t>
            </a:r>
            <a:endParaRPr lang="zh-CN" altLang="en-US" sz="2000" b="1" dirty="0">
              <a:highlight>
                <a:srgbClr val="FFFF00"/>
              </a:highlight>
              <a:latin typeface="楷体" panose="02010609060101010101" pitchFamily="49" charset="-122"/>
              <a:ea typeface="楷体" panose="02010609060101010101" pitchFamily="49" charset="-122"/>
              <a:cs typeface="楷体" panose="02010609060101010101" pitchFamily="49" charset="-122"/>
              <a:sym typeface="+mn-lt"/>
            </a:endParaRPr>
          </a:p>
          <a:p>
            <a:pPr fontAlgn="auto">
              <a:lnSpc>
                <a:spcPct val="150000"/>
              </a:lnSpc>
              <a:buClrTx/>
              <a:buSzTx/>
              <a:buFontTx/>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latin typeface="方正公文黑体" panose="02000500000000000000" charset="-122"/>
                <a:ea typeface="方正公文黑体" panose="02000500000000000000" charset="-122"/>
                <a:cs typeface="方正公文黑体" panose="02000500000000000000" charset="-122"/>
                <a:sym typeface="+mn-lt"/>
              </a:rPr>
              <a:t>解析</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分别运用感叹号和和问号，突出强调了“物”</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粥、粥菜，表现出包身工生存环境的恶劣，也是对包身工罪恶制度的有力控诉。 </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 </a:t>
            </a:r>
            <a:endPar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endParaRPr>
          </a:p>
          <a:p>
            <a:pPr fontAlgn="auto">
              <a:lnSpc>
                <a:spcPct val="150000"/>
              </a:lnSpc>
              <a:buClrTx/>
              <a:buSzTx/>
              <a:buFontTx/>
            </a:pPr>
            <a:r>
              <a:rPr lang="en-US" altLang="zh-CN" sz="2400"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400"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2.</a:t>
            </a:r>
            <a:r>
              <a:rPr lang="zh-CN"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描绘神态</a:t>
            </a:r>
            <a:r>
              <a:rPr lang="zh-CN" altLang="en-US"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动</a:t>
            </a:r>
            <a:r>
              <a:rPr lang="zh-CN"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作</a:t>
            </a:r>
            <a:r>
              <a:rPr lang="en-US"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 </a:t>
            </a:r>
            <a:endParaRPr lang="en-US" altLang="zh-CN" sz="2400" kern="100" dirty="0">
              <a:solidFill>
                <a:srgbClr val="000000"/>
              </a:solidFill>
              <a:effectLst/>
              <a:latin typeface="黑体" panose="02010609060101010101" charset="-122"/>
              <a:ea typeface="黑体" panose="02010609060101010101" charset="-122"/>
              <a:cs typeface="黑体" panose="02010609060101010101" charset="-122"/>
            </a:endParaRPr>
          </a:p>
          <a:p>
            <a:pPr fontAlgn="auto">
              <a:lnSpc>
                <a:spcPct val="150000"/>
              </a:lnSpc>
              <a:buClrTx/>
              <a:buSzTx/>
              <a:buFontTx/>
            </a:pPr>
            <a:r>
              <a:rPr lang="zh-CN" altLang="en-US" sz="2000" dirty="0">
                <a:sym typeface="+mn-lt"/>
              </a:rPr>
              <a:t>    </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lt"/>
              </a:rPr>
              <a:t> </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 “对</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对不起</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我</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大概是走错门了。”</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曹禺</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400" b="1" dirty="0" smtClean="0">
                <a:latin typeface="楷体" panose="02010609060101010101" pitchFamily="49" charset="-122"/>
                <a:ea typeface="楷体" panose="02010609060101010101" pitchFamily="49" charset="-122"/>
                <a:cs typeface="楷体" panose="02010609060101010101" pitchFamily="49" charset="-122"/>
                <a:sym typeface="+mn-lt"/>
              </a:rPr>
              <a:t>雷雨</a:t>
            </a:r>
            <a:r>
              <a:rPr lang="en-US" altLang="zh-CN" sz="2400" b="1" dirty="0" smtClean="0">
                <a:latin typeface="楷体" panose="02010609060101010101" pitchFamily="49" charset="-122"/>
                <a:ea typeface="楷体" panose="02010609060101010101" pitchFamily="49" charset="-122"/>
                <a:cs typeface="楷体" panose="02010609060101010101" pitchFamily="49" charset="-122"/>
                <a:sym typeface="+mn-lt"/>
              </a:rPr>
              <a:t>》)</a:t>
            </a:r>
            <a:endPar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lt"/>
            </a:endParaRPr>
          </a:p>
          <a:p>
            <a:pPr fontAlgn="auto">
              <a:lnSpc>
                <a:spcPct val="150000"/>
              </a:lnSpc>
              <a:buClrTx/>
              <a:buSzTx/>
              <a:buFontTx/>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latin typeface="方正公文黑体" panose="02000500000000000000" charset="-122"/>
                <a:ea typeface="方正公文黑体" panose="02000500000000000000" charset="-122"/>
                <a:cs typeface="方正公文黑体" panose="02000500000000000000" charset="-122"/>
                <a:sym typeface="+mn-lt"/>
              </a:rPr>
              <a:t>解析</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借助省略号准确地描绘出了</a:t>
            </a:r>
            <a:r>
              <a:rPr lang="zh-CN" altLang="en-US" sz="2400" b="1" dirty="0" smtClean="0">
                <a:solidFill>
                  <a:srgbClr val="FF0000"/>
                </a:solidFill>
                <a:latin typeface="方正公文黑体" panose="02000500000000000000" charset="-122"/>
                <a:ea typeface="方正公文黑体" panose="02000500000000000000" charset="-122"/>
                <a:cs typeface="方正公文黑体" panose="02000500000000000000" charset="-122"/>
                <a:sym typeface="+mn-lt"/>
              </a:rPr>
              <a:t>鲁侍萍的</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惊慌神态和个性特点</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虽然语言显得结巴，但仍不失“礼节”和“身份”，能够较好地体现出人物的坎坷经历和遭遇。</a:t>
            </a:r>
            <a:endParaRPr lang="zh-CN" altLang="en-US" sz="2400" b="1" dirty="0">
              <a:latin typeface="方正公文黑体" panose="02000500000000000000" charset="-122"/>
              <a:ea typeface="方正公文黑体" panose="02000500000000000000" charset="-122"/>
              <a:cs typeface="方正公文黑体" panose="02000500000000000000" charset="-122"/>
              <a:sym typeface="+mn-lt"/>
            </a:endParaRPr>
          </a:p>
          <a:p>
            <a:pPr marL="71120" indent="304800" algn="just">
              <a:lnSpc>
                <a:spcPct val="150000"/>
              </a:lnSpc>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54584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kern="100">
              <a:solidFill>
                <a:srgbClr val="0000FF"/>
              </a:solidFill>
              <a:effectLst/>
              <a:latin typeface="宋体" panose="02010600030101010101" pitchFamily="2" charset="-122"/>
              <a:ea typeface="宋体" panose="02010600030101010101" pitchFamily="2" charset="-122"/>
              <a:cs typeface="宋体" panose="02010600030101010101" pitchFamily="2" charset="-122"/>
              <a:sym typeface="+mn-ea"/>
            </a:endParaRPr>
          </a:p>
          <a:p>
            <a:pPr algn="l"/>
            <a:r>
              <a:rPr lang="zh-CN" altLang="en-US"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任务二：</a:t>
            </a:r>
            <a:r>
              <a:rPr lang="zh-CN" altLang="zh-CN"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整体把握</a:t>
            </a:r>
            <a:endParaRPr lang="zh-CN" altLang="zh-CN" sz="3200" kern="100">
              <a:effectLst/>
              <a:latin typeface="宋体" panose="02010600030101010101" pitchFamily="2" charset="-122"/>
              <a:ea typeface="宋体" panose="02010600030101010101" pitchFamily="2" charset="-122"/>
              <a:cs typeface="Times New Roman" panose="02020603050405020304" pitchFamily="18" charset="0"/>
            </a:endParaRPr>
          </a:p>
          <a:p>
            <a:pPr algn="ct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linds(horizontal)">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1061085"/>
            <a:ext cx="11188065" cy="5446395"/>
          </a:xfrm>
          <a:prstGeom prst="rect">
            <a:avLst/>
          </a:prstGeom>
          <a:noFill/>
        </p:spPr>
        <p:txBody>
          <a:bodyPr wrap="square" rtlCol="0" anchor="t">
            <a:noAutofit/>
          </a:bodyPr>
          <a:lstStyle/>
          <a:p>
            <a:pPr marL="71120" indent="306070" algn="just">
              <a:lnSpc>
                <a:spcPct val="150000"/>
              </a:lnSpc>
            </a:pPr>
            <a:r>
              <a:rPr lang="en-US"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 </a:t>
            </a:r>
            <a:r>
              <a:rPr lang="en-US" altLang="zh-CN" sz="2400"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3</a:t>
            </a:r>
            <a:r>
              <a:rPr lang="zh-CN" altLang="en-US" sz="2400"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a:t>
            </a:r>
            <a:r>
              <a:rPr lang="zh-CN"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刻画心理作用</a:t>
            </a:r>
            <a:endParaRPr lang="en-US" altLang="zh-CN" sz="2400" b="1" kern="100" dirty="0">
              <a:solidFill>
                <a:srgbClr val="000000"/>
              </a:solidFill>
              <a:effectLst/>
              <a:highlight>
                <a:srgbClr val="FFFF00"/>
              </a:highlight>
              <a:latin typeface="Calibri" panose="020F0502020204030204"/>
              <a:ea typeface="宋体" panose="02010600030101010101" pitchFamily="2" charset="-122"/>
              <a:cs typeface="宋体" panose="02010600030101010101" pitchFamily="2" charset="-122"/>
            </a:endParaRPr>
          </a:p>
          <a:p>
            <a:pPr marL="71120" indent="306070" algn="just">
              <a:lnSpc>
                <a:spcPct val="130000"/>
              </a:lnSpc>
            </a:pPr>
            <a:r>
              <a:rPr lang="zh-CN" altLang="en-US" sz="2000" dirty="0">
                <a:sym typeface="+mn-lt"/>
              </a:rPr>
              <a:t>    </a:t>
            </a:r>
            <a:r>
              <a:rPr lang="en-US" altLang="zh-CN" sz="2400" b="1" dirty="0">
                <a:latin typeface="黑体" panose="02010609060101010101" charset="-122"/>
                <a:ea typeface="黑体" panose="02010609060101010101" charset="-122"/>
                <a:cs typeface="黑体" panose="02010609060101010101" charset="-122"/>
                <a:sym typeface="+mn-lt"/>
              </a:rPr>
              <a:t>“</a:t>
            </a:r>
            <a:r>
              <a:rPr lang="zh-CN" altLang="en-US" sz="2400" b="1" dirty="0">
                <a:latin typeface="黑体" panose="02010609060101010101" charset="-122"/>
                <a:ea typeface="黑体" panose="02010609060101010101" charset="-122"/>
                <a:cs typeface="黑体" panose="02010609060101010101" charset="-122"/>
                <a:sym typeface="+mn-lt"/>
              </a:rPr>
              <a:t>再过两天</a:t>
            </a:r>
            <a:r>
              <a:rPr lang="en-US" altLang="zh-CN" sz="2400" b="1" dirty="0">
                <a:latin typeface="黑体" panose="02010609060101010101" charset="-122"/>
                <a:ea typeface="黑体" panose="02010609060101010101" charset="-122"/>
                <a:cs typeface="黑体" panose="02010609060101010101" charset="-122"/>
                <a:sym typeface="+mn-lt"/>
              </a:rPr>
              <a:t>……”</a:t>
            </a:r>
            <a:r>
              <a:rPr lang="zh-CN" altLang="en-US" sz="2400" b="1" dirty="0">
                <a:latin typeface="黑体" panose="02010609060101010101" charset="-122"/>
                <a:ea typeface="黑体" panose="02010609060101010101" charset="-122"/>
                <a:cs typeface="黑体" panose="02010609060101010101" charset="-122"/>
                <a:sym typeface="+mn-lt"/>
              </a:rPr>
              <a:t>她绝望地悲声念着这四个字，好象不懂它们的意义，过后又茫然问道</a:t>
            </a:r>
            <a:r>
              <a:rPr lang="en-US" altLang="zh-CN" sz="2400" b="1" dirty="0">
                <a:latin typeface="黑体" panose="02010609060101010101" charset="-122"/>
                <a:ea typeface="黑体" panose="02010609060101010101" charset="-122"/>
                <a:cs typeface="黑体" panose="02010609060101010101" charset="-122"/>
                <a:sym typeface="+mn-lt"/>
              </a:rPr>
              <a:t>:“</a:t>
            </a:r>
            <a:r>
              <a:rPr lang="zh-CN" altLang="en-US" sz="2400" b="1" dirty="0">
                <a:latin typeface="黑体" panose="02010609060101010101" charset="-122"/>
                <a:ea typeface="黑体" panose="02010609060101010101" charset="-122"/>
                <a:cs typeface="黑体" panose="02010609060101010101" charset="-122"/>
                <a:sym typeface="+mn-lt"/>
              </a:rPr>
              <a:t>再过两天</a:t>
            </a:r>
            <a:r>
              <a:rPr lang="en-US" altLang="zh-CN" sz="2400" b="1" dirty="0">
                <a:latin typeface="黑体" panose="02010609060101010101" charset="-122"/>
                <a:ea typeface="黑体" panose="02010609060101010101" charset="-122"/>
                <a:cs typeface="黑体" panose="02010609060101010101" charset="-122"/>
                <a:sym typeface="+mn-lt"/>
              </a:rPr>
              <a:t>? ……””(</a:t>
            </a:r>
            <a:r>
              <a:rPr lang="zh-CN" altLang="en-US" sz="2400" b="1" dirty="0">
                <a:latin typeface="黑体" panose="02010609060101010101" charset="-122"/>
                <a:ea typeface="黑体" panose="02010609060101010101" charset="-122"/>
                <a:cs typeface="黑体" panose="02010609060101010101" charset="-122"/>
                <a:sym typeface="+mn-lt"/>
              </a:rPr>
              <a:t>巴金</a:t>
            </a:r>
            <a:r>
              <a:rPr lang="en-US" altLang="zh-CN" sz="2400" b="1" dirty="0">
                <a:latin typeface="黑体" panose="02010609060101010101" charset="-122"/>
                <a:ea typeface="黑体" panose="02010609060101010101" charset="-122"/>
                <a:cs typeface="黑体" panose="02010609060101010101" charset="-122"/>
                <a:sym typeface="+mn-lt"/>
              </a:rPr>
              <a:t>《</a:t>
            </a:r>
            <a:r>
              <a:rPr lang="zh-CN" altLang="en-US" sz="2400" b="1" dirty="0">
                <a:latin typeface="黑体" panose="02010609060101010101" charset="-122"/>
                <a:ea typeface="黑体" panose="02010609060101010101" charset="-122"/>
                <a:cs typeface="黑体" panose="02010609060101010101" charset="-122"/>
                <a:sym typeface="+mn-lt"/>
              </a:rPr>
              <a:t>家</a:t>
            </a:r>
            <a:r>
              <a:rPr lang="en-US" altLang="zh-CN" sz="2400" b="1" dirty="0">
                <a:latin typeface="黑体" panose="02010609060101010101" charset="-122"/>
                <a:ea typeface="黑体" panose="02010609060101010101" charset="-122"/>
                <a:cs typeface="黑体" panose="02010609060101010101" charset="-122"/>
                <a:sym typeface="+mn-lt"/>
              </a:rPr>
              <a:t>》)</a:t>
            </a:r>
            <a:endParaRPr lang="en-US" altLang="zh-CN" sz="2400" b="1" dirty="0">
              <a:latin typeface="黑体" panose="02010609060101010101" charset="-122"/>
              <a:ea typeface="黑体" panose="02010609060101010101" charset="-122"/>
              <a:cs typeface="黑体" panose="02010609060101010101" charset="-122"/>
              <a:sym typeface="+mn-lt"/>
            </a:endParaRPr>
          </a:p>
          <a:p>
            <a:pPr fontAlgn="auto">
              <a:lnSpc>
                <a:spcPct val="130000"/>
              </a:lnSpc>
              <a:buClrTx/>
              <a:buSzTx/>
              <a:buFontTx/>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latin typeface="方正公文黑体" panose="02000500000000000000" charset="-122"/>
                <a:ea typeface="方正公文黑体" panose="02000500000000000000" charset="-122"/>
                <a:cs typeface="方正公文黑体" panose="02000500000000000000" charset="-122"/>
                <a:sym typeface="+mn-lt"/>
              </a:rPr>
              <a:t>解析</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两个省略号倾注了作家的心血，它既拉下了鸣凤的悲剧的帷幕，又生动刻画出了鸣凤的悲怆心理</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赖以生活的爱情”、“不能推倒的墙壁”、做人妾、为爱情、生、死、希望、绝望</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如泣如诉，是泪在流淌，是血在飞溅。 </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 </a:t>
            </a:r>
            <a:endPar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endParaRPr>
          </a:p>
          <a:p>
            <a:pPr fontAlgn="auto">
              <a:lnSpc>
                <a:spcPct val="130000"/>
              </a:lnSpc>
              <a:buClrTx/>
              <a:buSzTx/>
              <a:buFontTx/>
            </a:pPr>
            <a:r>
              <a:rPr lang="en-US" altLang="zh-CN" sz="2400"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400"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4.</a:t>
            </a:r>
            <a:r>
              <a:rPr lang="zh-CN" altLang="zh-CN" sz="2400" b="1" kern="100" dirty="0">
                <a:solidFill>
                  <a:srgbClr val="000000"/>
                </a:solidFill>
                <a:effectLst/>
                <a:highlight>
                  <a:srgbClr val="FFFF00"/>
                </a:highlight>
                <a:latin typeface="黑体" panose="02010609060101010101" charset="-122"/>
                <a:ea typeface="黑体" panose="02010609060101010101" charset="-122"/>
                <a:cs typeface="黑体" panose="02010609060101010101" charset="-122"/>
                <a:sym typeface="+mn-ea"/>
              </a:rPr>
              <a:t>表达感情作用</a:t>
            </a:r>
            <a:endParaRPr lang="en-US" altLang="zh-CN" sz="2400" kern="100" dirty="0">
              <a:solidFill>
                <a:srgbClr val="000000"/>
              </a:solidFill>
              <a:effectLst/>
              <a:latin typeface="黑体" panose="02010609060101010101" charset="-122"/>
              <a:ea typeface="黑体" panose="02010609060101010101" charset="-122"/>
              <a:cs typeface="黑体" panose="02010609060101010101" charset="-122"/>
            </a:endParaRPr>
          </a:p>
          <a:p>
            <a:pPr fontAlgn="auto">
              <a:lnSpc>
                <a:spcPct val="130000"/>
              </a:lnSpc>
              <a:buClrTx/>
              <a:buSzTx/>
              <a:buFontTx/>
            </a:pPr>
            <a:r>
              <a:rPr lang="zh-CN" altLang="en-US" sz="2000" dirty="0">
                <a:sym typeface="+mn-lt"/>
              </a:rPr>
              <a:t> </a:t>
            </a:r>
            <a:r>
              <a:rPr lang="zh-CN" altLang="en-US" sz="2000" b="1" dirty="0" smtClean="0">
                <a:latin typeface="楷体" panose="02010609060101010101" pitchFamily="49" charset="-122"/>
                <a:ea typeface="楷体" panose="02010609060101010101" pitchFamily="49" charset="-122"/>
                <a:cs typeface="楷体" panose="02010609060101010101" pitchFamily="49" charset="-122"/>
                <a:sym typeface="+mn-lt"/>
              </a:rPr>
              <a:t>“噢，是真金！金子</a:t>
            </a:r>
            <a:r>
              <a:rPr lang="en-US" altLang="zh-CN" sz="20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000" b="1" dirty="0" smtClean="0">
                <a:latin typeface="楷体" panose="02010609060101010101" pitchFamily="49" charset="-122"/>
                <a:ea typeface="楷体" panose="02010609060101010101" pitchFamily="49" charset="-122"/>
                <a:cs typeface="楷体" panose="02010609060101010101" pitchFamily="49" charset="-122"/>
                <a:sym typeface="+mn-lt"/>
              </a:rPr>
              <a:t>”他连声叫嚷，“这么多的金子！有两斤重。”</a:t>
            </a:r>
            <a:r>
              <a:rPr lang="en-US" altLang="zh-CN" sz="20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000" b="1" dirty="0" smtClean="0">
                <a:latin typeface="楷体" panose="02010609060101010101" pitchFamily="49" charset="-122"/>
                <a:ea typeface="楷体" panose="02010609060101010101" pitchFamily="49" charset="-122"/>
                <a:cs typeface="楷体" panose="02010609060101010101" pitchFamily="49" charset="-122"/>
                <a:sym typeface="+mn-lt"/>
              </a:rPr>
              <a:t>巴尔扎克</a:t>
            </a:r>
            <a:r>
              <a:rPr lang="en-US" altLang="zh-CN" sz="20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000" b="1" dirty="0" smtClean="0">
                <a:latin typeface="楷体" panose="02010609060101010101" pitchFamily="49" charset="-122"/>
                <a:ea typeface="楷体" panose="02010609060101010101" pitchFamily="49" charset="-122"/>
                <a:cs typeface="楷体" panose="02010609060101010101" pitchFamily="49" charset="-122"/>
                <a:sym typeface="+mn-lt"/>
              </a:rPr>
              <a:t>欧也妮</a:t>
            </a:r>
            <a:r>
              <a:rPr lang="en-US" altLang="zh-CN" sz="2000" b="1" dirty="0" smtClean="0">
                <a:latin typeface="楷体" panose="02010609060101010101" pitchFamily="49" charset="-122"/>
                <a:ea typeface="楷体" panose="02010609060101010101" pitchFamily="49" charset="-122"/>
                <a:cs typeface="楷体" panose="02010609060101010101" pitchFamily="49" charset="-122"/>
                <a:sym typeface="+mn-lt"/>
              </a:rPr>
              <a:t>.</a:t>
            </a:r>
            <a:r>
              <a:rPr lang="zh-CN" altLang="en-US" sz="2000" b="1" dirty="0" smtClean="0">
                <a:latin typeface="楷体" panose="02010609060101010101" pitchFamily="49" charset="-122"/>
                <a:ea typeface="楷体" panose="02010609060101010101" pitchFamily="49" charset="-122"/>
                <a:cs typeface="楷体" panose="02010609060101010101" pitchFamily="49" charset="-122"/>
                <a:sym typeface="+mn-lt"/>
              </a:rPr>
              <a:t>葛朗台</a:t>
            </a:r>
            <a:r>
              <a:rPr lang="en-US" altLang="zh-CN" sz="2000" b="1" dirty="0" smtClean="0">
                <a:latin typeface="楷体" panose="02010609060101010101" pitchFamily="49" charset="-122"/>
                <a:ea typeface="楷体" panose="02010609060101010101" pitchFamily="49" charset="-122"/>
                <a:cs typeface="楷体" panose="02010609060101010101" pitchFamily="49" charset="-122"/>
                <a:sym typeface="+mn-lt"/>
              </a:rPr>
              <a:t>》)</a:t>
            </a:r>
            <a:endPar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lt"/>
            </a:endParaRPr>
          </a:p>
          <a:p>
            <a:pPr indent="304800" algn="just">
              <a:lnSpc>
                <a:spcPct val="130000"/>
              </a:lnSpc>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latin typeface="方正公文黑体" panose="02000500000000000000" charset="-122"/>
                <a:ea typeface="方正公文黑体" panose="02000500000000000000" charset="-122"/>
                <a:cs typeface="方正公文黑体" panose="02000500000000000000" charset="-122"/>
                <a:sym typeface="+mn-lt"/>
              </a:rPr>
              <a:t>解析</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zh-CN" altLang="en-US" sz="2400" b="1" dirty="0">
                <a:latin typeface="方正公文黑体" panose="02000500000000000000" charset="-122"/>
                <a:ea typeface="方正公文黑体" panose="02000500000000000000" charset="-122"/>
                <a:cs typeface="方正公文黑体" panose="02000500000000000000" charset="-122"/>
                <a:sym typeface="+mn-lt"/>
              </a:rPr>
              <a:t>感叹号</a:t>
            </a:r>
            <a:r>
              <a:rPr lang="en-US" altLang="zh-CN" sz="2400" b="1" dirty="0" err="1">
                <a:latin typeface="方正公文黑体" panose="02000500000000000000" charset="-122"/>
                <a:ea typeface="方正公文黑体" panose="02000500000000000000" charset="-122"/>
                <a:cs typeface="方正公文黑体" panose="02000500000000000000" charset="-122"/>
                <a:sym typeface="+mn-lt"/>
              </a:rPr>
              <a:t>表达感情：</a:t>
            </a:r>
            <a:r>
              <a:rPr lang="en-US" altLang="zh-CN" sz="2400" b="1" dirty="0" err="1">
                <a:solidFill>
                  <a:srgbClr val="00B0F0"/>
                </a:solidFill>
                <a:latin typeface="方正公文黑体" panose="02000500000000000000" charset="-122"/>
                <a:ea typeface="方正公文黑体" panose="02000500000000000000" charset="-122"/>
                <a:cs typeface="方正公文黑体" panose="02000500000000000000" charset="-122"/>
                <a:sym typeface="+mn-lt"/>
              </a:rPr>
              <a:t>惊喜</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a:t>
            </a:r>
            <a:r>
              <a:rPr lang="en-US" altLang="zh-CN" sz="2400" b="1" dirty="0" err="1">
                <a:solidFill>
                  <a:srgbClr val="FF0000"/>
                </a:solidFill>
                <a:latin typeface="方正公文黑体" panose="02000500000000000000" charset="-122"/>
                <a:ea typeface="方正公文黑体" panose="02000500000000000000" charset="-122"/>
                <a:cs typeface="方正公文黑体" panose="02000500000000000000" charset="-122"/>
                <a:sym typeface="+mn-lt"/>
              </a:rPr>
              <a:t>如果不用前两个感叹号，就不能表达出葛朗台的惊喜感情，如果不用第三个感叹号，就不足以表达出葛朗台惊喜欲狂的感情的程度</a:t>
            </a:r>
            <a:r>
              <a:rPr lang="en-US" altLang="zh-CN" sz="2400" b="1" dirty="0">
                <a:solidFill>
                  <a:srgbClr val="FF0000"/>
                </a:solidFill>
                <a:latin typeface="方正公文黑体" panose="02000500000000000000" charset="-122"/>
                <a:ea typeface="方正公文黑体" panose="02000500000000000000" charset="-122"/>
                <a:cs typeface="方正公文黑体" panose="02000500000000000000" charset="-122"/>
                <a:sym typeface="+mn-lt"/>
              </a:rPr>
              <a:t>。</a:t>
            </a:r>
            <a:r>
              <a:rPr lang="en-US" altLang="zh-CN" sz="2400" b="1" dirty="0">
                <a:latin typeface="方正公文黑体" panose="02000500000000000000" charset="-122"/>
                <a:ea typeface="方正公文黑体" panose="02000500000000000000" charset="-122"/>
                <a:cs typeface="方正公文黑体" panose="02000500000000000000" charset="-122"/>
                <a:sym typeface="+mn-lt"/>
              </a:rPr>
              <a:t>） </a:t>
            </a:r>
            <a:endParaRPr lang="en-US" altLang="zh-CN" sz="2400" b="1" dirty="0">
              <a:solidFill>
                <a:srgbClr val="FF0000"/>
              </a:solidFill>
              <a:highlight>
                <a:srgbClr val="FFFF00"/>
              </a:highlight>
              <a:latin typeface="楷体" panose="02010609060101010101" pitchFamily="49" charset="-122"/>
              <a:ea typeface="楷体" panose="02010609060101010101" pitchFamily="49" charset="-122"/>
              <a:cs typeface="楷体" panose="02010609060101010101" pitchFamily="49" charset="-122"/>
              <a:sym typeface="+mn-lt"/>
            </a:endParaRPr>
          </a:p>
          <a:p>
            <a:pPr indent="304800" algn="just">
              <a:lnSpc>
                <a:spcPct val="150000"/>
              </a:lnSpc>
            </a:pPr>
            <a:endParaRPr lang="en-US" altLang="zh-CN" sz="24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48551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kern="100">
              <a:solidFill>
                <a:srgbClr val="0000FF"/>
              </a:solidFill>
              <a:effectLst/>
              <a:latin typeface="宋体" panose="02010600030101010101" pitchFamily="2" charset="-122"/>
              <a:ea typeface="宋体" panose="02010600030101010101" pitchFamily="2" charset="-122"/>
              <a:cs typeface="宋体" panose="02010600030101010101" pitchFamily="2" charset="-122"/>
              <a:sym typeface="+mn-ea"/>
            </a:endParaRPr>
          </a:p>
          <a:p>
            <a:pPr algn="l"/>
            <a:r>
              <a:rPr lang="zh-CN" altLang="en-US"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任务二：</a:t>
            </a:r>
            <a:r>
              <a:rPr lang="zh-CN" altLang="zh-CN" sz="3200" b="1" kern="100">
                <a:solidFill>
                  <a:schemeClr val="bg1"/>
                </a:solidFill>
                <a:effectLst/>
                <a:latin typeface="宋体" panose="02010600030101010101" pitchFamily="2" charset="-122"/>
                <a:ea typeface="宋体" panose="02010600030101010101" pitchFamily="2" charset="-122"/>
                <a:cs typeface="宋体" panose="02010600030101010101" pitchFamily="2" charset="-122"/>
                <a:sym typeface="+mn-ea"/>
              </a:rPr>
              <a:t>整体把握</a:t>
            </a:r>
            <a:endParaRPr lang="zh-CN" altLang="zh-CN" sz="3200" kern="100">
              <a:effectLst/>
              <a:latin typeface="宋体" panose="02010600030101010101" pitchFamily="2" charset="-122"/>
              <a:ea typeface="宋体" panose="02010600030101010101" pitchFamily="2" charset="-122"/>
              <a:cs typeface="Times New Roman" panose="02020603050405020304" pitchFamily="18" charset="0"/>
            </a:endParaRPr>
          </a:p>
          <a:p>
            <a:pPr algn="ct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linds(horizontal)">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50528" y="897311"/>
            <a:ext cx="11118850" cy="5762795"/>
          </a:xfrm>
          <a:prstGeom prst="rect">
            <a:avLst/>
          </a:prstGeom>
          <a:noFill/>
        </p:spPr>
        <p:txBody>
          <a:bodyPr wrap="square" rtlCol="0" anchor="t">
            <a:noAutofit/>
          </a:bodyPr>
          <a:lstStyle/>
          <a:p>
            <a:pPr marL="71120" indent="304800" algn="just">
              <a:lnSpc>
                <a:spcPct val="150000"/>
              </a:lnSpc>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zh-CN" altLang="en-US" sz="2400" b="1" dirty="0">
                <a:latin typeface="黑体" panose="02010609060101010101" charset="-122"/>
                <a:ea typeface="黑体" panose="02010609060101010101" charset="-122"/>
                <a:cs typeface="黑体" panose="02010609060101010101" charset="-122"/>
                <a:sym typeface="+mn-lt"/>
              </a:rPr>
              <a:t> </a:t>
            </a:r>
            <a:r>
              <a:rPr lang="zh-CN"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解题重点</a:t>
            </a:r>
            <a:r>
              <a:rPr lang="zh-CN" altLang="zh-CN" sz="2600" kern="100" dirty="0">
                <a:solidFill>
                  <a:srgbClr val="000000"/>
                </a:solidFill>
                <a:effectLst/>
                <a:latin typeface="黑体" panose="02010609060101010101" charset="-122"/>
                <a:ea typeface="黑体" panose="02010609060101010101" charset="-122"/>
                <a:cs typeface="黑体" panose="02010609060101010101" charset="-122"/>
                <a:sym typeface="+mn-ea"/>
              </a:rPr>
              <a:t>：</a:t>
            </a:r>
            <a:endParaRPr lang="en-US" altLang="zh-CN" sz="2600" kern="100" dirty="0">
              <a:solidFill>
                <a:srgbClr val="000000"/>
              </a:solidFill>
              <a:effectLst/>
              <a:latin typeface="黑体" panose="02010609060101010101" charset="-122"/>
              <a:ea typeface="黑体" panose="02010609060101010101" charset="-122"/>
              <a:cs typeface="黑体" panose="02010609060101010101" charset="-122"/>
            </a:endParaRPr>
          </a:p>
          <a:p>
            <a:pPr eaLnBrk="1" hangingPunct="1">
              <a:lnSpc>
                <a:spcPct val="160000"/>
              </a:lnSpc>
            </a:pP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en-US"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1</a:t>
            </a: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）标点符号分析。</a:t>
            </a:r>
            <a:r>
              <a:rPr lang="zh-CN"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运用了什么标点，标点符号的基本作用是什么。</a:t>
            </a:r>
            <a:r>
              <a:rPr lang="zh-CN" altLang="zh-CN" sz="2600" b="1" kern="100" dirty="0">
                <a:solidFill>
                  <a:srgbClr val="FF0000"/>
                </a:solidFill>
                <a:effectLst/>
                <a:latin typeface="黑体" panose="02010609060101010101" charset="-122"/>
                <a:ea typeface="黑体" panose="02010609060101010101" charset="-122"/>
                <a:cs typeface="黑体" panose="02010609060101010101" charset="-122"/>
                <a:sym typeface="+mn-ea"/>
              </a:rPr>
              <a:t>（看标点）</a:t>
            </a:r>
            <a:endParaRPr lang="en-US" altLang="zh-CN" sz="2600" b="1" kern="100" dirty="0">
              <a:solidFill>
                <a:srgbClr val="FF0000"/>
              </a:solidFill>
              <a:effectLst/>
              <a:latin typeface="黑体" panose="02010609060101010101" charset="-122"/>
              <a:ea typeface="黑体" panose="02010609060101010101" charset="-122"/>
              <a:cs typeface="黑体" panose="02010609060101010101" charset="-122"/>
            </a:endParaRPr>
          </a:p>
          <a:p>
            <a:pPr eaLnBrk="1" hangingPunct="1">
              <a:lnSpc>
                <a:spcPct val="160000"/>
              </a:lnSpc>
            </a:pP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en-US"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2</a:t>
            </a: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）标点符号语</a:t>
            </a:r>
            <a:r>
              <a:rPr lang="zh-CN" altLang="en-US"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法</a:t>
            </a: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功用分析。</a:t>
            </a:r>
            <a:r>
              <a:rPr lang="zh-CN"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分析标点符号前后</a:t>
            </a:r>
            <a:r>
              <a:rPr lang="zh-CN" altLang="en-US" sz="2600" b="1" kern="100" dirty="0">
                <a:solidFill>
                  <a:srgbClr val="000000"/>
                </a:solidFill>
                <a:effectLst/>
                <a:latin typeface="黑体" panose="02010609060101010101" charset="-122"/>
                <a:ea typeface="黑体" panose="02010609060101010101" charset="-122"/>
                <a:cs typeface="黑体" panose="02010609060101010101" charset="-122"/>
                <a:sym typeface="+mn-ea"/>
              </a:rPr>
              <a:t>词语、句式</a:t>
            </a:r>
            <a:r>
              <a:rPr lang="en-US"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en-US" sz="2600" b="1" kern="100" dirty="0">
                <a:solidFill>
                  <a:srgbClr val="000000"/>
                </a:solidFill>
                <a:effectLst/>
                <a:latin typeface="黑体" panose="02010609060101010101" charset="-122"/>
                <a:ea typeface="黑体" panose="02010609060101010101" charset="-122"/>
                <a:cs typeface="黑体" panose="02010609060101010101" charset="-122"/>
                <a:sym typeface="+mn-ea"/>
              </a:rPr>
              <a:t>是否有变化。</a:t>
            </a:r>
            <a:r>
              <a:rPr lang="zh-CN" altLang="zh-CN" sz="2600" b="1"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zh-CN" sz="2600" b="1" kern="100" dirty="0">
                <a:solidFill>
                  <a:srgbClr val="FF0000"/>
                </a:solidFill>
                <a:effectLst/>
                <a:latin typeface="黑体" panose="02010609060101010101" charset="-122"/>
                <a:ea typeface="黑体" panose="02010609060101010101" charset="-122"/>
                <a:cs typeface="黑体" panose="02010609060101010101" charset="-122"/>
                <a:sym typeface="+mn-ea"/>
              </a:rPr>
              <a:t>看语</a:t>
            </a:r>
            <a:r>
              <a:rPr lang="zh-CN" altLang="en-US" sz="2600" b="1" kern="100" dirty="0">
                <a:solidFill>
                  <a:srgbClr val="FF0000"/>
                </a:solidFill>
                <a:effectLst/>
                <a:latin typeface="黑体" panose="02010609060101010101" charset="-122"/>
                <a:ea typeface="黑体" panose="02010609060101010101" charset="-122"/>
                <a:cs typeface="黑体" panose="02010609060101010101" charset="-122"/>
                <a:sym typeface="+mn-ea"/>
              </a:rPr>
              <a:t>法</a:t>
            </a:r>
            <a:r>
              <a:rPr lang="zh-CN" altLang="zh-CN" sz="2600" b="1" kern="100" dirty="0">
                <a:solidFill>
                  <a:srgbClr val="FF0000"/>
                </a:solidFill>
                <a:effectLst/>
                <a:latin typeface="黑体" panose="02010609060101010101" charset="-122"/>
                <a:ea typeface="黑体" panose="02010609060101010101" charset="-122"/>
                <a:cs typeface="黑体" panose="02010609060101010101" charset="-122"/>
                <a:sym typeface="+mn-ea"/>
              </a:rPr>
              <a:t>）</a:t>
            </a:r>
            <a:endParaRPr lang="en-US" altLang="zh-CN" sz="2600" b="1" kern="100" dirty="0">
              <a:solidFill>
                <a:srgbClr val="FF0000"/>
              </a:solidFill>
              <a:effectLst/>
              <a:latin typeface="黑体" panose="02010609060101010101" charset="-122"/>
              <a:ea typeface="黑体" panose="02010609060101010101" charset="-122"/>
              <a:cs typeface="黑体" panose="02010609060101010101" charset="-122"/>
            </a:endParaRPr>
          </a:p>
          <a:p>
            <a:pPr>
              <a:lnSpc>
                <a:spcPct val="160000"/>
              </a:lnSpc>
            </a:pP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en-US"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3</a:t>
            </a: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）标点符号语义功用分析。</a:t>
            </a:r>
            <a:r>
              <a:rPr lang="zh-CN"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分析标点符号前后文内容，语义分析，如强调了什么、表达了什么等。</a:t>
            </a:r>
            <a:r>
              <a:rPr lang="zh-CN" altLang="zh-CN" sz="2600" b="1" kern="100" dirty="0">
                <a:solidFill>
                  <a:srgbClr val="FF0000"/>
                </a:solidFill>
                <a:effectLst/>
                <a:latin typeface="黑体" panose="02010609060101010101" charset="-122"/>
                <a:ea typeface="黑体" panose="02010609060101010101" charset="-122"/>
                <a:cs typeface="黑体" panose="02010609060101010101" charset="-122"/>
                <a:sym typeface="+mn-ea"/>
              </a:rPr>
              <a:t>（看语义）</a:t>
            </a:r>
            <a:endParaRPr lang="en-US" altLang="zh-CN" sz="2600" b="1" kern="100" dirty="0">
              <a:solidFill>
                <a:srgbClr val="FF0000"/>
              </a:solidFill>
              <a:effectLst/>
              <a:latin typeface="黑体" panose="02010609060101010101" charset="-122"/>
              <a:ea typeface="黑体" panose="02010609060101010101" charset="-122"/>
              <a:cs typeface="黑体" panose="02010609060101010101" charset="-122"/>
            </a:endParaRPr>
          </a:p>
          <a:p>
            <a:pPr>
              <a:lnSpc>
                <a:spcPct val="160000"/>
              </a:lnSpc>
            </a:pP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en-US"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4</a:t>
            </a:r>
            <a:r>
              <a:rPr lang="zh-CN" altLang="zh-CN" sz="26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）标点符号修辞（表达）效果分析。</a:t>
            </a:r>
            <a:r>
              <a:rPr lang="zh-CN" altLang="zh-CN" sz="2600" b="1" kern="100" dirty="0">
                <a:solidFill>
                  <a:srgbClr val="000000"/>
                </a:solidFill>
                <a:effectLst/>
                <a:latin typeface="黑体" panose="02010609060101010101" charset="-122"/>
                <a:ea typeface="黑体" panose="02010609060101010101" charset="-122"/>
                <a:cs typeface="黑体" panose="02010609060101010101" charset="-122"/>
                <a:sym typeface="+mn-ea"/>
              </a:rPr>
              <a:t>结合语境，分析表达符号所起到的表情达意效果。这一点最难，也是必答题项。</a:t>
            </a:r>
            <a:r>
              <a:rPr lang="zh-CN" altLang="zh-CN" sz="2600" b="1" kern="100" dirty="0">
                <a:solidFill>
                  <a:srgbClr val="FF0000"/>
                </a:solidFill>
                <a:effectLst/>
                <a:latin typeface="黑体" panose="02010609060101010101" charset="-122"/>
                <a:ea typeface="黑体" panose="02010609060101010101" charset="-122"/>
                <a:cs typeface="黑体" panose="02010609060101010101" charset="-122"/>
                <a:sym typeface="+mn-ea"/>
              </a:rPr>
              <a:t>（看含意）</a:t>
            </a:r>
            <a:endParaRPr lang="zh-CN" altLang="zh-CN" sz="2600" b="1" kern="100" dirty="0">
              <a:solidFill>
                <a:srgbClr val="FF0000"/>
              </a:solidFill>
              <a:effectLst/>
              <a:latin typeface="黑体" panose="02010609060101010101" charset="-122"/>
              <a:ea typeface="黑体" panose="02010609060101010101" charset="-122"/>
              <a:cs typeface="黑体" panose="02010609060101010101" charset="-122"/>
            </a:endParaRPr>
          </a:p>
          <a:p>
            <a:pPr>
              <a:lnSpc>
                <a:spcPct val="160000"/>
              </a:lnSpc>
            </a:pP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dirty="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194367"/>
            <a:ext cx="198501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b="1" kern="100">
              <a:solidFill>
                <a:srgbClr val="0000FF"/>
              </a:solidFill>
              <a:effectLst/>
              <a:latin typeface="宋体" panose="02010600030101010101" pitchFamily="2" charset="-122"/>
              <a:ea typeface="宋体" panose="02010600030101010101" pitchFamily="2" charset="-122"/>
              <a:cs typeface="宋体" panose="02010600030101010101" pitchFamily="2" charset="-122"/>
              <a:sym typeface="+mn-ea"/>
            </a:endParaRPr>
          </a:p>
          <a:p>
            <a:pPr algn="ctr"/>
            <a:endParaRPr lang="zh-CN" altLang="zh-CN" sz="3200" b="1" kern="100">
              <a:solidFill>
                <a:srgbClr val="FF0000"/>
              </a:solidFill>
              <a:effectLst/>
              <a:ea typeface="楷体" panose="02010609060101010101" pitchFamily="49" charset="-122"/>
              <a:cs typeface="楷体" panose="02010609060101010101" pitchFamily="49" charset="-122"/>
              <a:sym typeface="+mn-ea"/>
            </a:endParaRPr>
          </a:p>
          <a:p>
            <a:pPr algn="l"/>
            <a:r>
              <a:rPr lang="zh-CN" altLang="zh-CN" sz="3200" b="1" kern="100">
                <a:solidFill>
                  <a:schemeClr val="bg1"/>
                </a:solidFill>
                <a:effectLst/>
                <a:ea typeface="楷体" panose="02010609060101010101" pitchFamily="49" charset="-122"/>
                <a:cs typeface="楷体" panose="02010609060101010101" pitchFamily="49" charset="-122"/>
                <a:sym typeface="+mn-ea"/>
              </a:rPr>
              <a:t>技巧点拨</a:t>
            </a:r>
            <a:endParaRPr lang="zh-CN" altLang="en-US" sz="3200"/>
          </a:p>
          <a:p>
            <a:pPr algn="ctr"/>
            <a:endParaRPr lang="zh-CN" altLang="zh-CN" sz="3200" kern="100">
              <a:effectLst/>
              <a:latin typeface="宋体" panose="02010600030101010101" pitchFamily="2" charset="-122"/>
              <a:ea typeface="宋体" panose="02010600030101010101" pitchFamily="2" charset="-122"/>
              <a:cs typeface="Times New Roman" panose="02020603050405020304" pitchFamily="18" charset="0"/>
            </a:endParaRPr>
          </a:p>
          <a:p>
            <a:pPr algn="ct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1061085"/>
            <a:ext cx="11118850" cy="5306060"/>
          </a:xfrm>
          <a:prstGeom prst="rect">
            <a:avLst/>
          </a:prstGeom>
          <a:noFill/>
        </p:spPr>
        <p:txBody>
          <a:bodyPr wrap="square" rtlCol="0" anchor="t">
            <a:noAutofit/>
          </a:bodyPr>
          <a:lstStyle/>
          <a:p>
            <a:pPr indent="306070" fontAlgn="ctr">
              <a:lnSpc>
                <a:spcPct val="150000"/>
              </a:lnSpc>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r>
              <a:rPr lang="zh-CN"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阅读下面的文字，完成小题。</a:t>
            </a:r>
            <a:endParaRPr lang="zh-CN" altLang="zh-CN" sz="2400" b="1" kern="100" dirty="0">
              <a:effectLst/>
              <a:latin typeface="黑体" panose="02010609060101010101" charset="-122"/>
              <a:ea typeface="黑体" panose="02010609060101010101" charset="-122"/>
              <a:cs typeface="黑体" panose="02010609060101010101" charset="-122"/>
            </a:endParaRPr>
          </a:p>
          <a:p>
            <a:pPr indent="304800" algn="l" fontAlgn="ctr">
              <a:lnSpc>
                <a:spcPct val="150000"/>
              </a:lnSpc>
            </a:pP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那是下午，我到镇的东头访过一个朋友，走出来，就在河边遇见她；而且见她瞪着的眼睛的视线，就知道明明是向我走来的。她五年前的花白的头发，即今已经全白，全不像四十上下的人；脸上瘦削不堪，黄中带黑，而且消尽了先前悲哀的神色，仿佛是木刻似的；只有那眼珠间或一轮，还可以表示她是一个活物。</a:t>
            </a: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①</a:t>
            </a:r>
            <a:r>
              <a:rPr lang="zh-CN" altLang="zh-CN" sz="2400" b="1" u="sng" kern="100" dirty="0">
                <a:solidFill>
                  <a:srgbClr val="000000"/>
                </a:solidFill>
                <a:effectLst/>
                <a:latin typeface="黑体" panose="02010609060101010101" charset="-122"/>
                <a:ea typeface="黑体" panose="02010609060101010101" charset="-122"/>
                <a:cs typeface="黑体" panose="02010609060101010101" charset="-122"/>
                <a:sym typeface="+mn-ea"/>
              </a:rPr>
              <a:t>她一手提着竹篮，内中一个破碗，空的</a:t>
            </a:r>
            <a:r>
              <a:rPr lang="zh-CN"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a:t>
            </a: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②</a:t>
            </a:r>
            <a:r>
              <a:rPr lang="zh-CN" altLang="zh-CN" sz="2400" b="1" u="sng" kern="100" dirty="0">
                <a:solidFill>
                  <a:srgbClr val="000000"/>
                </a:solidFill>
                <a:effectLst/>
                <a:latin typeface="黑体" panose="02010609060101010101" charset="-122"/>
                <a:ea typeface="黑体" panose="02010609060101010101" charset="-122"/>
                <a:cs typeface="黑体" panose="02010609060101010101" charset="-122"/>
                <a:sym typeface="+mn-ea"/>
              </a:rPr>
              <a:t>一手拄着一支比她更长的竹竿，下端开了裂</a:t>
            </a:r>
            <a:r>
              <a:rPr lang="zh-CN"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a:t>
            </a:r>
            <a:endParaRPr lang="en-US" altLang="zh-CN" sz="2400" b="1" kern="100" dirty="0">
              <a:solidFill>
                <a:srgbClr val="000000"/>
              </a:solidFill>
              <a:effectLst/>
              <a:latin typeface="黑体" panose="02010609060101010101" charset="-122"/>
              <a:ea typeface="黑体" panose="02010609060101010101" charset="-122"/>
              <a:cs typeface="黑体" panose="02010609060101010101" charset="-122"/>
            </a:endParaRPr>
          </a:p>
          <a:p>
            <a:pPr indent="304800" fontAlgn="ctr">
              <a:lnSpc>
                <a:spcPct val="150000"/>
              </a:lnSpc>
            </a:pPr>
            <a:r>
              <a:rPr lang="en-US" altLang="zh-CN" sz="2400" b="1" kern="100" dirty="0" smtClean="0">
                <a:solidFill>
                  <a:srgbClr val="111111"/>
                </a:solidFill>
                <a:effectLst/>
                <a:latin typeface="Times New Roman" panose="02020603050405020304" pitchFamily="18" charset="0"/>
                <a:ea typeface="宋体" panose="02010600030101010101" pitchFamily="2" charset="-122"/>
                <a:cs typeface="宋体" panose="02010600030101010101" pitchFamily="2" charset="-122"/>
                <a:sym typeface="+mn-ea"/>
              </a:rPr>
              <a:t>1</a:t>
            </a:r>
            <a:r>
              <a:rPr lang="zh-CN" altLang="zh-CN" sz="2400" b="1" kern="100" dirty="0">
                <a:solidFill>
                  <a:srgbClr val="111111"/>
                </a:solidFill>
                <a:effectLst/>
                <a:latin typeface="Times New Roman" panose="02020603050405020304" pitchFamily="18" charset="0"/>
                <a:ea typeface="宋体" panose="02010600030101010101" pitchFamily="2" charset="-122"/>
                <a:cs typeface="宋体" panose="02010600030101010101" pitchFamily="2" charset="-122"/>
                <a:sym typeface="+mn-ea"/>
              </a:rPr>
              <a:t>．对文学作品来说，标点标示的停顿，有时很有表现力。文中画横线部分，分析其中的逗号是怎样增强表现力的。（</a:t>
            </a:r>
            <a:r>
              <a:rPr lang="en-US" altLang="zh-CN" sz="2400" b="1" kern="100" dirty="0">
                <a:solidFill>
                  <a:srgbClr val="111111"/>
                </a:solidFill>
                <a:effectLst/>
                <a:latin typeface="Times New Roman" panose="02020603050405020304" pitchFamily="18" charset="0"/>
                <a:ea typeface="宋体" panose="02010600030101010101" pitchFamily="2" charset="-122"/>
                <a:cs typeface="宋体" panose="02010600030101010101" pitchFamily="2" charset="-122"/>
                <a:sym typeface="+mn-ea"/>
              </a:rPr>
              <a:t>4</a:t>
            </a:r>
            <a:r>
              <a:rPr lang="zh-CN" altLang="zh-CN" sz="2400" b="1" kern="100" dirty="0">
                <a:solidFill>
                  <a:srgbClr val="111111"/>
                </a:solidFill>
                <a:effectLst/>
                <a:latin typeface="Times New Roman" panose="02020603050405020304" pitchFamily="18" charset="0"/>
                <a:ea typeface="宋体" panose="02010600030101010101" pitchFamily="2" charset="-122"/>
                <a:cs typeface="宋体" panose="02010600030101010101" pitchFamily="2" charset="-122"/>
                <a:sym typeface="+mn-ea"/>
              </a:rPr>
              <a:t>分）</a:t>
            </a:r>
            <a:endParaRPr lang="zh-CN" altLang="zh-CN" sz="2400" b="1" kern="100" dirty="0">
              <a:effectLst/>
              <a:latin typeface="Times New Roman" panose="02020603050405020304" pitchFamily="18" charset="0"/>
              <a:ea typeface="宋体" panose="02010600030101010101" pitchFamily="2" charset="-122"/>
              <a:cs typeface="宋体" panose="02010600030101010101" pitchFamily="2" charset="-122"/>
            </a:endParaRPr>
          </a:p>
          <a:p>
            <a:pPr marL="71120" indent="304800" algn="just">
              <a:lnSpc>
                <a:spcPct val="150000"/>
              </a:lnSpc>
            </a:pP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dirty="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87921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任务三：教考衔接</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03110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636905" y="1361440"/>
            <a:ext cx="11118850" cy="4723130"/>
          </a:xfrm>
          <a:prstGeom prst="rect">
            <a:avLst/>
          </a:prstGeom>
          <a:noFill/>
        </p:spPr>
        <p:txBody>
          <a:bodyPr wrap="square" rtlCol="0" anchor="t">
            <a:noAutofit/>
          </a:bodyPr>
          <a:lstStyle/>
          <a:p>
            <a:pPr indent="304800" algn="l" fontAlgn="ctr">
              <a:lnSpc>
                <a:spcPct val="150000"/>
              </a:lnSpc>
            </a:pPr>
            <a:r>
              <a:rPr lang="zh-CN" altLang="en-US" sz="2000" b="1">
                <a:latin typeface="方正公文黑体" panose="02000500000000000000" charset="-122"/>
                <a:ea typeface="方正公文黑体" panose="02000500000000000000" charset="-122"/>
                <a:cs typeface="方正公文黑体" panose="02000500000000000000" charset="-122"/>
                <a:sym typeface="+mn-lt"/>
              </a:rPr>
              <a:t>  </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原文：</a:t>
            </a:r>
            <a:r>
              <a:rPr lang="en-US"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①</a:t>
            </a:r>
            <a:r>
              <a:rPr lang="zh-CN" altLang="zh-CN" sz="2400" b="1" u="sng" kern="100">
                <a:solidFill>
                  <a:srgbClr val="000000"/>
                </a:solidFill>
                <a:effectLst/>
                <a:latin typeface="黑体" panose="02010609060101010101" charset="-122"/>
                <a:ea typeface="黑体" panose="02010609060101010101" charset="-122"/>
                <a:cs typeface="黑体" panose="02010609060101010101" charset="-122"/>
                <a:sym typeface="+mn-ea"/>
              </a:rPr>
              <a:t>她一手提着竹篮，内中一个破碗，空的</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a:t>
            </a:r>
            <a:endPar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endParaRPr>
          </a:p>
          <a:p>
            <a:pPr indent="304800" algn="l"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1</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原文有两个逗号</a:t>
            </a:r>
            <a:r>
              <a:rPr lang="zh-CN" altLang="en-US" sz="2400" b="1" kern="100">
                <a:solidFill>
                  <a:srgbClr val="000000"/>
                </a:solidFill>
                <a:effectLst/>
                <a:latin typeface="黑体" panose="02010609060101010101" charset="-122"/>
                <a:ea typeface="黑体" panose="02010609060101010101" charset="-122"/>
                <a:cs typeface="黑体" panose="02010609060101010101" charset="-122"/>
                <a:sym typeface="+mn-ea"/>
              </a:rPr>
              <a:t>，起停顿作用</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a:t>
            </a:r>
            <a:endPar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2</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）标点符号语</a:t>
            </a:r>
            <a:r>
              <a:rPr lang="zh-CN" altLang="en-US" sz="2400" b="1" kern="100">
                <a:solidFill>
                  <a:srgbClr val="FF0000"/>
                </a:solidFill>
                <a:effectLst/>
                <a:latin typeface="黑体" panose="02010609060101010101" charset="-122"/>
                <a:ea typeface="黑体" panose="02010609060101010101" charset="-122"/>
                <a:cs typeface="黑体" panose="02010609060101010101" charset="-122"/>
                <a:sym typeface="+mn-ea"/>
              </a:rPr>
              <a:t>法</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“一个破碗，空的”正常语序应为“一个空的破碗”，定语后置句。强调了“空的”。</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 </a:t>
            </a:r>
            <a:endPar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3</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）标点符号语义分析。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a:t>
            </a:r>
            <a:r>
              <a:rPr lang="zh-CN" altLang="zh-CN" sz="2400" b="1" u="sng" kern="100">
                <a:solidFill>
                  <a:srgbClr val="000000"/>
                </a:solidFill>
                <a:effectLst/>
                <a:latin typeface="黑体" panose="02010609060101010101" charset="-122"/>
                <a:ea typeface="黑体" panose="02010609060101010101" charset="-122"/>
                <a:cs typeface="黑体" panose="02010609060101010101" charset="-122"/>
                <a:sym typeface="+mn-ea"/>
              </a:rPr>
              <a:t>内中一个破碗，空的</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 ，起到突出强调的作用。</a:t>
            </a:r>
            <a:endPar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4</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）标点符号的修辞（表达）效果、深层含意分析。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 说明即使在祝福这个人人庆贺、食物充足的日子，也没有人施舍给她食物，既体现祥林嫂乞讨的困窘。</a:t>
            </a:r>
            <a:endParaRPr lang="zh-CN" altLang="zh-CN" sz="2400" b="1" kern="100">
              <a:effectLst/>
              <a:latin typeface="黑体" panose="02010609060101010101" charset="-122"/>
              <a:ea typeface="黑体" panose="02010609060101010101" charset="-122"/>
              <a:cs typeface="黑体" panose="02010609060101010101" charset="-122"/>
            </a:endParaRPr>
          </a:p>
          <a:p>
            <a:pPr indent="304800" algn="just" fontAlgn="ctr">
              <a:lnSpc>
                <a:spcPct val="150000"/>
              </a:lnSpc>
            </a:pPr>
            <a:endParaRPr lang="zh-CN" altLang="zh-CN" sz="2400" b="1" kern="100">
              <a:solidFill>
                <a:srgbClr val="FF0000"/>
              </a:solidFill>
              <a:effectLst/>
              <a:latin typeface="宋体" panose="02010600030101010101" pitchFamily="2" charset="-122"/>
              <a:ea typeface="宋体" panose="02010600030101010101" pitchFamily="2" charset="-122"/>
              <a:cs typeface="Times New Roman" panose="02020603050405020304" pitchFamily="18" charset="0"/>
            </a:endParaRPr>
          </a:p>
          <a:p>
            <a:pPr indent="306070" fontAlgn="ctr">
              <a:lnSpc>
                <a:spcPct val="150000"/>
              </a:lnSpc>
            </a:pPr>
            <a:r>
              <a:rPr lang="en-US"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46646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任务三：教考衔接</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40448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1061085"/>
            <a:ext cx="11118850" cy="5306060"/>
          </a:xfrm>
          <a:prstGeom prst="rect">
            <a:avLst/>
          </a:prstGeom>
          <a:noFill/>
        </p:spPr>
        <p:txBody>
          <a:bodyPr wrap="square" rtlCol="0" anchor="t">
            <a:noAutofit/>
          </a:bodyPr>
          <a:lstStyle/>
          <a:p>
            <a:pPr indent="304800" algn="l" fontAlgn="ctr">
              <a:lnSpc>
                <a:spcPct val="150000"/>
              </a:lnSpc>
            </a:pPr>
            <a:r>
              <a:rPr lang="zh-CN" altLang="en-US" sz="2000" b="1" dirty="0">
                <a:latin typeface="方正公文黑体" panose="02000500000000000000" charset="-122"/>
                <a:ea typeface="方正公文黑体" panose="02000500000000000000" charset="-122"/>
                <a:cs typeface="方正公文黑体" panose="02000500000000000000" charset="-122"/>
                <a:sym typeface="+mn-lt"/>
              </a:rPr>
              <a:t> </a:t>
            </a:r>
            <a:endParaRPr lang="zh-CN" altLang="zh-CN" sz="2400" b="1" kern="100" dirty="0">
              <a:effectLst/>
              <a:latin typeface="Calibri" panose="020F0502020204030204"/>
              <a:ea typeface="宋体" panose="02010600030101010101" pitchFamily="2" charset="-122"/>
              <a:cs typeface="Times New Roman" panose="02020603050405020304" pitchFamily="18" charset="0"/>
            </a:endParaRPr>
          </a:p>
          <a:p>
            <a:pPr indent="304800" algn="just" fontAlgn="ctr">
              <a:lnSpc>
                <a:spcPct val="150000"/>
              </a:lnSpc>
            </a:pPr>
            <a:r>
              <a:rPr lang="zh-CN" altLang="zh-CN" sz="3200" b="1" kern="100" dirty="0">
                <a:solidFill>
                  <a:srgbClr val="5B9BD5"/>
                </a:solidFill>
                <a:effectLst/>
                <a:latin typeface="黑体" panose="02010609060101010101" charset="-122"/>
                <a:ea typeface="黑体" panose="02010609060101010101" charset="-122"/>
                <a:cs typeface="黑体" panose="02010609060101010101" charset="-122"/>
                <a:sym typeface="+mn-ea"/>
              </a:rPr>
              <a:t>参考答案：</a:t>
            </a:r>
            <a:endParaRPr lang="zh-CN" altLang="zh-CN" sz="3200" b="1" kern="100" dirty="0">
              <a:solidFill>
                <a:srgbClr val="5B9BD5"/>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①原句</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内中一个破碗</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单独成句，定语</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空的</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后置，句式简短灵巧。</a:t>
            </a:r>
            <a:endPar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②原句强调了祥林嫂用于乞讨的碗是空的、破的，表明她乞讨艰难和命运的悲惨。</a:t>
            </a:r>
            <a:endPar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③反映出鲁镇人对她的冷漠。</a:t>
            </a:r>
            <a:endParaRPr lang="zh-CN" altLang="zh-CN" sz="3200" b="1" kern="100" dirty="0">
              <a:solidFill>
                <a:srgbClr val="FF0000"/>
              </a:solidFill>
              <a:effectLst/>
              <a:latin typeface="黑体" panose="02010609060101010101" charset="-122"/>
              <a:ea typeface="黑体" panose="02010609060101010101" charset="-122"/>
              <a:cs typeface="黑体" panose="02010609060101010101" charset="-122"/>
            </a:endParaRPr>
          </a:p>
          <a:p>
            <a:pPr indent="306070" fontAlgn="ctr">
              <a:lnSpc>
                <a:spcPct val="150000"/>
              </a:lnSpc>
            </a:pP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dirty="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63728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任务三：教考衔接</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2"/>
          <a:stretch>
            <a:fillRect/>
          </a:stretch>
        </p:blipFill>
        <p:spPr>
          <a:xfrm>
            <a:off x="0" y="0"/>
            <a:ext cx="12192000" cy="6858000"/>
          </a:xfrm>
          <a:prstGeom prst="rect">
            <a:avLst/>
          </a:prstGeom>
        </p:spPr>
      </p:pic>
      <p:sp>
        <p:nvSpPr>
          <p:cNvPr id="6" name="矩形 5"/>
          <p:cNvSpPr/>
          <p:nvPr>
            <p:custDataLst>
              <p:tags r:id="rId3"/>
            </p:custDataLst>
          </p:nvPr>
        </p:nvSpPr>
        <p:spPr>
          <a:xfrm>
            <a:off x="245660" y="-464024"/>
            <a:ext cx="12192000" cy="6252845"/>
          </a:xfrm>
          <a:prstGeom prst="rect">
            <a:avLst/>
          </a:prstGeom>
          <a:solidFill>
            <a:schemeClr val="lt2"/>
          </a:solidFill>
          <a:ln w="12700" cap="flat" cmpd="sng" algn="ctr">
            <a:noFill/>
            <a:prstDash val="solid"/>
            <a:miter lim="800000"/>
          </a:ln>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pic>
        <p:nvPicPr>
          <p:cNvPr id="21" name="图片 20"/>
          <p:cNvPicPr>
            <a:picLocks noChangeAspect="1"/>
          </p:cNvPicPr>
          <p:nvPr>
            <p:custDataLst>
              <p:tags r:id="rId4"/>
            </p:custDataLst>
          </p:nvPr>
        </p:nvPicPr>
        <p:blipFill>
          <a:blip r:embed="rId5"/>
          <a:stretch>
            <a:fillRect/>
          </a:stretch>
        </p:blipFill>
        <p:spPr>
          <a:xfrm>
            <a:off x="1390817" y="-518615"/>
            <a:ext cx="2017236" cy="1560704"/>
          </a:xfrm>
          <a:prstGeom prst="rect">
            <a:avLst/>
          </a:prstGeom>
        </p:spPr>
      </p:pic>
      <p:sp>
        <p:nvSpPr>
          <p:cNvPr id="3" name="标题 2"/>
          <p:cNvSpPr>
            <a:spLocks noGrp="1"/>
          </p:cNvSpPr>
          <p:nvPr>
            <p:custDataLst>
              <p:tags r:id="rId6"/>
            </p:custDataLst>
          </p:nvPr>
        </p:nvSpPr>
        <p:spPr>
          <a:xfrm>
            <a:off x="4345691" y="0"/>
            <a:ext cx="4980221" cy="801856"/>
          </a:xfrm>
          <a:prstGeom prst="rect">
            <a:avLst/>
          </a:prstGeom>
        </p:spPr>
        <p:txBody>
          <a:bodyPr vert="horz" lIns="90170" tIns="46990" rIns="90170" bIns="4699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accent1"/>
                </a:solidFill>
                <a:uFillTx/>
                <a:latin typeface="Arial" panose="020B0604020202020204" pitchFamily="34" charset="0"/>
                <a:ea typeface="汉仪旗黑-85S" panose="00020600040101010101" charset="-122"/>
                <a:cs typeface="+mj-cs"/>
              </a:defRPr>
            </a:lvl1pPr>
          </a:lstStyle>
          <a:p>
            <a:pPr marL="0" indent="0" algn="l">
              <a:lnSpc>
                <a:spcPct val="100000"/>
              </a:lnSpc>
              <a:spcBef>
                <a:spcPct val="0"/>
              </a:spcBef>
              <a:spcAft>
                <a:spcPct val="0"/>
              </a:spcAft>
              <a:buSzTx/>
              <a:buNone/>
            </a:pPr>
            <a:r>
              <a:rPr lang="zh-CN" altLang="en-US" sz="3600" dirty="0" smtClean="0">
                <a:solidFill>
                  <a:schemeClr val="accent1"/>
                </a:solidFill>
                <a:latin typeface="Times New Roman" panose="02020603050405020304" pitchFamily="18" charset="0"/>
                <a:ea typeface="汉仪典雅体简" panose="00020600040101010101" charset="-122"/>
                <a:cs typeface="汉仪旗黑-85S" panose="00020600040101010101" charset="-122"/>
              </a:rPr>
              <a:t>考点</a:t>
            </a:r>
            <a:r>
              <a:rPr lang="zh-CN" altLang="en-US" sz="3600" dirty="0">
                <a:solidFill>
                  <a:schemeClr val="accent1"/>
                </a:solidFill>
                <a:latin typeface="Times New Roman" panose="02020603050405020304" pitchFamily="18" charset="0"/>
                <a:ea typeface="汉仪典雅体简" panose="00020600040101010101" charset="-122"/>
                <a:cs typeface="汉仪旗黑-85S" panose="00020600040101010101" charset="-122"/>
              </a:rPr>
              <a:t>详解</a:t>
            </a:r>
            <a:endParaRPr lang="zh-CN" altLang="en-US" sz="3600" dirty="0">
              <a:solidFill>
                <a:schemeClr val="accent1"/>
              </a:solidFill>
              <a:latin typeface="Times New Roman" panose="02020603050405020304" pitchFamily="18" charset="0"/>
              <a:ea typeface="汉仪典雅体简" panose="00020600040101010101" charset="-122"/>
              <a:cs typeface="汉仪旗黑-85S" panose="00020600040101010101" charset="-122"/>
            </a:endParaRPr>
          </a:p>
        </p:txBody>
      </p:sp>
      <p:sp>
        <p:nvSpPr>
          <p:cNvPr id="2" name="灯片编号占位符 1"/>
          <p:cNvSpPr txBox="1">
            <a:spLocks noGrp="1"/>
          </p:cNvSpPr>
          <p:nvPr>
            <p:custDataLst>
              <p:tags r:id="rId7"/>
            </p:custDataLst>
          </p:nvPr>
        </p:nvSpPr>
        <p:spPr>
          <a:xfrm>
            <a:off x="8610600" y="6349833"/>
            <a:ext cx="2700000" cy="316800"/>
          </a:xfrm>
          <a:prstGeom prst="rect">
            <a:avLst/>
          </a:prstGeom>
          <a:noFill/>
        </p:spPr>
        <p:txBody>
          <a:bodyPr vert="horz" lIns="91440" tIns="45720" rIns="91440" bIns="45720" rtlCol="0" anchor="ctr">
            <a:normAutofit/>
          </a:bodyPr>
          <a:lstStyle>
            <a:defPPr>
              <a:defRPr lang="zh-CN"/>
            </a:defPPr>
            <a:lvl1pPr marL="0" algn="r" defTabSz="914400" rtl="0" eaLnBrk="1" latinLnBrk="0" hangingPunct="1">
              <a:defRPr sz="1200" kern="1200" baseline="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pPr>
            <a:fld id="{19A3601C-2E09-4C8E-82F2-83421FC735A1}" type="slidenum">
              <a:rPr kumimoji="1" lang="en-US" altLang="zh-CN" sz="900" b="1" i="0" u="none" strike="noStrike" kern="1200" cap="none" spc="0" normalizeH="0" baseline="0" noProof="0">
                <a:ln>
                  <a:noFill/>
                </a:ln>
                <a:solidFill>
                  <a:schemeClr val="dk1">
                    <a:tint val="75000"/>
                  </a:schemeClr>
                </a:solidFill>
                <a:effectLst/>
                <a:uLnTx/>
                <a:uFillTx/>
                <a:latin typeface="微软雅黑" panose="020B0503020204020204" charset="-122"/>
                <a:ea typeface="微软雅黑" panose="020B0503020204020204" charset="-122"/>
                <a:cs typeface="+mn-cs"/>
              </a:rPr>
            </a:fld>
            <a:endParaRPr kumimoji="1" lang="en-US" altLang="zh-CN" sz="900" b="1" i="0" u="none" strike="noStrike" kern="1200" cap="none" spc="0" normalizeH="0" baseline="0" noProof="0">
              <a:ln>
                <a:noFill/>
              </a:ln>
              <a:solidFill>
                <a:schemeClr val="dk1">
                  <a:tint val="75000"/>
                </a:schemeClr>
              </a:solidFill>
              <a:effectLst/>
              <a:uLnTx/>
              <a:uFillTx/>
              <a:latin typeface="微软雅黑" panose="020B0503020204020204" charset="-122"/>
              <a:ea typeface="微软雅黑" panose="020B0503020204020204" charset="-122"/>
              <a:cs typeface="+mn-cs"/>
            </a:endParaRPr>
          </a:p>
        </p:txBody>
      </p:sp>
      <p:sp>
        <p:nvSpPr>
          <p:cNvPr id="4" name="TextBox 3"/>
          <p:cNvSpPr txBox="1"/>
          <p:nvPr/>
        </p:nvSpPr>
        <p:spPr>
          <a:xfrm>
            <a:off x="1158171" y="997784"/>
            <a:ext cx="8791047" cy="4770537"/>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rPr>
              <a:t>19</a:t>
            </a:r>
            <a:r>
              <a:rPr lang="zh-CN" altLang="en-US" sz="3800" b="1" dirty="0" smtClean="0">
                <a:solidFill>
                  <a:srgbClr val="0000FF"/>
                </a:solidFill>
                <a:latin typeface="楷体" panose="02010609060101010101" pitchFamily="49" charset="-122"/>
                <a:ea typeface="楷体" panose="02010609060101010101" pitchFamily="49" charset="-122"/>
              </a:rPr>
              <a:t>年</a:t>
            </a:r>
            <a:r>
              <a:rPr lang="zh-CN" altLang="en-US" sz="3800" b="1" dirty="0">
                <a:solidFill>
                  <a:srgbClr val="0000FF"/>
                </a:solidFill>
                <a:latin typeface="楷体" panose="02010609060101010101" pitchFamily="49" charset="-122"/>
                <a:ea typeface="楷体" panose="02010609060101010101" pitchFamily="49" charset="-122"/>
              </a:rPr>
              <a:t>高考新课标</a:t>
            </a:r>
            <a:r>
              <a:rPr lang="en-US" altLang="zh-CN" sz="3800" b="1" dirty="0">
                <a:solidFill>
                  <a:srgbClr val="0000FF"/>
                </a:solidFill>
                <a:latin typeface="楷体" panose="02010609060101010101" pitchFamily="49" charset="-122"/>
                <a:ea typeface="楷体" panose="02010609060101010101" pitchFamily="49" charset="-122"/>
              </a:rPr>
              <a:t>Ⅱ</a:t>
            </a:r>
            <a:r>
              <a:rPr lang="zh-CN" altLang="en-US" sz="3800" b="1" dirty="0" smtClean="0">
                <a:solidFill>
                  <a:srgbClr val="0000FF"/>
                </a:solidFill>
                <a:latin typeface="楷体" panose="02010609060101010101" pitchFamily="49" charset="-122"/>
                <a:ea typeface="楷体" panose="02010609060101010101" pitchFamily="49" charset="-122"/>
              </a:rPr>
              <a:t>卷，</a:t>
            </a:r>
            <a:r>
              <a:rPr lang="zh-CN" altLang="en-US" sz="3800" b="1" dirty="0" smtClean="0">
                <a:solidFill>
                  <a:srgbClr val="FF0000"/>
                </a:solidFill>
                <a:latin typeface="楷体" panose="02010609060101010101" pitchFamily="49" charset="-122"/>
                <a:ea typeface="楷体" panose="02010609060101010101" pitchFamily="49" charset="-122"/>
              </a:rPr>
              <a:t>双引号</a:t>
            </a:r>
            <a:endParaRPr lang="en-US" altLang="zh-CN" sz="3800" b="1" dirty="0" smtClean="0">
              <a:solidFill>
                <a:srgbClr val="FF0000"/>
              </a:solidFill>
              <a:latin typeface="楷体" panose="02010609060101010101" pitchFamily="49" charset="-122"/>
              <a:ea typeface="楷体" panose="02010609060101010101" pitchFamily="49"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19</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年浙江卷，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双引号，句号，双引号</a:t>
            </a:r>
            <a:endParaRPr lang="en-US" altLang="zh-CN" sz="3800" b="1" dirty="0" smtClean="0">
              <a:solidFill>
                <a:srgbClr val="FF0000"/>
              </a:solidFill>
              <a:latin typeface="楷体" panose="02010609060101010101" pitchFamily="49" charset="-122"/>
              <a:ea typeface="楷体" panose="02010609060101010101" pitchFamily="49"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20</a:t>
            </a:r>
            <a:r>
              <a:rPr lang="zh-CN" altLang="en-US" sz="3800" b="1" dirty="0">
                <a:solidFill>
                  <a:srgbClr val="0000FF"/>
                </a:solidFill>
                <a:latin typeface="楷体" panose="02010609060101010101" pitchFamily="49" charset="-122"/>
                <a:ea typeface="楷体" panose="02010609060101010101" pitchFamily="49" charset="-122"/>
                <a:cs typeface="微软雅黑" panose="020B0503020204020204" charset="-122"/>
              </a:rPr>
              <a:t>新高考Ⅰ</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破折号</a:t>
            </a:r>
            <a:endParaRPr lang="en-US" altLang="zh-CN" sz="3800" b="1" dirty="0" smtClean="0">
              <a:solidFill>
                <a:srgbClr val="FF0000"/>
              </a:solidFill>
              <a:latin typeface="楷体" panose="02010609060101010101" pitchFamily="49" charset="-122"/>
              <a:ea typeface="楷体" panose="02010609060101010101" pitchFamily="49" charset="-122"/>
              <a:cs typeface="微软雅黑" panose="020B0503020204020204"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21</a:t>
            </a:r>
            <a:r>
              <a:rPr lang="zh-CN" altLang="en-US" sz="3800" b="1" dirty="0">
                <a:solidFill>
                  <a:srgbClr val="0000FF"/>
                </a:solidFill>
                <a:latin typeface="楷体" panose="02010609060101010101" pitchFamily="49" charset="-122"/>
                <a:ea typeface="楷体" panose="02010609060101010101" pitchFamily="49" charset="-122"/>
                <a:cs typeface="微软雅黑" panose="020B0503020204020204" charset="-122"/>
              </a:rPr>
              <a:t>浙江</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分号</a:t>
            </a:r>
            <a:endParaRPr lang="en-US" altLang="zh-CN" sz="3800" b="1" dirty="0" smtClean="0">
              <a:solidFill>
                <a:srgbClr val="FF0000"/>
              </a:solidFill>
              <a:latin typeface="楷体" panose="02010609060101010101" pitchFamily="49" charset="-122"/>
              <a:ea typeface="楷体" panose="02010609060101010101" pitchFamily="49" charset="-122"/>
              <a:cs typeface="微软雅黑" panose="020B0503020204020204"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22</a:t>
            </a:r>
            <a:r>
              <a:rPr lang="zh-CN" altLang="en-US" sz="3800" b="1" dirty="0">
                <a:solidFill>
                  <a:srgbClr val="0000FF"/>
                </a:solidFill>
                <a:latin typeface="楷体" panose="02010609060101010101" pitchFamily="49" charset="-122"/>
                <a:ea typeface="楷体" panose="02010609060101010101" pitchFamily="49" charset="-122"/>
                <a:cs typeface="微软雅黑" panose="020B0503020204020204" charset="-122"/>
              </a:rPr>
              <a:t>全国甲</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双引号</a:t>
            </a:r>
            <a:endParaRPr lang="en-US" altLang="zh-CN" sz="3800" b="1" dirty="0" smtClean="0">
              <a:solidFill>
                <a:srgbClr val="FF0000"/>
              </a:solidFill>
              <a:latin typeface="楷体" panose="02010609060101010101" pitchFamily="49" charset="-122"/>
              <a:ea typeface="楷体" panose="02010609060101010101" pitchFamily="49" charset="-122"/>
              <a:cs typeface="微软雅黑" panose="020B0503020204020204"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22</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年浙江卷，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书名号、双引号</a:t>
            </a:r>
            <a:endParaRPr lang="en-US" altLang="zh-CN" sz="3800" b="1" dirty="0" smtClean="0">
              <a:solidFill>
                <a:srgbClr val="FF0000"/>
              </a:solidFill>
              <a:latin typeface="楷体" panose="02010609060101010101" pitchFamily="49" charset="-122"/>
              <a:ea typeface="楷体" panose="02010609060101010101" pitchFamily="49" charset="-122"/>
              <a:cs typeface="微软雅黑" panose="020B0503020204020204"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23</a:t>
            </a:r>
            <a:r>
              <a:rPr lang="zh-CN" altLang="en-US" sz="3800" b="1" dirty="0">
                <a:solidFill>
                  <a:srgbClr val="0000FF"/>
                </a:solidFill>
                <a:latin typeface="楷体" panose="02010609060101010101" pitchFamily="49" charset="-122"/>
                <a:ea typeface="楷体" panose="02010609060101010101" pitchFamily="49" charset="-122"/>
                <a:cs typeface="微软雅黑" panose="020B0503020204020204" charset="-122"/>
              </a:rPr>
              <a:t>新高考</a:t>
            </a:r>
            <a:r>
              <a:rPr lang="en-US" altLang="zh-CN" sz="3800" b="1" dirty="0">
                <a:solidFill>
                  <a:srgbClr val="0000FF"/>
                </a:solidFill>
                <a:latin typeface="楷体" panose="02010609060101010101" pitchFamily="49" charset="-122"/>
                <a:ea typeface="楷体" panose="02010609060101010101" pitchFamily="49" charset="-122"/>
                <a:cs typeface="微软雅黑" panose="020B0503020204020204" charset="-122"/>
              </a:rPr>
              <a:t>1</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卷</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 </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逗号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作用</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，主观题</a:t>
            </a:r>
            <a:endPar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endParaRPr>
          </a:p>
          <a:p>
            <a:pPr marL="285750" indent="-285750">
              <a:buFont typeface="Wingdings" panose="05000000000000000000" pitchFamily="2" charset="2"/>
              <a:buChar char="u"/>
            </a:pPr>
            <a:r>
              <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24</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新高考</a:t>
            </a:r>
            <a:r>
              <a:rPr lang="en-US" altLang="zh-CN" sz="3800" b="1" dirty="0" smtClean="0">
                <a:solidFill>
                  <a:srgbClr val="0000FF"/>
                </a:solidFill>
                <a:latin typeface="楷体" panose="02010609060101010101" pitchFamily="49" charset="-122"/>
                <a:ea typeface="楷体" panose="02010609060101010101" pitchFamily="49" charset="-122"/>
              </a:rPr>
              <a:t>Ⅱ</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卷，</a:t>
            </a:r>
            <a:r>
              <a:rPr lang="zh-CN" altLang="en-US" sz="3800" b="1" dirty="0" smtClean="0">
                <a:solidFill>
                  <a:srgbClr val="FF0000"/>
                </a:solidFill>
                <a:latin typeface="楷体" panose="02010609060101010101" pitchFamily="49" charset="-122"/>
                <a:ea typeface="楷体" panose="02010609060101010101" pitchFamily="49" charset="-122"/>
                <a:cs typeface="微软雅黑" panose="020B0503020204020204" charset="-122"/>
              </a:rPr>
              <a:t>问号作用</a:t>
            </a:r>
            <a:r>
              <a:rPr lang="zh-CN" altLang="en-US" sz="3800" b="1" dirty="0" smtClean="0">
                <a:solidFill>
                  <a:srgbClr val="0000FF"/>
                </a:solidFill>
                <a:latin typeface="楷体" panose="02010609060101010101" pitchFamily="49" charset="-122"/>
                <a:ea typeface="楷体" panose="02010609060101010101" pitchFamily="49" charset="-122"/>
                <a:cs typeface="微软雅黑" panose="020B0503020204020204" charset="-122"/>
              </a:rPr>
              <a:t>，主观题</a:t>
            </a:r>
            <a:endParaRPr lang="en-US" altLang="zh-CN" sz="3800" b="1" dirty="0" smtClean="0">
              <a:solidFill>
                <a:srgbClr val="0000FF"/>
              </a:solidFill>
              <a:latin typeface="楷体" panose="02010609060101010101" pitchFamily="49" charset="-122"/>
              <a:ea typeface="楷体" panose="02010609060101010101" pitchFamily="49" charset="-122"/>
              <a:cs typeface="微软雅黑" panose="020B0503020204020204" charset="-122"/>
            </a:endParaRPr>
          </a:p>
        </p:txBody>
      </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1130935"/>
            <a:ext cx="11118850" cy="5306060"/>
          </a:xfrm>
          <a:prstGeom prst="rect">
            <a:avLst/>
          </a:prstGeom>
          <a:noFill/>
        </p:spPr>
        <p:txBody>
          <a:bodyPr wrap="square" rtlCol="0" anchor="t">
            <a:noAutofit/>
          </a:bodyPr>
          <a:lstStyle/>
          <a:p>
            <a:pPr indent="304800" algn="l" fontAlgn="ctr">
              <a:lnSpc>
                <a:spcPct val="150000"/>
              </a:lnSpc>
            </a:pPr>
            <a:r>
              <a:rPr lang="zh-CN" altLang="en-US" sz="2400" b="1">
                <a:latin typeface="黑体" panose="02010609060101010101" charset="-122"/>
                <a:ea typeface="黑体" panose="02010609060101010101" charset="-122"/>
                <a:cs typeface="黑体" panose="02010609060101010101" charset="-122"/>
                <a:sym typeface="+mn-lt"/>
              </a:rPr>
              <a:t> </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原文：</a:t>
            </a:r>
            <a:r>
              <a:rPr lang="en-US"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②</a:t>
            </a:r>
            <a:r>
              <a:rPr lang="zh-CN" altLang="zh-CN" sz="2400" b="1" u="sng" kern="100">
                <a:solidFill>
                  <a:srgbClr val="000000"/>
                </a:solidFill>
                <a:effectLst/>
                <a:latin typeface="黑体" panose="02010609060101010101" charset="-122"/>
                <a:ea typeface="黑体" panose="02010609060101010101" charset="-122"/>
                <a:cs typeface="黑体" panose="02010609060101010101" charset="-122"/>
                <a:sym typeface="+mn-ea"/>
              </a:rPr>
              <a:t>一手拄着一支比她更长的竹竿，下端开了裂</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a:t>
            </a:r>
            <a:endParaRPr lang="zh-CN" altLang="zh-CN" sz="2400" b="1" kern="100">
              <a:effectLst/>
              <a:latin typeface="黑体" panose="02010609060101010101" charset="-122"/>
              <a:ea typeface="黑体" panose="02010609060101010101" charset="-122"/>
              <a:cs typeface="黑体" panose="02010609060101010101" charset="-122"/>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1</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原文有</a:t>
            </a:r>
            <a:r>
              <a:rPr lang="zh-CN" altLang="en-US" sz="2400" b="1" kern="100">
                <a:solidFill>
                  <a:srgbClr val="000000"/>
                </a:solidFill>
                <a:effectLst/>
                <a:latin typeface="黑体" panose="02010609060101010101" charset="-122"/>
                <a:ea typeface="黑体" panose="02010609060101010101" charset="-122"/>
                <a:cs typeface="黑体" panose="02010609060101010101" charset="-122"/>
                <a:sym typeface="+mn-ea"/>
              </a:rPr>
              <a:t>一</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个逗号</a:t>
            </a:r>
            <a:r>
              <a:rPr lang="zh-CN" altLang="en-US" sz="2400" b="1" kern="100">
                <a:solidFill>
                  <a:srgbClr val="000000"/>
                </a:solidFill>
                <a:effectLst/>
                <a:latin typeface="黑体" panose="02010609060101010101" charset="-122"/>
                <a:ea typeface="黑体" panose="02010609060101010101" charset="-122"/>
                <a:cs typeface="黑体" panose="02010609060101010101" charset="-122"/>
                <a:sym typeface="+mn-ea"/>
              </a:rPr>
              <a:t>，起停顿作用</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a:t>
            </a:r>
            <a:endPar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2</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）标点符号语</a:t>
            </a:r>
            <a:r>
              <a:rPr lang="zh-CN" altLang="en-US" sz="2400" b="1" kern="100">
                <a:solidFill>
                  <a:srgbClr val="FF0000"/>
                </a:solidFill>
                <a:effectLst/>
                <a:latin typeface="黑体" panose="02010609060101010101" charset="-122"/>
                <a:ea typeface="黑体" panose="02010609060101010101" charset="-122"/>
                <a:cs typeface="黑体" panose="02010609060101010101" charset="-122"/>
                <a:sym typeface="+mn-ea"/>
              </a:rPr>
              <a:t>法</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逗号将定语“下端开了裂”单独出来，倒装句</a:t>
            </a:r>
            <a:r>
              <a:rPr lang="zh-CN" altLang="en-US" sz="2400" b="1" kern="100">
                <a:solidFill>
                  <a:srgbClr val="000000"/>
                </a:solidFill>
                <a:latin typeface="黑体" panose="02010609060101010101" charset="-122"/>
                <a:ea typeface="黑体" panose="02010609060101010101" charset="-122"/>
                <a:cs typeface="黑体" panose="02010609060101010101" charset="-122"/>
                <a:sym typeface="+mn-ea"/>
              </a:rPr>
              <a:t>。</a:t>
            </a:r>
            <a:endParaRPr lang="zh-CN" altLang="en-US" sz="2400" b="1" kern="100">
              <a:solidFill>
                <a:srgbClr val="000000"/>
              </a:solidFill>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3</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）标点符号语义分析。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“一支比她更长的竹竿，下端开了裂” ，起到突出强调的作用。 </a:t>
            </a:r>
            <a:endPar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endParaRPr>
          </a:p>
          <a:p>
            <a:pPr indent="304800" algn="just" fontAlgn="ctr">
              <a:lnSpc>
                <a:spcPct val="150000"/>
              </a:lnSpc>
            </a:pPr>
            <a:r>
              <a:rPr lang="zh-CN" altLang="en-US" sz="2400" b="1" kern="100">
                <a:solidFill>
                  <a:srgbClr val="C00000"/>
                </a:solidFill>
                <a:effectLst/>
                <a:latin typeface="黑体" panose="02010609060101010101" charset="-122"/>
                <a:ea typeface="黑体" panose="02010609060101010101" charset="-122"/>
                <a:cs typeface="黑体" panose="02010609060101010101" charset="-122"/>
                <a:sym typeface="+mn-ea"/>
              </a:rPr>
              <a:t>（</a:t>
            </a:r>
            <a:r>
              <a:rPr lang="en-US"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4</a:t>
            </a:r>
            <a:r>
              <a:rPr lang="zh-CN" altLang="zh-CN" sz="2400" b="1" kern="100">
                <a:solidFill>
                  <a:srgbClr val="FF0000"/>
                </a:solidFill>
                <a:effectLst/>
                <a:latin typeface="黑体" panose="02010609060101010101" charset="-122"/>
                <a:ea typeface="黑体" panose="02010609060101010101" charset="-122"/>
                <a:cs typeface="黑体" panose="02010609060101010101" charset="-122"/>
                <a:sym typeface="+mn-ea"/>
              </a:rPr>
              <a:t>）标点符号的修辞（表达）效果、深层含意分析。</a:t>
            </a:r>
            <a:r>
              <a:rPr lang="zh-CN"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一方面“下端开了裂”说明用的时间比较长，由于祥林嫂处境困窘，根本无心更换一只好的竹竿。另一方面，“下端开了裂”说明她身体的重量都压在竹竿上了，说明祥林嫂身体日渐羸弱，生命走入了尾声。</a:t>
            </a:r>
            <a:endParaRPr lang="zh-CN" altLang="zh-CN" sz="2400" b="1" kern="100">
              <a:effectLst/>
              <a:latin typeface="黑体" panose="02010609060101010101" charset="-122"/>
              <a:ea typeface="黑体" panose="02010609060101010101" charset="-122"/>
              <a:cs typeface="黑体" panose="02010609060101010101" charset="-122"/>
            </a:endParaRPr>
          </a:p>
          <a:p>
            <a:pPr indent="306070" fontAlgn="ctr">
              <a:lnSpc>
                <a:spcPct val="150000"/>
              </a:lnSpc>
            </a:pPr>
            <a:r>
              <a:rPr lang="en-US" altLang="zh-CN" sz="2400" b="1" kern="10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85889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任务三：教考衔接</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blinds(horizontal)">
                                      <p:cBhvr>
                                        <p:cTn id="7" dur="500"/>
                                        <p:tgtEl>
                                          <p:spTgt spid="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horizontal)">
                                      <p:cBhvr>
                                        <p:cTn id="2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1130935"/>
            <a:ext cx="11118850" cy="5306060"/>
          </a:xfrm>
          <a:prstGeom prst="rect">
            <a:avLst/>
          </a:prstGeom>
          <a:noFill/>
        </p:spPr>
        <p:txBody>
          <a:bodyPr wrap="square" rtlCol="0" anchor="t">
            <a:noAutofit/>
          </a:bodyPr>
          <a:lstStyle/>
          <a:p>
            <a:pPr indent="304800" algn="l" fontAlgn="ctr">
              <a:lnSpc>
                <a:spcPct val="150000"/>
              </a:lnSpc>
            </a:pPr>
            <a:r>
              <a:rPr lang="zh-CN" altLang="en-US" sz="2400" b="1" dirty="0">
                <a:latin typeface="黑体" panose="02010609060101010101" charset="-122"/>
                <a:ea typeface="黑体" panose="02010609060101010101" charset="-122"/>
                <a:cs typeface="黑体" panose="02010609060101010101" charset="-122"/>
                <a:sym typeface="+mn-lt"/>
              </a:rPr>
              <a:t> </a:t>
            </a:r>
            <a:r>
              <a:rPr lang="zh-CN" altLang="zh-CN" sz="2400" b="1" kern="100" dirty="0">
                <a:solidFill>
                  <a:srgbClr val="5B9BD5"/>
                </a:solidFill>
                <a:effectLst/>
                <a:latin typeface="黑体" panose="02010609060101010101" charset="-122"/>
                <a:ea typeface="黑体" panose="02010609060101010101" charset="-122"/>
                <a:cs typeface="黑体" panose="02010609060101010101" charset="-122"/>
                <a:sym typeface="+mn-ea"/>
              </a:rPr>
              <a:t>参考答案：</a:t>
            </a:r>
            <a:endParaRPr lang="zh-CN" altLang="zh-CN" sz="2400" b="1" kern="100" dirty="0">
              <a:solidFill>
                <a:srgbClr val="5B9BD5"/>
              </a:solidFill>
              <a:effectLst/>
              <a:latin typeface="黑体" panose="02010609060101010101" charset="-122"/>
              <a:ea typeface="黑体" panose="02010609060101010101" charset="-122"/>
              <a:cs typeface="黑体" panose="02010609060101010101" charset="-122"/>
              <a:sym typeface="+mn-ea"/>
            </a:endParaRPr>
          </a:p>
          <a:p>
            <a:pPr indent="304800" algn="l" fontAlgn="ctr">
              <a:lnSpc>
                <a:spcPct val="150000"/>
              </a:lnSpc>
            </a:pP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①逗号将</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下端开了裂</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独立出来，</a:t>
            </a:r>
            <a:r>
              <a:rPr lang="zh-CN" altLang="en-US" sz="3200" b="1" kern="100" dirty="0">
                <a:solidFill>
                  <a:srgbClr val="FF0000"/>
                </a:solidFill>
                <a:effectLst/>
                <a:latin typeface="黑体" panose="02010609060101010101" charset="-122"/>
                <a:ea typeface="黑体" panose="02010609060101010101" charset="-122"/>
                <a:cs typeface="黑体" panose="02010609060101010101" charset="-122"/>
                <a:sym typeface="+mn-ea"/>
              </a:rPr>
              <a:t>定语后置，</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起突出强调作用。</a:t>
            </a:r>
            <a:endPar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l" fontAlgn="ctr">
              <a:lnSpc>
                <a:spcPct val="150000"/>
              </a:lnSpc>
            </a:pP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②说明祥林嫂用的时间长，无暇也无心换一支更好的，由此可见其生活境遇之差。</a:t>
            </a:r>
            <a:endPar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l" fontAlgn="ctr">
              <a:lnSpc>
                <a:spcPct val="150000"/>
              </a:lnSpc>
            </a:pP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③说明竹竿长期承受较大的重量，可见祥林嫂全身都要靠这支竹竿支撑，体现出她身体状况之差。</a:t>
            </a:r>
            <a:r>
              <a:rPr lang="en-US" altLang="zh-CN" sz="32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endParaRPr lang="zh-CN" altLang="zh-CN" sz="3200" b="1" kern="100" dirty="0">
              <a:effectLst/>
              <a:latin typeface="黑体" panose="02010609060101010101" charset="-122"/>
              <a:ea typeface="黑体" panose="02010609060101010101" charset="-122"/>
              <a:cs typeface="黑体" panose="02010609060101010101" charset="-122"/>
            </a:endParaRPr>
          </a:p>
          <a:p>
            <a:pPr indent="304800" algn="l" fontAlgn="ctr">
              <a:lnSpc>
                <a:spcPct val="150000"/>
              </a:lnSpc>
            </a:pPr>
            <a:endParaRPr lang="zh-CN" altLang="zh-CN" sz="2800" b="1" kern="100" dirty="0">
              <a:effectLst/>
              <a:latin typeface="黑体" panose="02010609060101010101" charset="-122"/>
              <a:ea typeface="黑体" panose="02010609060101010101" charset="-122"/>
              <a:cs typeface="黑体" panose="02010609060101010101" charset="-122"/>
            </a:endParaRPr>
          </a:p>
          <a:p>
            <a:pPr indent="304800" algn="just" fontAlgn="ctr">
              <a:lnSpc>
                <a:spcPct val="150000"/>
              </a:lnSpc>
            </a:pPr>
            <a:endParaRPr lang="zh-CN" altLang="zh-CN" sz="2400" b="1"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endParaRPr>
          </a:p>
          <a:p>
            <a:pPr indent="306070" fontAlgn="ctr">
              <a:lnSpc>
                <a:spcPct val="150000"/>
              </a:lnSpc>
            </a:pPr>
            <a:r>
              <a:rPr lang="en-US" altLang="zh-CN" sz="24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000"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000" dirty="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4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zh-CN" altLang="en-US" sz="2400" b="1" kern="100" dirty="0">
              <a:solidFill>
                <a:srgbClr val="FF0000"/>
              </a:solidFill>
              <a:effectLst/>
              <a:latin typeface="方正公文黑体" panose="02000500000000000000" charset="-122"/>
              <a:ea typeface="方正公文黑体" panose="02000500000000000000" charset="-122"/>
              <a:cs typeface="方正公文黑体" panose="02000500000000000000" charset="-122"/>
              <a:sym typeface="+mn-lt"/>
            </a:endParaRPr>
          </a:p>
        </p:txBody>
      </p:sp>
      <p:sp>
        <p:nvSpPr>
          <p:cNvPr id="3" name="矩形 2"/>
          <p:cNvSpPr/>
          <p:nvPr/>
        </p:nvSpPr>
        <p:spPr>
          <a:xfrm>
            <a:off x="436880" y="358140"/>
            <a:ext cx="370776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任务三：教考衔接</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blinds(horizontal)">
                                      <p:cBhvr>
                                        <p:cTn id="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85787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901065"/>
            <a:ext cx="11118850" cy="5316220"/>
          </a:xfrm>
          <a:prstGeom prst="rect">
            <a:avLst/>
          </a:prstGeom>
          <a:noFill/>
        </p:spPr>
        <p:txBody>
          <a:bodyPr wrap="square" rtlCol="0" anchor="t">
            <a:noAutofit/>
          </a:bodyPr>
          <a:lstStyle/>
          <a:p>
            <a:pPr algn="just" fontAlgn="ctr">
              <a:lnSpc>
                <a:spcPct val="150000"/>
              </a:lnSpc>
            </a:pPr>
            <a:r>
              <a:rPr lang="zh-CN" altLang="zh-CN" sz="2800">
                <a:solidFill>
                  <a:srgbClr val="000000"/>
                </a:solidFill>
                <a:effectLst/>
                <a:latin typeface="Times New Roman" panose="02020603050405020304" pitchFamily="30"/>
                <a:ea typeface="微软雅黑" panose="020B0503020204020204" charset="-122"/>
                <a:sym typeface="+mn-ea"/>
              </a:rPr>
              <a:t>下列选项中</a:t>
            </a:r>
            <a:r>
              <a:rPr lang="zh-CN" altLang="zh-CN" sz="2800">
                <a:solidFill>
                  <a:srgbClr val="000000"/>
                </a:solidFill>
                <a:effectLst/>
                <a:latin typeface="微软雅黑" panose="020B0503020204020204" charset="-122"/>
                <a:ea typeface="微软雅黑" panose="020B0503020204020204" charset="-122"/>
                <a:sym typeface="+mn-ea"/>
              </a:rPr>
              <a:t>，</a:t>
            </a:r>
            <a:r>
              <a:rPr lang="zh-CN" altLang="zh-CN" sz="2800">
                <a:solidFill>
                  <a:srgbClr val="000000"/>
                </a:solidFill>
                <a:effectLst/>
                <a:latin typeface="Times New Roman" panose="02020603050405020304" pitchFamily="30"/>
                <a:ea typeface="微软雅黑" panose="020B0503020204020204" charset="-122"/>
                <a:sym typeface="+mn-ea"/>
              </a:rPr>
              <a:t>与文中问号用法相同的一项是</a:t>
            </a:r>
            <a:r>
              <a:rPr lang="zh-CN" altLang="zh-CN" sz="2800">
                <a:solidFill>
                  <a:srgbClr val="000000"/>
                </a:solidFill>
                <a:effectLst/>
                <a:latin typeface="微软雅黑" panose="020B0503020204020204" charset="-122"/>
                <a:ea typeface="微软雅黑" panose="020B0503020204020204" charset="-122"/>
                <a:sym typeface="+mn-ea"/>
              </a:rPr>
              <a:t>（</a:t>
            </a:r>
            <a:r>
              <a:rPr lang="en-US" altLang="zh-CN" sz="2800">
                <a:solidFill>
                  <a:srgbClr val="000000"/>
                </a:solidFill>
                <a:effectLst/>
                <a:latin typeface="Times New Roman" panose="02020603050405020304" pitchFamily="30"/>
                <a:ea typeface="Times New Roman" panose="02020603050405020304" pitchFamily="30"/>
                <a:sym typeface="+mn-ea"/>
              </a:rPr>
              <a:t>3</a:t>
            </a:r>
            <a:r>
              <a:rPr lang="zh-CN" altLang="zh-CN" sz="2800">
                <a:solidFill>
                  <a:srgbClr val="000000"/>
                </a:solidFill>
                <a:effectLst/>
                <a:latin typeface="Times New Roman" panose="02020603050405020304" pitchFamily="30"/>
                <a:ea typeface="微软雅黑" panose="020B0503020204020204" charset="-122"/>
                <a:sym typeface="+mn-ea"/>
              </a:rPr>
              <a:t>分</a:t>
            </a:r>
            <a:r>
              <a:rPr lang="zh-CN" altLang="zh-CN" sz="2800">
                <a:solidFill>
                  <a:srgbClr val="000000"/>
                </a:solidFill>
                <a:effectLst/>
                <a:latin typeface="微软雅黑" panose="020B0503020204020204" charset="-122"/>
                <a:ea typeface="微软雅黑" panose="020B0503020204020204" charset="-122"/>
                <a:sym typeface="+mn-ea"/>
              </a:rPr>
              <a:t>）（</a:t>
            </a:r>
            <a:r>
              <a:rPr lang="zh-CN" altLang="zh-CN" sz="2800">
                <a:solidFill>
                  <a:srgbClr val="000000"/>
                </a:solidFill>
                <a:effectLst/>
                <a:latin typeface="Times New Roman" panose="02020603050405020304" pitchFamily="30"/>
                <a:ea typeface="微软雅黑" panose="020B0503020204020204" charset="-122"/>
                <a:sym typeface="+mn-ea"/>
              </a:rPr>
              <a:t>　　</a:t>
            </a:r>
            <a:r>
              <a:rPr lang="zh-CN" altLang="zh-CN" sz="2800">
                <a:solidFill>
                  <a:srgbClr val="000000"/>
                </a:solidFill>
                <a:effectLst/>
                <a:latin typeface="微软雅黑" panose="020B0503020204020204" charset="-122"/>
                <a:ea typeface="微软雅黑" panose="020B0503020204020204" charset="-122"/>
                <a:sym typeface="+mn-ea"/>
              </a:rPr>
              <a:t>）</a:t>
            </a:r>
            <a:endParaRPr lang="zh-CN" altLang="zh-CN" sz="2800" b="0" i="0" u="none">
              <a:solidFill>
                <a:srgbClr val="000000"/>
              </a:solidFill>
              <a:effectLst/>
              <a:latin typeface="微软雅黑" panose="020B0503020204020204" charset="-122"/>
              <a:ea typeface="微软雅黑" panose="020B0503020204020204" charset="-122"/>
            </a:endParaRPr>
          </a:p>
          <a:p>
            <a:pPr algn="l" eaLnBrk="1" latinLnBrk="0" hangingPunct="0">
              <a:lnSpc>
                <a:spcPct val="140000"/>
              </a:lnSpc>
            </a:pPr>
            <a:r>
              <a:rPr lang="zh-CN" altLang="zh-CN" sz="2800">
                <a:solidFill>
                  <a:srgbClr val="000000"/>
                </a:solidFill>
                <a:effectLst/>
                <a:latin typeface="Times New Roman" panose="02020603050405020304" pitchFamily="30"/>
                <a:ea typeface="微软雅黑" panose="020B0503020204020204" charset="-122"/>
                <a:sym typeface="+mn-ea"/>
              </a:rPr>
              <a:t>　　</a:t>
            </a:r>
            <a:r>
              <a:rPr lang="zh-CN" altLang="zh-CN" sz="2800">
                <a:solidFill>
                  <a:srgbClr val="000000"/>
                </a:solidFill>
                <a:effectLst/>
                <a:latin typeface="Times New Roman" panose="02020603050405020304" pitchFamily="30"/>
                <a:ea typeface="楷体" panose="02010609060101010101" pitchFamily="49" charset="-122"/>
                <a:sym typeface="+mn-ea"/>
              </a:rPr>
              <a:t>文学家纯正的文学趣味、淳厚的思想情感以及对语言文字精益求精的精神从何而来</a:t>
            </a:r>
            <a:r>
              <a:rPr lang="zh-CN" altLang="zh-CN" sz="2800">
                <a:solidFill>
                  <a:srgbClr val="000000"/>
                </a:solidFill>
                <a:effectLst/>
                <a:latin typeface="楷体" panose="02010609060101010101" pitchFamily="49" charset="-122"/>
                <a:ea typeface="楷体" panose="02010609060101010101" pitchFamily="49" charset="-122"/>
                <a:sym typeface="+mn-ea"/>
              </a:rPr>
              <a:t>？</a:t>
            </a:r>
            <a:r>
              <a:rPr lang="zh-CN" altLang="zh-CN" sz="2800">
                <a:solidFill>
                  <a:srgbClr val="000000"/>
                </a:solidFill>
                <a:effectLst/>
                <a:latin typeface="Times New Roman" panose="02020603050405020304" pitchFamily="30"/>
                <a:ea typeface="楷体" panose="02010609060101010101" pitchFamily="49" charset="-122"/>
                <a:sym typeface="+mn-ea"/>
              </a:rPr>
              <a:t>这些要有天赋做基础</a:t>
            </a:r>
            <a:r>
              <a:rPr lang="zh-CN" altLang="zh-CN" sz="2800">
                <a:solidFill>
                  <a:srgbClr val="000000"/>
                </a:solidFill>
                <a:effectLst/>
                <a:latin typeface="楷体" panose="02010609060101010101" pitchFamily="49" charset="-122"/>
                <a:ea typeface="楷体" panose="02010609060101010101" pitchFamily="49" charset="-122"/>
                <a:sym typeface="+mn-ea"/>
              </a:rPr>
              <a:t>，</a:t>
            </a:r>
            <a:r>
              <a:rPr lang="zh-CN" altLang="zh-CN" sz="2800">
                <a:solidFill>
                  <a:srgbClr val="000000"/>
                </a:solidFill>
                <a:effectLst/>
                <a:latin typeface="Times New Roman" panose="02020603050405020304" pitchFamily="30"/>
                <a:ea typeface="楷体" panose="02010609060101010101" pitchFamily="49" charset="-122"/>
                <a:sym typeface="+mn-ea"/>
              </a:rPr>
              <a:t>但更重要的是日渐丰富的人生阅历和不断提升的人格境界。</a:t>
            </a:r>
            <a:endParaRPr lang="zh-CN" altLang="zh-CN" sz="2800" b="0" i="0" u="none">
              <a:solidFill>
                <a:srgbClr val="000000"/>
              </a:solidFill>
              <a:effectLst/>
              <a:latin typeface="Times New Roman" panose="02020603050405020304" pitchFamily="30"/>
              <a:ea typeface="楷体" panose="02010609060101010101" pitchFamily="49" charset="-122"/>
            </a:endParaRPr>
          </a:p>
          <a:p>
            <a:pPr indent="306070" algn="just" fontAlgn="ctr">
              <a:lnSpc>
                <a:spcPct val="150000"/>
              </a:lnSpc>
            </a:pPr>
            <a:r>
              <a:rPr lang="en-US" altLang="zh-CN" sz="2800" b="1" kern="10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400" b="1" kern="10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sz="240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000" kern="10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endParaRPr lang="en-US" altLang="zh-CN" sz="2000" b="1" kern="100">
              <a:solidFill>
                <a:srgbClr val="000000"/>
              </a:solidFill>
              <a:effectLst/>
              <a:latin typeface="Calibri" panose="020F0502020204030204"/>
              <a:ea typeface="楷体" panose="02010609060101010101" pitchFamily="49" charset="-122"/>
              <a:cs typeface="楷体" panose="02010609060101010101" pitchFamily="49" charset="-122"/>
              <a:sym typeface="+mn-lt"/>
            </a:endParaRPr>
          </a:p>
        </p:txBody>
      </p:sp>
      <p:sp>
        <p:nvSpPr>
          <p:cNvPr id="3" name="矩形 2"/>
          <p:cNvSpPr/>
          <p:nvPr/>
        </p:nvSpPr>
        <p:spPr>
          <a:xfrm>
            <a:off x="436880" y="358140"/>
            <a:ext cx="364680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任务四：学练结合</a:t>
            </a:r>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graphicFrame>
        <p:nvGraphicFramePr>
          <p:cNvPr id="14144" name="yt_table_14144"/>
          <p:cNvGraphicFramePr>
            <a:graphicFrameLocks noGrp="1"/>
          </p:cNvGraphicFramePr>
          <p:nvPr>
            <p:custDataLst>
              <p:tags r:id="rId1"/>
            </p:custDataLst>
          </p:nvPr>
        </p:nvGraphicFramePr>
        <p:xfrm>
          <a:off x="837565" y="3583940"/>
          <a:ext cx="8282940" cy="1639570"/>
        </p:xfrm>
        <a:graphic>
          <a:graphicData uri="http://schemas.openxmlformats.org/drawingml/2006/table">
            <a:tbl>
              <a:tblPr/>
              <a:tblGrid>
                <a:gridCol w="8282940"/>
              </a:tblGrid>
              <a:tr h="454660">
                <a:tc>
                  <a:txBody>
                    <a:bodyPr/>
                    <a:lstStyle/>
                    <a:p>
                      <a:pPr marL="0" indent="0" algn="l" eaLnBrk="1" fontAlgn="ctr" latinLnBrk="0" hangingPunct="0">
                        <a:lnSpc>
                          <a:spcPct val="10000"/>
                        </a:lnSpc>
                      </a:pPr>
                      <a:endParaRPr lang="en-US" altLang="zh-CN" sz="2000" b="0" i="0" u="none" dirty="0">
                        <a:solidFill>
                          <a:srgbClr val="000000"/>
                        </a:solidFill>
                        <a:effectLst/>
                        <a:latin typeface="Times New Roman" panose="02020603050405020304" pitchFamily="30"/>
                        <a:ea typeface="Times New Roman" panose="02020603050405020304" pitchFamily="30"/>
                      </a:endParaRPr>
                    </a:p>
                    <a:p>
                      <a:pPr marL="0" indent="0" algn="l" eaLnBrk="1" fontAlgn="ctr" latinLnBrk="0" hangingPunct="0">
                        <a:lnSpc>
                          <a:spcPct val="10000"/>
                        </a:lnSpc>
                      </a:pPr>
                      <a:endParaRPr lang="en-US" altLang="zh-CN" sz="2000" b="0" i="0" u="none" dirty="0">
                        <a:solidFill>
                          <a:srgbClr val="000000"/>
                        </a:solidFill>
                        <a:effectLst/>
                        <a:latin typeface="Times New Roman" panose="02020603050405020304" pitchFamily="30"/>
                        <a:ea typeface="Times New Roman" panose="02020603050405020304" pitchFamily="30"/>
                      </a:endParaRPr>
                    </a:p>
                    <a:p>
                      <a:pPr marL="0" indent="0" algn="l" eaLnBrk="1" fontAlgn="ctr" latinLnBrk="0" hangingPunct="0">
                        <a:lnSpc>
                          <a:spcPct val="10000"/>
                        </a:lnSpc>
                      </a:pPr>
                      <a:endParaRPr lang="en-US" altLang="zh-CN" sz="2000" b="0" i="0" u="none" dirty="0">
                        <a:solidFill>
                          <a:srgbClr val="000000"/>
                        </a:solidFill>
                        <a:effectLst/>
                        <a:latin typeface="Times New Roman" panose="02020603050405020304" pitchFamily="30"/>
                        <a:ea typeface="Times New Roman" panose="02020603050405020304" pitchFamily="30"/>
                      </a:endParaRPr>
                    </a:p>
                    <a:p>
                      <a:pPr marL="0" indent="0" algn="l" eaLnBrk="1" fontAlgn="ctr" latinLnBrk="0" hangingPunct="0">
                        <a:lnSpc>
                          <a:spcPct val="10000"/>
                        </a:lnSpc>
                      </a:pPr>
                      <a:r>
                        <a:rPr lang="en-US" altLang="zh-CN" sz="2000" b="0" i="0" u="none" dirty="0">
                          <a:solidFill>
                            <a:srgbClr val="000000"/>
                          </a:solidFill>
                          <a:effectLst/>
                          <a:latin typeface="Times New Roman" panose="02020603050405020304" pitchFamily="30"/>
                          <a:ea typeface="Times New Roman" panose="02020603050405020304" pitchFamily="30"/>
                        </a:rPr>
                        <a:t>A.</a:t>
                      </a:r>
                      <a:r>
                        <a:rPr lang="zh-CN" altLang="zh-CN" sz="2000" b="0" i="0" u="none" dirty="0">
                          <a:solidFill>
                            <a:srgbClr val="000000"/>
                          </a:solidFill>
                          <a:effectLst/>
                          <a:latin typeface="Times New Roman" panose="02020603050405020304" pitchFamily="30"/>
                          <a:ea typeface="微软雅黑" panose="020B0503020204020204" charset="-122"/>
                        </a:rPr>
                        <a:t>其间旦暮闻何物</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杜鹃啼血猿哀鸣。</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白居易《琵琶行》</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473710">
                <a:tc>
                  <a:txBody>
                    <a:bodyPr/>
                    <a:lstStyle/>
                    <a:p>
                      <a:pPr marL="0" indent="0" algn="l" eaLnBrk="1" fontAlgn="ctr" latinLnBrk="0" hangingPunct="0">
                        <a:lnSpc>
                          <a:spcPct val="10000"/>
                        </a:lnSpc>
                      </a:pPr>
                      <a:endParaRPr lang="en-US" altLang="zh-CN" sz="2000" b="0" i="0" u="none">
                        <a:solidFill>
                          <a:srgbClr val="000000"/>
                        </a:solidFill>
                        <a:effectLst/>
                        <a:latin typeface="Times New Roman" panose="02020603050405020304" pitchFamily="30"/>
                        <a:ea typeface="Times New Roman" panose="02020603050405020304" pitchFamily="30"/>
                      </a:endParaRPr>
                    </a:p>
                    <a:p>
                      <a:pPr marL="0" indent="0" algn="l" eaLnBrk="1" fontAlgn="ctr" latinLnBrk="0" hangingPunct="0">
                        <a:lnSpc>
                          <a:spcPct val="10000"/>
                        </a:lnSpc>
                      </a:pPr>
                      <a:r>
                        <a:rPr lang="en-US" altLang="zh-CN" sz="2000" b="0" i="0" u="none">
                          <a:solidFill>
                            <a:srgbClr val="000000"/>
                          </a:solidFill>
                          <a:effectLst/>
                          <a:latin typeface="Times New Roman" panose="02020603050405020304" pitchFamily="30"/>
                          <a:ea typeface="Times New Roman" panose="02020603050405020304" pitchFamily="30"/>
                        </a:rPr>
                        <a:t>B.</a:t>
                      </a:r>
                      <a:r>
                        <a:rPr lang="zh-CN" altLang="zh-CN" sz="2000" b="0" i="0" u="none">
                          <a:solidFill>
                            <a:srgbClr val="000000"/>
                          </a:solidFill>
                          <a:effectLst/>
                          <a:latin typeface="Times New Roman" panose="02020603050405020304" pitchFamily="30"/>
                          <a:ea typeface="微软雅黑" panose="020B0503020204020204" charset="-122"/>
                        </a:rPr>
                        <a:t>凭谁问</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廉颇老矣</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尚能饭否</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辛弃疾《永遇乐</a:t>
                      </a:r>
                      <a:r>
                        <a:rPr lang="en-US" altLang="zh-CN" sz="2000" b="0" i="0" u="none">
                          <a:solidFill>
                            <a:srgbClr val="000000"/>
                          </a:solidFill>
                          <a:effectLst/>
                          <a:latin typeface="Times New Roman" panose="02020603050405020304" pitchFamily="30"/>
                          <a:ea typeface="Times New Roman" panose="02020603050405020304" pitchFamily="30"/>
                        </a:rPr>
                        <a:t>·</a:t>
                      </a:r>
                      <a:r>
                        <a:rPr lang="zh-CN" altLang="zh-CN" sz="2000" b="0" i="0" u="none">
                          <a:solidFill>
                            <a:srgbClr val="000000"/>
                          </a:solidFill>
                          <a:effectLst/>
                          <a:latin typeface="Times New Roman" panose="02020603050405020304" pitchFamily="30"/>
                          <a:ea typeface="微软雅黑" panose="020B0503020204020204" charset="-122"/>
                        </a:rPr>
                        <a:t>京口北固亭怀古》</a:t>
                      </a:r>
                      <a:r>
                        <a:rPr lang="zh-CN" altLang="zh-CN" sz="2000" b="0" i="0" u="none">
                          <a:solidFill>
                            <a:srgbClr val="000000"/>
                          </a:solidFill>
                          <a:effectLst/>
                          <a:latin typeface="微软雅黑" panose="020B0503020204020204" charset="-122"/>
                          <a:ea typeface="微软雅黑" panose="020B0503020204020204" charset="-122"/>
                        </a:rPr>
                        <a:t>）</a:t>
                      </a:r>
                      <a:endParaRPr lang="zh-CN" altLang="zh-CN" sz="2000" b="0" i="0" u="none">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474345">
                <a:tc>
                  <a:txBody>
                    <a:bodyPr/>
                    <a:lstStyle/>
                    <a:p>
                      <a:pPr marL="0" indent="0" algn="l" eaLnBrk="1" fontAlgn="ctr" latinLnBrk="0" hangingPunct="0">
                        <a:lnSpc>
                          <a:spcPct val="10000"/>
                        </a:lnSpc>
                      </a:pPr>
                      <a:endParaRPr lang="en-US" altLang="zh-CN" sz="2000" b="0" i="0" u="none">
                        <a:solidFill>
                          <a:srgbClr val="000000"/>
                        </a:solidFill>
                        <a:effectLst/>
                        <a:latin typeface="Times New Roman" panose="02020603050405020304" pitchFamily="30"/>
                        <a:ea typeface="Times New Roman" panose="02020603050405020304" pitchFamily="30"/>
                      </a:endParaRPr>
                    </a:p>
                    <a:p>
                      <a:pPr marL="0" indent="0" algn="l" eaLnBrk="1" fontAlgn="ctr" latinLnBrk="0" hangingPunct="0">
                        <a:lnSpc>
                          <a:spcPct val="10000"/>
                        </a:lnSpc>
                      </a:pPr>
                      <a:r>
                        <a:rPr lang="en-US" altLang="zh-CN" sz="2000" b="0" i="0" u="none">
                          <a:solidFill>
                            <a:srgbClr val="000000"/>
                          </a:solidFill>
                          <a:effectLst/>
                          <a:latin typeface="Times New Roman" panose="02020603050405020304" pitchFamily="30"/>
                          <a:ea typeface="Times New Roman" panose="02020603050405020304" pitchFamily="30"/>
                        </a:rPr>
                        <a:t>C.</a:t>
                      </a:r>
                      <a:r>
                        <a:rPr lang="zh-CN" altLang="zh-CN" sz="2000" b="0" i="0" u="none">
                          <a:solidFill>
                            <a:srgbClr val="000000"/>
                          </a:solidFill>
                          <a:effectLst/>
                          <a:latin typeface="Times New Roman" panose="02020603050405020304" pitchFamily="30"/>
                          <a:ea typeface="微软雅黑" panose="020B0503020204020204" charset="-122"/>
                        </a:rPr>
                        <a:t>其信然邪</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其梦邪</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其传之非其真邪</a:t>
                      </a:r>
                      <a:r>
                        <a:rPr lang="zh-CN" altLang="zh-CN" sz="2000" b="0" i="0" u="none">
                          <a:solidFill>
                            <a:srgbClr val="000000"/>
                          </a:solidFill>
                          <a:effectLst/>
                          <a:latin typeface="微软雅黑" panose="020B0503020204020204" charset="-122"/>
                          <a:ea typeface="微软雅黑" panose="020B0503020204020204" charset="-122"/>
                        </a:rPr>
                        <a:t>？（</a:t>
                      </a:r>
                      <a:r>
                        <a:rPr lang="zh-CN" altLang="zh-CN" sz="2000" b="0" i="0" u="none">
                          <a:solidFill>
                            <a:srgbClr val="000000"/>
                          </a:solidFill>
                          <a:effectLst/>
                          <a:latin typeface="Times New Roman" panose="02020603050405020304" pitchFamily="30"/>
                          <a:ea typeface="微软雅黑" panose="020B0503020204020204" charset="-122"/>
                        </a:rPr>
                        <a:t>韩愈《祭十二郎文》</a:t>
                      </a:r>
                      <a:r>
                        <a:rPr lang="zh-CN" altLang="zh-CN" sz="2000" b="0" i="0" u="none">
                          <a:solidFill>
                            <a:srgbClr val="000000"/>
                          </a:solidFill>
                          <a:effectLst/>
                          <a:latin typeface="微软雅黑" panose="020B0503020204020204" charset="-122"/>
                          <a:ea typeface="微软雅黑" panose="020B0503020204020204" charset="-122"/>
                        </a:rPr>
                        <a:t>）</a:t>
                      </a:r>
                      <a:endParaRPr lang="zh-CN" altLang="zh-CN" sz="2000" b="0" i="0" u="none">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236855">
                <a:tc>
                  <a:txBody>
                    <a:bodyPr/>
                    <a:lstStyle/>
                    <a:p>
                      <a:pPr marL="0" indent="0" algn="l" eaLnBrk="1" fontAlgn="ctr" latinLnBrk="0" hangingPunct="0">
                        <a:lnSpc>
                          <a:spcPct val="10000"/>
                        </a:lnSpc>
                      </a:pPr>
                      <a:r>
                        <a:rPr lang="en-US" altLang="zh-CN" sz="2000" b="0" i="0" u="none" dirty="0">
                          <a:solidFill>
                            <a:srgbClr val="000000"/>
                          </a:solidFill>
                          <a:effectLst/>
                          <a:latin typeface="Times New Roman" panose="02020603050405020304" pitchFamily="30"/>
                          <a:ea typeface="Times New Roman" panose="02020603050405020304" pitchFamily="30"/>
                        </a:rPr>
                        <a:t>D.</a:t>
                      </a:r>
                      <a:r>
                        <a:rPr lang="zh-CN" altLang="zh-CN" sz="2000" b="0" i="0" u="none" dirty="0">
                          <a:solidFill>
                            <a:srgbClr val="000000"/>
                          </a:solidFill>
                          <a:effectLst/>
                          <a:latin typeface="Times New Roman" panose="02020603050405020304" pitchFamily="30"/>
                          <a:ea typeface="微软雅黑" panose="020B0503020204020204" charset="-122"/>
                        </a:rPr>
                        <a:t>问君西游何时还</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畏途巉岩不可攀。</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李白《蜀道难》</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bl>
          </a:graphicData>
        </a:graphic>
      </p:graphicFrame>
      <p:sp>
        <p:nvSpPr>
          <p:cNvPr id="6" name="yt_shape_14234"/>
          <p:cNvSpPr txBox="1"/>
          <p:nvPr/>
        </p:nvSpPr>
        <p:spPr>
          <a:xfrm>
            <a:off x="482619" y="5232599"/>
            <a:ext cx="10901045" cy="1116268"/>
          </a:xfrm>
          <a:prstGeom prst="rect">
            <a:avLst/>
          </a:prstGeom>
        </p:spPr>
        <p:txBody>
          <a:bodyPr vert="horz" wrap="square" lIns="0" tIns="0" rIns="0" bIns="0" rtlCol="0">
            <a:spAutoFit/>
          </a:bodyPr>
          <a:lstStyle/>
          <a:p>
            <a:pPr algn="l" eaLnBrk="1" latinLnBrk="0" hangingPunct="0">
              <a:lnSpc>
                <a:spcPct val="140000"/>
              </a:lnSpc>
            </a:pPr>
            <a:r>
              <a:rPr lang="en-US" altLang="zh-CN" sz="2000" b="0" i="0" u="none" dirty="0">
                <a:solidFill>
                  <a:srgbClr val="FF0000"/>
                </a:solidFill>
                <a:effectLst/>
                <a:latin typeface="黑体" panose="02010609060101010101" charset="-122"/>
                <a:ea typeface="黑体" panose="02010609060101010101" charset="-122"/>
                <a:cs typeface="黑体" panose="02010609060101010101" charset="-122"/>
              </a:rPr>
              <a:t>        </a:t>
            </a:r>
            <a:r>
              <a:rPr lang="en-US" altLang="zh-CN" sz="2800" b="1" u="none" dirty="0">
                <a:solidFill>
                  <a:srgbClr val="FF0000"/>
                </a:solidFill>
                <a:effectLst/>
                <a:latin typeface="黑体" panose="02010609060101010101" charset="-122"/>
                <a:ea typeface="黑体" panose="02010609060101010101" charset="-122"/>
                <a:cs typeface="黑体" panose="02010609060101010101" charset="-122"/>
              </a:rPr>
              <a:t>A</a:t>
            </a:r>
            <a:r>
              <a:rPr lang="zh-CN" altLang="zh-CN" sz="2800" b="1" u="none" dirty="0">
                <a:solidFill>
                  <a:srgbClr val="FF0000"/>
                </a:solidFill>
                <a:effectLst/>
                <a:latin typeface="黑体" panose="02010609060101010101" charset="-122"/>
                <a:ea typeface="黑体" panose="02010609060101010101" charset="-122"/>
                <a:cs typeface="黑体" panose="02010609060101010101" charset="-122"/>
              </a:rPr>
              <a:t>文中句子的问号表设问，一问一答；</a:t>
            </a:r>
            <a:r>
              <a:rPr lang="en-US" altLang="zh-CN" sz="2800" b="1" u="none" dirty="0">
                <a:solidFill>
                  <a:srgbClr val="FF0000"/>
                </a:solidFill>
                <a:effectLst/>
                <a:latin typeface="黑体" panose="02010609060101010101" charset="-122"/>
                <a:ea typeface="黑体" panose="02010609060101010101" charset="-122"/>
                <a:cs typeface="黑体" panose="02010609060101010101" charset="-122"/>
              </a:rPr>
              <a:t>A</a:t>
            </a:r>
            <a:r>
              <a:rPr lang="zh-CN" altLang="zh-CN" sz="2800" b="1" u="none" dirty="0">
                <a:solidFill>
                  <a:srgbClr val="FF0000"/>
                </a:solidFill>
                <a:effectLst/>
                <a:latin typeface="黑体" panose="02010609060101010101" charset="-122"/>
                <a:ea typeface="黑体" panose="02010609060101010101" charset="-122"/>
                <a:cs typeface="黑体" panose="02010609060101010101" charset="-122"/>
              </a:rPr>
              <a:t>项，问号表设问，一问一答；</a:t>
            </a:r>
            <a:r>
              <a:rPr lang="en-US" altLang="zh-CN" sz="2800" b="1" u="none" dirty="0">
                <a:solidFill>
                  <a:srgbClr val="FF0000"/>
                </a:solidFill>
                <a:effectLst/>
                <a:latin typeface="黑体" panose="02010609060101010101" charset="-122"/>
                <a:ea typeface="黑体" panose="02010609060101010101" charset="-122"/>
                <a:cs typeface="黑体" panose="02010609060101010101" charset="-122"/>
              </a:rPr>
              <a:t>B</a:t>
            </a:r>
            <a:r>
              <a:rPr lang="zh-CN" altLang="zh-CN" sz="2800" b="1" u="none" dirty="0">
                <a:solidFill>
                  <a:srgbClr val="FF0000"/>
                </a:solidFill>
                <a:effectLst/>
                <a:latin typeface="黑体" panose="02010609060101010101" charset="-122"/>
                <a:ea typeface="黑体" panose="02010609060101010101" charset="-122"/>
                <a:cs typeface="黑体" panose="02010609060101010101" charset="-122"/>
              </a:rPr>
              <a:t>项，问号表反问；</a:t>
            </a:r>
            <a:r>
              <a:rPr lang="en-US" altLang="zh-CN" sz="2800" b="1" u="none" dirty="0">
                <a:solidFill>
                  <a:srgbClr val="FF0000"/>
                </a:solidFill>
                <a:effectLst/>
                <a:latin typeface="黑体" panose="02010609060101010101" charset="-122"/>
                <a:ea typeface="黑体" panose="02010609060101010101" charset="-122"/>
                <a:cs typeface="黑体" panose="02010609060101010101" charset="-122"/>
              </a:rPr>
              <a:t>C</a:t>
            </a:r>
            <a:r>
              <a:rPr lang="zh-CN" altLang="zh-CN" sz="2800" b="1" u="none" dirty="0">
                <a:solidFill>
                  <a:srgbClr val="FF0000"/>
                </a:solidFill>
                <a:effectLst/>
                <a:latin typeface="黑体" panose="02010609060101010101" charset="-122"/>
                <a:ea typeface="黑体" panose="02010609060101010101" charset="-122"/>
                <a:cs typeface="黑体" panose="02010609060101010101" charset="-122"/>
              </a:rPr>
              <a:t>项，问号表疑问；</a:t>
            </a:r>
            <a:r>
              <a:rPr lang="en-US" altLang="zh-CN" sz="2800" b="1" u="none" dirty="0">
                <a:solidFill>
                  <a:srgbClr val="FF0000"/>
                </a:solidFill>
                <a:effectLst/>
                <a:latin typeface="黑体" panose="02010609060101010101" charset="-122"/>
                <a:ea typeface="黑体" panose="02010609060101010101" charset="-122"/>
                <a:cs typeface="黑体" panose="02010609060101010101" charset="-122"/>
              </a:rPr>
              <a:t>D</a:t>
            </a:r>
            <a:r>
              <a:rPr lang="zh-CN" altLang="zh-CN" sz="2800" b="1" u="none" dirty="0">
                <a:solidFill>
                  <a:srgbClr val="FF0000"/>
                </a:solidFill>
                <a:effectLst/>
                <a:latin typeface="黑体" panose="02010609060101010101" charset="-122"/>
                <a:ea typeface="黑体" panose="02010609060101010101" charset="-122"/>
                <a:cs typeface="黑体" panose="02010609060101010101" charset="-122"/>
              </a:rPr>
              <a:t>项，问号表疑问。</a:t>
            </a:r>
            <a:endParaRPr lang="zh-CN" altLang="zh-CN" sz="2800" b="1" u="none" dirty="0">
              <a:solidFill>
                <a:srgbClr val="FF0000"/>
              </a:solidFill>
              <a:effectLst/>
              <a:latin typeface="黑体" panose="02010609060101010101" charset="-122"/>
              <a:ea typeface="黑体" panose="02010609060101010101" charset="-122"/>
              <a:cs typeface="黑体" panose="02010609060101010101" charset="-122"/>
            </a:endParaRPr>
          </a:p>
        </p:txBody>
      </p:sp>
    </p:spTree>
    <p:custDataLst>
      <p:tags r:id="rId2"/>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1130935"/>
            <a:ext cx="11118850" cy="5306060"/>
          </a:xfrm>
          <a:prstGeom prst="rect">
            <a:avLst/>
          </a:prstGeom>
          <a:noFill/>
        </p:spPr>
        <p:txBody>
          <a:bodyPr wrap="square" rtlCol="0" anchor="t">
            <a:noAutofit/>
          </a:bodyPr>
          <a:lstStyle/>
          <a:p>
            <a:pPr algn="l" eaLnBrk="1" latinLnBrk="0" hangingPunct="0">
              <a:lnSpc>
                <a:spcPct val="140000"/>
              </a:lnSpc>
            </a:pPr>
            <a:r>
              <a:rPr lang="zh-CN" altLang="en-US" sz="2000" b="1" dirty="0">
                <a:latin typeface="黑体" panose="02010609060101010101" charset="-122"/>
                <a:ea typeface="黑体" panose="02010609060101010101" charset="-122"/>
                <a:cs typeface="黑体" panose="02010609060101010101" charset="-122"/>
                <a:sym typeface="+mn-lt"/>
              </a:rPr>
              <a:t> </a:t>
            </a:r>
            <a:r>
              <a:rPr lang="zh-CN" altLang="zh-CN" sz="2000" dirty="0">
                <a:solidFill>
                  <a:srgbClr val="000000"/>
                </a:solidFill>
                <a:effectLst/>
                <a:latin typeface="Times New Roman" panose="02020603050405020304" pitchFamily="30"/>
                <a:ea typeface="微软雅黑" panose="020B0503020204020204" charset="-122"/>
                <a:sym typeface="+mn-ea"/>
              </a:rPr>
              <a:t>下列各句中的逗号</a:t>
            </a:r>
            <a:r>
              <a:rPr lang="zh-CN" altLang="zh-CN" sz="2000" dirty="0">
                <a:solidFill>
                  <a:srgbClr val="000000"/>
                </a:solidFill>
                <a:effectLst/>
                <a:latin typeface="微软雅黑" panose="020B0503020204020204" charset="-122"/>
                <a:ea typeface="微软雅黑" panose="020B0503020204020204" charset="-122"/>
                <a:sym typeface="+mn-ea"/>
              </a:rPr>
              <a:t>，</a:t>
            </a:r>
            <a:r>
              <a:rPr lang="zh-CN" altLang="zh-CN" sz="2000" dirty="0">
                <a:solidFill>
                  <a:srgbClr val="000000"/>
                </a:solidFill>
                <a:effectLst/>
                <a:latin typeface="Times New Roman" panose="02020603050405020304" pitchFamily="30"/>
                <a:ea typeface="微软雅黑" panose="020B0503020204020204" charset="-122"/>
                <a:sym typeface="+mn-ea"/>
              </a:rPr>
              <a:t>和文中画波浪线句子中的逗号表达效果不相同的一项是</a:t>
            </a:r>
            <a:r>
              <a:rPr lang="zh-CN" altLang="zh-CN" sz="2000" dirty="0">
                <a:solidFill>
                  <a:srgbClr val="000000"/>
                </a:solidFill>
                <a:effectLst/>
                <a:latin typeface="微软雅黑" panose="020B0503020204020204" charset="-122"/>
                <a:ea typeface="微软雅黑" panose="020B0503020204020204" charset="-122"/>
                <a:sym typeface="+mn-ea"/>
              </a:rPr>
              <a:t>（</a:t>
            </a:r>
            <a:r>
              <a:rPr lang="en-US" altLang="zh-CN" sz="2000" dirty="0">
                <a:solidFill>
                  <a:srgbClr val="000000"/>
                </a:solidFill>
                <a:effectLst/>
                <a:latin typeface="Times New Roman" panose="02020603050405020304" pitchFamily="30"/>
                <a:ea typeface="Times New Roman" panose="02020603050405020304" pitchFamily="30"/>
                <a:sym typeface="+mn-ea"/>
              </a:rPr>
              <a:t>3</a:t>
            </a:r>
            <a:r>
              <a:rPr lang="zh-CN" altLang="zh-CN" sz="2000" dirty="0">
                <a:solidFill>
                  <a:srgbClr val="000000"/>
                </a:solidFill>
                <a:effectLst/>
                <a:latin typeface="Times New Roman" panose="02020603050405020304" pitchFamily="30"/>
                <a:ea typeface="微软雅黑" panose="020B0503020204020204" charset="-122"/>
                <a:sym typeface="+mn-ea"/>
              </a:rPr>
              <a:t>分</a:t>
            </a:r>
            <a:r>
              <a:rPr lang="zh-CN" altLang="zh-CN" sz="2000" dirty="0">
                <a:solidFill>
                  <a:srgbClr val="000000"/>
                </a:solidFill>
                <a:effectLst/>
                <a:latin typeface="微软雅黑" panose="020B0503020204020204" charset="-122"/>
                <a:ea typeface="微软雅黑" panose="020B0503020204020204" charset="-122"/>
                <a:sym typeface="+mn-ea"/>
              </a:rPr>
              <a:t>）（</a:t>
            </a:r>
            <a:r>
              <a:rPr lang="zh-CN" altLang="zh-CN" sz="2000" dirty="0">
                <a:solidFill>
                  <a:srgbClr val="000000"/>
                </a:solidFill>
                <a:effectLst/>
                <a:latin typeface="Times New Roman" panose="02020603050405020304" pitchFamily="30"/>
                <a:ea typeface="微软雅黑" panose="020B0503020204020204" charset="-122"/>
                <a:sym typeface="+mn-ea"/>
              </a:rPr>
              <a:t>　　</a:t>
            </a:r>
            <a:r>
              <a:rPr lang="zh-CN" altLang="zh-CN" sz="2000" dirty="0">
                <a:solidFill>
                  <a:srgbClr val="000000"/>
                </a:solidFill>
                <a:effectLst/>
                <a:latin typeface="微软雅黑" panose="020B0503020204020204" charset="-122"/>
                <a:ea typeface="微软雅黑" panose="020B0503020204020204" charset="-122"/>
                <a:sym typeface="+mn-ea"/>
              </a:rPr>
              <a:t>）</a:t>
            </a:r>
            <a:endParaRPr lang="zh-CN" altLang="zh-CN" sz="2000" b="0" i="0" u="none" dirty="0">
              <a:solidFill>
                <a:srgbClr val="000000"/>
              </a:solidFill>
              <a:effectLst/>
              <a:latin typeface="微软雅黑" panose="020B0503020204020204" charset="-122"/>
              <a:ea typeface="微软雅黑" panose="020B0503020204020204" charset="-122"/>
            </a:endParaRPr>
          </a:p>
          <a:p>
            <a:pPr algn="l" eaLnBrk="1" latinLnBrk="0" hangingPunct="0">
              <a:lnSpc>
                <a:spcPct val="140000"/>
              </a:lnSpc>
            </a:pPr>
            <a:r>
              <a:rPr lang="zh-CN" altLang="zh-CN" sz="2000" dirty="0">
                <a:solidFill>
                  <a:srgbClr val="000000"/>
                </a:solidFill>
                <a:effectLst/>
                <a:latin typeface="Times New Roman" panose="02020603050405020304" pitchFamily="30"/>
                <a:ea typeface="微软雅黑" panose="020B0503020204020204" charset="-122"/>
                <a:sym typeface="+mn-ea"/>
              </a:rPr>
              <a:t>　　</a:t>
            </a:r>
            <a:r>
              <a:rPr lang="zh-CN" altLang="zh-CN" sz="2000" b="1" dirty="0">
                <a:solidFill>
                  <a:srgbClr val="0070C0"/>
                </a:solidFill>
                <a:effectLst/>
                <a:latin typeface="Times New Roman" panose="02020603050405020304" pitchFamily="30"/>
                <a:ea typeface="楷体" panose="02010609060101010101" pitchFamily="49" charset="-122"/>
                <a:sym typeface="+mn-ea"/>
              </a:rPr>
              <a:t>他背着一个大竹筐</a:t>
            </a:r>
            <a:r>
              <a:rPr lang="zh-CN" altLang="zh-CN" sz="2000" b="1" dirty="0">
                <a:solidFill>
                  <a:srgbClr val="0070C0"/>
                </a:solidFill>
                <a:effectLst/>
                <a:latin typeface="楷体" panose="02010609060101010101" pitchFamily="49" charset="-122"/>
                <a:ea typeface="楷体" panose="02010609060101010101" pitchFamily="49" charset="-122"/>
                <a:sym typeface="+mn-ea"/>
              </a:rPr>
              <a:t>，</a:t>
            </a:r>
            <a:r>
              <a:rPr lang="zh-CN" altLang="zh-CN" sz="2000" b="1" dirty="0">
                <a:solidFill>
                  <a:srgbClr val="0070C0"/>
                </a:solidFill>
                <a:effectLst/>
                <a:latin typeface="Times New Roman" panose="02020603050405020304" pitchFamily="30"/>
                <a:ea typeface="楷体" panose="02010609060101010101" pitchFamily="49" charset="-122"/>
                <a:sym typeface="+mn-ea"/>
              </a:rPr>
              <a:t>推门走进相熟的人家</a:t>
            </a:r>
            <a:r>
              <a:rPr lang="zh-CN" altLang="zh-CN" sz="2000" b="1" dirty="0">
                <a:solidFill>
                  <a:srgbClr val="0070C0"/>
                </a:solidFill>
                <a:effectLst/>
                <a:latin typeface="楷体" panose="02010609060101010101" pitchFamily="49" charset="-122"/>
                <a:ea typeface="楷体" panose="02010609060101010101" pitchFamily="49" charset="-122"/>
                <a:sym typeface="+mn-ea"/>
              </a:rPr>
              <a:t>，</a:t>
            </a:r>
            <a:r>
              <a:rPr lang="zh-CN" altLang="zh-CN" sz="2000" b="1" dirty="0">
                <a:solidFill>
                  <a:srgbClr val="0070C0"/>
                </a:solidFill>
                <a:effectLst/>
                <a:latin typeface="Times New Roman" panose="02020603050405020304" pitchFamily="30"/>
                <a:ea typeface="楷体" panose="02010609060101010101" pitchFamily="49" charset="-122"/>
                <a:sym typeface="+mn-ea"/>
              </a:rPr>
              <a:t>到堂屋里把字纸倒在竹筐里</a:t>
            </a:r>
            <a:r>
              <a:rPr lang="zh-CN" altLang="zh-CN" sz="2000" b="1" dirty="0">
                <a:solidFill>
                  <a:srgbClr val="0070C0"/>
                </a:solidFill>
                <a:effectLst/>
                <a:latin typeface="楷体" panose="02010609060101010101" pitchFamily="49" charset="-122"/>
                <a:ea typeface="楷体" panose="02010609060101010101" pitchFamily="49" charset="-122"/>
                <a:sym typeface="+mn-ea"/>
              </a:rPr>
              <a:t>，</a:t>
            </a:r>
            <a:r>
              <a:rPr lang="zh-CN" altLang="zh-CN" sz="2000" b="1" dirty="0">
                <a:solidFill>
                  <a:srgbClr val="0070C0"/>
                </a:solidFill>
                <a:effectLst/>
                <a:latin typeface="Times New Roman" panose="02020603050405020304" pitchFamily="30"/>
                <a:ea typeface="楷体" panose="02010609060101010101" pitchFamily="49" charset="-122"/>
                <a:sym typeface="+mn-ea"/>
              </a:rPr>
              <a:t>转身就走</a:t>
            </a:r>
            <a:r>
              <a:rPr lang="zh-CN" altLang="zh-CN" sz="2000" b="1" dirty="0">
                <a:solidFill>
                  <a:srgbClr val="0070C0"/>
                </a:solidFill>
                <a:effectLst/>
                <a:latin typeface="楷体" panose="02010609060101010101" pitchFamily="49" charset="-122"/>
                <a:ea typeface="楷体" panose="02010609060101010101" pitchFamily="49" charset="-122"/>
                <a:sym typeface="+mn-ea"/>
              </a:rPr>
              <a:t>，</a:t>
            </a:r>
            <a:r>
              <a:rPr lang="zh-CN" altLang="zh-CN" sz="2000" b="1" dirty="0">
                <a:solidFill>
                  <a:srgbClr val="0070C0"/>
                </a:solidFill>
                <a:effectLst/>
                <a:latin typeface="Times New Roman" panose="02020603050405020304" pitchFamily="30"/>
                <a:ea typeface="楷体" panose="02010609060101010101" pitchFamily="49" charset="-122"/>
                <a:sym typeface="+mn-ea"/>
              </a:rPr>
              <a:t>并不惊动主人。</a:t>
            </a:r>
            <a:endParaRPr lang="zh-CN" altLang="zh-CN" sz="2000" b="1" u="none" dirty="0">
              <a:solidFill>
                <a:srgbClr val="0070C0"/>
              </a:solidFill>
              <a:effectLst/>
              <a:latin typeface="Times New Roman" panose="02020603050405020304" pitchFamily="30"/>
              <a:ea typeface="楷体" panose="02010609060101010101" pitchFamily="49" charset="-122"/>
            </a:endParaRPr>
          </a:p>
          <a:p>
            <a:pPr indent="762000" algn="l" eaLnBrk="1" latinLnBrk="0" hangingPunct="0">
              <a:lnSpc>
                <a:spcPct val="140000"/>
              </a:lnSpc>
            </a:pPr>
            <a:r>
              <a:rPr lang="zh-CN" altLang="zh-CN" sz="2000" b="1" u="wavy" dirty="0">
                <a:solidFill>
                  <a:srgbClr val="0070C0"/>
                </a:solidFill>
                <a:effectLst/>
                <a:uFill>
                  <a:solidFill>
                    <a:srgbClr val="000000"/>
                  </a:solidFill>
                </a:uFill>
                <a:latin typeface="Times New Roman" panose="02020603050405020304" pitchFamily="30"/>
                <a:ea typeface="楷体" panose="02010609060101010101" pitchFamily="49" charset="-122"/>
                <a:sym typeface="+mn-ea"/>
              </a:rPr>
              <a:t>他把这些字纸背到文昌阁去</a:t>
            </a:r>
            <a:r>
              <a:rPr lang="zh-CN" altLang="zh-CN" sz="2000" b="1" u="wavy" dirty="0">
                <a:solidFill>
                  <a:srgbClr val="0070C0"/>
                </a:solidFill>
                <a:effectLst/>
                <a:uFill>
                  <a:solidFill>
                    <a:srgbClr val="000000"/>
                  </a:solidFill>
                </a:uFill>
                <a:latin typeface="楷体" panose="02010609060101010101" pitchFamily="49" charset="-122"/>
                <a:ea typeface="楷体" panose="02010609060101010101" pitchFamily="49" charset="-122"/>
                <a:sym typeface="+mn-ea"/>
              </a:rPr>
              <a:t>，</a:t>
            </a:r>
            <a:r>
              <a:rPr lang="zh-CN" altLang="zh-CN" sz="2000" b="1" u="wavy" dirty="0">
                <a:solidFill>
                  <a:srgbClr val="0070C0"/>
                </a:solidFill>
                <a:effectLst/>
                <a:uFill>
                  <a:solidFill>
                    <a:srgbClr val="000000"/>
                  </a:solidFill>
                </a:uFill>
                <a:latin typeface="Times New Roman" panose="02020603050405020304" pitchFamily="30"/>
                <a:ea typeface="楷体" panose="02010609060101010101" pitchFamily="49" charset="-122"/>
                <a:sym typeface="+mn-ea"/>
              </a:rPr>
              <a:t>烧掉</a:t>
            </a:r>
            <a:r>
              <a:rPr lang="zh-CN" altLang="zh-CN" sz="2000" b="1" dirty="0">
                <a:solidFill>
                  <a:srgbClr val="0070C0"/>
                </a:solidFill>
                <a:effectLst/>
                <a:latin typeface="Times New Roman" panose="02020603050405020304" pitchFamily="30"/>
                <a:ea typeface="楷体" panose="02010609060101010101" pitchFamily="49" charset="-122"/>
                <a:sym typeface="+mn-ea"/>
              </a:rPr>
              <a:t>。</a:t>
            </a:r>
            <a:r>
              <a:rPr lang="en-US" altLang="zh-CN" sz="2000" b="1" kern="100" dirty="0">
                <a:solidFill>
                  <a:srgbClr val="0070C0"/>
                </a:solidFill>
                <a:effectLst/>
                <a:latin typeface="黑体" panose="02010609060101010101" charset="-122"/>
                <a:ea typeface="黑体" panose="02010609060101010101" charset="-122"/>
                <a:cs typeface="黑体" panose="02010609060101010101" charset="-122"/>
                <a:sym typeface="+mn-ea"/>
              </a:rPr>
              <a:t>  </a:t>
            </a:r>
            <a:endParaRPr lang="zh-CN" altLang="zh-CN" sz="2000" b="1" kern="100" dirty="0">
              <a:solidFill>
                <a:srgbClr val="0070C0"/>
              </a:solidFill>
              <a:effectLst/>
              <a:latin typeface="黑体" panose="02010609060101010101" charset="-122"/>
              <a:ea typeface="黑体" panose="02010609060101010101" charset="-122"/>
              <a:cs typeface="黑体" panose="02010609060101010101" charset="-122"/>
            </a:endParaRPr>
          </a:p>
          <a:p>
            <a:pPr indent="304800" algn="l" fontAlgn="ctr">
              <a:lnSpc>
                <a:spcPct val="150000"/>
              </a:lnSpc>
            </a:pPr>
            <a:endParaRPr lang="zh-CN" altLang="zh-CN" sz="2000" dirty="0">
              <a:solidFill>
                <a:srgbClr val="000000"/>
              </a:solidFill>
              <a:effectLst/>
              <a:latin typeface="Times New Roman" panose="02020603050405020304" pitchFamily="30"/>
              <a:ea typeface="楷体" panose="02010609060101010101" pitchFamily="49" charset="-122"/>
            </a:endParaRPr>
          </a:p>
          <a:p>
            <a:pPr indent="304800" algn="just" fontAlgn="ctr">
              <a:lnSpc>
                <a:spcPct val="150000"/>
              </a:lnSpc>
            </a:pPr>
            <a:endParaRPr lang="zh-CN" altLang="zh-CN" sz="2000" dirty="0">
              <a:solidFill>
                <a:srgbClr val="000000"/>
              </a:solidFill>
              <a:effectLst/>
              <a:latin typeface="Times New Roman" panose="02020603050405020304" pitchFamily="30"/>
              <a:ea typeface="楷体" panose="02010609060101010101" pitchFamily="49" charset="-122"/>
            </a:endParaRPr>
          </a:p>
          <a:p>
            <a:pPr indent="306070" fontAlgn="ctr">
              <a:lnSpc>
                <a:spcPct val="150000"/>
              </a:lnSpc>
            </a:pPr>
            <a:r>
              <a:rPr lang="zh-CN" altLang="zh-CN" sz="2000" dirty="0">
                <a:solidFill>
                  <a:srgbClr val="000000"/>
                </a:solidFill>
                <a:effectLst/>
                <a:latin typeface="Times New Roman" panose="02020603050405020304" pitchFamily="30"/>
                <a:ea typeface="楷体" panose="02010609060101010101" pitchFamily="49" charset="-122"/>
                <a:sym typeface="+mn-ea"/>
              </a:rPr>
              <a:t>                                           </a:t>
            </a:r>
            <a:endParaRPr lang="zh-CN" altLang="zh-CN" sz="2000" dirty="0">
              <a:solidFill>
                <a:srgbClr val="000000"/>
              </a:solidFill>
              <a:effectLst/>
              <a:latin typeface="Times New Roman" panose="02020603050405020304" pitchFamily="30"/>
              <a:ea typeface="楷体" panose="02010609060101010101" pitchFamily="49" charset="-122"/>
            </a:endParaRPr>
          </a:p>
          <a:p>
            <a:pPr fontAlgn="auto">
              <a:lnSpc>
                <a:spcPct val="130000"/>
              </a:lnSpc>
              <a:buClrTx/>
              <a:buSzTx/>
              <a:buFontTx/>
            </a:pPr>
            <a:endParaRPr lang="zh-CN" altLang="zh-CN" sz="2000" dirty="0">
              <a:solidFill>
                <a:srgbClr val="000000"/>
              </a:solidFill>
              <a:effectLst/>
              <a:latin typeface="Times New Roman" panose="02020603050405020304" pitchFamily="30"/>
              <a:ea typeface="楷体" panose="02010609060101010101" pitchFamily="49" charset="-122"/>
            </a:endParaRPr>
          </a:p>
          <a:p>
            <a:pPr fontAlgn="auto">
              <a:lnSpc>
                <a:spcPct val="150000"/>
              </a:lnSpc>
              <a:buClrTx/>
              <a:buSzTx/>
              <a:buFontTx/>
            </a:pPr>
            <a:endParaRPr lang="en-US" altLang="zh-CN" sz="2000" b="1" kern="100" dirty="0">
              <a:solidFill>
                <a:srgbClr val="000000"/>
              </a:solidFill>
              <a:effectLst/>
              <a:latin typeface="Calibri" panose="020F0502020204030204"/>
              <a:ea typeface="楷体" panose="02010609060101010101" pitchFamily="49" charset="-122"/>
              <a:cs typeface="楷体" panose="02010609060101010101" pitchFamily="49" charset="-122"/>
              <a:sym typeface="+mn-lt"/>
            </a:endParaRPr>
          </a:p>
        </p:txBody>
      </p:sp>
      <p:sp>
        <p:nvSpPr>
          <p:cNvPr id="3" name="矩形 2"/>
          <p:cNvSpPr/>
          <p:nvPr/>
        </p:nvSpPr>
        <p:spPr>
          <a:xfrm>
            <a:off x="436880" y="358140"/>
            <a:ext cx="370776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任务四：学练结合</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graphicFrame>
        <p:nvGraphicFramePr>
          <p:cNvPr id="2" name="yt_table_14150"/>
          <p:cNvGraphicFramePr>
            <a:graphicFrameLocks noGrp="1"/>
          </p:cNvGraphicFramePr>
          <p:nvPr>
            <p:custDataLst>
              <p:tags r:id="rId1"/>
            </p:custDataLst>
          </p:nvPr>
        </p:nvGraphicFramePr>
        <p:xfrm>
          <a:off x="640080" y="3023235"/>
          <a:ext cx="10699750" cy="3925824"/>
        </p:xfrm>
        <a:graphic>
          <a:graphicData uri="http://schemas.openxmlformats.org/drawingml/2006/table">
            <a:tbl>
              <a:tblPr/>
              <a:tblGrid>
                <a:gridCol w="10699750"/>
              </a:tblGrid>
              <a:tr h="383540">
                <a:tc>
                  <a:txBody>
                    <a:bodyPr/>
                    <a:lstStyle/>
                    <a:p>
                      <a:pPr marL="0" indent="0" algn="l" eaLnBrk="1" fontAlgn="ctr" latinLnBrk="0" hangingPunct="0">
                        <a:lnSpc>
                          <a:spcPct val="140000"/>
                        </a:lnSpc>
                      </a:pPr>
                      <a:r>
                        <a:rPr lang="en-US" altLang="zh-CN" sz="2000" b="0" i="0" u="none" dirty="0">
                          <a:solidFill>
                            <a:srgbClr val="000000"/>
                          </a:solidFill>
                          <a:effectLst/>
                          <a:latin typeface="Times New Roman" panose="02020603050405020304" pitchFamily="30"/>
                          <a:ea typeface="Times New Roman" panose="02020603050405020304" pitchFamily="30"/>
                        </a:rPr>
                        <a:t>A.</a:t>
                      </a:r>
                      <a:r>
                        <a:rPr lang="zh-CN" altLang="zh-CN" sz="2000" b="0" i="0" u="none" dirty="0">
                          <a:solidFill>
                            <a:srgbClr val="000000"/>
                          </a:solidFill>
                          <a:effectLst/>
                          <a:latin typeface="Times New Roman" panose="02020603050405020304" pitchFamily="30"/>
                          <a:ea typeface="微软雅黑" panose="020B0503020204020204" charset="-122"/>
                        </a:rPr>
                        <a:t>黎明的到来</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毕竟是无法抗拒的。</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夏衍《包身工》</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383540">
                <a:tc>
                  <a:txBody>
                    <a:bodyPr/>
                    <a:lstStyle/>
                    <a:p>
                      <a:pPr marL="0" indent="0" algn="l" eaLnBrk="1" fontAlgn="ctr" latinLnBrk="0" hangingPunct="0">
                        <a:lnSpc>
                          <a:spcPct val="140000"/>
                        </a:lnSpc>
                      </a:pPr>
                      <a:r>
                        <a:rPr lang="en-US" altLang="zh-CN" sz="2000" b="0" i="0" u="none" dirty="0">
                          <a:solidFill>
                            <a:srgbClr val="000000"/>
                          </a:solidFill>
                          <a:effectLst/>
                          <a:latin typeface="Times New Roman" panose="02020603050405020304" pitchFamily="30"/>
                          <a:ea typeface="Times New Roman" panose="02020603050405020304" pitchFamily="30"/>
                        </a:rPr>
                        <a:t>B.</a:t>
                      </a:r>
                      <a:r>
                        <a:rPr lang="zh-CN" altLang="zh-CN" sz="2000" b="0" i="0" u="none" dirty="0">
                          <a:solidFill>
                            <a:srgbClr val="000000"/>
                          </a:solidFill>
                          <a:effectLst/>
                          <a:latin typeface="Times New Roman" panose="02020603050405020304" pitchFamily="30"/>
                          <a:ea typeface="微软雅黑" panose="020B0503020204020204" charset="-122"/>
                        </a:rPr>
                        <a:t>惨象</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已使我目不忍视了</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流言</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尤使我耳不忍闻。</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鲁迅《记念刘和珍君》</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422370">
                <a:tc>
                  <a:txBody>
                    <a:bodyPr/>
                    <a:lstStyle/>
                    <a:p>
                      <a:pPr marL="0" indent="0" algn="l" eaLnBrk="1" fontAlgn="ctr" latinLnBrk="0" hangingPunct="0">
                        <a:lnSpc>
                          <a:spcPct val="140000"/>
                        </a:lnSpc>
                      </a:pPr>
                      <a:r>
                        <a:rPr lang="en-US" altLang="zh-CN" sz="2000" b="0" i="0" u="none" dirty="0">
                          <a:solidFill>
                            <a:srgbClr val="000000"/>
                          </a:solidFill>
                          <a:effectLst/>
                          <a:latin typeface="Times New Roman" panose="02020603050405020304" pitchFamily="30"/>
                          <a:ea typeface="Times New Roman" panose="02020603050405020304" pitchFamily="30"/>
                        </a:rPr>
                        <a:t>C.</a:t>
                      </a:r>
                      <a:r>
                        <a:rPr lang="zh-CN" altLang="zh-CN" sz="2000" b="0" i="0" u="none" dirty="0">
                          <a:solidFill>
                            <a:srgbClr val="000000"/>
                          </a:solidFill>
                          <a:effectLst/>
                          <a:latin typeface="Times New Roman" panose="02020603050405020304" pitchFamily="30"/>
                          <a:ea typeface="微软雅黑" panose="020B0503020204020204" charset="-122"/>
                        </a:rPr>
                        <a:t>那浅浅的天河</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定然是不甚宽广。</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郭沫若《天上的街市》</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1917700">
                <a:tc>
                  <a:txBody>
                    <a:bodyPr/>
                    <a:lstStyle/>
                    <a:p>
                      <a:pPr marL="0" indent="0" algn="l" eaLnBrk="1" fontAlgn="ctr" latinLnBrk="0" hangingPunct="0">
                        <a:lnSpc>
                          <a:spcPct val="140000"/>
                        </a:lnSpc>
                      </a:pPr>
                      <a:r>
                        <a:rPr lang="en-US" altLang="zh-CN" sz="2000" b="0" i="0" u="none" dirty="0">
                          <a:solidFill>
                            <a:srgbClr val="000000"/>
                          </a:solidFill>
                          <a:effectLst/>
                          <a:latin typeface="Times New Roman" panose="02020603050405020304" pitchFamily="30"/>
                          <a:ea typeface="Times New Roman" panose="02020603050405020304" pitchFamily="30"/>
                        </a:rPr>
                        <a:t>D.</a:t>
                      </a:r>
                      <a:r>
                        <a:rPr lang="zh-CN" altLang="zh-CN" sz="2000" b="0" i="0" u="none" dirty="0">
                          <a:solidFill>
                            <a:srgbClr val="000000"/>
                          </a:solidFill>
                          <a:effectLst/>
                          <a:latin typeface="Times New Roman" panose="02020603050405020304" pitchFamily="30"/>
                          <a:ea typeface="微软雅黑" panose="020B0503020204020204" charset="-122"/>
                        </a:rPr>
                        <a:t>月亮升起来</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院子里凉爽得很。</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孙犁《荷花淀》</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p>
                      <a:pPr marL="0" indent="0" algn="l" eaLnBrk="1" fontAlgn="ctr" latinLnBrk="0" hangingPunct="0">
                        <a:lnSpc>
                          <a:spcPct val="140000"/>
                        </a:lnSpc>
                      </a:pPr>
                      <a:r>
                        <a:rPr lang="en-US" altLang="zh-CN" sz="2800" b="1" i="0" baseline="0" dirty="0" smtClean="0">
                          <a:solidFill>
                            <a:srgbClr val="FF0000"/>
                          </a:solidFill>
                          <a:effectLst/>
                          <a:latin typeface="Times New Roman" panose="02020603050405020304" pitchFamily="30"/>
                          <a:ea typeface="Times New Roman" panose="02020603050405020304" pitchFamily="30"/>
                          <a:sym typeface="+mn-ea"/>
                        </a:rPr>
                        <a:t>D</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文中画波浪线句子中的逗号表示强调</a:t>
                      </a:r>
                      <a:r>
                        <a:rPr lang="zh-CN" altLang="zh-CN" sz="2800" b="1" i="0" baseline="0"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属于句子内部的停顿。</a:t>
                      </a:r>
                      <a:r>
                        <a:rPr lang="en-US" altLang="zh-CN" sz="2800" b="1" i="0" baseline="0" dirty="0">
                          <a:solidFill>
                            <a:srgbClr val="FF0000"/>
                          </a:solidFill>
                          <a:effectLst/>
                          <a:latin typeface="Times New Roman" panose="02020603050405020304" pitchFamily="30"/>
                          <a:ea typeface="Times New Roman" panose="02020603050405020304" pitchFamily="30"/>
                          <a:sym typeface="+mn-ea"/>
                        </a:rPr>
                        <a:t>A</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a:t>
                      </a:r>
                      <a:r>
                        <a:rPr lang="en-US" altLang="zh-CN" sz="2800" b="1" i="0" baseline="0" dirty="0">
                          <a:solidFill>
                            <a:srgbClr val="FF0000"/>
                          </a:solidFill>
                          <a:effectLst/>
                          <a:latin typeface="Times New Roman" panose="02020603050405020304" pitchFamily="30"/>
                          <a:ea typeface="Times New Roman" panose="02020603050405020304" pitchFamily="30"/>
                          <a:sym typeface="+mn-ea"/>
                        </a:rPr>
                        <a:t>B</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a:t>
                      </a:r>
                      <a:r>
                        <a:rPr lang="en-US" altLang="zh-CN" sz="2800" b="1" i="0" baseline="0" dirty="0">
                          <a:solidFill>
                            <a:srgbClr val="FF0000"/>
                          </a:solidFill>
                          <a:effectLst/>
                          <a:latin typeface="Times New Roman" panose="02020603050405020304" pitchFamily="30"/>
                          <a:ea typeface="Times New Roman" panose="02020603050405020304" pitchFamily="30"/>
                          <a:sym typeface="+mn-ea"/>
                        </a:rPr>
                        <a:t>C</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都是句子内部的停顿</a:t>
                      </a:r>
                      <a:r>
                        <a:rPr lang="zh-CN" altLang="zh-CN" sz="2800" b="1" i="0" baseline="0"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表示强调</a:t>
                      </a:r>
                      <a:r>
                        <a:rPr lang="zh-CN" altLang="zh-CN" sz="2800" b="1" i="0" baseline="0" dirty="0">
                          <a:solidFill>
                            <a:srgbClr val="FF0000"/>
                          </a:solidFill>
                          <a:effectLst/>
                          <a:latin typeface="方正宋三简体" panose="02010601030101010101" pitchFamily="2" charset="-122"/>
                          <a:ea typeface="方正宋三简体" panose="02010601030101010101" pitchFamily="2" charset="-122"/>
                          <a:sym typeface="+mn-ea"/>
                        </a:rPr>
                        <a:t>；</a:t>
                      </a:r>
                      <a:r>
                        <a:rPr lang="en-US" altLang="zh-CN" sz="2800" b="1" i="0" baseline="0" dirty="0">
                          <a:solidFill>
                            <a:srgbClr val="FF0000"/>
                          </a:solidFill>
                          <a:effectLst/>
                          <a:latin typeface="Times New Roman" panose="02020603050405020304" pitchFamily="30"/>
                          <a:ea typeface="Times New Roman" panose="02020603050405020304" pitchFamily="30"/>
                          <a:sym typeface="+mn-ea"/>
                        </a:rPr>
                        <a:t>D</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项</a:t>
                      </a:r>
                      <a:r>
                        <a:rPr lang="zh-CN" altLang="zh-CN" sz="2800" b="1" i="0" baseline="0"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800" b="1" i="0" baseline="0" dirty="0">
                          <a:solidFill>
                            <a:srgbClr val="FF0000"/>
                          </a:solidFill>
                          <a:effectLst/>
                          <a:latin typeface="Times New Roman" panose="02020603050405020304" pitchFamily="30"/>
                          <a:ea typeface="方正宋三简体" panose="02010601030101010101" pitchFamily="2" charset="-122"/>
                          <a:sym typeface="+mn-ea"/>
                        </a:rPr>
                        <a:t>是复句内各分句之间的停顿。</a:t>
                      </a:r>
                      <a:endParaRPr lang="zh-CN" altLang="zh-CN" sz="2800" b="1" i="0" u="none" baseline="0" dirty="0">
                        <a:solidFill>
                          <a:srgbClr val="FF0000"/>
                        </a:solidFill>
                        <a:effectLst/>
                        <a:latin typeface="Times New Roman" panose="02020603050405020304" pitchFamily="30"/>
                        <a:ea typeface="方正宋三简体" panose="02010601030101010101" pitchFamily="2" charset="-122"/>
                      </a:endParaRPr>
                    </a:p>
                    <a:p>
                      <a:pPr marL="0" indent="0" algn="l" eaLnBrk="1" fontAlgn="ctr" latinLnBrk="0" hangingPunct="0">
                        <a:lnSpc>
                          <a:spcPct val="140000"/>
                        </a:lnSpc>
                      </a:pPr>
                      <a:endParaRPr lang="zh-CN" altLang="zh-CN" sz="2000" b="0" i="0" u="none" dirty="0">
                        <a:solidFill>
                          <a:srgbClr val="FF0000"/>
                        </a:solidFill>
                        <a:effectLst/>
                        <a:latin typeface="Times New Roman" panose="02020603050405020304" pitchFamily="30"/>
                        <a:ea typeface="方正宋三简体" panose="02010601030101010101" pitchFamily="2" charset="-122"/>
                      </a:endParaRPr>
                    </a:p>
                  </a:txBody>
                  <a:tcPr marL="0" marR="0" marT="0" marB="0" anchor="ctr">
                    <a:lnT>
                      <a:noFill/>
                    </a:lnT>
                  </a:tcPr>
                </a:tc>
              </a:tr>
            </a:tbl>
          </a:graphicData>
        </a:graphic>
      </p:graphicFrame>
    </p:spTree>
    <p:custDataLst>
      <p:tags r:id="rId2"/>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blinds(horizontal)">
                                      <p:cBhvr>
                                        <p:cTn id="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1130935"/>
            <a:ext cx="11118850" cy="5306060"/>
          </a:xfrm>
          <a:prstGeom prst="rect">
            <a:avLst/>
          </a:prstGeom>
          <a:noFill/>
        </p:spPr>
        <p:txBody>
          <a:bodyPr wrap="square" rtlCol="0" anchor="t">
            <a:noAutofit/>
          </a:bodyPr>
          <a:lstStyle/>
          <a:p>
            <a:pPr algn="l" eaLnBrk="1" latinLnBrk="0" hangingPunct="0">
              <a:lnSpc>
                <a:spcPct val="140000"/>
              </a:lnSpc>
            </a:pPr>
            <a:r>
              <a:rPr lang="zh-CN" altLang="en-US" sz="2000" b="1">
                <a:latin typeface="黑体" panose="02010609060101010101" charset="-122"/>
                <a:ea typeface="黑体" panose="02010609060101010101" charset="-122"/>
                <a:cs typeface="黑体" panose="02010609060101010101" charset="-122"/>
                <a:sym typeface="+mn-lt"/>
              </a:rPr>
              <a:t> </a:t>
            </a:r>
            <a:endParaRPr lang="en-US" altLang="zh-CN" sz="2000" b="1" kern="100">
              <a:solidFill>
                <a:srgbClr val="000000"/>
              </a:solidFill>
              <a:effectLst/>
              <a:latin typeface="Calibri" panose="020F0502020204030204"/>
              <a:ea typeface="楷体" panose="02010609060101010101" pitchFamily="49" charset="-122"/>
              <a:cs typeface="楷体" panose="02010609060101010101" pitchFamily="49" charset="-122"/>
              <a:sym typeface="+mn-lt"/>
            </a:endParaRPr>
          </a:p>
        </p:txBody>
      </p:sp>
      <p:sp>
        <p:nvSpPr>
          <p:cNvPr id="3" name="矩形 2"/>
          <p:cNvSpPr/>
          <p:nvPr/>
        </p:nvSpPr>
        <p:spPr>
          <a:xfrm>
            <a:off x="436880" y="358140"/>
            <a:ext cx="370776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任务四：学练结合</a:t>
            </a:r>
            <a:endParaRPr lang="zh-CN" altLang="en-US"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
        <p:nvSpPr>
          <p:cNvPr id="6" name="文本框 5"/>
          <p:cNvSpPr txBox="1"/>
          <p:nvPr/>
        </p:nvSpPr>
        <p:spPr>
          <a:xfrm>
            <a:off x="375285" y="995680"/>
            <a:ext cx="11219180" cy="3876675"/>
          </a:xfrm>
          <a:prstGeom prst="rect">
            <a:avLst/>
          </a:prstGeom>
          <a:noFill/>
        </p:spPr>
        <p:txBody>
          <a:bodyPr wrap="square" rtlCol="0" anchor="t">
            <a:spAutoFit/>
          </a:bodyPr>
          <a:lstStyle/>
          <a:p>
            <a:pPr algn="l" eaLnBrk="1" latinLnBrk="0" hangingPunct="0">
              <a:lnSpc>
                <a:spcPct val="140000"/>
              </a:lnSpc>
            </a:pPr>
            <a:r>
              <a:rPr lang="zh-CN" altLang="zh-CN" sz="2000" dirty="0">
                <a:solidFill>
                  <a:srgbClr val="000000"/>
                </a:solidFill>
                <a:effectLst/>
                <a:latin typeface="Times New Roman" panose="02020603050405020304" pitchFamily="30"/>
                <a:ea typeface="微软雅黑" panose="020B0503020204020204" charset="-122"/>
                <a:sym typeface="+mn-ea"/>
              </a:rPr>
              <a:t>下列各句中的分号</a:t>
            </a:r>
            <a:r>
              <a:rPr lang="zh-CN" altLang="zh-CN" sz="2000" dirty="0">
                <a:solidFill>
                  <a:srgbClr val="000000"/>
                </a:solidFill>
                <a:effectLst/>
                <a:latin typeface="微软雅黑" panose="020B0503020204020204" charset="-122"/>
                <a:ea typeface="微软雅黑" panose="020B0503020204020204" charset="-122"/>
                <a:sym typeface="+mn-ea"/>
              </a:rPr>
              <a:t>，</a:t>
            </a:r>
            <a:r>
              <a:rPr lang="zh-CN" altLang="zh-CN" sz="2000" dirty="0">
                <a:solidFill>
                  <a:srgbClr val="000000"/>
                </a:solidFill>
                <a:effectLst/>
                <a:latin typeface="Times New Roman" panose="02020603050405020304" pitchFamily="30"/>
                <a:ea typeface="微软雅黑" panose="020B0503020204020204" charset="-122"/>
                <a:sym typeface="+mn-ea"/>
              </a:rPr>
              <a:t>与文中分号的作用相同的一项是</a:t>
            </a:r>
            <a:r>
              <a:rPr lang="zh-CN" altLang="zh-CN" sz="2000" dirty="0">
                <a:solidFill>
                  <a:srgbClr val="000000"/>
                </a:solidFill>
                <a:effectLst/>
                <a:latin typeface="微软雅黑" panose="020B0503020204020204" charset="-122"/>
                <a:ea typeface="微软雅黑" panose="020B0503020204020204" charset="-122"/>
                <a:sym typeface="+mn-ea"/>
              </a:rPr>
              <a:t>（</a:t>
            </a:r>
            <a:r>
              <a:rPr lang="en-US" altLang="zh-CN" sz="2000" dirty="0">
                <a:solidFill>
                  <a:srgbClr val="000000"/>
                </a:solidFill>
                <a:effectLst/>
                <a:latin typeface="Times New Roman" panose="02020603050405020304" pitchFamily="30"/>
                <a:ea typeface="Times New Roman" panose="02020603050405020304" pitchFamily="30"/>
                <a:sym typeface="+mn-ea"/>
              </a:rPr>
              <a:t>3</a:t>
            </a:r>
            <a:r>
              <a:rPr lang="zh-CN" altLang="zh-CN" sz="2000" dirty="0">
                <a:solidFill>
                  <a:srgbClr val="000000"/>
                </a:solidFill>
                <a:effectLst/>
                <a:latin typeface="Times New Roman" panose="02020603050405020304" pitchFamily="30"/>
                <a:ea typeface="微软雅黑" panose="020B0503020204020204" charset="-122"/>
                <a:sym typeface="+mn-ea"/>
              </a:rPr>
              <a:t>分</a:t>
            </a:r>
            <a:r>
              <a:rPr lang="zh-CN" altLang="zh-CN" sz="2000" dirty="0">
                <a:solidFill>
                  <a:srgbClr val="000000"/>
                </a:solidFill>
                <a:effectLst/>
                <a:latin typeface="微软雅黑" panose="020B0503020204020204" charset="-122"/>
                <a:ea typeface="微软雅黑" panose="020B0503020204020204" charset="-122"/>
                <a:sym typeface="+mn-ea"/>
              </a:rPr>
              <a:t>）（</a:t>
            </a:r>
            <a:r>
              <a:rPr lang="zh-CN" altLang="zh-CN" sz="2000" dirty="0">
                <a:solidFill>
                  <a:srgbClr val="000000"/>
                </a:solidFill>
                <a:effectLst/>
                <a:latin typeface="Times New Roman" panose="02020603050405020304" pitchFamily="30"/>
                <a:ea typeface="微软雅黑" panose="020B0503020204020204" charset="-122"/>
                <a:sym typeface="+mn-ea"/>
              </a:rPr>
              <a:t>　　</a:t>
            </a:r>
            <a:r>
              <a:rPr lang="zh-CN" altLang="zh-CN" sz="2000" dirty="0">
                <a:solidFill>
                  <a:srgbClr val="000000"/>
                </a:solidFill>
                <a:effectLst/>
                <a:latin typeface="微软雅黑" panose="020B0503020204020204" charset="-122"/>
                <a:ea typeface="微软雅黑" panose="020B0503020204020204" charset="-122"/>
                <a:sym typeface="+mn-ea"/>
              </a:rPr>
              <a:t>）</a:t>
            </a:r>
            <a:endParaRPr lang="zh-CN" altLang="zh-CN" sz="2000" b="0" i="0" u="none" dirty="0">
              <a:solidFill>
                <a:srgbClr val="000000"/>
              </a:solidFill>
              <a:effectLst/>
              <a:latin typeface="微软雅黑" panose="020B0503020204020204" charset="-122"/>
              <a:ea typeface="微软雅黑" panose="020B0503020204020204" charset="-122"/>
            </a:endParaRPr>
          </a:p>
          <a:p>
            <a:pPr algn="l" eaLnBrk="1" latinLnBrk="0" hangingPunct="0">
              <a:lnSpc>
                <a:spcPct val="140000"/>
              </a:lnSpc>
            </a:pPr>
            <a:r>
              <a:rPr lang="zh-CN" altLang="zh-CN" sz="2000" spc="150" dirty="0">
                <a:solidFill>
                  <a:srgbClr val="000000"/>
                </a:solidFill>
                <a:effectLst/>
                <a:latin typeface="Times New Roman" panose="02020603050405020304" pitchFamily="30"/>
                <a:ea typeface="微软雅黑" panose="020B0503020204020204" charset="-122"/>
                <a:sym typeface="+mn-ea"/>
              </a:rPr>
              <a:t>　　</a:t>
            </a:r>
            <a:r>
              <a:rPr lang="zh-CN" altLang="zh-CN" sz="2000" b="1" spc="150" dirty="0">
                <a:solidFill>
                  <a:srgbClr val="0070C0"/>
                </a:solidFill>
                <a:effectLst/>
                <a:latin typeface="Times New Roman" panose="02020603050405020304" pitchFamily="30"/>
                <a:ea typeface="楷体" panose="02010609060101010101" pitchFamily="49" charset="-122"/>
                <a:sym typeface="+mn-ea"/>
              </a:rPr>
              <a:t>他的不朽英名</a:t>
            </a:r>
            <a:r>
              <a:rPr lang="zh-CN" altLang="zh-CN" sz="2000" b="1" spc="150" dirty="0">
                <a:solidFill>
                  <a:srgbClr val="0070C0"/>
                </a:solidFill>
                <a:effectLst/>
                <a:latin typeface="楷体" panose="02010609060101010101" pitchFamily="49" charset="-122"/>
                <a:ea typeface="楷体" panose="02010609060101010101" pitchFamily="49" charset="-122"/>
                <a:sym typeface="+mn-ea"/>
              </a:rPr>
              <a:t>，</a:t>
            </a:r>
            <a:r>
              <a:rPr lang="zh-CN" altLang="zh-CN" sz="2000" b="1" spc="150" dirty="0">
                <a:solidFill>
                  <a:srgbClr val="0070C0"/>
                </a:solidFill>
                <a:effectLst/>
                <a:latin typeface="Times New Roman" panose="02020603050405020304" pitchFamily="30"/>
                <a:ea typeface="楷体" panose="02010609060101010101" pitchFamily="49" charset="-122"/>
                <a:sym typeface="+mn-ea"/>
              </a:rPr>
              <a:t>将永远闪耀在历史的天空</a:t>
            </a:r>
            <a:r>
              <a:rPr lang="zh-CN" altLang="zh-CN" sz="2000" b="1" spc="150" dirty="0">
                <a:solidFill>
                  <a:srgbClr val="0070C0"/>
                </a:solidFill>
                <a:effectLst/>
                <a:latin typeface="楷体" panose="02010609060101010101" pitchFamily="49" charset="-122"/>
                <a:ea typeface="楷体" panose="02010609060101010101" pitchFamily="49" charset="-122"/>
                <a:sym typeface="+mn-ea"/>
              </a:rPr>
              <a:t>；</a:t>
            </a:r>
            <a:r>
              <a:rPr lang="zh-CN" altLang="zh-CN" sz="2000" b="1" spc="150" dirty="0">
                <a:solidFill>
                  <a:srgbClr val="0070C0"/>
                </a:solidFill>
                <a:effectLst/>
                <a:latin typeface="Times New Roman" panose="02020603050405020304" pitchFamily="30"/>
                <a:ea typeface="楷体" panose="02010609060101010101" pitchFamily="49" charset="-122"/>
                <a:sym typeface="+mn-ea"/>
              </a:rPr>
              <a:t>他的卓越功勋</a:t>
            </a:r>
            <a:r>
              <a:rPr lang="zh-CN" altLang="zh-CN" sz="2000" b="1" spc="150" dirty="0">
                <a:solidFill>
                  <a:srgbClr val="0070C0"/>
                </a:solidFill>
                <a:effectLst/>
                <a:latin typeface="楷体" panose="02010609060101010101" pitchFamily="49" charset="-122"/>
                <a:ea typeface="楷体" panose="02010609060101010101" pitchFamily="49" charset="-122"/>
                <a:sym typeface="+mn-ea"/>
              </a:rPr>
              <a:t>，</a:t>
            </a:r>
            <a:r>
              <a:rPr lang="zh-CN" altLang="zh-CN" sz="2000" b="1" spc="150" dirty="0">
                <a:solidFill>
                  <a:srgbClr val="0070C0"/>
                </a:solidFill>
                <a:effectLst/>
                <a:latin typeface="Times New Roman" panose="02020603050405020304" pitchFamily="30"/>
                <a:ea typeface="楷体" panose="02010609060101010101" pitchFamily="49" charset="-122"/>
                <a:sym typeface="+mn-ea"/>
              </a:rPr>
              <a:t>将永远铭记在人民的心中</a:t>
            </a:r>
            <a:r>
              <a:rPr lang="zh-CN" altLang="zh-CN" sz="2000" b="1" spc="150" dirty="0">
                <a:solidFill>
                  <a:srgbClr val="0070C0"/>
                </a:solidFill>
                <a:effectLst/>
                <a:latin typeface="楷体" panose="02010609060101010101" pitchFamily="49" charset="-122"/>
                <a:ea typeface="楷体" panose="02010609060101010101" pitchFamily="49" charset="-122"/>
                <a:sym typeface="+mn-ea"/>
              </a:rPr>
              <a:t>；</a:t>
            </a:r>
            <a:r>
              <a:rPr lang="zh-CN" altLang="zh-CN" sz="2000" b="1" spc="150" dirty="0">
                <a:solidFill>
                  <a:srgbClr val="0070C0"/>
                </a:solidFill>
                <a:effectLst/>
                <a:latin typeface="Times New Roman" panose="02020603050405020304" pitchFamily="30"/>
                <a:ea typeface="楷体" panose="02010609060101010101" pitchFamily="49" charset="-122"/>
                <a:sym typeface="+mn-ea"/>
              </a:rPr>
              <a:t>他的崇高品德</a:t>
            </a:r>
            <a:r>
              <a:rPr lang="zh-CN" altLang="zh-CN" sz="2000" b="1" spc="150" dirty="0">
                <a:solidFill>
                  <a:srgbClr val="0070C0"/>
                </a:solidFill>
                <a:effectLst/>
                <a:latin typeface="楷体" panose="02010609060101010101" pitchFamily="49" charset="-122"/>
                <a:ea typeface="楷体" panose="02010609060101010101" pitchFamily="49" charset="-122"/>
                <a:sym typeface="+mn-ea"/>
              </a:rPr>
              <a:t>，</a:t>
            </a:r>
            <a:r>
              <a:rPr lang="zh-CN" altLang="zh-CN" sz="2000" b="1" spc="150" dirty="0">
                <a:solidFill>
                  <a:srgbClr val="0070C0"/>
                </a:solidFill>
                <a:effectLst/>
                <a:latin typeface="Times New Roman" panose="02020603050405020304" pitchFamily="30"/>
                <a:ea typeface="楷体" panose="02010609060101010101" pitchFamily="49" charset="-122"/>
                <a:sym typeface="+mn-ea"/>
              </a:rPr>
              <a:t>将永远激励科研人员顽强拼搏</a:t>
            </a:r>
            <a:r>
              <a:rPr lang="zh-CN" altLang="zh-CN" sz="2000" b="1" spc="150" dirty="0" smtClean="0">
                <a:solidFill>
                  <a:srgbClr val="0070C0"/>
                </a:solidFill>
                <a:effectLst/>
                <a:latin typeface="Times New Roman" panose="02020603050405020304" pitchFamily="30"/>
                <a:ea typeface="楷体" panose="02010609060101010101" pitchFamily="49" charset="-122"/>
                <a:sym typeface="+mn-ea"/>
              </a:rPr>
              <a:t>。</a:t>
            </a:r>
            <a:endParaRPr lang="en-US" altLang="zh-CN" sz="2000" b="1" u="none" spc="150" dirty="0" smtClean="0">
              <a:solidFill>
                <a:srgbClr val="0070C0"/>
              </a:solidFill>
              <a:effectLst/>
              <a:latin typeface="Times New Roman" panose="02020603050405020304" pitchFamily="30"/>
              <a:ea typeface="楷体" panose="02010609060101010101" pitchFamily="49" charset="-122"/>
            </a:endParaRPr>
          </a:p>
          <a:p>
            <a:pPr fontAlgn="ctr" hangingPunct="0">
              <a:lnSpc>
                <a:spcPct val="140000"/>
              </a:lnSpc>
            </a:pPr>
            <a:r>
              <a:rPr lang="en-US" altLang="zh-CN" sz="2000" dirty="0">
                <a:solidFill>
                  <a:srgbClr val="000000"/>
                </a:solidFill>
                <a:latin typeface="Times New Roman" panose="02020603050405020304" pitchFamily="18" charset="0"/>
                <a:ea typeface="Times New Roman" panose="02020603050405020304" pitchFamily="18" charset="0"/>
                <a:sym typeface="+mn-ea"/>
              </a:rPr>
              <a:t>A.</a:t>
            </a:r>
            <a:r>
              <a:rPr lang="zh-CN" altLang="zh-CN" sz="2000" dirty="0">
                <a:solidFill>
                  <a:srgbClr val="000000"/>
                </a:solidFill>
                <a:latin typeface="Times New Roman" panose="02020603050405020304" pitchFamily="18" charset="0"/>
                <a:ea typeface="微软雅黑" panose="020B0503020204020204" charset="-122"/>
                <a:sym typeface="+mn-ea"/>
              </a:rPr>
              <a:t>惨象</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已使我目不忍视了</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流言</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尤使我耳不忍闻。</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鲁迅《记念刘和珍君》</a:t>
            </a:r>
            <a:r>
              <a:rPr lang="zh-CN" altLang="zh-CN" sz="2000" dirty="0">
                <a:solidFill>
                  <a:srgbClr val="000000"/>
                </a:solidFill>
                <a:latin typeface="微软雅黑" panose="020B0503020204020204" charset="-122"/>
                <a:ea typeface="微软雅黑" panose="020B0503020204020204" charset="-122"/>
                <a:sym typeface="+mn-ea"/>
              </a:rPr>
              <a:t>）</a:t>
            </a:r>
            <a:endParaRPr lang="zh-CN" altLang="zh-CN" sz="1200" dirty="0">
              <a:latin typeface="Arial" panose="020B0604020202020204" pitchFamily="34" charset="0"/>
            </a:endParaRPr>
          </a:p>
          <a:p>
            <a:pPr fontAlgn="ctr" hangingPunct="0">
              <a:lnSpc>
                <a:spcPct val="140000"/>
              </a:lnSpc>
            </a:pPr>
            <a:r>
              <a:rPr lang="en-US" altLang="zh-CN" sz="2000" dirty="0">
                <a:solidFill>
                  <a:srgbClr val="000000"/>
                </a:solidFill>
                <a:latin typeface="Times New Roman" panose="02020603050405020304" pitchFamily="18" charset="0"/>
                <a:ea typeface="Times New Roman" panose="02020603050405020304" pitchFamily="18" charset="0"/>
                <a:sym typeface="+mn-ea"/>
              </a:rPr>
              <a:t>B.</a:t>
            </a:r>
            <a:r>
              <a:rPr lang="zh-CN" altLang="zh-CN" sz="2000" dirty="0">
                <a:solidFill>
                  <a:srgbClr val="000000"/>
                </a:solidFill>
                <a:latin typeface="Times New Roman" panose="02020603050405020304" pitchFamily="18" charset="0"/>
                <a:ea typeface="微软雅黑" panose="020B0503020204020204" charset="-122"/>
                <a:sym typeface="+mn-ea"/>
              </a:rPr>
              <a:t>秋天</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无论在什么地方的秋天</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总是好的</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可是啊</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北国的秋</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却特别地来得清</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来得静</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来得悲凉。</a:t>
            </a:r>
            <a:r>
              <a:rPr lang="zh-CN" altLang="zh-CN" sz="2000" dirty="0">
                <a:solidFill>
                  <a:srgbClr val="000000"/>
                </a:solidFill>
                <a:latin typeface="微软雅黑" panose="020B0503020204020204" charset="-122"/>
                <a:ea typeface="微软雅黑" panose="020B0503020204020204" charset="-122"/>
                <a:sym typeface="+mn-ea"/>
              </a:rPr>
              <a:t>（</a:t>
            </a:r>
            <a:r>
              <a:rPr lang="zh-CN" altLang="zh-CN" sz="2000" dirty="0">
                <a:solidFill>
                  <a:srgbClr val="000000"/>
                </a:solidFill>
                <a:latin typeface="Times New Roman" panose="02020603050405020304" pitchFamily="18" charset="0"/>
                <a:ea typeface="微软雅黑" panose="020B0503020204020204" charset="-122"/>
                <a:sym typeface="+mn-ea"/>
              </a:rPr>
              <a:t>郁达夫《故都的秋》</a:t>
            </a:r>
            <a:r>
              <a:rPr lang="zh-CN" altLang="zh-CN" sz="2000" dirty="0" smtClean="0">
                <a:solidFill>
                  <a:srgbClr val="000000"/>
                </a:solidFill>
                <a:latin typeface="微软雅黑" panose="020B0503020204020204" charset="-122"/>
                <a:ea typeface="微软雅黑" panose="020B0503020204020204" charset="-122"/>
                <a:sym typeface="+mn-ea"/>
              </a:rPr>
              <a:t>）</a:t>
            </a:r>
            <a:endParaRPr lang="zh-CN" altLang="zh-CN" sz="2000" dirty="0" smtClean="0">
              <a:solidFill>
                <a:srgbClr val="000000"/>
              </a:solidFill>
              <a:latin typeface="微软雅黑" panose="020B0503020204020204" charset="-122"/>
              <a:ea typeface="微软雅黑" panose="020B0503020204020204" charset="-122"/>
              <a:sym typeface="+mn-ea"/>
            </a:endParaRPr>
          </a:p>
          <a:p>
            <a:pPr fontAlgn="ctr" hangingPunct="0">
              <a:lnSpc>
                <a:spcPct val="140000"/>
              </a:lnSpc>
            </a:pPr>
            <a:endParaRPr lang="zh-CN" altLang="zh-CN" sz="2000" dirty="0" smtClean="0">
              <a:solidFill>
                <a:srgbClr val="000000"/>
              </a:solidFill>
              <a:latin typeface="微软雅黑" panose="020B0503020204020204" charset="-122"/>
              <a:ea typeface="微软雅黑" panose="020B0503020204020204" charset="-122"/>
              <a:sym typeface="+mn-ea"/>
            </a:endParaRPr>
          </a:p>
          <a:p>
            <a:pPr fontAlgn="ctr" hangingPunct="0">
              <a:lnSpc>
                <a:spcPct val="140000"/>
              </a:lnSpc>
            </a:pPr>
            <a:endParaRPr lang="zh-CN" altLang="zh-CN" sz="2000" dirty="0" smtClean="0">
              <a:solidFill>
                <a:srgbClr val="000000"/>
              </a:solidFill>
              <a:latin typeface="微软雅黑" panose="020B0503020204020204" charset="-122"/>
              <a:ea typeface="微软雅黑" panose="020B0503020204020204" charset="-122"/>
              <a:sym typeface="+mn-ea"/>
            </a:endParaRPr>
          </a:p>
          <a:p>
            <a:pPr fontAlgn="ctr" hangingPunct="0">
              <a:lnSpc>
                <a:spcPct val="110000"/>
              </a:lnSpc>
            </a:pPr>
            <a:endParaRPr lang="zh-CN" altLang="zh-CN" sz="2000" dirty="0" smtClean="0">
              <a:solidFill>
                <a:srgbClr val="000000"/>
              </a:solidFill>
              <a:latin typeface="微软雅黑" panose="020B0503020204020204" charset="-122"/>
              <a:ea typeface="微软雅黑" panose="020B0503020204020204" charset="-122"/>
              <a:sym typeface="+mn-ea"/>
            </a:endParaRPr>
          </a:p>
        </p:txBody>
      </p:sp>
      <p:graphicFrame>
        <p:nvGraphicFramePr>
          <p:cNvPr id="7" name="yt_table_14155"/>
          <p:cNvGraphicFramePr>
            <a:graphicFrameLocks noGrp="1"/>
          </p:cNvGraphicFramePr>
          <p:nvPr>
            <p:custDataLst>
              <p:tags r:id="rId1"/>
            </p:custDataLst>
          </p:nvPr>
        </p:nvGraphicFramePr>
        <p:xfrm>
          <a:off x="436880" y="3707765"/>
          <a:ext cx="10854055" cy="1463040"/>
        </p:xfrm>
        <a:graphic>
          <a:graphicData uri="http://schemas.openxmlformats.org/drawingml/2006/table">
            <a:tbl>
              <a:tblPr/>
              <a:tblGrid>
                <a:gridCol w="10854055"/>
              </a:tblGrid>
              <a:tr h="670560">
                <a:tc>
                  <a:txBody>
                    <a:bodyPr/>
                    <a:lstStyle/>
                    <a:p>
                      <a:pPr marL="0" indent="0" algn="l" eaLnBrk="1" fontAlgn="ctr" latinLnBrk="0" hangingPunct="0">
                        <a:lnSpc>
                          <a:spcPct val="120000"/>
                        </a:lnSpc>
                      </a:pPr>
                      <a:r>
                        <a:rPr lang="en-US" altLang="zh-CN" sz="2000" b="0" i="0" u="none" dirty="0">
                          <a:solidFill>
                            <a:srgbClr val="000000"/>
                          </a:solidFill>
                          <a:effectLst/>
                          <a:latin typeface="Times New Roman" panose="02020603050405020304" pitchFamily="30"/>
                          <a:ea typeface="Times New Roman" panose="02020603050405020304" pitchFamily="30"/>
                        </a:rPr>
                        <a:t>C.</a:t>
                      </a:r>
                      <a:r>
                        <a:rPr lang="zh-CN" altLang="zh-CN" sz="2000" b="0" i="0" u="none" dirty="0">
                          <a:solidFill>
                            <a:srgbClr val="000000"/>
                          </a:solidFill>
                          <a:effectLst/>
                          <a:latin typeface="Times New Roman" panose="02020603050405020304" pitchFamily="30"/>
                          <a:ea typeface="微软雅黑" panose="020B0503020204020204" charset="-122"/>
                        </a:rPr>
                        <a:t>如果反对这宅子的旧主人</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怕给他的东西染污了</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徘徊不敢走进门</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是孱头</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勃然大怒</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放一把火烧光</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算是保存自己的清白</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则是昏蛋。</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鲁迅《拿来主义》</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r h="670560">
                <a:tc>
                  <a:txBody>
                    <a:bodyPr/>
                    <a:lstStyle/>
                    <a:p>
                      <a:pPr marL="0" indent="0" algn="l" eaLnBrk="1" fontAlgn="ctr" latinLnBrk="0" hangingPunct="0">
                        <a:lnSpc>
                          <a:spcPct val="120000"/>
                        </a:lnSpc>
                      </a:pPr>
                      <a:r>
                        <a:rPr lang="en-US" altLang="zh-CN" sz="2000" b="0" i="0" u="none" dirty="0">
                          <a:solidFill>
                            <a:srgbClr val="000000"/>
                          </a:solidFill>
                          <a:effectLst/>
                          <a:latin typeface="Times New Roman" panose="02020603050405020304" pitchFamily="30"/>
                          <a:ea typeface="Times New Roman" panose="02020603050405020304" pitchFamily="30"/>
                        </a:rPr>
                        <a:t>D.</a:t>
                      </a:r>
                      <a:r>
                        <a:rPr lang="zh-CN" altLang="zh-CN" sz="2000" b="0" i="0" u="none" dirty="0">
                          <a:solidFill>
                            <a:srgbClr val="000000"/>
                          </a:solidFill>
                          <a:effectLst/>
                          <a:latin typeface="Times New Roman" panose="02020603050405020304" pitchFamily="30"/>
                          <a:ea typeface="微软雅黑" panose="020B0503020204020204" charset="-122"/>
                        </a:rPr>
                        <a:t>可是我很后悔</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好霍拉旭</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不该在雷欧提斯之前失去了自制</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因为他所遭遇的惨痛</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正是我自己的怨愤的影子。</a:t>
                      </a:r>
                      <a:r>
                        <a:rPr lang="zh-CN" altLang="zh-CN" sz="2000" b="0" i="0" u="none" dirty="0">
                          <a:solidFill>
                            <a:srgbClr val="000000"/>
                          </a:solidFill>
                          <a:effectLst/>
                          <a:latin typeface="微软雅黑" panose="020B0503020204020204" charset="-122"/>
                          <a:ea typeface="微软雅黑" panose="020B0503020204020204" charset="-122"/>
                        </a:rPr>
                        <a:t>（</a:t>
                      </a:r>
                      <a:r>
                        <a:rPr lang="zh-CN" altLang="zh-CN" sz="2000" b="0" i="0" u="none" dirty="0">
                          <a:solidFill>
                            <a:srgbClr val="000000"/>
                          </a:solidFill>
                          <a:effectLst/>
                          <a:latin typeface="Times New Roman" panose="02020603050405020304" pitchFamily="30"/>
                          <a:ea typeface="微软雅黑" panose="020B0503020204020204" charset="-122"/>
                        </a:rPr>
                        <a:t>莎士比亚《哈姆莱特》</a:t>
                      </a:r>
                      <a:r>
                        <a:rPr lang="zh-CN" altLang="zh-CN" sz="2000" b="0" i="0" u="none" dirty="0">
                          <a:solidFill>
                            <a:srgbClr val="000000"/>
                          </a:solidFill>
                          <a:effectLst/>
                          <a:latin typeface="微软雅黑" panose="020B0503020204020204" charset="-122"/>
                          <a:ea typeface="微软雅黑" panose="020B0503020204020204" charset="-122"/>
                        </a:rPr>
                        <a:t>）</a:t>
                      </a:r>
                      <a:endParaRPr lang="zh-CN" altLang="zh-CN" sz="2000" b="0" i="0" u="none" dirty="0">
                        <a:solidFill>
                          <a:srgbClr val="000000"/>
                        </a:solidFill>
                        <a:effectLst/>
                        <a:latin typeface="微软雅黑" panose="020B0503020204020204" charset="-122"/>
                        <a:ea typeface="微软雅黑" panose="020B0503020204020204" charset="-122"/>
                      </a:endParaRPr>
                    </a:p>
                  </a:txBody>
                  <a:tcPr marL="0" marR="0" marT="0" marB="0" anchor="ctr">
                    <a:lnL w="9522" cmpd="sng">
                      <a:noFill/>
                    </a:lnL>
                    <a:lnR w="9522" cmpd="sng">
                      <a:noFill/>
                    </a:lnR>
                    <a:lnT w="9522" cmpd="sng">
                      <a:noFill/>
                    </a:lnT>
                    <a:lnB w="9522" cmpd="sng">
                      <a:noFill/>
                    </a:lnB>
                  </a:tcPr>
                </a:tc>
              </a:tr>
            </a:tbl>
          </a:graphicData>
        </a:graphic>
      </p:graphicFrame>
      <p:sp>
        <p:nvSpPr>
          <p:cNvPr id="10" name="文本框 9"/>
          <p:cNvSpPr txBox="1"/>
          <p:nvPr/>
        </p:nvSpPr>
        <p:spPr>
          <a:xfrm>
            <a:off x="537210" y="5264150"/>
            <a:ext cx="10798175" cy="1403350"/>
          </a:xfrm>
          <a:prstGeom prst="rect">
            <a:avLst/>
          </a:prstGeom>
          <a:noFill/>
        </p:spPr>
        <p:txBody>
          <a:bodyPr wrap="square" rtlCol="0" anchor="t">
            <a:noAutofit/>
          </a:bodyPr>
          <a:lstStyle/>
          <a:p>
            <a:pPr algn="l" eaLnBrk="1" latinLnBrk="0" hangingPunct="0">
              <a:lnSpc>
                <a:spcPct val="140000"/>
              </a:lnSpc>
            </a:pPr>
            <a:r>
              <a:rPr lang="en-US" altLang="zh-CN" sz="2900" b="1" dirty="0">
                <a:solidFill>
                  <a:srgbClr val="FF0000"/>
                </a:solidFill>
                <a:effectLst/>
                <a:latin typeface="Times New Roman" panose="02020603050405020304" pitchFamily="30"/>
                <a:ea typeface="Times New Roman" panose="02020603050405020304" pitchFamily="30"/>
                <a:sym typeface="+mn-ea"/>
              </a:rPr>
              <a:t>C</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原文分号表并列。</a:t>
            </a:r>
            <a:r>
              <a:rPr lang="en-US" altLang="zh-CN" sz="2900" b="1" dirty="0">
                <a:solidFill>
                  <a:srgbClr val="FF0000"/>
                </a:solidFill>
                <a:effectLst/>
                <a:latin typeface="Times New Roman" panose="02020603050405020304" pitchFamily="30"/>
                <a:ea typeface="Times New Roman" panose="02020603050405020304" pitchFamily="30"/>
                <a:sym typeface="+mn-ea"/>
              </a:rPr>
              <a:t>A</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项</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表语意递进</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en-US" altLang="zh-CN" sz="2900" b="1" dirty="0">
                <a:solidFill>
                  <a:srgbClr val="FF0000"/>
                </a:solidFill>
                <a:effectLst/>
                <a:latin typeface="Times New Roman" panose="02020603050405020304" pitchFamily="30"/>
                <a:ea typeface="Times New Roman" panose="02020603050405020304" pitchFamily="30"/>
                <a:sym typeface="+mn-ea"/>
              </a:rPr>
              <a:t>B</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项</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表语意转折</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en-US" altLang="zh-CN" sz="2900" b="1" dirty="0">
                <a:solidFill>
                  <a:srgbClr val="FF0000"/>
                </a:solidFill>
                <a:effectLst/>
                <a:latin typeface="Times New Roman" panose="02020603050405020304" pitchFamily="30"/>
                <a:ea typeface="Times New Roman" panose="02020603050405020304" pitchFamily="30"/>
                <a:sym typeface="+mn-ea"/>
              </a:rPr>
              <a:t>C</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项</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表并列</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en-US" altLang="zh-CN" sz="2900" b="1" dirty="0">
                <a:solidFill>
                  <a:srgbClr val="FF0000"/>
                </a:solidFill>
                <a:effectLst/>
                <a:latin typeface="Times New Roman" panose="02020603050405020304" pitchFamily="30"/>
                <a:ea typeface="Times New Roman" panose="02020603050405020304" pitchFamily="30"/>
                <a:sym typeface="+mn-ea"/>
              </a:rPr>
              <a:t>D</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项</a:t>
            </a:r>
            <a:r>
              <a:rPr lang="zh-CN" altLang="zh-CN" sz="2900" b="1" dirty="0">
                <a:solidFill>
                  <a:srgbClr val="FF0000"/>
                </a:solidFill>
                <a:effectLst/>
                <a:latin typeface="方正宋三简体" panose="02010601030101010101" pitchFamily="2" charset="-122"/>
                <a:ea typeface="方正宋三简体" panose="02010601030101010101" pitchFamily="2" charset="-122"/>
                <a:sym typeface="+mn-ea"/>
              </a:rPr>
              <a:t>，</a:t>
            </a:r>
            <a:r>
              <a:rPr lang="zh-CN" altLang="zh-CN" sz="2900" b="1" dirty="0">
                <a:solidFill>
                  <a:srgbClr val="FF0000"/>
                </a:solidFill>
                <a:effectLst/>
                <a:latin typeface="Times New Roman" panose="02020603050405020304" pitchFamily="30"/>
                <a:ea typeface="方正宋三简体" panose="02010601030101010101" pitchFamily="2" charset="-122"/>
                <a:sym typeface="+mn-ea"/>
              </a:rPr>
              <a:t>表因果。</a:t>
            </a:r>
            <a:endParaRPr lang="zh-CN" altLang="zh-CN" sz="2900" b="1" dirty="0">
              <a:solidFill>
                <a:srgbClr val="FF0000"/>
              </a:solidFill>
              <a:effectLst/>
              <a:latin typeface="Times New Roman" panose="02020603050405020304" pitchFamily="30"/>
              <a:ea typeface="方正宋三简体" panose="02010601030101010101" pitchFamily="2" charset="-122"/>
              <a:sym typeface="+mn-ea"/>
            </a:endParaRPr>
          </a:p>
        </p:txBody>
      </p:sp>
    </p:spTree>
    <p:custDataLst>
      <p:tags r:id="rId2"/>
    </p:custData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44512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37210" y="901065"/>
            <a:ext cx="11118850" cy="5316220"/>
          </a:xfrm>
          <a:prstGeom prst="rect">
            <a:avLst/>
          </a:prstGeom>
          <a:noFill/>
        </p:spPr>
        <p:txBody>
          <a:bodyPr wrap="square" rtlCol="0" anchor="t">
            <a:noAutofit/>
          </a:bodyPr>
          <a:lstStyle/>
          <a:p>
            <a:pPr algn="just" fontAlgn="ctr">
              <a:lnSpc>
                <a:spcPct val="150000"/>
              </a:lnSpc>
            </a:pPr>
            <a:r>
              <a:rPr lang="zh-CN" altLang="en-US" sz="2400" b="1" kern="100" dirty="0">
                <a:solidFill>
                  <a:schemeClr val="tx1"/>
                </a:solidFill>
                <a:latin typeface="黑体" panose="02010609060101010101" charset="-122"/>
                <a:ea typeface="黑体" panose="02010609060101010101" charset="-122"/>
                <a:cs typeface="宋体" panose="02010600030101010101" pitchFamily="2" charset="-122"/>
                <a:sym typeface="+mn-ea"/>
              </a:rPr>
              <a:t>标点符号效果题如何结合小说内容答题？</a:t>
            </a:r>
            <a:endParaRPr lang="en-US" altLang="zh-CN" sz="2400" dirty="0">
              <a:solidFill>
                <a:schemeClr val="tx1"/>
              </a:solidFill>
              <a:effectLst/>
              <a:latin typeface="黑体" panose="02010609060101010101" charset="-122"/>
              <a:ea typeface="黑体" panose="02010609060101010101" charset="-122"/>
              <a:cs typeface="黑体" panose="02010609060101010101" charset="-122"/>
              <a:sym typeface="+mn-ea"/>
            </a:endParaRPr>
          </a:p>
          <a:p>
            <a:pPr indent="306070" algn="just" fontAlgn="ctr">
              <a:lnSpc>
                <a:spcPct val="150000"/>
              </a:lnSpc>
            </a:pPr>
            <a:r>
              <a:rPr lang="en-US" altLang="zh-CN" sz="2000" kern="100" dirty="0">
                <a:effectLst/>
                <a:latin typeface="黑体" panose="02010609060101010101" charset="-122"/>
                <a:ea typeface="黑体" panose="02010609060101010101" charset="-122"/>
                <a:cs typeface="黑体" panose="02010609060101010101" charset="-122"/>
                <a:sym typeface="+mn-ea"/>
              </a:rPr>
              <a:t> </a:t>
            </a:r>
            <a:r>
              <a:rPr lang="zh-CN" altLang="en-US" sz="2000" kern="100" dirty="0">
                <a:effectLst/>
                <a:latin typeface="黑体" panose="02010609060101010101" charset="-122"/>
                <a:ea typeface="黑体" panose="02010609060101010101" charset="-122"/>
                <a:cs typeface="黑体" panose="02010609060101010101" charset="-122"/>
                <a:sym typeface="+mn-ea"/>
              </a:rPr>
              <a:t>翠翠睨着腰背微驼白发满头的祖父，不说什么话。远处有吹唢呐的声音，她知道那是什么事情，且知道唢呐方向，要祖父同她下了船，把船拉过家中那边岸旁去。为了想早早的看到那迎婚送亲的喜轿，翠翠还爬到屋后塔下去眺望</a:t>
            </a:r>
            <a:r>
              <a:rPr lang="zh-CN" altLang="en-US" sz="2000" kern="100" dirty="0" smtClean="0">
                <a:effectLst/>
                <a:latin typeface="黑体" panose="02010609060101010101" charset="-122"/>
                <a:ea typeface="黑体" panose="02010609060101010101" charset="-122"/>
                <a:cs typeface="黑体" panose="02010609060101010101" charset="-122"/>
                <a:sym typeface="+mn-ea"/>
              </a:rPr>
              <a:t>。过</a:t>
            </a:r>
            <a:r>
              <a:rPr lang="zh-CN" altLang="en-US" sz="2000" kern="100" dirty="0">
                <a:effectLst/>
                <a:latin typeface="黑体" panose="02010609060101010101" charset="-122"/>
                <a:ea typeface="黑体" panose="02010609060101010101" charset="-122"/>
                <a:cs typeface="黑体" panose="02010609060101010101" charset="-122"/>
                <a:sym typeface="+mn-ea"/>
              </a:rPr>
              <a:t>不久，那一伙人来了，两个吹唢呐的，四个强壮乡下汉子，一顶空花轿，一个穿新衣的团总儿子模样的青年，另外还有两只羊，一个牵羊的孩子，一坛酒，一盒糍粑，一个担礼物的人。一伙人上了渡船后，翠翠同祖父也上了渡船，祖父拉船，翠翠却傍花轿站定，去欣赏每一个人的脸色与花轿上的流苏。拢岸后，团总儿子模样的人，从扣花抱肚里掏出了一个小红纸包封，递给老船夫。这是规矩，祖父再不能说不接收了。但得了钱祖父却说话了</a:t>
            </a:r>
            <a:r>
              <a:rPr lang="zh-CN" altLang="en-US" sz="2000" kern="100" dirty="0" smtClean="0">
                <a:latin typeface="黑体" panose="02010609060101010101" charset="-122"/>
                <a:ea typeface="黑体" panose="02010609060101010101" charset="-122"/>
                <a:cs typeface="黑体" panose="02010609060101010101" charset="-122"/>
                <a:sym typeface="+mn-ea"/>
              </a:rPr>
              <a:t>， </a:t>
            </a:r>
            <a:r>
              <a:rPr lang="zh-CN" altLang="en-US" sz="2000" u="sng" kern="100" dirty="0" smtClean="0">
                <a:solidFill>
                  <a:srgbClr val="C00000"/>
                </a:solidFill>
                <a:effectLst/>
                <a:latin typeface="黑体" panose="02010609060101010101" charset="-122"/>
                <a:ea typeface="黑体" panose="02010609060101010101" charset="-122"/>
                <a:cs typeface="黑体" panose="02010609060101010101" charset="-122"/>
                <a:sym typeface="+mn-ea"/>
              </a:rPr>
              <a:t>问</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那个人，新娘是什么地方人，明白了，又问姓什么，明白了，又问多大年纪，一起皆弄明白了。</a:t>
            </a:r>
            <a:r>
              <a:rPr lang="zh-CN" altLang="en-US" sz="2000" kern="100" dirty="0">
                <a:effectLst/>
                <a:latin typeface="黑体" panose="02010609060101010101" charset="-122"/>
                <a:ea typeface="黑体" panose="02010609060101010101" charset="-122"/>
                <a:cs typeface="黑体" panose="02010609060101010101" charset="-122"/>
                <a:sym typeface="+mn-ea"/>
              </a:rPr>
              <a:t>吹唢呐的一上岸后又把唢呐呜呜喇叭吹起来，一行人便翻山走了。祖父同翠翠留在船上，感情仿佛皆追着那唢呐声音走去，走了很远的路方回到自己身边来。</a:t>
            </a:r>
            <a:endParaRPr lang="en-US" altLang="zh-CN" sz="2000" kern="100" dirty="0">
              <a:effectLst/>
              <a:latin typeface="黑体" panose="02010609060101010101" charset="-122"/>
              <a:ea typeface="黑体" panose="02010609060101010101" charset="-122"/>
              <a:cs typeface="黑体" panose="02010609060101010101" charset="-122"/>
            </a:endParaRPr>
          </a:p>
          <a:p>
            <a:pPr indent="306070" fontAlgn="ctr">
              <a:lnSpc>
                <a:spcPct val="150000"/>
              </a:lnSpc>
            </a:pPr>
            <a:r>
              <a:rPr lang="en-US" altLang="zh-CN" sz="2000" b="1" kern="1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b="1" kern="100"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endParaRPr lang="zh-CN" altLang="zh-CN" dirty="0">
              <a:solidFill>
                <a:srgbClr val="C00000"/>
              </a:solidFill>
              <a:effectLst/>
              <a:latin typeface="宋体" panose="02010600030101010101" pitchFamily="2" charset="-122"/>
              <a:ea typeface="宋体" panose="02010600030101010101" pitchFamily="2" charset="-122"/>
              <a:cs typeface="Times New Roman" panose="02020603050405020304" pitchFamily="18" charset="0"/>
            </a:endParaRPr>
          </a:p>
          <a:p>
            <a:pPr fontAlgn="auto">
              <a:lnSpc>
                <a:spcPct val="130000"/>
              </a:lnSpc>
              <a:buClrTx/>
              <a:buSzTx/>
              <a:buFontTx/>
            </a:pPr>
            <a:endParaRPr lang="en-US" altLang="zh-CN" sz="2000" kern="100" dirty="0">
              <a:solidFill>
                <a:srgbClr val="000000"/>
              </a:solidFill>
              <a:effectLst/>
              <a:latin typeface="Calibri" panose="020F0502020204030204"/>
              <a:ea typeface="楷体" panose="02010609060101010101" pitchFamily="49" charset="-122"/>
              <a:cs typeface="楷体" panose="02010609060101010101" pitchFamily="49" charset="-122"/>
            </a:endParaRPr>
          </a:p>
          <a:p>
            <a:pPr fontAlgn="auto">
              <a:lnSpc>
                <a:spcPct val="150000"/>
              </a:lnSpc>
              <a:buClrTx/>
              <a:buSzTx/>
              <a:buFontTx/>
            </a:pPr>
            <a:r>
              <a:rPr lang="zh-CN" altLang="en-US" sz="2000" kern="100" dirty="0" smtClean="0">
                <a:latin typeface="黑体" panose="02010609060101010101" charset="-122"/>
                <a:ea typeface="黑体" panose="02010609060101010101" charset="-122"/>
                <a:cs typeface="黑体" panose="02010609060101010101" charset="-122"/>
                <a:sym typeface="+mn-ea"/>
              </a:rPr>
              <a:t> </a:t>
            </a:r>
            <a:endParaRPr lang="en-US" altLang="zh-CN" sz="2000" b="1" kern="100" dirty="0">
              <a:solidFill>
                <a:srgbClr val="000000"/>
              </a:solidFill>
              <a:effectLst/>
              <a:latin typeface="Calibri" panose="020F0502020204030204"/>
              <a:ea typeface="楷体" panose="02010609060101010101" pitchFamily="49" charset="-122"/>
              <a:cs typeface="楷体" panose="02010609060101010101" pitchFamily="49" charset="-122"/>
              <a:sym typeface="+mn-lt"/>
            </a:endParaRPr>
          </a:p>
        </p:txBody>
      </p:sp>
      <p:sp>
        <p:nvSpPr>
          <p:cNvPr id="3" name="矩形 2"/>
          <p:cNvSpPr/>
          <p:nvPr/>
        </p:nvSpPr>
        <p:spPr>
          <a:xfrm>
            <a:off x="436880" y="358140"/>
            <a:ext cx="364680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任务五：迁移运用</a:t>
            </a:r>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blinds(horizontal)">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901065"/>
            <a:ext cx="11118850" cy="5306060"/>
          </a:xfrm>
          <a:prstGeom prst="rect">
            <a:avLst/>
          </a:prstGeom>
          <a:noFill/>
        </p:spPr>
        <p:txBody>
          <a:bodyPr wrap="square" rtlCol="0" anchor="t">
            <a:noAutofit/>
          </a:bodyPr>
          <a:lstStyle/>
          <a:p>
            <a:pPr indent="306070" algn="just" fontAlgn="ctr">
              <a:lnSpc>
                <a:spcPct val="150000"/>
              </a:lnSpc>
            </a:pPr>
            <a:r>
              <a:rPr lang="en-US" altLang="zh-CN" sz="2400" kern="100" dirty="0" smtClean="0">
                <a:effectLst/>
                <a:latin typeface="黑体" panose="02010609060101010101" charset="-122"/>
                <a:ea typeface="黑体" panose="02010609060101010101" charset="-122"/>
                <a:cs typeface="黑体" panose="02010609060101010101" charset="-122"/>
                <a:sym typeface="+mn-ea"/>
              </a:rPr>
              <a:t>2.</a:t>
            </a:r>
            <a:r>
              <a:rPr lang="zh-CN" altLang="en-US" sz="2400" kern="100" dirty="0">
                <a:effectLst/>
                <a:latin typeface="黑体" panose="02010609060101010101" charset="-122"/>
                <a:ea typeface="黑体" panose="02010609060101010101" charset="-122"/>
                <a:cs typeface="黑体" panose="02010609060101010101" charset="-122"/>
                <a:sym typeface="+mn-ea"/>
              </a:rPr>
              <a:t>文</a:t>
            </a:r>
            <a:r>
              <a:rPr lang="zh-CN" altLang="en-US" sz="2400" kern="100" dirty="0" smtClean="0">
                <a:effectLst/>
                <a:latin typeface="黑体" panose="02010609060101010101" charset="-122"/>
                <a:ea typeface="黑体" panose="02010609060101010101" charset="-122"/>
                <a:cs typeface="黑体" panose="02010609060101010101" charset="-122"/>
                <a:sym typeface="+mn-ea"/>
              </a:rPr>
              <a:t>中画</a:t>
            </a:r>
            <a:r>
              <a:rPr lang="zh-CN" altLang="en-US" sz="2400" kern="100" dirty="0">
                <a:effectLst/>
                <a:latin typeface="黑体" panose="02010609060101010101" charset="-122"/>
                <a:ea typeface="黑体" panose="02010609060101010101" charset="-122"/>
                <a:cs typeface="黑体" panose="02010609060101010101" charset="-122"/>
                <a:sym typeface="+mn-ea"/>
              </a:rPr>
              <a:t>横线</a:t>
            </a:r>
            <a:r>
              <a:rPr lang="zh-CN" altLang="en-US" sz="2400" kern="100" dirty="0" smtClean="0">
                <a:effectLst/>
                <a:latin typeface="黑体" panose="02010609060101010101" charset="-122"/>
                <a:ea typeface="黑体" panose="02010609060101010101" charset="-122"/>
                <a:cs typeface="黑体" panose="02010609060101010101" charset="-122"/>
                <a:sym typeface="+mn-ea"/>
              </a:rPr>
              <a:t>句子</a:t>
            </a:r>
            <a:r>
              <a:rPr lang="zh-CN" altLang="en-US" sz="2400" kern="100" dirty="0" smtClean="0">
                <a:latin typeface="黑体" panose="02010609060101010101" charset="-122"/>
                <a:ea typeface="黑体" panose="02010609060101010101" charset="-122"/>
                <a:cs typeface="黑体" panose="02010609060101010101" charset="-122"/>
                <a:sym typeface="+mn-ea"/>
              </a:rPr>
              <a:t>多处使用逗号</a:t>
            </a:r>
            <a:r>
              <a:rPr lang="zh-CN" altLang="en-US" sz="2400" kern="100" dirty="0" smtClean="0">
                <a:effectLst/>
                <a:latin typeface="黑体" panose="02010609060101010101" charset="-122"/>
                <a:ea typeface="黑体" panose="02010609060101010101" charset="-122"/>
                <a:cs typeface="黑体" panose="02010609060101010101" charset="-122"/>
                <a:sym typeface="+mn-ea"/>
              </a:rPr>
              <a:t>，</a:t>
            </a:r>
            <a:r>
              <a:rPr lang="zh-CN" altLang="en-US" sz="2400" kern="100" dirty="0">
                <a:effectLst/>
                <a:latin typeface="黑体" panose="02010609060101010101" charset="-122"/>
                <a:ea typeface="黑体" panose="02010609060101010101" charset="-122"/>
                <a:cs typeface="黑体" panose="02010609060101010101" charset="-122"/>
                <a:sym typeface="+mn-ea"/>
              </a:rPr>
              <a:t>请分析其作用。</a:t>
            </a:r>
            <a:r>
              <a:rPr lang="en-US" altLang="zh-CN" sz="2400" kern="100" dirty="0">
                <a:effectLst/>
                <a:latin typeface="黑体" panose="02010609060101010101" charset="-122"/>
                <a:ea typeface="黑体" panose="02010609060101010101" charset="-122"/>
                <a:cs typeface="黑体" panose="02010609060101010101" charset="-122"/>
                <a:sym typeface="+mn-ea"/>
              </a:rPr>
              <a:t>(4</a:t>
            </a:r>
            <a:r>
              <a:rPr lang="zh-CN" altLang="en-US" sz="2400" kern="100" dirty="0">
                <a:effectLst/>
                <a:latin typeface="黑体" panose="02010609060101010101" charset="-122"/>
                <a:ea typeface="黑体" panose="02010609060101010101" charset="-122"/>
                <a:cs typeface="黑体" panose="02010609060101010101" charset="-122"/>
                <a:sym typeface="+mn-ea"/>
              </a:rPr>
              <a:t>分</a:t>
            </a:r>
            <a:r>
              <a:rPr lang="en-US" altLang="zh-CN" sz="2400" kern="100" dirty="0">
                <a:effectLst/>
                <a:latin typeface="黑体" panose="02010609060101010101" charset="-122"/>
                <a:ea typeface="黑体" panose="02010609060101010101" charset="-122"/>
                <a:cs typeface="黑体" panose="02010609060101010101" charset="-122"/>
                <a:sym typeface="+mn-ea"/>
              </a:rPr>
              <a:t>)</a:t>
            </a:r>
            <a:endParaRPr lang="en-US" altLang="zh-CN" sz="2400" kern="100" dirty="0">
              <a:effectLst/>
              <a:latin typeface="黑体" panose="02010609060101010101" charset="-122"/>
              <a:ea typeface="黑体" panose="02010609060101010101" charset="-122"/>
              <a:cs typeface="黑体" panose="02010609060101010101" charset="-122"/>
            </a:endParaRPr>
          </a:p>
          <a:p>
            <a:pPr fontAlgn="auto">
              <a:lnSpc>
                <a:spcPct val="150000"/>
              </a:lnSpc>
              <a:buClrTx/>
              <a:buSzTx/>
              <a:buFontTx/>
            </a:pPr>
            <a:r>
              <a:rPr lang="zh-CN" altLang="zh-CN" sz="2000" b="1" kern="100" dirty="0">
                <a:solidFill>
                  <a:srgbClr val="FF0000"/>
                </a:solidFill>
                <a:effectLst/>
                <a:latin typeface="Calibri" panose="020F0502020204030204"/>
                <a:ea typeface="仿宋" panose="02010609060101010101" pitchFamily="49" charset="-122"/>
                <a:cs typeface="仿宋" panose="02010609060101010101" pitchFamily="49" charset="-122"/>
                <a:sym typeface="+mn-ea"/>
              </a:rPr>
              <a:t> </a:t>
            </a:r>
            <a:r>
              <a:rPr lang="en-US" altLang="zh-CN" sz="2000" b="1" kern="100" dirty="0">
                <a:solidFill>
                  <a:srgbClr val="FF0000"/>
                </a:solidFill>
                <a:effectLst/>
                <a:latin typeface="Calibri" panose="020F0502020204030204"/>
                <a:ea typeface="仿宋" panose="02010609060101010101" pitchFamily="49" charset="-122"/>
                <a:cs typeface="仿宋" panose="02010609060101010101" pitchFamily="49" charset="-122"/>
                <a:sym typeface="+mn-ea"/>
              </a:rPr>
              <a:t>     </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1</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）标点符号分析。</a:t>
            </a:r>
            <a:r>
              <a:rPr lang="zh-CN" altLang="zh-CN"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原文有</a:t>
            </a:r>
            <a:r>
              <a:rPr lang="zh-CN" altLang="en-US"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六</a:t>
            </a:r>
            <a:r>
              <a:rPr lang="zh-CN" altLang="zh-CN"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个逗号</a:t>
            </a:r>
            <a:r>
              <a:rPr lang="zh-CN" altLang="en-US"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，起停顿作用</a:t>
            </a:r>
            <a:r>
              <a:rPr lang="zh-CN" altLang="zh-CN"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 </a:t>
            </a:r>
            <a:endPar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fontAlgn="auto">
              <a:lnSpc>
                <a:spcPct val="150000"/>
              </a:lnSpc>
              <a:buClrTx/>
              <a:buSzTx/>
              <a:buFontTx/>
            </a:pP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en-US"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2</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）标点符号语</a:t>
            </a:r>
            <a:r>
              <a:rPr lang="zh-CN" altLang="en-US" sz="2400" b="1" kern="100" dirty="0">
                <a:solidFill>
                  <a:srgbClr val="FF0000"/>
                </a:solidFill>
                <a:effectLst/>
                <a:latin typeface="黑体" panose="02010609060101010101" charset="-122"/>
                <a:ea typeface="黑体" panose="02010609060101010101" charset="-122"/>
                <a:cs typeface="黑体" panose="02010609060101010101" charset="-122"/>
                <a:sym typeface="+mn-ea"/>
              </a:rPr>
              <a:t>法</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分析。</a:t>
            </a:r>
            <a:r>
              <a:rPr lang="zh-CN" altLang="en-US"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多个短句连用</a:t>
            </a:r>
            <a:r>
              <a:rPr lang="zh-CN" altLang="en-US"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，句式简洁，多用反复修辞。</a:t>
            </a:r>
            <a:r>
              <a:rPr lang="zh-CN" altLang="en-US" sz="2400" b="1" kern="100" dirty="0">
                <a:effectLst/>
                <a:latin typeface="黑体" panose="02010609060101010101" charset="-122"/>
                <a:ea typeface="黑体" panose="02010609060101010101" charset="-122"/>
                <a:cs typeface="黑体" panose="02010609060101010101" charset="-122"/>
                <a:sym typeface="+mn-ea"/>
              </a:rPr>
              <a:t> </a:t>
            </a:r>
            <a:endParaRPr lang="zh-CN" altLang="en-US" sz="2400" b="1" kern="100" dirty="0">
              <a:effectLst/>
              <a:latin typeface="黑体" panose="02010609060101010101" charset="-122"/>
              <a:ea typeface="黑体" panose="02010609060101010101" charset="-122"/>
              <a:cs typeface="黑体" panose="02010609060101010101" charset="-122"/>
              <a:sym typeface="+mn-ea"/>
            </a:endParaRPr>
          </a:p>
          <a:p>
            <a:pPr fontAlgn="auto">
              <a:lnSpc>
                <a:spcPct val="150000"/>
              </a:lnSpc>
              <a:buClrTx/>
              <a:buSzTx/>
              <a:buFontTx/>
            </a:pPr>
            <a:r>
              <a:rPr lang="zh-CN" altLang="en-US" sz="2400" b="1" kern="100" dirty="0">
                <a:effectLst/>
                <a:latin typeface="黑体" panose="02010609060101010101" charset="-122"/>
                <a:ea typeface="黑体" panose="02010609060101010101" charset="-122"/>
                <a:cs typeface="黑体" panose="02010609060101010101" charset="-122"/>
                <a:sym typeface="+mn-ea"/>
              </a:rPr>
              <a:t> </a:t>
            </a:r>
            <a:r>
              <a:rPr lang="en-US" altLang="zh-CN" sz="2400" b="1" kern="100" dirty="0">
                <a:effectLst/>
                <a:latin typeface="黑体" panose="02010609060101010101" charset="-122"/>
                <a:ea typeface="黑体" panose="02010609060101010101" charset="-122"/>
                <a:cs typeface="黑体" panose="02010609060101010101" charset="-122"/>
                <a:sym typeface="+mn-ea"/>
              </a:rPr>
              <a:t> </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3</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）标点符号语义分析。</a:t>
            </a:r>
            <a:r>
              <a:rPr lang="zh-CN" altLang="en-US"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连用三个“问”，强调祖父问得仔细，体现了祖父对翠翠婚事的看重。</a:t>
            </a:r>
            <a:endParaRPr lang="zh-CN" altLang="en-US"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endParaRPr>
          </a:p>
          <a:p>
            <a:pPr fontAlgn="auto">
              <a:lnSpc>
                <a:spcPct val="150000"/>
              </a:lnSpc>
              <a:buClrTx/>
              <a:buSzTx/>
              <a:buFontTx/>
            </a:pPr>
            <a:r>
              <a:rPr lang="zh-CN" altLang="en-US" sz="2400" b="1"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400" b="1"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4</a:t>
            </a:r>
            <a:r>
              <a:rPr lang="zh-CN" altLang="zh-CN" sz="2400" b="1" kern="100" dirty="0">
                <a:solidFill>
                  <a:srgbClr val="FF0000"/>
                </a:solidFill>
                <a:effectLst/>
                <a:latin typeface="黑体" panose="02010609060101010101" charset="-122"/>
                <a:ea typeface="黑体" panose="02010609060101010101" charset="-122"/>
                <a:cs typeface="黑体" panose="02010609060101010101" charset="-122"/>
                <a:sym typeface="+mn-ea"/>
              </a:rPr>
              <a:t>）标点符号的修辞（表达）效果、深层含意分析。</a:t>
            </a:r>
            <a:r>
              <a:rPr lang="zh-CN" altLang="en-US"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更符合祖父的年龄特征和说话方式，人物刻画更为真实准确</a:t>
            </a:r>
            <a:r>
              <a:rPr lang="en-US" altLang="zh-CN"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zh-CN" altLang="zh-CN"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有一</a:t>
            </a:r>
            <a:r>
              <a:rPr lang="zh-CN" altLang="en-US"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语言与人物的</a:t>
            </a:r>
            <a:r>
              <a:rPr lang="zh-CN" altLang="zh-CN" sz="2400" b="1"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相似性</a:t>
            </a:r>
            <a:r>
              <a:rPr lang="zh-CN" altLang="zh-CN" sz="2400" b="1"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endParaRPr lang="en-US" altLang="zh-CN" sz="2400" b="1" dirty="0">
              <a:solidFill>
                <a:schemeClr val="accent3">
                  <a:lumMod val="75000"/>
                </a:schemeClr>
              </a:solidFill>
              <a:effectLst/>
              <a:latin typeface="黑体" panose="02010609060101010101" charset="-122"/>
              <a:ea typeface="黑体" panose="02010609060101010101" charset="-122"/>
              <a:cs typeface="黑体" panose="02010609060101010101" charset="-122"/>
            </a:endParaRPr>
          </a:p>
          <a:p>
            <a:pPr fontAlgn="auto">
              <a:lnSpc>
                <a:spcPct val="150000"/>
              </a:lnSpc>
              <a:buClrTx/>
              <a:buSzTx/>
              <a:buFontTx/>
            </a:pPr>
            <a:r>
              <a:rPr lang="zh-CN" altLang="en-US" sz="2000" b="1"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r>
              <a:rPr lang="en-US" altLang="zh-CN" sz="2000" b="1" dirty="0">
                <a:solidFill>
                  <a:srgbClr val="000000"/>
                </a:solidFill>
                <a:effectLst/>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答案示例</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 连用三个“问”，强调祖父问的详细是操心翠翠的婚事 </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(1</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分</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 原句三次问答</a:t>
            </a:r>
            <a:r>
              <a:rPr lang="zh-CN" altLang="en-US" sz="2400" b="1" kern="100" dirty="0">
                <a:solidFill>
                  <a:schemeClr val="tx1"/>
                </a:solidFill>
                <a:effectLst/>
                <a:latin typeface="黑体" panose="02010609060101010101" charset="-122"/>
                <a:ea typeface="黑体" panose="02010609060101010101" charset="-122"/>
                <a:cs typeface="黑体" panose="02010609060101010101" charset="-122"/>
                <a:sym typeface="+mn-ea"/>
              </a:rPr>
              <a:t>反复修辞</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，更符合祖父的年龄特征和说话方式，人物刻画更为真实准确</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(1</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分</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 多个短句连用，更加口语化，与全文风格一致</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(1</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分</a:t>
            </a:r>
            <a:r>
              <a:rPr lang="en-US" altLang="zh-CN" sz="2400" b="1" dirty="0">
                <a:solidFill>
                  <a:schemeClr val="tx1"/>
                </a:solidFill>
                <a:effectLst/>
                <a:latin typeface="黑体" panose="02010609060101010101" charset="-122"/>
                <a:ea typeface="黑体" panose="02010609060101010101" charset="-122"/>
                <a:cs typeface="黑体" panose="02010609060101010101" charset="-122"/>
                <a:sym typeface="+mn-ea"/>
              </a:rPr>
              <a:t>)</a:t>
            </a:r>
            <a:r>
              <a:rPr lang="zh-CN" altLang="en-US" sz="2400" b="1" dirty="0">
                <a:solidFill>
                  <a:schemeClr val="tx1"/>
                </a:solidFill>
                <a:effectLst/>
                <a:latin typeface="黑体" panose="02010609060101010101" charset="-122"/>
                <a:ea typeface="黑体" panose="02010609060101010101" charset="-122"/>
                <a:cs typeface="黑体" panose="02010609060101010101" charset="-122"/>
                <a:sym typeface="+mn-ea"/>
              </a:rPr>
              <a:t>。</a:t>
            </a:r>
            <a:endParaRPr lang="zh-CN" altLang="zh-CN" sz="2000" b="1"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buClrTx/>
              <a:buSzTx/>
              <a:buFontTx/>
            </a:pPr>
            <a:endParaRPr lang="zh-CN" altLang="zh-CN" sz="2000" b="1" kern="100" dirty="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lt"/>
            </a:endParaRPr>
          </a:p>
        </p:txBody>
      </p:sp>
      <p:sp>
        <p:nvSpPr>
          <p:cNvPr id="3" name="矩形 2"/>
          <p:cNvSpPr/>
          <p:nvPr/>
        </p:nvSpPr>
        <p:spPr>
          <a:xfrm>
            <a:off x="436880" y="358140"/>
            <a:ext cx="362521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任务五：迁移运用</a:t>
            </a:r>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79057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909320"/>
            <a:ext cx="11118850" cy="5306060"/>
          </a:xfrm>
          <a:prstGeom prst="rect">
            <a:avLst/>
          </a:prstGeom>
          <a:noFill/>
        </p:spPr>
        <p:txBody>
          <a:bodyPr wrap="square" rtlCol="0" anchor="t">
            <a:noAutofit/>
          </a:bodyPr>
          <a:lstStyle/>
          <a:p>
            <a:pPr>
              <a:lnSpc>
                <a:spcPct val="130000"/>
              </a:lnSpc>
            </a:pPr>
            <a:r>
              <a:rPr lang="zh-CN" altLang="en-US" sz="2400" b="1" kern="100" dirty="0">
                <a:solidFill>
                  <a:schemeClr val="tx1"/>
                </a:solidFill>
                <a:latin typeface="黑体" panose="02010609060101010101" charset="-122"/>
                <a:ea typeface="黑体" panose="02010609060101010101" charset="-122"/>
                <a:cs typeface="宋体" panose="02010600030101010101" pitchFamily="2" charset="-122"/>
                <a:sym typeface="+mn-ea"/>
              </a:rPr>
              <a:t>标点符号效果题如何结合上下文？</a:t>
            </a:r>
            <a:endParaRPr lang="en-US" altLang="zh-CN" sz="2400" kern="100" dirty="0">
              <a:solidFill>
                <a:schemeClr val="tx1"/>
              </a:solidFill>
              <a:effectLst/>
              <a:latin typeface="黑体" panose="02010609060101010101" charset="-122"/>
              <a:ea typeface="黑体" panose="02010609060101010101" charset="-122"/>
              <a:cs typeface="黑体" panose="02010609060101010101" charset="-122"/>
            </a:endParaRPr>
          </a:p>
          <a:p>
            <a:pPr indent="306070" algn="just" fontAlgn="ctr">
              <a:lnSpc>
                <a:spcPct val="130000"/>
              </a:lnSpc>
            </a:pPr>
            <a:r>
              <a:rPr lang="en-US" altLang="zh-CN" sz="2000" kern="100" dirty="0">
                <a:effectLst/>
                <a:latin typeface="黑体" panose="02010609060101010101" charset="-122"/>
                <a:ea typeface="黑体" panose="02010609060101010101" charset="-122"/>
                <a:cs typeface="黑体" panose="02010609060101010101" charset="-122"/>
                <a:sym typeface="+mn-ea"/>
              </a:rPr>
              <a:t>  </a:t>
            </a:r>
            <a:r>
              <a:rPr lang="zh-CN" altLang="en-US" sz="2000" kern="100" dirty="0">
                <a:effectLst/>
                <a:latin typeface="黑体" panose="02010609060101010101" charset="-122"/>
                <a:ea typeface="黑体" panose="02010609060101010101" charset="-122"/>
                <a:cs typeface="黑体" panose="02010609060101010101" charset="-122"/>
                <a:sym typeface="+mn-ea"/>
              </a:rPr>
              <a:t>三千年来，写泰山的诗里最好的，我以为是诗经的</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鲁颂</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泰山岩岩，鲁邦所詹。”“岩岩”究竟是一种什么感觉，很难捉摸，但是登上泰山，似乎可以体会到泰山是有那么一股劲儿。詹即瞻，说是在鲁国，不论在哪里，抬起头来就能看到泰山。这是写实，然而写出了一个大境界汉武帝登泰山封禅，对泰山简直不知道怎么说才好，只好发出一连串的感叹</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高矣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极矣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大矣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特矣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壮矣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赫矣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zh-CN" altLang="en-US" sz="2000" u="sng" kern="100" dirty="0">
                <a:solidFill>
                  <a:srgbClr val="C00000"/>
                </a:solidFill>
                <a:effectLst/>
                <a:latin typeface="黑体" panose="02010609060101010101" charset="-122"/>
                <a:ea typeface="黑体" panose="02010609060101010101" charset="-122"/>
                <a:cs typeface="黑体" panose="02010609060101010101" charset="-122"/>
                <a:sym typeface="+mn-ea"/>
              </a:rPr>
              <a:t>惑矣</a:t>
            </a:r>
            <a:r>
              <a:rPr lang="en-US" altLang="zh-CN" sz="2000" u="sng" kern="100" dirty="0">
                <a:solidFill>
                  <a:srgbClr val="C00000"/>
                </a:solidFill>
                <a:effectLst/>
                <a:latin typeface="黑体" panose="02010609060101010101" charset="-122"/>
                <a:ea typeface="黑体" panose="02010609060101010101" charset="-122"/>
                <a:cs typeface="黑体" panose="02010609060101010101" charset="-122"/>
                <a:sym typeface="+mn-ea"/>
              </a:rPr>
              <a:t>!</a:t>
            </a:r>
            <a:r>
              <a:rPr lang="en-US" altLang="zh-CN" sz="2000" u="sng"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完全没说出个所以然。这倒也是一种办法。人到了超经验的景色之前，往往找不到合适的语言，就只好狗一样地乱叫。杜甫诗</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望岳</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自是绝唱，“岱宗夫何如，齐鲁青未了”，一句话就把泰山概括了。杜甫真是一个深受儒家思想影响的伟大的现实主义者，这一句诗表现了他对祖国山河的无比的忠悃。相比之下，李白的“天门一长啸，万里清风来”，就有点洒狗血。李白写了很多好诗，很有气势，但有时底气不足，便只好洒狗血，装疯。他写泰山的几首诗都让人有底气不足之感。杜甫的诗当然受了</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鲁颂</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的影响，“齐鲁青未了”，当自“鲁邦所詹”出。张岱说“泰山元气浑厚，绝不以玲珑小巧示人’，这话是对的。大概写泰山，只能从宏观处着笔。郦道元写三峡可以取法。柳宗元的</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永州八记</a:t>
            </a:r>
            <a:r>
              <a:rPr lang="en-US" altLang="zh-CN" sz="2000" kern="100" dirty="0">
                <a:effectLst/>
                <a:latin typeface="黑体" panose="02010609060101010101" charset="-122"/>
                <a:ea typeface="黑体" panose="02010609060101010101" charset="-122"/>
                <a:cs typeface="黑体" panose="02010609060101010101" charset="-122"/>
                <a:sym typeface="+mn-ea"/>
              </a:rPr>
              <a:t>》</a:t>
            </a:r>
            <a:r>
              <a:rPr lang="zh-CN" altLang="en-US" sz="2000" kern="100" dirty="0">
                <a:effectLst/>
                <a:latin typeface="黑体" panose="02010609060101010101" charset="-122"/>
                <a:ea typeface="黑体" panose="02010609060101010101" charset="-122"/>
                <a:cs typeface="黑体" panose="02010609060101010101" charset="-122"/>
                <a:sym typeface="+mn-ea"/>
              </a:rPr>
              <a:t>刻琢精深，以其法写泰山即不大适用。</a:t>
            </a:r>
            <a:endParaRPr lang="zh-CN" altLang="en-US" sz="2000" kern="100" dirty="0">
              <a:solidFill>
                <a:schemeClr val="tx1"/>
              </a:solidFill>
              <a:effectLst/>
              <a:latin typeface="黑体" panose="02010609060101010101" charset="-122"/>
              <a:ea typeface="黑体" panose="02010609060101010101" charset="-122"/>
              <a:cs typeface="黑体" panose="02010609060101010101" charset="-122"/>
              <a:sym typeface="+mn-ea"/>
            </a:endParaRPr>
          </a:p>
        </p:txBody>
      </p:sp>
      <p:sp>
        <p:nvSpPr>
          <p:cNvPr id="3" name="矩形 2"/>
          <p:cNvSpPr/>
          <p:nvPr/>
        </p:nvSpPr>
        <p:spPr>
          <a:xfrm>
            <a:off x="436880" y="247650"/>
            <a:ext cx="372808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任务四：迁移运用</a:t>
            </a:r>
            <a:endParaRPr lang="en-US" altLang="zh-CN" sz="3200">
              <a:solidFill>
                <a:schemeClr val="bg1"/>
              </a:solidFill>
              <a:effectLst/>
              <a:latin typeface="宋体" panose="02010600030101010101" pitchFamily="2" charset="-122"/>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endParaRPr>
          </a:p>
          <a:p>
            <a:pPr algn="l"/>
            <a:r>
              <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rPr>
              <a:t>   </a:t>
            </a:r>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901065"/>
            <a:ext cx="11318875" cy="576643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901065"/>
            <a:ext cx="11118850" cy="5306060"/>
          </a:xfrm>
          <a:prstGeom prst="rect">
            <a:avLst/>
          </a:prstGeom>
          <a:noFill/>
        </p:spPr>
        <p:txBody>
          <a:bodyPr wrap="square" rtlCol="0" anchor="t">
            <a:noAutofit/>
          </a:bodyPr>
          <a:lstStyle/>
          <a:p>
            <a:pPr indent="306070" algn="just" fontAlgn="ctr">
              <a:lnSpc>
                <a:spcPct val="140000"/>
              </a:lnSpc>
            </a:pPr>
            <a:r>
              <a:rPr lang="en-US" altLang="zh-CN" sz="2400" kern="100" dirty="0" smtClean="0">
                <a:latin typeface="黑体" panose="02010609060101010101" charset="-122"/>
                <a:ea typeface="黑体" panose="02010609060101010101" charset="-122"/>
                <a:cs typeface="黑体" panose="02010609060101010101" charset="-122"/>
                <a:sym typeface="+mn-ea"/>
              </a:rPr>
              <a:t>3</a:t>
            </a:r>
            <a:r>
              <a:rPr lang="en-US" altLang="zh-CN" sz="2400" kern="100" dirty="0" smtClean="0">
                <a:effectLst/>
                <a:latin typeface="黑体" panose="02010609060101010101" charset="-122"/>
                <a:ea typeface="黑体" panose="02010609060101010101" charset="-122"/>
                <a:cs typeface="黑体" panose="02010609060101010101" charset="-122"/>
                <a:sym typeface="+mn-ea"/>
              </a:rPr>
              <a:t>.</a:t>
            </a:r>
            <a:r>
              <a:rPr lang="zh-CN" altLang="en-US" sz="2400" kern="100" dirty="0">
                <a:effectLst/>
                <a:latin typeface="黑体" panose="02010609060101010101" charset="-122"/>
                <a:ea typeface="黑体" panose="02010609060101010101" charset="-122"/>
                <a:cs typeface="黑体" panose="02010609060101010101" charset="-122"/>
                <a:sym typeface="+mn-ea"/>
              </a:rPr>
              <a:t>文学作品中感叹号用法丰富，有时极具表现力。请分析文中画横线句子中感叹号的用意。</a:t>
            </a:r>
            <a:endParaRPr lang="en-US" altLang="zh-CN" sz="2400" kern="100" dirty="0">
              <a:effectLst/>
              <a:latin typeface="黑体" panose="02010609060101010101" charset="-122"/>
              <a:ea typeface="黑体" panose="02010609060101010101" charset="-122"/>
              <a:cs typeface="黑体" panose="02010609060101010101" charset="-122"/>
            </a:endParaRPr>
          </a:p>
          <a:p>
            <a:pPr fontAlgn="auto">
              <a:lnSpc>
                <a:spcPct val="150000"/>
              </a:lnSpc>
              <a:buClrTx/>
              <a:buSzTx/>
              <a:buFontTx/>
            </a:pPr>
            <a:endParaRPr lang="en-US" altLang="zh-CN" sz="2400" kern="100" dirty="0">
              <a:solidFill>
                <a:schemeClr val="tx1"/>
              </a:solidFill>
              <a:effectLst/>
              <a:latin typeface="黑体" panose="02010609060101010101" charset="-122"/>
              <a:ea typeface="黑体" panose="02010609060101010101" charset="-122"/>
              <a:cs typeface="黑体" panose="02010609060101010101" charset="-122"/>
              <a:sym typeface="+mn-lt"/>
            </a:endParaRPr>
          </a:p>
        </p:txBody>
      </p:sp>
      <p:sp>
        <p:nvSpPr>
          <p:cNvPr id="3" name="矩形 2"/>
          <p:cNvSpPr/>
          <p:nvPr/>
        </p:nvSpPr>
        <p:spPr>
          <a:xfrm>
            <a:off x="436880" y="358140"/>
            <a:ext cx="382968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endParaRPr lang="zh-CN" altLang="en-US" sz="3200" b="1" kern="100">
              <a:solidFill>
                <a:srgbClr val="0000FF"/>
              </a:solidFill>
              <a:latin typeface="Calibri" panose="020F0502020204030204"/>
              <a:ea typeface="宋体" panose="02010600030101010101" pitchFamily="2" charset="-122"/>
              <a:cs typeface="宋体" panose="02010600030101010101" pitchFamily="2" charset="-122"/>
              <a:sym typeface="+mn-ea"/>
            </a:endParaRPr>
          </a:p>
          <a:p>
            <a:pPr algn="l"/>
            <a:r>
              <a:rPr lang="zh-CN" altLang="en-US" sz="3200" b="1" kern="100">
                <a:solidFill>
                  <a:schemeClr val="bg1"/>
                </a:solidFill>
                <a:latin typeface="Calibri" panose="020F0502020204030204"/>
                <a:ea typeface="宋体" panose="02010600030101010101" pitchFamily="2" charset="-122"/>
                <a:cs typeface="宋体" panose="02010600030101010101" pitchFamily="2" charset="-122"/>
                <a:sym typeface="+mn-ea"/>
              </a:rPr>
              <a:t>任务五：迁移运用</a:t>
            </a:r>
            <a:endParaRPr lang="en-US" altLang="zh-CN" sz="3200">
              <a:effectLst/>
              <a:latin typeface="宋体" panose="02010600030101010101" pitchFamily="2" charset="-122"/>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endParaRPr>
          </a:p>
          <a:p>
            <a:pPr algn="l"/>
            <a:endParaRPr lang="en-US" altLang="zh-CN" sz="3200" b="1" kern="100">
              <a:solidFill>
                <a:schemeClr val="bg1"/>
              </a:solidFill>
              <a:effectLst/>
              <a:latin typeface="Calibri" panose="020F0502020204030204"/>
              <a:ea typeface="宋体" panose="02010600030101010101" pitchFamily="2" charset="-122"/>
              <a:cs typeface="宋体" panose="02010600030101010101" pitchFamily="2" charset="-122"/>
              <a:sym typeface="+mn-ea"/>
            </a:endParaRPr>
          </a:p>
        </p:txBody>
      </p:sp>
      <p:sp>
        <p:nvSpPr>
          <p:cNvPr id="2" name="文本框 1"/>
          <p:cNvSpPr txBox="1"/>
          <p:nvPr/>
        </p:nvSpPr>
        <p:spPr>
          <a:xfrm>
            <a:off x="536575" y="2075815"/>
            <a:ext cx="11019155" cy="4521835"/>
          </a:xfrm>
          <a:prstGeom prst="rect">
            <a:avLst/>
          </a:prstGeom>
          <a:noFill/>
        </p:spPr>
        <p:txBody>
          <a:bodyPr wrap="square" rtlCol="0" anchor="t">
            <a:spAutoFit/>
          </a:bodyPr>
          <a:lstStyle/>
          <a:p>
            <a:pPr fontAlgn="auto">
              <a:lnSpc>
                <a:spcPct val="120000"/>
              </a:lnSpc>
              <a:buClrTx/>
              <a:buSzTx/>
              <a:buFontTx/>
            </a:pP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1</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）标点符号分析。</a:t>
            </a:r>
            <a:r>
              <a:rPr lang="zh-CN" altLang="zh-CN"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原文有</a:t>
            </a:r>
            <a:r>
              <a:rPr lang="zh-CN" altLang="en-US" sz="2400" kern="100" dirty="0">
                <a:solidFill>
                  <a:schemeClr val="accent3">
                    <a:lumMod val="75000"/>
                  </a:schemeClr>
                </a:solidFill>
                <a:latin typeface="黑体" panose="02010609060101010101" charset="-122"/>
                <a:ea typeface="黑体" panose="02010609060101010101" charset="-122"/>
                <a:cs typeface="黑体" panose="02010609060101010101" charset="-122"/>
                <a:sym typeface="+mn-ea"/>
              </a:rPr>
              <a:t>七个感叹</a:t>
            </a:r>
            <a:r>
              <a:rPr lang="zh-CN" altLang="zh-CN"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号</a:t>
            </a:r>
            <a:r>
              <a:rPr lang="zh-CN" altLang="en-US"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，抒发强烈的情感</a:t>
            </a:r>
            <a:r>
              <a:rPr lang="zh-CN" altLang="zh-CN"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 </a:t>
            </a:r>
            <a:endPar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fontAlgn="auto">
              <a:lnSpc>
                <a:spcPct val="120000"/>
              </a:lnSpc>
              <a:buClrTx/>
              <a:buSzTx/>
              <a:buFontTx/>
            </a:pP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2</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）标点符号语</a:t>
            </a:r>
            <a:r>
              <a:rPr lang="zh-CN" altLang="en-US" sz="2400" kern="100" dirty="0">
                <a:solidFill>
                  <a:srgbClr val="FF0000"/>
                </a:solidFill>
                <a:effectLst/>
                <a:latin typeface="黑体" panose="02010609060101010101" charset="-122"/>
                <a:ea typeface="黑体" panose="02010609060101010101" charset="-122"/>
                <a:cs typeface="黑体" panose="02010609060101010101" charset="-122"/>
                <a:sym typeface="+mn-ea"/>
              </a:rPr>
              <a:t>法</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分析。</a:t>
            </a:r>
            <a:r>
              <a:rPr lang="zh-CN" altLang="en-US" sz="24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多个短句连用</a:t>
            </a:r>
            <a:r>
              <a:rPr lang="zh-CN" altLang="en-US"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，句式简洁。</a:t>
            </a:r>
            <a:r>
              <a:rPr lang="zh-CN" altLang="en-US" sz="2400" kern="100" dirty="0">
                <a:effectLst/>
                <a:latin typeface="黑体" panose="02010609060101010101" charset="-122"/>
                <a:ea typeface="黑体" panose="02010609060101010101" charset="-122"/>
                <a:cs typeface="黑体" panose="02010609060101010101" charset="-122"/>
                <a:sym typeface="+mn-ea"/>
              </a:rPr>
              <a:t> </a:t>
            </a:r>
            <a:endParaRPr lang="zh-CN" altLang="en-US" sz="2400" kern="100" dirty="0">
              <a:effectLst/>
              <a:latin typeface="黑体" panose="02010609060101010101" charset="-122"/>
              <a:ea typeface="黑体" panose="02010609060101010101" charset="-122"/>
              <a:cs typeface="黑体" panose="02010609060101010101" charset="-122"/>
              <a:sym typeface="+mn-ea"/>
            </a:endParaRPr>
          </a:p>
          <a:p>
            <a:pPr fontAlgn="auto">
              <a:lnSpc>
                <a:spcPct val="120000"/>
              </a:lnSpc>
              <a:buClrTx/>
              <a:buSzTx/>
              <a:buFontTx/>
            </a:pP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3</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）标点符号语义分析。</a:t>
            </a:r>
            <a:r>
              <a:rPr lang="zh-CN" altLang="en-US" sz="24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感叹号用在此处是直接抒发自己面对泰山的心理感受</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4</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）标点符号的修辞（表达）效果、深层含意分析。</a:t>
            </a:r>
            <a:r>
              <a:rPr lang="zh-CN" altLang="en-US" sz="24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也表现出汉武帝找不到更好的、具体的方式来描述和赞美泰山，</a:t>
            </a:r>
            <a:r>
              <a:rPr lang="zh-CN" altLang="zh-CN"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有一种</a:t>
            </a:r>
            <a:r>
              <a:rPr lang="zh-CN" altLang="en-US"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难以表达的</a:t>
            </a:r>
            <a:r>
              <a:rPr lang="zh-CN" altLang="zh-CN" sz="2400" kern="1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相似性</a:t>
            </a:r>
            <a:r>
              <a:rPr lang="zh-CN" altLang="zh-CN" sz="2400" dirty="0">
                <a:solidFill>
                  <a:schemeClr val="accent3">
                    <a:lumMod val="75000"/>
                  </a:schemeClr>
                </a:solidFill>
                <a:effectLst/>
                <a:latin typeface="黑体" panose="02010609060101010101" charset="-122"/>
                <a:ea typeface="黑体" panose="02010609060101010101" charset="-122"/>
                <a:cs typeface="黑体" panose="02010609060101010101" charset="-122"/>
                <a:sym typeface="+mn-ea"/>
              </a:rPr>
              <a:t>。</a:t>
            </a:r>
            <a:endParaRPr lang="zh-CN" altLang="zh-CN" sz="2400" dirty="0">
              <a:effectLst/>
              <a:latin typeface="黑体" panose="02010609060101010101" charset="-122"/>
              <a:ea typeface="黑体" panose="02010609060101010101" charset="-122"/>
              <a:cs typeface="黑体" panose="02010609060101010101" charset="-122"/>
              <a:sym typeface="+mn-ea"/>
            </a:endParaRPr>
          </a:p>
          <a:p>
            <a:pPr fontAlgn="auto">
              <a:lnSpc>
                <a:spcPct val="120000"/>
              </a:lnSpc>
              <a:buClrTx/>
              <a:buSzTx/>
              <a:buFontTx/>
            </a:pPr>
            <a:r>
              <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rPr>
              <a:t>答案示例</a:t>
            </a:r>
            <a:r>
              <a:rPr lang="en-US" altLang="zh-CN" sz="2400" dirty="0">
                <a:solidFill>
                  <a:srgbClr val="000000"/>
                </a:solidFill>
                <a:effectLst/>
                <a:latin typeface="黑体" panose="02010609060101010101" charset="-122"/>
                <a:ea typeface="黑体" panose="02010609060101010101" charset="-122"/>
                <a:cs typeface="黑体" panose="02010609060101010101" charset="-122"/>
                <a:sym typeface="+mn-ea"/>
              </a:rPr>
              <a:t>:</a:t>
            </a:r>
            <a:r>
              <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en-US" altLang="zh-CN" sz="2400" dirty="0">
                <a:solidFill>
                  <a:srgbClr val="000000"/>
                </a:solidFill>
                <a:effectLst/>
                <a:latin typeface="黑体" panose="02010609060101010101" charset="-122"/>
                <a:ea typeface="黑体" panose="02010609060101010101" charset="-122"/>
                <a:cs typeface="黑体" panose="02010609060101010101" charset="-122"/>
                <a:sym typeface="+mn-ea"/>
              </a:rPr>
              <a:t> </a:t>
            </a:r>
            <a:endParaRPr lang="en-US" altLang="zh-CN" sz="2400" dirty="0">
              <a:solidFill>
                <a:srgbClr val="000000"/>
              </a:solidFill>
              <a:effectLst/>
              <a:latin typeface="黑体" panose="02010609060101010101" charset="-122"/>
              <a:ea typeface="黑体" panose="02010609060101010101" charset="-122"/>
              <a:cs typeface="黑体" panose="02010609060101010101" charset="-122"/>
              <a:sym typeface="+mn-ea"/>
            </a:endParaRPr>
          </a:p>
          <a:p>
            <a:pPr fontAlgn="auto">
              <a:lnSpc>
                <a:spcPct val="120000"/>
              </a:lnSpc>
              <a:buClrTx/>
              <a:buSzTx/>
              <a:buFontTx/>
            </a:pPr>
            <a:r>
              <a:rPr lang="en-US" altLang="zh-CN" sz="2400" dirty="0">
                <a:solidFill>
                  <a:srgbClr val="000000"/>
                </a:solidFill>
                <a:effectLst/>
                <a:latin typeface="黑体" panose="02010609060101010101" charset="-122"/>
                <a:ea typeface="黑体" panose="02010609060101010101" charset="-122"/>
                <a:cs typeface="黑体" panose="02010609060101010101" charset="-122"/>
                <a:sym typeface="+mn-ea"/>
              </a:rPr>
              <a:t>    ①</a:t>
            </a:r>
            <a:r>
              <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rPr>
              <a:t>感叹号用在此处是直接抒发自己面对泰山的心理感受，极高大、极壮阔，自己对此极震撼。</a:t>
            </a:r>
            <a:endPar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endParaRPr>
          </a:p>
          <a:p>
            <a:pPr fontAlgn="auto">
              <a:lnSpc>
                <a:spcPct val="120000"/>
              </a:lnSpc>
              <a:buClrTx/>
              <a:buSzTx/>
              <a:buFontTx/>
            </a:pPr>
            <a:r>
              <a:rPr lang="en-US" altLang="zh-CN" sz="2400" dirty="0">
                <a:solidFill>
                  <a:srgbClr val="000000"/>
                </a:solidFill>
                <a:effectLst/>
                <a:latin typeface="黑体" panose="02010609060101010101" charset="-122"/>
                <a:ea typeface="黑体" panose="02010609060101010101" charset="-122"/>
                <a:cs typeface="黑体" panose="02010609060101010101" charset="-122"/>
                <a:sym typeface="+mn-ea"/>
              </a:rPr>
              <a:t>    </a:t>
            </a:r>
            <a:r>
              <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rPr>
              <a:t>②一连串的感叹号也表现出汉武帝找不到更好的、具体的方式来描述和赞美泰山。</a:t>
            </a:r>
            <a:endParaRPr lang="zh-CN" altLang="en-US" sz="2400" dirty="0">
              <a:solidFill>
                <a:srgbClr val="00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linds(horizontal)">
                                      <p:cBhvr>
                                        <p:cTn id="25" dur="500"/>
                                        <p:tgtEl>
                                          <p:spTgt spid="2">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blinds(horizontal)">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74354" y="241773"/>
            <a:ext cx="11535676" cy="5517583"/>
          </a:xfrm>
          <a:prstGeom prst="rect">
            <a:avLst/>
          </a:prstGeom>
          <a:noFill/>
        </p:spPr>
        <p:txBody>
          <a:bodyPr wrap="square" rtlCol="0" anchor="t">
            <a:noAutofit/>
          </a:bodyPr>
          <a:lstStyle/>
          <a:p>
            <a:pPr fontAlgn="ctr"/>
            <a:r>
              <a:rPr lang="en-US" altLang="zh-CN" sz="2800"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en-US" altLang="zh-CN" sz="2800" kern="100" dirty="0" smtClean="0">
                <a:solidFill>
                  <a:srgbClr val="FF0000"/>
                </a:solidFill>
                <a:effectLst/>
                <a:latin typeface="黑体" panose="02010609060101010101" charset="-122"/>
                <a:ea typeface="黑体" panose="02010609060101010101" charset="-122"/>
                <a:cs typeface="黑体" panose="02010609060101010101" charset="-122"/>
                <a:sym typeface="+mn-ea"/>
              </a:rPr>
              <a:t>    </a:t>
            </a:r>
            <a:r>
              <a:rPr lang="en-US" altLang="zh-CN" sz="3600" b="1" dirty="0" smtClean="0">
                <a:solidFill>
                  <a:srgbClr val="0070C0"/>
                </a:solidFill>
              </a:rPr>
              <a:t>4.</a:t>
            </a:r>
            <a:r>
              <a:rPr lang="zh-CN" altLang="en-US" sz="3600" b="1" dirty="0" smtClean="0">
                <a:solidFill>
                  <a:srgbClr val="0070C0"/>
                </a:solidFill>
              </a:rPr>
              <a:t>在文学作品中，省略号具有表情达意的效果。请从画横线的句子中任选一处，分析其省略号的表达效果。</a:t>
            </a:r>
            <a:endParaRPr lang="zh-CN" altLang="en-US" sz="3600" b="1" dirty="0" smtClean="0">
              <a:solidFill>
                <a:srgbClr val="0070C0"/>
              </a:solidFill>
            </a:endParaRPr>
          </a:p>
          <a:p>
            <a:pPr fontAlgn="ctr"/>
            <a:endParaRPr lang="en-US" altLang="zh-CN" sz="3600" b="1" dirty="0" smtClean="0"/>
          </a:p>
          <a:p>
            <a:r>
              <a:rPr lang="zh-CN" altLang="en-US" sz="3600" b="1" dirty="0" smtClean="0">
                <a:solidFill>
                  <a:srgbClr val="FF0000"/>
                </a:solidFill>
              </a:rPr>
              <a:t>      ①省略号引发读者的思考并走入人物的内心。所表达的含义与分号前的句子形成对比，说明这笔钱对历经坎坷的孙少安来说数目不小，从侧面衬托出他真挚而深沉的乡土情结。</a:t>
            </a:r>
            <a:endParaRPr lang="zh-CN" altLang="en-US" sz="3600" b="1" dirty="0" smtClean="0">
              <a:solidFill>
                <a:srgbClr val="FF0000"/>
              </a:solidFill>
            </a:endParaRPr>
          </a:p>
          <a:p>
            <a:r>
              <a:rPr lang="en-US" sz="3600" b="1" dirty="0" smtClean="0">
                <a:solidFill>
                  <a:srgbClr val="FF0000"/>
                </a:solidFill>
              </a:rPr>
              <a:t>      </a:t>
            </a:r>
            <a:r>
              <a:rPr lang="zh-CN" altLang="en-US" sz="3600" b="1" dirty="0" smtClean="0">
                <a:solidFill>
                  <a:srgbClr val="FF0000"/>
                </a:solidFill>
              </a:rPr>
              <a:t>②处省略号引发读者的想象，产生代入感。展现了主人公对未来生活的希望与向往，也舒缓了叙事的节奏。</a:t>
            </a:r>
            <a:endParaRPr lang="zh-CN" altLang="zh-CN" sz="3400" b="1"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2"/>
          <a:stretch>
            <a:fillRect/>
          </a:stretch>
        </p:blipFill>
        <p:spPr>
          <a:xfrm>
            <a:off x="0" y="0"/>
            <a:ext cx="12192000" cy="6858000"/>
          </a:xfrm>
          <a:prstGeom prst="rect">
            <a:avLst/>
          </a:prstGeom>
        </p:spPr>
      </p:pic>
      <p:sp>
        <p:nvSpPr>
          <p:cNvPr id="6" name="矩形 5"/>
          <p:cNvSpPr/>
          <p:nvPr>
            <p:custDataLst>
              <p:tags r:id="rId3"/>
            </p:custDataLst>
          </p:nvPr>
        </p:nvSpPr>
        <p:spPr>
          <a:xfrm>
            <a:off x="0" y="-668740"/>
            <a:ext cx="12192000" cy="6252845"/>
          </a:xfrm>
          <a:prstGeom prst="rect">
            <a:avLst/>
          </a:prstGeom>
          <a:solidFill>
            <a:schemeClr val="lt2"/>
          </a:solidFill>
          <a:ln w="12700" cap="flat" cmpd="sng" algn="ctr">
            <a:noFill/>
            <a:prstDash val="solid"/>
            <a:miter lim="800000"/>
          </a:ln>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7169" name="Text Box 2"/>
          <p:cNvSpPr txBox="1"/>
          <p:nvPr>
            <p:custDataLst>
              <p:tags r:id="rId4"/>
            </p:custDataLst>
          </p:nvPr>
        </p:nvSpPr>
        <p:spPr>
          <a:xfrm>
            <a:off x="1605887" y="950794"/>
            <a:ext cx="8686800" cy="368300"/>
          </a:xfrm>
          <a:prstGeom prst="rect">
            <a:avLst/>
          </a:prstGeom>
          <a:noFill/>
          <a:ln w="12700">
            <a:noFill/>
          </a:ln>
        </p:spPr>
        <p:txBody>
          <a:bodyPr anchor="t">
            <a:spAutoFit/>
          </a:bodyPr>
          <a:lstStyle/>
          <a:p>
            <a:pPr defTabSz="914400" fontAlgn="ctr">
              <a:spcBef>
                <a:spcPct val="50000"/>
              </a:spcBef>
              <a:buFont typeface="Arial" panose="020B0604020202020204" pitchFamily="34" charset="0"/>
              <a:buNone/>
            </a:pPr>
            <a:endParaRPr lang="zh-CN" altLang="zh-CN" b="0">
              <a:solidFill>
                <a:schemeClr val="dk1"/>
              </a:solidFill>
              <a:latin typeface="微软雅黑" panose="020B0503020204020204" charset="-122"/>
              <a:ea typeface="微软雅黑" panose="020B0503020204020204" charset="-122"/>
            </a:endParaRPr>
          </a:p>
        </p:txBody>
      </p:sp>
      <p:sp>
        <p:nvSpPr>
          <p:cNvPr id="10241" name="Text Box 2"/>
          <p:cNvSpPr txBox="1"/>
          <p:nvPr/>
        </p:nvSpPr>
        <p:spPr>
          <a:xfrm>
            <a:off x="3663286" y="-530799"/>
            <a:ext cx="5306060" cy="706755"/>
          </a:xfrm>
          <a:prstGeom prst="rect">
            <a:avLst/>
          </a:prstGeom>
          <a:noFill/>
          <a:ln w="9525">
            <a:noFill/>
          </a:ln>
        </p:spPr>
        <p:txBody>
          <a:bodyPr wrap="square" anchor="t">
            <a:spAutoFit/>
          </a:bodyPr>
          <a:lstStyle/>
          <a:p>
            <a:pPr algn="ctr" defTabSz="914400">
              <a:buFont typeface="Arial" panose="020B0604020202020204" pitchFamily="34" charset="0"/>
              <a:buNone/>
            </a:pPr>
            <a:r>
              <a:rPr lang="zh-CN" altLang="en-US" sz="4000" b="1" dirty="0">
                <a:solidFill>
                  <a:srgbClr val="000000"/>
                </a:solidFill>
                <a:latin typeface="Times New Roman" panose="02020603050405020304" pitchFamily="18" charset="0"/>
                <a:ea typeface="汉仪典雅体简" panose="00020600040101010101" charset="-122"/>
                <a:cs typeface="微软雅黑" panose="020B0503020204020204" charset="-122"/>
              </a:rPr>
              <a:t>（一）标点符号的种类</a:t>
            </a:r>
            <a:endParaRPr lang="zh-CN" altLang="en-US" sz="4000" b="1" dirty="0">
              <a:solidFill>
                <a:srgbClr val="000000"/>
              </a:solidFill>
              <a:latin typeface="Times New Roman" panose="02020603050405020304" pitchFamily="18" charset="0"/>
              <a:ea typeface="汉仪典雅体简" panose="00020600040101010101" charset="-122"/>
              <a:cs typeface="微软雅黑" panose="020B0503020204020204" charset="-122"/>
            </a:endParaRPr>
          </a:p>
        </p:txBody>
      </p:sp>
      <p:sp>
        <p:nvSpPr>
          <p:cNvPr id="10244" name="Text Box 5"/>
          <p:cNvSpPr txBox="1"/>
          <p:nvPr>
            <p:custDataLst>
              <p:tags r:id="rId5"/>
            </p:custDataLst>
          </p:nvPr>
        </p:nvSpPr>
        <p:spPr>
          <a:xfrm>
            <a:off x="553691" y="309747"/>
            <a:ext cx="11386185" cy="4971936"/>
          </a:xfrm>
          <a:prstGeom prst="rect">
            <a:avLst/>
          </a:prstGeom>
          <a:noFill/>
          <a:ln w="9525">
            <a:noFill/>
          </a:ln>
        </p:spPr>
        <p:txBody>
          <a:bodyPr wrap="square" anchor="t">
            <a:noAutofit/>
          </a:bodyPr>
          <a:lstStyle/>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1 、点号</a:t>
            </a:r>
            <a:endPar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endParaRPr>
          </a:p>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lang="en-US"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点号的作用是点断，主要表示停顿和语气。分为句末点号和句内点号。</a:t>
            </a:r>
            <a:endPar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endParaRPr>
          </a:p>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句末点号：用于句末的点号，表示句末停顿和句子的语气。包括</a:t>
            </a:r>
            <a:r>
              <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rPr>
              <a:t>句号、问号、叹号。</a:t>
            </a:r>
            <a:endPar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endParaRPr>
          </a:p>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lang="en-US"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句内点号：用于句内的点号，表示句内各种不同性质的停顿。包括</a:t>
            </a:r>
            <a:r>
              <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rPr>
              <a:t>逗号、顿号、分号、冒号。</a:t>
            </a:r>
            <a:endPar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endParaRPr>
          </a:p>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2、 标号</a:t>
            </a:r>
            <a:endPar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endParaRPr>
          </a:p>
          <a:p>
            <a:pPr defTabSz="914400">
              <a:lnSpc>
                <a:spcPct val="100000"/>
              </a:lnSpc>
              <a:buFont typeface="Arial" panose="020B0604020202020204" pitchFamily="34" charset="0"/>
              <a:buNone/>
            </a:pP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lang="en-US"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   </a:t>
            </a:r>
            <a:r>
              <a:rPr sz="2900" b="1" dirty="0">
                <a:solidFill>
                  <a:schemeClr val="dk1"/>
                </a:solidFill>
                <a:latin typeface="Times New Roman" panose="02020603050405020304" pitchFamily="18" charset="0"/>
                <a:ea typeface="汉仪典雅体简" panose="00020600040101010101" charset="-122"/>
                <a:cs typeface="微软雅黑" panose="020B0503020204020204" charset="-122"/>
                <a:sym typeface="+mn-ea"/>
              </a:rPr>
              <a:t>标号的作用是标明，主要标示某些成分（主要是词语）的特定性质和作用。包括</a:t>
            </a:r>
            <a:r>
              <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rPr>
              <a:t>引号、括号、破折号、省略号、着重号、连接号、间隔号、书名号、专名号、分隔号。</a:t>
            </a:r>
            <a:endParaRPr sz="2900" b="1" dirty="0">
              <a:solidFill>
                <a:srgbClr val="FF0000"/>
              </a:solidFill>
              <a:latin typeface="Times New Roman" panose="02020603050405020304" pitchFamily="18" charset="0"/>
              <a:ea typeface="汉仪典雅体简" panose="00020600040101010101" charset="-122"/>
              <a:cs typeface="微软雅黑" panose="020B0503020204020204" charset="-122"/>
              <a:sym typeface="+mn-ea"/>
            </a:endParaRPr>
          </a:p>
        </p:txBody>
      </p:sp>
      <p:sp>
        <p:nvSpPr>
          <p:cNvPr id="4" name="灯片编号占位符 3"/>
          <p:cNvSpPr txBox="1">
            <a:spLocks noGrp="1"/>
          </p:cNvSpPr>
          <p:nvPr>
            <p:custDataLst>
              <p:tags r:id="rId6"/>
            </p:custDataLst>
          </p:nvPr>
        </p:nvSpPr>
        <p:spPr>
          <a:xfrm>
            <a:off x="8877600" y="6314400"/>
            <a:ext cx="2700000" cy="316800"/>
          </a:xfrm>
          <a:prstGeom prst="rect">
            <a:avLst/>
          </a:prstGeom>
          <a:noFill/>
        </p:spPr>
        <p:txBody>
          <a:bodyPr vert="horz" lIns="91440" tIns="45720" rIns="91440" bIns="45720" rtlCol="0" anchor="ctr">
            <a:normAutofit/>
          </a:bodyPr>
          <a:lstStyle>
            <a:defPPr>
              <a:defRPr lang="zh-CN"/>
            </a:defPPr>
            <a:lvl1pPr marL="0" algn="r" defTabSz="914400" rtl="0" eaLnBrk="1" latinLnBrk="0" hangingPunct="1">
              <a:defRPr sz="1000" kern="1200"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pPr>
            <a:fld id="{19A3601C-2E09-4C8E-82F2-83421FC735A1}" type="slidenum">
              <a:rPr kumimoji="1" lang="en-US" altLang="zh-CN" sz="900" b="1" i="0" u="none" strike="noStrike" kern="1200" cap="none" spc="0" normalizeH="0" baseline="0" noProof="0">
                <a:ln>
                  <a:noFill/>
                </a:ln>
                <a:solidFill>
                  <a:schemeClr val="dk1">
                    <a:tint val="75000"/>
                  </a:schemeClr>
                </a:solidFill>
                <a:effectLst/>
                <a:uLnTx/>
                <a:uFillTx/>
                <a:latin typeface="微软雅黑" panose="020B0503020204020204" charset="-122"/>
                <a:ea typeface="微软雅黑" panose="020B0503020204020204" charset="-122"/>
                <a:cs typeface="+mn-cs"/>
              </a:rPr>
            </a:fld>
            <a:endParaRPr kumimoji="1" lang="en-US" altLang="zh-CN" sz="900" b="1" i="0" u="none" strike="noStrike" kern="1200" cap="none" spc="0" normalizeH="0" baseline="0" noProof="0">
              <a:ln>
                <a:noFill/>
              </a:ln>
              <a:solidFill>
                <a:schemeClr val="dk1">
                  <a:tint val="75000"/>
                </a:schemeClr>
              </a:solidFill>
              <a:effectLst/>
              <a:uLnTx/>
              <a:uFillTx/>
              <a:latin typeface="微软雅黑" panose="020B0503020204020204" charset="-122"/>
              <a:ea typeface="微软雅黑" panose="020B0503020204020204" charset="-122"/>
              <a:cs typeface="+mn-cs"/>
            </a:endParaRPr>
          </a:p>
        </p:txBody>
      </p:sp>
    </p:spTree>
    <p:custDataLst>
      <p:tags r:id="rId7"/>
    </p:custData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47059" y="623910"/>
            <a:ext cx="11188065" cy="5517583"/>
          </a:xfrm>
          <a:prstGeom prst="rect">
            <a:avLst/>
          </a:prstGeom>
          <a:noFill/>
        </p:spPr>
        <p:txBody>
          <a:bodyPr wrap="square" rtlCol="0" anchor="t">
            <a:noAutofit/>
          </a:bodyPr>
          <a:lstStyle/>
          <a:p>
            <a:pPr fontAlgn="ctr"/>
            <a:r>
              <a:rPr lang="en-US" altLang="zh-CN" sz="2800" b="1" kern="100" dirty="0">
                <a:solidFill>
                  <a:srgbClr val="0070C0"/>
                </a:solidFill>
                <a:effectLst/>
                <a:latin typeface="黑体" panose="02010609060101010101" charset="-122"/>
                <a:ea typeface="黑体" panose="02010609060101010101" charset="-122"/>
                <a:cs typeface="黑体" panose="02010609060101010101" charset="-122"/>
                <a:sym typeface="+mn-ea"/>
              </a:rPr>
              <a:t> </a:t>
            </a:r>
            <a:r>
              <a:rPr lang="en-US" altLang="zh-CN" sz="2800" b="1" kern="100" dirty="0" smtClean="0">
                <a:solidFill>
                  <a:srgbClr val="0070C0"/>
                </a:solidFill>
                <a:effectLst/>
                <a:latin typeface="黑体" panose="02010609060101010101" charset="-122"/>
                <a:ea typeface="黑体" panose="02010609060101010101" charset="-122"/>
                <a:cs typeface="黑体" panose="02010609060101010101" charset="-122"/>
                <a:sym typeface="+mn-ea"/>
              </a:rPr>
              <a:t>   5.</a:t>
            </a:r>
            <a:r>
              <a:rPr lang="zh-CN" altLang="en-US" sz="3600" b="1" dirty="0" smtClean="0">
                <a:solidFill>
                  <a:srgbClr val="0070C0"/>
                </a:solidFill>
              </a:rPr>
              <a:t>文中有两处画横线部分，请分析其中的引号是怎样增强表现力的。</a:t>
            </a:r>
            <a:endParaRPr lang="zh-CN" altLang="en-US" sz="3600" b="1" dirty="0" smtClean="0">
              <a:solidFill>
                <a:srgbClr val="0070C0"/>
              </a:solidFill>
            </a:endParaRPr>
          </a:p>
          <a:p>
            <a:pPr fontAlgn="ctr"/>
            <a:endParaRPr lang="en-US" altLang="zh-CN" sz="3600" b="1" dirty="0" smtClean="0"/>
          </a:p>
          <a:p>
            <a:pPr fontAlgn="ctr"/>
            <a:endParaRPr lang="en-US" altLang="zh-CN" sz="3600" dirty="0" smtClean="0"/>
          </a:p>
          <a:p>
            <a:r>
              <a:rPr lang="en-US" altLang="zh-CN" sz="3400" kern="100" dirty="0" smtClean="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en-US" sz="3600" b="1" dirty="0" smtClean="0">
                <a:solidFill>
                  <a:srgbClr val="FF0000"/>
                </a:solidFill>
              </a:rPr>
              <a:t>第①处中的引号表示特定称谓，用“将门之子”来强调“他”热爱军队，继承祖父精神，并希望在军队中成长的特点；</a:t>
            </a:r>
            <a:endParaRPr lang="zh-CN" altLang="en-US" sz="3600" b="1" dirty="0" smtClean="0">
              <a:solidFill>
                <a:srgbClr val="FF0000"/>
              </a:solidFill>
            </a:endParaRPr>
          </a:p>
          <a:p>
            <a:r>
              <a:rPr lang="zh-CN" altLang="en-US" sz="3600" b="1" dirty="0" smtClean="0">
                <a:solidFill>
                  <a:srgbClr val="FF0000"/>
                </a:solidFill>
              </a:rPr>
              <a:t>     第②处中的引号表示直接引用，是对格言的具体解释，并以此说明“他”处于底层却“希望做团长”的志向。</a:t>
            </a:r>
            <a:endParaRPr lang="zh-CN" altLang="en-US" sz="3600" b="1" dirty="0">
              <a:solidFill>
                <a:srgbClr val="FF0000"/>
              </a:solidFill>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47059" y="623910"/>
            <a:ext cx="11188065" cy="5517583"/>
          </a:xfrm>
          <a:prstGeom prst="rect">
            <a:avLst/>
          </a:prstGeom>
          <a:noFill/>
        </p:spPr>
        <p:txBody>
          <a:bodyPr wrap="square" rtlCol="0" anchor="t">
            <a:noAutofit/>
          </a:bodyPr>
          <a:lstStyle/>
          <a:p>
            <a:pPr fontAlgn="ctr"/>
            <a:r>
              <a:rPr lang="en-US" altLang="zh-CN" sz="3600" b="1" dirty="0" smtClean="0">
                <a:solidFill>
                  <a:srgbClr val="0070C0"/>
                </a:solidFill>
              </a:rPr>
              <a:t>     6.</a:t>
            </a:r>
            <a:r>
              <a:rPr lang="zh-CN" altLang="en-US" sz="3600" b="1" dirty="0" smtClean="0">
                <a:solidFill>
                  <a:srgbClr val="0070C0"/>
                </a:solidFill>
              </a:rPr>
              <a:t>对文学作品来说</a:t>
            </a:r>
            <a:r>
              <a:rPr lang="en-US" sz="3600" b="1" dirty="0" smtClean="0">
                <a:solidFill>
                  <a:srgbClr val="0070C0"/>
                </a:solidFill>
              </a:rPr>
              <a:t>,</a:t>
            </a:r>
            <a:r>
              <a:rPr lang="zh-CN" altLang="en-US" sz="3600" b="1" dirty="0" smtClean="0">
                <a:solidFill>
                  <a:srgbClr val="0070C0"/>
                </a:solidFill>
              </a:rPr>
              <a:t>标点符号的叠用</a:t>
            </a:r>
            <a:r>
              <a:rPr lang="en-US" sz="3600" b="1" dirty="0" smtClean="0">
                <a:solidFill>
                  <a:srgbClr val="0070C0"/>
                </a:solidFill>
              </a:rPr>
              <a:t>,</a:t>
            </a:r>
            <a:r>
              <a:rPr lang="zh-CN" altLang="en-US" sz="3600" b="1" dirty="0" smtClean="0">
                <a:solidFill>
                  <a:srgbClr val="0070C0"/>
                </a:solidFill>
              </a:rPr>
              <a:t>有时很有表现力。文中两处画横线部分均有标点符号的叠用</a:t>
            </a:r>
            <a:r>
              <a:rPr lang="en-US" sz="3600" b="1" dirty="0" smtClean="0">
                <a:solidFill>
                  <a:srgbClr val="0070C0"/>
                </a:solidFill>
              </a:rPr>
              <a:t>,</a:t>
            </a:r>
            <a:r>
              <a:rPr lang="zh-CN" altLang="en-US" sz="3600" b="1" dirty="0" smtClean="0">
                <a:solidFill>
                  <a:srgbClr val="0070C0"/>
                </a:solidFill>
              </a:rPr>
              <a:t>请分析其效果的异同。</a:t>
            </a:r>
            <a:endParaRPr lang="zh-CN" altLang="en-US" sz="3600" b="1" dirty="0" smtClean="0">
              <a:solidFill>
                <a:srgbClr val="0070C0"/>
              </a:solidFill>
            </a:endParaRPr>
          </a:p>
          <a:p>
            <a:pPr fontAlgn="ctr"/>
            <a:endParaRPr lang="en-US" altLang="zh-CN" sz="3600" b="1" dirty="0" smtClean="0"/>
          </a:p>
          <a:p>
            <a:r>
              <a:rPr lang="en-US" altLang="zh-CN" sz="3600" b="1" dirty="0" smtClean="0">
                <a:solidFill>
                  <a:srgbClr val="FF0000"/>
                </a:solidFill>
              </a:rPr>
              <a:t>     </a:t>
            </a:r>
            <a:r>
              <a:rPr lang="zh-CN" altLang="en-US" sz="3600" b="1" dirty="0" smtClean="0">
                <a:solidFill>
                  <a:srgbClr val="FF0000"/>
                </a:solidFill>
              </a:rPr>
              <a:t>同：两处叠用都包含了疑问和惊叹两种语气，情感强烈。</a:t>
            </a:r>
            <a:endParaRPr lang="zh-CN" altLang="en-US" sz="3600" b="1" dirty="0" smtClean="0">
              <a:solidFill>
                <a:srgbClr val="FF0000"/>
              </a:solidFill>
            </a:endParaRPr>
          </a:p>
          <a:p>
            <a:r>
              <a:rPr lang="zh-CN" altLang="en-US" sz="3600" b="1" dirty="0" smtClean="0">
                <a:solidFill>
                  <a:srgbClr val="FF0000"/>
                </a:solidFill>
              </a:rPr>
              <a:t>     异：第①处更侧重于疑问，“也能吃”即“怎么能吃”，突出了干巴菌外形上的不中看；</a:t>
            </a:r>
            <a:endParaRPr lang="zh-CN" altLang="en-US" sz="3600" b="1" dirty="0" smtClean="0">
              <a:solidFill>
                <a:srgbClr val="FF0000"/>
              </a:solidFill>
            </a:endParaRPr>
          </a:p>
          <a:p>
            <a:r>
              <a:rPr lang="zh-CN" altLang="en-US" sz="3600" b="1" dirty="0" smtClean="0">
                <a:solidFill>
                  <a:srgbClr val="FF0000"/>
                </a:solidFill>
              </a:rPr>
              <a:t>           第②处更侧重惊叹，突出了干巴菌处理后令人惊叹的美味。</a:t>
            </a:r>
            <a:endParaRPr lang="zh-CN" altLang="en-US" sz="3600" b="1" dirty="0" smtClean="0">
              <a:solidFill>
                <a:srgbClr val="FF0000"/>
              </a:solidFill>
            </a:endParaRPr>
          </a:p>
          <a:p>
            <a:pPr indent="304800" algn="just">
              <a:lnSpc>
                <a:spcPct val="160000"/>
              </a:lnSpc>
            </a:pPr>
            <a:endPar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47059" y="623910"/>
            <a:ext cx="11188065" cy="5517583"/>
          </a:xfrm>
          <a:prstGeom prst="rect">
            <a:avLst/>
          </a:prstGeom>
          <a:noFill/>
        </p:spPr>
        <p:txBody>
          <a:bodyPr wrap="square" rtlCol="0" anchor="t">
            <a:noAutofit/>
          </a:bodyPr>
          <a:lstStyle/>
          <a:p>
            <a:pPr fontAlgn="ctr"/>
            <a:r>
              <a:rPr lang="en-US" altLang="zh-CN" sz="3600" b="1" dirty="0" smtClean="0">
                <a:solidFill>
                  <a:srgbClr val="0070C0"/>
                </a:solidFill>
              </a:rPr>
              <a:t>     7.</a:t>
            </a:r>
            <a:r>
              <a:rPr lang="zh-CN" altLang="en-US" sz="3600" b="1" dirty="0" smtClean="0">
                <a:solidFill>
                  <a:srgbClr val="0070C0"/>
                </a:solidFill>
              </a:rPr>
              <a:t>文中画横线处的两个破折号用法不同，但都极具表现力，请简要分析。</a:t>
            </a:r>
            <a:endParaRPr lang="zh-CN" altLang="en-US" sz="3600" b="1" dirty="0" smtClean="0">
              <a:solidFill>
                <a:srgbClr val="0070C0"/>
              </a:solidFill>
            </a:endParaRPr>
          </a:p>
          <a:p>
            <a:pPr indent="304800" algn="just">
              <a:lnSpc>
                <a:spcPct val="160000"/>
              </a:lnSpc>
            </a:pPr>
            <a:r>
              <a:rPr lang="zh-CN" altLang="en-US" sz="3600" b="1" dirty="0" smtClean="0">
                <a:solidFill>
                  <a:srgbClr val="FF0000"/>
                </a:solidFill>
              </a:rPr>
              <a:t>     第一处：表示说话中断。姐姐话说到一半被小英子打断，表现出小英子活泼、伶牙俐齿的特点。</a:t>
            </a:r>
            <a:endParaRPr lang="en-US" altLang="zh-CN" sz="3600" b="1" dirty="0" smtClean="0">
              <a:solidFill>
                <a:srgbClr val="FF0000"/>
              </a:solidFill>
            </a:endParaRPr>
          </a:p>
          <a:p>
            <a:pPr indent="304800" algn="just">
              <a:lnSpc>
                <a:spcPct val="160000"/>
              </a:lnSpc>
            </a:pPr>
            <a:r>
              <a:rPr lang="en-US" altLang="zh-CN" sz="3600" b="1" dirty="0" smtClean="0">
                <a:solidFill>
                  <a:srgbClr val="FF0000"/>
                </a:solidFill>
              </a:rPr>
              <a:t>     </a:t>
            </a:r>
            <a:r>
              <a:rPr lang="zh-CN" altLang="en-US" sz="3600" b="1" dirty="0" smtClean="0">
                <a:solidFill>
                  <a:srgbClr val="FF0000"/>
                </a:solidFill>
              </a:rPr>
              <a:t>第二处：表示话题转换。话题由“你说的”又转回到前文“你一天到晚叽叽呱呱</a:t>
            </a:r>
            <a:r>
              <a:rPr lang="en-US" sz="3600" b="1" dirty="0" smtClean="0">
                <a:solidFill>
                  <a:srgbClr val="FF0000"/>
                </a:solidFill>
              </a:rPr>
              <a:t>(</a:t>
            </a:r>
            <a:r>
              <a:rPr lang="zh-CN" altLang="en-US" sz="3600" b="1" dirty="0" smtClean="0">
                <a:solidFill>
                  <a:srgbClr val="FF0000"/>
                </a:solidFill>
              </a:rPr>
              <a:t>吵得人心乱</a:t>
            </a:r>
            <a:r>
              <a:rPr lang="en-US" sz="3600" b="1" dirty="0" smtClean="0">
                <a:solidFill>
                  <a:srgbClr val="FF0000"/>
                </a:solidFill>
              </a:rPr>
              <a:t>)</a:t>
            </a:r>
            <a:r>
              <a:rPr lang="zh-CN" altLang="en-US" sz="3600" b="1" dirty="0" smtClean="0">
                <a:solidFill>
                  <a:srgbClr val="FF0000"/>
                </a:solidFill>
              </a:rPr>
              <a:t>”，从而实现了与前文的关联。</a:t>
            </a:r>
            <a:endParaRPr lang="zh-CN" altLang="en-US" sz="3600" b="1" dirty="0" smtClean="0">
              <a:solidFill>
                <a:srgbClr val="FF0000"/>
              </a:solidFill>
            </a:endParaRPr>
          </a:p>
          <a:p>
            <a:pPr indent="304800" algn="just">
              <a:lnSpc>
                <a:spcPct val="160000"/>
              </a:lnSpc>
            </a:pPr>
            <a:endPar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占位符 6"/>
          <p:cNvSpPr>
            <a:spLocks noGrp="1"/>
          </p:cNvSpPr>
          <p:nvPr>
            <p:ph type="body" idx="2"/>
            <p:custDataLst>
              <p:tags r:id="rId1"/>
            </p:custDataLst>
          </p:nvPr>
        </p:nvSpPr>
        <p:spPr>
          <a:xfrm>
            <a:off x="6178550" y="3429000"/>
            <a:ext cx="5490845" cy="543560"/>
          </a:xfrm>
        </p:spPr>
        <p:txBody>
          <a:bodyPr>
            <a:noAutofit/>
          </a:bodyPr>
          <a:lstStyle/>
          <a:p>
            <a:r>
              <a:rPr lang="zh-CN" altLang="en-US" sz="4400"/>
              <a:t>标点符号的表达效果</a:t>
            </a:r>
            <a:endParaRPr lang="zh-CN" altLang="en-US" sz="4400"/>
          </a:p>
        </p:txBody>
      </p:sp>
      <p:sp>
        <p:nvSpPr>
          <p:cNvPr id="8" name="标题 7"/>
          <p:cNvSpPr>
            <a:spLocks noGrp="1"/>
          </p:cNvSpPr>
          <p:nvPr>
            <p:ph type="title" idx="1"/>
            <p:custDataLst>
              <p:tags r:id="rId2"/>
            </p:custDataLst>
          </p:nvPr>
        </p:nvSpPr>
        <p:spPr>
          <a:xfrm>
            <a:off x="5070475" y="2199005"/>
            <a:ext cx="6548755" cy="945515"/>
          </a:xfrm>
        </p:spPr>
        <p:txBody>
          <a:bodyPr/>
          <a:lstStyle/>
          <a:p>
            <a:r>
              <a:rPr lang="zh-CN" altLang="en-US"/>
              <a:t>查境识意，妙手解难</a:t>
            </a:r>
            <a:endParaRPr lang="zh-CN" altLang="en-US"/>
          </a:p>
        </p:txBody>
      </p:sp>
    </p:spTree>
    <p:custDataLst>
      <p:tags r:id="rId3"/>
    </p:custData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2885" y="814705"/>
            <a:ext cx="11318875" cy="552640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315595" y="814705"/>
            <a:ext cx="11319510" cy="5889625"/>
          </a:xfrm>
          <a:prstGeom prst="rect">
            <a:avLst/>
          </a:prstGeom>
          <a:noFill/>
        </p:spPr>
        <p:txBody>
          <a:bodyPr wrap="square" rtlCol="0" anchor="t">
            <a:noAutofit/>
          </a:bodyPr>
          <a:lstStyle/>
          <a:p>
            <a:pPr indent="306070" algn="just">
              <a:lnSpc>
                <a:spcPct val="150000"/>
              </a:lnSpc>
            </a:pPr>
            <a:r>
              <a:rPr lang="zh-CN" altLang="zh-CN" b="1" kern="100" dirty="0" smtClean="0">
                <a:effectLst/>
                <a:latin typeface="黑体" panose="02010609060101010101" charset="-122"/>
                <a:ea typeface="黑体" panose="02010609060101010101" charset="-122"/>
                <a:cs typeface="黑体" panose="02010609060101010101" charset="-122"/>
                <a:sym typeface="+mn-ea"/>
              </a:rPr>
              <a:t>（</a:t>
            </a:r>
            <a:r>
              <a:rPr lang="zh-CN" altLang="en-US" b="1" kern="100" dirty="0" smtClean="0">
                <a:effectLst/>
                <a:latin typeface="黑体" panose="02010609060101010101" charset="-122"/>
                <a:ea typeface="黑体" panose="02010609060101010101" charset="-122"/>
                <a:cs typeface="黑体" panose="02010609060101010101" charset="-122"/>
                <a:sym typeface="+mn-ea"/>
              </a:rPr>
              <a:t>一</a:t>
            </a:r>
            <a:r>
              <a:rPr lang="zh-CN" altLang="zh-CN" b="1" kern="100" dirty="0" smtClean="0">
                <a:effectLst/>
                <a:latin typeface="黑体" panose="02010609060101010101" charset="-122"/>
                <a:ea typeface="黑体" panose="02010609060101010101" charset="-122"/>
                <a:cs typeface="黑体" panose="02010609060101010101" charset="-122"/>
                <a:sym typeface="+mn-ea"/>
              </a:rPr>
              <a:t>）</a:t>
            </a:r>
            <a:r>
              <a:rPr lang="zh-CN" altLang="zh-CN" b="1" kern="100" dirty="0">
                <a:effectLst/>
                <a:latin typeface="黑体" panose="02010609060101010101" charset="-122"/>
                <a:ea typeface="黑体" panose="02010609060101010101" charset="-122"/>
                <a:cs typeface="黑体" panose="02010609060101010101" charset="-122"/>
                <a:sym typeface="+mn-ea"/>
              </a:rPr>
              <a:t>语言文字</a:t>
            </a:r>
            <a:r>
              <a:rPr lang="zh-CN" altLang="zh-CN" b="1" kern="100" dirty="0" smtClean="0">
                <a:effectLst/>
                <a:latin typeface="黑体" panose="02010609060101010101" charset="-122"/>
                <a:ea typeface="黑体" panose="02010609060101010101" charset="-122"/>
                <a:cs typeface="黑体" panose="02010609060101010101" charset="-122"/>
                <a:sym typeface="+mn-ea"/>
              </a:rPr>
              <a:t>运用</a:t>
            </a:r>
            <a:endParaRPr lang="zh-CN" altLang="zh-CN" b="1" kern="100" dirty="0">
              <a:effectLst/>
              <a:latin typeface="黑体" panose="02010609060101010101" charset="-122"/>
              <a:ea typeface="黑体" panose="02010609060101010101" charset="-122"/>
              <a:cs typeface="黑体" panose="02010609060101010101" charset="-122"/>
            </a:endParaRPr>
          </a:p>
          <a:p>
            <a:pPr indent="304800" algn="just">
              <a:lnSpc>
                <a:spcPct val="150000"/>
              </a:lnSpc>
            </a:pPr>
            <a:r>
              <a:rPr lang="zh-CN" altLang="zh-CN" b="1" kern="100" dirty="0">
                <a:effectLst/>
                <a:latin typeface="黑体" panose="02010609060101010101" charset="-122"/>
                <a:ea typeface="黑体" panose="02010609060101010101" charset="-122"/>
                <a:cs typeface="黑体" panose="02010609060101010101" charset="-122"/>
                <a:sym typeface="+mn-ea"/>
              </a:rPr>
              <a:t>阅读下面的文字，</a:t>
            </a:r>
            <a:r>
              <a:rPr lang="zh-CN" altLang="zh-CN" b="1" kern="100" dirty="0" smtClean="0">
                <a:effectLst/>
                <a:latin typeface="黑体" panose="02010609060101010101" charset="-122"/>
                <a:ea typeface="黑体" panose="02010609060101010101" charset="-122"/>
                <a:cs typeface="黑体" panose="02010609060101010101" charset="-122"/>
                <a:sym typeface="+mn-ea"/>
              </a:rPr>
              <a:t>完成</a:t>
            </a:r>
            <a:r>
              <a:rPr lang="zh-CN" altLang="en-US" b="1" kern="100" dirty="0" smtClean="0">
                <a:effectLst/>
                <a:latin typeface="黑体" panose="02010609060101010101" charset="-122"/>
                <a:ea typeface="黑体" panose="02010609060101010101" charset="-122"/>
                <a:cs typeface="黑体" panose="02010609060101010101" charset="-122"/>
                <a:sym typeface="+mn-ea"/>
              </a:rPr>
              <a:t>小</a:t>
            </a:r>
            <a:r>
              <a:rPr lang="zh-CN" altLang="zh-CN" b="1" kern="100" dirty="0" smtClean="0">
                <a:effectLst/>
                <a:latin typeface="黑体" panose="02010609060101010101" charset="-122"/>
                <a:ea typeface="黑体" panose="02010609060101010101" charset="-122"/>
                <a:cs typeface="黑体" panose="02010609060101010101" charset="-122"/>
                <a:sym typeface="+mn-ea"/>
              </a:rPr>
              <a:t>题</a:t>
            </a:r>
            <a:r>
              <a:rPr lang="zh-CN" altLang="zh-CN" b="1" kern="100" dirty="0">
                <a:effectLst/>
                <a:latin typeface="黑体" panose="02010609060101010101" charset="-122"/>
                <a:ea typeface="黑体" panose="02010609060101010101" charset="-122"/>
                <a:cs typeface="黑体" panose="02010609060101010101" charset="-122"/>
                <a:sym typeface="+mn-ea"/>
              </a:rPr>
              <a:t>。</a:t>
            </a:r>
            <a:endParaRPr lang="zh-CN" altLang="zh-CN" b="1" kern="100" dirty="0">
              <a:effectLst/>
              <a:latin typeface="黑体" panose="02010609060101010101" charset="-122"/>
              <a:ea typeface="黑体" panose="02010609060101010101" charset="-122"/>
              <a:cs typeface="黑体" panose="02010609060101010101" charset="-122"/>
            </a:endParaRPr>
          </a:p>
          <a:p>
            <a:pPr indent="304800" algn="just">
              <a:lnSpc>
                <a:spcPct val="150000"/>
              </a:lnSpc>
            </a:pPr>
            <a:r>
              <a:rPr lang="en-US" altLang="zh-CN" sz="2000" b="1" kern="100" dirty="0">
                <a:effectLst/>
                <a:latin typeface="黑体" panose="02010609060101010101" charset="-122"/>
                <a:ea typeface="黑体" panose="02010609060101010101" charset="-122"/>
                <a:cs typeface="黑体" panose="02010609060101010101" charset="-122"/>
                <a:sym typeface="+mn-ea"/>
              </a:rPr>
              <a:t> </a:t>
            </a:r>
            <a:r>
              <a:rPr lang="zh-CN" altLang="zh-CN" sz="2000" b="1" kern="100" dirty="0">
                <a:effectLst/>
                <a:latin typeface="黑体" panose="02010609060101010101" charset="-122"/>
                <a:ea typeface="黑体" panose="02010609060101010101" charset="-122"/>
                <a:cs typeface="黑体" panose="02010609060101010101" charset="-122"/>
                <a:sym typeface="+mn-ea"/>
              </a:rPr>
              <a:t>天是越来越冷了，祥子似乎没觉到。心中有了一定的主意，眼前便增多了光明；在光明中不会觉得寒冷。地上初见冰凌，连便道上的土都凝固起来，处处显出干燥，结实，黑土的颜色已微微发些黄，像已把潮气散尽。特别是在一清早，被大车轧起的土棱上镶着几条霜边，小风尖溜溜的把早霞吹散，露出极高极蓝极爽快的天；祥子愿意早早的拉车跑一趟，凉风飕进他的袖口，使他全身像洗冷水澡似的一哆嗦，一痛快。有时候起了狂风，把他打得出不来气，</a:t>
            </a:r>
            <a:r>
              <a:rPr lang="zh-CN" altLang="zh-CN" sz="2000" b="1" u="sng" kern="100" dirty="0">
                <a:effectLst/>
                <a:latin typeface="黑体" panose="02010609060101010101" charset="-122"/>
                <a:ea typeface="黑体" panose="02010609060101010101" charset="-122"/>
                <a:cs typeface="黑体" panose="02010609060101010101" charset="-122"/>
                <a:sym typeface="+mn-ea"/>
              </a:rPr>
              <a:t>①可是他低着头，咬着牙，向前钻，</a:t>
            </a:r>
            <a:r>
              <a:rPr lang="zh-CN" altLang="zh-CN" sz="2000" b="1" kern="100" dirty="0">
                <a:effectLst/>
                <a:latin typeface="黑体" panose="02010609060101010101" charset="-122"/>
                <a:ea typeface="黑体" panose="02010609060101010101" charset="-122"/>
                <a:cs typeface="黑体" panose="02010609060101010101" charset="-122"/>
                <a:sym typeface="+mn-ea"/>
              </a:rPr>
              <a:t>像一条浮着逆水的大鱼；风越大，他的抵抗也越大，似乎是和狂风决一死战。猛的一股风顶得他透不出气，</a:t>
            </a:r>
            <a:r>
              <a:rPr lang="zh-CN" altLang="zh-CN" sz="2000" b="1" u="sng" kern="100" dirty="0">
                <a:effectLst/>
                <a:latin typeface="黑体" panose="02010609060101010101" charset="-122"/>
                <a:ea typeface="黑体" panose="02010609060101010101" charset="-122"/>
                <a:cs typeface="黑体" panose="02010609060101010101" charset="-122"/>
                <a:sym typeface="+mn-ea"/>
              </a:rPr>
              <a:t>②闭住口，半天，打出一个嗝，</a:t>
            </a:r>
            <a:r>
              <a:rPr lang="zh-CN" altLang="zh-CN" sz="2000" b="1" kern="100" dirty="0">
                <a:effectLst/>
                <a:latin typeface="黑体" panose="02010609060101010101" charset="-122"/>
                <a:ea typeface="黑体" panose="02010609060101010101" charset="-122"/>
                <a:cs typeface="黑体" panose="02010609060101010101" charset="-122"/>
                <a:sym typeface="+mn-ea"/>
              </a:rPr>
              <a:t>仿佛是在水里扎了一个猛子。打出这个嗝，他继续往前奔走，往前冲进，没有任何东西能阻止住这个巨人；他全身的筋肉没有一处松懈，像被蚂蚁围攻的绿虫，全身摇动着抵御。这一身汗！等到放下车，直一直腰，吐出一口长气，抹去嘴角的黄沙，他觉得他是无敌的，他刚从风里出来，风并没能把他怎样了！</a:t>
            </a:r>
            <a:endParaRPr lang="zh-CN" altLang="zh-CN" sz="2000" b="1" kern="100" dirty="0">
              <a:effectLst/>
              <a:latin typeface="黑体" panose="02010609060101010101" charset="-122"/>
              <a:ea typeface="黑体" panose="02010609060101010101" charset="-122"/>
              <a:cs typeface="黑体" panose="02010609060101010101" charset="-122"/>
            </a:endParaRPr>
          </a:p>
          <a:p>
            <a:pPr indent="306070" algn="just">
              <a:lnSpc>
                <a:spcPct val="150000"/>
              </a:lnSpc>
            </a:pPr>
            <a:r>
              <a:rPr lang="en-US" altLang="zh-CN" sz="2000" b="1" kern="100" dirty="0">
                <a:effectLst/>
                <a:latin typeface="Calibri" panose="020F0502020204030204"/>
                <a:ea typeface="宋体" panose="02010600030101010101" pitchFamily="2" charset="-122"/>
                <a:cs typeface="Times New Roman" panose="02020603050405020304" pitchFamily="18" charset="0"/>
                <a:sym typeface="+mn-ea"/>
              </a:rPr>
              <a:t> </a:t>
            </a:r>
            <a:endParaRPr lang="zh-CN" altLang="zh-CN" sz="2000" b="1" kern="100" dirty="0">
              <a:effectLst/>
              <a:latin typeface="Calibri" panose="020F0502020204030204"/>
              <a:ea typeface="宋体" panose="02010600030101010101" pitchFamily="2" charset="-122"/>
              <a:cs typeface="宋体" panose="02010600030101010101" pitchFamily="2" charset="-122"/>
              <a:sym typeface="+mn-ea"/>
            </a:endParaRPr>
          </a:p>
        </p:txBody>
      </p:sp>
      <p:sp>
        <p:nvSpPr>
          <p:cNvPr id="3" name="矩形 2"/>
          <p:cNvSpPr/>
          <p:nvPr/>
        </p:nvSpPr>
        <p:spPr>
          <a:xfrm>
            <a:off x="222885" y="173990"/>
            <a:ext cx="3616960" cy="64071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06070" algn="l">
              <a:lnSpc>
                <a:spcPct val="150000"/>
              </a:lnSpc>
            </a:pPr>
            <a:r>
              <a:rPr lang="zh-CN" altLang="en-US" sz="2800" b="1" kern="100">
                <a:solidFill>
                  <a:schemeClr val="bg1"/>
                </a:solidFill>
                <a:effectLst/>
                <a:latin typeface="Calibri" panose="020F0502020204030204"/>
                <a:ea typeface="黑体" panose="02010609060101010101" charset="-122"/>
                <a:cs typeface="黑体" panose="02010609060101010101" charset="-122"/>
                <a:sym typeface="+mn-ea"/>
              </a:rPr>
              <a:t>任务一：</a:t>
            </a:r>
            <a:r>
              <a:rPr lang="zh-CN" sz="2800" b="1" kern="100">
                <a:solidFill>
                  <a:schemeClr val="bg1"/>
                </a:solidFill>
                <a:effectLst/>
                <a:latin typeface="Calibri" panose="020F0502020204030204"/>
                <a:ea typeface="黑体" panose="02010609060101010101" charset="-122"/>
                <a:cs typeface="黑体" panose="02010609060101010101" charset="-122"/>
                <a:sym typeface="+mn-ea"/>
              </a:rPr>
              <a:t>考情回顾</a:t>
            </a:r>
            <a:endParaRPr lang="zh-CN" sz="2800" b="1" kern="100">
              <a:solidFill>
                <a:schemeClr val="bg1"/>
              </a:solidFill>
              <a:effectLst/>
              <a:latin typeface="Calibri" panose="020F0502020204030204"/>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down)">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1005840"/>
            <a:ext cx="11318875" cy="5405120"/>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447675"/>
            <a:ext cx="11188065" cy="3977005"/>
          </a:xfrm>
          <a:prstGeom prst="rect">
            <a:avLst/>
          </a:prstGeom>
          <a:noFill/>
        </p:spPr>
        <p:txBody>
          <a:bodyPr wrap="square" rtlCol="0" anchor="t">
            <a:noAutofit/>
          </a:bodyPr>
          <a:lstStyle/>
          <a:p>
            <a:pPr indent="306070" algn="just">
              <a:lnSpc>
                <a:spcPct val="150000"/>
              </a:lnSpc>
            </a:pPr>
            <a:endParaRPr lang="en-US" altLang="zh-CN" sz="2800" b="1" kern="100">
              <a:effectLst/>
              <a:latin typeface="Calibri" panose="020F0502020204030204"/>
              <a:ea typeface="宋体" panose="02010600030101010101" pitchFamily="2" charset="-122"/>
              <a:cs typeface="Times New Roman" panose="02020603050405020304" pitchFamily="18" charset="0"/>
              <a:sym typeface="+mn-ea"/>
            </a:endParaRPr>
          </a:p>
          <a:p>
            <a:pPr indent="306070" algn="just">
              <a:lnSpc>
                <a:spcPct val="150000"/>
              </a:lnSpc>
            </a:pPr>
            <a:r>
              <a:rPr lang="en-US" altLang="zh-CN" sz="2800" b="1" kern="100">
                <a:effectLst/>
                <a:latin typeface="Calibri" panose="020F0502020204030204"/>
                <a:ea typeface="宋体" panose="02010600030101010101" pitchFamily="2" charset="-122"/>
                <a:cs typeface="Times New Roman" panose="02020603050405020304" pitchFamily="18" charset="0"/>
                <a:sym typeface="+mn-ea"/>
              </a:rPr>
              <a:t> </a:t>
            </a:r>
            <a:r>
              <a:rPr lang="en-US" altLang="zh-CN" sz="2800" b="1" kern="100">
                <a:effectLst/>
                <a:latin typeface="宋体" panose="02010600030101010101" pitchFamily="2" charset="-122"/>
                <a:ea typeface="宋体" panose="02010600030101010101" pitchFamily="2" charset="-122"/>
                <a:cs typeface="宋体" panose="02010600030101010101" pitchFamily="2" charset="-122"/>
                <a:sym typeface="+mn-ea"/>
              </a:rPr>
              <a:t>21</a:t>
            </a:r>
            <a:r>
              <a:rPr lang="zh-CN" altLang="zh-CN" sz="2800" b="1" kern="100">
                <a:effectLst/>
                <a:latin typeface="Calibri" panose="020F0502020204030204"/>
                <a:ea typeface="宋体" panose="02010600030101010101" pitchFamily="2" charset="-122"/>
                <a:cs typeface="宋体" panose="02010600030101010101" pitchFamily="2" charset="-122"/>
                <a:sym typeface="+mn-ea"/>
              </a:rPr>
              <a:t>．对文学作品来说，标点标示的停顿，有时很有表现力。文中有两处画横线部分，请任选一处，分析其中的逗号是怎样增强表现力的。（</a:t>
            </a:r>
            <a:r>
              <a:rPr lang="en-US" altLang="zh-CN" sz="2800" b="1" kern="100">
                <a:effectLst/>
                <a:latin typeface="Calibri" panose="020F0502020204030204"/>
                <a:ea typeface="宋体" panose="02010600030101010101" pitchFamily="2" charset="-122"/>
                <a:cs typeface="宋体" panose="02010600030101010101" pitchFamily="2" charset="-122"/>
                <a:sym typeface="+mn-ea"/>
              </a:rPr>
              <a:t>4</a:t>
            </a:r>
            <a:r>
              <a:rPr lang="zh-CN" altLang="zh-CN" sz="2800" b="1" kern="100">
                <a:effectLst/>
                <a:latin typeface="Calibri" panose="020F0502020204030204"/>
                <a:ea typeface="宋体" panose="02010600030101010101" pitchFamily="2" charset="-122"/>
                <a:cs typeface="宋体" panose="02010600030101010101" pitchFamily="2" charset="-122"/>
                <a:sym typeface="+mn-ea"/>
              </a:rPr>
              <a:t>分）</a:t>
            </a:r>
            <a:endParaRPr lang="zh-CN" altLang="zh-CN" sz="2800" b="1" kern="100">
              <a:effectLst/>
              <a:latin typeface="Calibri" panose="020F0502020204030204"/>
              <a:ea typeface="宋体" panose="02010600030101010101" pitchFamily="2" charset="-122"/>
              <a:cs typeface="宋体" panose="02010600030101010101" pitchFamily="2" charset="-122"/>
              <a:sym typeface="+mn-ea"/>
            </a:endParaRPr>
          </a:p>
        </p:txBody>
      </p:sp>
      <p:sp>
        <p:nvSpPr>
          <p:cNvPr id="3" name="矩形 2"/>
          <p:cNvSpPr/>
          <p:nvPr/>
        </p:nvSpPr>
        <p:spPr>
          <a:xfrm>
            <a:off x="436880" y="365125"/>
            <a:ext cx="3677285" cy="64071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06070" algn="l">
              <a:lnSpc>
                <a:spcPct val="150000"/>
              </a:lnSpc>
            </a:pPr>
            <a:r>
              <a:rPr lang="zh-CN" altLang="en-US" sz="2800" b="1" kern="100">
                <a:solidFill>
                  <a:schemeClr val="bg1"/>
                </a:solidFill>
                <a:effectLst/>
                <a:latin typeface="Calibri" panose="020F0502020204030204"/>
                <a:ea typeface="黑体" panose="02010609060101010101" charset="-122"/>
                <a:cs typeface="黑体" panose="02010609060101010101" charset="-122"/>
                <a:sym typeface="+mn-ea"/>
              </a:rPr>
              <a:t>任务一：</a:t>
            </a:r>
            <a:r>
              <a:rPr lang="zh-CN" sz="2800" b="1" kern="100">
                <a:solidFill>
                  <a:schemeClr val="bg1"/>
                </a:solidFill>
                <a:effectLst/>
                <a:latin typeface="Calibri" panose="020F0502020204030204"/>
                <a:ea typeface="黑体" panose="02010609060101010101" charset="-122"/>
                <a:cs typeface="黑体" panose="02010609060101010101" charset="-122"/>
                <a:sym typeface="+mn-ea"/>
              </a:rPr>
              <a:t>考情回顾</a:t>
            </a:r>
            <a:endParaRPr lang="zh-CN" sz="2800" b="1" kern="100">
              <a:solidFill>
                <a:schemeClr val="bg1"/>
              </a:solidFill>
              <a:effectLst/>
              <a:latin typeface="Calibri" panose="020F0502020204030204"/>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563" y="447358"/>
            <a:ext cx="11318875" cy="596328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73430" y="786130"/>
            <a:ext cx="2250440" cy="645160"/>
          </a:xfrm>
          <a:prstGeom prst="rect">
            <a:avLst/>
          </a:prstGeom>
          <a:noFill/>
        </p:spPr>
        <p:txBody>
          <a:bodyPr wrap="square" rtlCol="0" anchor="t">
            <a:spAutoFit/>
          </a:bodyPr>
          <a:lstStyle/>
          <a:p>
            <a:r>
              <a:rPr lang="zh-CN" altLang="en-US" sz="3600" b="1">
                <a:solidFill>
                  <a:schemeClr val="tx1"/>
                </a:solidFill>
                <a:sym typeface="+mn-ea"/>
              </a:rPr>
              <a:t>考点探究</a:t>
            </a:r>
            <a:endParaRPr lang="zh-CN" altLang="en-US" sz="3600" b="1">
              <a:solidFill>
                <a:schemeClr val="tx1"/>
              </a:solidFill>
              <a:latin typeface="汉仪中宋S" panose="00020600040101010101" charset="-122"/>
              <a:ea typeface="汉仪中宋S" panose="00020600040101010101" charset="-122"/>
              <a:sym typeface="+mn-ea"/>
            </a:endParaRPr>
          </a:p>
        </p:txBody>
      </p:sp>
      <p:sp>
        <p:nvSpPr>
          <p:cNvPr id="3" name="椭圆 2"/>
          <p:cNvSpPr/>
          <p:nvPr/>
        </p:nvSpPr>
        <p:spPr>
          <a:xfrm>
            <a:off x="511175" y="1732280"/>
            <a:ext cx="3517265" cy="3517265"/>
          </a:xfrm>
          <a:prstGeom prst="ellipse">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a:off x="4028440" y="2145030"/>
            <a:ext cx="565785" cy="2868295"/>
          </a:xfrm>
          <a:custGeom>
            <a:avLst/>
            <a:gdLst>
              <a:gd name="connsiteX0" fmla="*/ 1585 w 1585"/>
              <a:gd name="connsiteY0" fmla="*/ 6339 h 6339"/>
              <a:gd name="connsiteX1" fmla="*/ 0 w 1585"/>
              <a:gd name="connsiteY1" fmla="*/ 6339 h 6339"/>
              <a:gd name="connsiteX2" fmla="*/ 0 w 1585"/>
              <a:gd name="connsiteY2" fmla="*/ 0 h 6339"/>
              <a:gd name="connsiteX3" fmla="*/ 1585 w 1585"/>
              <a:gd name="connsiteY3" fmla="*/ 0 h 6339"/>
            </a:gdLst>
            <a:ahLst/>
            <a:cxnLst>
              <a:cxn ang="0">
                <a:pos x="connsiteX0" y="connsiteY0"/>
              </a:cxn>
              <a:cxn ang="0">
                <a:pos x="connsiteX1" y="connsiteY1"/>
              </a:cxn>
              <a:cxn ang="0">
                <a:pos x="connsiteX2" y="connsiteY2"/>
              </a:cxn>
              <a:cxn ang="0">
                <a:pos x="connsiteX3" y="connsiteY3"/>
              </a:cxn>
            </a:cxnLst>
            <a:rect l="l" t="t" r="r" b="b"/>
            <a:pathLst>
              <a:path w="1585" h="6339">
                <a:moveTo>
                  <a:pt x="1585" y="6339"/>
                </a:moveTo>
                <a:lnTo>
                  <a:pt x="0" y="6339"/>
                </a:lnTo>
                <a:lnTo>
                  <a:pt x="0" y="0"/>
                </a:lnTo>
                <a:lnTo>
                  <a:pt x="1585" y="0"/>
                </a:lnTo>
              </a:path>
            </a:pathLst>
          </a:cu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custDataLst>
              <p:tags r:id="rId1"/>
            </p:custDataLst>
          </p:nvPr>
        </p:nvSpPr>
        <p:spPr>
          <a:xfrm>
            <a:off x="4594225" y="1732280"/>
            <a:ext cx="5666740" cy="2011045"/>
          </a:xfrm>
          <a:prstGeom prst="rect">
            <a:avLst/>
          </a:prstGeom>
          <a:noFill/>
        </p:spPr>
        <p:txBody>
          <a:bodyPr wrap="square" rtlCol="0" anchor="t">
            <a:spAutoFit/>
          </a:bodyPr>
          <a:lstStyle/>
          <a:p>
            <a:pPr algn="l">
              <a:lnSpc>
                <a:spcPct val="130000"/>
              </a:lnSpc>
              <a:spcBef>
                <a:spcPct val="0"/>
              </a:spcBef>
              <a:spcAft>
                <a:spcPct val="0"/>
              </a:spcAft>
            </a:pPr>
            <a:r>
              <a:rPr lang="en-US" altLang="zh-CN"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1</a:t>
            </a:r>
            <a:r>
              <a:rPr lang="zh-CN" altLang="en-US"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、题型变化：培养学生</a:t>
            </a:r>
            <a:r>
              <a:rPr lang="zh-CN" altLang="zh-CN"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在具体语境中分析</a:t>
            </a:r>
            <a:r>
              <a:rPr lang="zh-CN" altLang="en-US"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作品</a:t>
            </a:r>
            <a:r>
              <a:rPr lang="zh-CN" altLang="zh-CN"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表情达意</a:t>
            </a:r>
            <a:r>
              <a:rPr lang="zh-CN" altLang="en-US"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的</a:t>
            </a:r>
            <a:r>
              <a:rPr lang="zh-CN" altLang="zh-CN"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rPr>
              <a:t>作用。</a:t>
            </a:r>
            <a:endParaRPr lang="zh-CN" altLang="zh-CN" sz="3200" b="1" kern="10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1" name="文本框 10"/>
          <p:cNvSpPr txBox="1"/>
          <p:nvPr>
            <p:custDataLst>
              <p:tags r:id="rId2"/>
            </p:custDataLst>
          </p:nvPr>
        </p:nvSpPr>
        <p:spPr>
          <a:xfrm>
            <a:off x="4726305" y="4091305"/>
            <a:ext cx="5365750" cy="1370965"/>
          </a:xfrm>
          <a:prstGeom prst="rect">
            <a:avLst/>
          </a:prstGeom>
          <a:noFill/>
        </p:spPr>
        <p:txBody>
          <a:bodyPr wrap="square" rtlCol="0" anchor="t">
            <a:spAutoFit/>
          </a:bodyPr>
          <a:lstStyle/>
          <a:p>
            <a:pPr algn="l">
              <a:lnSpc>
                <a:spcPct val="130000"/>
              </a:lnSpc>
              <a:spcBef>
                <a:spcPct val="50000"/>
              </a:spcBef>
            </a:pPr>
            <a:r>
              <a:rPr lang="en-US" altLang="zh-CN" sz="3200" b="1" kern="100">
                <a:solidFill>
                  <a:schemeClr val="tx1"/>
                </a:solidFill>
                <a:effectLst/>
                <a:latin typeface="Calibri" panose="020F0502020204030204"/>
                <a:ea typeface="宋体" panose="02010600030101010101" pitchFamily="2" charset="-122"/>
                <a:cs typeface="宋体" panose="02010600030101010101" pitchFamily="2" charset="-122"/>
                <a:sym typeface="+mn-ea"/>
              </a:rPr>
              <a:t>2</a:t>
            </a:r>
            <a:r>
              <a:rPr lang="zh-CN" altLang="en-US" sz="3200" b="1" kern="100">
                <a:solidFill>
                  <a:schemeClr val="tx1"/>
                </a:solidFill>
                <a:effectLst/>
                <a:latin typeface="Calibri" panose="020F0502020204030204"/>
                <a:ea typeface="宋体" panose="02010600030101010101" pitchFamily="2" charset="-122"/>
                <a:cs typeface="宋体" panose="02010600030101010101" pitchFamily="2" charset="-122"/>
                <a:sym typeface="+mn-ea"/>
              </a:rPr>
              <a:t>、考查重点：</a:t>
            </a:r>
            <a:r>
              <a:rPr lang="zh-CN" altLang="zh-CN" sz="3200" b="1" kern="100">
                <a:solidFill>
                  <a:schemeClr val="tx1"/>
                </a:solidFill>
                <a:effectLst/>
                <a:latin typeface="Calibri" panose="020F0502020204030204"/>
                <a:ea typeface="宋体" panose="02010600030101010101" pitchFamily="2" charset="-122"/>
                <a:cs typeface="宋体" panose="02010600030101010101" pitchFamily="2" charset="-122"/>
                <a:sym typeface="+mn-ea"/>
              </a:rPr>
              <a:t>引导考生体会文学语言创造性</a:t>
            </a:r>
            <a:r>
              <a:rPr lang="zh-CN" altLang="en-US" sz="3200" b="1" kern="100">
                <a:solidFill>
                  <a:schemeClr val="tx1"/>
                </a:solidFill>
                <a:effectLst/>
                <a:latin typeface="Calibri" panose="020F0502020204030204"/>
                <a:ea typeface="宋体" panose="02010600030101010101" pitchFamily="2" charset="-122"/>
                <a:cs typeface="宋体" panose="02010600030101010101" pitchFamily="2" charset="-122"/>
                <a:sym typeface="+mn-ea"/>
              </a:rPr>
              <a:t>和灵活性</a:t>
            </a:r>
            <a:r>
              <a:rPr lang="zh-CN" altLang="zh-CN" sz="3200" b="1" kern="100">
                <a:solidFill>
                  <a:schemeClr val="tx1"/>
                </a:solidFill>
                <a:effectLst/>
                <a:latin typeface="Calibri" panose="020F0502020204030204"/>
                <a:ea typeface="宋体" panose="02010600030101010101" pitchFamily="2" charset="-122"/>
                <a:cs typeface="宋体" panose="02010600030101010101" pitchFamily="2" charset="-122"/>
                <a:sym typeface="+mn-ea"/>
              </a:rPr>
              <a:t>。</a:t>
            </a:r>
            <a:endParaRPr lang="zh-CN" altLang="zh-CN" sz="3200" b="1" kern="100">
              <a:solidFill>
                <a:schemeClr val="tx1"/>
              </a:solidFill>
              <a:effectLst/>
              <a:latin typeface="Calibri" panose="020F0502020204030204"/>
              <a:ea typeface="宋体" panose="02010600030101010101" pitchFamily="2" charset="-122"/>
              <a:cs typeface="宋体" panose="02010600030101010101" pitchFamily="2" charset="-122"/>
              <a:sym typeface="+mn-ea"/>
            </a:endParaRPr>
          </a:p>
        </p:txBody>
      </p:sp>
      <p:sp>
        <p:nvSpPr>
          <p:cNvPr id="13" name="文本框 12"/>
          <p:cNvSpPr txBox="1"/>
          <p:nvPr/>
        </p:nvSpPr>
        <p:spPr>
          <a:xfrm>
            <a:off x="642620" y="3075305"/>
            <a:ext cx="3253740" cy="706755"/>
          </a:xfrm>
          <a:prstGeom prst="rect">
            <a:avLst/>
          </a:prstGeom>
          <a:noFill/>
        </p:spPr>
        <p:txBody>
          <a:bodyPr wrap="square" rtlCol="0">
            <a:spAutoFit/>
          </a:bodyPr>
          <a:lstStyle/>
          <a:p>
            <a:r>
              <a:rPr lang="zh-CN" altLang="en-US" sz="4000" b="1">
                <a:solidFill>
                  <a:schemeClr val="bg1"/>
                </a:solidFill>
              </a:rPr>
              <a:t>高考考点探究</a:t>
            </a:r>
            <a:endParaRPr lang="zh-CN" altLang="en-US" sz="4000" b="1">
              <a:solidFill>
                <a:schemeClr val="bg1"/>
              </a:solidFill>
            </a:endParaRPr>
          </a:p>
        </p:txBody>
      </p:sp>
    </p:spTree>
    <p:custDataLst>
      <p:tags r:id="rId3"/>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36880" y="447675"/>
            <a:ext cx="11318875" cy="6133465"/>
          </a:xfrm>
          <a:prstGeom prst="rect">
            <a:avLst/>
          </a:prstGeom>
          <a:noFill/>
          <a:ln w="19050">
            <a:solidFill>
              <a:srgbClr val="83A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436880" y="447675"/>
            <a:ext cx="11188065" cy="6133465"/>
          </a:xfrm>
          <a:prstGeom prst="rect">
            <a:avLst/>
          </a:prstGeom>
          <a:noFill/>
        </p:spPr>
        <p:txBody>
          <a:bodyPr wrap="square" rtlCol="0" anchor="t">
            <a:noAutofit/>
          </a:bodyPr>
          <a:lstStyle/>
          <a:p>
            <a:pPr marL="71120" indent="304800" algn="just">
              <a:lnSpc>
                <a:spcPct val="150000"/>
              </a:lnSpc>
            </a:pPr>
            <a:r>
              <a:rPr lang="zh-CN" altLang="zh-CN" sz="2400" b="1" u="sng" kern="100" dirty="0">
                <a:solidFill>
                  <a:srgbClr val="FF0000"/>
                </a:solidFill>
                <a:effectLst/>
                <a:highlight>
                  <a:srgbClr val="FFFF00"/>
                </a:highlight>
                <a:latin typeface="黑体" panose="02010609060101010101" charset="-122"/>
                <a:ea typeface="黑体" panose="02010609060101010101" charset="-122"/>
                <a:cs typeface="楷体" panose="02010609060101010101" pitchFamily="49" charset="-122"/>
                <a:sym typeface="+mn-ea"/>
              </a:rPr>
              <a:t>①可是他低着头，咬着牙，向前钻，</a:t>
            </a:r>
            <a:endParaRPr lang="zh-CN" altLang="zh-CN" sz="2400" kern="100" dirty="0">
              <a:effectLst/>
              <a:latin typeface="黑体" panose="02010609060101010101" charset="-122"/>
              <a:ea typeface="黑体" panose="02010609060101010101" charset="-122"/>
              <a:cs typeface="黑体" panose="02010609060101010101" charset="-122"/>
              <a:sym typeface="+mn-ea"/>
            </a:endParaRPr>
          </a:p>
          <a:p>
            <a:pPr marL="71120" indent="304800" algn="just">
              <a:lnSpc>
                <a:spcPct val="150000"/>
              </a:lnSpc>
            </a:pPr>
            <a:r>
              <a:rPr lang="zh-CN" altLang="zh-CN" sz="2400" kern="100" dirty="0">
                <a:effectLst/>
                <a:latin typeface="黑体" panose="02010609060101010101" charset="-122"/>
                <a:ea typeface="黑体" panose="02010609060101010101" charset="-122"/>
                <a:cs typeface="黑体" panose="02010609060101010101" charset="-122"/>
                <a:sym typeface="+mn-ea"/>
              </a:rPr>
              <a:t>（</a:t>
            </a:r>
            <a:r>
              <a:rPr lang="en-US" altLang="zh-CN" sz="2400" kern="100" dirty="0">
                <a:effectLst/>
                <a:latin typeface="黑体" panose="02010609060101010101" charset="-122"/>
                <a:ea typeface="黑体" panose="02010609060101010101" charset="-122"/>
                <a:cs typeface="黑体" panose="02010609060101010101" charset="-122"/>
                <a:sym typeface="+mn-ea"/>
              </a:rPr>
              <a:t>1</a:t>
            </a:r>
            <a:r>
              <a:rPr lang="zh-CN" altLang="zh-CN" sz="2400" kern="100" dirty="0">
                <a:effectLst/>
                <a:latin typeface="黑体" panose="02010609060101010101" charset="-122"/>
                <a:ea typeface="黑体" panose="02010609060101010101" charset="-122"/>
                <a:cs typeface="黑体" panose="02010609060101010101" charset="-122"/>
                <a:sym typeface="+mn-ea"/>
              </a:rPr>
              <a:t>）从</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语法角度</a:t>
            </a:r>
            <a:r>
              <a:rPr lang="zh-CN" altLang="zh-CN" sz="2400" kern="100" dirty="0">
                <a:effectLst/>
                <a:latin typeface="黑体" panose="02010609060101010101" charset="-122"/>
                <a:ea typeface="黑体" panose="02010609060101010101" charset="-122"/>
                <a:cs typeface="黑体" panose="02010609060101010101" charset="-122"/>
                <a:sym typeface="+mn-ea"/>
              </a:rPr>
              <a:t>分析。这两个逗号如果删去，变成“他低着头咬着牙向前钻”，句子依然成立，但句式由短句变成了长句，失去了原有的节奏感和韵律感。</a:t>
            </a:r>
            <a:endParaRPr lang="zh-CN" altLang="zh-CN" sz="2400" kern="100" dirty="0">
              <a:effectLst/>
              <a:latin typeface="黑体" panose="02010609060101010101" charset="-122"/>
              <a:ea typeface="黑体" panose="02010609060101010101" charset="-122"/>
              <a:cs typeface="黑体" panose="02010609060101010101" charset="-122"/>
              <a:sym typeface="+mn-ea"/>
            </a:endParaRPr>
          </a:p>
          <a:p>
            <a:pPr marL="71120" indent="304800" algn="just">
              <a:lnSpc>
                <a:spcPct val="150000"/>
              </a:lnSpc>
            </a:pPr>
            <a:r>
              <a:rPr lang="zh-CN" altLang="zh-CN" sz="2400" kern="100" dirty="0">
                <a:effectLst/>
                <a:latin typeface="黑体" panose="02010609060101010101" charset="-122"/>
                <a:ea typeface="黑体" panose="02010609060101010101" charset="-122"/>
                <a:cs typeface="黑体" panose="02010609060101010101" charset="-122"/>
                <a:sym typeface="+mn-ea"/>
              </a:rPr>
              <a:t>（</a:t>
            </a:r>
            <a:r>
              <a:rPr lang="en-US" altLang="zh-CN" sz="2400" kern="100" dirty="0">
                <a:effectLst/>
                <a:latin typeface="黑体" panose="02010609060101010101" charset="-122"/>
                <a:ea typeface="黑体" panose="02010609060101010101" charset="-122"/>
                <a:cs typeface="黑体" panose="02010609060101010101" charset="-122"/>
                <a:sym typeface="+mn-ea"/>
              </a:rPr>
              <a:t>2</a:t>
            </a:r>
            <a:r>
              <a:rPr lang="zh-CN" altLang="zh-CN" sz="2400" kern="100" dirty="0">
                <a:effectLst/>
                <a:latin typeface="黑体" panose="02010609060101010101" charset="-122"/>
                <a:ea typeface="黑体" panose="02010609060101010101" charset="-122"/>
                <a:cs typeface="黑体" panose="02010609060101010101" charset="-122"/>
                <a:sym typeface="+mn-ea"/>
              </a:rPr>
              <a:t>）从标点产生的</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语义角度</a:t>
            </a:r>
            <a:r>
              <a:rPr lang="zh-CN" altLang="zh-CN" sz="2400" kern="100" dirty="0">
                <a:effectLst/>
                <a:latin typeface="黑体" panose="02010609060101010101" charset="-122"/>
                <a:ea typeface="黑体" panose="02010609060101010101" charset="-122"/>
                <a:cs typeface="黑体" panose="02010609060101010101" charset="-122"/>
                <a:sym typeface="+mn-ea"/>
              </a:rPr>
              <a:t>分析。逗号的存在，让“低着头”“咬着牙”“向前钻”成为三个独立的语句，每个语句表示一个独立的动作，对这三个动作就起到强调作用。</a:t>
            </a:r>
            <a:endParaRPr lang="zh-CN" altLang="zh-CN" sz="2400" kern="100" dirty="0">
              <a:effectLst/>
              <a:latin typeface="黑体" panose="02010609060101010101" charset="-122"/>
              <a:ea typeface="黑体" panose="02010609060101010101" charset="-122"/>
              <a:cs typeface="黑体" panose="02010609060101010101" charset="-122"/>
              <a:sym typeface="+mn-ea"/>
            </a:endParaRPr>
          </a:p>
          <a:p>
            <a:pPr marL="71120" indent="304800" algn="just">
              <a:lnSpc>
                <a:spcPct val="150000"/>
              </a:lnSpc>
            </a:pPr>
            <a:r>
              <a:rPr lang="zh-CN" altLang="zh-CN" sz="2400" kern="100" dirty="0">
                <a:effectLst/>
                <a:latin typeface="黑体" panose="02010609060101010101" charset="-122"/>
                <a:ea typeface="黑体" panose="02010609060101010101" charset="-122"/>
                <a:cs typeface="黑体" panose="02010609060101010101" charset="-122"/>
                <a:sym typeface="+mn-ea"/>
              </a:rPr>
              <a:t>（</a:t>
            </a:r>
            <a:r>
              <a:rPr lang="en-US" altLang="zh-CN" sz="2400" kern="100" dirty="0">
                <a:effectLst/>
                <a:latin typeface="黑体" panose="02010609060101010101" charset="-122"/>
                <a:ea typeface="黑体" panose="02010609060101010101" charset="-122"/>
                <a:cs typeface="黑体" panose="02010609060101010101" charset="-122"/>
                <a:sym typeface="+mn-ea"/>
              </a:rPr>
              <a:t>3</a:t>
            </a:r>
            <a:r>
              <a:rPr lang="zh-CN" altLang="zh-CN" sz="2400" kern="100" dirty="0">
                <a:effectLst/>
                <a:latin typeface="黑体" panose="02010609060101010101" charset="-122"/>
                <a:ea typeface="黑体" panose="02010609060101010101" charset="-122"/>
                <a:cs typeface="黑体" panose="02010609060101010101" charset="-122"/>
                <a:sym typeface="+mn-ea"/>
              </a:rPr>
              <a:t>）标点的</a:t>
            </a:r>
            <a:r>
              <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rPr>
              <a:t>修辞效果</a:t>
            </a:r>
            <a:r>
              <a:rPr lang="zh-CN" altLang="zh-CN" sz="2400" kern="100" dirty="0">
                <a:effectLst/>
                <a:latin typeface="黑体" panose="02010609060101010101" charset="-122"/>
                <a:ea typeface="黑体" panose="02010609060101010101" charset="-122"/>
                <a:cs typeface="黑体" panose="02010609060101010101" charset="-122"/>
                <a:sym typeface="+mn-ea"/>
              </a:rPr>
              <a:t>分析。逗号标示的停顿，让这三个动作变成了非连贯的动作，不再具有流畅性，而这种字面上的不流畅和主人公艰难行走的不流畅之间，有一种相似性，也就是认知语言学的基本观点——句法形式和语义之间具有象似性。</a:t>
            </a:r>
            <a:endParaRPr lang="zh-CN" altLang="zh-CN" sz="2400"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70" name="Shape 23170"/>
          <p:cNvSpPr/>
          <p:nvPr/>
        </p:nvSpPr>
        <p:spPr>
          <a:xfrm>
            <a:off x="5997575" y="2075815"/>
            <a:ext cx="546735" cy="560070"/>
          </a:xfrm>
          <a:custGeom>
            <a:avLst/>
            <a:gdLst/>
            <a:ahLst/>
            <a:cxnLst>
              <a:cxn ang="0">
                <a:pos x="wd2" y="hd2"/>
              </a:cxn>
              <a:cxn ang="5400000">
                <a:pos x="wd2" y="hd2"/>
              </a:cxn>
              <a:cxn ang="10800000">
                <a:pos x="wd2" y="hd2"/>
              </a:cxn>
              <a:cxn ang="16200000">
                <a:pos x="wd2" y="hd2"/>
              </a:cxn>
            </a:cxnLst>
            <a:rect l="0" t="0" r="r" b="b"/>
            <a:pathLst>
              <a:path w="21600" h="21600" extrusionOk="0">
                <a:moveTo>
                  <a:pt x="2444" y="0"/>
                </a:moveTo>
                <a:cubicBezTo>
                  <a:pt x="1090" y="1"/>
                  <a:pt x="0" y="1065"/>
                  <a:pt x="0" y="2388"/>
                </a:cubicBezTo>
                <a:cubicBezTo>
                  <a:pt x="0" y="3710"/>
                  <a:pt x="1090" y="4775"/>
                  <a:pt x="2444" y="4775"/>
                </a:cubicBezTo>
                <a:cubicBezTo>
                  <a:pt x="3797" y="4775"/>
                  <a:pt x="4888" y="3710"/>
                  <a:pt x="4888" y="2388"/>
                </a:cubicBezTo>
                <a:cubicBezTo>
                  <a:pt x="4888" y="1065"/>
                  <a:pt x="3797" y="1"/>
                  <a:pt x="2444" y="0"/>
                </a:cubicBezTo>
                <a:close/>
                <a:moveTo>
                  <a:pt x="13187" y="592"/>
                </a:moveTo>
                <a:cubicBezTo>
                  <a:pt x="8853" y="593"/>
                  <a:pt x="5284" y="3773"/>
                  <a:pt x="4813" y="7885"/>
                </a:cubicBezTo>
                <a:cubicBezTo>
                  <a:pt x="2008" y="8856"/>
                  <a:pt x="2" y="11476"/>
                  <a:pt x="0" y="14548"/>
                </a:cubicBezTo>
                <a:cubicBezTo>
                  <a:pt x="2" y="18449"/>
                  <a:pt x="3226" y="21599"/>
                  <a:pt x="7219" y="21600"/>
                </a:cubicBezTo>
                <a:cubicBezTo>
                  <a:pt x="10322" y="21599"/>
                  <a:pt x="12958" y="19691"/>
                  <a:pt x="13983" y="17010"/>
                </a:cubicBezTo>
                <a:cubicBezTo>
                  <a:pt x="18258" y="16611"/>
                  <a:pt x="21599" y="13090"/>
                  <a:pt x="21600" y="8810"/>
                </a:cubicBezTo>
                <a:cubicBezTo>
                  <a:pt x="21599" y="4264"/>
                  <a:pt x="17841" y="593"/>
                  <a:pt x="13187" y="592"/>
                </a:cubicBezTo>
                <a:close/>
              </a:path>
            </a:pathLst>
          </a:custGeom>
          <a:solidFill>
            <a:schemeClr val="bg1"/>
          </a:solidFill>
          <a:ln w="12700">
            <a:miter lim="400000"/>
          </a:ln>
        </p:spPr>
        <p:txBody>
          <a:bodyPr lIns="19051" tIns="19051" rIns="19051" bIns="19051" anchor="ct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000"/>
          </a:p>
        </p:txBody>
      </p:sp>
      <p:sp>
        <p:nvSpPr>
          <p:cNvPr id="19" name="文本框 18"/>
          <p:cNvSpPr txBox="1"/>
          <p:nvPr/>
        </p:nvSpPr>
        <p:spPr>
          <a:xfrm>
            <a:off x="5731510" y="2824480"/>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20" name="文本框 19"/>
          <p:cNvSpPr txBox="1"/>
          <p:nvPr/>
        </p:nvSpPr>
        <p:spPr>
          <a:xfrm>
            <a:off x="5731510" y="3559175"/>
            <a:ext cx="5088255" cy="570865"/>
          </a:xfrm>
          <a:prstGeom prst="rect">
            <a:avLst/>
          </a:prstGeom>
          <a:noFill/>
        </p:spPr>
        <p:txBody>
          <a:bodyPr wrap="square" rtlCol="0" anchor="t">
            <a:spAutoFit/>
          </a:bodyPr>
          <a:lstStyle/>
          <a:p>
            <a:pPr algn="l">
              <a:lnSpc>
                <a:spcPct val="130000"/>
              </a:lnSpc>
              <a:spcBef>
                <a:spcPct val="0"/>
              </a:spcBef>
              <a:spcAft>
                <a:spcPct val="0"/>
              </a:spcAft>
            </a:pPr>
            <a:r>
              <a:rPr lang="zh-CN" altLang="en-US" sz="1200">
                <a:solidFill>
                  <a:schemeClr val="bg1"/>
                </a:solidFill>
                <a:latin typeface="汉仪君黑-45简" panose="020B0604020202020204" charset="-122"/>
                <a:ea typeface="汉仪君黑-45简" panose="020B0604020202020204" charset="-122"/>
              </a:rPr>
              <a:t>点击输入文本信息，简要陈述文本信息，字体大小可调节。点击输入文本信息，简要陈述文本信息，字体大小可调节。</a:t>
            </a:r>
            <a:endParaRPr lang="zh-CN" altLang="en-US" sz="1200">
              <a:solidFill>
                <a:schemeClr val="bg1"/>
              </a:solidFill>
              <a:latin typeface="汉仪君黑-45简" panose="020B0604020202020204" charset="-122"/>
              <a:ea typeface="汉仪君黑-45简" panose="020B0604020202020204" charset="-122"/>
            </a:endParaRPr>
          </a:p>
        </p:txBody>
      </p:sp>
      <p:sp>
        <p:nvSpPr>
          <p:cNvPr id="5" name="文本框 4"/>
          <p:cNvSpPr txBox="1"/>
          <p:nvPr/>
        </p:nvSpPr>
        <p:spPr>
          <a:xfrm>
            <a:off x="542593" y="965105"/>
            <a:ext cx="11188065" cy="4872355"/>
          </a:xfrm>
          <a:prstGeom prst="rect">
            <a:avLst/>
          </a:prstGeom>
          <a:noFill/>
        </p:spPr>
        <p:txBody>
          <a:bodyPr wrap="square" rtlCol="0" anchor="t">
            <a:noAutofit/>
          </a:bodyPr>
          <a:lstStyle/>
          <a:p>
            <a:pPr indent="304800" algn="just">
              <a:lnSpc>
                <a:spcPct val="160000"/>
              </a:lnSpc>
            </a:pPr>
            <a:r>
              <a:rPr lang="en-US" altLang="zh-CN" sz="2800"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en-US" sz="3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1</a:t>
            </a:r>
            <a:r>
              <a:rPr lang="zh-CN" altLang="en-US" sz="3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逗号让画线处成为三个独立语句，对三个动作起到强调作用</a:t>
            </a:r>
            <a:r>
              <a:rPr lang="en-US"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a:t>
            </a:r>
            <a:endParaRPr lang="en-US"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endParaRPr>
          </a:p>
          <a:p>
            <a:pPr indent="304800" algn="just">
              <a:lnSpc>
                <a:spcPct val="160000"/>
              </a:lnSpc>
            </a:pPr>
            <a:r>
              <a:rPr lang="en-US"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 </a:t>
            </a:r>
            <a:r>
              <a:rPr lang="zh-CN" altLang="en-US" sz="3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en-US"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2</a:t>
            </a:r>
            <a:r>
              <a:rPr lang="zh-CN" altLang="en-US" sz="3400" kern="100" dirty="0">
                <a:solidFill>
                  <a:srgbClr val="FF0000"/>
                </a:solidFill>
                <a:effectLst/>
                <a:latin typeface="黑体" panose="02010609060101010101" charset="-122"/>
                <a:ea typeface="黑体" panose="02010609060101010101" charset="-122"/>
                <a:cs typeface="黑体" panose="02010609060101010101" charset="-122"/>
                <a:sym typeface="+mn-ea"/>
              </a:rPr>
              <a:t>）</a:t>
            </a:r>
            <a:r>
              <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rPr>
              <a:t>逗号标示的停顿，使三个动作不再具有流畅性，表现了前行的艰难。</a:t>
            </a:r>
            <a:endParaRPr lang="zh-CN" altLang="zh-CN" sz="3400" kern="100" dirty="0">
              <a:solidFill>
                <a:srgbClr val="FF0000"/>
              </a:solidFill>
              <a:effectLst/>
              <a:latin typeface="黑体" panose="02010609060101010101" charset="-122"/>
              <a:ea typeface="黑体" panose="02010609060101010101" charset="-122"/>
              <a:cs typeface="黑体" panose="02010609060101010101" charset="-122"/>
              <a:sym typeface="+mn-ea"/>
            </a:endParaRPr>
          </a:p>
        </p:txBody>
      </p:sp>
      <p:sp>
        <p:nvSpPr>
          <p:cNvPr id="3" name="矩形 2"/>
          <p:cNvSpPr/>
          <p:nvPr/>
        </p:nvSpPr>
        <p:spPr>
          <a:xfrm>
            <a:off x="436880" y="427990"/>
            <a:ext cx="2519680"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rPr>
              <a:t>考情回顾</a:t>
            </a:r>
            <a:endParaRPr lang="zh-CN" altLang="zh-CN" sz="3200" kern="100">
              <a:solidFill>
                <a:schemeClr val="bg1"/>
              </a:solidFill>
              <a:effectLst/>
              <a:latin typeface="黑体" panose="02010609060101010101" charset="-122"/>
              <a:ea typeface="黑体" panose="02010609060101010101" charset="-122"/>
              <a:cs typeface="黑体" panose="02010609060101010101" charset="-122"/>
              <a:sym typeface="+mn-ea"/>
            </a:endParaRPr>
          </a:p>
        </p:txBody>
      </p:sp>
      <p:sp>
        <p:nvSpPr>
          <p:cNvPr id="30" name="矩形 29"/>
          <p:cNvSpPr/>
          <p:nvPr/>
        </p:nvSpPr>
        <p:spPr>
          <a:xfrm>
            <a:off x="1429953" y="5380175"/>
            <a:ext cx="9115425" cy="542925"/>
          </a:xfrm>
          <a:prstGeom prst="rect">
            <a:avLst/>
          </a:prstGeom>
          <a:solidFill>
            <a:srgbClr val="83A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zh-CN" sz="3200" kern="100" dirty="0">
                <a:solidFill>
                  <a:schemeClr val="bg1"/>
                </a:solidFill>
                <a:effectLst/>
                <a:latin typeface="黑体" panose="02010609060101010101" charset="-122"/>
                <a:ea typeface="黑体" panose="02010609060101010101" charset="-122"/>
                <a:cs typeface="黑体" panose="02010609060101010101" charset="-122"/>
                <a:sym typeface="+mn-ea"/>
              </a:rPr>
              <a:t>技巧点拨：从语法角度、从语义角度、修辞角度</a:t>
            </a:r>
            <a:endParaRPr lang="zh-CN" altLang="zh-CN" sz="3200" kern="100" dirty="0">
              <a:solidFill>
                <a:schemeClr val="bg1"/>
              </a:solidFill>
              <a:effectLst/>
              <a:latin typeface="黑体" panose="02010609060101010101" charset="-122"/>
              <a:ea typeface="黑体" panose="02010609060101010101" charset="-122"/>
              <a:cs typeface="黑体" panose="02010609060101010101" charset="-122"/>
              <a:sym typeface="+mn-ea"/>
            </a:endParaRPr>
          </a:p>
        </p:txBody>
      </p:sp>
    </p:spTree>
    <p:custDataLst>
      <p:tags r:id="rId1"/>
    </p:custData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blinds(horizontal)">
                                      <p:cBhvr>
                                        <p:cTn id="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00.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i*7"/>
  <p:tag name="KSO_WM_UNIT_INDEX" val="7"/>
  <p:tag name="KSO_WM_UNIT_LAYERLEVEL" val="1"/>
  <p:tag name="KSO_WM_UNIT_TYPE" val="i"/>
</p:tagLst>
</file>

<file path=ppt/tags/tag101.xml><?xml version="1.0" encoding="utf-8"?>
<p:tagLst xmlns:p="http://schemas.openxmlformats.org/presentationml/2006/main">
  <p:tag name="KSO_WM_BEAUTIFY_FLAG" val="#wm#"/>
  <p:tag name="KSO_WM_TAG_VERSION" val="1.0"/>
  <p:tag name="KSO_WM_UNIT_COMPATIBLE" val="1"/>
  <p:tag name="KSO_WM_UNIT_CONTENT_GROUP_TYPE" val="contentchip"/>
  <p:tag name="KSO_WM_UNIT_DIAGRAM_ISNUMVISUAL" val="0"/>
  <p:tag name="KSO_WM_UNIT_DIAGRAM_ISREFERUNIT" val="0"/>
  <p:tag name="KSO_WM_UNIT_HIGHLIGHT" val="0"/>
  <p:tag name="KSO_WM_UNIT_ID" val="_4*e*1"/>
  <p:tag name="KSO_WM_UNIT_INDEX" val="1"/>
  <p:tag name="KSO_WM_UNIT_LAYERLEVEL" val="1"/>
  <p:tag name="KSO_WM_UNIT_NOCLEAR" val="0"/>
  <p:tag name="KSO_WM_UNIT_PRESET_TEXT" val="01"/>
  <p:tag name="KSO_WM_UNIT_TYPE" val="e"/>
  <p:tag name="KSO_WM_UNIT_VALUE" val="6"/>
</p:tagLst>
</file>

<file path=ppt/tags/tag10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0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0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05.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5*i*1"/>
  <p:tag name="KSO_WM_UNIT_INDEX" val="1"/>
  <p:tag name="KSO_WM_UNIT_LAYERLEVEL" val="1"/>
  <p:tag name="KSO_WM_UNIT_TYPE" val="i"/>
</p:tagLst>
</file>

<file path=ppt/tags/tag10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10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f*2"/>
  <p:tag name="KSO_WM_UNIT_INDEX" val="2"/>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108.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5*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10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1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112.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6*i*1"/>
  <p:tag name="KSO_WM_UNIT_INDEX" val="1"/>
  <p:tag name="KSO_WM_UNIT_LAYERLEVEL" val="1"/>
  <p:tag name="KSO_WM_UNIT_TYPE" val="i"/>
</p:tagLst>
</file>

<file path=ppt/tags/tag1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f*2_1"/>
  <p:tag name="KSO_WM_UNIT_INDEX" val="2_1"/>
  <p:tag name="KSO_WM_UNIT_LAYERLEVEL" val="1_1"/>
  <p:tag name="KSO_WM_UNIT_NOCLEAR" val="0"/>
  <p:tag name="KSO_WM_UNIT_PRESET_TEXT" val="单击此处编辑母版文本样式&#10;第二级&#10;第三级&#10;第四级&#10;第五级"/>
  <p:tag name="KSO_WM_UNIT_SUBTYPE" val="a"/>
  <p:tag name="KSO_WM_UNIT_TYPE" val="h_f"/>
  <p:tag name="KSO_WM_UNIT_VALUE" val="60"/>
</p:tagLst>
</file>

<file path=ppt/tags/tag1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a*2_1"/>
  <p:tag name="KSO_WM_UNIT_INDEX" val="2_1"/>
  <p:tag name="KSO_WM_UNIT_ISCONTENTSTITLE" val="0"/>
  <p:tag name="KSO_WM_UNIT_ISNUMDGMTITLE" val="0"/>
  <p:tag name="KSO_WM_UNIT_LAYERLEVEL" val="1_1"/>
  <p:tag name="KSO_WM_UNIT_NOCLEAR" val="0"/>
  <p:tag name="KSO_WM_UNIT_PRESET_TEXT" val="添加小标题"/>
  <p:tag name="KSO_WM_UNIT_TYPE" val="h_a"/>
  <p:tag name="KSO_WM_UNIT_VALUE" val="10"/>
</p:tagLst>
</file>

<file path=ppt/tags/tag1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f*1_1"/>
  <p:tag name="KSO_WM_UNIT_INDEX" val="1_1"/>
  <p:tag name="KSO_WM_UNIT_LAYERLEVEL" val="1_1"/>
  <p:tag name="KSO_WM_UNIT_NOCLEAR" val="0"/>
  <p:tag name="KSO_WM_UNIT_PRESET_TEXT" val="单击此处编辑母版文本样式&#10;第二级&#10;第三级&#10;第四级&#10;第五级"/>
  <p:tag name="KSO_WM_UNIT_SUBTYPE" val="a"/>
  <p:tag name="KSO_WM_UNIT_TYPE" val="h_f"/>
  <p:tag name="KSO_WM_UNIT_VALUE" val="60"/>
</p:tagLst>
</file>

<file path=ppt/tags/tag1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h_a*1_1"/>
  <p:tag name="KSO_WM_UNIT_INDEX" val="1_1"/>
  <p:tag name="KSO_WM_UNIT_ISCONTENTSTITLE" val="0"/>
  <p:tag name="KSO_WM_UNIT_ISNUMDGMTITLE" val="0"/>
  <p:tag name="KSO_WM_UNIT_LAYERLEVEL" val="1_1"/>
  <p:tag name="KSO_WM_UNIT_NOCLEAR" val="0"/>
  <p:tag name="KSO_WM_UNIT_PRESET_TEXT" val="添加小标题"/>
  <p:tag name="KSO_WM_UNIT_TYPE" val="h_a"/>
  <p:tag name="KSO_WM_UNIT_VALUE" val="10"/>
</p:tagLst>
</file>

<file path=ppt/tags/tag117.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6*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1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21.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7*i*1"/>
  <p:tag name="KSO_WM_UNIT_INDEX" val="1"/>
  <p:tag name="KSO_WM_UNIT_LAYERLEVEL" val="1"/>
  <p:tag name="KSO_WM_UNIT_TYPE" val="i"/>
</p:tagLst>
</file>

<file path=ppt/tags/tag122.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7*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1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 name="KSO_WM_UNIT_VALUE" val="60"/>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33.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i*1"/>
  <p:tag name="KSO_WM_UNIT_INDEX" val="1"/>
  <p:tag name="KSO_WM_UNIT_LAYERLEVEL" val="1"/>
  <p:tag name="KSO_WM_UNIT_TYPE" val="i"/>
</p:tagLst>
</file>

<file path=ppt/tags/tag134.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b*1"/>
  <p:tag name="KSO_WM_UNIT_INDEX" val="1"/>
  <p:tag name="KSO_WM_UNIT_ISCONTENTSTITLE" val="0"/>
  <p:tag name="KSO_WM_UNIT_ISNUMDGMTITLE" val="0"/>
  <p:tag name="KSO_WM_UNIT_LAYERLEVEL" val="1"/>
  <p:tag name="KSO_WM_UNIT_NOCLEAR" val="0"/>
  <p:tag name="KSO_WM_UNIT_PRESET_TEXT" val="单击此处添加副标题"/>
  <p:tag name="KSO_WM_UNIT_TYPE" val="b"/>
  <p:tag name="KSO_WM_UNIT_VALUE" val="17"/>
</p:tagLst>
</file>

<file path=ppt/tags/tag135.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10*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1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1"/>
  <p:tag name="KSO_WM_UNIT_INDEX" val="1"/>
  <p:tag name="KSO_WM_UNIT_LAYERLEVEL" val="1"/>
  <p:tag name="KSO_WM_UNIT_TYPE" val="i"/>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2"/>
  <p:tag name="KSO_WM_UNIT_INDEX" val="2"/>
  <p:tag name="KSO_WM_UNIT_LAYERLEVEL" val="1"/>
  <p:tag name="KSO_WM_UNIT_TYPE" val="i"/>
</p:tagLst>
</file>

<file path=ppt/tags/tag1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3"/>
  <p:tag name="KSO_WM_UNIT_INDEX" val="3"/>
  <p:tag name="KSO_WM_UNIT_LAYERLEVEL" val="1"/>
  <p:tag name="KSO_WM_UNIT_TYPE" val="i"/>
</p:tagLst>
</file>

<file path=ppt/tags/tag1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4"/>
  <p:tag name="KSO_WM_UNIT_INDEX" val="4"/>
  <p:tag name="KSO_WM_UNIT_LAYERLEVEL" val="1"/>
  <p:tag name="KSO_WM_UNIT_TYPE" val="i"/>
</p:tagLst>
</file>

<file path=ppt/tags/tag1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5"/>
  <p:tag name="KSO_WM_UNIT_INDEX" val="5"/>
  <p:tag name="KSO_WM_UNIT_LAYERLEVEL" val="1"/>
  <p:tag name="KSO_WM_UNIT_TYPE" val="i"/>
</p:tagLst>
</file>

<file path=ppt/tags/tag1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6"/>
  <p:tag name="KSO_WM_UNIT_INDEX" val="6"/>
  <p:tag name="KSO_WM_UNIT_LAYERLEVEL" val="1"/>
  <p:tag name="KSO_WM_UNIT_TYPE" val="i"/>
</p:tagLst>
</file>

<file path=ppt/tags/tag1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7"/>
  <p:tag name="KSO_WM_UNIT_INDEX" val="7"/>
  <p:tag name="KSO_WM_UNIT_LAYERLEVEL" val="1"/>
  <p:tag name="KSO_WM_UNIT_TYPE" val="i"/>
</p:tagLst>
</file>

<file path=ppt/tags/tag1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8"/>
  <p:tag name="KSO_WM_UNIT_INDEX" val="8"/>
  <p:tag name="KSO_WM_UNIT_LAYERLEVEL" val="1"/>
  <p:tag name="KSO_WM_UNIT_TYPE" val="i"/>
</p:tagLst>
</file>

<file path=ppt/tags/tag1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i*9"/>
  <p:tag name="KSO_WM_UNIT_INDEX" val="9"/>
  <p:tag name="KSO_WM_UNIT_LAYERLEVEL" val="1"/>
  <p:tag name="KSO_WM_UNIT_TYPE" val="i"/>
</p:tagLst>
</file>

<file path=ppt/tags/tag148.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1*f*1"/>
  <p:tag name="KSO_WM_UNIT_INDEX" val="1"/>
  <p:tag name="KSO_WM_UNIT_LAYERLEVEL" val="1"/>
  <p:tag name="KSO_WM_UNIT_NOCLEAR" val="0"/>
  <p:tag name="KSO_WM_UNIT_PRESET_TEXT" val="汇报人：稻壳儿"/>
  <p:tag name="KSO_WM_UNIT_SUBTYPE" val="b"/>
  <p:tag name="KSO_WM_UNIT_TYPE" val="f"/>
  <p:tag name="KSO_WM_UNIT_VALUE" val="60"/>
</p:tagLst>
</file>

<file path=ppt/tags/tag149.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1*a*1"/>
  <p:tag name="KSO_WM_UNIT_INDEX" val="1"/>
  <p:tag name="KSO_WM_UNIT_ISCONTENTSTITLE" val="0"/>
  <p:tag name="KSO_WM_UNIT_ISNUMDGMTITLE" val="0"/>
  <p:tag name="KSO_WM_UNIT_LAYERLEVEL" val="1"/>
  <p:tag name="KSO_WM_UNIT_NOCLEAR" val="0"/>
  <p:tag name="KSO_WM_UNIT_PRESET_TEXT" val="THANKS"/>
  <p:tag name="KSO_WM_UNIT_TYPE" val="a"/>
  <p:tag name="KSO_WM_UNIT_VALUE" val="10"/>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153.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0*i*1"/>
  <p:tag name="KSO_WM_UNIT_INDEX" val="1"/>
  <p:tag name="KSO_WM_UNIT_LAYERLEVEL" val="1"/>
  <p:tag name="KSO_WM_UNIT_TYPE" val="i"/>
</p:tagLst>
</file>

<file path=ppt/tags/tag1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157.xml><?xml version="1.0" encoding="utf-8"?>
<p:tagLst xmlns:p="http://schemas.openxmlformats.org/presentationml/2006/main">
  <p:tag name="KSO_WM_BEAUTIFY_FLAG" val="#wm#"/>
  <p:tag name="KSO_WM_TAG_VERSION" val="1.0"/>
  <p:tag name="KSO_WM_TEMPLATE_CATEGORY" val="custom"/>
  <p:tag name="KSO_WM_TEMPLATE_INDEX" val="20230280"/>
  <p:tag name="KSO_WM_UNIT_COMPATIBLE" val="0"/>
  <p:tag name="KSO_WM_UNIT_DIAGRAM_ISNUMVISUAL" val="0"/>
  <p:tag name="KSO_WM_UNIT_DIAGRAM_ISREFERUNIT" val="0"/>
  <p:tag name="KSO_WM_UNIT_HIGHLIGHT" val="0"/>
  <p:tag name="KSO_WM_UNIT_ID" val="_0**"/>
  <p:tag name="KSO_WM_UNIT_LAYERLEVEL" val="1"/>
</p:tagLst>
</file>

<file path=ppt/tags/tag158.xml><?xml version="1.0" encoding="utf-8"?>
<p:tagLst xmlns:p="http://schemas.openxmlformats.org/presentationml/2006/main">
  <p:tag name="KSO_WM_BEAUTIFY_FLAG" val="#wm#"/>
  <p:tag name="KSO_WM_TAG_VERSION" val="1.0"/>
  <p:tag name="KSO_WM_TEMPLATE_CATEGORY" val="custom"/>
  <p:tag name="KSO_WM_TEMPLATE_INDEX" val="20230280"/>
  <p:tag name="KSO_WM_UNIT_COMPATIBLE" val="0"/>
  <p:tag name="KSO_WM_UNIT_DIAGRAM_ISNUMVISUAL" val="0"/>
  <p:tag name="KSO_WM_UNIT_DIAGRAM_ISREFERUNIT" val="0"/>
  <p:tag name="KSO_WM_UNIT_HIGHLIGHT" val="0"/>
  <p:tag name="KSO_WM_UNIT_ID" val="_0**"/>
  <p:tag name="KSO_WM_UNIT_LAYERLEVEL" val="1"/>
</p:tagLst>
</file>

<file path=ppt/tags/tag159.xml><?xml version="1.0" encoding="utf-8"?>
<p:tagLst xmlns:p="http://schemas.openxmlformats.org/presentationml/2006/main">
  <p:tag name="KSO_WM_BEAUTIFY_FLAG" val="#wm#"/>
  <p:tag name="KSO_WM_SPECIAL_SOURCE" val="bdnull"/>
  <p:tag name="KSO_WM_TAG_VERSION" val="1.0"/>
  <p:tag name="KSO_WM_TEMPLATE_CATEGORY" val="custom"/>
  <p:tag name="KSO_WM_TEMPLATE_COLOR_TYPE" val="0"/>
  <p:tag name="KSO_WM_TEMPLATE_INDEX" val="20230280"/>
  <p:tag name="KSO_WM_TEMPLATE_MASTER_TYPE" val="0"/>
  <p:tag name="KSO_WM_TEMPLATE_SUBCATEGORY" val="29"/>
  <p:tag name="KSO_WM_TEMPLATE_THUMBS_INDEX" val="1、9"/>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0.xml><?xml version="1.0" encoding="utf-8"?>
<p:tagLst xmlns:p="http://schemas.openxmlformats.org/presentationml/2006/main">
  <p:tag name="KSO_WM_SLIDE_BACKGROUND_TYPE" val="general"/>
  <p:tag name="KSO_WM_UNIT_TYPE" val="i"/>
</p:tagLst>
</file>

<file path=ppt/tags/tag161.xml><?xml version="1.0" encoding="utf-8"?>
<p:tagLst xmlns:p="http://schemas.openxmlformats.org/presentationml/2006/main">
  <p:tag name="KSO_WM_SLIDE_BACKGROUND_TYPE" val="general"/>
  <p:tag name="KSO_WM_UNIT_FILL_FORE_SCHEMECOLOR_INDEX" val="16"/>
  <p:tag name="KSO_WM_UNIT_FILL_FORE_SCHEMECOLOR_INDEX_BRIGHTNESS" val="0"/>
  <p:tag name="KSO_WM_UNIT_FILL_TYPE" val="1"/>
  <p:tag name="KSO_WM_UNIT_IGNORE_FIXCOLOR" val="1"/>
  <p:tag name="KSO_WM_UNIT_TEXT_FILL_FORE_SCHEMECOLOR_INDEX" val="2"/>
  <p:tag name="KSO_WM_UNIT_TEXT_FILL_FORE_SCHEMECOLOR_INDEX_BRIGHTNESS" val="0"/>
  <p:tag name="KSO_WM_UNIT_TEXT_FILL_TYPE" val="1"/>
  <p:tag name="KSO_WM_UNIT_TYPE" val="i"/>
</p:tagLst>
</file>

<file path=ppt/tags/tag162.xml><?xml version="1.0" encoding="utf-8"?>
<p:tagLst xmlns:p="http://schemas.openxmlformats.org/presentationml/2006/main">
  <p:tag name="KSO_WM_BEAUTIFY_FLAG" val="#wm#"/>
  <p:tag name="KSO_WM_SLIDE_BACKGROUND_TYPE" val="general"/>
  <p:tag name="KSO_WM_TEMPLATE_CATEGORY" val="custom"/>
  <p:tag name="KSO_WM_TEMPLATE_INDEX" val="20205348"/>
</p:tagLst>
</file>

<file path=ppt/tags/tag163.xml><?xml version="1.0" encoding="utf-8"?>
<p:tagLst xmlns:p="http://schemas.openxmlformats.org/presentationml/2006/main">
  <p:tag name="KSO_WM_SLIDE_BACKGROUND_TYPE" val="general"/>
  <p:tag name="KSO_WM_UNIT_TYPE" val="i"/>
</p:tagLst>
</file>

<file path=ppt/tags/tag164.xml><?xml version="1.0" encoding="utf-8"?>
<p:tagLst xmlns:p="http://schemas.openxmlformats.org/presentationml/2006/main">
  <p:tag name="KSO_WM_SLIDE_BACKGROUND_TYPE" val="general"/>
  <p:tag name="KSO_WM_UNIT_FILL_FORE_SCHEMECOLOR_INDEX" val="16"/>
  <p:tag name="KSO_WM_UNIT_FILL_FORE_SCHEMECOLOR_INDEX_BRIGHTNESS" val="0"/>
  <p:tag name="KSO_WM_UNIT_FILL_TYPE" val="1"/>
  <p:tag name="KSO_WM_UNIT_IGNORE_FIXCOLOR" val="1"/>
  <p:tag name="KSO_WM_UNIT_TEXT_FILL_FORE_SCHEMECOLOR_INDEX" val="2"/>
  <p:tag name="KSO_WM_UNIT_TEXT_FILL_FORE_SCHEMECOLOR_INDEX_BRIGHTNESS" val="0"/>
  <p:tag name="KSO_WM_UNIT_TEXT_FILL_TYPE" val="1"/>
  <p:tag name="KSO_WM_UNIT_TYPE" val="i"/>
</p:tagLst>
</file>

<file path=ppt/tags/tag165.xml><?xml version="1.0" encoding="utf-8"?>
<p:tagLst xmlns:p="http://schemas.openxmlformats.org/presentationml/2006/main">
  <p:tag name="KSO_WM_BEAUTIFY_FLAG" val="#wm#"/>
  <p:tag name="KSO_WM_TAG_VERSION" val="1.0"/>
  <p:tag name="KSO_WM_TEMPLATE_CATEGORY" val="custom"/>
  <p:tag name="KSO_WM_TEMPLATE_INDEX" val="20177187"/>
  <p:tag name="KSO_WM_UNIT_COMPATIBLE" val="0"/>
  <p:tag name="KSO_WM_UNIT_DIAGRAM_ISNUMVISUAL" val="0"/>
  <p:tag name="KSO_WM_UNIT_DIAGRAM_ISREFERUNIT" val="0"/>
  <p:tag name="KSO_WM_UNIT_HIGHLIGHT" val="0"/>
  <p:tag name="KSO_WM_UNIT_ID" val="custom20177187_11*d*1"/>
  <p:tag name="KSO_WM_UNIT_INDEX" val="1"/>
  <p:tag name="KSO_WM_UNIT_LAYERLEVEL" val="1"/>
  <p:tag name="KSO_WM_UNIT_SUPPORT_UNIT_TYPE" val="[&quot;d&quot;]"/>
  <p:tag name="KSO_WM_UNIT_TYPE" val="d"/>
  <p:tag name="KSO_WM_UNIT_VALUE" val="433*560"/>
</p:tagLst>
</file>

<file path=ppt/tags/tag166.xml><?xml version="1.0" encoding="utf-8"?>
<p:tagLst xmlns:p="http://schemas.openxmlformats.org/presentationml/2006/main">
  <p:tag name="KSO_WM_BEAUTIFY_FLAG" val="#wm#"/>
  <p:tag name="KSO_WM_TAG_VERSION" val="1.0"/>
  <p:tag name="KSO_WM_TEMPLATE_CATEGORY" val="custom"/>
  <p:tag name="KSO_WM_TEMPLATE_INDEX" val="20177187"/>
  <p:tag name="KSO_WM_UNIT_COMPATIBLE" val="0"/>
  <p:tag name="KSO_WM_UNIT_DIAGRAM_ISNUMVISUAL" val="0"/>
  <p:tag name="KSO_WM_UNIT_DIAGRAM_ISREFERUNIT" val="0"/>
  <p:tag name="KSO_WM_UNIT_HIGHLIGHT" val="0"/>
  <p:tag name="KSO_WM_UNIT_ID" val="custom20177187_11*a*1"/>
  <p:tag name="KSO_WM_UNIT_INDEX" val="1"/>
  <p:tag name="KSO_WM_UNIT_ISCONTENTSTITLE" val="0"/>
  <p:tag name="KSO_WM_UNIT_LAYERLEVEL" val="1"/>
  <p:tag name="KSO_WM_UNIT_NOCLEAR" val="0"/>
  <p:tag name="KSO_WM_UNIT_PRESET_TEXT" val="单击此处添加标题"/>
  <p:tag name="KSO_WM_UNIT_TEXT_FILL_FORE_SCHEMECOLOR_INDEX" val="5"/>
  <p:tag name="KSO_WM_UNIT_TEXT_FILL_FORE_SCHEMECOLOR_INDEX_BRIGHTNESS" val="0"/>
  <p:tag name="KSO_WM_UNIT_TEXT_FILL_TYPE" val="1"/>
  <p:tag name="KSO_WM_UNIT_TYPE" val="a"/>
  <p:tag name="KSO_WM_UNIT_VALUE" val="10"/>
</p:tagLst>
</file>

<file path=ppt/tags/tag167.xml><?xml version="1.0" encoding="utf-8"?>
<p:tagLst xmlns:p="http://schemas.openxmlformats.org/presentationml/2006/main">
  <p:tag name="KSO_WM_UNIT_TEXT_FILL_FORE_SCHEMECOLOR_INDEX" val="13"/>
  <p:tag name="KSO_WM_UNIT_TEXT_FILL_FORE_SCHEMECOLOR_INDEX_BRIGHTNESS" val="0"/>
  <p:tag name="KSO_WM_UNIT_TEXT_FILL_TYPE" val="1"/>
</p:tagLst>
</file>

<file path=ppt/tags/tag168.xml><?xml version="1.0" encoding="utf-8"?>
<p:tagLst xmlns:p="http://schemas.openxmlformats.org/presentationml/2006/main">
  <p:tag name="KSO_WM_BEAUTIFY_FLAG" val="#wm#"/>
  <p:tag name="KSO_WM_COMBINE_RELATE_SLIDE_ID" val="background20176423_6"/>
  <p:tag name="KSO_WM_SLIDE_BACKGROUND_TYPE" val="general"/>
  <p:tag name="KSO_WM_SLIDE_ID" val="custom20177187_11"/>
  <p:tag name="KSO_WM_SLIDE_INDEX" val="11"/>
  <p:tag name="KSO_WM_SLIDE_ITEM_CNT" val="0"/>
  <p:tag name="KSO_WM_SLIDE_LAYOUT" val="a_d_e"/>
  <p:tag name="KSO_WM_SLIDE_LAYOUT_CNT" val="1_1_1"/>
  <p:tag name="KSO_WM_SLIDE_SUBTYPE" val="pureTxt"/>
  <p:tag name="KSO_WM_SLIDE_TYPE" val="sectionTitle"/>
  <p:tag name="KSO_WM_TAG_VERSION" val="1.0"/>
  <p:tag name="KSO_WM_TEMPLATE_CATEGORY" val="custom"/>
  <p:tag name="KSO_WM_TEMPLATE_COLOR_TYPE" val="1"/>
  <p:tag name="KSO_WM_TEMPLATE_INDEX" val="20177187"/>
  <p:tag name="KSO_WM_TEMPLATE_MASTER_TYPE" val="1"/>
  <p:tag name="KSO_WM_TEMPLATE_SUBCATEGORY" val="0"/>
</p:tagLst>
</file>

<file path=ppt/tags/tag169.xml><?xml version="1.0" encoding="utf-8"?>
<p:tagLst xmlns:p="http://schemas.openxmlformats.org/presentationml/2006/main">
  <p:tag name="KSO_WM_SLIDE_BACKGROUND_TYPE" val="general"/>
  <p:tag name="KSO_WM_UNIT_TYPE" val="i"/>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0.xml><?xml version="1.0" encoding="utf-8"?>
<p:tagLst xmlns:p="http://schemas.openxmlformats.org/presentationml/2006/main">
  <p:tag name="KSO_WM_SLIDE_BACKGROUND_TYPE" val="general"/>
  <p:tag name="KSO_WM_UNIT_FILL_FORE_SCHEMECOLOR_INDEX" val="16"/>
  <p:tag name="KSO_WM_UNIT_FILL_FORE_SCHEMECOLOR_INDEX_BRIGHTNESS" val="0"/>
  <p:tag name="KSO_WM_UNIT_FILL_TYPE" val="1"/>
  <p:tag name="KSO_WM_UNIT_IGNORE_FIXCOLOR" val="1"/>
  <p:tag name="KSO_WM_UNIT_TEXT_FILL_FORE_SCHEMECOLOR_INDEX" val="2"/>
  <p:tag name="KSO_WM_UNIT_TEXT_FILL_FORE_SCHEMECOLOR_INDEX_BRIGHTNESS" val="0"/>
  <p:tag name="KSO_WM_UNIT_TEXT_FILL_TYPE" val="1"/>
  <p:tag name="KSO_WM_UNIT_TYPE" val="i"/>
</p:tagLst>
</file>

<file path=ppt/tags/tag171.xml><?xml version="1.0" encoding="utf-8"?>
<p:tagLst xmlns:p="http://schemas.openxmlformats.org/presentationml/2006/main">
  <p:tag name="KSO_WM_UNIT_TEXT_FILL_FORE_SCHEMECOLOR_INDEX" val="13"/>
  <p:tag name="KSO_WM_UNIT_TEXT_FILL_FORE_SCHEMECOLOR_INDEX_BRIGHTNESS" val="0"/>
  <p:tag name="KSO_WM_UNIT_TEXT_FILL_TYPE" val="1"/>
</p:tagLst>
</file>

<file path=ppt/tags/tag172.xml><?xml version="1.0" encoding="utf-8"?>
<p:tagLst xmlns:p="http://schemas.openxmlformats.org/presentationml/2006/main">
  <p:tag name="KSO_WM_UNIT_TEXT_FILL_FORE_SCHEMECOLOR_INDEX" val="13"/>
  <p:tag name="KSO_WM_UNIT_TEXT_FILL_FORE_SCHEMECOLOR_INDEX_BRIGHTNESS" val="0"/>
  <p:tag name="KSO_WM_UNIT_TEXT_FILL_TYPE" val="1"/>
</p:tagLst>
</file>

<file path=ppt/tags/tag173.xml><?xml version="1.0" encoding="utf-8"?>
<p:tagLst xmlns:p="http://schemas.openxmlformats.org/presentationml/2006/main">
  <p:tag name="KSO_WM_UNIT_TEXT_FILL_FORE_SCHEMECOLOR_INDEX" val="13"/>
  <p:tag name="KSO_WM_UNIT_TEXT_FILL_FORE_SCHEMECOLOR_INDEX_BRIGHTNESS" val="0"/>
  <p:tag name="KSO_WM_UNIT_TEXT_FILL_TYPE" val="1"/>
</p:tagLst>
</file>

<file path=ppt/tags/tag174.xml><?xml version="1.0" encoding="utf-8"?>
<p:tagLst xmlns:p="http://schemas.openxmlformats.org/presentationml/2006/main">
  <p:tag name="KSO_WM_SLIDE_BACKGROUND_TYPE" val="general"/>
</p:tagLst>
</file>

<file path=ppt/tags/tag175.xml><?xml version="1.0" encoding="utf-8"?>
<p:tagLst xmlns:p="http://schemas.openxmlformats.org/presentationml/2006/main">
  <p:tag name="KSO_WM_BEAUTIFY_FLAG" val="#wm#"/>
  <p:tag name="KSO_WM_TAG_VERSION" val="1.0"/>
  <p:tag name="KSO_WM_TEMPLATE_CATEGORY" val="custom"/>
  <p:tag name="KSO_WM_TEMPLATE_INDEX" val="20230280"/>
  <p:tag name="KSO_WM_UNIT_COMPATIBLE" val="0"/>
  <p:tag name="KSO_WM_UNIT_CONTENT_GROUP_TYPE" val="contentchip"/>
  <p:tag name="KSO_WM_UNIT_DIAGRAM_ISNUMVISUAL" val="0"/>
  <p:tag name="KSO_WM_UNIT_DIAGRAM_ISREFERUNIT" val="0"/>
  <p:tag name="KSO_WM_UNIT_HIGHLIGHT" val="0"/>
  <p:tag name="KSO_WM_UNIT_ID" val="custom20230280_1*b*1"/>
  <p:tag name="KSO_WM_UNIT_INDEX" val="1"/>
  <p:tag name="KSO_WM_UNIT_ISCONTENTSTITLE" val="0"/>
  <p:tag name="KSO_WM_UNIT_ISNUMDGMTITLE" val="0"/>
  <p:tag name="KSO_WM_UNIT_LAYERLEVEL" val="1"/>
  <p:tag name="KSO_WM_UNIT_NOCLEAR" val="0"/>
  <p:tag name="KSO_WM_UNIT_PRESET_TEXT" val="单击此处添加副标题"/>
  <p:tag name="KSO_WM_UNIT_TYPE" val="b"/>
  <p:tag name="KSO_WM_UNIT_VALUE" val="17"/>
</p:tagLst>
</file>

<file path=ppt/tags/tag176.xml><?xml version="1.0" encoding="utf-8"?>
<p:tagLst xmlns:p="http://schemas.openxmlformats.org/presentationml/2006/main">
  <p:tag name="KSO_WM_BEAUTIFY_FLAG" val="#wm#"/>
  <p:tag name="KSO_WM_TAG_VERSION" val="1.0"/>
  <p:tag name="KSO_WM_TEMPLATE_CATEGORY" val="custom"/>
  <p:tag name="KSO_WM_TEMPLATE_INDEX" val="20230280"/>
  <p:tag name="KSO_WM_UNIT_COMPATIBLE" val="0"/>
  <p:tag name="KSO_WM_UNIT_CONTENT_GROUP_TYPE" val="contentchip"/>
  <p:tag name="KSO_WM_UNIT_DIAGRAM_ISNUMVISUAL" val="0"/>
  <p:tag name="KSO_WM_UNIT_DIAGRAM_ISREFERUNIT" val="0"/>
  <p:tag name="KSO_WM_UNIT_HIGHLIGHT" val="0"/>
  <p:tag name="KSO_WM_UNIT_ID" val="custom20230280_1*a*1"/>
  <p:tag name="KSO_WM_UNIT_INDEX" val="1"/>
  <p:tag name="KSO_WM_UNIT_ISCONTENTSTITLE" val="0"/>
  <p:tag name="KSO_WM_UNIT_ISNUMDGMTITLE" val="0"/>
  <p:tag name="KSO_WM_UNIT_LAYERLEVEL" val="1"/>
  <p:tag name="KSO_WM_UNIT_NOCLEAR" val="0"/>
  <p:tag name="KSO_WM_UNIT_PRESET_TEXT" val="单击此处&#10;添加文档标题"/>
  <p:tag name="KSO_WM_UNIT_TYPE" val="a"/>
  <p:tag name="KSO_WM_UNIT_VALUE" val="10"/>
</p:tagLst>
</file>

<file path=ppt/tags/tag177.xml><?xml version="1.0" encoding="utf-8"?>
<p:tagLst xmlns:p="http://schemas.openxmlformats.org/presentationml/2006/main">
  <p:tag name="KSO_WM_BEAUTIFY_FLAG" val="#wm#"/>
  <p:tag name="KSO_WM_SLIDE_CONTENT_AREA" val="{&quot;left&quot;:&quot;413.45&quot;,&quot;top&quot;:&quot;89.95&quot;,&quot;width&quot;:&quot;493.5&quot;,&quot;height&quot;:&quot;323.95&quot;}"/>
  <p:tag name="KSO_WM_SLIDE_ID" val="custom20230280_1"/>
  <p:tag name="KSO_WM_SLIDE_INDEX" val="1"/>
  <p:tag name="KSO_WM_SLIDE_ITEM_CNT" val="0"/>
  <p:tag name="KSO_WM_SLIDE_LAYOUT" val="a_b_f"/>
  <p:tag name="KSO_WM_SLIDE_LAYOUT_CNT" val="1_1_1"/>
  <p:tag name="KSO_WM_SLIDE_SUBTYPE" val="pureTxt"/>
  <p:tag name="KSO_WM_SLIDE_TYPE" val="title"/>
  <p:tag name="KSO_WM_SPECIAL_SOURCE" val="bdnull"/>
  <p:tag name="KSO_WM_TAG_VERSION" val="1.0"/>
  <p:tag name="KSO_WM_TEMPLATE_CATEGORY" val="custom"/>
  <p:tag name="KSO_WM_TEMPLATE_COLOR_TYPE" val="0"/>
  <p:tag name="KSO_WM_TEMPLATE_INDEX" val="20230280"/>
  <p:tag name="KSO_WM_TEMPLATE_MASTER_TYPE" val="0"/>
  <p:tag name="KSO_WM_TEMPLATE_SUBCATEGORY" val="29"/>
  <p:tag name="KSO_WM_TEMPLATE_THUMBS_INDEX" val="1、9"/>
</p:tagLst>
</file>

<file path=ppt/tags/tag17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7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0.xml><?xml version="1.0" encoding="utf-8"?>
<p:tagLst xmlns:p="http://schemas.openxmlformats.org/presentationml/2006/main">
  <p:tag name="KSO_WM_DIAGRAM_VIRTUALLY_FRAME" val="{&quot;height&quot;:385.45,&quot;left&quot;:402.55,&quot;top&quot;:114.75,&quot;width&quot;:470.5}"/>
</p:tagLst>
</file>

<file path=ppt/tags/tag181.xml><?xml version="1.0" encoding="utf-8"?>
<p:tagLst xmlns:p="http://schemas.openxmlformats.org/presentationml/2006/main">
  <p:tag name="KSO_WM_DIAGRAM_VIRTUALLY_FRAME" val="{&quot;height&quot;:385.45,&quot;left&quot;:402.55,&quot;top&quot;:114.75,&quot;width&quot;:470.5}"/>
</p:tagLst>
</file>

<file path=ppt/tags/tag18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1.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7.xml><?xml version="1.0" encoding="utf-8"?>
<p:tagLst xmlns:p="http://schemas.openxmlformats.org/presentationml/2006/main">
  <p:tag name="TABLE_ENDDRAG_ORIGIN_RECT" val="652*129"/>
  <p:tag name="TABLE_ENDDRAG_RECT" val="46*270*652*129"/>
</p:tagLst>
</file>

<file path=ppt/tags/tag19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99.xml><?xml version="1.0" encoding="utf-8"?>
<p:tagLst xmlns:p="http://schemas.openxmlformats.org/presentationml/2006/main">
  <p:tag name="TABLE_ENDDRAG_ORIGIN_RECT" val="914*109"/>
  <p:tag name="TABLE_ENDDRAG_RECT" val="50*267*914*109"/>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0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1.xml><?xml version="1.0" encoding="utf-8"?>
<p:tagLst xmlns:p="http://schemas.openxmlformats.org/presentationml/2006/main">
  <p:tag name="TABLE_ENDDRAG_ORIGIN_RECT" val="854*97"/>
  <p:tag name="TABLE_ENDDRAG_RECT" val="58*277*854*97"/>
</p:tagLst>
</file>

<file path=ppt/tags/tag20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11.xml><?xml version="1.0" encoding="utf-8"?>
<p:tagLst xmlns:p="http://schemas.openxmlformats.org/presentationml/2006/main">
  <p:tag name="AS_OS" val="Unix 3.10 unknown"/>
  <p:tag name="AS_RELEASE_DATE" val="2023.03.31"/>
  <p:tag name="AS_TITLE" val="Aspose.Slides for Java"/>
  <p:tag name="AS_VERSION" val="23.3"/>
  <p:tag name="COMMONDATA" val="eyJjb3VudCI6OSwiaGRpZCI6IjU3Y2E0NWMxMDY2Yzg3NjZkMWJlYjJmOTdmODNkYjY1IiwidXNlckNvdW50Ijo5fQ=="/>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1"/>
  <p:tag name="KSO_WM_UNIT_INDEX" val="1"/>
  <p:tag name="KSO_WM_UNIT_LAYERLEVEL" val="1"/>
  <p:tag name="KSO_WM_UNIT_TYPE" val="i"/>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2"/>
  <p:tag name="KSO_WM_UNIT_INDEX" val="2"/>
  <p:tag name="KSO_WM_UNIT_LAYERLEVEL" val="1"/>
  <p:tag name="KSO_WM_UNIT_TYPE" val="i"/>
</p:tagLst>
</file>

<file path=ppt/tags/tag6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3"/>
  <p:tag name="KSO_WM_UNIT_INDEX" val="3"/>
  <p:tag name="KSO_WM_UNIT_LAYERLEVEL" val="1"/>
  <p:tag name="KSO_WM_UNIT_TYPE" val="i"/>
</p:tagLst>
</file>

<file path=ppt/tags/tag6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4"/>
  <p:tag name="KSO_WM_UNIT_INDEX" val="4"/>
  <p:tag name="KSO_WM_UNIT_LAYERLEVEL" val="1"/>
  <p:tag name="KSO_WM_UNIT_TYPE" val="i"/>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5"/>
  <p:tag name="KSO_WM_UNIT_INDEX" val="5"/>
  <p:tag name="KSO_WM_UNIT_LAYERLEVEL" val="1"/>
  <p:tag name="KSO_WM_UNIT_TYPE" val="i"/>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6"/>
  <p:tag name="KSO_WM_UNIT_INDEX" val="6"/>
  <p:tag name="KSO_WM_UNIT_LAYERLEVEL" val="1"/>
  <p:tag name="KSO_WM_UNIT_TYPE" val="i"/>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7"/>
  <p:tag name="KSO_WM_UNIT_INDEX" val="7"/>
  <p:tag name="KSO_WM_UNIT_LAYERLEVEL" val="1"/>
  <p:tag name="KSO_WM_UNIT_TYPE" val="i"/>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8"/>
  <p:tag name="KSO_WM_UNIT_INDEX" val="8"/>
  <p:tag name="KSO_WM_UNIT_LAYERLEVEL" val="1"/>
  <p:tag name="KSO_WM_UNIT_TYPE" val="i"/>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i*9"/>
  <p:tag name="KSO_WM_UNIT_INDEX" val="9"/>
  <p:tag name="KSO_WM_UNIT_LAYERLEVEL" val="1"/>
  <p:tag name="KSO_WM_UNIT_TYPE" val="i"/>
</p:tagLst>
</file>

<file path=ppt/tags/tag72.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f*1"/>
  <p:tag name="KSO_WM_UNIT_INDEX" val="1"/>
  <p:tag name="KSO_WM_UNIT_LAYERLEVEL" val="1"/>
  <p:tag name="KSO_WM_UNIT_NOCLEAR" val="0"/>
  <p:tag name="KSO_WM_UNIT_PRESET_TEXT" val="汇报人：稻壳儿"/>
  <p:tag name="KSO_WM_UNIT_SUBTYPE" val="b"/>
  <p:tag name="KSO_WM_UNIT_TYPE" val="f"/>
  <p:tag name="KSO_WM_UNIT_VALUE" val="60"/>
</p:tagLst>
</file>

<file path=ppt/tags/tag73.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b*1"/>
  <p:tag name="KSO_WM_UNIT_INDEX" val="1"/>
  <p:tag name="KSO_WM_UNIT_ISCONTENTSTITLE" val="0"/>
  <p:tag name="KSO_WM_UNIT_ISNUMDGMTITLE" val="0"/>
  <p:tag name="KSO_WM_UNIT_LAYERLEVEL" val="1"/>
  <p:tag name="KSO_WM_UNIT_NOCLEAR" val="0"/>
  <p:tag name="KSO_WM_UNIT_PRESET_TEXT" val="单击此处添加副标题"/>
  <p:tag name="KSO_WM_UNIT_TYPE" val="b"/>
  <p:tag name="KSO_WM_UNIT_VALUE" val="17"/>
</p:tagLst>
</file>

<file path=ppt/tags/tag74.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1*a*1"/>
  <p:tag name="KSO_WM_UNIT_INDEX" val="1"/>
  <p:tag name="KSO_WM_UNIT_ISCONTENTSTITLE" val="0"/>
  <p:tag name="KSO_WM_UNIT_ISNUMDGMTITLE" val="0"/>
  <p:tag name="KSO_WM_UNIT_LAYERLEVEL" val="1"/>
  <p:tag name="KSO_WM_UNIT_NOCLEAR" val="0"/>
  <p:tag name="KSO_WM_UNIT_PRESET_TEXT" val="单击此处&#10;添加文档标题"/>
  <p:tag name="KSO_WM_UNIT_TYPE" val="a"/>
  <p:tag name="KSO_WM_UNIT_VALUE" val="10"/>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f*1"/>
  <p:tag name="KSO_WM_UNIT_INDEX" val="1"/>
  <p:tag name="KSO_WM_UNIT_LAYERLEVEL" val="1"/>
  <p:tag name="KSO_WM_UNIT_NOCLEAR" val="0"/>
  <p:tag name="KSO_WM_UNIT_PRESET_TEXT" val="单击此处添加文本具体内容，简明扼要的阐述您的观点。根据需要可酌情增减文字，以便观者准确的理解您传达的思想。&#10;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单击此处添加文本具体内容，简明扼要的阐述您的观点。"/>
  <p:tag name="KSO_WM_UNIT_SUBTYPE" val="a"/>
  <p:tag name="KSO_WM_UNIT_TYPE" val="f"/>
  <p:tag name="KSO_WM_UNIT_VALUE" val="60"/>
</p:tagLst>
</file>

<file path=ppt/tags/tag79.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2*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0.xml><?xml version="1.0" encoding="utf-8"?>
<p:tagLst xmlns:p="http://schemas.openxmlformats.org/presentationml/2006/main">
  <p:tag name="KSO_WM_BEAUTIFY_FLAG" val="#wm#"/>
  <p:tag name="KSO_WM_TAG_VERSION" val="1.0"/>
  <p:tag name="KSO_WM_UNIT_COMPATIBLE" val="0"/>
  <p:tag name="KSO_WM_UNIT_CONTENT_GROUP_TYPE" val="titlestyle"/>
  <p:tag name="KSO_WM_UNIT_DIAGRAM_ISNUMVISUAL" val="0"/>
  <p:tag name="KSO_WM_UNIT_DIAGRAM_ISREFERUNIT" val="0"/>
  <p:tag name="KSO_WM_UNIT_HIGHLIGHT" val="0"/>
  <p:tag name="KSO_WM_UNIT_ID" val="_2*i*1"/>
  <p:tag name="KSO_WM_UNIT_INDEX" val="1"/>
  <p:tag name="KSO_WM_UNIT_LAYERLEVEL" val="1"/>
  <p:tag name="KSO_WM_UNIT_TYPE" val="i"/>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1"/>
  <p:tag name="KSO_WM_UNIT_INDEX" val="1"/>
  <p:tag name="KSO_WM_UNIT_LAYERLEVEL" val="1"/>
  <p:tag name="KSO_WM_UNIT_TYPE" val="i"/>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2"/>
  <p:tag name="KSO_WM_UNIT_INDEX" val="2"/>
  <p:tag name="KSO_WM_UNIT_LAYERLEVEL" val="1"/>
  <p:tag name="KSO_WM_UNIT_TYPE" val="i"/>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3"/>
  <p:tag name="KSO_WM_UNIT_INDEX" val="3"/>
  <p:tag name="KSO_WM_UNIT_LAYERLEVEL" val="1"/>
  <p:tag name="KSO_WM_UNIT_TYPE" val="i"/>
</p:tagLst>
</file>

<file path=ppt/tags/tag8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a*1"/>
  <p:tag name="KSO_WM_UNIT_INDEX" val="1"/>
  <p:tag name="KSO_WM_UNIT_ISCONTENTSTITLE" val="1"/>
  <p:tag name="KSO_WM_UNIT_ISNUMDGMTITLE" val="0"/>
  <p:tag name="KSO_WM_UNIT_LAYERLEVEL" val="1"/>
  <p:tag name="KSO_WM_UNIT_NOCLEAR" val="0"/>
  <p:tag name="KSO_WM_UNIT_PRESET_TEXT" val="目录"/>
  <p:tag name="KSO_WM_UNIT_TYPE" val="a"/>
  <p:tag name="KSO_WM_UNIT_VALUE" val="10"/>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4"/>
  <p:tag name="KSO_WM_UNIT_INDEX" val="4"/>
  <p:tag name="KSO_WM_UNIT_LAYERLEVEL" val="1"/>
  <p:tag name="KSO_WM_UNIT_TYPE" val="i"/>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i*5"/>
  <p:tag name="KSO_WM_UNIT_INDEX" val="5"/>
  <p:tag name="KSO_WM_UNIT_LAYERLEVEL" val="1"/>
  <p:tag name="KSO_WM_UNIT_TYPE" val="i"/>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1"/>
  <p:tag name="KSO_WM_UNIT_INDEX" val="1"/>
  <p:tag name="KSO_WM_UNIT_LAYERLEVEL" val="1"/>
  <p:tag name="KSO_WM_UNIT_TYPE" val="i"/>
</p:tagLst>
</file>

<file path=ppt/tags/tag9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2"/>
  <p:tag name="KSO_WM_UNIT_INDEX" val="2"/>
  <p:tag name="KSO_WM_UNIT_LAYERLEVEL" val="1"/>
  <p:tag name="KSO_WM_UNIT_TYPE" val="i"/>
</p:tagLst>
</file>

<file path=ppt/tags/tag9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3"/>
  <p:tag name="KSO_WM_UNIT_INDEX" val="3"/>
  <p:tag name="KSO_WM_UNIT_LAYERLEVEL" val="1"/>
  <p:tag name="KSO_WM_UNIT_TYPE" val="i"/>
</p:tagLst>
</file>

<file path=ppt/tags/tag9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i*4"/>
  <p:tag name="KSO_WM_UNIT_INDEX" val="4"/>
  <p:tag name="KSO_WM_UNIT_LAYERLEVEL" val="1"/>
  <p:tag name="KSO_WM_UNIT_TYPE" val="i"/>
</p:tagLst>
</file>

<file path=ppt/tags/tag97.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a*1"/>
  <p:tag name="KSO_WM_UNIT_INDEX" val="1"/>
  <p:tag name="KSO_WM_UNIT_ISCONTENTSTITLE" val="0"/>
  <p:tag name="KSO_WM_UNIT_ISNUMDGMTITLE" val="0"/>
  <p:tag name="KSO_WM_UNIT_LAYERLEVEL" val="1"/>
  <p:tag name="KSO_WM_UNIT_NOCLEAR" val="0"/>
  <p:tag name="KSO_WM_UNIT_PRESET_TEXT" val="单击添加文档标题"/>
  <p:tag name="KSO_WM_UNIT_TYPE" val="a"/>
  <p:tag name="KSO_WM_UNIT_VALUE" val="10"/>
</p:tagLst>
</file>

<file path=ppt/tags/tag98.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i*5"/>
  <p:tag name="KSO_WM_UNIT_INDEX" val="5"/>
  <p:tag name="KSO_WM_UNIT_LAYERLEVEL" val="1"/>
  <p:tag name="KSO_WM_UNIT_TYPE" val="i"/>
</p:tagLst>
</file>

<file path=ppt/tags/tag99.xml><?xml version="1.0" encoding="utf-8"?>
<p:tagLst xmlns:p="http://schemas.openxmlformats.org/presentationml/2006/main">
  <p:tag name="KSO_WM_BEAUTIFY_FLAG" val="#wm#"/>
  <p:tag name="KSO_WM_TAG_VERSION" val="1.0"/>
  <p:tag name="KSO_WM_UNIT_COMPATIBLE" val="0"/>
  <p:tag name="KSO_WM_UNIT_CONTENT_GROUP_TYPE" val="contentchip"/>
  <p:tag name="KSO_WM_UNIT_DIAGRAM_ISNUMVISUAL" val="0"/>
  <p:tag name="KSO_WM_UNIT_DIAGRAM_ISREFERUNIT" val="0"/>
  <p:tag name="KSO_WM_UNIT_HIGHLIGHT" val="0"/>
  <p:tag name="KSO_WM_UNIT_ID" val="_4*i*6"/>
  <p:tag name="KSO_WM_UNIT_INDEX" val="6"/>
  <p:tag name="KSO_WM_UNIT_LAYERLEVEL" val="1"/>
  <p:tag name="KSO_WM_UNIT_TYPE" val="i"/>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自定义 116">
      <a:dk1>
        <a:srgbClr val="000000"/>
      </a:dk1>
      <a:lt1>
        <a:srgbClr val="FFFFFF"/>
      </a:lt1>
      <a:dk2>
        <a:srgbClr val="1F4A2C"/>
      </a:dk2>
      <a:lt2>
        <a:srgbClr val="F1F9F3"/>
      </a:lt2>
      <a:accent1>
        <a:srgbClr val="80B0B2"/>
      </a:accent1>
      <a:accent2>
        <a:srgbClr val="789FB8"/>
      </a:accent2>
      <a:accent3>
        <a:srgbClr val="6F8EBE"/>
      </a:accent3>
      <a:accent4>
        <a:srgbClr val="9FC597"/>
      </a:accent4>
      <a:accent5>
        <a:srgbClr val="94B77F"/>
      </a:accent5>
      <a:accent6>
        <a:srgbClr val="7EA560"/>
      </a:accent6>
      <a:hlink>
        <a:srgbClr val="0563C1"/>
      </a:hlink>
      <a:folHlink>
        <a:srgbClr val="954D72"/>
      </a:folHlink>
    </a:clrScheme>
    <a:fontScheme name="自定义 47">
      <a:majorFont>
        <a:latin typeface="汉仪书宋二简"/>
        <a:ea typeface="汉仪书宋二简"/>
        <a:cs typeface="Arial"/>
      </a:majorFont>
      <a:minorFont>
        <a:latin typeface="MiSans Normal"/>
        <a:ea typeface="MiSans Norm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10389</Words>
  <Application>WPS 演示</Application>
  <PresentationFormat>自定义</PresentationFormat>
  <Paragraphs>418</Paragraphs>
  <Slides>32</Slides>
  <Notes>1</Notes>
  <HiddenSlides>0</HiddenSlides>
  <MMClips>0</MMClips>
  <ScaleCrop>false</ScaleCrop>
  <HeadingPairs>
    <vt:vector size="6" baseType="variant">
      <vt:variant>
        <vt:lpstr>已用的字体</vt:lpstr>
      </vt:variant>
      <vt:variant>
        <vt:i4>23</vt:i4>
      </vt:variant>
      <vt:variant>
        <vt:lpstr>主题</vt:lpstr>
      </vt:variant>
      <vt:variant>
        <vt:i4>2</vt:i4>
      </vt:variant>
      <vt:variant>
        <vt:lpstr>幻灯片标题</vt:lpstr>
      </vt:variant>
      <vt:variant>
        <vt:i4>32</vt:i4>
      </vt:variant>
    </vt:vector>
  </HeadingPairs>
  <TitlesOfParts>
    <vt:vector size="57" baseType="lpstr">
      <vt:lpstr>Arial</vt:lpstr>
      <vt:lpstr>宋体</vt:lpstr>
      <vt:lpstr>Wingdings</vt:lpstr>
      <vt:lpstr>Wingdings</vt:lpstr>
      <vt:lpstr>MiSans Normal</vt:lpstr>
      <vt:lpstr>微软雅黑</vt:lpstr>
      <vt:lpstr>黑体</vt:lpstr>
      <vt:lpstr>汉仪旗黑-85S</vt:lpstr>
      <vt:lpstr>Times New Roman</vt:lpstr>
      <vt:lpstr>汉仪典雅体简</vt:lpstr>
      <vt:lpstr>楷体</vt:lpstr>
      <vt:lpstr>Gill Sans</vt:lpstr>
      <vt:lpstr>汉仪君黑-45简</vt:lpstr>
      <vt:lpstr>Calibri</vt:lpstr>
      <vt:lpstr>汉仪中宋S</vt:lpstr>
      <vt:lpstr>Arial Unicode MS</vt:lpstr>
      <vt:lpstr>Calibri</vt:lpstr>
      <vt:lpstr>方正公文黑体</vt:lpstr>
      <vt:lpstr>Times New Roman</vt:lpstr>
      <vt:lpstr>方正宋三简体</vt:lpstr>
      <vt:lpstr>仿宋</vt:lpstr>
      <vt:lpstr>汉仪书宋二简</vt:lpstr>
      <vt:lpstr>Gill Sans MT</vt:lpstr>
      <vt:lpstr>Office 主题​​</vt:lpstr>
      <vt:lpstr>Office 主题</vt:lpstr>
      <vt:lpstr>PowerPoint 演示文稿</vt:lpstr>
      <vt:lpstr>PowerPoint 演示文稿</vt:lpstr>
      <vt:lpstr>PowerPoint 演示文稿</vt:lpstr>
      <vt:lpstr>查境识意，妙手解难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朱朱</cp:lastModifiedBy>
  <cp:revision>182</cp:revision>
  <dcterms:created xsi:type="dcterms:W3CDTF">2019-06-19T02:08:00Z</dcterms:created>
  <dcterms:modified xsi:type="dcterms:W3CDTF">2025-09-05T09:01:58Z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3CD449DB4543471EAAFE9A8DC0E7F744</vt:lpwstr>
  </property>
  <property fmtid="{D5CDD505-2E9C-101B-9397-08002B2CF9AE}" pid="3" name="KSOProductBuildVer">
    <vt:lpwstr>2052-11.1.0.12165</vt:lpwstr>
  </property>
  <property fmtid="{D5CDD505-2E9C-101B-9397-08002B2CF9AE}" pid="4" name="KSOTemplateUUID">
    <vt:lpwstr>v1.0_mb_/DDkR+eeXeEGS5Ao2wdd1Q==</vt:lpwstr>
  </property>
</Properties>
</file>