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8" r:id="rId4"/>
    <p:sldId id="257" r:id="rId5"/>
    <p:sldId id="269" r:id="rId6"/>
    <p:sldId id="258" r:id="rId7"/>
    <p:sldId id="267" r:id="rId8"/>
    <p:sldId id="259" r:id="rId9"/>
    <p:sldId id="266" r:id="rId10"/>
    <p:sldId id="260" r:id="rId11"/>
    <p:sldId id="265" r:id="rId12"/>
    <p:sldId id="261" r:id="rId13"/>
    <p:sldId id="264" r:id="rId14"/>
    <p:sldId id="281" r:id="rId15"/>
    <p:sldId id="262" r:id="rId16"/>
    <p:sldId id="263" r:id="rId17"/>
    <p:sldId id="284" r:id="rId18"/>
    <p:sldId id="282" r:id="rId19"/>
    <p:sldId id="283" r:id="rId20"/>
    <p:sldId id="285" r:id="rId21"/>
    <p:sldId id="287" r:id="rId22"/>
    <p:sldId id="286" r:id="rId23"/>
    <p:sldId id="288" r:id="rId24"/>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8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alpha val="88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6.xml"/><Relationship Id="rId2" Type="http://schemas.openxmlformats.org/officeDocument/2006/relationships/image" Target="NULL" TargetMode="Externa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zh-CN"/>
              <a:t>语言表达之压缩语段</a:t>
            </a:r>
            <a:endParaRPr lang="zh-CN" altLang="zh-CN"/>
          </a:p>
        </p:txBody>
      </p:sp>
      <p:sp>
        <p:nvSpPr>
          <p:cNvPr id="3" name="副标题 2"/>
          <p:cNvSpPr>
            <a:spLocks noGrp="1"/>
          </p:cNvSpPr>
          <p:nvPr>
            <p:ph type="subTitle" idx="1"/>
            <p:custDataLst>
              <p:tags r:id="rId2"/>
            </p:custDataLst>
          </p:nvPr>
        </p:nvSpPr>
        <p:spPr/>
        <p:txBody>
          <a:bodyPr/>
          <a:p>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rPr>
              <a:t>答案　中国打造旗舰级太空望远镜</a:t>
            </a:r>
            <a:endPar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解析　这则材料共有两段，第一段有一句话，关键信息是“巡天望远镜将成为旗舰级空间天文设施”；第二段有两句话，第一句关键信息为“预计于2023年发射的中国空间站望远镜非常有气势”，第二句是与美国哈勃太空望远镜进行比较，进一步突出中国空间站望远镜的优越性。给新闻拟写标题时综合两段文字概括出新闻的主要事件即可。</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31210" y="87065"/>
            <a:ext cx="10969200" cy="705600"/>
          </a:xfrm>
        </p:spPr>
        <p:txBody>
          <a:bodyPr/>
          <a:p>
            <a:r>
              <a:rPr lang="zh-CN" altLang="en-US"/>
              <a:t>题型三：下定义</a:t>
            </a:r>
            <a:endParaRPr lang="zh-CN" altLang="en-US"/>
          </a:p>
        </p:txBody>
      </p:sp>
      <p:sp>
        <p:nvSpPr>
          <p:cNvPr id="3" name="内容占位符 2"/>
          <p:cNvSpPr>
            <a:spLocks noGrp="1"/>
          </p:cNvSpPr>
          <p:nvPr>
            <p:ph idx="1"/>
          </p:nvPr>
        </p:nvSpPr>
        <p:spPr>
          <a:xfrm>
            <a:off x="332740" y="792480"/>
            <a:ext cx="10968990" cy="4932680"/>
          </a:xfrm>
        </p:spPr>
        <p:txBody>
          <a:bodyPr>
            <a:noAutofit/>
          </a:bodyPr>
          <a:p>
            <a:pPr>
              <a:lnSpc>
                <a:spcPts val="2040"/>
              </a:lnSpc>
            </a:pPr>
            <a:r>
              <a:rPr lang="en-US" altLang="zh-CN" sz="1700">
                <a:solidFill>
                  <a:schemeClr val="tx1"/>
                </a:solidFill>
                <a:latin typeface="宋体" panose="02010600030101010101" pitchFamily="2" charset="-122"/>
                <a:ea typeface="宋体" panose="02010600030101010101" pitchFamily="2" charset="-122"/>
                <a:cs typeface="宋体" panose="02010600030101010101" pitchFamily="2" charset="-122"/>
              </a:rPr>
              <a:t>4</a:t>
            </a:r>
            <a:r>
              <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rPr>
              <a:t>.（2024届广州一模）根据第三段内容，给“调和”下一个定义，不超过50字。（5分）</a:t>
            </a:r>
            <a:endPar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ts val="2040"/>
              </a:lnSpc>
            </a:pPr>
            <a:r>
              <a:rPr lang="en-US" altLang="zh-CN" sz="17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rPr>
              <a:t>修辞上所讨论的有两方面，一是怎样使文章不坏、二是怎样使文章更加好。前者叫做消极的修辞，后者叫做积极的修辞。一切文章的毛病，除了文法上的缺点外，几乎都可用消极的修辞工夫来医治的。而积极修辞的目的在使文章或谈话更好，更合情境。同是一句话，有各种各样的说法，例如“门前有一条小河”，可以说做“门临小河”“一条小河在门前流着”“一条小河横在门前”。这许多说法里面，哪一种最好？应该取哪一种？这完全要看情境（全文的旨趣、上下文的关系等）如何，不能一概而论。</a:t>
            </a:r>
            <a:endPar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ts val="2040"/>
              </a:lnSpc>
            </a:pPr>
            <a:r>
              <a:rPr lang="en-US" altLang="zh-CN" sz="17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rPr>
              <a:t>积极修辞的方式很多，归纳起来，有几个原则。</a:t>
            </a:r>
            <a:endPar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ts val="2040"/>
              </a:lnSpc>
            </a:pPr>
            <a:r>
              <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en-US" altLang="zh-CN" sz="17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rPr>
              <a:t>一是调和。这是说要整齐、相应、谐和、自然。就句子讲，要上句与下句接合得毫不勉强。就全篇讲，要全体能统一，书信像个书信，论说文像个论说文。就用语讲，要与思想内容相应，如果是引用成语的，那成语须不晦僻，而且要摆在适当的位置，总之，文章、谈话是以读者、听者为对手的，从一字一句到一段一篇，随处都顾到，不使对手起不协调的感想。</a:t>
            </a:r>
            <a:endPar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ts val="2040"/>
              </a:lnSpc>
            </a:pPr>
            <a:r>
              <a:rPr lang="en-US" altLang="zh-CN" sz="17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rPr>
              <a:t>二是具体。这是说要把空漠难解的无形的事情用具体的方法来表达。我们应付事物有两种机关，一是五官，一是心意。五官的对象是事物的具体的部分，心意的对象是事物的抽象的部分。抽象的话也许使对手难解或不感趣味，所以常常要把它改成具体的话来表达，“生活困难”有时改说“没有饭吃”，这就是把抽象的话改成具体的话来表达的例子。</a:t>
            </a:r>
            <a:endPar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ts val="2040"/>
              </a:lnSpc>
            </a:pPr>
            <a:r>
              <a:rPr lang="en-US" altLang="zh-CN" sz="17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rPr>
              <a:t>三是增义。这是说要用有关系的材料附加在所说的话里面，使所说的话意义更丰富。例如把“形势危急”说做“形势危急如累卵”，______，“累卵”“风烛”都是附加上去的材料。因了“累卵”“风烛”，使对手想象到一种光景，可以增加许多本来没有的意义。</a:t>
            </a:r>
            <a:endParaRPr lang="zh-CN" altLang="en-US" sz="17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rPr>
              <a:t>参考答案：调和是使文章或谈话的用语、句子和篇章呈现整齐、相应、谐和、自然特点的一种积极修辞原则。 </a:t>
            </a:r>
            <a:endPar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【评分细则】1.下定义要求句子为判断句，且为单句，即句子以“调和是……的一种积极修辞原则’或“……的一种积极修辞原则是调和”为主干，1分。以“积极修辞原则”或“积极修辞方式”为属概念，1分。</a:t>
            </a:r>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用语、句子和篇章”，1分。“句子、篇章、用语”三个角度写不全，不得分。3.“整齐、相应、谐和、自然”，写全4点，得2分，写出其中三点，得1分，只写两点及以下，不得分。如写三个角度中的具体内容，如“上下句结合不勉强”“全体能统一”“与思想内容相应”，三个角度写全，得2分，写不全，得1分。部分用概括词语，部分写具体内容，角度齐全，也可得2分。</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38810" y="738505"/>
            <a:ext cx="10938510" cy="5511165"/>
          </a:xfrm>
        </p:spPr>
        <p:txBody>
          <a:bodyPr/>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下定义可用公式表示，即被定义概念＝种差(指同一属概念下的种概念所独有的属性，即和其他属概念的本质的差别)＋邻近属概念(指包含被定义者的最小的属概念)。</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例如：笔是用来写字画画的文具。“文具”是邻近属概念，“用来写字画画”是笔区别于其他文具的本质差别，即种差。</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根据下定义的公式，我们可按照以下三步，解答下定义类题目。</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第一步：提取“邻近属概念”。根据材料内容提取一个比种概念大一级的概念，即邻近属概念。(一般就在材料中)</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第二步：寻找“种差”。就是寻找那些能反映被定义概念特征的属性。要注意有些种差是由多个属性组成的复杂属性，这些属性提取时一个也不能少，否则会造成定义不严密。</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第三步：整合成单句。整合成单句就是将被定义概念、种差、邻近属概念用“……是……”或“……叫……”的句式组装起来，使之符合“被定义概念＝种差＋邻近属概念”的公式。</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题型四：提取关键词</a:t>
            </a:r>
            <a:endParaRPr lang="zh-CN" altLang="en-US"/>
          </a:p>
        </p:txBody>
      </p:sp>
      <p:sp>
        <p:nvSpPr>
          <p:cNvPr id="3" name="内容占位符 2"/>
          <p:cNvSpPr>
            <a:spLocks noGrp="1"/>
          </p:cNvSpPr>
          <p:nvPr>
            <p:ph idx="1"/>
          </p:nvPr>
        </p:nvSpPr>
        <p:spPr/>
        <p:txBody>
          <a:bodyPr/>
          <a:p>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5</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.下面是一篇学术论文的摘要，请根据文段内容提取五个关键词。</a:t>
            </a:r>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(5</a:t>
            </a:r>
            <a:r>
              <a:rPr lang="zh-CN"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分）</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通常认为，中国传统文化表现出重人伦、重群体、重义轻利、重道轻器的特点，这主要是就儒家价值取向而言。如果对中国传统文化做一个整体分析，我们不难发现，在中国思想文化发展历史上，还存在大量的独立于儒家文化之外的文化内容，这些内容不同、类型相异的思想文化互相激荡吸收，所体现出来的价值观念相拒而又交融，相辅相成，形成了中国传统文化内涵丰富的价值体系。</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rPr>
              <a:t>【答案】中国传统文化    儒家    价值取向（价值观念）    相辅相成    价值体系</a:t>
            </a:r>
            <a:endPar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解析】本题考查学生压缩语段的能力。具体为提取关键词题型。找关键词首先要求考生在准确理解文段的基础上找到有效信息，并从中筛选出核心信息；然后用最简洁的语言加以概括，且概括时只能用词或短语。本题要抓住关键句“中国传统文化表现出重人伦、重群体、重义轻利、重道轻器的特点，这主要是就儒家价值取向而言”“所体现出来的价值观念相拒而又交融，相辅相成，形成了中国传统文化内涵丰富的价值体系”提取关键词即可。</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1495" y="738505"/>
            <a:ext cx="11045825" cy="5511165"/>
          </a:xfrm>
        </p:spPr>
        <p:txBody>
          <a:bodyPr>
            <a:normAutofit/>
          </a:bodyPr>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关键词原指学术论文的文献检索标识，是表达文献主题概念的自然语言词汇，主要指表示文献实质意义的名词或词组，常出现在文献篇名或正文中。现在语言表达中所说的关键词是指能反映一篇文章(一个段落)的主题概念的词或短语，不是纯学术意义上的概念。</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提取关键词，要运用好以下四种方法：</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(1)核心话题法。抓住语段的核心话题词语。记叙性语段抓叙述的对象(人、事)，议论性语段抓中心论点或中心话题，说明性语段抓说明对象。</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(2)关键语句法。筛选出语段中的关键句，如针对核心话题的核心陈述句，或总起或总结的概括性中心句。抓住这类关键句就易于筛选出关键词。</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(3)结构层次法。任何语段都表现为一定的思路层次，如并列式语段，关键词通常出现在多层次中；递进式语段，关键词通常出现在最后层次中；转折式语段，关键词通常出现在转折句中；总分式语段，关键词通常出现在总说句中。</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(4)语段中反复出现的词语往往就是关键词。</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二、巩固训练</a:t>
            </a:r>
            <a:endParaRPr lang="zh-CN" altLang="en-US"/>
          </a:p>
        </p:txBody>
      </p:sp>
      <p:sp>
        <p:nvSpPr>
          <p:cNvPr id="3" name="内容占位符 2"/>
          <p:cNvSpPr>
            <a:spLocks noGrp="1"/>
          </p:cNvSpPr>
          <p:nvPr>
            <p:ph idx="1"/>
          </p:nvPr>
        </p:nvSpPr>
        <p:spPr/>
        <p:txBody>
          <a:bodyPr>
            <a:noAutofit/>
          </a:bodyPr>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(2022·浙江)根据文中信息，给“地理标志”下定义。不超过20个字。</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赣南脐橙、柞水木耳、五常大米……这些耳熟能详的土特产，如今都有一个共同的身份——地理标志产品。“地理标志，就是地理名称加上商品名称，强调的是产品的原产地。”法律工作者告诉记者，“地理标志是促进区域特色经济发展的有效载体，是推进乡村振兴的有力支撑”。地理标志注册为集体商标或证明商标后，只要满足特定的条件，谁都可以申请使用。有学者指出：“在我国，地理标志是与‘三农’联系极为密切的知识产权标识。”我国地方名优特产数不胜数，地理标志打响了特色产品的品牌。很多地理标志产品获得消费者认可，成为市场的“通行证”，展现了良好的竞争力。蓬勃发展的地理标志产品带动了上下游产业发展。</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rPr>
              <a:t>答案　由地理名和商品名组成的知识产权标识</a:t>
            </a:r>
            <a:endPar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解析　下定义多采用判断单句的形式，其格式多为“×××(种概念)是×××的×××(属概念)”。本题中，依据“在我国，地理标志是与‘三农’联系极为密切的知识产权标识”可知，属概念是“知识产权标识”。依据“地理标志，就是地理名称加上商品名称”可知其本质特点。所以可得出结论：地理标志是由地理名和商品名组成的知识产权标识。</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400" y="722685"/>
            <a:ext cx="10969200" cy="4759200"/>
          </a:xfrm>
        </p:spPr>
        <p:txBody>
          <a:bodyPr>
            <a:noAutofit/>
          </a:bodyPr>
          <a:p>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阅读下面的材料，提取主要信息，写出四个关键词，每个关键词不超过4个字。</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夸父逐日，是无数中国人自幼耳熟能详的神话。今天，神话正在变成现实——中国综合性太阳探测卫星“夸父一号”正在试图揭开太阳的神秘面纱！2022年10月9日7时43分，我国在酒泉卫星发射中心使用长征二号丁运载火箭，成功将“夸父一号”发射升空，卫星顺利进入预定轨道。</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太阳是我们的“母星”，地球上的一切生产生活都与太阳息息相关，但它偶尔爆发的“小脾气”也会给我们带来阻碍——太阳风暴将太阳喷射的规模巨大的物质和能量“吹”到近地空间，引起地球磁层、电离层、中高层大气等地球空间环境强烈扰动，从而影响人类活动。</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rPr>
              <a:t>“夸父一号”以“一磁两暴”为科学目标，将利用太阳活动第25周峰年的契机，对太阳上两类最剧烈的爆发现象——太阳耀斑和日冕物质抛射开展观测，研究“一磁”即太阳磁场，“两暴”即耀斑和日冕物质抛射的形成、相互作用及彼此关联，为空间天气预警提供支持。</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descr="XY160.TIF"/>
          <p:cNvPicPr>
            <a:picLocks noChangeAspect="1"/>
          </p:cNvPicPr>
          <p:nvPr/>
        </p:nvPicPr>
        <p:blipFill>
          <a:blip r:embed="rId1" r:link="rId2"/>
          <a:stretch>
            <a:fillRect/>
          </a:stretch>
        </p:blipFill>
        <p:spPr>
          <a:xfrm>
            <a:off x="779780" y="824865"/>
            <a:ext cx="11001375" cy="5208270"/>
          </a:xfrm>
          <a:prstGeom prst="rect">
            <a:avLst/>
          </a:prstGeom>
          <a:noFill/>
          <a:ln w="9525">
            <a:noFill/>
          </a:ln>
        </p:spPr>
      </p:pic>
    </p:spTree>
    <p:custDataLst>
      <p:tags r:id="rId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2400">
                <a:solidFill>
                  <a:srgbClr val="FF0000"/>
                </a:solidFill>
                <a:latin typeface="宋体" panose="02010600030101010101" pitchFamily="2" charset="-122"/>
                <a:ea typeface="宋体" panose="02010600030101010101" pitchFamily="2" charset="-122"/>
                <a:cs typeface="宋体" panose="02010600030101010101" pitchFamily="2" charset="-122"/>
              </a:rPr>
              <a:t>答案　夸父一号；太阳探测；成功发射；一磁两暴。</a:t>
            </a:r>
            <a:endParaRPr lang="zh-CN" altLang="en-US" sz="2400">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解析　材料主要介绍了中国综合性太阳探测卫星“夸父一号”顺利进入预定轨道，正在试图揭开太阳的神秘面纱的相关内容。然后找出关于“夸父一号”的关键语句，第一段概括了主要事件，即“今天，神话正在变成现实——中国综合性太阳探测卫星‘夸父一号’正在试图揭开太阳的神秘面纱”“我国在酒泉卫星发射中心使用长征二号丁运载火箭，成功将‘夸父一号’发射升空，卫星顺利进入预定轨道”，由此可提取关键词“太阳探测”“夸父一号”“成功发射”；第三段主要介绍“夸父一号”的科学目标“一磁两暴”，故关键词是“一磁两暴”。</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简述下面文段的主要内容。要求以“反式脂肪酸”为开头，使用包含假设关系的句子，表达简洁流畅，不超过60个字。</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在生活休闲、朋友聚会时适当吃一些含有反式脂肪酸的奶油蛋糕、珍珠奶茶、炸薯条等食物，除了能获得食物本身的营养素之外，还可以愉悦心情，但要掌握食用量。科学研究证实，反式脂肪酸不容易被消化，大量摄入，在腹部积聚过多容易引起肥胖，还会造成未成年人中枢神经发育不良。不仅如此，反式脂肪酸大量摄入还会增加血液的黏稠度，从而形成血栓，引起心脑血管疾病。</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rPr>
              <a:t>答案　(示例)反式脂肪酸要适量食用，如果大量摄入容易引起肥胖，造成未成年人中枢神经发育不良，引起心脑血管疾病。</a:t>
            </a:r>
            <a:endPar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解析　首先，分析语段。本段共有3句话，第1句讲述对含有反式脂肪酸的食物要掌握食用量；第2句主要讲反式脂肪酸的危害，大量摄入不仅容易引起肥胖，还会造成未成年人中枢神经发育不良；第3句是对第2句的补充，指出大量摄入反式脂肪酸会引起心脑血管疾病。其次，使用包含假设关系的句子组织答案。通过分析可知，“大量摄入反式脂肪酸”是假设的内容，“引起肥胖”“造成未成年人中枢神经发育不良”“引起心脑血管疾病”是假设的结果。最后，再以“反式脂肪酸”为开头，组织语言，形成答案。</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88030" y="129610"/>
            <a:ext cx="10969200" cy="705600"/>
          </a:xfrm>
        </p:spPr>
        <p:txBody>
          <a:bodyPr/>
          <a:p>
            <a:r>
              <a:rPr lang="zh-CN" altLang="en-US"/>
              <a:t>方法点拨</a:t>
            </a:r>
            <a:endParaRPr lang="zh-CN" altLang="en-US"/>
          </a:p>
        </p:txBody>
      </p:sp>
      <p:sp>
        <p:nvSpPr>
          <p:cNvPr id="3" name="内容占位符 2"/>
          <p:cNvSpPr>
            <a:spLocks noGrp="1"/>
          </p:cNvSpPr>
          <p:nvPr>
            <p:ph idx="1"/>
          </p:nvPr>
        </p:nvSpPr>
        <p:spPr>
          <a:xfrm>
            <a:off x="-635" y="834390"/>
            <a:ext cx="11577955" cy="5777230"/>
          </a:xfrm>
        </p:spPr>
        <p:txBody>
          <a:bodyPr>
            <a:normAutofit fontScale="80000"/>
          </a:bodyPr>
          <a:p>
            <a:pPr>
              <a:lnSpc>
                <a:spcPts val="3020"/>
              </a:lnSpc>
              <a:spcAft>
                <a:spcPts val="0"/>
              </a:spcAft>
            </a:pPr>
            <a:r>
              <a:rPr lang="en-US" altLang="zh-CN"/>
              <a:t>      </a:t>
            </a:r>
            <a:r>
              <a:rPr lang="zh-CN" altLang="en-US" sz="2400">
                <a:latin typeface="宋体" panose="02010600030101010101" pitchFamily="2" charset="-122"/>
                <a:ea typeface="宋体" panose="02010600030101010101" pitchFamily="2" charset="-122"/>
                <a:cs typeface="宋体" panose="02010600030101010101" pitchFamily="2" charset="-122"/>
              </a:rPr>
              <a:t>做语段压缩题的根本前提是阅读语段。阅读在前，概括在后。不少考生在答题过程中出现概括不准、不全等问题，很大程度上与未能准确把握语段的中心和层次有关。其实，考试所给语段，就是少则由三到五个句子组成的句群，多则三两个语段(个别记叙性语段要多些)。只要掌握方法，精准阅读应该很容易实现。为此，要掌握关键三步：</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ts val="3020"/>
              </a:lnSpc>
              <a:spcAft>
                <a:spcPts val="0"/>
              </a:spcAft>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1．明确类型，确定中心</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ts val="3020"/>
              </a:lnSpc>
              <a:spcAft>
                <a:spcPts val="0"/>
              </a:spcAft>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阅读一个语段，在明白语段性质(是记叙性语段、说明性语段还是议论性语段)后，就要确定语段中心。语段中心有时放在段首一、二句(中心句)，有时放在过渡句中，有时放在段尾(叫“尾重心”)，有时则分散于语段的各个层次中。</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ts val="3020"/>
              </a:lnSpc>
              <a:spcAft>
                <a:spcPts val="0"/>
              </a:spcAft>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2．理清层次，概括要点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ts val="3020"/>
              </a:lnSpc>
              <a:spcAft>
                <a:spcPts val="0"/>
              </a:spcAft>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看看语段由几个句子构成，通过抓层次标志性词语(如“先”“后”等)或找句号(分号)来理清内部层次关系，弄清语段内部结构关系并概括层次要点。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ts val="3020"/>
              </a:lnSpc>
              <a:spcAft>
                <a:spcPts val="0"/>
              </a:spcAft>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3．根据题干，抓核去次</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ts val="3020"/>
              </a:lnSpc>
              <a:spcAft>
                <a:spcPts val="0"/>
              </a:spcAft>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依据题干要求，分清主次信息，提取核心信息，舍弃重复性、示例性、解释性等次要信息。</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900430" y="823595"/>
          <a:ext cx="9621520" cy="4617720"/>
        </p:xfrm>
        <a:graphic>
          <a:graphicData uri="http://schemas.openxmlformats.org/drawingml/2006/table">
            <a:tbl>
              <a:tblPr/>
              <a:tblGrid>
                <a:gridCol w="1442085"/>
                <a:gridCol w="4328795"/>
                <a:gridCol w="3850640"/>
              </a:tblGrid>
              <a:tr h="658495">
                <a:tc>
                  <a:txBody>
                    <a:bodyPr/>
                    <a:p>
                      <a:pPr indent="0" algn="ctr">
                        <a:buNone/>
                      </a:pPr>
                      <a:r>
                        <a:rPr lang="en-US" sz="2000" b="0">
                          <a:latin typeface="宋体" panose="02010600030101010101" pitchFamily="2" charset="-122"/>
                          <a:ea typeface="宋体" panose="02010600030101010101" pitchFamily="2" charset="-122"/>
                          <a:cs typeface="Times New Roman" panose="02020603050405020304" charset="0"/>
                        </a:rPr>
                        <a:t>语段类型</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Times New Roman" panose="02020603050405020304" charset="0"/>
                        </a:rPr>
                        <a:t>信息要点</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Times New Roman" panose="02020603050405020304" charset="0"/>
                        </a:rPr>
                        <a:t>压缩方法</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20165">
                <a:tc>
                  <a:txBody>
                    <a:bodyPr/>
                    <a:p>
                      <a:pPr indent="0" algn="ctr">
                        <a:buNone/>
                      </a:pPr>
                      <a:r>
                        <a:rPr lang="en-US" sz="2000" b="0">
                          <a:latin typeface="宋体" panose="02010600030101010101" pitchFamily="2" charset="-122"/>
                          <a:ea typeface="宋体" panose="02010600030101010101" pitchFamily="2" charset="-122"/>
                          <a:cs typeface="Times New Roman" panose="02020603050405020304" charset="0"/>
                        </a:rPr>
                        <a:t>记叙性语段</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叙述的事件、主体、经过(人物＋事件＋时间＋地点＋原因＋结果)</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Times New Roman" panose="02020603050405020304" charset="0"/>
                        </a:rPr>
                        <a:t>舍偏取正法：舍去枝叶信息，提取主干信息</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18895">
                <a:tc>
                  <a:txBody>
                    <a:bodyPr/>
                    <a:p>
                      <a:pPr indent="0" algn="ctr">
                        <a:buNone/>
                      </a:pPr>
                      <a:r>
                        <a:rPr lang="en-US" sz="2000" b="0">
                          <a:latin typeface="宋体" panose="02010600030101010101" pitchFamily="2" charset="-122"/>
                          <a:ea typeface="宋体" panose="02010600030101010101" pitchFamily="2" charset="-122"/>
                          <a:cs typeface="Times New Roman" panose="02020603050405020304" charset="0"/>
                        </a:rPr>
                        <a:t>说明性语段</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Times New Roman" panose="02020603050405020304" charset="0"/>
                        </a:rPr>
                        <a:t>说明对象及其特征，说明目的</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Times New Roman" panose="02020603050405020304" charset="0"/>
                        </a:rPr>
                        <a:t>分层合并法：划分层次，提取层次要点，然后将要点相加</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20165">
                <a:tc>
                  <a:txBody>
                    <a:bodyPr/>
                    <a:p>
                      <a:pPr indent="0" algn="ctr">
                        <a:buNone/>
                      </a:pPr>
                      <a:r>
                        <a:rPr lang="en-US" sz="2000" b="0">
                          <a:latin typeface="宋体" panose="02010600030101010101" pitchFamily="2" charset="-122"/>
                          <a:ea typeface="宋体" panose="02010600030101010101" pitchFamily="2" charset="-122"/>
                          <a:cs typeface="Times New Roman" panose="02020603050405020304" charset="0"/>
                        </a:rPr>
                        <a:t>议论性语段</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Times New Roman" panose="02020603050405020304" charset="0"/>
                        </a:rPr>
                        <a:t>论述的话题、见解和主张，用来论证的材料及理由，最后得出的结论等</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Times New Roman" panose="02020603050405020304" charset="0"/>
                        </a:rPr>
                        <a:t>关键语句突破法：寻找中心句，或者起概括作用的关键句</a:t>
                      </a:r>
                      <a:endParaRPr lang="en-US" altLang="en-US" sz="2000" b="0">
                        <a:latin typeface="宋体" panose="02010600030101010101" pitchFamily="2" charset="-122"/>
                        <a:ea typeface="宋体" panose="02010600030101010101" pitchFamily="2"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30175" y="129540"/>
            <a:ext cx="10968990" cy="575945"/>
          </a:xfrm>
        </p:spPr>
        <p:txBody>
          <a:bodyPr>
            <a:normAutofit fontScale="90000"/>
          </a:bodyPr>
          <a:p>
            <a:r>
              <a:rPr lang="zh-CN" altLang="en-US"/>
              <a:t>题型一：带句式概括</a:t>
            </a:r>
            <a:endParaRPr lang="zh-CN" altLang="en-US"/>
          </a:p>
        </p:txBody>
      </p:sp>
      <p:sp>
        <p:nvSpPr>
          <p:cNvPr id="3" name="内容占位符 2"/>
          <p:cNvSpPr>
            <a:spLocks noGrp="1"/>
          </p:cNvSpPr>
          <p:nvPr>
            <p:ph idx="1"/>
          </p:nvPr>
        </p:nvSpPr>
        <p:spPr>
          <a:xfrm>
            <a:off x="274955" y="795020"/>
            <a:ext cx="11605895" cy="5831205"/>
          </a:xfrm>
        </p:spPr>
        <p:txBody>
          <a:bodyPr/>
          <a:p>
            <a:r>
              <a:rPr lang="en-US" altLang="zh-CN"/>
              <a:t>     </a:t>
            </a:r>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1.</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（2024九省联考）简述第三自然段的主要内容。要求使用包含因果关系的句子，表达准确流畅，不超过45个字。（5分）</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从炙热的沙漠到冷峭的冰川，再到全球各地纷繁复杂的生态环境，几乎所有地方都有一个共同点——有生命。你可能会惊讶地发现，即使在一些最奇怪、最恶劣、似乎最不适宜生命存在的环境中，</a:t>
            </a:r>
            <a:r>
              <a:rPr lang="zh-CN" altLang="en-US" u="sng">
                <a:solidFill>
                  <a:schemeClr val="tx1"/>
                </a:solidFill>
                <a:latin typeface="宋体" panose="02010600030101010101" pitchFamily="2" charset="-122"/>
                <a:ea typeface="宋体" panose="02010600030101010101" pitchFamily="2" charset="-122"/>
                <a:cs typeface="宋体" panose="02010600030101010101" pitchFamily="2" charset="-122"/>
              </a:rPr>
              <a:t>  ①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为了生存，所有生物都有一些基本需求需要满足，包括水（或某些溶剂）、能量来源和基本的生物分子，如碳水化合物、蛋白质、脂肪和核酸等。如果</a:t>
            </a:r>
            <a:r>
              <a:rPr lang="zh-CN" altLang="en-US" u="sng">
                <a:solidFill>
                  <a:schemeClr val="tx1"/>
                </a:solidFill>
                <a:latin typeface="宋体" panose="02010600030101010101" pitchFamily="2" charset="-122"/>
                <a:ea typeface="宋体" panose="02010600030101010101" pitchFamily="2" charset="-122"/>
                <a:cs typeface="宋体" panose="02010600030101010101" pitchFamily="2" charset="-122"/>
              </a:rPr>
              <a:t>  ②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，生物体就没有足够的资源来生长或产生维持生存的能量。但这还不是全部！为了更有利于生长，在漫长的进化过程中，生物往往会  </a:t>
            </a:r>
            <a:r>
              <a:rPr lang="zh-CN" altLang="en-US"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u="sng">
                <a:solidFill>
                  <a:schemeClr val="tx1"/>
                </a:solidFill>
                <a:latin typeface="宋体" panose="02010600030101010101" pitchFamily="2" charset="-122"/>
                <a:ea typeface="宋体" panose="02010600030101010101" pitchFamily="2" charset="-122"/>
                <a:cs typeface="宋体" panose="02010600030101010101" pitchFamily="2" charset="-122"/>
              </a:rPr>
              <a:t>③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比如生活在世界最寒冷大陆上的企鹅，为了适应寒冷的环境，它们的身体天然就有神奇的保温功能。它们的静脉缠绕在动脉上，使动脉内的血液保持略微温暖。当它们潜入寒冷的海水中捕猎时，心率会降低15％，这有助于身体保存更多的能量，而这些能量又可以用来使身体产生更多的热量。甚至它们身上的羽毛也是密密麻麻地重叠在一起，保护它们免受刺骨的寒风和冰冷海水的侵袭。   </a:t>
            </a:r>
            <a:r>
              <a:rPr lang="zh-CN" altLang="en-US">
                <a:solidFill>
                  <a:schemeClr val="tx1"/>
                </a:solidFill>
              </a:rPr>
              <a:t> </a:t>
            </a:r>
            <a:endParaRPr lang="zh-CN" altLang="en-US">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30175" y="548005"/>
            <a:ext cx="11447145" cy="5701665"/>
          </a:xfrm>
        </p:spPr>
        <p:txBody>
          <a:bodyPr>
            <a:normAutofit fontScale="90000"/>
          </a:bodyPr>
          <a:p>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rPr>
              <a:t>【参考答案】①企鹅的身体天然能保温，②是因为具有静脉缠绕在动脉上、③潜入水中时心率会降低、④羽毛重叠等特征。</a:t>
            </a:r>
            <a:endPar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【评分标准】</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简述出两点给 1 分，写出三点给 2 分，写出四点给 3 分。意思答对即可。句子包含正确的因果关系给 1 分，表达准确流畅给 1 分。字数不合要求，酌情扣分。如有其他答案，只要言之成理，可酌情给分。</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【命题思路】</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本题材料从本篇文章提炼而来，目的是考查学生语言表达中压缩语段和变换句式的综合运用能力。从 2021 年开始，高考卷中开始出现这类把压缩语段和变换句式结合起来考查的新题型，本次命题回扣了高考题，继续题注于考查学生的综合语言表达能力。</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【解析】</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首先阅读文段，划分结构层次，提取关键信息。本段是总分的结构，第一句为第三段的总领句，即整个文段内容围绕“企鹅具有神奇的保温功能”一句展开，紧接着是从三个方面阐述企鹅为什么能保温，第一是因为企鹅的静脉缠绕在动脉上，第二是因为企鹅潜入水中时心率会降低，第三是企鹅是羽毛重叠。提取信息结束以后再按照要求把因果关联词嵌入其中。</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题型二：新闻压缩</a:t>
            </a:r>
            <a:endParaRPr lang="zh-CN" altLang="en-US"/>
          </a:p>
        </p:txBody>
      </p:sp>
      <p:sp>
        <p:nvSpPr>
          <p:cNvPr id="3" name="内容占位符 2"/>
          <p:cNvSpPr>
            <a:spLocks noGrp="1"/>
          </p:cNvSpPr>
          <p:nvPr>
            <p:ph idx="1"/>
          </p:nvPr>
        </p:nvSpPr>
        <p:spPr/>
        <p:txBody>
          <a:bodyPr/>
          <a:p>
            <a:r>
              <a:rPr lang="zh-CN" altLang="en-US" b="1">
                <a:solidFill>
                  <a:schemeClr val="tx1"/>
                </a:solidFill>
                <a:latin typeface="宋体" panose="02010600030101010101" pitchFamily="2" charset="-122"/>
                <a:ea typeface="宋体" panose="02010600030101010101" pitchFamily="2" charset="-122"/>
                <a:cs typeface="宋体" panose="02010600030101010101" pitchFamily="2" charset="-122"/>
              </a:rPr>
              <a:t>(1)新闻要点概括</a:t>
            </a:r>
            <a:endParaRPr lang="zh-CN" altLang="en-US" b="1">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2. (2020·新高考Ⅰ)请对下面这段新闻报道的文字进行压缩。要求保留关键信息，句子简洁流畅，不超过60个字。</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总部位于日内瓦的世界经济论坛2020年6月3日发布新闻公报宣布，第51届世界经济论坛年会将于2021年1月举行，年会主题为“世界的复兴”。新闻公报介绍，“世界的复兴”这一目标将致力于共同迅速地建立起世界范围内经济和社会体系的基础，以塑造一个更加公平、更可持续和更具韧性的未来。届时，年会将以线下和线上两种方式进行。世界经济论坛将和瑞士政府一道，确保会议安全。</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t> </a:t>
            </a:r>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rPr>
              <a:t>答案　(示例)①2020年6月3日，②世界经济论坛宣布，③第51届论坛年会将于2021年1月④以线下和线上两种方式举行，⑤主题为“世界的复兴”。</a:t>
            </a:r>
            <a:endPar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endParaRPr>
          </a:p>
          <a:p>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解析　新闻的要素是5W＋1H，也就是何时(When)、何地(Where)、何事(What)、何因(Why)、何人(Who)、怎么样(How)。拟写答案要分析要素，区分主次信息，根据字数要求达到简明连贯的效果。本题的“何人”是世界经济论坛；“何时”是2020年6月3日；“何事”是发布新闻公报宣布，第51届世界经济论坛年会将于2021年1月举行；“怎么样”是年会主题和进行方式。而第2句侧重年会意义，应该舍弃。</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b="1">
                <a:solidFill>
                  <a:schemeClr val="tx1"/>
                </a:solidFill>
                <a:latin typeface="宋体" panose="02010600030101010101" pitchFamily="2" charset="-122"/>
                <a:ea typeface="宋体" panose="02010600030101010101" pitchFamily="2" charset="-122"/>
                <a:cs typeface="宋体" panose="02010600030101010101" pitchFamily="2" charset="-122"/>
              </a:rPr>
              <a:t>(2)拟写新闻标题</a:t>
            </a:r>
            <a:endParaRPr lang="zh-CN" altLang="en-US" b="1">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3.</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请为下面这则新闻报道拟写一个标题，不超过15个字。</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天文学家表示，未来将与中国空间站共轨飞行的巡天望远镜将成为旗舰级空间天文设施，要把星辰大海看得更广、更深、更清晰，有望促进中国光学天文的飞跃式发展，并为人类带来对宇宙的革命性认知。</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en-US" altLang="zh-CN">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rPr>
              <a:t>中国科学院国家天文台副台长、中国空间站望远镜科学工作联合中心主任刘继峰向记者表示，预计于2023年发射的中国空间站望远镜非常有气势，大小相当于一辆大客车，立起来有三层楼高。它的口径为两米，与美国哈勃太空望远镜的口径相当，而视场比哈勃望远镜大350倍。</a:t>
            </a:r>
            <a:endPar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TABLE_ENDDRAG_ORIGIN_RECT" val="749*303"/>
  <p:tag name="TABLE_ENDDRAG_RECT" val="78*125*749*303"/>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commondata" val="eyJoZGlkIjoiMTIxMjIxNjllYzA0ZWFiMjZmZGI3NDE2MGZiNTQxZDI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6475</Words>
  <Application>WPS 演示</Application>
  <PresentationFormat>宽屏</PresentationFormat>
  <Paragraphs>125</Paragraphs>
  <Slides>22</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Arial</vt:lpstr>
      <vt:lpstr>宋体</vt:lpstr>
      <vt:lpstr>Wingdings</vt:lpstr>
      <vt:lpstr>Wingdings</vt:lpstr>
      <vt:lpstr>Times New Roman</vt:lpstr>
      <vt:lpstr>微软雅黑</vt:lpstr>
      <vt:lpstr>Arial Unicode MS</vt:lpstr>
      <vt:lpstr>Calibri</vt:lpstr>
      <vt:lpstr>WPS</vt:lpstr>
      <vt:lpstr>语言表达之压缩语段</vt:lpstr>
      <vt:lpstr>PowerPoint 演示文稿</vt:lpstr>
      <vt:lpstr>方法点拨</vt:lpstr>
      <vt:lpstr>PowerPoint 演示文稿</vt:lpstr>
      <vt:lpstr>题型一：带句式概括</vt:lpstr>
      <vt:lpstr>PowerPoint 演示文稿</vt:lpstr>
      <vt:lpstr>题型二：新闻压缩</vt:lpstr>
      <vt:lpstr>PowerPoint 演示文稿</vt:lpstr>
      <vt:lpstr>PowerPoint 演示文稿</vt:lpstr>
      <vt:lpstr>PowerPoint 演示文稿</vt:lpstr>
      <vt:lpstr>题型三：下定义</vt:lpstr>
      <vt:lpstr>PowerPoint 演示文稿</vt:lpstr>
      <vt:lpstr>PowerPoint 演示文稿</vt:lpstr>
      <vt:lpstr>题型四：提取关键词</vt:lpstr>
      <vt:lpstr>PowerPoint 演示文稿</vt:lpstr>
      <vt:lpstr>PowerPoint 演示文稿</vt:lpstr>
      <vt:lpstr>二、巩固训练</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姚祥琳</cp:lastModifiedBy>
  <cp:revision>157</cp:revision>
  <dcterms:created xsi:type="dcterms:W3CDTF">2019-06-19T02:08:00Z</dcterms:created>
  <dcterms:modified xsi:type="dcterms:W3CDTF">2024-07-06T06:49:37Z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2052-12.1.0.16729</vt:lpwstr>
  </property>
  <property fmtid="{D5CDD505-2E9C-101B-9397-08002B2CF9AE}" pid="3" name="ICV">
    <vt:lpwstr>85526902EB64466A867954E81CB56921_11</vt:lpwstr>
  </property>
</Properties>
</file>