
<file path=[Content_Types].xml><?xml version="1.0" encoding="utf-8"?>
<Types xmlns="http://schemas.openxmlformats.org/package/2006/content-types">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handoutMasterIdLst>
    <p:handoutMasterId r:id="rId29"/>
  </p:handoutMasterIdLst>
  <p:sldIdLst>
    <p:sldId id="2799" r:id="rId3"/>
    <p:sldId id="2927" r:id="rId4"/>
    <p:sldId id="2937" r:id="rId5"/>
    <p:sldId id="3123" r:id="rId6"/>
    <p:sldId id="2943" r:id="rId7"/>
    <p:sldId id="2945" r:id="rId8"/>
    <p:sldId id="3097" r:id="rId9"/>
    <p:sldId id="3094" r:id="rId10"/>
    <p:sldId id="3095" r:id="rId11"/>
    <p:sldId id="3098" r:id="rId12"/>
    <p:sldId id="3099" r:id="rId13"/>
    <p:sldId id="3093" r:id="rId14"/>
    <p:sldId id="2950" r:id="rId15"/>
    <p:sldId id="2951" r:id="rId16"/>
    <p:sldId id="3100" r:id="rId17"/>
    <p:sldId id="3101" r:id="rId18"/>
    <p:sldId id="2952" r:id="rId19"/>
    <p:sldId id="2949" r:id="rId20"/>
    <p:sldId id="3102" r:id="rId21"/>
    <p:sldId id="3103" r:id="rId22"/>
    <p:sldId id="3104" r:id="rId23"/>
    <p:sldId id="3105" r:id="rId24"/>
    <p:sldId id="3106" r:id="rId25"/>
    <p:sldId id="3107" r:id="rId26"/>
    <p:sldId id="2947" r:id="rId27"/>
  </p:sldIdLst>
  <p:sldSz cx="12190095" cy="6859270"/>
  <p:notesSz cx="6858000" cy="9144000"/>
  <p:custDataLst>
    <p:tags r:id="rId33"/>
  </p:custDataLst>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2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0707"/>
    <a:srgbClr val="F43308"/>
    <a:srgbClr val="3D4757"/>
    <a:srgbClr val="466886"/>
    <a:srgbClr val="353636"/>
    <a:srgbClr val="AD6B15"/>
    <a:srgbClr val="7C6922"/>
    <a:srgbClr val="20253C"/>
    <a:srgbClr val="8E6C00"/>
    <a:srgbClr val="BC8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18" autoAdjust="0"/>
  </p:normalViewPr>
  <p:slideViewPr>
    <p:cSldViewPr showGuides="1">
      <p:cViewPr varScale="1">
        <p:scale>
          <a:sx n="113" d="100"/>
          <a:sy n="113" d="100"/>
        </p:scale>
        <p:origin x="372" y="96"/>
      </p:cViewPr>
      <p:guideLst>
        <p:guide orient="horz" pos="2160"/>
        <p:guide pos="3821"/>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79" d="100"/>
          <a:sy n="79" d="100"/>
        </p:scale>
        <p:origin x="-3966" y="-102"/>
      </p:cViewPr>
      <p:guideLst>
        <p:guide orient="horz" pos="2880"/>
        <p:guide pos="215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gs" Target="tags/tag7.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handoutMaster" Target="handoutMasters/handoutMaster1.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grpSp>
        <p:nvGrpSpPr>
          <p:cNvPr id="8" name="组合 7"/>
          <p:cNvGrpSpPr/>
          <p:nvPr userDrawn="1"/>
        </p:nvGrpSpPr>
        <p:grpSpPr>
          <a:xfrm>
            <a:off x="546043" y="0"/>
            <a:ext cx="914401" cy="621482"/>
            <a:chOff x="640911" y="3594847"/>
            <a:chExt cx="914401" cy="621482"/>
          </a:xfrm>
        </p:grpSpPr>
        <p:sp>
          <p:nvSpPr>
            <p:cNvPr id="9" name="矩形 8"/>
            <p:cNvSpPr/>
            <p:nvPr/>
          </p:nvSpPr>
          <p:spPr>
            <a:xfrm>
              <a:off x="640911" y="3594847"/>
              <a:ext cx="914401" cy="621482"/>
            </a:xfrm>
            <a:prstGeom prst="rect">
              <a:avLst/>
            </a:prstGeom>
            <a:solidFill>
              <a:schemeClr val="accent4">
                <a:lumMod val="60000"/>
                <a:lumOff val="40000"/>
              </a:schemeClr>
            </a:solidFill>
            <a:ln w="12700" cap="flat" cmpd="sng" algn="ctr">
              <a:noFill/>
              <a:prstDash val="solid"/>
              <a:miter lim="800000"/>
            </a:ln>
            <a:effectLst/>
          </p:spPr>
          <p:txBody>
            <a:bodyPr rtlCol="0" anchor="ctr"/>
            <a:lstStyle/>
            <a:p>
              <a:pPr algn="ctr" defTabSz="914400"/>
              <a:endParaRPr kumimoji="1" lang="zh-CN" altLang="en-US" sz="1800" kern="0" smtClean="0">
                <a:solidFill>
                  <a:prstClr val="white"/>
                </a:solidFill>
                <a:ea typeface="微软雅黑" panose="020B0503020204020204" charset="-122"/>
              </a:endParaRPr>
            </a:p>
          </p:txBody>
        </p:sp>
        <p:sp>
          <p:nvSpPr>
            <p:cNvPr id="10" name="文本框 9"/>
            <p:cNvSpPr txBox="1"/>
            <p:nvPr/>
          </p:nvSpPr>
          <p:spPr>
            <a:xfrm>
              <a:off x="808094" y="3765075"/>
              <a:ext cx="580034" cy="281025"/>
            </a:xfrm>
            <a:custGeom>
              <a:avLst/>
              <a:gdLst/>
              <a:ahLst/>
              <a:cxnLst/>
              <a:rect l="l" t="t" r="r" b="b"/>
              <a:pathLst>
                <a:path w="580034" h="281025">
                  <a:moveTo>
                    <a:pt x="196291" y="222809"/>
                  </a:moveTo>
                  <a:lnTo>
                    <a:pt x="223723" y="254813"/>
                  </a:lnTo>
                  <a:lnTo>
                    <a:pt x="223723" y="273101"/>
                  </a:lnTo>
                  <a:lnTo>
                    <a:pt x="195986" y="281025"/>
                  </a:lnTo>
                  <a:close/>
                  <a:moveTo>
                    <a:pt x="49073" y="192938"/>
                  </a:moveTo>
                  <a:lnTo>
                    <a:pt x="46329" y="205130"/>
                  </a:lnTo>
                  <a:cubicBezTo>
                    <a:pt x="41453" y="223012"/>
                    <a:pt x="35357" y="237947"/>
                    <a:pt x="28041" y="249936"/>
                  </a:cubicBezTo>
                  <a:cubicBezTo>
                    <a:pt x="20726" y="261925"/>
                    <a:pt x="13513" y="270459"/>
                    <a:pt x="6401" y="275539"/>
                  </a:cubicBezTo>
                  <a:lnTo>
                    <a:pt x="0" y="272186"/>
                  </a:lnTo>
                  <a:cubicBezTo>
                    <a:pt x="8941" y="249631"/>
                    <a:pt x="15646" y="225349"/>
                    <a:pt x="20117" y="199339"/>
                  </a:cubicBezTo>
                  <a:close/>
                  <a:moveTo>
                    <a:pt x="98145" y="185013"/>
                  </a:moveTo>
                  <a:lnTo>
                    <a:pt x="98145" y="230733"/>
                  </a:lnTo>
                  <a:lnTo>
                    <a:pt x="70104" y="238658"/>
                  </a:lnTo>
                  <a:lnTo>
                    <a:pt x="70409" y="191109"/>
                  </a:lnTo>
                  <a:close/>
                  <a:moveTo>
                    <a:pt x="65227" y="139293"/>
                  </a:moveTo>
                  <a:lnTo>
                    <a:pt x="58826" y="140208"/>
                  </a:lnTo>
                  <a:lnTo>
                    <a:pt x="58826" y="142646"/>
                  </a:lnTo>
                  <a:lnTo>
                    <a:pt x="54559" y="143865"/>
                  </a:lnTo>
                  <a:cubicBezTo>
                    <a:pt x="54153" y="151587"/>
                    <a:pt x="53746" y="157378"/>
                    <a:pt x="53340" y="161239"/>
                  </a:cubicBezTo>
                  <a:cubicBezTo>
                    <a:pt x="55575" y="161239"/>
                    <a:pt x="59537" y="161036"/>
                    <a:pt x="65227" y="160629"/>
                  </a:cubicBezTo>
                  <a:close/>
                  <a:moveTo>
                    <a:pt x="111252" y="135636"/>
                  </a:moveTo>
                  <a:lnTo>
                    <a:pt x="92964" y="136550"/>
                  </a:lnTo>
                  <a:lnTo>
                    <a:pt x="92964" y="158191"/>
                  </a:lnTo>
                  <a:cubicBezTo>
                    <a:pt x="101701" y="156769"/>
                    <a:pt x="107696" y="155753"/>
                    <a:pt x="110947" y="155143"/>
                  </a:cubicBezTo>
                  <a:cubicBezTo>
                    <a:pt x="111150" y="150673"/>
                    <a:pt x="111252" y="144170"/>
                    <a:pt x="111252" y="135636"/>
                  </a:cubicBezTo>
                  <a:close/>
                  <a:moveTo>
                    <a:pt x="65227" y="135331"/>
                  </a:moveTo>
                  <a:lnTo>
                    <a:pt x="59131" y="137160"/>
                  </a:lnTo>
                  <a:cubicBezTo>
                    <a:pt x="59131" y="138379"/>
                    <a:pt x="59029" y="139192"/>
                    <a:pt x="58826" y="139598"/>
                  </a:cubicBezTo>
                  <a:lnTo>
                    <a:pt x="65227" y="137769"/>
                  </a:lnTo>
                  <a:close/>
                  <a:moveTo>
                    <a:pt x="111252" y="121615"/>
                  </a:moveTo>
                  <a:lnTo>
                    <a:pt x="93878" y="126797"/>
                  </a:lnTo>
                  <a:lnTo>
                    <a:pt x="93878" y="129235"/>
                  </a:lnTo>
                  <a:lnTo>
                    <a:pt x="111252" y="124053"/>
                  </a:lnTo>
                  <a:lnTo>
                    <a:pt x="111252" y="121920"/>
                  </a:lnTo>
                  <a:close/>
                  <a:moveTo>
                    <a:pt x="64617" y="93573"/>
                  </a:moveTo>
                  <a:lnTo>
                    <a:pt x="60045" y="94793"/>
                  </a:lnTo>
                  <a:lnTo>
                    <a:pt x="59741" y="118872"/>
                  </a:lnTo>
                  <a:lnTo>
                    <a:pt x="66141" y="118567"/>
                  </a:lnTo>
                  <a:cubicBezTo>
                    <a:pt x="66141" y="109829"/>
                    <a:pt x="66040" y="104648"/>
                    <a:pt x="65837" y="103022"/>
                  </a:cubicBezTo>
                  <a:cubicBezTo>
                    <a:pt x="65430" y="98552"/>
                    <a:pt x="65024" y="95402"/>
                    <a:pt x="64617" y="93573"/>
                  </a:cubicBezTo>
                  <a:close/>
                  <a:moveTo>
                    <a:pt x="110642" y="87782"/>
                  </a:moveTo>
                  <a:lnTo>
                    <a:pt x="93269" y="89611"/>
                  </a:lnTo>
                  <a:lnTo>
                    <a:pt x="93269" y="100279"/>
                  </a:lnTo>
                  <a:lnTo>
                    <a:pt x="85344" y="91135"/>
                  </a:lnTo>
                  <a:lnTo>
                    <a:pt x="84734" y="91135"/>
                  </a:lnTo>
                  <a:lnTo>
                    <a:pt x="93878" y="101803"/>
                  </a:lnTo>
                  <a:lnTo>
                    <a:pt x="93878" y="115824"/>
                  </a:lnTo>
                  <a:lnTo>
                    <a:pt x="105461" y="113995"/>
                  </a:lnTo>
                  <a:lnTo>
                    <a:pt x="107289" y="116129"/>
                  </a:lnTo>
                  <a:cubicBezTo>
                    <a:pt x="108915" y="115722"/>
                    <a:pt x="110236" y="115519"/>
                    <a:pt x="111252" y="115519"/>
                  </a:cubicBezTo>
                  <a:cubicBezTo>
                    <a:pt x="111252" y="103530"/>
                    <a:pt x="111150" y="95301"/>
                    <a:pt x="110947" y="90830"/>
                  </a:cubicBezTo>
                  <a:cubicBezTo>
                    <a:pt x="110947" y="89408"/>
                    <a:pt x="110845" y="88392"/>
                    <a:pt x="110642" y="87782"/>
                  </a:cubicBezTo>
                  <a:close/>
                  <a:moveTo>
                    <a:pt x="308762" y="78333"/>
                  </a:moveTo>
                  <a:lnTo>
                    <a:pt x="312115" y="78333"/>
                  </a:lnTo>
                  <a:lnTo>
                    <a:pt x="312725" y="83820"/>
                  </a:lnTo>
                  <a:close/>
                  <a:moveTo>
                    <a:pt x="391058" y="67665"/>
                  </a:moveTo>
                  <a:lnTo>
                    <a:pt x="391058" y="68885"/>
                  </a:lnTo>
                  <a:cubicBezTo>
                    <a:pt x="391871" y="68885"/>
                    <a:pt x="392481" y="68783"/>
                    <a:pt x="392887" y="68580"/>
                  </a:cubicBezTo>
                  <a:lnTo>
                    <a:pt x="393497" y="68580"/>
                  </a:lnTo>
                  <a:close/>
                  <a:moveTo>
                    <a:pt x="99365" y="37185"/>
                  </a:moveTo>
                  <a:cubicBezTo>
                    <a:pt x="84328" y="38405"/>
                    <a:pt x="71729" y="40437"/>
                    <a:pt x="61569" y="43281"/>
                  </a:cubicBezTo>
                  <a:lnTo>
                    <a:pt x="52730" y="55473"/>
                  </a:lnTo>
                  <a:lnTo>
                    <a:pt x="50901" y="53340"/>
                  </a:lnTo>
                  <a:cubicBezTo>
                    <a:pt x="47447" y="58217"/>
                    <a:pt x="43078" y="63601"/>
                    <a:pt x="37795" y="69494"/>
                  </a:cubicBezTo>
                  <a:cubicBezTo>
                    <a:pt x="43485" y="71120"/>
                    <a:pt x="48971" y="72847"/>
                    <a:pt x="54254" y="74676"/>
                  </a:cubicBezTo>
                  <a:lnTo>
                    <a:pt x="69494" y="72542"/>
                  </a:lnTo>
                  <a:lnTo>
                    <a:pt x="70713" y="74066"/>
                  </a:lnTo>
                  <a:lnTo>
                    <a:pt x="71628" y="73761"/>
                  </a:lnTo>
                  <a:cubicBezTo>
                    <a:pt x="83007" y="61773"/>
                    <a:pt x="92253" y="49581"/>
                    <a:pt x="99365" y="37185"/>
                  </a:cubicBezTo>
                  <a:close/>
                  <a:moveTo>
                    <a:pt x="238963" y="14935"/>
                  </a:moveTo>
                  <a:lnTo>
                    <a:pt x="238963" y="15240"/>
                  </a:lnTo>
                  <a:lnTo>
                    <a:pt x="240487" y="17069"/>
                  </a:lnTo>
                  <a:lnTo>
                    <a:pt x="242925" y="15849"/>
                  </a:lnTo>
                  <a:lnTo>
                    <a:pt x="262737" y="30785"/>
                  </a:lnTo>
                  <a:lnTo>
                    <a:pt x="259385" y="37795"/>
                  </a:lnTo>
                  <a:lnTo>
                    <a:pt x="263347" y="38709"/>
                  </a:lnTo>
                  <a:lnTo>
                    <a:pt x="263347" y="39014"/>
                  </a:lnTo>
                  <a:cubicBezTo>
                    <a:pt x="263347" y="39217"/>
                    <a:pt x="262991" y="42011"/>
                    <a:pt x="262280" y="47396"/>
                  </a:cubicBezTo>
                  <a:cubicBezTo>
                    <a:pt x="261569" y="52781"/>
                    <a:pt x="260401" y="65024"/>
                    <a:pt x="258775" y="84125"/>
                  </a:cubicBezTo>
                  <a:lnTo>
                    <a:pt x="258775" y="85344"/>
                  </a:lnTo>
                  <a:lnTo>
                    <a:pt x="252679" y="87173"/>
                  </a:lnTo>
                  <a:cubicBezTo>
                    <a:pt x="249428" y="101803"/>
                    <a:pt x="240081" y="110439"/>
                    <a:pt x="224637" y="113081"/>
                  </a:cubicBezTo>
                  <a:lnTo>
                    <a:pt x="219456" y="113690"/>
                  </a:lnTo>
                  <a:lnTo>
                    <a:pt x="219151" y="113690"/>
                  </a:lnTo>
                  <a:lnTo>
                    <a:pt x="219151" y="113385"/>
                  </a:lnTo>
                  <a:cubicBezTo>
                    <a:pt x="216103" y="108102"/>
                    <a:pt x="211125" y="102616"/>
                    <a:pt x="204216" y="96926"/>
                  </a:cubicBezTo>
                  <a:lnTo>
                    <a:pt x="204825" y="96621"/>
                  </a:lnTo>
                  <a:lnTo>
                    <a:pt x="202387" y="95097"/>
                  </a:lnTo>
                  <a:lnTo>
                    <a:pt x="201777" y="95097"/>
                  </a:lnTo>
                  <a:lnTo>
                    <a:pt x="203606" y="90221"/>
                  </a:lnTo>
                  <a:lnTo>
                    <a:pt x="214884" y="91745"/>
                  </a:lnTo>
                  <a:cubicBezTo>
                    <a:pt x="218135" y="91948"/>
                    <a:pt x="221081" y="91287"/>
                    <a:pt x="223723" y="89763"/>
                  </a:cubicBezTo>
                  <a:cubicBezTo>
                    <a:pt x="226365" y="88239"/>
                    <a:pt x="227990" y="85649"/>
                    <a:pt x="228600" y="81991"/>
                  </a:cubicBezTo>
                  <a:cubicBezTo>
                    <a:pt x="230835" y="68173"/>
                    <a:pt x="232257" y="56794"/>
                    <a:pt x="232867" y="47853"/>
                  </a:cubicBezTo>
                  <a:cubicBezTo>
                    <a:pt x="232867" y="44399"/>
                    <a:pt x="231953" y="41046"/>
                    <a:pt x="230124" y="37795"/>
                  </a:cubicBezTo>
                  <a:cubicBezTo>
                    <a:pt x="218338" y="38201"/>
                    <a:pt x="207975" y="39014"/>
                    <a:pt x="199034" y="40233"/>
                  </a:cubicBezTo>
                  <a:lnTo>
                    <a:pt x="213055" y="47853"/>
                  </a:lnTo>
                  <a:lnTo>
                    <a:pt x="212445" y="48158"/>
                  </a:lnTo>
                  <a:cubicBezTo>
                    <a:pt x="212445" y="49174"/>
                    <a:pt x="210159" y="53797"/>
                    <a:pt x="205587" y="62027"/>
                  </a:cubicBezTo>
                  <a:cubicBezTo>
                    <a:pt x="201015" y="70256"/>
                    <a:pt x="194767" y="79146"/>
                    <a:pt x="186842" y="88697"/>
                  </a:cubicBezTo>
                  <a:cubicBezTo>
                    <a:pt x="178917" y="98247"/>
                    <a:pt x="169570" y="106273"/>
                    <a:pt x="158801" y="112776"/>
                  </a:cubicBezTo>
                  <a:lnTo>
                    <a:pt x="149047" y="115824"/>
                  </a:lnTo>
                  <a:lnTo>
                    <a:pt x="147828" y="116129"/>
                  </a:lnTo>
                  <a:lnTo>
                    <a:pt x="147523" y="116433"/>
                  </a:lnTo>
                  <a:lnTo>
                    <a:pt x="147218" y="116129"/>
                  </a:lnTo>
                  <a:lnTo>
                    <a:pt x="146304" y="116433"/>
                  </a:lnTo>
                  <a:lnTo>
                    <a:pt x="142341" y="112471"/>
                  </a:lnTo>
                  <a:lnTo>
                    <a:pt x="142646" y="112166"/>
                  </a:lnTo>
                  <a:cubicBezTo>
                    <a:pt x="150571" y="103022"/>
                    <a:pt x="158140" y="93116"/>
                    <a:pt x="165354" y="82448"/>
                  </a:cubicBezTo>
                  <a:cubicBezTo>
                    <a:pt x="172567" y="71780"/>
                    <a:pt x="177800" y="62585"/>
                    <a:pt x="181051" y="54864"/>
                  </a:cubicBezTo>
                  <a:cubicBezTo>
                    <a:pt x="182880" y="50393"/>
                    <a:pt x="183794" y="46329"/>
                    <a:pt x="183794" y="42672"/>
                  </a:cubicBezTo>
                  <a:cubicBezTo>
                    <a:pt x="181762" y="43078"/>
                    <a:pt x="178968" y="43586"/>
                    <a:pt x="175412" y="44196"/>
                  </a:cubicBezTo>
                  <a:cubicBezTo>
                    <a:pt x="171856" y="44805"/>
                    <a:pt x="168351" y="45313"/>
                    <a:pt x="164897" y="45720"/>
                  </a:cubicBezTo>
                  <a:lnTo>
                    <a:pt x="150876" y="24689"/>
                  </a:lnTo>
                  <a:cubicBezTo>
                    <a:pt x="151689" y="24689"/>
                    <a:pt x="157023" y="24790"/>
                    <a:pt x="166878" y="24993"/>
                  </a:cubicBezTo>
                  <a:cubicBezTo>
                    <a:pt x="176733" y="25197"/>
                    <a:pt x="200355" y="21945"/>
                    <a:pt x="237744" y="15240"/>
                  </a:cubicBezTo>
                  <a:close/>
                  <a:moveTo>
                    <a:pt x="527304" y="6096"/>
                  </a:moveTo>
                  <a:lnTo>
                    <a:pt x="520598" y="36271"/>
                  </a:lnTo>
                  <a:cubicBezTo>
                    <a:pt x="506374" y="40132"/>
                    <a:pt x="491541" y="42570"/>
                    <a:pt x="476097" y="43586"/>
                  </a:cubicBezTo>
                  <a:cubicBezTo>
                    <a:pt x="477317" y="64109"/>
                    <a:pt x="477825" y="81483"/>
                    <a:pt x="477621" y="95707"/>
                  </a:cubicBezTo>
                  <a:cubicBezTo>
                    <a:pt x="490626" y="94488"/>
                    <a:pt x="502717" y="93167"/>
                    <a:pt x="513893" y="91745"/>
                  </a:cubicBezTo>
                  <a:lnTo>
                    <a:pt x="514197" y="90525"/>
                  </a:lnTo>
                  <a:cubicBezTo>
                    <a:pt x="526796" y="88900"/>
                    <a:pt x="542239" y="86563"/>
                    <a:pt x="560527" y="83515"/>
                  </a:cubicBezTo>
                  <a:lnTo>
                    <a:pt x="562051" y="83515"/>
                  </a:lnTo>
                  <a:lnTo>
                    <a:pt x="580034" y="105461"/>
                  </a:lnTo>
                  <a:lnTo>
                    <a:pt x="575767" y="105765"/>
                  </a:lnTo>
                  <a:cubicBezTo>
                    <a:pt x="559105" y="105969"/>
                    <a:pt x="543052" y="106781"/>
                    <a:pt x="527609" y="108204"/>
                  </a:cubicBezTo>
                  <a:lnTo>
                    <a:pt x="540410" y="112166"/>
                  </a:lnTo>
                  <a:lnTo>
                    <a:pt x="540410" y="120091"/>
                  </a:lnTo>
                  <a:lnTo>
                    <a:pt x="540715" y="120091"/>
                  </a:lnTo>
                  <a:lnTo>
                    <a:pt x="540715" y="262737"/>
                  </a:lnTo>
                  <a:lnTo>
                    <a:pt x="512673" y="271272"/>
                  </a:lnTo>
                  <a:lnTo>
                    <a:pt x="512673" y="270662"/>
                  </a:lnTo>
                  <a:lnTo>
                    <a:pt x="512978" y="169469"/>
                  </a:lnTo>
                  <a:cubicBezTo>
                    <a:pt x="512978" y="144069"/>
                    <a:pt x="512877" y="129845"/>
                    <a:pt x="512673" y="126797"/>
                  </a:cubicBezTo>
                  <a:cubicBezTo>
                    <a:pt x="512470" y="123342"/>
                    <a:pt x="511657" y="118465"/>
                    <a:pt x="510235" y="112166"/>
                  </a:cubicBezTo>
                  <a:lnTo>
                    <a:pt x="509625" y="114605"/>
                  </a:lnTo>
                  <a:lnTo>
                    <a:pt x="508101" y="110642"/>
                  </a:lnTo>
                  <a:lnTo>
                    <a:pt x="507187" y="110337"/>
                  </a:lnTo>
                  <a:cubicBezTo>
                    <a:pt x="502107" y="111150"/>
                    <a:pt x="492353" y="112776"/>
                    <a:pt x="477926" y="115214"/>
                  </a:cubicBezTo>
                  <a:cubicBezTo>
                    <a:pt x="477113" y="144069"/>
                    <a:pt x="473557" y="169265"/>
                    <a:pt x="467258" y="190805"/>
                  </a:cubicBezTo>
                  <a:cubicBezTo>
                    <a:pt x="461365" y="211531"/>
                    <a:pt x="454050" y="228143"/>
                    <a:pt x="445313" y="240639"/>
                  </a:cubicBezTo>
                  <a:cubicBezTo>
                    <a:pt x="436575" y="253136"/>
                    <a:pt x="428244" y="262280"/>
                    <a:pt x="420319" y="268071"/>
                  </a:cubicBezTo>
                  <a:cubicBezTo>
                    <a:pt x="412394" y="273863"/>
                    <a:pt x="408432" y="276250"/>
                    <a:pt x="408432" y="275234"/>
                  </a:cubicBezTo>
                  <a:lnTo>
                    <a:pt x="402641" y="270967"/>
                  </a:lnTo>
                  <a:cubicBezTo>
                    <a:pt x="434543" y="239471"/>
                    <a:pt x="450494" y="187147"/>
                    <a:pt x="450494" y="113995"/>
                  </a:cubicBezTo>
                  <a:cubicBezTo>
                    <a:pt x="450494" y="107696"/>
                    <a:pt x="450291" y="99060"/>
                    <a:pt x="449885" y="88087"/>
                  </a:cubicBezTo>
                  <a:lnTo>
                    <a:pt x="468477" y="95402"/>
                  </a:lnTo>
                  <a:cubicBezTo>
                    <a:pt x="468884" y="95199"/>
                    <a:pt x="469595" y="95097"/>
                    <a:pt x="470611" y="95097"/>
                  </a:cubicBezTo>
                  <a:lnTo>
                    <a:pt x="449275" y="86868"/>
                  </a:lnTo>
                  <a:lnTo>
                    <a:pt x="448361" y="66446"/>
                  </a:lnTo>
                  <a:lnTo>
                    <a:pt x="447446" y="48158"/>
                  </a:lnTo>
                  <a:lnTo>
                    <a:pt x="447446" y="46634"/>
                  </a:lnTo>
                  <a:lnTo>
                    <a:pt x="447446" y="44196"/>
                  </a:lnTo>
                  <a:lnTo>
                    <a:pt x="446532" y="44196"/>
                  </a:lnTo>
                  <a:lnTo>
                    <a:pt x="445617" y="36271"/>
                  </a:lnTo>
                  <a:lnTo>
                    <a:pt x="446532" y="36271"/>
                  </a:lnTo>
                  <a:cubicBezTo>
                    <a:pt x="445516" y="31394"/>
                    <a:pt x="443992" y="28143"/>
                    <a:pt x="441960" y="26517"/>
                  </a:cubicBezTo>
                  <a:lnTo>
                    <a:pt x="441655" y="26213"/>
                  </a:lnTo>
                  <a:lnTo>
                    <a:pt x="445617" y="20726"/>
                  </a:lnTo>
                  <a:lnTo>
                    <a:pt x="445922" y="20726"/>
                  </a:lnTo>
                  <a:lnTo>
                    <a:pt x="472135" y="30785"/>
                  </a:lnTo>
                  <a:cubicBezTo>
                    <a:pt x="496113" y="24689"/>
                    <a:pt x="514502" y="16459"/>
                    <a:pt x="527304" y="6096"/>
                  </a:cubicBezTo>
                  <a:close/>
                  <a:moveTo>
                    <a:pt x="365455" y="5181"/>
                  </a:moveTo>
                  <a:lnTo>
                    <a:pt x="365760" y="5181"/>
                  </a:lnTo>
                  <a:lnTo>
                    <a:pt x="396240" y="14630"/>
                  </a:lnTo>
                  <a:lnTo>
                    <a:pt x="396240" y="67970"/>
                  </a:lnTo>
                  <a:cubicBezTo>
                    <a:pt x="405587" y="66141"/>
                    <a:pt x="412191" y="64414"/>
                    <a:pt x="416052" y="62789"/>
                  </a:cubicBezTo>
                  <a:lnTo>
                    <a:pt x="430987" y="83210"/>
                  </a:lnTo>
                  <a:lnTo>
                    <a:pt x="431901" y="83515"/>
                  </a:lnTo>
                  <a:lnTo>
                    <a:pt x="432511" y="84429"/>
                  </a:lnTo>
                  <a:cubicBezTo>
                    <a:pt x="420725" y="84633"/>
                    <a:pt x="406908" y="85344"/>
                    <a:pt x="391058" y="86563"/>
                  </a:cubicBezTo>
                  <a:lnTo>
                    <a:pt x="391058" y="93878"/>
                  </a:lnTo>
                  <a:lnTo>
                    <a:pt x="392277" y="92964"/>
                  </a:lnTo>
                  <a:cubicBezTo>
                    <a:pt x="396951" y="96825"/>
                    <a:pt x="402590" y="102463"/>
                    <a:pt x="409194" y="109880"/>
                  </a:cubicBezTo>
                  <a:cubicBezTo>
                    <a:pt x="415798" y="117297"/>
                    <a:pt x="422656" y="126085"/>
                    <a:pt x="429768" y="136245"/>
                  </a:cubicBezTo>
                  <a:lnTo>
                    <a:pt x="404469" y="151181"/>
                  </a:lnTo>
                  <a:cubicBezTo>
                    <a:pt x="399186" y="136550"/>
                    <a:pt x="394716" y="125069"/>
                    <a:pt x="391058" y="116738"/>
                  </a:cubicBezTo>
                  <a:lnTo>
                    <a:pt x="391058" y="268529"/>
                  </a:lnTo>
                  <a:lnTo>
                    <a:pt x="362712" y="277063"/>
                  </a:lnTo>
                  <a:lnTo>
                    <a:pt x="362712" y="276453"/>
                  </a:lnTo>
                  <a:cubicBezTo>
                    <a:pt x="362712" y="235001"/>
                    <a:pt x="362813" y="193853"/>
                    <a:pt x="363017" y="153009"/>
                  </a:cubicBezTo>
                  <a:cubicBezTo>
                    <a:pt x="356311" y="173329"/>
                    <a:pt x="347878" y="192532"/>
                    <a:pt x="337718" y="210617"/>
                  </a:cubicBezTo>
                  <a:lnTo>
                    <a:pt x="338328" y="214274"/>
                  </a:lnTo>
                  <a:cubicBezTo>
                    <a:pt x="331622" y="224841"/>
                    <a:pt x="326390" y="232257"/>
                    <a:pt x="322631" y="236525"/>
                  </a:cubicBezTo>
                  <a:cubicBezTo>
                    <a:pt x="318871" y="240792"/>
                    <a:pt x="316890" y="243027"/>
                    <a:pt x="316687" y="243230"/>
                  </a:cubicBezTo>
                  <a:lnTo>
                    <a:pt x="316382" y="243230"/>
                  </a:lnTo>
                  <a:lnTo>
                    <a:pt x="311505" y="239573"/>
                  </a:lnTo>
                  <a:lnTo>
                    <a:pt x="311810" y="239268"/>
                  </a:lnTo>
                  <a:cubicBezTo>
                    <a:pt x="320548" y="219354"/>
                    <a:pt x="326949" y="203403"/>
                    <a:pt x="331013" y="191414"/>
                  </a:cubicBezTo>
                  <a:lnTo>
                    <a:pt x="330098" y="184709"/>
                  </a:lnTo>
                  <a:cubicBezTo>
                    <a:pt x="335991" y="167437"/>
                    <a:pt x="339953" y="153314"/>
                    <a:pt x="341985" y="142341"/>
                  </a:cubicBezTo>
                  <a:cubicBezTo>
                    <a:pt x="344017" y="131369"/>
                    <a:pt x="346049" y="117043"/>
                    <a:pt x="348081" y="99365"/>
                  </a:cubicBezTo>
                  <a:cubicBezTo>
                    <a:pt x="348285" y="97536"/>
                    <a:pt x="348386" y="95097"/>
                    <a:pt x="348386" y="92049"/>
                  </a:cubicBezTo>
                  <a:cubicBezTo>
                    <a:pt x="339649" y="93675"/>
                    <a:pt x="332638" y="95097"/>
                    <a:pt x="327355" y="96317"/>
                  </a:cubicBezTo>
                  <a:lnTo>
                    <a:pt x="315468" y="80772"/>
                  </a:lnTo>
                  <a:lnTo>
                    <a:pt x="314858" y="75285"/>
                  </a:lnTo>
                  <a:cubicBezTo>
                    <a:pt x="335381" y="74473"/>
                    <a:pt x="351434" y="73558"/>
                    <a:pt x="363017" y="72542"/>
                  </a:cubicBezTo>
                  <a:lnTo>
                    <a:pt x="363017" y="53949"/>
                  </a:lnTo>
                  <a:lnTo>
                    <a:pt x="368198" y="55778"/>
                  </a:lnTo>
                  <a:cubicBezTo>
                    <a:pt x="368198" y="48057"/>
                    <a:pt x="368147" y="42469"/>
                    <a:pt x="368046" y="39014"/>
                  </a:cubicBezTo>
                  <a:cubicBezTo>
                    <a:pt x="367944" y="35560"/>
                    <a:pt x="367893" y="33426"/>
                    <a:pt x="367893" y="32613"/>
                  </a:cubicBezTo>
                  <a:cubicBezTo>
                    <a:pt x="367487" y="24079"/>
                    <a:pt x="365557" y="16459"/>
                    <a:pt x="362102" y="9753"/>
                  </a:cubicBezTo>
                  <a:lnTo>
                    <a:pt x="361797" y="9449"/>
                  </a:lnTo>
                  <a:close/>
                  <a:moveTo>
                    <a:pt x="49682" y="609"/>
                  </a:moveTo>
                  <a:lnTo>
                    <a:pt x="49987" y="609"/>
                  </a:lnTo>
                  <a:lnTo>
                    <a:pt x="76809" y="17069"/>
                  </a:lnTo>
                  <a:lnTo>
                    <a:pt x="73761" y="23165"/>
                  </a:lnTo>
                  <a:cubicBezTo>
                    <a:pt x="86766" y="20726"/>
                    <a:pt x="97637" y="18085"/>
                    <a:pt x="106375" y="15240"/>
                  </a:cubicBezTo>
                  <a:lnTo>
                    <a:pt x="110337" y="13716"/>
                  </a:lnTo>
                  <a:lnTo>
                    <a:pt x="125882" y="35357"/>
                  </a:lnTo>
                  <a:lnTo>
                    <a:pt x="124358" y="35357"/>
                  </a:lnTo>
                  <a:lnTo>
                    <a:pt x="127101" y="38405"/>
                  </a:lnTo>
                  <a:cubicBezTo>
                    <a:pt x="125273" y="42672"/>
                    <a:pt x="122123" y="47396"/>
                    <a:pt x="117653" y="52578"/>
                  </a:cubicBezTo>
                  <a:cubicBezTo>
                    <a:pt x="113182" y="57759"/>
                    <a:pt x="107493" y="62890"/>
                    <a:pt x="100584" y="67970"/>
                  </a:cubicBezTo>
                  <a:lnTo>
                    <a:pt x="121310" y="58521"/>
                  </a:lnTo>
                  <a:lnTo>
                    <a:pt x="140817" y="73457"/>
                  </a:lnTo>
                  <a:lnTo>
                    <a:pt x="138989" y="77419"/>
                  </a:lnTo>
                  <a:lnTo>
                    <a:pt x="138989" y="113385"/>
                  </a:lnTo>
                  <a:lnTo>
                    <a:pt x="124663" y="117653"/>
                  </a:lnTo>
                  <a:lnTo>
                    <a:pt x="126187" y="119786"/>
                  </a:lnTo>
                  <a:lnTo>
                    <a:pt x="139903" y="115519"/>
                  </a:lnTo>
                  <a:lnTo>
                    <a:pt x="139903" y="155448"/>
                  </a:lnTo>
                  <a:lnTo>
                    <a:pt x="138989" y="154229"/>
                  </a:lnTo>
                  <a:lnTo>
                    <a:pt x="138989" y="172212"/>
                  </a:lnTo>
                  <a:lnTo>
                    <a:pt x="134721" y="173126"/>
                  </a:lnTo>
                  <a:lnTo>
                    <a:pt x="134721" y="173431"/>
                  </a:lnTo>
                  <a:lnTo>
                    <a:pt x="141427" y="171907"/>
                  </a:lnTo>
                  <a:lnTo>
                    <a:pt x="141427" y="173126"/>
                  </a:lnTo>
                  <a:lnTo>
                    <a:pt x="144170" y="166116"/>
                  </a:lnTo>
                  <a:lnTo>
                    <a:pt x="143865" y="165811"/>
                  </a:lnTo>
                  <a:cubicBezTo>
                    <a:pt x="148336" y="153009"/>
                    <a:pt x="150571" y="141935"/>
                    <a:pt x="150571" y="132588"/>
                  </a:cubicBezTo>
                  <a:cubicBezTo>
                    <a:pt x="150571" y="128930"/>
                    <a:pt x="150317" y="125984"/>
                    <a:pt x="149809" y="123749"/>
                  </a:cubicBezTo>
                  <a:cubicBezTo>
                    <a:pt x="149301" y="121513"/>
                    <a:pt x="148844" y="120193"/>
                    <a:pt x="148437" y="119786"/>
                  </a:cubicBezTo>
                  <a:lnTo>
                    <a:pt x="148437" y="119177"/>
                  </a:lnTo>
                  <a:lnTo>
                    <a:pt x="151181" y="115824"/>
                  </a:lnTo>
                  <a:lnTo>
                    <a:pt x="151485" y="115824"/>
                  </a:lnTo>
                  <a:lnTo>
                    <a:pt x="180441" y="125882"/>
                  </a:lnTo>
                  <a:lnTo>
                    <a:pt x="180441" y="126187"/>
                  </a:lnTo>
                  <a:cubicBezTo>
                    <a:pt x="180035" y="129845"/>
                    <a:pt x="179019" y="134213"/>
                    <a:pt x="177393" y="139293"/>
                  </a:cubicBezTo>
                  <a:lnTo>
                    <a:pt x="194767" y="138379"/>
                  </a:lnTo>
                  <a:cubicBezTo>
                    <a:pt x="194564" y="136957"/>
                    <a:pt x="194462" y="135331"/>
                    <a:pt x="194462" y="133502"/>
                  </a:cubicBezTo>
                  <a:cubicBezTo>
                    <a:pt x="193853" y="124968"/>
                    <a:pt x="191821" y="117348"/>
                    <a:pt x="188366" y="110642"/>
                  </a:cubicBezTo>
                  <a:lnTo>
                    <a:pt x="188061" y="110337"/>
                  </a:lnTo>
                  <a:lnTo>
                    <a:pt x="192024" y="105765"/>
                  </a:lnTo>
                  <a:lnTo>
                    <a:pt x="192329" y="105765"/>
                  </a:lnTo>
                  <a:lnTo>
                    <a:pt x="222199" y="115519"/>
                  </a:lnTo>
                  <a:lnTo>
                    <a:pt x="222199" y="135636"/>
                  </a:lnTo>
                  <a:cubicBezTo>
                    <a:pt x="236017" y="133401"/>
                    <a:pt x="245567" y="131673"/>
                    <a:pt x="250850" y="130454"/>
                  </a:cubicBezTo>
                  <a:lnTo>
                    <a:pt x="261213" y="145694"/>
                  </a:lnTo>
                  <a:lnTo>
                    <a:pt x="262737" y="145389"/>
                  </a:lnTo>
                  <a:lnTo>
                    <a:pt x="264871" y="148742"/>
                  </a:lnTo>
                  <a:lnTo>
                    <a:pt x="263347" y="148742"/>
                  </a:lnTo>
                  <a:lnTo>
                    <a:pt x="263652" y="149352"/>
                  </a:lnTo>
                  <a:lnTo>
                    <a:pt x="247193" y="153009"/>
                  </a:lnTo>
                  <a:cubicBezTo>
                    <a:pt x="236017" y="153416"/>
                    <a:pt x="227685" y="153822"/>
                    <a:pt x="222199" y="154229"/>
                  </a:cubicBezTo>
                  <a:lnTo>
                    <a:pt x="222199" y="155143"/>
                  </a:lnTo>
                  <a:lnTo>
                    <a:pt x="223113" y="154838"/>
                  </a:lnTo>
                  <a:lnTo>
                    <a:pt x="223113" y="186233"/>
                  </a:lnTo>
                  <a:cubicBezTo>
                    <a:pt x="240792" y="184607"/>
                    <a:pt x="255829" y="182473"/>
                    <a:pt x="268224" y="179832"/>
                  </a:cubicBezTo>
                  <a:lnTo>
                    <a:pt x="283464" y="201777"/>
                  </a:lnTo>
                  <a:cubicBezTo>
                    <a:pt x="262737" y="201777"/>
                    <a:pt x="242621" y="202590"/>
                    <a:pt x="223113" y="204216"/>
                  </a:cubicBezTo>
                  <a:lnTo>
                    <a:pt x="223113" y="249631"/>
                  </a:lnTo>
                  <a:lnTo>
                    <a:pt x="195681" y="217627"/>
                  </a:lnTo>
                  <a:lnTo>
                    <a:pt x="195681" y="206654"/>
                  </a:lnTo>
                  <a:lnTo>
                    <a:pt x="190195" y="207264"/>
                  </a:lnTo>
                  <a:lnTo>
                    <a:pt x="174345" y="188976"/>
                  </a:lnTo>
                  <a:lnTo>
                    <a:pt x="195681" y="188061"/>
                  </a:lnTo>
                  <a:lnTo>
                    <a:pt x="195681" y="163677"/>
                  </a:lnTo>
                  <a:lnTo>
                    <a:pt x="194767" y="163982"/>
                  </a:lnTo>
                  <a:lnTo>
                    <a:pt x="194767" y="156667"/>
                  </a:lnTo>
                  <a:cubicBezTo>
                    <a:pt x="183591" y="157886"/>
                    <a:pt x="174752" y="159207"/>
                    <a:pt x="168249" y="160629"/>
                  </a:cubicBezTo>
                  <a:lnTo>
                    <a:pt x="167945" y="159715"/>
                  </a:lnTo>
                  <a:cubicBezTo>
                    <a:pt x="166319" y="162763"/>
                    <a:pt x="164084" y="166217"/>
                    <a:pt x="161239" y="170078"/>
                  </a:cubicBezTo>
                  <a:cubicBezTo>
                    <a:pt x="160020" y="171907"/>
                    <a:pt x="157886" y="174549"/>
                    <a:pt x="154838" y="178003"/>
                  </a:cubicBezTo>
                  <a:lnTo>
                    <a:pt x="150571" y="172821"/>
                  </a:lnTo>
                  <a:lnTo>
                    <a:pt x="149961" y="172821"/>
                  </a:lnTo>
                  <a:lnTo>
                    <a:pt x="149657" y="172517"/>
                  </a:lnTo>
                  <a:lnTo>
                    <a:pt x="141427" y="174650"/>
                  </a:lnTo>
                  <a:lnTo>
                    <a:pt x="149961" y="172821"/>
                  </a:lnTo>
                  <a:lnTo>
                    <a:pt x="154533" y="178308"/>
                  </a:lnTo>
                  <a:cubicBezTo>
                    <a:pt x="150876" y="182372"/>
                    <a:pt x="147117" y="186029"/>
                    <a:pt x="143256" y="189281"/>
                  </a:cubicBezTo>
                  <a:lnTo>
                    <a:pt x="141427" y="188061"/>
                  </a:lnTo>
                  <a:lnTo>
                    <a:pt x="141427" y="191414"/>
                  </a:lnTo>
                  <a:lnTo>
                    <a:pt x="168554" y="190805"/>
                  </a:lnTo>
                  <a:lnTo>
                    <a:pt x="184404" y="209093"/>
                  </a:lnTo>
                  <a:cubicBezTo>
                    <a:pt x="172212" y="210515"/>
                    <a:pt x="161747" y="211836"/>
                    <a:pt x="153009" y="213055"/>
                  </a:cubicBezTo>
                  <a:lnTo>
                    <a:pt x="141427" y="196901"/>
                  </a:lnTo>
                  <a:lnTo>
                    <a:pt x="141427" y="237134"/>
                  </a:lnTo>
                  <a:cubicBezTo>
                    <a:pt x="141427" y="250545"/>
                    <a:pt x="136957" y="259994"/>
                    <a:pt x="128016" y="265481"/>
                  </a:cubicBezTo>
                  <a:cubicBezTo>
                    <a:pt x="122529" y="268935"/>
                    <a:pt x="115824" y="270662"/>
                    <a:pt x="107899" y="270662"/>
                  </a:cubicBezTo>
                  <a:lnTo>
                    <a:pt x="104546" y="270662"/>
                  </a:lnTo>
                  <a:lnTo>
                    <a:pt x="104241" y="270357"/>
                  </a:lnTo>
                  <a:cubicBezTo>
                    <a:pt x="101397" y="262839"/>
                    <a:pt x="97637" y="257099"/>
                    <a:pt x="92964" y="253136"/>
                  </a:cubicBezTo>
                  <a:cubicBezTo>
                    <a:pt x="88290" y="249174"/>
                    <a:pt x="85852" y="247091"/>
                    <a:pt x="85649" y="246888"/>
                  </a:cubicBezTo>
                  <a:lnTo>
                    <a:pt x="87782" y="242316"/>
                  </a:lnTo>
                  <a:lnTo>
                    <a:pt x="101498" y="244145"/>
                  </a:lnTo>
                  <a:cubicBezTo>
                    <a:pt x="104546" y="244145"/>
                    <a:pt x="107239" y="243383"/>
                    <a:pt x="109575" y="241859"/>
                  </a:cubicBezTo>
                  <a:cubicBezTo>
                    <a:pt x="111912" y="240335"/>
                    <a:pt x="113081" y="237541"/>
                    <a:pt x="113081" y="233477"/>
                  </a:cubicBezTo>
                  <a:lnTo>
                    <a:pt x="113385" y="178003"/>
                  </a:lnTo>
                  <a:lnTo>
                    <a:pt x="124053" y="175565"/>
                  </a:lnTo>
                  <a:lnTo>
                    <a:pt x="122834" y="175565"/>
                  </a:lnTo>
                  <a:lnTo>
                    <a:pt x="110947" y="178308"/>
                  </a:lnTo>
                  <a:lnTo>
                    <a:pt x="110947" y="175565"/>
                  </a:lnTo>
                  <a:cubicBezTo>
                    <a:pt x="102819" y="175971"/>
                    <a:pt x="96825" y="176377"/>
                    <a:pt x="92964" y="176784"/>
                  </a:cubicBezTo>
                  <a:lnTo>
                    <a:pt x="92964" y="182270"/>
                  </a:lnTo>
                  <a:lnTo>
                    <a:pt x="65227" y="188366"/>
                  </a:lnTo>
                  <a:lnTo>
                    <a:pt x="65227" y="179527"/>
                  </a:lnTo>
                  <a:cubicBezTo>
                    <a:pt x="60960" y="179933"/>
                    <a:pt x="56286" y="180645"/>
                    <a:pt x="51206" y="181661"/>
                  </a:cubicBezTo>
                  <a:lnTo>
                    <a:pt x="49377" y="192633"/>
                  </a:lnTo>
                  <a:lnTo>
                    <a:pt x="20421" y="199034"/>
                  </a:lnTo>
                  <a:cubicBezTo>
                    <a:pt x="23469" y="180949"/>
                    <a:pt x="25298" y="163982"/>
                    <a:pt x="25908" y="148133"/>
                  </a:cubicBezTo>
                  <a:lnTo>
                    <a:pt x="30480" y="146913"/>
                  </a:lnTo>
                  <a:cubicBezTo>
                    <a:pt x="30886" y="140208"/>
                    <a:pt x="31089" y="131165"/>
                    <a:pt x="31089" y="119786"/>
                  </a:cubicBezTo>
                  <a:lnTo>
                    <a:pt x="30785" y="119177"/>
                  </a:lnTo>
                  <a:lnTo>
                    <a:pt x="31089" y="119177"/>
                  </a:lnTo>
                  <a:cubicBezTo>
                    <a:pt x="31089" y="111861"/>
                    <a:pt x="30937" y="105257"/>
                    <a:pt x="30632" y="99365"/>
                  </a:cubicBezTo>
                  <a:cubicBezTo>
                    <a:pt x="30327" y="93472"/>
                    <a:pt x="30175" y="89713"/>
                    <a:pt x="30175" y="88087"/>
                  </a:cubicBezTo>
                  <a:cubicBezTo>
                    <a:pt x="30175" y="84633"/>
                    <a:pt x="29769" y="81280"/>
                    <a:pt x="28956" y="78029"/>
                  </a:cubicBezTo>
                  <a:cubicBezTo>
                    <a:pt x="21234" y="84734"/>
                    <a:pt x="13919" y="89611"/>
                    <a:pt x="7010" y="92659"/>
                  </a:cubicBezTo>
                  <a:lnTo>
                    <a:pt x="6705" y="92659"/>
                  </a:lnTo>
                  <a:lnTo>
                    <a:pt x="1219" y="86868"/>
                  </a:lnTo>
                  <a:lnTo>
                    <a:pt x="1524" y="86563"/>
                  </a:lnTo>
                  <a:cubicBezTo>
                    <a:pt x="6197" y="81077"/>
                    <a:pt x="12090" y="73203"/>
                    <a:pt x="19202" y="62941"/>
                  </a:cubicBezTo>
                  <a:cubicBezTo>
                    <a:pt x="26314" y="52679"/>
                    <a:pt x="32410" y="43078"/>
                    <a:pt x="37490" y="34137"/>
                  </a:cubicBezTo>
                  <a:lnTo>
                    <a:pt x="39014" y="35966"/>
                  </a:lnTo>
                  <a:lnTo>
                    <a:pt x="43281" y="27737"/>
                  </a:lnTo>
                  <a:lnTo>
                    <a:pt x="42977" y="26517"/>
                  </a:lnTo>
                  <a:lnTo>
                    <a:pt x="43891" y="26517"/>
                  </a:lnTo>
                  <a:lnTo>
                    <a:pt x="45415" y="22860"/>
                  </a:lnTo>
                  <a:cubicBezTo>
                    <a:pt x="47041" y="18796"/>
                    <a:pt x="47853" y="14935"/>
                    <a:pt x="47853" y="11277"/>
                  </a:cubicBezTo>
                  <a:cubicBezTo>
                    <a:pt x="47853" y="8433"/>
                    <a:pt x="47447" y="5994"/>
                    <a:pt x="46634" y="3962"/>
                  </a:cubicBezTo>
                  <a:lnTo>
                    <a:pt x="46329" y="3048"/>
                  </a:lnTo>
                  <a:close/>
                  <a:moveTo>
                    <a:pt x="541934" y="0"/>
                  </a:moveTo>
                  <a:lnTo>
                    <a:pt x="560527" y="25603"/>
                  </a:lnTo>
                  <a:lnTo>
                    <a:pt x="559917" y="25908"/>
                  </a:lnTo>
                  <a:cubicBezTo>
                    <a:pt x="550570" y="30378"/>
                    <a:pt x="540004" y="34137"/>
                    <a:pt x="528218" y="37185"/>
                  </a:cubicBezTo>
                  <a:lnTo>
                    <a:pt x="534924" y="7010"/>
                  </a:lnTo>
                  <a:cubicBezTo>
                    <a:pt x="536956" y="5181"/>
                    <a:pt x="538531" y="3708"/>
                    <a:pt x="539648" y="2591"/>
                  </a:cubicBezTo>
                  <a:cubicBezTo>
                    <a:pt x="540766" y="1473"/>
                    <a:pt x="541426" y="711"/>
                    <a:pt x="541629" y="305"/>
                  </a:cubicBezTo>
                  <a:close/>
                </a:path>
              </a:pathLst>
            </a:custGeom>
            <a:solidFill>
              <a:sysClr val="window" lastClr="FFFFFF"/>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defTabSz="914400">
                <a:defRPr/>
              </a:pPr>
              <a:endParaRPr lang="zh-CN" altLang="en-US" kern="0" dirty="0" smtClean="0">
                <a:solidFill>
                  <a:prstClr val="black">
                    <a:lumMod val="75000"/>
                    <a:lumOff val="25000"/>
                  </a:prstClr>
                </a:solidFill>
                <a:latin typeface="zihun159hao-gukesong" pitchFamily="2" charset="-122"/>
                <a:ea typeface="zihun159hao-gukesong" pitchFamily="2" charset="-122"/>
              </a:endParaRPr>
            </a:p>
          </p:txBody>
        </p:sp>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2_空白">
    <p:spTree>
      <p:nvGrpSpPr>
        <p:cNvPr id="1" name=""/>
        <p:cNvGrpSpPr/>
        <p:nvPr/>
      </p:nvGrpSpPr>
      <p:grpSpPr>
        <a:xfrm>
          <a:off x="0" y="0"/>
          <a:ext cx="0" cy="0"/>
          <a:chOff x="0" y="0"/>
          <a:chExt cx="0" cy="0"/>
        </a:xfrm>
      </p:grpSpPr>
      <p:grpSp>
        <p:nvGrpSpPr>
          <p:cNvPr id="5" name="组合 4"/>
          <p:cNvGrpSpPr/>
          <p:nvPr userDrawn="1"/>
        </p:nvGrpSpPr>
        <p:grpSpPr>
          <a:xfrm>
            <a:off x="546043" y="0"/>
            <a:ext cx="914401" cy="621482"/>
            <a:chOff x="640911" y="3594847"/>
            <a:chExt cx="914401" cy="621482"/>
          </a:xfrm>
        </p:grpSpPr>
        <p:sp>
          <p:nvSpPr>
            <p:cNvPr id="6" name="矩形 5"/>
            <p:cNvSpPr/>
            <p:nvPr/>
          </p:nvSpPr>
          <p:spPr>
            <a:xfrm>
              <a:off x="640911" y="3594847"/>
              <a:ext cx="914401" cy="621482"/>
            </a:xfrm>
            <a:prstGeom prst="rect">
              <a:avLst/>
            </a:prstGeom>
            <a:solidFill>
              <a:schemeClr val="accent5">
                <a:lumMod val="75000"/>
              </a:schemeClr>
            </a:solidFill>
            <a:ln w="12700" cap="flat" cmpd="sng" algn="ctr">
              <a:noFill/>
              <a:prstDash val="solid"/>
              <a:miter lim="800000"/>
            </a:ln>
            <a:effectLst/>
          </p:spPr>
          <p:txBody>
            <a:bodyPr rtlCol="0" anchor="ctr"/>
            <a:lstStyle/>
            <a:p>
              <a:pPr algn="ctr" defTabSz="914400"/>
              <a:endParaRPr kumimoji="1" lang="zh-CN" altLang="en-US" sz="1800" kern="0" smtClean="0">
                <a:solidFill>
                  <a:prstClr val="white"/>
                </a:solidFill>
                <a:ea typeface="微软雅黑" panose="020B0503020204020204" charset="-122"/>
              </a:endParaRPr>
            </a:p>
          </p:txBody>
        </p:sp>
        <p:sp>
          <p:nvSpPr>
            <p:cNvPr id="7" name="文本框 6"/>
            <p:cNvSpPr txBox="1"/>
            <p:nvPr/>
          </p:nvSpPr>
          <p:spPr>
            <a:xfrm>
              <a:off x="808094" y="3765075"/>
              <a:ext cx="580034" cy="281025"/>
            </a:xfrm>
            <a:custGeom>
              <a:avLst/>
              <a:gdLst/>
              <a:ahLst/>
              <a:cxnLst/>
              <a:rect l="l" t="t" r="r" b="b"/>
              <a:pathLst>
                <a:path w="580034" h="281025">
                  <a:moveTo>
                    <a:pt x="196291" y="222809"/>
                  </a:moveTo>
                  <a:lnTo>
                    <a:pt x="223723" y="254813"/>
                  </a:lnTo>
                  <a:lnTo>
                    <a:pt x="223723" y="273101"/>
                  </a:lnTo>
                  <a:lnTo>
                    <a:pt x="195986" y="281025"/>
                  </a:lnTo>
                  <a:close/>
                  <a:moveTo>
                    <a:pt x="49073" y="192938"/>
                  </a:moveTo>
                  <a:lnTo>
                    <a:pt x="46329" y="205130"/>
                  </a:lnTo>
                  <a:cubicBezTo>
                    <a:pt x="41453" y="223012"/>
                    <a:pt x="35357" y="237947"/>
                    <a:pt x="28041" y="249936"/>
                  </a:cubicBezTo>
                  <a:cubicBezTo>
                    <a:pt x="20726" y="261925"/>
                    <a:pt x="13513" y="270459"/>
                    <a:pt x="6401" y="275539"/>
                  </a:cubicBezTo>
                  <a:lnTo>
                    <a:pt x="0" y="272186"/>
                  </a:lnTo>
                  <a:cubicBezTo>
                    <a:pt x="8941" y="249631"/>
                    <a:pt x="15646" y="225349"/>
                    <a:pt x="20117" y="199339"/>
                  </a:cubicBezTo>
                  <a:close/>
                  <a:moveTo>
                    <a:pt x="98145" y="185013"/>
                  </a:moveTo>
                  <a:lnTo>
                    <a:pt x="98145" y="230733"/>
                  </a:lnTo>
                  <a:lnTo>
                    <a:pt x="70104" y="238658"/>
                  </a:lnTo>
                  <a:lnTo>
                    <a:pt x="70409" y="191109"/>
                  </a:lnTo>
                  <a:close/>
                  <a:moveTo>
                    <a:pt x="65227" y="139293"/>
                  </a:moveTo>
                  <a:lnTo>
                    <a:pt x="58826" y="140208"/>
                  </a:lnTo>
                  <a:lnTo>
                    <a:pt x="58826" y="142646"/>
                  </a:lnTo>
                  <a:lnTo>
                    <a:pt x="54559" y="143865"/>
                  </a:lnTo>
                  <a:cubicBezTo>
                    <a:pt x="54153" y="151587"/>
                    <a:pt x="53746" y="157378"/>
                    <a:pt x="53340" y="161239"/>
                  </a:cubicBezTo>
                  <a:cubicBezTo>
                    <a:pt x="55575" y="161239"/>
                    <a:pt x="59537" y="161036"/>
                    <a:pt x="65227" y="160629"/>
                  </a:cubicBezTo>
                  <a:close/>
                  <a:moveTo>
                    <a:pt x="111252" y="135636"/>
                  </a:moveTo>
                  <a:lnTo>
                    <a:pt x="92964" y="136550"/>
                  </a:lnTo>
                  <a:lnTo>
                    <a:pt x="92964" y="158191"/>
                  </a:lnTo>
                  <a:cubicBezTo>
                    <a:pt x="101701" y="156769"/>
                    <a:pt x="107696" y="155753"/>
                    <a:pt x="110947" y="155143"/>
                  </a:cubicBezTo>
                  <a:cubicBezTo>
                    <a:pt x="111150" y="150673"/>
                    <a:pt x="111252" y="144170"/>
                    <a:pt x="111252" y="135636"/>
                  </a:cubicBezTo>
                  <a:close/>
                  <a:moveTo>
                    <a:pt x="65227" y="135331"/>
                  </a:moveTo>
                  <a:lnTo>
                    <a:pt x="59131" y="137160"/>
                  </a:lnTo>
                  <a:cubicBezTo>
                    <a:pt x="59131" y="138379"/>
                    <a:pt x="59029" y="139192"/>
                    <a:pt x="58826" y="139598"/>
                  </a:cubicBezTo>
                  <a:lnTo>
                    <a:pt x="65227" y="137769"/>
                  </a:lnTo>
                  <a:close/>
                  <a:moveTo>
                    <a:pt x="111252" y="121615"/>
                  </a:moveTo>
                  <a:lnTo>
                    <a:pt x="93878" y="126797"/>
                  </a:lnTo>
                  <a:lnTo>
                    <a:pt x="93878" y="129235"/>
                  </a:lnTo>
                  <a:lnTo>
                    <a:pt x="111252" y="124053"/>
                  </a:lnTo>
                  <a:lnTo>
                    <a:pt x="111252" y="121920"/>
                  </a:lnTo>
                  <a:close/>
                  <a:moveTo>
                    <a:pt x="64617" y="93573"/>
                  </a:moveTo>
                  <a:lnTo>
                    <a:pt x="60045" y="94793"/>
                  </a:lnTo>
                  <a:lnTo>
                    <a:pt x="59741" y="118872"/>
                  </a:lnTo>
                  <a:lnTo>
                    <a:pt x="66141" y="118567"/>
                  </a:lnTo>
                  <a:cubicBezTo>
                    <a:pt x="66141" y="109829"/>
                    <a:pt x="66040" y="104648"/>
                    <a:pt x="65837" y="103022"/>
                  </a:cubicBezTo>
                  <a:cubicBezTo>
                    <a:pt x="65430" y="98552"/>
                    <a:pt x="65024" y="95402"/>
                    <a:pt x="64617" y="93573"/>
                  </a:cubicBezTo>
                  <a:close/>
                  <a:moveTo>
                    <a:pt x="110642" y="87782"/>
                  </a:moveTo>
                  <a:lnTo>
                    <a:pt x="93269" y="89611"/>
                  </a:lnTo>
                  <a:lnTo>
                    <a:pt x="93269" y="100279"/>
                  </a:lnTo>
                  <a:lnTo>
                    <a:pt x="85344" y="91135"/>
                  </a:lnTo>
                  <a:lnTo>
                    <a:pt x="84734" y="91135"/>
                  </a:lnTo>
                  <a:lnTo>
                    <a:pt x="93878" y="101803"/>
                  </a:lnTo>
                  <a:lnTo>
                    <a:pt x="93878" y="115824"/>
                  </a:lnTo>
                  <a:lnTo>
                    <a:pt x="105461" y="113995"/>
                  </a:lnTo>
                  <a:lnTo>
                    <a:pt x="107289" y="116129"/>
                  </a:lnTo>
                  <a:cubicBezTo>
                    <a:pt x="108915" y="115722"/>
                    <a:pt x="110236" y="115519"/>
                    <a:pt x="111252" y="115519"/>
                  </a:cubicBezTo>
                  <a:cubicBezTo>
                    <a:pt x="111252" y="103530"/>
                    <a:pt x="111150" y="95301"/>
                    <a:pt x="110947" y="90830"/>
                  </a:cubicBezTo>
                  <a:cubicBezTo>
                    <a:pt x="110947" y="89408"/>
                    <a:pt x="110845" y="88392"/>
                    <a:pt x="110642" y="87782"/>
                  </a:cubicBezTo>
                  <a:close/>
                  <a:moveTo>
                    <a:pt x="308762" y="78333"/>
                  </a:moveTo>
                  <a:lnTo>
                    <a:pt x="312115" y="78333"/>
                  </a:lnTo>
                  <a:lnTo>
                    <a:pt x="312725" y="83820"/>
                  </a:lnTo>
                  <a:close/>
                  <a:moveTo>
                    <a:pt x="391058" y="67665"/>
                  </a:moveTo>
                  <a:lnTo>
                    <a:pt x="391058" y="68885"/>
                  </a:lnTo>
                  <a:cubicBezTo>
                    <a:pt x="391871" y="68885"/>
                    <a:pt x="392481" y="68783"/>
                    <a:pt x="392887" y="68580"/>
                  </a:cubicBezTo>
                  <a:lnTo>
                    <a:pt x="393497" y="68580"/>
                  </a:lnTo>
                  <a:close/>
                  <a:moveTo>
                    <a:pt x="99365" y="37185"/>
                  </a:moveTo>
                  <a:cubicBezTo>
                    <a:pt x="84328" y="38405"/>
                    <a:pt x="71729" y="40437"/>
                    <a:pt x="61569" y="43281"/>
                  </a:cubicBezTo>
                  <a:lnTo>
                    <a:pt x="52730" y="55473"/>
                  </a:lnTo>
                  <a:lnTo>
                    <a:pt x="50901" y="53340"/>
                  </a:lnTo>
                  <a:cubicBezTo>
                    <a:pt x="47447" y="58217"/>
                    <a:pt x="43078" y="63601"/>
                    <a:pt x="37795" y="69494"/>
                  </a:cubicBezTo>
                  <a:cubicBezTo>
                    <a:pt x="43485" y="71120"/>
                    <a:pt x="48971" y="72847"/>
                    <a:pt x="54254" y="74676"/>
                  </a:cubicBezTo>
                  <a:lnTo>
                    <a:pt x="69494" y="72542"/>
                  </a:lnTo>
                  <a:lnTo>
                    <a:pt x="70713" y="74066"/>
                  </a:lnTo>
                  <a:lnTo>
                    <a:pt x="71628" y="73761"/>
                  </a:lnTo>
                  <a:cubicBezTo>
                    <a:pt x="83007" y="61773"/>
                    <a:pt x="92253" y="49581"/>
                    <a:pt x="99365" y="37185"/>
                  </a:cubicBezTo>
                  <a:close/>
                  <a:moveTo>
                    <a:pt x="238963" y="14935"/>
                  </a:moveTo>
                  <a:lnTo>
                    <a:pt x="238963" y="15240"/>
                  </a:lnTo>
                  <a:lnTo>
                    <a:pt x="240487" y="17069"/>
                  </a:lnTo>
                  <a:lnTo>
                    <a:pt x="242925" y="15849"/>
                  </a:lnTo>
                  <a:lnTo>
                    <a:pt x="262737" y="30785"/>
                  </a:lnTo>
                  <a:lnTo>
                    <a:pt x="259385" y="37795"/>
                  </a:lnTo>
                  <a:lnTo>
                    <a:pt x="263347" y="38709"/>
                  </a:lnTo>
                  <a:lnTo>
                    <a:pt x="263347" y="39014"/>
                  </a:lnTo>
                  <a:cubicBezTo>
                    <a:pt x="263347" y="39217"/>
                    <a:pt x="262991" y="42011"/>
                    <a:pt x="262280" y="47396"/>
                  </a:cubicBezTo>
                  <a:cubicBezTo>
                    <a:pt x="261569" y="52781"/>
                    <a:pt x="260401" y="65024"/>
                    <a:pt x="258775" y="84125"/>
                  </a:cubicBezTo>
                  <a:lnTo>
                    <a:pt x="258775" y="85344"/>
                  </a:lnTo>
                  <a:lnTo>
                    <a:pt x="252679" y="87173"/>
                  </a:lnTo>
                  <a:cubicBezTo>
                    <a:pt x="249428" y="101803"/>
                    <a:pt x="240081" y="110439"/>
                    <a:pt x="224637" y="113081"/>
                  </a:cubicBezTo>
                  <a:lnTo>
                    <a:pt x="219456" y="113690"/>
                  </a:lnTo>
                  <a:lnTo>
                    <a:pt x="219151" y="113690"/>
                  </a:lnTo>
                  <a:lnTo>
                    <a:pt x="219151" y="113385"/>
                  </a:lnTo>
                  <a:cubicBezTo>
                    <a:pt x="216103" y="108102"/>
                    <a:pt x="211125" y="102616"/>
                    <a:pt x="204216" y="96926"/>
                  </a:cubicBezTo>
                  <a:lnTo>
                    <a:pt x="204825" y="96621"/>
                  </a:lnTo>
                  <a:lnTo>
                    <a:pt x="202387" y="95097"/>
                  </a:lnTo>
                  <a:lnTo>
                    <a:pt x="201777" y="95097"/>
                  </a:lnTo>
                  <a:lnTo>
                    <a:pt x="203606" y="90221"/>
                  </a:lnTo>
                  <a:lnTo>
                    <a:pt x="214884" y="91745"/>
                  </a:lnTo>
                  <a:cubicBezTo>
                    <a:pt x="218135" y="91948"/>
                    <a:pt x="221081" y="91287"/>
                    <a:pt x="223723" y="89763"/>
                  </a:cubicBezTo>
                  <a:cubicBezTo>
                    <a:pt x="226365" y="88239"/>
                    <a:pt x="227990" y="85649"/>
                    <a:pt x="228600" y="81991"/>
                  </a:cubicBezTo>
                  <a:cubicBezTo>
                    <a:pt x="230835" y="68173"/>
                    <a:pt x="232257" y="56794"/>
                    <a:pt x="232867" y="47853"/>
                  </a:cubicBezTo>
                  <a:cubicBezTo>
                    <a:pt x="232867" y="44399"/>
                    <a:pt x="231953" y="41046"/>
                    <a:pt x="230124" y="37795"/>
                  </a:cubicBezTo>
                  <a:cubicBezTo>
                    <a:pt x="218338" y="38201"/>
                    <a:pt x="207975" y="39014"/>
                    <a:pt x="199034" y="40233"/>
                  </a:cubicBezTo>
                  <a:lnTo>
                    <a:pt x="213055" y="47853"/>
                  </a:lnTo>
                  <a:lnTo>
                    <a:pt x="212445" y="48158"/>
                  </a:lnTo>
                  <a:cubicBezTo>
                    <a:pt x="212445" y="49174"/>
                    <a:pt x="210159" y="53797"/>
                    <a:pt x="205587" y="62027"/>
                  </a:cubicBezTo>
                  <a:cubicBezTo>
                    <a:pt x="201015" y="70256"/>
                    <a:pt x="194767" y="79146"/>
                    <a:pt x="186842" y="88697"/>
                  </a:cubicBezTo>
                  <a:cubicBezTo>
                    <a:pt x="178917" y="98247"/>
                    <a:pt x="169570" y="106273"/>
                    <a:pt x="158801" y="112776"/>
                  </a:cubicBezTo>
                  <a:lnTo>
                    <a:pt x="149047" y="115824"/>
                  </a:lnTo>
                  <a:lnTo>
                    <a:pt x="147828" y="116129"/>
                  </a:lnTo>
                  <a:lnTo>
                    <a:pt x="147523" y="116433"/>
                  </a:lnTo>
                  <a:lnTo>
                    <a:pt x="147218" y="116129"/>
                  </a:lnTo>
                  <a:lnTo>
                    <a:pt x="146304" y="116433"/>
                  </a:lnTo>
                  <a:lnTo>
                    <a:pt x="142341" y="112471"/>
                  </a:lnTo>
                  <a:lnTo>
                    <a:pt x="142646" y="112166"/>
                  </a:lnTo>
                  <a:cubicBezTo>
                    <a:pt x="150571" y="103022"/>
                    <a:pt x="158140" y="93116"/>
                    <a:pt x="165354" y="82448"/>
                  </a:cubicBezTo>
                  <a:cubicBezTo>
                    <a:pt x="172567" y="71780"/>
                    <a:pt x="177800" y="62585"/>
                    <a:pt x="181051" y="54864"/>
                  </a:cubicBezTo>
                  <a:cubicBezTo>
                    <a:pt x="182880" y="50393"/>
                    <a:pt x="183794" y="46329"/>
                    <a:pt x="183794" y="42672"/>
                  </a:cubicBezTo>
                  <a:cubicBezTo>
                    <a:pt x="181762" y="43078"/>
                    <a:pt x="178968" y="43586"/>
                    <a:pt x="175412" y="44196"/>
                  </a:cubicBezTo>
                  <a:cubicBezTo>
                    <a:pt x="171856" y="44805"/>
                    <a:pt x="168351" y="45313"/>
                    <a:pt x="164897" y="45720"/>
                  </a:cubicBezTo>
                  <a:lnTo>
                    <a:pt x="150876" y="24689"/>
                  </a:lnTo>
                  <a:cubicBezTo>
                    <a:pt x="151689" y="24689"/>
                    <a:pt x="157023" y="24790"/>
                    <a:pt x="166878" y="24993"/>
                  </a:cubicBezTo>
                  <a:cubicBezTo>
                    <a:pt x="176733" y="25197"/>
                    <a:pt x="200355" y="21945"/>
                    <a:pt x="237744" y="15240"/>
                  </a:cubicBezTo>
                  <a:close/>
                  <a:moveTo>
                    <a:pt x="527304" y="6096"/>
                  </a:moveTo>
                  <a:lnTo>
                    <a:pt x="520598" y="36271"/>
                  </a:lnTo>
                  <a:cubicBezTo>
                    <a:pt x="506374" y="40132"/>
                    <a:pt x="491541" y="42570"/>
                    <a:pt x="476097" y="43586"/>
                  </a:cubicBezTo>
                  <a:cubicBezTo>
                    <a:pt x="477317" y="64109"/>
                    <a:pt x="477825" y="81483"/>
                    <a:pt x="477621" y="95707"/>
                  </a:cubicBezTo>
                  <a:cubicBezTo>
                    <a:pt x="490626" y="94488"/>
                    <a:pt x="502717" y="93167"/>
                    <a:pt x="513893" y="91745"/>
                  </a:cubicBezTo>
                  <a:lnTo>
                    <a:pt x="514197" y="90525"/>
                  </a:lnTo>
                  <a:cubicBezTo>
                    <a:pt x="526796" y="88900"/>
                    <a:pt x="542239" y="86563"/>
                    <a:pt x="560527" y="83515"/>
                  </a:cubicBezTo>
                  <a:lnTo>
                    <a:pt x="562051" y="83515"/>
                  </a:lnTo>
                  <a:lnTo>
                    <a:pt x="580034" y="105461"/>
                  </a:lnTo>
                  <a:lnTo>
                    <a:pt x="575767" y="105765"/>
                  </a:lnTo>
                  <a:cubicBezTo>
                    <a:pt x="559105" y="105969"/>
                    <a:pt x="543052" y="106781"/>
                    <a:pt x="527609" y="108204"/>
                  </a:cubicBezTo>
                  <a:lnTo>
                    <a:pt x="540410" y="112166"/>
                  </a:lnTo>
                  <a:lnTo>
                    <a:pt x="540410" y="120091"/>
                  </a:lnTo>
                  <a:lnTo>
                    <a:pt x="540715" y="120091"/>
                  </a:lnTo>
                  <a:lnTo>
                    <a:pt x="540715" y="262737"/>
                  </a:lnTo>
                  <a:lnTo>
                    <a:pt x="512673" y="271272"/>
                  </a:lnTo>
                  <a:lnTo>
                    <a:pt x="512673" y="270662"/>
                  </a:lnTo>
                  <a:lnTo>
                    <a:pt x="512978" y="169469"/>
                  </a:lnTo>
                  <a:cubicBezTo>
                    <a:pt x="512978" y="144069"/>
                    <a:pt x="512877" y="129845"/>
                    <a:pt x="512673" y="126797"/>
                  </a:cubicBezTo>
                  <a:cubicBezTo>
                    <a:pt x="512470" y="123342"/>
                    <a:pt x="511657" y="118465"/>
                    <a:pt x="510235" y="112166"/>
                  </a:cubicBezTo>
                  <a:lnTo>
                    <a:pt x="509625" y="114605"/>
                  </a:lnTo>
                  <a:lnTo>
                    <a:pt x="508101" y="110642"/>
                  </a:lnTo>
                  <a:lnTo>
                    <a:pt x="507187" y="110337"/>
                  </a:lnTo>
                  <a:cubicBezTo>
                    <a:pt x="502107" y="111150"/>
                    <a:pt x="492353" y="112776"/>
                    <a:pt x="477926" y="115214"/>
                  </a:cubicBezTo>
                  <a:cubicBezTo>
                    <a:pt x="477113" y="144069"/>
                    <a:pt x="473557" y="169265"/>
                    <a:pt x="467258" y="190805"/>
                  </a:cubicBezTo>
                  <a:cubicBezTo>
                    <a:pt x="461365" y="211531"/>
                    <a:pt x="454050" y="228143"/>
                    <a:pt x="445313" y="240639"/>
                  </a:cubicBezTo>
                  <a:cubicBezTo>
                    <a:pt x="436575" y="253136"/>
                    <a:pt x="428244" y="262280"/>
                    <a:pt x="420319" y="268071"/>
                  </a:cubicBezTo>
                  <a:cubicBezTo>
                    <a:pt x="412394" y="273863"/>
                    <a:pt x="408432" y="276250"/>
                    <a:pt x="408432" y="275234"/>
                  </a:cubicBezTo>
                  <a:lnTo>
                    <a:pt x="402641" y="270967"/>
                  </a:lnTo>
                  <a:cubicBezTo>
                    <a:pt x="434543" y="239471"/>
                    <a:pt x="450494" y="187147"/>
                    <a:pt x="450494" y="113995"/>
                  </a:cubicBezTo>
                  <a:cubicBezTo>
                    <a:pt x="450494" y="107696"/>
                    <a:pt x="450291" y="99060"/>
                    <a:pt x="449885" y="88087"/>
                  </a:cubicBezTo>
                  <a:lnTo>
                    <a:pt x="468477" y="95402"/>
                  </a:lnTo>
                  <a:cubicBezTo>
                    <a:pt x="468884" y="95199"/>
                    <a:pt x="469595" y="95097"/>
                    <a:pt x="470611" y="95097"/>
                  </a:cubicBezTo>
                  <a:lnTo>
                    <a:pt x="449275" y="86868"/>
                  </a:lnTo>
                  <a:lnTo>
                    <a:pt x="448361" y="66446"/>
                  </a:lnTo>
                  <a:lnTo>
                    <a:pt x="447446" y="48158"/>
                  </a:lnTo>
                  <a:lnTo>
                    <a:pt x="447446" y="46634"/>
                  </a:lnTo>
                  <a:lnTo>
                    <a:pt x="447446" y="44196"/>
                  </a:lnTo>
                  <a:lnTo>
                    <a:pt x="446532" y="44196"/>
                  </a:lnTo>
                  <a:lnTo>
                    <a:pt x="445617" y="36271"/>
                  </a:lnTo>
                  <a:lnTo>
                    <a:pt x="446532" y="36271"/>
                  </a:lnTo>
                  <a:cubicBezTo>
                    <a:pt x="445516" y="31394"/>
                    <a:pt x="443992" y="28143"/>
                    <a:pt x="441960" y="26517"/>
                  </a:cubicBezTo>
                  <a:lnTo>
                    <a:pt x="441655" y="26213"/>
                  </a:lnTo>
                  <a:lnTo>
                    <a:pt x="445617" y="20726"/>
                  </a:lnTo>
                  <a:lnTo>
                    <a:pt x="445922" y="20726"/>
                  </a:lnTo>
                  <a:lnTo>
                    <a:pt x="472135" y="30785"/>
                  </a:lnTo>
                  <a:cubicBezTo>
                    <a:pt x="496113" y="24689"/>
                    <a:pt x="514502" y="16459"/>
                    <a:pt x="527304" y="6096"/>
                  </a:cubicBezTo>
                  <a:close/>
                  <a:moveTo>
                    <a:pt x="365455" y="5181"/>
                  </a:moveTo>
                  <a:lnTo>
                    <a:pt x="365760" y="5181"/>
                  </a:lnTo>
                  <a:lnTo>
                    <a:pt x="396240" y="14630"/>
                  </a:lnTo>
                  <a:lnTo>
                    <a:pt x="396240" y="67970"/>
                  </a:lnTo>
                  <a:cubicBezTo>
                    <a:pt x="405587" y="66141"/>
                    <a:pt x="412191" y="64414"/>
                    <a:pt x="416052" y="62789"/>
                  </a:cubicBezTo>
                  <a:lnTo>
                    <a:pt x="430987" y="83210"/>
                  </a:lnTo>
                  <a:lnTo>
                    <a:pt x="431901" y="83515"/>
                  </a:lnTo>
                  <a:lnTo>
                    <a:pt x="432511" y="84429"/>
                  </a:lnTo>
                  <a:cubicBezTo>
                    <a:pt x="420725" y="84633"/>
                    <a:pt x="406908" y="85344"/>
                    <a:pt x="391058" y="86563"/>
                  </a:cubicBezTo>
                  <a:lnTo>
                    <a:pt x="391058" y="93878"/>
                  </a:lnTo>
                  <a:lnTo>
                    <a:pt x="392277" y="92964"/>
                  </a:lnTo>
                  <a:cubicBezTo>
                    <a:pt x="396951" y="96825"/>
                    <a:pt x="402590" y="102463"/>
                    <a:pt x="409194" y="109880"/>
                  </a:cubicBezTo>
                  <a:cubicBezTo>
                    <a:pt x="415798" y="117297"/>
                    <a:pt x="422656" y="126085"/>
                    <a:pt x="429768" y="136245"/>
                  </a:cubicBezTo>
                  <a:lnTo>
                    <a:pt x="404469" y="151181"/>
                  </a:lnTo>
                  <a:cubicBezTo>
                    <a:pt x="399186" y="136550"/>
                    <a:pt x="394716" y="125069"/>
                    <a:pt x="391058" y="116738"/>
                  </a:cubicBezTo>
                  <a:lnTo>
                    <a:pt x="391058" y="268529"/>
                  </a:lnTo>
                  <a:lnTo>
                    <a:pt x="362712" y="277063"/>
                  </a:lnTo>
                  <a:lnTo>
                    <a:pt x="362712" y="276453"/>
                  </a:lnTo>
                  <a:cubicBezTo>
                    <a:pt x="362712" y="235001"/>
                    <a:pt x="362813" y="193853"/>
                    <a:pt x="363017" y="153009"/>
                  </a:cubicBezTo>
                  <a:cubicBezTo>
                    <a:pt x="356311" y="173329"/>
                    <a:pt x="347878" y="192532"/>
                    <a:pt x="337718" y="210617"/>
                  </a:cubicBezTo>
                  <a:lnTo>
                    <a:pt x="338328" y="214274"/>
                  </a:lnTo>
                  <a:cubicBezTo>
                    <a:pt x="331622" y="224841"/>
                    <a:pt x="326390" y="232257"/>
                    <a:pt x="322631" y="236525"/>
                  </a:cubicBezTo>
                  <a:cubicBezTo>
                    <a:pt x="318871" y="240792"/>
                    <a:pt x="316890" y="243027"/>
                    <a:pt x="316687" y="243230"/>
                  </a:cubicBezTo>
                  <a:lnTo>
                    <a:pt x="316382" y="243230"/>
                  </a:lnTo>
                  <a:lnTo>
                    <a:pt x="311505" y="239573"/>
                  </a:lnTo>
                  <a:lnTo>
                    <a:pt x="311810" y="239268"/>
                  </a:lnTo>
                  <a:cubicBezTo>
                    <a:pt x="320548" y="219354"/>
                    <a:pt x="326949" y="203403"/>
                    <a:pt x="331013" y="191414"/>
                  </a:cubicBezTo>
                  <a:lnTo>
                    <a:pt x="330098" y="184709"/>
                  </a:lnTo>
                  <a:cubicBezTo>
                    <a:pt x="335991" y="167437"/>
                    <a:pt x="339953" y="153314"/>
                    <a:pt x="341985" y="142341"/>
                  </a:cubicBezTo>
                  <a:cubicBezTo>
                    <a:pt x="344017" y="131369"/>
                    <a:pt x="346049" y="117043"/>
                    <a:pt x="348081" y="99365"/>
                  </a:cubicBezTo>
                  <a:cubicBezTo>
                    <a:pt x="348285" y="97536"/>
                    <a:pt x="348386" y="95097"/>
                    <a:pt x="348386" y="92049"/>
                  </a:cubicBezTo>
                  <a:cubicBezTo>
                    <a:pt x="339649" y="93675"/>
                    <a:pt x="332638" y="95097"/>
                    <a:pt x="327355" y="96317"/>
                  </a:cubicBezTo>
                  <a:lnTo>
                    <a:pt x="315468" y="80772"/>
                  </a:lnTo>
                  <a:lnTo>
                    <a:pt x="314858" y="75285"/>
                  </a:lnTo>
                  <a:cubicBezTo>
                    <a:pt x="335381" y="74473"/>
                    <a:pt x="351434" y="73558"/>
                    <a:pt x="363017" y="72542"/>
                  </a:cubicBezTo>
                  <a:lnTo>
                    <a:pt x="363017" y="53949"/>
                  </a:lnTo>
                  <a:lnTo>
                    <a:pt x="368198" y="55778"/>
                  </a:lnTo>
                  <a:cubicBezTo>
                    <a:pt x="368198" y="48057"/>
                    <a:pt x="368147" y="42469"/>
                    <a:pt x="368046" y="39014"/>
                  </a:cubicBezTo>
                  <a:cubicBezTo>
                    <a:pt x="367944" y="35560"/>
                    <a:pt x="367893" y="33426"/>
                    <a:pt x="367893" y="32613"/>
                  </a:cubicBezTo>
                  <a:cubicBezTo>
                    <a:pt x="367487" y="24079"/>
                    <a:pt x="365557" y="16459"/>
                    <a:pt x="362102" y="9753"/>
                  </a:cubicBezTo>
                  <a:lnTo>
                    <a:pt x="361797" y="9449"/>
                  </a:lnTo>
                  <a:close/>
                  <a:moveTo>
                    <a:pt x="49682" y="609"/>
                  </a:moveTo>
                  <a:lnTo>
                    <a:pt x="49987" y="609"/>
                  </a:lnTo>
                  <a:lnTo>
                    <a:pt x="76809" y="17069"/>
                  </a:lnTo>
                  <a:lnTo>
                    <a:pt x="73761" y="23165"/>
                  </a:lnTo>
                  <a:cubicBezTo>
                    <a:pt x="86766" y="20726"/>
                    <a:pt x="97637" y="18085"/>
                    <a:pt x="106375" y="15240"/>
                  </a:cubicBezTo>
                  <a:lnTo>
                    <a:pt x="110337" y="13716"/>
                  </a:lnTo>
                  <a:lnTo>
                    <a:pt x="125882" y="35357"/>
                  </a:lnTo>
                  <a:lnTo>
                    <a:pt x="124358" y="35357"/>
                  </a:lnTo>
                  <a:lnTo>
                    <a:pt x="127101" y="38405"/>
                  </a:lnTo>
                  <a:cubicBezTo>
                    <a:pt x="125273" y="42672"/>
                    <a:pt x="122123" y="47396"/>
                    <a:pt x="117653" y="52578"/>
                  </a:cubicBezTo>
                  <a:cubicBezTo>
                    <a:pt x="113182" y="57759"/>
                    <a:pt x="107493" y="62890"/>
                    <a:pt x="100584" y="67970"/>
                  </a:cubicBezTo>
                  <a:lnTo>
                    <a:pt x="121310" y="58521"/>
                  </a:lnTo>
                  <a:lnTo>
                    <a:pt x="140817" y="73457"/>
                  </a:lnTo>
                  <a:lnTo>
                    <a:pt x="138989" y="77419"/>
                  </a:lnTo>
                  <a:lnTo>
                    <a:pt x="138989" y="113385"/>
                  </a:lnTo>
                  <a:lnTo>
                    <a:pt x="124663" y="117653"/>
                  </a:lnTo>
                  <a:lnTo>
                    <a:pt x="126187" y="119786"/>
                  </a:lnTo>
                  <a:lnTo>
                    <a:pt x="139903" y="115519"/>
                  </a:lnTo>
                  <a:lnTo>
                    <a:pt x="139903" y="155448"/>
                  </a:lnTo>
                  <a:lnTo>
                    <a:pt x="138989" y="154229"/>
                  </a:lnTo>
                  <a:lnTo>
                    <a:pt x="138989" y="172212"/>
                  </a:lnTo>
                  <a:lnTo>
                    <a:pt x="134721" y="173126"/>
                  </a:lnTo>
                  <a:lnTo>
                    <a:pt x="134721" y="173431"/>
                  </a:lnTo>
                  <a:lnTo>
                    <a:pt x="141427" y="171907"/>
                  </a:lnTo>
                  <a:lnTo>
                    <a:pt x="141427" y="173126"/>
                  </a:lnTo>
                  <a:lnTo>
                    <a:pt x="144170" y="166116"/>
                  </a:lnTo>
                  <a:lnTo>
                    <a:pt x="143865" y="165811"/>
                  </a:lnTo>
                  <a:cubicBezTo>
                    <a:pt x="148336" y="153009"/>
                    <a:pt x="150571" y="141935"/>
                    <a:pt x="150571" y="132588"/>
                  </a:cubicBezTo>
                  <a:cubicBezTo>
                    <a:pt x="150571" y="128930"/>
                    <a:pt x="150317" y="125984"/>
                    <a:pt x="149809" y="123749"/>
                  </a:cubicBezTo>
                  <a:cubicBezTo>
                    <a:pt x="149301" y="121513"/>
                    <a:pt x="148844" y="120193"/>
                    <a:pt x="148437" y="119786"/>
                  </a:cubicBezTo>
                  <a:lnTo>
                    <a:pt x="148437" y="119177"/>
                  </a:lnTo>
                  <a:lnTo>
                    <a:pt x="151181" y="115824"/>
                  </a:lnTo>
                  <a:lnTo>
                    <a:pt x="151485" y="115824"/>
                  </a:lnTo>
                  <a:lnTo>
                    <a:pt x="180441" y="125882"/>
                  </a:lnTo>
                  <a:lnTo>
                    <a:pt x="180441" y="126187"/>
                  </a:lnTo>
                  <a:cubicBezTo>
                    <a:pt x="180035" y="129845"/>
                    <a:pt x="179019" y="134213"/>
                    <a:pt x="177393" y="139293"/>
                  </a:cubicBezTo>
                  <a:lnTo>
                    <a:pt x="194767" y="138379"/>
                  </a:lnTo>
                  <a:cubicBezTo>
                    <a:pt x="194564" y="136957"/>
                    <a:pt x="194462" y="135331"/>
                    <a:pt x="194462" y="133502"/>
                  </a:cubicBezTo>
                  <a:cubicBezTo>
                    <a:pt x="193853" y="124968"/>
                    <a:pt x="191821" y="117348"/>
                    <a:pt x="188366" y="110642"/>
                  </a:cubicBezTo>
                  <a:lnTo>
                    <a:pt x="188061" y="110337"/>
                  </a:lnTo>
                  <a:lnTo>
                    <a:pt x="192024" y="105765"/>
                  </a:lnTo>
                  <a:lnTo>
                    <a:pt x="192329" y="105765"/>
                  </a:lnTo>
                  <a:lnTo>
                    <a:pt x="222199" y="115519"/>
                  </a:lnTo>
                  <a:lnTo>
                    <a:pt x="222199" y="135636"/>
                  </a:lnTo>
                  <a:cubicBezTo>
                    <a:pt x="236017" y="133401"/>
                    <a:pt x="245567" y="131673"/>
                    <a:pt x="250850" y="130454"/>
                  </a:cubicBezTo>
                  <a:lnTo>
                    <a:pt x="261213" y="145694"/>
                  </a:lnTo>
                  <a:lnTo>
                    <a:pt x="262737" y="145389"/>
                  </a:lnTo>
                  <a:lnTo>
                    <a:pt x="264871" y="148742"/>
                  </a:lnTo>
                  <a:lnTo>
                    <a:pt x="263347" y="148742"/>
                  </a:lnTo>
                  <a:lnTo>
                    <a:pt x="263652" y="149352"/>
                  </a:lnTo>
                  <a:lnTo>
                    <a:pt x="247193" y="153009"/>
                  </a:lnTo>
                  <a:cubicBezTo>
                    <a:pt x="236017" y="153416"/>
                    <a:pt x="227685" y="153822"/>
                    <a:pt x="222199" y="154229"/>
                  </a:cubicBezTo>
                  <a:lnTo>
                    <a:pt x="222199" y="155143"/>
                  </a:lnTo>
                  <a:lnTo>
                    <a:pt x="223113" y="154838"/>
                  </a:lnTo>
                  <a:lnTo>
                    <a:pt x="223113" y="186233"/>
                  </a:lnTo>
                  <a:cubicBezTo>
                    <a:pt x="240792" y="184607"/>
                    <a:pt x="255829" y="182473"/>
                    <a:pt x="268224" y="179832"/>
                  </a:cubicBezTo>
                  <a:lnTo>
                    <a:pt x="283464" y="201777"/>
                  </a:lnTo>
                  <a:cubicBezTo>
                    <a:pt x="262737" y="201777"/>
                    <a:pt x="242621" y="202590"/>
                    <a:pt x="223113" y="204216"/>
                  </a:cubicBezTo>
                  <a:lnTo>
                    <a:pt x="223113" y="249631"/>
                  </a:lnTo>
                  <a:lnTo>
                    <a:pt x="195681" y="217627"/>
                  </a:lnTo>
                  <a:lnTo>
                    <a:pt x="195681" y="206654"/>
                  </a:lnTo>
                  <a:lnTo>
                    <a:pt x="190195" y="207264"/>
                  </a:lnTo>
                  <a:lnTo>
                    <a:pt x="174345" y="188976"/>
                  </a:lnTo>
                  <a:lnTo>
                    <a:pt x="195681" y="188061"/>
                  </a:lnTo>
                  <a:lnTo>
                    <a:pt x="195681" y="163677"/>
                  </a:lnTo>
                  <a:lnTo>
                    <a:pt x="194767" y="163982"/>
                  </a:lnTo>
                  <a:lnTo>
                    <a:pt x="194767" y="156667"/>
                  </a:lnTo>
                  <a:cubicBezTo>
                    <a:pt x="183591" y="157886"/>
                    <a:pt x="174752" y="159207"/>
                    <a:pt x="168249" y="160629"/>
                  </a:cubicBezTo>
                  <a:lnTo>
                    <a:pt x="167945" y="159715"/>
                  </a:lnTo>
                  <a:cubicBezTo>
                    <a:pt x="166319" y="162763"/>
                    <a:pt x="164084" y="166217"/>
                    <a:pt x="161239" y="170078"/>
                  </a:cubicBezTo>
                  <a:cubicBezTo>
                    <a:pt x="160020" y="171907"/>
                    <a:pt x="157886" y="174549"/>
                    <a:pt x="154838" y="178003"/>
                  </a:cubicBezTo>
                  <a:lnTo>
                    <a:pt x="150571" y="172821"/>
                  </a:lnTo>
                  <a:lnTo>
                    <a:pt x="149961" y="172821"/>
                  </a:lnTo>
                  <a:lnTo>
                    <a:pt x="149657" y="172517"/>
                  </a:lnTo>
                  <a:lnTo>
                    <a:pt x="141427" y="174650"/>
                  </a:lnTo>
                  <a:lnTo>
                    <a:pt x="149961" y="172821"/>
                  </a:lnTo>
                  <a:lnTo>
                    <a:pt x="154533" y="178308"/>
                  </a:lnTo>
                  <a:cubicBezTo>
                    <a:pt x="150876" y="182372"/>
                    <a:pt x="147117" y="186029"/>
                    <a:pt x="143256" y="189281"/>
                  </a:cubicBezTo>
                  <a:lnTo>
                    <a:pt x="141427" y="188061"/>
                  </a:lnTo>
                  <a:lnTo>
                    <a:pt x="141427" y="191414"/>
                  </a:lnTo>
                  <a:lnTo>
                    <a:pt x="168554" y="190805"/>
                  </a:lnTo>
                  <a:lnTo>
                    <a:pt x="184404" y="209093"/>
                  </a:lnTo>
                  <a:cubicBezTo>
                    <a:pt x="172212" y="210515"/>
                    <a:pt x="161747" y="211836"/>
                    <a:pt x="153009" y="213055"/>
                  </a:cubicBezTo>
                  <a:lnTo>
                    <a:pt x="141427" y="196901"/>
                  </a:lnTo>
                  <a:lnTo>
                    <a:pt x="141427" y="237134"/>
                  </a:lnTo>
                  <a:cubicBezTo>
                    <a:pt x="141427" y="250545"/>
                    <a:pt x="136957" y="259994"/>
                    <a:pt x="128016" y="265481"/>
                  </a:cubicBezTo>
                  <a:cubicBezTo>
                    <a:pt x="122529" y="268935"/>
                    <a:pt x="115824" y="270662"/>
                    <a:pt x="107899" y="270662"/>
                  </a:cubicBezTo>
                  <a:lnTo>
                    <a:pt x="104546" y="270662"/>
                  </a:lnTo>
                  <a:lnTo>
                    <a:pt x="104241" y="270357"/>
                  </a:lnTo>
                  <a:cubicBezTo>
                    <a:pt x="101397" y="262839"/>
                    <a:pt x="97637" y="257099"/>
                    <a:pt x="92964" y="253136"/>
                  </a:cubicBezTo>
                  <a:cubicBezTo>
                    <a:pt x="88290" y="249174"/>
                    <a:pt x="85852" y="247091"/>
                    <a:pt x="85649" y="246888"/>
                  </a:cubicBezTo>
                  <a:lnTo>
                    <a:pt x="87782" y="242316"/>
                  </a:lnTo>
                  <a:lnTo>
                    <a:pt x="101498" y="244145"/>
                  </a:lnTo>
                  <a:cubicBezTo>
                    <a:pt x="104546" y="244145"/>
                    <a:pt x="107239" y="243383"/>
                    <a:pt x="109575" y="241859"/>
                  </a:cubicBezTo>
                  <a:cubicBezTo>
                    <a:pt x="111912" y="240335"/>
                    <a:pt x="113081" y="237541"/>
                    <a:pt x="113081" y="233477"/>
                  </a:cubicBezTo>
                  <a:lnTo>
                    <a:pt x="113385" y="178003"/>
                  </a:lnTo>
                  <a:lnTo>
                    <a:pt x="124053" y="175565"/>
                  </a:lnTo>
                  <a:lnTo>
                    <a:pt x="122834" y="175565"/>
                  </a:lnTo>
                  <a:lnTo>
                    <a:pt x="110947" y="178308"/>
                  </a:lnTo>
                  <a:lnTo>
                    <a:pt x="110947" y="175565"/>
                  </a:lnTo>
                  <a:cubicBezTo>
                    <a:pt x="102819" y="175971"/>
                    <a:pt x="96825" y="176377"/>
                    <a:pt x="92964" y="176784"/>
                  </a:cubicBezTo>
                  <a:lnTo>
                    <a:pt x="92964" y="182270"/>
                  </a:lnTo>
                  <a:lnTo>
                    <a:pt x="65227" y="188366"/>
                  </a:lnTo>
                  <a:lnTo>
                    <a:pt x="65227" y="179527"/>
                  </a:lnTo>
                  <a:cubicBezTo>
                    <a:pt x="60960" y="179933"/>
                    <a:pt x="56286" y="180645"/>
                    <a:pt x="51206" y="181661"/>
                  </a:cubicBezTo>
                  <a:lnTo>
                    <a:pt x="49377" y="192633"/>
                  </a:lnTo>
                  <a:lnTo>
                    <a:pt x="20421" y="199034"/>
                  </a:lnTo>
                  <a:cubicBezTo>
                    <a:pt x="23469" y="180949"/>
                    <a:pt x="25298" y="163982"/>
                    <a:pt x="25908" y="148133"/>
                  </a:cubicBezTo>
                  <a:lnTo>
                    <a:pt x="30480" y="146913"/>
                  </a:lnTo>
                  <a:cubicBezTo>
                    <a:pt x="30886" y="140208"/>
                    <a:pt x="31089" y="131165"/>
                    <a:pt x="31089" y="119786"/>
                  </a:cubicBezTo>
                  <a:lnTo>
                    <a:pt x="30785" y="119177"/>
                  </a:lnTo>
                  <a:lnTo>
                    <a:pt x="31089" y="119177"/>
                  </a:lnTo>
                  <a:cubicBezTo>
                    <a:pt x="31089" y="111861"/>
                    <a:pt x="30937" y="105257"/>
                    <a:pt x="30632" y="99365"/>
                  </a:cubicBezTo>
                  <a:cubicBezTo>
                    <a:pt x="30327" y="93472"/>
                    <a:pt x="30175" y="89713"/>
                    <a:pt x="30175" y="88087"/>
                  </a:cubicBezTo>
                  <a:cubicBezTo>
                    <a:pt x="30175" y="84633"/>
                    <a:pt x="29769" y="81280"/>
                    <a:pt x="28956" y="78029"/>
                  </a:cubicBezTo>
                  <a:cubicBezTo>
                    <a:pt x="21234" y="84734"/>
                    <a:pt x="13919" y="89611"/>
                    <a:pt x="7010" y="92659"/>
                  </a:cubicBezTo>
                  <a:lnTo>
                    <a:pt x="6705" y="92659"/>
                  </a:lnTo>
                  <a:lnTo>
                    <a:pt x="1219" y="86868"/>
                  </a:lnTo>
                  <a:lnTo>
                    <a:pt x="1524" y="86563"/>
                  </a:lnTo>
                  <a:cubicBezTo>
                    <a:pt x="6197" y="81077"/>
                    <a:pt x="12090" y="73203"/>
                    <a:pt x="19202" y="62941"/>
                  </a:cubicBezTo>
                  <a:cubicBezTo>
                    <a:pt x="26314" y="52679"/>
                    <a:pt x="32410" y="43078"/>
                    <a:pt x="37490" y="34137"/>
                  </a:cubicBezTo>
                  <a:lnTo>
                    <a:pt x="39014" y="35966"/>
                  </a:lnTo>
                  <a:lnTo>
                    <a:pt x="43281" y="27737"/>
                  </a:lnTo>
                  <a:lnTo>
                    <a:pt x="42977" y="26517"/>
                  </a:lnTo>
                  <a:lnTo>
                    <a:pt x="43891" y="26517"/>
                  </a:lnTo>
                  <a:lnTo>
                    <a:pt x="45415" y="22860"/>
                  </a:lnTo>
                  <a:cubicBezTo>
                    <a:pt x="47041" y="18796"/>
                    <a:pt x="47853" y="14935"/>
                    <a:pt x="47853" y="11277"/>
                  </a:cubicBezTo>
                  <a:cubicBezTo>
                    <a:pt x="47853" y="8433"/>
                    <a:pt x="47447" y="5994"/>
                    <a:pt x="46634" y="3962"/>
                  </a:cubicBezTo>
                  <a:lnTo>
                    <a:pt x="46329" y="3048"/>
                  </a:lnTo>
                  <a:close/>
                  <a:moveTo>
                    <a:pt x="541934" y="0"/>
                  </a:moveTo>
                  <a:lnTo>
                    <a:pt x="560527" y="25603"/>
                  </a:lnTo>
                  <a:lnTo>
                    <a:pt x="559917" y="25908"/>
                  </a:lnTo>
                  <a:cubicBezTo>
                    <a:pt x="550570" y="30378"/>
                    <a:pt x="540004" y="34137"/>
                    <a:pt x="528218" y="37185"/>
                  </a:cubicBezTo>
                  <a:lnTo>
                    <a:pt x="534924" y="7010"/>
                  </a:lnTo>
                  <a:cubicBezTo>
                    <a:pt x="536956" y="5181"/>
                    <a:pt x="538531" y="3708"/>
                    <a:pt x="539648" y="2591"/>
                  </a:cubicBezTo>
                  <a:cubicBezTo>
                    <a:pt x="540766" y="1473"/>
                    <a:pt x="541426" y="711"/>
                    <a:pt x="541629" y="305"/>
                  </a:cubicBezTo>
                  <a:close/>
                </a:path>
              </a:pathLst>
            </a:custGeom>
            <a:solidFill>
              <a:sysClr val="window" lastClr="FFFFFF"/>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defTabSz="914400">
                <a:defRPr/>
              </a:pPr>
              <a:endParaRPr lang="zh-CN" altLang="en-US" kern="0" dirty="0" smtClean="0">
                <a:solidFill>
                  <a:prstClr val="black">
                    <a:lumMod val="75000"/>
                    <a:lumOff val="25000"/>
                  </a:prstClr>
                </a:solidFill>
                <a:latin typeface="zihun159hao-gukesong" pitchFamily="2" charset="-122"/>
                <a:ea typeface="zihun159hao-gukesong" pitchFamily="2" charset="-122"/>
              </a:endParaRPr>
            </a:p>
          </p:txBody>
        </p:sp>
      </p:gr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27_空白">
    <p:spTree>
      <p:nvGrpSpPr>
        <p:cNvPr id="1" name=""/>
        <p:cNvGrpSpPr/>
        <p:nvPr/>
      </p:nvGrpSpPr>
      <p:grpSpPr>
        <a:xfrm>
          <a:off x="0" y="0"/>
          <a:ext cx="0" cy="0"/>
          <a:chOff x="0" y="0"/>
          <a:chExt cx="0" cy="0"/>
        </a:xfrm>
      </p:grpSpPr>
      <p:sp>
        <p:nvSpPr>
          <p:cNvPr id="2" name="矩形 1"/>
          <p:cNvSpPr/>
          <p:nvPr userDrawn="1"/>
        </p:nvSpPr>
        <p:spPr>
          <a:xfrm>
            <a:off x="0" y="5059588"/>
            <a:ext cx="12190413" cy="180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nvGrpSpPr>
          <p:cNvPr id="3" name="组合 2"/>
          <p:cNvGrpSpPr/>
          <p:nvPr userDrawn="1"/>
        </p:nvGrpSpPr>
        <p:grpSpPr>
          <a:xfrm>
            <a:off x="550590" y="5059588"/>
            <a:ext cx="914401" cy="414999"/>
            <a:chOff x="645458" y="3594847"/>
            <a:chExt cx="914401" cy="414999"/>
          </a:xfrm>
        </p:grpSpPr>
        <p:sp>
          <p:nvSpPr>
            <p:cNvPr id="4" name="矩形 3"/>
            <p:cNvSpPr/>
            <p:nvPr/>
          </p:nvSpPr>
          <p:spPr>
            <a:xfrm>
              <a:off x="645458" y="3594847"/>
              <a:ext cx="914401" cy="414999"/>
            </a:xfrm>
            <a:prstGeom prst="rect">
              <a:avLst/>
            </a:prstGeom>
            <a:solidFill>
              <a:schemeClr val="accent5">
                <a:lumMod val="75000"/>
              </a:schemeClr>
            </a:solidFill>
            <a:ln w="12700" cap="flat" cmpd="sng" algn="ctr">
              <a:noFill/>
              <a:prstDash val="solid"/>
              <a:miter lim="800000"/>
            </a:ln>
            <a:effectLst/>
          </p:spPr>
          <p:txBody>
            <a:bodyPr rtlCol="0" anchor="ctr"/>
            <a:lstStyle/>
            <a:p>
              <a:pPr algn="ctr" defTabSz="914400"/>
              <a:endParaRPr kumimoji="1" lang="zh-CN" altLang="en-US" sz="1800" kern="0" smtClean="0">
                <a:solidFill>
                  <a:prstClr val="white"/>
                </a:solidFill>
                <a:ea typeface="微软雅黑" panose="020B0503020204020204" charset="-122"/>
              </a:endParaRPr>
            </a:p>
          </p:txBody>
        </p:sp>
        <p:sp>
          <p:nvSpPr>
            <p:cNvPr id="5" name="文本框 4"/>
            <p:cNvSpPr txBox="1"/>
            <p:nvPr/>
          </p:nvSpPr>
          <p:spPr>
            <a:xfrm>
              <a:off x="808095" y="3667060"/>
              <a:ext cx="580034" cy="281025"/>
            </a:xfrm>
            <a:custGeom>
              <a:avLst/>
              <a:gdLst/>
              <a:ahLst/>
              <a:cxnLst/>
              <a:rect l="l" t="t" r="r" b="b"/>
              <a:pathLst>
                <a:path w="580034" h="281025">
                  <a:moveTo>
                    <a:pt x="196291" y="222809"/>
                  </a:moveTo>
                  <a:lnTo>
                    <a:pt x="223723" y="254813"/>
                  </a:lnTo>
                  <a:lnTo>
                    <a:pt x="223723" y="273101"/>
                  </a:lnTo>
                  <a:lnTo>
                    <a:pt x="195986" y="281025"/>
                  </a:lnTo>
                  <a:close/>
                  <a:moveTo>
                    <a:pt x="49073" y="192938"/>
                  </a:moveTo>
                  <a:lnTo>
                    <a:pt x="46329" y="205130"/>
                  </a:lnTo>
                  <a:cubicBezTo>
                    <a:pt x="41453" y="223012"/>
                    <a:pt x="35357" y="237947"/>
                    <a:pt x="28041" y="249936"/>
                  </a:cubicBezTo>
                  <a:cubicBezTo>
                    <a:pt x="20726" y="261925"/>
                    <a:pt x="13513" y="270459"/>
                    <a:pt x="6401" y="275539"/>
                  </a:cubicBezTo>
                  <a:lnTo>
                    <a:pt x="0" y="272186"/>
                  </a:lnTo>
                  <a:cubicBezTo>
                    <a:pt x="8941" y="249631"/>
                    <a:pt x="15646" y="225349"/>
                    <a:pt x="20117" y="199339"/>
                  </a:cubicBezTo>
                  <a:close/>
                  <a:moveTo>
                    <a:pt x="98145" y="185013"/>
                  </a:moveTo>
                  <a:lnTo>
                    <a:pt x="98145" y="230733"/>
                  </a:lnTo>
                  <a:lnTo>
                    <a:pt x="70104" y="238658"/>
                  </a:lnTo>
                  <a:lnTo>
                    <a:pt x="70409" y="191109"/>
                  </a:lnTo>
                  <a:close/>
                  <a:moveTo>
                    <a:pt x="65227" y="139293"/>
                  </a:moveTo>
                  <a:lnTo>
                    <a:pt x="58826" y="140208"/>
                  </a:lnTo>
                  <a:lnTo>
                    <a:pt x="58826" y="142646"/>
                  </a:lnTo>
                  <a:lnTo>
                    <a:pt x="54559" y="143865"/>
                  </a:lnTo>
                  <a:cubicBezTo>
                    <a:pt x="54153" y="151587"/>
                    <a:pt x="53746" y="157378"/>
                    <a:pt x="53340" y="161239"/>
                  </a:cubicBezTo>
                  <a:cubicBezTo>
                    <a:pt x="55575" y="161239"/>
                    <a:pt x="59537" y="161036"/>
                    <a:pt x="65227" y="160629"/>
                  </a:cubicBezTo>
                  <a:close/>
                  <a:moveTo>
                    <a:pt x="111252" y="135636"/>
                  </a:moveTo>
                  <a:lnTo>
                    <a:pt x="92964" y="136550"/>
                  </a:lnTo>
                  <a:lnTo>
                    <a:pt x="92964" y="158191"/>
                  </a:lnTo>
                  <a:cubicBezTo>
                    <a:pt x="101701" y="156769"/>
                    <a:pt x="107696" y="155753"/>
                    <a:pt x="110947" y="155143"/>
                  </a:cubicBezTo>
                  <a:cubicBezTo>
                    <a:pt x="111150" y="150673"/>
                    <a:pt x="111252" y="144170"/>
                    <a:pt x="111252" y="135636"/>
                  </a:cubicBezTo>
                  <a:close/>
                  <a:moveTo>
                    <a:pt x="65227" y="135331"/>
                  </a:moveTo>
                  <a:lnTo>
                    <a:pt x="59131" y="137160"/>
                  </a:lnTo>
                  <a:cubicBezTo>
                    <a:pt x="59131" y="138379"/>
                    <a:pt x="59029" y="139192"/>
                    <a:pt x="58826" y="139598"/>
                  </a:cubicBezTo>
                  <a:lnTo>
                    <a:pt x="65227" y="137769"/>
                  </a:lnTo>
                  <a:close/>
                  <a:moveTo>
                    <a:pt x="111252" y="121615"/>
                  </a:moveTo>
                  <a:lnTo>
                    <a:pt x="93878" y="126797"/>
                  </a:lnTo>
                  <a:lnTo>
                    <a:pt x="93878" y="129235"/>
                  </a:lnTo>
                  <a:lnTo>
                    <a:pt x="111252" y="124053"/>
                  </a:lnTo>
                  <a:lnTo>
                    <a:pt x="111252" y="121920"/>
                  </a:lnTo>
                  <a:close/>
                  <a:moveTo>
                    <a:pt x="64617" y="93573"/>
                  </a:moveTo>
                  <a:lnTo>
                    <a:pt x="60045" y="94793"/>
                  </a:lnTo>
                  <a:lnTo>
                    <a:pt x="59741" y="118872"/>
                  </a:lnTo>
                  <a:lnTo>
                    <a:pt x="66141" y="118567"/>
                  </a:lnTo>
                  <a:cubicBezTo>
                    <a:pt x="66141" y="109829"/>
                    <a:pt x="66040" y="104648"/>
                    <a:pt x="65837" y="103022"/>
                  </a:cubicBezTo>
                  <a:cubicBezTo>
                    <a:pt x="65430" y="98552"/>
                    <a:pt x="65024" y="95402"/>
                    <a:pt x="64617" y="93573"/>
                  </a:cubicBezTo>
                  <a:close/>
                  <a:moveTo>
                    <a:pt x="110642" y="87782"/>
                  </a:moveTo>
                  <a:lnTo>
                    <a:pt x="93269" y="89611"/>
                  </a:lnTo>
                  <a:lnTo>
                    <a:pt x="93269" y="100279"/>
                  </a:lnTo>
                  <a:lnTo>
                    <a:pt x="85344" y="91135"/>
                  </a:lnTo>
                  <a:lnTo>
                    <a:pt x="84734" y="91135"/>
                  </a:lnTo>
                  <a:lnTo>
                    <a:pt x="93878" y="101803"/>
                  </a:lnTo>
                  <a:lnTo>
                    <a:pt x="93878" y="115824"/>
                  </a:lnTo>
                  <a:lnTo>
                    <a:pt x="105461" y="113995"/>
                  </a:lnTo>
                  <a:lnTo>
                    <a:pt x="107289" y="116129"/>
                  </a:lnTo>
                  <a:cubicBezTo>
                    <a:pt x="108915" y="115722"/>
                    <a:pt x="110236" y="115519"/>
                    <a:pt x="111252" y="115519"/>
                  </a:cubicBezTo>
                  <a:cubicBezTo>
                    <a:pt x="111252" y="103530"/>
                    <a:pt x="111150" y="95301"/>
                    <a:pt x="110947" y="90830"/>
                  </a:cubicBezTo>
                  <a:cubicBezTo>
                    <a:pt x="110947" y="89408"/>
                    <a:pt x="110845" y="88392"/>
                    <a:pt x="110642" y="87782"/>
                  </a:cubicBezTo>
                  <a:close/>
                  <a:moveTo>
                    <a:pt x="308762" y="78333"/>
                  </a:moveTo>
                  <a:lnTo>
                    <a:pt x="312115" y="78333"/>
                  </a:lnTo>
                  <a:lnTo>
                    <a:pt x="312725" y="83820"/>
                  </a:lnTo>
                  <a:close/>
                  <a:moveTo>
                    <a:pt x="391058" y="67665"/>
                  </a:moveTo>
                  <a:lnTo>
                    <a:pt x="391058" y="68885"/>
                  </a:lnTo>
                  <a:cubicBezTo>
                    <a:pt x="391871" y="68885"/>
                    <a:pt x="392481" y="68783"/>
                    <a:pt x="392887" y="68580"/>
                  </a:cubicBezTo>
                  <a:lnTo>
                    <a:pt x="393497" y="68580"/>
                  </a:lnTo>
                  <a:close/>
                  <a:moveTo>
                    <a:pt x="99365" y="37185"/>
                  </a:moveTo>
                  <a:cubicBezTo>
                    <a:pt x="84328" y="38405"/>
                    <a:pt x="71729" y="40437"/>
                    <a:pt x="61569" y="43281"/>
                  </a:cubicBezTo>
                  <a:lnTo>
                    <a:pt x="52730" y="55473"/>
                  </a:lnTo>
                  <a:lnTo>
                    <a:pt x="50901" y="53340"/>
                  </a:lnTo>
                  <a:cubicBezTo>
                    <a:pt x="47447" y="58217"/>
                    <a:pt x="43078" y="63601"/>
                    <a:pt x="37795" y="69494"/>
                  </a:cubicBezTo>
                  <a:cubicBezTo>
                    <a:pt x="43485" y="71120"/>
                    <a:pt x="48971" y="72847"/>
                    <a:pt x="54254" y="74676"/>
                  </a:cubicBezTo>
                  <a:lnTo>
                    <a:pt x="69494" y="72542"/>
                  </a:lnTo>
                  <a:lnTo>
                    <a:pt x="70713" y="74066"/>
                  </a:lnTo>
                  <a:lnTo>
                    <a:pt x="71628" y="73761"/>
                  </a:lnTo>
                  <a:cubicBezTo>
                    <a:pt x="83007" y="61773"/>
                    <a:pt x="92253" y="49581"/>
                    <a:pt x="99365" y="37185"/>
                  </a:cubicBezTo>
                  <a:close/>
                  <a:moveTo>
                    <a:pt x="238963" y="14935"/>
                  </a:moveTo>
                  <a:lnTo>
                    <a:pt x="238963" y="15240"/>
                  </a:lnTo>
                  <a:lnTo>
                    <a:pt x="240487" y="17069"/>
                  </a:lnTo>
                  <a:lnTo>
                    <a:pt x="242925" y="15849"/>
                  </a:lnTo>
                  <a:lnTo>
                    <a:pt x="262737" y="30785"/>
                  </a:lnTo>
                  <a:lnTo>
                    <a:pt x="259385" y="37795"/>
                  </a:lnTo>
                  <a:lnTo>
                    <a:pt x="263347" y="38709"/>
                  </a:lnTo>
                  <a:lnTo>
                    <a:pt x="263347" y="39014"/>
                  </a:lnTo>
                  <a:cubicBezTo>
                    <a:pt x="263347" y="39217"/>
                    <a:pt x="262991" y="42011"/>
                    <a:pt x="262280" y="47396"/>
                  </a:cubicBezTo>
                  <a:cubicBezTo>
                    <a:pt x="261569" y="52781"/>
                    <a:pt x="260401" y="65024"/>
                    <a:pt x="258775" y="84125"/>
                  </a:cubicBezTo>
                  <a:lnTo>
                    <a:pt x="258775" y="85344"/>
                  </a:lnTo>
                  <a:lnTo>
                    <a:pt x="252679" y="87173"/>
                  </a:lnTo>
                  <a:cubicBezTo>
                    <a:pt x="249428" y="101803"/>
                    <a:pt x="240081" y="110439"/>
                    <a:pt x="224637" y="113081"/>
                  </a:cubicBezTo>
                  <a:lnTo>
                    <a:pt x="219456" y="113690"/>
                  </a:lnTo>
                  <a:lnTo>
                    <a:pt x="219151" y="113690"/>
                  </a:lnTo>
                  <a:lnTo>
                    <a:pt x="219151" y="113385"/>
                  </a:lnTo>
                  <a:cubicBezTo>
                    <a:pt x="216103" y="108102"/>
                    <a:pt x="211125" y="102616"/>
                    <a:pt x="204216" y="96926"/>
                  </a:cubicBezTo>
                  <a:lnTo>
                    <a:pt x="204825" y="96621"/>
                  </a:lnTo>
                  <a:lnTo>
                    <a:pt x="202387" y="95097"/>
                  </a:lnTo>
                  <a:lnTo>
                    <a:pt x="201777" y="95097"/>
                  </a:lnTo>
                  <a:lnTo>
                    <a:pt x="203606" y="90221"/>
                  </a:lnTo>
                  <a:lnTo>
                    <a:pt x="214884" y="91745"/>
                  </a:lnTo>
                  <a:cubicBezTo>
                    <a:pt x="218135" y="91948"/>
                    <a:pt x="221081" y="91287"/>
                    <a:pt x="223723" y="89763"/>
                  </a:cubicBezTo>
                  <a:cubicBezTo>
                    <a:pt x="226365" y="88239"/>
                    <a:pt x="227990" y="85649"/>
                    <a:pt x="228600" y="81991"/>
                  </a:cubicBezTo>
                  <a:cubicBezTo>
                    <a:pt x="230835" y="68173"/>
                    <a:pt x="232257" y="56794"/>
                    <a:pt x="232867" y="47853"/>
                  </a:cubicBezTo>
                  <a:cubicBezTo>
                    <a:pt x="232867" y="44399"/>
                    <a:pt x="231953" y="41046"/>
                    <a:pt x="230124" y="37795"/>
                  </a:cubicBezTo>
                  <a:cubicBezTo>
                    <a:pt x="218338" y="38201"/>
                    <a:pt x="207975" y="39014"/>
                    <a:pt x="199034" y="40233"/>
                  </a:cubicBezTo>
                  <a:lnTo>
                    <a:pt x="213055" y="47853"/>
                  </a:lnTo>
                  <a:lnTo>
                    <a:pt x="212445" y="48158"/>
                  </a:lnTo>
                  <a:cubicBezTo>
                    <a:pt x="212445" y="49174"/>
                    <a:pt x="210159" y="53797"/>
                    <a:pt x="205587" y="62027"/>
                  </a:cubicBezTo>
                  <a:cubicBezTo>
                    <a:pt x="201015" y="70256"/>
                    <a:pt x="194767" y="79146"/>
                    <a:pt x="186842" y="88697"/>
                  </a:cubicBezTo>
                  <a:cubicBezTo>
                    <a:pt x="178917" y="98247"/>
                    <a:pt x="169570" y="106273"/>
                    <a:pt x="158801" y="112776"/>
                  </a:cubicBezTo>
                  <a:lnTo>
                    <a:pt x="149047" y="115824"/>
                  </a:lnTo>
                  <a:lnTo>
                    <a:pt x="147828" y="116129"/>
                  </a:lnTo>
                  <a:lnTo>
                    <a:pt x="147523" y="116433"/>
                  </a:lnTo>
                  <a:lnTo>
                    <a:pt x="147218" y="116129"/>
                  </a:lnTo>
                  <a:lnTo>
                    <a:pt x="146304" y="116433"/>
                  </a:lnTo>
                  <a:lnTo>
                    <a:pt x="142341" y="112471"/>
                  </a:lnTo>
                  <a:lnTo>
                    <a:pt x="142646" y="112166"/>
                  </a:lnTo>
                  <a:cubicBezTo>
                    <a:pt x="150571" y="103022"/>
                    <a:pt x="158140" y="93116"/>
                    <a:pt x="165354" y="82448"/>
                  </a:cubicBezTo>
                  <a:cubicBezTo>
                    <a:pt x="172567" y="71780"/>
                    <a:pt x="177800" y="62585"/>
                    <a:pt x="181051" y="54864"/>
                  </a:cubicBezTo>
                  <a:cubicBezTo>
                    <a:pt x="182880" y="50393"/>
                    <a:pt x="183794" y="46329"/>
                    <a:pt x="183794" y="42672"/>
                  </a:cubicBezTo>
                  <a:cubicBezTo>
                    <a:pt x="181762" y="43078"/>
                    <a:pt x="178968" y="43586"/>
                    <a:pt x="175412" y="44196"/>
                  </a:cubicBezTo>
                  <a:cubicBezTo>
                    <a:pt x="171856" y="44805"/>
                    <a:pt x="168351" y="45313"/>
                    <a:pt x="164897" y="45720"/>
                  </a:cubicBezTo>
                  <a:lnTo>
                    <a:pt x="150876" y="24689"/>
                  </a:lnTo>
                  <a:cubicBezTo>
                    <a:pt x="151689" y="24689"/>
                    <a:pt x="157023" y="24790"/>
                    <a:pt x="166878" y="24993"/>
                  </a:cubicBezTo>
                  <a:cubicBezTo>
                    <a:pt x="176733" y="25197"/>
                    <a:pt x="200355" y="21945"/>
                    <a:pt x="237744" y="15240"/>
                  </a:cubicBezTo>
                  <a:close/>
                  <a:moveTo>
                    <a:pt x="527304" y="6096"/>
                  </a:moveTo>
                  <a:lnTo>
                    <a:pt x="520598" y="36271"/>
                  </a:lnTo>
                  <a:cubicBezTo>
                    <a:pt x="506374" y="40132"/>
                    <a:pt x="491541" y="42570"/>
                    <a:pt x="476097" y="43586"/>
                  </a:cubicBezTo>
                  <a:cubicBezTo>
                    <a:pt x="477317" y="64109"/>
                    <a:pt x="477825" y="81483"/>
                    <a:pt x="477621" y="95707"/>
                  </a:cubicBezTo>
                  <a:cubicBezTo>
                    <a:pt x="490626" y="94488"/>
                    <a:pt x="502717" y="93167"/>
                    <a:pt x="513893" y="91745"/>
                  </a:cubicBezTo>
                  <a:lnTo>
                    <a:pt x="514197" y="90525"/>
                  </a:lnTo>
                  <a:cubicBezTo>
                    <a:pt x="526796" y="88900"/>
                    <a:pt x="542239" y="86563"/>
                    <a:pt x="560527" y="83515"/>
                  </a:cubicBezTo>
                  <a:lnTo>
                    <a:pt x="562051" y="83515"/>
                  </a:lnTo>
                  <a:lnTo>
                    <a:pt x="580034" y="105461"/>
                  </a:lnTo>
                  <a:lnTo>
                    <a:pt x="575767" y="105765"/>
                  </a:lnTo>
                  <a:cubicBezTo>
                    <a:pt x="559105" y="105969"/>
                    <a:pt x="543052" y="106781"/>
                    <a:pt x="527609" y="108204"/>
                  </a:cubicBezTo>
                  <a:lnTo>
                    <a:pt x="540410" y="112166"/>
                  </a:lnTo>
                  <a:lnTo>
                    <a:pt x="540410" y="120091"/>
                  </a:lnTo>
                  <a:lnTo>
                    <a:pt x="540715" y="120091"/>
                  </a:lnTo>
                  <a:lnTo>
                    <a:pt x="540715" y="262737"/>
                  </a:lnTo>
                  <a:lnTo>
                    <a:pt x="512673" y="271272"/>
                  </a:lnTo>
                  <a:lnTo>
                    <a:pt x="512673" y="270662"/>
                  </a:lnTo>
                  <a:lnTo>
                    <a:pt x="512978" y="169469"/>
                  </a:lnTo>
                  <a:cubicBezTo>
                    <a:pt x="512978" y="144069"/>
                    <a:pt x="512877" y="129845"/>
                    <a:pt x="512673" y="126797"/>
                  </a:cubicBezTo>
                  <a:cubicBezTo>
                    <a:pt x="512470" y="123342"/>
                    <a:pt x="511657" y="118465"/>
                    <a:pt x="510235" y="112166"/>
                  </a:cubicBezTo>
                  <a:lnTo>
                    <a:pt x="509625" y="114605"/>
                  </a:lnTo>
                  <a:lnTo>
                    <a:pt x="508101" y="110642"/>
                  </a:lnTo>
                  <a:lnTo>
                    <a:pt x="507187" y="110337"/>
                  </a:lnTo>
                  <a:cubicBezTo>
                    <a:pt x="502107" y="111150"/>
                    <a:pt x="492353" y="112776"/>
                    <a:pt x="477926" y="115214"/>
                  </a:cubicBezTo>
                  <a:cubicBezTo>
                    <a:pt x="477113" y="144069"/>
                    <a:pt x="473557" y="169265"/>
                    <a:pt x="467258" y="190805"/>
                  </a:cubicBezTo>
                  <a:cubicBezTo>
                    <a:pt x="461365" y="211531"/>
                    <a:pt x="454050" y="228143"/>
                    <a:pt x="445313" y="240639"/>
                  </a:cubicBezTo>
                  <a:cubicBezTo>
                    <a:pt x="436575" y="253136"/>
                    <a:pt x="428244" y="262280"/>
                    <a:pt x="420319" y="268071"/>
                  </a:cubicBezTo>
                  <a:cubicBezTo>
                    <a:pt x="412394" y="273863"/>
                    <a:pt x="408432" y="276250"/>
                    <a:pt x="408432" y="275234"/>
                  </a:cubicBezTo>
                  <a:lnTo>
                    <a:pt x="402641" y="270967"/>
                  </a:lnTo>
                  <a:cubicBezTo>
                    <a:pt x="434543" y="239471"/>
                    <a:pt x="450494" y="187147"/>
                    <a:pt x="450494" y="113995"/>
                  </a:cubicBezTo>
                  <a:cubicBezTo>
                    <a:pt x="450494" y="107696"/>
                    <a:pt x="450291" y="99060"/>
                    <a:pt x="449885" y="88087"/>
                  </a:cubicBezTo>
                  <a:lnTo>
                    <a:pt x="468477" y="95402"/>
                  </a:lnTo>
                  <a:cubicBezTo>
                    <a:pt x="468884" y="95199"/>
                    <a:pt x="469595" y="95097"/>
                    <a:pt x="470611" y="95097"/>
                  </a:cubicBezTo>
                  <a:lnTo>
                    <a:pt x="449275" y="86868"/>
                  </a:lnTo>
                  <a:lnTo>
                    <a:pt x="448361" y="66446"/>
                  </a:lnTo>
                  <a:lnTo>
                    <a:pt x="447446" y="48158"/>
                  </a:lnTo>
                  <a:lnTo>
                    <a:pt x="447446" y="46634"/>
                  </a:lnTo>
                  <a:lnTo>
                    <a:pt x="447446" y="44196"/>
                  </a:lnTo>
                  <a:lnTo>
                    <a:pt x="446532" y="44196"/>
                  </a:lnTo>
                  <a:lnTo>
                    <a:pt x="445617" y="36271"/>
                  </a:lnTo>
                  <a:lnTo>
                    <a:pt x="446532" y="36271"/>
                  </a:lnTo>
                  <a:cubicBezTo>
                    <a:pt x="445516" y="31394"/>
                    <a:pt x="443992" y="28143"/>
                    <a:pt x="441960" y="26517"/>
                  </a:cubicBezTo>
                  <a:lnTo>
                    <a:pt x="441655" y="26213"/>
                  </a:lnTo>
                  <a:lnTo>
                    <a:pt x="445617" y="20726"/>
                  </a:lnTo>
                  <a:lnTo>
                    <a:pt x="445922" y="20726"/>
                  </a:lnTo>
                  <a:lnTo>
                    <a:pt x="472135" y="30785"/>
                  </a:lnTo>
                  <a:cubicBezTo>
                    <a:pt x="496113" y="24689"/>
                    <a:pt x="514502" y="16459"/>
                    <a:pt x="527304" y="6096"/>
                  </a:cubicBezTo>
                  <a:close/>
                  <a:moveTo>
                    <a:pt x="365455" y="5181"/>
                  </a:moveTo>
                  <a:lnTo>
                    <a:pt x="365760" y="5181"/>
                  </a:lnTo>
                  <a:lnTo>
                    <a:pt x="396240" y="14630"/>
                  </a:lnTo>
                  <a:lnTo>
                    <a:pt x="396240" y="67970"/>
                  </a:lnTo>
                  <a:cubicBezTo>
                    <a:pt x="405587" y="66141"/>
                    <a:pt x="412191" y="64414"/>
                    <a:pt x="416052" y="62789"/>
                  </a:cubicBezTo>
                  <a:lnTo>
                    <a:pt x="430987" y="83210"/>
                  </a:lnTo>
                  <a:lnTo>
                    <a:pt x="431901" y="83515"/>
                  </a:lnTo>
                  <a:lnTo>
                    <a:pt x="432511" y="84429"/>
                  </a:lnTo>
                  <a:cubicBezTo>
                    <a:pt x="420725" y="84633"/>
                    <a:pt x="406908" y="85344"/>
                    <a:pt x="391058" y="86563"/>
                  </a:cubicBezTo>
                  <a:lnTo>
                    <a:pt x="391058" y="93878"/>
                  </a:lnTo>
                  <a:lnTo>
                    <a:pt x="392277" y="92964"/>
                  </a:lnTo>
                  <a:cubicBezTo>
                    <a:pt x="396951" y="96825"/>
                    <a:pt x="402590" y="102463"/>
                    <a:pt x="409194" y="109880"/>
                  </a:cubicBezTo>
                  <a:cubicBezTo>
                    <a:pt x="415798" y="117297"/>
                    <a:pt x="422656" y="126085"/>
                    <a:pt x="429768" y="136245"/>
                  </a:cubicBezTo>
                  <a:lnTo>
                    <a:pt x="404469" y="151181"/>
                  </a:lnTo>
                  <a:cubicBezTo>
                    <a:pt x="399186" y="136550"/>
                    <a:pt x="394716" y="125069"/>
                    <a:pt x="391058" y="116738"/>
                  </a:cubicBezTo>
                  <a:lnTo>
                    <a:pt x="391058" y="268529"/>
                  </a:lnTo>
                  <a:lnTo>
                    <a:pt x="362712" y="277063"/>
                  </a:lnTo>
                  <a:lnTo>
                    <a:pt x="362712" y="276453"/>
                  </a:lnTo>
                  <a:cubicBezTo>
                    <a:pt x="362712" y="235001"/>
                    <a:pt x="362813" y="193853"/>
                    <a:pt x="363017" y="153009"/>
                  </a:cubicBezTo>
                  <a:cubicBezTo>
                    <a:pt x="356311" y="173329"/>
                    <a:pt x="347878" y="192532"/>
                    <a:pt x="337718" y="210617"/>
                  </a:cubicBezTo>
                  <a:lnTo>
                    <a:pt x="338328" y="214274"/>
                  </a:lnTo>
                  <a:cubicBezTo>
                    <a:pt x="331622" y="224841"/>
                    <a:pt x="326390" y="232257"/>
                    <a:pt x="322631" y="236525"/>
                  </a:cubicBezTo>
                  <a:cubicBezTo>
                    <a:pt x="318871" y="240792"/>
                    <a:pt x="316890" y="243027"/>
                    <a:pt x="316687" y="243230"/>
                  </a:cubicBezTo>
                  <a:lnTo>
                    <a:pt x="316382" y="243230"/>
                  </a:lnTo>
                  <a:lnTo>
                    <a:pt x="311505" y="239573"/>
                  </a:lnTo>
                  <a:lnTo>
                    <a:pt x="311810" y="239268"/>
                  </a:lnTo>
                  <a:cubicBezTo>
                    <a:pt x="320548" y="219354"/>
                    <a:pt x="326949" y="203403"/>
                    <a:pt x="331013" y="191414"/>
                  </a:cubicBezTo>
                  <a:lnTo>
                    <a:pt x="330098" y="184709"/>
                  </a:lnTo>
                  <a:cubicBezTo>
                    <a:pt x="335991" y="167437"/>
                    <a:pt x="339953" y="153314"/>
                    <a:pt x="341985" y="142341"/>
                  </a:cubicBezTo>
                  <a:cubicBezTo>
                    <a:pt x="344017" y="131369"/>
                    <a:pt x="346049" y="117043"/>
                    <a:pt x="348081" y="99365"/>
                  </a:cubicBezTo>
                  <a:cubicBezTo>
                    <a:pt x="348285" y="97536"/>
                    <a:pt x="348386" y="95097"/>
                    <a:pt x="348386" y="92049"/>
                  </a:cubicBezTo>
                  <a:cubicBezTo>
                    <a:pt x="339649" y="93675"/>
                    <a:pt x="332638" y="95097"/>
                    <a:pt x="327355" y="96317"/>
                  </a:cubicBezTo>
                  <a:lnTo>
                    <a:pt x="315468" y="80772"/>
                  </a:lnTo>
                  <a:lnTo>
                    <a:pt x="314858" y="75285"/>
                  </a:lnTo>
                  <a:cubicBezTo>
                    <a:pt x="335381" y="74473"/>
                    <a:pt x="351434" y="73558"/>
                    <a:pt x="363017" y="72542"/>
                  </a:cubicBezTo>
                  <a:lnTo>
                    <a:pt x="363017" y="53949"/>
                  </a:lnTo>
                  <a:lnTo>
                    <a:pt x="368198" y="55778"/>
                  </a:lnTo>
                  <a:cubicBezTo>
                    <a:pt x="368198" y="48057"/>
                    <a:pt x="368147" y="42469"/>
                    <a:pt x="368046" y="39014"/>
                  </a:cubicBezTo>
                  <a:cubicBezTo>
                    <a:pt x="367944" y="35560"/>
                    <a:pt x="367893" y="33426"/>
                    <a:pt x="367893" y="32613"/>
                  </a:cubicBezTo>
                  <a:cubicBezTo>
                    <a:pt x="367487" y="24079"/>
                    <a:pt x="365557" y="16459"/>
                    <a:pt x="362102" y="9753"/>
                  </a:cubicBezTo>
                  <a:lnTo>
                    <a:pt x="361797" y="9449"/>
                  </a:lnTo>
                  <a:close/>
                  <a:moveTo>
                    <a:pt x="49682" y="609"/>
                  </a:moveTo>
                  <a:lnTo>
                    <a:pt x="49987" y="609"/>
                  </a:lnTo>
                  <a:lnTo>
                    <a:pt x="76809" y="17069"/>
                  </a:lnTo>
                  <a:lnTo>
                    <a:pt x="73761" y="23165"/>
                  </a:lnTo>
                  <a:cubicBezTo>
                    <a:pt x="86766" y="20726"/>
                    <a:pt x="97637" y="18085"/>
                    <a:pt x="106375" y="15240"/>
                  </a:cubicBezTo>
                  <a:lnTo>
                    <a:pt x="110337" y="13716"/>
                  </a:lnTo>
                  <a:lnTo>
                    <a:pt x="125882" y="35357"/>
                  </a:lnTo>
                  <a:lnTo>
                    <a:pt x="124358" y="35357"/>
                  </a:lnTo>
                  <a:lnTo>
                    <a:pt x="127101" y="38405"/>
                  </a:lnTo>
                  <a:cubicBezTo>
                    <a:pt x="125273" y="42672"/>
                    <a:pt x="122123" y="47396"/>
                    <a:pt x="117653" y="52578"/>
                  </a:cubicBezTo>
                  <a:cubicBezTo>
                    <a:pt x="113182" y="57759"/>
                    <a:pt x="107493" y="62890"/>
                    <a:pt x="100584" y="67970"/>
                  </a:cubicBezTo>
                  <a:lnTo>
                    <a:pt x="121310" y="58521"/>
                  </a:lnTo>
                  <a:lnTo>
                    <a:pt x="140817" y="73457"/>
                  </a:lnTo>
                  <a:lnTo>
                    <a:pt x="138989" y="77419"/>
                  </a:lnTo>
                  <a:lnTo>
                    <a:pt x="138989" y="113385"/>
                  </a:lnTo>
                  <a:lnTo>
                    <a:pt x="124663" y="117653"/>
                  </a:lnTo>
                  <a:lnTo>
                    <a:pt x="126187" y="119786"/>
                  </a:lnTo>
                  <a:lnTo>
                    <a:pt x="139903" y="115519"/>
                  </a:lnTo>
                  <a:lnTo>
                    <a:pt x="139903" y="155448"/>
                  </a:lnTo>
                  <a:lnTo>
                    <a:pt x="138989" y="154229"/>
                  </a:lnTo>
                  <a:lnTo>
                    <a:pt x="138989" y="172212"/>
                  </a:lnTo>
                  <a:lnTo>
                    <a:pt x="134721" y="173126"/>
                  </a:lnTo>
                  <a:lnTo>
                    <a:pt x="134721" y="173431"/>
                  </a:lnTo>
                  <a:lnTo>
                    <a:pt x="141427" y="171907"/>
                  </a:lnTo>
                  <a:lnTo>
                    <a:pt x="141427" y="173126"/>
                  </a:lnTo>
                  <a:lnTo>
                    <a:pt x="144170" y="166116"/>
                  </a:lnTo>
                  <a:lnTo>
                    <a:pt x="143865" y="165811"/>
                  </a:lnTo>
                  <a:cubicBezTo>
                    <a:pt x="148336" y="153009"/>
                    <a:pt x="150571" y="141935"/>
                    <a:pt x="150571" y="132588"/>
                  </a:cubicBezTo>
                  <a:cubicBezTo>
                    <a:pt x="150571" y="128930"/>
                    <a:pt x="150317" y="125984"/>
                    <a:pt x="149809" y="123749"/>
                  </a:cubicBezTo>
                  <a:cubicBezTo>
                    <a:pt x="149301" y="121513"/>
                    <a:pt x="148844" y="120193"/>
                    <a:pt x="148437" y="119786"/>
                  </a:cubicBezTo>
                  <a:lnTo>
                    <a:pt x="148437" y="119177"/>
                  </a:lnTo>
                  <a:lnTo>
                    <a:pt x="151181" y="115824"/>
                  </a:lnTo>
                  <a:lnTo>
                    <a:pt x="151485" y="115824"/>
                  </a:lnTo>
                  <a:lnTo>
                    <a:pt x="180441" y="125882"/>
                  </a:lnTo>
                  <a:lnTo>
                    <a:pt x="180441" y="126187"/>
                  </a:lnTo>
                  <a:cubicBezTo>
                    <a:pt x="180035" y="129845"/>
                    <a:pt x="179019" y="134213"/>
                    <a:pt x="177393" y="139293"/>
                  </a:cubicBezTo>
                  <a:lnTo>
                    <a:pt x="194767" y="138379"/>
                  </a:lnTo>
                  <a:cubicBezTo>
                    <a:pt x="194564" y="136957"/>
                    <a:pt x="194462" y="135331"/>
                    <a:pt x="194462" y="133502"/>
                  </a:cubicBezTo>
                  <a:cubicBezTo>
                    <a:pt x="193853" y="124968"/>
                    <a:pt x="191821" y="117348"/>
                    <a:pt x="188366" y="110642"/>
                  </a:cubicBezTo>
                  <a:lnTo>
                    <a:pt x="188061" y="110337"/>
                  </a:lnTo>
                  <a:lnTo>
                    <a:pt x="192024" y="105765"/>
                  </a:lnTo>
                  <a:lnTo>
                    <a:pt x="192329" y="105765"/>
                  </a:lnTo>
                  <a:lnTo>
                    <a:pt x="222199" y="115519"/>
                  </a:lnTo>
                  <a:lnTo>
                    <a:pt x="222199" y="135636"/>
                  </a:lnTo>
                  <a:cubicBezTo>
                    <a:pt x="236017" y="133401"/>
                    <a:pt x="245567" y="131673"/>
                    <a:pt x="250850" y="130454"/>
                  </a:cubicBezTo>
                  <a:lnTo>
                    <a:pt x="261213" y="145694"/>
                  </a:lnTo>
                  <a:lnTo>
                    <a:pt x="262737" y="145389"/>
                  </a:lnTo>
                  <a:lnTo>
                    <a:pt x="264871" y="148742"/>
                  </a:lnTo>
                  <a:lnTo>
                    <a:pt x="263347" y="148742"/>
                  </a:lnTo>
                  <a:lnTo>
                    <a:pt x="263652" y="149352"/>
                  </a:lnTo>
                  <a:lnTo>
                    <a:pt x="247193" y="153009"/>
                  </a:lnTo>
                  <a:cubicBezTo>
                    <a:pt x="236017" y="153416"/>
                    <a:pt x="227685" y="153822"/>
                    <a:pt x="222199" y="154229"/>
                  </a:cubicBezTo>
                  <a:lnTo>
                    <a:pt x="222199" y="155143"/>
                  </a:lnTo>
                  <a:lnTo>
                    <a:pt x="223113" y="154838"/>
                  </a:lnTo>
                  <a:lnTo>
                    <a:pt x="223113" y="186233"/>
                  </a:lnTo>
                  <a:cubicBezTo>
                    <a:pt x="240792" y="184607"/>
                    <a:pt x="255829" y="182473"/>
                    <a:pt x="268224" y="179832"/>
                  </a:cubicBezTo>
                  <a:lnTo>
                    <a:pt x="283464" y="201777"/>
                  </a:lnTo>
                  <a:cubicBezTo>
                    <a:pt x="262737" y="201777"/>
                    <a:pt x="242621" y="202590"/>
                    <a:pt x="223113" y="204216"/>
                  </a:cubicBezTo>
                  <a:lnTo>
                    <a:pt x="223113" y="249631"/>
                  </a:lnTo>
                  <a:lnTo>
                    <a:pt x="195681" y="217627"/>
                  </a:lnTo>
                  <a:lnTo>
                    <a:pt x="195681" y="206654"/>
                  </a:lnTo>
                  <a:lnTo>
                    <a:pt x="190195" y="207264"/>
                  </a:lnTo>
                  <a:lnTo>
                    <a:pt x="174345" y="188976"/>
                  </a:lnTo>
                  <a:lnTo>
                    <a:pt x="195681" y="188061"/>
                  </a:lnTo>
                  <a:lnTo>
                    <a:pt x="195681" y="163677"/>
                  </a:lnTo>
                  <a:lnTo>
                    <a:pt x="194767" y="163982"/>
                  </a:lnTo>
                  <a:lnTo>
                    <a:pt x="194767" y="156667"/>
                  </a:lnTo>
                  <a:cubicBezTo>
                    <a:pt x="183591" y="157886"/>
                    <a:pt x="174752" y="159207"/>
                    <a:pt x="168249" y="160629"/>
                  </a:cubicBezTo>
                  <a:lnTo>
                    <a:pt x="167945" y="159715"/>
                  </a:lnTo>
                  <a:cubicBezTo>
                    <a:pt x="166319" y="162763"/>
                    <a:pt x="164084" y="166217"/>
                    <a:pt x="161239" y="170078"/>
                  </a:cubicBezTo>
                  <a:cubicBezTo>
                    <a:pt x="160020" y="171907"/>
                    <a:pt x="157886" y="174549"/>
                    <a:pt x="154838" y="178003"/>
                  </a:cubicBezTo>
                  <a:lnTo>
                    <a:pt x="150571" y="172821"/>
                  </a:lnTo>
                  <a:lnTo>
                    <a:pt x="149961" y="172821"/>
                  </a:lnTo>
                  <a:lnTo>
                    <a:pt x="149657" y="172517"/>
                  </a:lnTo>
                  <a:lnTo>
                    <a:pt x="141427" y="174650"/>
                  </a:lnTo>
                  <a:lnTo>
                    <a:pt x="149961" y="172821"/>
                  </a:lnTo>
                  <a:lnTo>
                    <a:pt x="154533" y="178308"/>
                  </a:lnTo>
                  <a:cubicBezTo>
                    <a:pt x="150876" y="182372"/>
                    <a:pt x="147117" y="186029"/>
                    <a:pt x="143256" y="189281"/>
                  </a:cubicBezTo>
                  <a:lnTo>
                    <a:pt x="141427" y="188061"/>
                  </a:lnTo>
                  <a:lnTo>
                    <a:pt x="141427" y="191414"/>
                  </a:lnTo>
                  <a:lnTo>
                    <a:pt x="168554" y="190805"/>
                  </a:lnTo>
                  <a:lnTo>
                    <a:pt x="184404" y="209093"/>
                  </a:lnTo>
                  <a:cubicBezTo>
                    <a:pt x="172212" y="210515"/>
                    <a:pt x="161747" y="211836"/>
                    <a:pt x="153009" y="213055"/>
                  </a:cubicBezTo>
                  <a:lnTo>
                    <a:pt x="141427" y="196901"/>
                  </a:lnTo>
                  <a:lnTo>
                    <a:pt x="141427" y="237134"/>
                  </a:lnTo>
                  <a:cubicBezTo>
                    <a:pt x="141427" y="250545"/>
                    <a:pt x="136957" y="259994"/>
                    <a:pt x="128016" y="265481"/>
                  </a:cubicBezTo>
                  <a:cubicBezTo>
                    <a:pt x="122529" y="268935"/>
                    <a:pt x="115824" y="270662"/>
                    <a:pt x="107899" y="270662"/>
                  </a:cubicBezTo>
                  <a:lnTo>
                    <a:pt x="104546" y="270662"/>
                  </a:lnTo>
                  <a:lnTo>
                    <a:pt x="104241" y="270357"/>
                  </a:lnTo>
                  <a:cubicBezTo>
                    <a:pt x="101397" y="262839"/>
                    <a:pt x="97637" y="257099"/>
                    <a:pt x="92964" y="253136"/>
                  </a:cubicBezTo>
                  <a:cubicBezTo>
                    <a:pt x="88290" y="249174"/>
                    <a:pt x="85852" y="247091"/>
                    <a:pt x="85649" y="246888"/>
                  </a:cubicBezTo>
                  <a:lnTo>
                    <a:pt x="87782" y="242316"/>
                  </a:lnTo>
                  <a:lnTo>
                    <a:pt x="101498" y="244145"/>
                  </a:lnTo>
                  <a:cubicBezTo>
                    <a:pt x="104546" y="244145"/>
                    <a:pt x="107239" y="243383"/>
                    <a:pt x="109575" y="241859"/>
                  </a:cubicBezTo>
                  <a:cubicBezTo>
                    <a:pt x="111912" y="240335"/>
                    <a:pt x="113081" y="237541"/>
                    <a:pt x="113081" y="233477"/>
                  </a:cubicBezTo>
                  <a:lnTo>
                    <a:pt x="113385" y="178003"/>
                  </a:lnTo>
                  <a:lnTo>
                    <a:pt x="124053" y="175565"/>
                  </a:lnTo>
                  <a:lnTo>
                    <a:pt x="122834" y="175565"/>
                  </a:lnTo>
                  <a:lnTo>
                    <a:pt x="110947" y="178308"/>
                  </a:lnTo>
                  <a:lnTo>
                    <a:pt x="110947" y="175565"/>
                  </a:lnTo>
                  <a:cubicBezTo>
                    <a:pt x="102819" y="175971"/>
                    <a:pt x="96825" y="176377"/>
                    <a:pt x="92964" y="176784"/>
                  </a:cubicBezTo>
                  <a:lnTo>
                    <a:pt x="92964" y="182270"/>
                  </a:lnTo>
                  <a:lnTo>
                    <a:pt x="65227" y="188366"/>
                  </a:lnTo>
                  <a:lnTo>
                    <a:pt x="65227" y="179527"/>
                  </a:lnTo>
                  <a:cubicBezTo>
                    <a:pt x="60960" y="179933"/>
                    <a:pt x="56286" y="180645"/>
                    <a:pt x="51206" y="181661"/>
                  </a:cubicBezTo>
                  <a:lnTo>
                    <a:pt x="49377" y="192633"/>
                  </a:lnTo>
                  <a:lnTo>
                    <a:pt x="20421" y="199034"/>
                  </a:lnTo>
                  <a:cubicBezTo>
                    <a:pt x="23469" y="180949"/>
                    <a:pt x="25298" y="163982"/>
                    <a:pt x="25908" y="148133"/>
                  </a:cubicBezTo>
                  <a:lnTo>
                    <a:pt x="30480" y="146913"/>
                  </a:lnTo>
                  <a:cubicBezTo>
                    <a:pt x="30886" y="140208"/>
                    <a:pt x="31089" y="131165"/>
                    <a:pt x="31089" y="119786"/>
                  </a:cubicBezTo>
                  <a:lnTo>
                    <a:pt x="30785" y="119177"/>
                  </a:lnTo>
                  <a:lnTo>
                    <a:pt x="31089" y="119177"/>
                  </a:lnTo>
                  <a:cubicBezTo>
                    <a:pt x="31089" y="111861"/>
                    <a:pt x="30937" y="105257"/>
                    <a:pt x="30632" y="99365"/>
                  </a:cubicBezTo>
                  <a:cubicBezTo>
                    <a:pt x="30327" y="93472"/>
                    <a:pt x="30175" y="89713"/>
                    <a:pt x="30175" y="88087"/>
                  </a:cubicBezTo>
                  <a:cubicBezTo>
                    <a:pt x="30175" y="84633"/>
                    <a:pt x="29769" y="81280"/>
                    <a:pt x="28956" y="78029"/>
                  </a:cubicBezTo>
                  <a:cubicBezTo>
                    <a:pt x="21234" y="84734"/>
                    <a:pt x="13919" y="89611"/>
                    <a:pt x="7010" y="92659"/>
                  </a:cubicBezTo>
                  <a:lnTo>
                    <a:pt x="6705" y="92659"/>
                  </a:lnTo>
                  <a:lnTo>
                    <a:pt x="1219" y="86868"/>
                  </a:lnTo>
                  <a:lnTo>
                    <a:pt x="1524" y="86563"/>
                  </a:lnTo>
                  <a:cubicBezTo>
                    <a:pt x="6197" y="81077"/>
                    <a:pt x="12090" y="73203"/>
                    <a:pt x="19202" y="62941"/>
                  </a:cubicBezTo>
                  <a:cubicBezTo>
                    <a:pt x="26314" y="52679"/>
                    <a:pt x="32410" y="43078"/>
                    <a:pt x="37490" y="34137"/>
                  </a:cubicBezTo>
                  <a:lnTo>
                    <a:pt x="39014" y="35966"/>
                  </a:lnTo>
                  <a:lnTo>
                    <a:pt x="43281" y="27737"/>
                  </a:lnTo>
                  <a:lnTo>
                    <a:pt x="42977" y="26517"/>
                  </a:lnTo>
                  <a:lnTo>
                    <a:pt x="43891" y="26517"/>
                  </a:lnTo>
                  <a:lnTo>
                    <a:pt x="45415" y="22860"/>
                  </a:lnTo>
                  <a:cubicBezTo>
                    <a:pt x="47041" y="18796"/>
                    <a:pt x="47853" y="14935"/>
                    <a:pt x="47853" y="11277"/>
                  </a:cubicBezTo>
                  <a:cubicBezTo>
                    <a:pt x="47853" y="8433"/>
                    <a:pt x="47447" y="5994"/>
                    <a:pt x="46634" y="3962"/>
                  </a:cubicBezTo>
                  <a:lnTo>
                    <a:pt x="46329" y="3048"/>
                  </a:lnTo>
                  <a:close/>
                  <a:moveTo>
                    <a:pt x="541934" y="0"/>
                  </a:moveTo>
                  <a:lnTo>
                    <a:pt x="560527" y="25603"/>
                  </a:lnTo>
                  <a:lnTo>
                    <a:pt x="559917" y="25908"/>
                  </a:lnTo>
                  <a:cubicBezTo>
                    <a:pt x="550570" y="30378"/>
                    <a:pt x="540004" y="34137"/>
                    <a:pt x="528218" y="37185"/>
                  </a:cubicBezTo>
                  <a:lnTo>
                    <a:pt x="534924" y="7010"/>
                  </a:lnTo>
                  <a:cubicBezTo>
                    <a:pt x="536956" y="5181"/>
                    <a:pt x="538531" y="3708"/>
                    <a:pt x="539648" y="2591"/>
                  </a:cubicBezTo>
                  <a:cubicBezTo>
                    <a:pt x="540766" y="1473"/>
                    <a:pt x="541426" y="711"/>
                    <a:pt x="541629" y="305"/>
                  </a:cubicBezTo>
                  <a:close/>
                </a:path>
              </a:pathLst>
            </a:custGeom>
            <a:solidFill>
              <a:sysClr val="window" lastClr="FFFFFF"/>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defTabSz="914400">
                <a:defRPr/>
              </a:pPr>
              <a:endParaRPr lang="zh-CN" altLang="en-US" kern="0" dirty="0" smtClean="0">
                <a:solidFill>
                  <a:prstClr val="black">
                    <a:lumMod val="75000"/>
                    <a:lumOff val="25000"/>
                  </a:prstClr>
                </a:solidFill>
                <a:latin typeface="zihun159hao-gukesong" pitchFamily="2" charset="-122"/>
                <a:ea typeface="zihun159hao-gukesong" pitchFamily="2" charset="-122"/>
              </a:endParaRPr>
            </a:p>
          </p:txBody>
        </p:sp>
      </p:gr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644" y="914612"/>
            <a:ext cx="9797924" cy="2570995"/>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644" y="3561224"/>
            <a:ext cx="9797924" cy="1472741"/>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199765" indent="0" algn="ctr">
              <a:buNone/>
              <a:defRPr sz="1600"/>
            </a:lvl8pPr>
            <a:lvl9pPr marL="3656965"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solidFill>
                  <a:prstClr val="black"/>
                </a:solidFill>
              </a:rPr>
            </a:fld>
            <a:endParaRPr lang="zh-CN" altLang="en-US" dirty="0">
              <a:solidFill>
                <a:prstClr val="black"/>
              </a:solidFill>
            </a:endParaRPr>
          </a:p>
        </p:txBody>
      </p:sp>
      <p:sp>
        <p:nvSpPr>
          <p:cNvPr id="17" name="页脚占位符 16"/>
          <p:cNvSpPr>
            <a:spLocks noGrp="1"/>
          </p:cNvSpPr>
          <p:nvPr>
            <p:ph type="ftr" sz="quarter" idx="11"/>
            <p:custDataLst>
              <p:tags r:id="rId5"/>
            </p:custDataLst>
          </p:nvPr>
        </p:nvSpPr>
        <p:spPr/>
        <p:txBody>
          <a:bodyPr/>
          <a:lstStyle/>
          <a:p>
            <a:endParaRPr lang="zh-CN" altLang="en-US" dirty="0">
              <a:solidFill>
                <a:prstClr val="black"/>
              </a:solidFill>
            </a:endParaRPr>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solidFill>
                  <a:prstClr val="black"/>
                </a:solidFill>
              </a:rPr>
            </a:fld>
            <a:endParaRPr lang="zh-CN" altLang="en-US" dirty="0">
              <a:solidFill>
                <a:prstClr val="black"/>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091" y="6357822"/>
            <a:ext cx="2742843" cy="365210"/>
          </a:xfrm>
          <a:prstGeom prst="rect">
            <a:avLst/>
          </a:prstGeom>
        </p:spPr>
        <p:txBody>
          <a:bodyPr/>
          <a:lstStyle/>
          <a:p>
            <a:fld id="{0FE7A53B-05DE-4759-9CA8-7D302AF8BA84}" type="datetimeFigureOut">
              <a:rPr lang="zh-CN" altLang="en-US" smtClean="0">
                <a:solidFill>
                  <a:prstClr val="black"/>
                </a:solidFill>
              </a:rPr>
            </a:fld>
            <a:endParaRPr lang="zh-CN" altLang="en-US">
              <a:solidFill>
                <a:prstClr val="black"/>
              </a:solidFill>
            </a:endParaRPr>
          </a:p>
        </p:txBody>
      </p:sp>
      <p:sp>
        <p:nvSpPr>
          <p:cNvPr id="4" name="页脚占位符 3"/>
          <p:cNvSpPr>
            <a:spLocks noGrp="1"/>
          </p:cNvSpPr>
          <p:nvPr>
            <p:ph type="ftr" sz="quarter" idx="11"/>
          </p:nvPr>
        </p:nvSpPr>
        <p:spPr>
          <a:xfrm>
            <a:off x="4038075" y="6357822"/>
            <a:ext cx="4114264" cy="365210"/>
          </a:xfrm>
          <a:prstGeom prst="rect">
            <a:avLst/>
          </a:prstGeom>
        </p:spPr>
        <p:txBody>
          <a:bodyPr/>
          <a:lstStyle/>
          <a:p>
            <a:endParaRPr lang="zh-CN" altLang="en-US">
              <a:solidFill>
                <a:prstClr val="black"/>
              </a:solidFill>
            </a:endParaRPr>
          </a:p>
        </p:txBody>
      </p:sp>
      <p:sp>
        <p:nvSpPr>
          <p:cNvPr id="5" name="灯片编号占位符 4"/>
          <p:cNvSpPr>
            <a:spLocks noGrp="1"/>
          </p:cNvSpPr>
          <p:nvPr>
            <p:ph type="sldNum" sz="quarter" idx="12"/>
          </p:nvPr>
        </p:nvSpPr>
        <p:spPr>
          <a:xfrm>
            <a:off x="8609479" y="6357822"/>
            <a:ext cx="2742843" cy="365210"/>
          </a:xfrm>
          <a:prstGeom prst="rect">
            <a:avLst/>
          </a:prstGeom>
        </p:spPr>
        <p:txBody>
          <a:bodyPr/>
          <a:lstStyle/>
          <a:p>
            <a:fld id="{4C7D0A99-BDC0-40B7-B0BC-D5614213BA60}" type="slidenum">
              <a:rPr lang="zh-CN" altLang="en-US" smtClean="0">
                <a:solidFill>
                  <a:prstClr val="black"/>
                </a:solidFill>
              </a:rPr>
            </a:fld>
            <a:endParaRPr lang="zh-CN" altLang="en-US">
              <a:solidFill>
                <a:prstClr val="black"/>
              </a:solidFill>
            </a:endParaRPr>
          </a:p>
        </p:txBody>
      </p:sp>
      <p:pic>
        <p:nvPicPr>
          <p:cNvPr id="10" name="图片 9"/>
          <p:cNvPicPr>
            <a:picLocks noChangeAspect="1"/>
          </p:cNvPicPr>
          <p:nvPr userDrawn="1"/>
        </p:nvPicPr>
        <p:blipFill rotWithShape="1">
          <a:blip r:embed="rId2">
            <a:duotone>
              <a:schemeClr val="bg2">
                <a:shade val="45000"/>
                <a:satMod val="135000"/>
              </a:schemeClr>
              <a:prstClr val="white"/>
            </a:duotone>
          </a:blip>
          <a:srcRect t="19882" b="32724"/>
          <a:stretch>
            <a:fillRect/>
          </a:stretch>
        </p:blipFill>
        <p:spPr>
          <a:xfrm>
            <a:off x="0" y="0"/>
            <a:ext cx="12190413" cy="1629594"/>
          </a:xfrm>
          <a:prstGeom prst="rect">
            <a:avLst/>
          </a:prstGeom>
        </p:spPr>
      </p:pic>
      <p:sp>
        <p:nvSpPr>
          <p:cNvPr id="11" name="矩形 10"/>
          <p:cNvSpPr/>
          <p:nvPr userDrawn="1"/>
        </p:nvSpPr>
        <p:spPr>
          <a:xfrm>
            <a:off x="0" y="0"/>
            <a:ext cx="12190413" cy="1629594"/>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矩形 11"/>
          <p:cNvSpPr/>
          <p:nvPr userDrawn="1"/>
        </p:nvSpPr>
        <p:spPr>
          <a:xfrm>
            <a:off x="0" y="1629594"/>
            <a:ext cx="12194577" cy="5229994"/>
          </a:xfrm>
          <a:prstGeom prst="rect">
            <a:avLst/>
          </a:prstGeom>
          <a:solidFill>
            <a:srgbClr val="F5F4EC"/>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4.png"/><Relationship Id="rId13" Type="http://schemas.microsoft.com/office/2007/relationships/hdphoto" Target="../media/image3.wdp"/><Relationship Id="rId12" Type="http://schemas.openxmlformats.org/officeDocument/2006/relationships/image" Target="../media/image2.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3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p:cNvSpPr/>
          <p:nvPr userDrawn="1"/>
        </p:nvSpPr>
        <p:spPr>
          <a:xfrm>
            <a:off x="0" y="0"/>
            <a:ext cx="12192000" cy="6858000"/>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5" name="图片 4" descr="图片13"/>
          <p:cNvPicPr>
            <a:picLocks noChangeAspect="1"/>
          </p:cNvPicPr>
          <p:nvPr userDrawn="1"/>
        </p:nvPicPr>
        <p:blipFill>
          <a:blip r:embed="rId14">
            <a:alphaModFix amt="50000"/>
            <a:duotone>
              <a:schemeClr val="bg2">
                <a:shade val="45000"/>
                <a:satMod val="135000"/>
              </a:schemeClr>
              <a:prstClr val="white"/>
            </a:duotone>
          </a:blip>
          <a:stretch>
            <a:fillRect/>
          </a:stretch>
        </p:blipFill>
        <p:spPr>
          <a:xfrm>
            <a:off x="-1" y="1241"/>
            <a:ext cx="12190413" cy="685710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flipH="1">
            <a:off x="0" y="4750435"/>
            <a:ext cx="12190730" cy="2135505"/>
          </a:xfrm>
          <a:prstGeom prst="rect">
            <a:avLst/>
          </a:prstGeom>
        </p:spPr>
      </p:pic>
      <p:sp>
        <p:nvSpPr>
          <p:cNvPr id="8" name="文本框 7"/>
          <p:cNvSpPr txBox="1"/>
          <p:nvPr/>
        </p:nvSpPr>
        <p:spPr>
          <a:xfrm>
            <a:off x="1255783" y="1929394"/>
            <a:ext cx="9678847" cy="923330"/>
          </a:xfrm>
          <a:prstGeom prst="rect">
            <a:avLst/>
          </a:prstGeom>
          <a:noFill/>
        </p:spPr>
        <p:txBody>
          <a:bodyPr wrap="square" rtlCol="0">
            <a:spAutoFit/>
          </a:bodyPr>
          <a:lstStyle/>
          <a:p>
            <a:pPr algn="ctr"/>
            <a:r>
              <a:rPr lang="zh-CN" altLang="zh-CN" sz="5400" b="1" dirty="0">
                <a:solidFill>
                  <a:prstClr val="black">
                    <a:lumMod val="75000"/>
                    <a:lumOff val="25000"/>
                  </a:prstClr>
                </a:solidFill>
                <a:latin typeface="微软雅黑" panose="020B0503020204020204" charset="-122"/>
              </a:rPr>
              <a:t>分析修辞手法构成及表达</a:t>
            </a:r>
            <a:r>
              <a:rPr lang="zh-CN" altLang="zh-CN" sz="5400" b="1" dirty="0" smtClean="0">
                <a:solidFill>
                  <a:prstClr val="black">
                    <a:lumMod val="75000"/>
                    <a:lumOff val="25000"/>
                  </a:prstClr>
                </a:solidFill>
                <a:latin typeface="微软雅黑" panose="020B0503020204020204" charset="-122"/>
              </a:rPr>
              <a:t>效果</a:t>
            </a:r>
            <a:endParaRPr lang="zh-CN" altLang="en-US" sz="5400" b="1" dirty="0">
              <a:solidFill>
                <a:prstClr val="black">
                  <a:lumMod val="75000"/>
                  <a:lumOff val="25000"/>
                </a:prstClr>
              </a:solidFill>
              <a:latin typeface="微软雅黑" panose="020B0503020204020204" charset="-122"/>
            </a:endParaRPr>
          </a:p>
        </p:txBody>
      </p:sp>
      <p:sp>
        <p:nvSpPr>
          <p:cNvPr id="5" name="矩形 4"/>
          <p:cNvSpPr/>
          <p:nvPr/>
        </p:nvSpPr>
        <p:spPr>
          <a:xfrm>
            <a:off x="190500" y="45085"/>
            <a:ext cx="2777490" cy="511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a:solidFill>
                  <a:schemeClr val="tx1"/>
                </a:solidFill>
              </a:rPr>
              <a:t>高三语文一轮复习</a:t>
            </a:r>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263063" y="189269"/>
            <a:ext cx="11477847" cy="738664"/>
          </a:xfrm>
          <a:prstGeom prst="rect">
            <a:avLst/>
          </a:prstGeom>
          <a:noFill/>
        </p:spPr>
        <p:txBody>
          <a:bodyPr wrap="square" rtlCol="0">
            <a:spAutoFit/>
          </a:bodyPr>
          <a:p>
            <a:pPr>
              <a:lnSpc>
                <a:spcPct val="150000"/>
              </a:lnSpc>
            </a:pPr>
            <a:r>
              <a:rPr lang="zh-CN" altLang="zh-CN" sz="2800"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rPr>
              <a:t>【理解小练</a:t>
            </a:r>
            <a:r>
              <a:rPr lang="en-US" altLang="zh-CN" sz="2800"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2800" b="1" kern="100" dirty="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
        <p:nvSpPr>
          <p:cNvPr id="7" name="矩形 6"/>
          <p:cNvSpPr/>
          <p:nvPr/>
        </p:nvSpPr>
        <p:spPr>
          <a:xfrm>
            <a:off x="478962" y="1197368"/>
            <a:ext cx="11423477" cy="3322955"/>
          </a:xfrm>
          <a:prstGeom prst="rect">
            <a:avLst/>
          </a:prstGeom>
        </p:spPr>
        <p:txBody>
          <a:bodyPr wrap="square">
            <a:spAutoFit/>
          </a:bodyPr>
          <a:p>
            <a:pPr algn="just">
              <a:lnSpc>
                <a:spcPct val="150000"/>
              </a:lnSpc>
            </a:pP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下列诗句中没有使用借代手法的一项是（</a:t>
            </a:r>
            <a:r>
              <a:rPr lang="en-US"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pP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浔阳地僻无音乐，终岁不闻丝竹声。</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pP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主人下马客在船，举酒欲饮无管弦。</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pP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何以解忧？唯有杜康。</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pP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羁鸟恋旧林，池鱼思故渊。</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
        <p:nvSpPr>
          <p:cNvPr id="5" name="TextBox 9"/>
          <p:cNvSpPr txBox="1"/>
          <p:nvPr/>
        </p:nvSpPr>
        <p:spPr>
          <a:xfrm>
            <a:off x="334760" y="3933969"/>
            <a:ext cx="756000" cy="756000"/>
          </a:xfrm>
          <a:prstGeom prst="rect">
            <a:avLst/>
          </a:prstGeom>
          <a:noFill/>
        </p:spPr>
        <p:txBody>
          <a:bodyPr wrap="square" rtlCol="0">
            <a:spAutoFit/>
          </a:bodyPr>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11" name="矩形 10"/>
          <p:cNvSpPr/>
          <p:nvPr/>
        </p:nvSpPr>
        <p:spPr>
          <a:xfrm>
            <a:off x="774700" y="4974590"/>
            <a:ext cx="10966450" cy="624840"/>
          </a:xfrm>
          <a:prstGeom prst="rect">
            <a:avLst/>
          </a:prstGeom>
          <a:noFill/>
          <a:ln>
            <a:noFill/>
          </a:ln>
        </p:spPr>
        <p:txBody>
          <a:bodyPr>
            <a:spAutoFit/>
          </a:bodyPr>
          <a:lstStyle/>
          <a:p>
            <a:pPr algn="just">
              <a:lnSpc>
                <a:spcPct val="140000"/>
              </a:lnSpc>
            </a:pPr>
            <a:r>
              <a:rPr lang="en-US" altLang="zh-CN" sz="2800" kern="100" dirty="0">
                <a:solidFill>
                  <a:prstClr val="black"/>
                </a:solidFill>
                <a:latin typeface="Times New Roman" panose="02020603050405020304" pitchFamily="18" charset="0"/>
                <a:ea typeface="仿宋_GB2312" panose="02010609030101010101" pitchFamily="49" charset="-122"/>
              </a:rPr>
              <a:t>D</a:t>
            </a:r>
            <a:r>
              <a:rPr lang="zh-CN" altLang="zh-CN" sz="2800" kern="100" dirty="0">
                <a:solidFill>
                  <a:prstClr val="black"/>
                </a:solidFill>
                <a:latin typeface="Times New Roman" panose="02020603050405020304" pitchFamily="18" charset="0"/>
                <a:ea typeface="仿宋_GB2312" panose="02010609030101010101" pitchFamily="49" charset="-122"/>
                <a:cs typeface="Times New Roman" panose="02020603050405020304" pitchFamily="18" charset="0"/>
              </a:rPr>
              <a:t>项使用了比喻手法，其他三项均使用了借代手法。</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1" grpId="0"/>
      <p:bldP spid="11"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190673" y="189269"/>
            <a:ext cx="11477847" cy="737235"/>
          </a:xfrm>
          <a:prstGeom prst="rect">
            <a:avLst/>
          </a:prstGeom>
          <a:noFill/>
        </p:spPr>
        <p:txBody>
          <a:bodyPr wrap="square" rtlCol="0">
            <a:spAutoFit/>
          </a:bodyPr>
          <a:p>
            <a:pPr>
              <a:lnSpc>
                <a:spcPct val="150000"/>
              </a:lnSpc>
            </a:pPr>
            <a:r>
              <a:rPr lang="zh-CN" altLang="zh-CN" sz="2800"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rPr>
              <a:t>【辨识区分】</a:t>
            </a:r>
            <a:r>
              <a:rPr lang="en-US" altLang="zh-CN" sz="2800"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b="1"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借代与借喻的</a:t>
            </a:r>
            <a:r>
              <a:rPr lang="zh-CN" altLang="zh-CN" sz="2800" b="1" kern="1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区别</a:t>
            </a:r>
            <a:endParaRPr lang="zh-CN" altLang="zh-CN" sz="2800" b="1" kern="100" dirty="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
        <p:nvSpPr>
          <p:cNvPr id="7" name="矩形 6"/>
          <p:cNvSpPr/>
          <p:nvPr/>
        </p:nvSpPr>
        <p:spPr>
          <a:xfrm>
            <a:off x="406400" y="1341755"/>
            <a:ext cx="11662410" cy="3322955"/>
          </a:xfrm>
          <a:prstGeom prst="rect">
            <a:avLst/>
          </a:prstGeom>
        </p:spPr>
        <p:txBody>
          <a:bodyPr wrap="square">
            <a:spAutoFit/>
          </a:bodyPr>
          <a:p>
            <a:pPr indent="713105" algn="just">
              <a:lnSpc>
                <a:spcPct val="150000"/>
              </a:lnSpc>
            </a:pPr>
            <a:r>
              <a:rPr lang="en-US" altLang="zh-CN" sz="2800" kern="100" dirty="0" smtClean="0">
                <a:solidFill>
                  <a:prstClr val="black"/>
                </a:solidFill>
                <a:latin typeface="宋体" panose="02010600030101010101" pitchFamily="2" charset="-122"/>
                <a:ea typeface="楷体_GB2312" panose="02010609030101010101" pitchFamily="49" charset="-122"/>
                <a:cs typeface="Times New Roman" panose="02020603050405020304" pitchFamily="18" charset="0"/>
              </a:rPr>
              <a:t>①</a:t>
            </a:r>
            <a:r>
              <a:rPr lang="zh-CN" altLang="zh-CN" sz="2800" kern="100" dirty="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rPr>
              <a:t>判断本体和喻体是两种事物还是一种事物。借喻所用的喻体和本</a:t>
            </a:r>
            <a:r>
              <a:rPr lang="zh-CN" altLang="zh-CN" sz="2800" kern="100" spc="-50" dirty="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rPr>
              <a:t>体是两种事物，而借代大多数情况下都是以事物的某种特征来指代该事物。</a:t>
            </a:r>
            <a:endParaRPr lang="zh-CN" altLang="zh-CN" sz="2800" kern="100" spc="-5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indent="713105" algn="just">
              <a:lnSpc>
                <a:spcPct val="150000"/>
              </a:lnSpc>
            </a:pPr>
            <a:r>
              <a:rPr lang="en-US" altLang="zh-CN" sz="2800" kern="100" dirty="0">
                <a:solidFill>
                  <a:prstClr val="black"/>
                </a:solidFill>
                <a:latin typeface="宋体" panose="02010600030101010101" pitchFamily="2" charset="-122"/>
                <a:ea typeface="楷体_GB2312" panose="02010609030101010101" pitchFamily="49" charset="-122"/>
                <a:cs typeface="Times New Roman" panose="02020603050405020304" pitchFamily="18" charset="0"/>
              </a:rPr>
              <a:t>②</a:t>
            </a:r>
            <a:r>
              <a:rPr lang="zh-CN" altLang="zh-CN" sz="2800" kern="100" dirty="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rPr>
              <a:t>分析它们构成的基础。构成借喻的基础是本体和喻体之间的相似性，而构成借代的基础则是事物本身所包含的相关性。</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indent="713105" algn="just">
              <a:lnSpc>
                <a:spcPct val="150000"/>
              </a:lnSpc>
            </a:pPr>
            <a:r>
              <a:rPr lang="en-US" altLang="zh-CN" sz="2800" kern="100" dirty="0">
                <a:solidFill>
                  <a:prstClr val="black"/>
                </a:solidFill>
                <a:latin typeface="宋体" panose="02010600030101010101" pitchFamily="2" charset="-122"/>
                <a:ea typeface="楷体_GB2312" panose="02010609030101010101" pitchFamily="49" charset="-122"/>
                <a:cs typeface="Times New Roman" panose="02020603050405020304" pitchFamily="18" charset="0"/>
              </a:rPr>
              <a:t>③</a:t>
            </a:r>
            <a:r>
              <a:rPr lang="zh-CN" altLang="zh-CN" sz="2800" kern="100" dirty="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rPr>
              <a:t>看能否变成明喻。借喻大都可以变为明喻，而借代则不能。</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 name="文本框 101"/>
          <p:cNvSpPr txBox="1"/>
          <p:nvPr/>
        </p:nvSpPr>
        <p:spPr>
          <a:xfrm>
            <a:off x="46355" y="909320"/>
            <a:ext cx="12039600" cy="1938020"/>
          </a:xfrm>
          <a:prstGeom prst="rect">
            <a:avLst/>
          </a:prstGeom>
          <a:noFill/>
          <a:ln w="9525">
            <a:noFill/>
          </a:ln>
        </p:spPr>
        <p:txBody>
          <a:bodyPr wrap="square">
            <a:spAutoFit/>
          </a:bodyPr>
          <a:p>
            <a:pPr indent="0"/>
            <a:r>
              <a:rPr lang="en-US"/>
              <a:t>6.</a:t>
            </a:r>
            <a:r>
              <a:t>(2021·全国甲卷)</a:t>
            </a:r>
          </a:p>
          <a:p>
            <a:pPr indent="0"/>
            <a:r>
              <a:rPr lang="en-US"/>
              <a:t>       </a:t>
            </a:r>
            <a:r>
              <a:rPr>
                <a:latin typeface="楷体" panose="02010609060101010101" pitchFamily="49" charset="-122"/>
                <a:ea typeface="楷体" panose="02010609060101010101" pitchFamily="49" charset="-122"/>
              </a:rPr>
              <a:t>新疆属于绿洲农业区，干旱少雨，</a:t>
            </a:r>
            <a:r>
              <a:rPr u="wavy">
                <a:solidFill>
                  <a:schemeClr val="tx1"/>
                </a:solidFill>
                <a:uFillTx/>
                <a:latin typeface="楷体" panose="02010609060101010101" pitchFamily="49" charset="-122"/>
                <a:ea typeface="楷体" panose="02010609060101010101" pitchFamily="49" charset="-122"/>
              </a:rPr>
              <a:t>为了让棉花吃好喝好长得好</a:t>
            </a:r>
            <a:r>
              <a:rPr>
                <a:latin typeface="楷体" panose="02010609060101010101" pitchFamily="49" charset="-122"/>
                <a:ea typeface="楷体" panose="02010609060101010101" pitchFamily="49" charset="-122"/>
              </a:rPr>
              <a:t>，就要进行科学的水肥管理。膜下滴灌、水肥一体化灌溉等栽培技术的应用，为新疆棉生产的提质增效奠定了坚实的基础。</a:t>
            </a:r>
            <a:endParaRPr>
              <a:latin typeface="楷体" panose="02010609060101010101" pitchFamily="49" charset="-122"/>
              <a:ea typeface="楷体" panose="02010609060101010101" pitchFamily="49" charset="-122"/>
            </a:endParaRPr>
          </a:p>
          <a:p>
            <a:pPr indent="0"/>
            <a:r>
              <a:rPr lang="en-US"/>
              <a:t>     </a:t>
            </a:r>
            <a:r>
              <a:t>文中画波浪线处使用了</a:t>
            </a:r>
            <a:r>
              <a:rPr>
                <a:solidFill>
                  <a:srgbClr val="FF0000"/>
                </a:solidFill>
              </a:rPr>
              <a:t>拟人</a:t>
            </a:r>
            <a:r>
              <a:t>的修辞手法，请简要分析其表达效果。(5 分)</a:t>
            </a:r>
          </a:p>
        </p:txBody>
      </p:sp>
      <p:sp>
        <p:nvSpPr>
          <p:cNvPr id="2" name="文本框 1"/>
          <p:cNvSpPr txBox="1"/>
          <p:nvPr/>
        </p:nvSpPr>
        <p:spPr>
          <a:xfrm>
            <a:off x="46355" y="3141980"/>
            <a:ext cx="12136120" cy="3415030"/>
          </a:xfrm>
          <a:prstGeom prst="rect">
            <a:avLst/>
          </a:prstGeom>
          <a:noFill/>
        </p:spPr>
        <p:txBody>
          <a:bodyPr wrap="square" rtlCol="0" anchor="t">
            <a:spAutoFit/>
          </a:bodyPr>
          <a:p>
            <a:pPr indent="0"/>
            <a:r>
              <a:rPr>
                <a:solidFill>
                  <a:srgbClr val="1D41D5"/>
                </a:solidFill>
                <a:ea typeface="宋体" panose="02010600030101010101" pitchFamily="2" charset="-122"/>
                <a:sym typeface="+mn-ea"/>
              </a:rPr>
              <a:t>①文中把棉花吸收足重的水分和肥料才能长得好，比拟成人吃好饭喝好水才能健康成长，投射了作者对棉花的感情；②使表达比较活泼。</a:t>
            </a:r>
            <a:endParaRPr>
              <a:solidFill>
                <a:srgbClr val="1D41D5"/>
              </a:solidFill>
              <a:ea typeface="宋体" panose="02010600030101010101" pitchFamily="2" charset="-122"/>
              <a:sym typeface="+mn-ea"/>
            </a:endParaRPr>
          </a:p>
          <a:p>
            <a:pPr indent="0"/>
            <a:r>
              <a:rPr>
                <a:solidFill>
                  <a:srgbClr val="1D41D5"/>
                </a:solidFill>
                <a:ea typeface="宋体" panose="02010600030101010101" pitchFamily="2" charset="-122"/>
                <a:sym typeface="+mn-ea"/>
              </a:rPr>
              <a:t>评分参考:</a:t>
            </a:r>
            <a:endParaRPr>
              <a:solidFill>
                <a:srgbClr val="1D41D5"/>
              </a:solidFill>
              <a:ea typeface="宋体" panose="02010600030101010101" pitchFamily="2" charset="-122"/>
              <a:sym typeface="+mn-ea"/>
            </a:endParaRPr>
          </a:p>
          <a:p>
            <a:pPr indent="0"/>
            <a:r>
              <a:rPr>
                <a:solidFill>
                  <a:srgbClr val="1D41D5"/>
                </a:solidFill>
                <a:ea typeface="宋体" panose="02010600030101010101" pitchFamily="2" charset="-122"/>
                <a:sym typeface="+mn-ea"/>
              </a:rPr>
              <a:t>答出一点给2分，若出两点给5分。意思答对即可。如有其它答案，只要言之成理，可酌情给分。</a:t>
            </a:r>
            <a:endParaRPr>
              <a:solidFill>
                <a:srgbClr val="1D41D5"/>
              </a:solidFill>
              <a:ea typeface="宋体" panose="02010600030101010101" pitchFamily="2" charset="-122"/>
              <a:sym typeface="+mn-ea"/>
            </a:endParaRPr>
          </a:p>
          <a:p>
            <a:pPr indent="0"/>
            <a:r>
              <a:rPr>
                <a:solidFill>
                  <a:srgbClr val="1D41D5"/>
                </a:solidFill>
                <a:ea typeface="宋体" panose="02010600030101010101" pitchFamily="2" charset="-122"/>
                <a:sym typeface="+mn-ea"/>
              </a:rPr>
              <a:t>执行细则:</a:t>
            </a:r>
            <a:r>
              <a:rPr lang="en-US">
                <a:solidFill>
                  <a:srgbClr val="1D41D5"/>
                </a:solidFill>
                <a:ea typeface="宋体" panose="02010600030101010101" pitchFamily="2" charset="-122"/>
                <a:sym typeface="+mn-ea"/>
              </a:rPr>
              <a:t>1.</a:t>
            </a:r>
            <a:r>
              <a:rPr>
                <a:solidFill>
                  <a:srgbClr val="1D41D5"/>
                </a:solidFill>
                <a:ea typeface="宋体" panose="02010600030101010101" pitchFamily="2" charset="-122"/>
                <a:sym typeface="+mn-ea"/>
              </a:rPr>
              <a:t>答出用拟人表达的语意情感把棉花吸收足量的水分和肥料才能长得好，比拟成人吃好喝好水才能健康成长，表达作者对棉花的喜爱之情。给2分。</a:t>
            </a:r>
            <a:r>
              <a:rPr lang="en-US">
                <a:solidFill>
                  <a:srgbClr val="1D41D5"/>
                </a:solidFill>
                <a:ea typeface="宋体" panose="02010600030101010101" pitchFamily="2" charset="-122"/>
                <a:sym typeface="+mn-ea"/>
              </a:rPr>
              <a:t>2.</a:t>
            </a:r>
            <a:r>
              <a:rPr>
                <a:solidFill>
                  <a:srgbClr val="1D41D5"/>
                </a:solidFill>
                <a:ea typeface="宋体" panose="02010600030101010101" pitchFamily="2" charset="-122"/>
                <a:sym typeface="+mn-ea"/>
              </a:rPr>
              <a:t>答出拟人修辞的表达效果的，如表达活泼、生动形象，俏皮活泼的给2分。</a:t>
            </a:r>
            <a:r>
              <a:rPr lang="en-US">
                <a:solidFill>
                  <a:srgbClr val="1D41D5"/>
                </a:solidFill>
                <a:ea typeface="宋体" panose="02010600030101010101" pitchFamily="2" charset="-122"/>
                <a:sym typeface="+mn-ea"/>
              </a:rPr>
              <a:t>3.</a:t>
            </a:r>
            <a:r>
              <a:rPr>
                <a:solidFill>
                  <a:srgbClr val="1D41D5"/>
                </a:solidFill>
                <a:ea typeface="宋体" panose="02010600030101010101" pitchFamily="2" charset="-122"/>
                <a:sym typeface="+mn-ea"/>
              </a:rPr>
              <a:t>若答出两点的，给5分。4</a:t>
            </a:r>
            <a:r>
              <a:rPr lang="en-US">
                <a:solidFill>
                  <a:srgbClr val="1D41D5"/>
                </a:solidFill>
                <a:ea typeface="宋体" panose="02010600030101010101" pitchFamily="2" charset="-122"/>
                <a:sym typeface="+mn-ea"/>
              </a:rPr>
              <a:t> </a:t>
            </a:r>
            <a:r>
              <a:rPr>
                <a:solidFill>
                  <a:srgbClr val="1D41D5"/>
                </a:solidFill>
                <a:ea typeface="宋体" panose="02010600030101010101" pitchFamily="2" charset="-122"/>
                <a:sym typeface="+mn-ea"/>
              </a:rPr>
              <a:t>若言之成理，酌情给分。</a:t>
            </a:r>
            <a:endParaRPr>
              <a:solidFill>
                <a:srgbClr val="1D41D5"/>
              </a:solidFill>
              <a:ea typeface="宋体" panose="02010600030101010101" pitchFamily="2" charset="-122"/>
              <a:sym typeface="+mn-ea"/>
            </a:endParaRPr>
          </a:p>
        </p:txBody>
      </p:sp>
      <p:sp>
        <p:nvSpPr>
          <p:cNvPr id="6" name="文本框 5"/>
          <p:cNvSpPr txBox="1"/>
          <p:nvPr/>
        </p:nvSpPr>
        <p:spPr>
          <a:xfrm>
            <a:off x="46528" y="45124"/>
            <a:ext cx="11477847" cy="737235"/>
          </a:xfrm>
          <a:prstGeom prst="rect">
            <a:avLst/>
          </a:prstGeom>
          <a:noFill/>
        </p:spPr>
        <p:txBody>
          <a:bodyPr wrap="square" rtlCol="0">
            <a:spAutoFit/>
          </a:bodyPr>
          <a:p>
            <a:pPr>
              <a:lnSpc>
                <a:spcPct val="150000"/>
              </a:lnSpc>
            </a:pPr>
            <a:r>
              <a:rPr lang="zh-CN" altLang="zh-CN" sz="2800"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rPr>
              <a:t>【典例</a:t>
            </a:r>
            <a:r>
              <a:rPr lang="zh-CN" altLang="zh-CN" sz="2800"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rPr>
              <a:t>导学】</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2800" b="1" kern="100" dirty="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 name="文本框 101"/>
          <p:cNvSpPr txBox="1"/>
          <p:nvPr/>
        </p:nvSpPr>
        <p:spPr>
          <a:xfrm>
            <a:off x="46355" y="909320"/>
            <a:ext cx="12039600" cy="2676525"/>
          </a:xfrm>
          <a:prstGeom prst="rect">
            <a:avLst/>
          </a:prstGeom>
          <a:noFill/>
          <a:ln w="9525">
            <a:noFill/>
          </a:ln>
        </p:spPr>
        <p:txBody>
          <a:bodyPr wrap="square">
            <a:spAutoFit/>
          </a:bodyPr>
          <a:p>
            <a:pPr indent="0"/>
            <a:r>
              <a:rPr lang="en-US"/>
              <a:t>7.</a:t>
            </a:r>
            <a:r>
              <a:rPr>
                <a:latin typeface="楷体" panose="02010609060101010101" pitchFamily="49" charset="-122"/>
                <a:ea typeface="楷体" panose="02010609060101010101" pitchFamily="49" charset="-122"/>
                <a:sym typeface="+mn-ea"/>
              </a:rPr>
              <a:t>(2022·全国卷Ⅱ)</a:t>
            </a:r>
            <a:endParaRPr>
              <a:latin typeface="楷体" panose="02010609060101010101" pitchFamily="49" charset="-122"/>
              <a:ea typeface="楷体" panose="02010609060101010101" pitchFamily="49" charset="-122"/>
            </a:endParaRPr>
          </a:p>
          <a:p>
            <a:pPr indent="0"/>
            <a:r>
              <a:rPr lang="en-US">
                <a:latin typeface="楷体" panose="02010609060101010101" pitchFamily="49" charset="-122"/>
                <a:ea typeface="楷体" panose="02010609060101010101" pitchFamily="49" charset="-122"/>
              </a:rPr>
              <a:t>    </a:t>
            </a:r>
            <a:r>
              <a:rPr>
                <a:latin typeface="楷体" panose="02010609060101010101" pitchFamily="49" charset="-122"/>
                <a:ea typeface="楷体" panose="02010609060101010101" pitchFamily="49" charset="-122"/>
              </a:rPr>
              <a:t>那园里的蝴蝶，蚂蚱，蜻蜓，也许还是年年仍旧，也许现在完全荒凉了。</a:t>
            </a:r>
            <a:endParaRPr>
              <a:latin typeface="楷体" panose="02010609060101010101" pitchFamily="49" charset="-122"/>
              <a:ea typeface="楷体" panose="02010609060101010101" pitchFamily="49" charset="-122"/>
            </a:endParaRPr>
          </a:p>
          <a:p>
            <a:pPr indent="0"/>
            <a:r>
              <a:rPr lang="en-US">
                <a:latin typeface="楷体" panose="02010609060101010101" pitchFamily="49" charset="-122"/>
                <a:ea typeface="楷体" panose="02010609060101010101" pitchFamily="49" charset="-122"/>
              </a:rPr>
              <a:t>    </a:t>
            </a:r>
            <a:r>
              <a:rPr>
                <a:latin typeface="楷体" panose="02010609060101010101" pitchFamily="49" charset="-122"/>
                <a:ea typeface="楷体" panose="02010609060101010101" pitchFamily="49" charset="-122"/>
              </a:rPr>
              <a:t>小黄瓜，大倭瓜，也许还是年年的种着，也许现在根本没有了。</a:t>
            </a:r>
            <a:endParaRPr>
              <a:latin typeface="楷体" panose="02010609060101010101" pitchFamily="49" charset="-122"/>
              <a:ea typeface="楷体" panose="02010609060101010101" pitchFamily="49" charset="-122"/>
            </a:endParaRPr>
          </a:p>
          <a:p>
            <a:pPr indent="0"/>
            <a:r>
              <a:rPr lang="en-US">
                <a:latin typeface="楷体" panose="02010609060101010101" pitchFamily="49" charset="-122"/>
                <a:ea typeface="楷体" panose="02010609060101010101" pitchFamily="49" charset="-122"/>
              </a:rPr>
              <a:t>    </a:t>
            </a:r>
            <a:r>
              <a:rPr u="wavyHeavy">
                <a:solidFill>
                  <a:schemeClr val="tx1"/>
                </a:solidFill>
                <a:uFillTx/>
                <a:latin typeface="楷体" panose="02010609060101010101" pitchFamily="49" charset="-122"/>
                <a:ea typeface="楷体" panose="02010609060101010101" pitchFamily="49" charset="-122"/>
              </a:rPr>
              <a:t>那早晨的露珠是不是还落在花盆架上，那午间的太阳是不是还照着那大向日葵，那黄昏时候的红霞是不是还会一会儿工夫变出来一匹马来，一会儿工夫变出来一匹狗来，那么变着。</a:t>
            </a:r>
            <a:endParaRPr u="wavyHeavy">
              <a:solidFill>
                <a:schemeClr val="tx1"/>
              </a:solidFill>
              <a:uFillTx/>
              <a:latin typeface="楷体" panose="02010609060101010101" pitchFamily="49" charset="-122"/>
              <a:ea typeface="楷体" panose="02010609060101010101" pitchFamily="49" charset="-122"/>
            </a:endParaRPr>
          </a:p>
          <a:p>
            <a:pPr indent="0"/>
            <a:r>
              <a:rPr>
                <a:latin typeface="楷体" panose="02010609060101010101" pitchFamily="49" charset="-122"/>
                <a:ea typeface="楷体" panose="02010609060101010101" pitchFamily="49" charset="-122"/>
              </a:rPr>
              <a:t>文中画波浪线的部分除了比拟以外还使用了哪种修辞手法？请结合原文分析其表达效果。</a:t>
            </a:r>
            <a:endParaRPr>
              <a:latin typeface="楷体" panose="02010609060101010101" pitchFamily="49" charset="-122"/>
              <a:ea typeface="楷体" panose="02010609060101010101" pitchFamily="49" charset="-122"/>
            </a:endParaRPr>
          </a:p>
        </p:txBody>
      </p:sp>
      <p:sp>
        <p:nvSpPr>
          <p:cNvPr id="2" name="文本框 1"/>
          <p:cNvSpPr txBox="1"/>
          <p:nvPr/>
        </p:nvSpPr>
        <p:spPr>
          <a:xfrm>
            <a:off x="46355" y="3789680"/>
            <a:ext cx="12136120" cy="1938020"/>
          </a:xfrm>
          <a:prstGeom prst="rect">
            <a:avLst/>
          </a:prstGeom>
          <a:noFill/>
        </p:spPr>
        <p:txBody>
          <a:bodyPr wrap="square" rtlCol="0" anchor="t">
            <a:spAutoFit/>
          </a:bodyPr>
          <a:p>
            <a:pPr indent="0"/>
            <a:r>
              <a:rPr>
                <a:solidFill>
                  <a:srgbClr val="1D41D5"/>
                </a:solidFill>
                <a:ea typeface="宋体" panose="02010600030101010101" pitchFamily="2" charset="-122"/>
                <a:sym typeface="+mn-ea"/>
              </a:rPr>
              <a:t>排比。</a:t>
            </a:r>
            <a:endParaRPr>
              <a:solidFill>
                <a:srgbClr val="1D41D5"/>
              </a:solidFill>
              <a:ea typeface="宋体" panose="02010600030101010101" pitchFamily="2" charset="-122"/>
              <a:sym typeface="+mn-ea"/>
            </a:endParaRPr>
          </a:p>
          <a:p>
            <a:pPr indent="0"/>
            <a:r>
              <a:rPr>
                <a:solidFill>
                  <a:srgbClr val="1D41D5"/>
                </a:solidFill>
                <a:ea typeface="宋体" panose="02010600030101010101" pitchFamily="2" charset="-122"/>
                <a:sym typeface="+mn-ea"/>
              </a:rPr>
              <a:t>①使内容丰富：以三个结构为“那……是不是还……”的句子，用细腻的笔触从不同角度一一展现“我”对园中各种美好景物的回忆。</a:t>
            </a:r>
            <a:endParaRPr>
              <a:solidFill>
                <a:srgbClr val="1D41D5"/>
              </a:solidFill>
              <a:ea typeface="宋体" panose="02010600030101010101" pitchFamily="2" charset="-122"/>
              <a:sym typeface="+mn-ea"/>
            </a:endParaRPr>
          </a:p>
          <a:p>
            <a:pPr indent="0"/>
            <a:r>
              <a:rPr>
                <a:solidFill>
                  <a:srgbClr val="1D41D5"/>
                </a:solidFill>
                <a:ea typeface="宋体" panose="02010600030101010101" pitchFamily="2" charset="-122"/>
                <a:sym typeface="+mn-ea"/>
              </a:rPr>
              <a:t>②增强语势：三个结构相似的句子排列连用，有力地抒发了“我”对曾经的乐园的无限怀念和一切美好终将逝去的惆怅。</a:t>
            </a:r>
            <a:endParaRPr>
              <a:solidFill>
                <a:srgbClr val="1D41D5"/>
              </a:solidFill>
              <a:ea typeface="宋体" panose="02010600030101010101" pitchFamily="2" charset="-122"/>
              <a:sym typeface="+mn-ea"/>
            </a:endParaRPr>
          </a:p>
        </p:txBody>
      </p:sp>
      <p:sp>
        <p:nvSpPr>
          <p:cNvPr id="6" name="文本框 5"/>
          <p:cNvSpPr txBox="1"/>
          <p:nvPr/>
        </p:nvSpPr>
        <p:spPr>
          <a:xfrm>
            <a:off x="46528" y="45124"/>
            <a:ext cx="11477847" cy="737235"/>
          </a:xfrm>
          <a:prstGeom prst="rect">
            <a:avLst/>
          </a:prstGeom>
          <a:noFill/>
        </p:spPr>
        <p:txBody>
          <a:bodyPr wrap="square" rtlCol="0">
            <a:spAutoFit/>
          </a:bodyPr>
          <a:p>
            <a:pPr>
              <a:lnSpc>
                <a:spcPct val="150000"/>
              </a:lnSpc>
            </a:pPr>
            <a:r>
              <a:rPr lang="zh-CN" altLang="zh-CN" sz="2800"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rPr>
              <a:t>【典例</a:t>
            </a:r>
            <a:r>
              <a:rPr lang="zh-CN" altLang="zh-CN" sz="2800"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rPr>
              <a:t>导学】</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2800" b="1" kern="100" dirty="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190673" y="405169"/>
            <a:ext cx="11477847" cy="738664"/>
          </a:xfrm>
          <a:prstGeom prst="rect">
            <a:avLst/>
          </a:prstGeom>
          <a:noFill/>
        </p:spPr>
        <p:txBody>
          <a:bodyPr wrap="square" rtlCol="0">
            <a:spAutoFit/>
          </a:bodyPr>
          <a:p>
            <a:pPr>
              <a:lnSpc>
                <a:spcPct val="150000"/>
              </a:lnSpc>
            </a:pPr>
            <a:r>
              <a:rPr lang="zh-CN" altLang="zh-CN" sz="2800"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rPr>
              <a:t>【理解小练</a:t>
            </a:r>
            <a:r>
              <a:rPr lang="en-US" altLang="zh-CN" sz="2800"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2800" b="1" kern="100" dirty="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
        <p:nvSpPr>
          <p:cNvPr id="7" name="矩形 6"/>
          <p:cNvSpPr/>
          <p:nvPr/>
        </p:nvSpPr>
        <p:spPr>
          <a:xfrm>
            <a:off x="406572" y="1341513"/>
            <a:ext cx="11423477" cy="3322955"/>
          </a:xfrm>
          <a:prstGeom prst="rect">
            <a:avLst/>
          </a:prstGeom>
        </p:spPr>
        <p:txBody>
          <a:bodyPr wrap="square">
            <a:spAutoFit/>
          </a:bodyPr>
          <a:p>
            <a:pPr algn="just">
              <a:lnSpc>
                <a:spcPct val="150000"/>
              </a:lnSpc>
            </a:pP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下列诗句中没有使用比拟手法的一项是（</a:t>
            </a:r>
            <a:r>
              <a:rPr lang="en-US"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pP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一水护田将绿绕，两山排闼送青来。</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pP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欲把西湖比西子，淡妆浓抹总相宜。</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pP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好雨知时节，当春乃发生。</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pP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蓬山此去无多路，青鸟殷勤为探看。</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
        <p:nvSpPr>
          <p:cNvPr id="5" name="TextBox 9"/>
          <p:cNvSpPr txBox="1"/>
          <p:nvPr/>
        </p:nvSpPr>
        <p:spPr>
          <a:xfrm>
            <a:off x="263005" y="4078090"/>
            <a:ext cx="756000" cy="756000"/>
          </a:xfrm>
          <a:prstGeom prst="rect">
            <a:avLst/>
          </a:prstGeom>
          <a:noFill/>
        </p:spPr>
        <p:txBody>
          <a:bodyPr wrap="square" rtlCol="0">
            <a:spAutoFit/>
          </a:bodyPr>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11" name="矩形 10"/>
          <p:cNvSpPr/>
          <p:nvPr/>
        </p:nvSpPr>
        <p:spPr>
          <a:xfrm>
            <a:off x="982692" y="4862554"/>
            <a:ext cx="10966708" cy="624530"/>
          </a:xfrm>
          <a:prstGeom prst="rect">
            <a:avLst/>
          </a:prstGeom>
          <a:noFill/>
          <a:ln>
            <a:noFill/>
          </a:ln>
        </p:spPr>
        <p:txBody>
          <a:bodyPr>
            <a:spAutoFit/>
          </a:bodyPr>
          <a:p>
            <a:pPr algn="just">
              <a:lnSpc>
                <a:spcPct val="140000"/>
              </a:lnSpc>
            </a:pPr>
            <a:r>
              <a:rPr lang="en-US" altLang="zh-CN" sz="2800" kern="100" dirty="0">
                <a:solidFill>
                  <a:prstClr val="black"/>
                </a:solidFill>
                <a:latin typeface="Times New Roman" panose="02020603050405020304" pitchFamily="18" charset="0"/>
                <a:ea typeface="仿宋_GB2312" panose="02010609030101010101" pitchFamily="49" charset="-122"/>
              </a:rPr>
              <a:t>B</a:t>
            </a:r>
            <a:r>
              <a:rPr lang="zh-CN" altLang="zh-CN" sz="2800" kern="100" dirty="0">
                <a:solidFill>
                  <a:prstClr val="black"/>
                </a:solidFill>
                <a:latin typeface="Times New Roman" panose="02020603050405020304" pitchFamily="18" charset="0"/>
                <a:ea typeface="仿宋_GB2312" panose="02010609030101010101" pitchFamily="49" charset="-122"/>
                <a:cs typeface="Times New Roman" panose="02020603050405020304" pitchFamily="18" charset="0"/>
              </a:rPr>
              <a:t>项使用了比喻手法，其他三项均使用了拟人手法。</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1" grpId="0"/>
      <p:bldP spid="11"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190673" y="189269"/>
            <a:ext cx="11477847" cy="737235"/>
          </a:xfrm>
          <a:prstGeom prst="rect">
            <a:avLst/>
          </a:prstGeom>
          <a:noFill/>
        </p:spPr>
        <p:txBody>
          <a:bodyPr wrap="square" rtlCol="0">
            <a:spAutoFit/>
          </a:bodyPr>
          <a:p>
            <a:pPr>
              <a:lnSpc>
                <a:spcPct val="150000"/>
              </a:lnSpc>
            </a:pPr>
            <a:r>
              <a:rPr lang="zh-CN" altLang="zh-CN" sz="2800"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rPr>
              <a:t>【辨识区分】</a:t>
            </a:r>
            <a:r>
              <a:rPr lang="en-US" altLang="zh-CN" sz="2800"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b="1" kern="10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比拟与比喻的区别</a:t>
            </a:r>
            <a:endParaRPr lang="zh-CN" altLang="zh-CN" sz="2800" b="1" kern="100" dirty="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
        <p:nvSpPr>
          <p:cNvPr id="7" name="矩形 6"/>
          <p:cNvSpPr/>
          <p:nvPr/>
        </p:nvSpPr>
        <p:spPr>
          <a:xfrm>
            <a:off x="406400" y="1341755"/>
            <a:ext cx="11662410" cy="3322955"/>
          </a:xfrm>
          <a:prstGeom prst="rect">
            <a:avLst/>
          </a:prstGeom>
        </p:spPr>
        <p:txBody>
          <a:bodyPr wrap="square">
            <a:spAutoFit/>
          </a:bodyPr>
          <a:p>
            <a:pPr indent="713105" algn="just">
              <a:lnSpc>
                <a:spcPct val="150000"/>
              </a:lnSpc>
            </a:pPr>
            <a:r>
              <a:rPr lang="en-US" altLang="zh-CN" sz="2800" kern="100" dirty="0" smtClean="0">
                <a:solidFill>
                  <a:prstClr val="black"/>
                </a:solidFill>
                <a:latin typeface="宋体" panose="02010600030101010101" pitchFamily="2" charset="-122"/>
                <a:ea typeface="楷体_GB2312" panose="02010609030101010101" pitchFamily="49" charset="-122"/>
                <a:cs typeface="Times New Roman" panose="02020603050405020304" pitchFamily="18" charset="0"/>
                <a:sym typeface="+mn-ea"/>
              </a:rPr>
              <a:t>①</a:t>
            </a:r>
            <a:r>
              <a:rPr lang="zh-CN" altLang="zh-CN" sz="2800" kern="100" dirty="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sym typeface="+mn-ea"/>
              </a:rPr>
              <a:t>比拟是仿照拟体</a:t>
            </a:r>
            <a:r>
              <a:rPr lang="en-US" altLang="zh-CN" sz="2800" kern="100" dirty="0">
                <a:solidFill>
                  <a:prstClr val="black"/>
                </a:solidFill>
                <a:latin typeface="Times New Roman" panose="02020603050405020304" pitchFamily="18" charset="0"/>
                <a:ea typeface="楷体_GB2312" panose="02010609030101010101" pitchFamily="49" charset="-122"/>
                <a:cs typeface="Courier New" panose="02070309020205020404" pitchFamily="49" charset="0"/>
                <a:sym typeface="+mn-ea"/>
              </a:rPr>
              <a:t>(</a:t>
            </a:r>
            <a:r>
              <a:rPr lang="zh-CN" altLang="zh-CN" sz="2800" kern="100" dirty="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sym typeface="+mn-ea"/>
              </a:rPr>
              <a:t>用来比拟的事物</a:t>
            </a:r>
            <a:r>
              <a:rPr lang="en-US" altLang="zh-CN" sz="2800" kern="100" dirty="0">
                <a:solidFill>
                  <a:prstClr val="black"/>
                </a:solidFill>
                <a:latin typeface="Times New Roman" panose="02020603050405020304" pitchFamily="18" charset="0"/>
                <a:ea typeface="楷体_GB2312" panose="02010609030101010101" pitchFamily="49" charset="-122"/>
                <a:cs typeface="Courier New" panose="02070309020205020404" pitchFamily="49" charset="0"/>
                <a:sym typeface="+mn-ea"/>
              </a:rPr>
              <a:t>)</a:t>
            </a:r>
            <a:r>
              <a:rPr lang="zh-CN" altLang="zh-CN" sz="2800" kern="100" dirty="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sym typeface="+mn-ea"/>
              </a:rPr>
              <a:t>的特征</a:t>
            </a:r>
            <a:r>
              <a:rPr lang="en-US" altLang="zh-CN" sz="2800" kern="100" dirty="0">
                <a:solidFill>
                  <a:prstClr val="black"/>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800" kern="100" dirty="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sym typeface="+mn-ea"/>
              </a:rPr>
              <a:t>摹</a:t>
            </a:r>
            <a:r>
              <a:rPr lang="en-US" altLang="zh-CN" sz="2800" kern="100" dirty="0">
                <a:solidFill>
                  <a:prstClr val="black"/>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800" kern="100" dirty="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sym typeface="+mn-ea"/>
              </a:rPr>
              <a:t>写本体</a:t>
            </a:r>
            <a:r>
              <a:rPr lang="en-US" altLang="zh-CN" sz="2800" kern="100" dirty="0">
                <a:solidFill>
                  <a:prstClr val="black"/>
                </a:solidFill>
                <a:latin typeface="Times New Roman" panose="02020603050405020304" pitchFamily="18" charset="0"/>
                <a:ea typeface="楷体_GB2312" panose="02010609030101010101" pitchFamily="49" charset="-122"/>
                <a:cs typeface="Courier New" panose="02070309020205020404" pitchFamily="49" charset="0"/>
                <a:sym typeface="+mn-ea"/>
              </a:rPr>
              <a:t>(</a:t>
            </a:r>
            <a:r>
              <a:rPr lang="zh-CN" altLang="zh-CN" sz="2800" kern="100" dirty="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sym typeface="+mn-ea"/>
              </a:rPr>
              <a:t>被比拟的事物</a:t>
            </a:r>
            <a:r>
              <a:rPr lang="en-US" altLang="zh-CN" sz="2800" kern="100" dirty="0">
                <a:solidFill>
                  <a:prstClr val="black"/>
                </a:solidFill>
                <a:latin typeface="Times New Roman" panose="02020603050405020304" pitchFamily="18" charset="0"/>
                <a:ea typeface="楷体_GB2312" panose="02010609030101010101" pitchFamily="49" charset="-122"/>
                <a:cs typeface="Courier New" panose="02070309020205020404" pitchFamily="49" charset="0"/>
                <a:sym typeface="+mn-ea"/>
              </a:rPr>
              <a:t>)</a:t>
            </a:r>
            <a:r>
              <a:rPr lang="zh-CN" altLang="zh-CN" sz="2800" kern="100" dirty="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sym typeface="+mn-ea"/>
              </a:rPr>
              <a:t>，重在</a:t>
            </a:r>
            <a:r>
              <a:rPr lang="en-US" altLang="zh-CN" sz="2800" kern="100" dirty="0">
                <a:solidFill>
                  <a:prstClr val="black"/>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800" kern="100" dirty="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sym typeface="+mn-ea"/>
              </a:rPr>
              <a:t>拟</a:t>
            </a:r>
            <a:r>
              <a:rPr lang="en-US" altLang="zh-CN" sz="2800" kern="100" dirty="0">
                <a:solidFill>
                  <a:prstClr val="black"/>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800" kern="100" dirty="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sym typeface="+mn-ea"/>
              </a:rPr>
              <a:t>；比喻是用喻体比方本体，重在</a:t>
            </a:r>
            <a:r>
              <a:rPr lang="en-US" altLang="zh-CN" sz="2800" kern="100" dirty="0">
                <a:solidFill>
                  <a:prstClr val="black"/>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800" kern="100" dirty="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sym typeface="+mn-ea"/>
              </a:rPr>
              <a:t>喻</a:t>
            </a:r>
            <a:r>
              <a:rPr lang="en-US" altLang="zh-CN" sz="2800" kern="100" dirty="0">
                <a:solidFill>
                  <a:prstClr val="black"/>
                </a:solidFill>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800" kern="100" dirty="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sym typeface="+mn-ea"/>
              </a:rPr>
              <a:t>。</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indent="713105" algn="just">
              <a:lnSpc>
                <a:spcPct val="150000"/>
              </a:lnSpc>
            </a:pPr>
            <a:r>
              <a:rPr lang="en-US" altLang="zh-CN" sz="2800" kern="100" dirty="0">
                <a:solidFill>
                  <a:prstClr val="black"/>
                </a:solidFill>
                <a:latin typeface="宋体" panose="02010600030101010101" pitchFamily="2" charset="-122"/>
                <a:ea typeface="楷体_GB2312" panose="02010609030101010101" pitchFamily="49" charset="-122"/>
                <a:cs typeface="Times New Roman" panose="02020603050405020304" pitchFamily="18" charset="0"/>
                <a:sym typeface="+mn-ea"/>
              </a:rPr>
              <a:t>②</a:t>
            </a:r>
            <a:r>
              <a:rPr lang="zh-CN" altLang="zh-CN" sz="2800" kern="100" dirty="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sym typeface="+mn-ea"/>
              </a:rPr>
              <a:t>比拟中，本体和拟体彼此交融，浑然一体，本体必须出现，拟体一般不出现；比喻的本体和喻体一主一从，本体或出现或不出现，而喻体必须出现。</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 name="文本框 101"/>
          <p:cNvSpPr txBox="1"/>
          <p:nvPr/>
        </p:nvSpPr>
        <p:spPr>
          <a:xfrm>
            <a:off x="46355" y="909320"/>
            <a:ext cx="12039600" cy="2676525"/>
          </a:xfrm>
          <a:prstGeom prst="rect">
            <a:avLst/>
          </a:prstGeom>
          <a:noFill/>
          <a:ln w="9525">
            <a:noFill/>
          </a:ln>
        </p:spPr>
        <p:txBody>
          <a:bodyPr wrap="square">
            <a:spAutoFit/>
          </a:bodyPr>
          <a:p>
            <a:pPr indent="0"/>
            <a:r>
              <a:rPr lang="en-US"/>
              <a:t>8.</a:t>
            </a:r>
            <a:r>
              <a:rPr>
                <a:latin typeface="楷体" panose="02010609060101010101" pitchFamily="49" charset="-122"/>
                <a:ea typeface="楷体" panose="02010609060101010101" pitchFamily="49" charset="-122"/>
                <a:sym typeface="+mn-ea"/>
              </a:rPr>
              <a:t>(2022·全国卷</a:t>
            </a:r>
            <a:r>
              <a:rPr>
                <a:latin typeface="宋体" panose="02010600030101010101" pitchFamily="2" charset="-122"/>
                <a:ea typeface="宋体" panose="02010600030101010101" pitchFamily="2" charset="-122"/>
                <a:sym typeface="+mn-ea"/>
              </a:rPr>
              <a:t>Ⅰ</a:t>
            </a:r>
            <a:r>
              <a:rPr>
                <a:latin typeface="楷体" panose="02010609060101010101" pitchFamily="49" charset="-122"/>
                <a:ea typeface="楷体" panose="02010609060101010101" pitchFamily="49" charset="-122"/>
                <a:sym typeface="+mn-ea"/>
              </a:rPr>
              <a:t>)</a:t>
            </a:r>
            <a:endParaRPr>
              <a:latin typeface="楷体" panose="02010609060101010101" pitchFamily="49" charset="-122"/>
              <a:ea typeface="楷体" panose="02010609060101010101" pitchFamily="49" charset="-122"/>
            </a:endParaRPr>
          </a:p>
          <a:p>
            <a:pPr indent="0"/>
            <a:r>
              <a:rPr lang="en-US">
                <a:latin typeface="楷体" panose="02010609060101010101" pitchFamily="49" charset="-122"/>
                <a:ea typeface="楷体" panose="02010609060101010101" pitchFamily="49" charset="-122"/>
              </a:rPr>
              <a:t>    </a:t>
            </a:r>
            <a:r>
              <a:rPr>
                <a:latin typeface="楷体" panose="02010609060101010101" pitchFamily="49" charset="-122"/>
                <a:ea typeface="楷体" panose="02010609060101010101" pitchFamily="49" charset="-122"/>
              </a:rPr>
              <a:t>失败在航天领域的研发过程中是司空见惯的。奕恩杰从导弹研究的技术员到中国探月工程首任总指挥，经历过各种各样的失败，大到火箭里面的特殊装置出现问题，小到一个插头插错了</a:t>
            </a:r>
            <a:r>
              <a:rPr lang="zh-CN">
                <a:latin typeface="楷体" panose="02010609060101010101" pitchFamily="49" charset="-122"/>
                <a:ea typeface="楷体" panose="02010609060101010101" pitchFamily="49" charset="-122"/>
              </a:rPr>
              <a:t>。</a:t>
            </a:r>
            <a:r>
              <a:rPr b="1" u="sng">
                <a:latin typeface="楷体" panose="02010609060101010101" pitchFamily="49" charset="-122"/>
                <a:ea typeface="楷体" panose="02010609060101010101" pitchFamily="49" charset="-122"/>
              </a:rPr>
              <a:t>这些失败意味着什么？意味着多少个日夜的辛苦付之一炬，意味着接下来的工作更加艰苦卓绝，意味着你在世界的航天格局中可能突然之间换了赛道</a:t>
            </a:r>
            <a:r>
              <a:rPr lang="zh-CN" altLang="en-US" b="1" u="sng">
                <a:latin typeface="楷体" panose="02010609060101010101" pitchFamily="49" charset="-122"/>
                <a:ea typeface="楷体" panose="02010609060101010101" pitchFamily="49" charset="-122"/>
              </a:rPr>
              <a:t>。</a:t>
            </a:r>
            <a:r>
              <a:rPr>
                <a:latin typeface="楷体" panose="02010609060101010101" pitchFamily="49" charset="-122"/>
                <a:ea typeface="楷体" panose="02010609060101010101" pitchFamily="49" charset="-122"/>
              </a:rPr>
              <a:t>奕恩杰认为：失败也是在给我们上课，当问题一一解决的时候，成功就在我们前面。</a:t>
            </a:r>
            <a:endParaRPr>
              <a:latin typeface="楷体" panose="02010609060101010101" pitchFamily="49" charset="-122"/>
              <a:ea typeface="楷体" panose="02010609060101010101" pitchFamily="49" charset="-122"/>
            </a:endParaRPr>
          </a:p>
          <a:p>
            <a:pPr indent="0"/>
            <a:r>
              <a:rPr>
                <a:latin typeface="宋体" panose="02010600030101010101" pitchFamily="2" charset="-122"/>
                <a:ea typeface="宋体" panose="02010600030101010101" pitchFamily="2" charset="-122"/>
              </a:rPr>
              <a:t>文中画横线的句子使用了设问和排比的修辞手法，请结合材料简要分析其表达效果。</a:t>
            </a:r>
            <a:endParaRPr>
              <a:latin typeface="宋体" panose="02010600030101010101" pitchFamily="2" charset="-122"/>
              <a:ea typeface="宋体" panose="02010600030101010101" pitchFamily="2" charset="-122"/>
            </a:endParaRPr>
          </a:p>
        </p:txBody>
      </p:sp>
      <p:sp>
        <p:nvSpPr>
          <p:cNvPr id="2" name="文本框 1"/>
          <p:cNvSpPr txBox="1"/>
          <p:nvPr/>
        </p:nvSpPr>
        <p:spPr>
          <a:xfrm>
            <a:off x="46355" y="3789680"/>
            <a:ext cx="12136120" cy="1198880"/>
          </a:xfrm>
          <a:prstGeom prst="rect">
            <a:avLst/>
          </a:prstGeom>
          <a:noFill/>
        </p:spPr>
        <p:txBody>
          <a:bodyPr wrap="square" rtlCol="0" anchor="t">
            <a:spAutoFit/>
          </a:bodyPr>
          <a:p>
            <a:pPr indent="0"/>
            <a:r>
              <a:rPr>
                <a:solidFill>
                  <a:srgbClr val="1D41D5"/>
                </a:solidFill>
                <a:latin typeface="宋体" panose="02010600030101010101" pitchFamily="2" charset="-122"/>
                <a:ea typeface="宋体" panose="02010600030101010101" pitchFamily="2" charset="-122"/>
                <a:sym typeface="+mn-ea"/>
              </a:rPr>
              <a:t>①</a:t>
            </a:r>
            <a:r>
              <a:rPr>
                <a:solidFill>
                  <a:srgbClr val="1D41D5"/>
                </a:solidFill>
                <a:ea typeface="宋体" panose="02010600030101010101" pitchFamily="2" charset="-122"/>
                <a:sym typeface="+mn-ea"/>
              </a:rPr>
              <a:t>一问一答，从多个角度回答了研发失败对栾恩杰和航天工作者产生的影响；</a:t>
            </a:r>
            <a:endParaRPr>
              <a:solidFill>
                <a:srgbClr val="1D41D5"/>
              </a:solidFill>
              <a:ea typeface="宋体" panose="02010600030101010101" pitchFamily="2" charset="-122"/>
              <a:sym typeface="+mn-ea"/>
            </a:endParaRPr>
          </a:p>
          <a:p>
            <a:pPr indent="0"/>
            <a:r>
              <a:rPr>
                <a:solidFill>
                  <a:srgbClr val="1D41D5"/>
                </a:solidFill>
                <a:latin typeface="宋体" panose="02010600030101010101" pitchFamily="2" charset="-122"/>
                <a:ea typeface="宋体" panose="02010600030101010101" pitchFamily="2" charset="-122"/>
                <a:sym typeface="+mn-ea"/>
              </a:rPr>
              <a:t>②</a:t>
            </a:r>
            <a:r>
              <a:rPr>
                <a:solidFill>
                  <a:srgbClr val="1D41D5"/>
                </a:solidFill>
                <a:ea typeface="宋体" panose="02010600030101010101" pitchFamily="2" charset="-122"/>
                <a:sym typeface="+mn-ea"/>
              </a:rPr>
              <a:t>三个“意味着”句式整齐，节奏感强，且有递进效果，加强语势，突出航天研发过程的艰难，侧面烘托出航天工作者的坚韧顽强和航天工作的重要性。</a:t>
            </a:r>
            <a:endParaRPr>
              <a:solidFill>
                <a:srgbClr val="1D41D5"/>
              </a:solidFill>
              <a:ea typeface="宋体" panose="02010600030101010101" pitchFamily="2" charset="-122"/>
              <a:sym typeface="+mn-ea"/>
            </a:endParaRPr>
          </a:p>
        </p:txBody>
      </p:sp>
      <p:sp>
        <p:nvSpPr>
          <p:cNvPr id="6" name="文本框 5"/>
          <p:cNvSpPr txBox="1"/>
          <p:nvPr/>
        </p:nvSpPr>
        <p:spPr>
          <a:xfrm>
            <a:off x="46528" y="45124"/>
            <a:ext cx="11477847" cy="737235"/>
          </a:xfrm>
          <a:prstGeom prst="rect">
            <a:avLst/>
          </a:prstGeom>
          <a:noFill/>
        </p:spPr>
        <p:txBody>
          <a:bodyPr wrap="square" rtlCol="0">
            <a:spAutoFit/>
          </a:bodyPr>
          <a:p>
            <a:pPr>
              <a:lnSpc>
                <a:spcPct val="150000"/>
              </a:lnSpc>
            </a:pPr>
            <a:r>
              <a:rPr lang="zh-CN" altLang="zh-CN" sz="2800"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rPr>
              <a:t>【典例</a:t>
            </a:r>
            <a:r>
              <a:rPr lang="zh-CN" altLang="zh-CN" sz="2800"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rPr>
              <a:t>导学】</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2800" b="1" kern="100" dirty="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 name="文本框 101"/>
          <p:cNvSpPr txBox="1"/>
          <p:nvPr/>
        </p:nvSpPr>
        <p:spPr>
          <a:xfrm>
            <a:off x="46355" y="909320"/>
            <a:ext cx="12039600" cy="1938020"/>
          </a:xfrm>
          <a:prstGeom prst="rect">
            <a:avLst/>
          </a:prstGeom>
          <a:noFill/>
          <a:ln w="9525">
            <a:noFill/>
          </a:ln>
        </p:spPr>
        <p:txBody>
          <a:bodyPr wrap="square">
            <a:spAutoFit/>
          </a:bodyPr>
          <a:p>
            <a:pPr indent="0"/>
            <a:r>
              <a:rPr lang="en-US"/>
              <a:t>9.</a:t>
            </a:r>
            <a:r>
              <a:t>(202</a:t>
            </a:r>
            <a:r>
              <a:rPr lang="en-US"/>
              <a:t>1</a:t>
            </a:r>
            <a:r>
              <a:t>·新高考Ⅰ</a:t>
            </a:r>
            <a:r>
              <a:rPr lang="zh-CN" altLang="zh-CN"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sym typeface="+mn-ea"/>
              </a:rPr>
              <a:t>）</a:t>
            </a:r>
            <a:endParaRPr lang="zh-CN" altLang="zh-CN"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sym typeface="+mn-ea"/>
            </a:endParaRPr>
          </a:p>
          <a:p>
            <a:pPr indent="0"/>
            <a:r>
              <a:rPr lang="en-US"/>
              <a:t>       </a:t>
            </a:r>
            <a:r>
              <a:rPr>
                <a:latin typeface="楷体" panose="02010609060101010101" pitchFamily="49" charset="-122"/>
                <a:ea typeface="楷体" panose="02010609060101010101" pitchFamily="49" charset="-122"/>
                <a:cs typeface="楷体" panose="02010609060101010101" pitchFamily="49" charset="-122"/>
              </a:rPr>
              <a:t>传统文化展现传统节日，传统节日传承传统文化。</a:t>
            </a:r>
            <a:r>
              <a:rPr b="1" u="sng">
                <a:latin typeface="楷体" panose="02010609060101010101" pitchFamily="49" charset="-122"/>
                <a:ea typeface="楷体" panose="02010609060101010101" pitchFamily="49" charset="-122"/>
                <a:cs typeface="楷体" panose="02010609060101010101" pitchFamily="49" charset="-122"/>
              </a:rPr>
              <a:t>剪纸灯谜，描绘城乡风物；秧歌花鼓，传播时代精神。</a:t>
            </a:r>
            <a:r>
              <a:rPr>
                <a:latin typeface="楷体" panose="02010609060101010101" pitchFamily="49" charset="-122"/>
                <a:ea typeface="楷体" panose="02010609060101010101" pitchFamily="49" charset="-122"/>
                <a:cs typeface="楷体" panose="02010609060101010101" pitchFamily="49" charset="-122"/>
              </a:rPr>
              <a:t>火树银花踏歌行，古风新韵颂文明，一席汁醇味正的文明盛宴，让市民近距离感受到传统文化的深厚魅力和传统节日的浓厚氛围。</a:t>
            </a:r>
            <a:endParaRPr>
              <a:latin typeface="楷体" panose="02010609060101010101" pitchFamily="49" charset="-122"/>
              <a:ea typeface="楷体" panose="02010609060101010101" pitchFamily="49" charset="-122"/>
              <a:cs typeface="楷体" panose="02010609060101010101" pitchFamily="49" charset="-122"/>
            </a:endParaRPr>
          </a:p>
          <a:p>
            <a:pPr indent="0"/>
            <a:r>
              <a:rPr lang="en-US">
                <a:latin typeface="楷体" panose="02010609060101010101" pitchFamily="49" charset="-122"/>
                <a:ea typeface="楷体" panose="02010609060101010101" pitchFamily="49" charset="-122"/>
                <a:cs typeface="楷体" panose="02010609060101010101" pitchFamily="49" charset="-122"/>
              </a:rPr>
              <a:t>  </a:t>
            </a:r>
            <a:r>
              <a:rPr>
                <a:latin typeface="楷体" panose="02010609060101010101" pitchFamily="49" charset="-122"/>
                <a:ea typeface="楷体" panose="02010609060101010101" pitchFamily="49" charset="-122"/>
                <a:cs typeface="楷体" panose="02010609060101010101" pitchFamily="49" charset="-122"/>
              </a:rPr>
              <a:t>文中画横线的句子使用了</a:t>
            </a:r>
            <a:r>
              <a:rPr>
                <a:solidFill>
                  <a:srgbClr val="FF0000"/>
                </a:solidFill>
                <a:latin typeface="楷体" panose="02010609060101010101" pitchFamily="49" charset="-122"/>
                <a:ea typeface="楷体" panose="02010609060101010101" pitchFamily="49" charset="-122"/>
                <a:cs typeface="楷体" panose="02010609060101010101" pitchFamily="49" charset="-122"/>
              </a:rPr>
              <a:t>对偶</a:t>
            </a:r>
            <a:r>
              <a:rPr>
                <a:latin typeface="楷体" panose="02010609060101010101" pitchFamily="49" charset="-122"/>
                <a:ea typeface="楷体" panose="02010609060101010101" pitchFamily="49" charset="-122"/>
                <a:cs typeface="楷体" panose="02010609060101010101" pitchFamily="49" charset="-122"/>
              </a:rPr>
              <a:t>的修辞手法，请简要分析其构成和表达效果。</a:t>
            </a:r>
            <a:endParaRPr>
              <a:latin typeface="楷体" panose="02010609060101010101" pitchFamily="49" charset="-122"/>
              <a:ea typeface="楷体" panose="02010609060101010101" pitchFamily="49" charset="-122"/>
              <a:cs typeface="楷体" panose="02010609060101010101" pitchFamily="49" charset="-122"/>
            </a:endParaRPr>
          </a:p>
        </p:txBody>
      </p:sp>
      <p:sp>
        <p:nvSpPr>
          <p:cNvPr id="2" name="文本框 1"/>
          <p:cNvSpPr txBox="1"/>
          <p:nvPr/>
        </p:nvSpPr>
        <p:spPr>
          <a:xfrm>
            <a:off x="81915" y="3573780"/>
            <a:ext cx="12024995" cy="2676525"/>
          </a:xfrm>
          <a:prstGeom prst="rect">
            <a:avLst/>
          </a:prstGeom>
          <a:noFill/>
        </p:spPr>
        <p:txBody>
          <a:bodyPr wrap="square" rtlCol="0" anchor="t">
            <a:spAutoFit/>
          </a:bodyPr>
          <a:p>
            <a:pPr indent="0"/>
            <a:r>
              <a:rPr lang="zh-CN">
                <a:solidFill>
                  <a:srgbClr val="1D41D5"/>
                </a:solidFill>
                <a:ea typeface="宋体" panose="02010600030101010101" pitchFamily="2" charset="-122"/>
                <a:sym typeface="+mn-ea"/>
              </a:rPr>
              <a:t>（</a:t>
            </a:r>
            <a:r>
              <a:rPr lang="en-US" altLang="zh-CN">
                <a:solidFill>
                  <a:srgbClr val="1D41D5"/>
                </a:solidFill>
                <a:ea typeface="宋体" panose="02010600030101010101" pitchFamily="2" charset="-122"/>
                <a:sym typeface="+mn-ea"/>
              </a:rPr>
              <a:t>1</a:t>
            </a:r>
            <a:r>
              <a:rPr lang="zh-CN">
                <a:solidFill>
                  <a:srgbClr val="1D41D5"/>
                </a:solidFill>
                <a:ea typeface="宋体" panose="02010600030101010101" pitchFamily="2" charset="-122"/>
                <a:sym typeface="+mn-ea"/>
              </a:rPr>
              <a:t>）</a:t>
            </a:r>
            <a:r>
              <a:rPr>
                <a:solidFill>
                  <a:srgbClr val="1D41D5"/>
                </a:solidFill>
                <a:ea typeface="宋体" panose="02010600030101010101" pitchFamily="2" charset="-122"/>
                <a:sym typeface="+mn-ea"/>
              </a:rPr>
              <a:t>构成特点：“剪纸灯谜”和“秧歌花鼓”都是并列式的名词性词组，对仗工整；“描绘城乡风物”和“传播时代精神”都是动宾式结构，其中“描绘”对应“传播”，“城乡风物”“时代精神”均为偏正结构、名词性质，对仗工整；可见字数相等，词性相对，意思相关，上下两句构成一组对偶。</a:t>
            </a:r>
            <a:endParaRPr>
              <a:solidFill>
                <a:srgbClr val="1D41D5"/>
              </a:solidFill>
              <a:ea typeface="宋体" panose="02010600030101010101" pitchFamily="2" charset="-122"/>
              <a:sym typeface="+mn-ea"/>
            </a:endParaRPr>
          </a:p>
          <a:p>
            <a:pPr indent="0"/>
            <a:r>
              <a:rPr>
                <a:solidFill>
                  <a:srgbClr val="1D41D5"/>
                </a:solidFill>
                <a:ea typeface="宋体" panose="02010600030101010101" pitchFamily="2" charset="-122"/>
                <a:sym typeface="+mn-ea"/>
              </a:rPr>
              <a:t>（2）表达效果：①形式上，音节整齐匀称，顿挫感强</a:t>
            </a:r>
            <a:endParaRPr>
              <a:solidFill>
                <a:srgbClr val="1D41D5"/>
              </a:solidFill>
              <a:ea typeface="宋体" panose="02010600030101010101" pitchFamily="2" charset="-122"/>
              <a:sym typeface="+mn-ea"/>
            </a:endParaRPr>
          </a:p>
          <a:p>
            <a:pPr indent="0"/>
            <a:r>
              <a:rPr>
                <a:solidFill>
                  <a:srgbClr val="1D41D5"/>
                </a:solidFill>
                <a:ea typeface="宋体" panose="02010600030101010101" pitchFamily="2" charset="-122"/>
                <a:sym typeface="+mn-ea"/>
              </a:rPr>
              <a:t>②内容上，点面结合，凝练集中，概括力强。突出了我国传统节日的内容和传统节日的价值。</a:t>
            </a:r>
            <a:endParaRPr>
              <a:solidFill>
                <a:srgbClr val="1D41D5"/>
              </a:solidFill>
              <a:ea typeface="宋体" panose="02010600030101010101" pitchFamily="2" charset="-122"/>
              <a:sym typeface="+mn-ea"/>
            </a:endParaRPr>
          </a:p>
        </p:txBody>
      </p:sp>
      <p:sp>
        <p:nvSpPr>
          <p:cNvPr id="6" name="文本框 5"/>
          <p:cNvSpPr txBox="1"/>
          <p:nvPr/>
        </p:nvSpPr>
        <p:spPr>
          <a:xfrm>
            <a:off x="46528" y="45124"/>
            <a:ext cx="11477847" cy="737235"/>
          </a:xfrm>
          <a:prstGeom prst="rect">
            <a:avLst/>
          </a:prstGeom>
          <a:noFill/>
        </p:spPr>
        <p:txBody>
          <a:bodyPr wrap="square" rtlCol="0">
            <a:spAutoFit/>
          </a:bodyPr>
          <a:p>
            <a:pPr>
              <a:lnSpc>
                <a:spcPct val="150000"/>
              </a:lnSpc>
            </a:pPr>
            <a:r>
              <a:rPr lang="zh-CN" altLang="zh-CN" sz="2800"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rPr>
              <a:t>【典例</a:t>
            </a:r>
            <a:r>
              <a:rPr lang="zh-CN" altLang="zh-CN" sz="2800"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rPr>
              <a:t>导学】</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2800" b="1" kern="100" dirty="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190673" y="405169"/>
            <a:ext cx="11477847" cy="737235"/>
          </a:xfrm>
          <a:prstGeom prst="rect">
            <a:avLst/>
          </a:prstGeom>
          <a:noFill/>
        </p:spPr>
        <p:txBody>
          <a:bodyPr wrap="square" rtlCol="0">
            <a:spAutoFit/>
          </a:bodyPr>
          <a:p>
            <a:pPr>
              <a:lnSpc>
                <a:spcPct val="150000"/>
              </a:lnSpc>
            </a:pPr>
            <a:r>
              <a:rPr lang="zh-CN" altLang="zh-CN" sz="2800"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sym typeface="+mn-ea"/>
              </a:rPr>
              <a:t>【理解小练</a:t>
            </a:r>
            <a:r>
              <a:rPr lang="en-US" altLang="zh-CN" sz="2800"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sym typeface="+mn-ea"/>
              </a:rPr>
              <a:t>6</a:t>
            </a:r>
            <a:r>
              <a:rPr lang="zh-CN" altLang="zh-CN" sz="2800"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sym typeface="+mn-ea"/>
              </a:rPr>
              <a:t>】</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2800" b="1" kern="100" dirty="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
        <p:nvSpPr>
          <p:cNvPr id="7" name="矩形 6"/>
          <p:cNvSpPr/>
          <p:nvPr/>
        </p:nvSpPr>
        <p:spPr>
          <a:xfrm>
            <a:off x="478790" y="1053465"/>
            <a:ext cx="11470640" cy="3969385"/>
          </a:xfrm>
          <a:prstGeom prst="rect">
            <a:avLst/>
          </a:prstGeom>
        </p:spPr>
        <p:txBody>
          <a:bodyPr wrap="square">
            <a:spAutoFit/>
          </a:bodyPr>
          <a:p>
            <a:pPr algn="just">
              <a:lnSpc>
                <a:spcPct val="150000"/>
              </a:lnSpc>
            </a:pP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下列诗句中没有使用排比手法的一项是</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pP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sym typeface="+mn-ea"/>
              </a:rPr>
              <a:t>A.</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东市买骏马，西市买鞍鞯，南市买辔头，北市买长鞭。</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pP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sym typeface="+mn-ea"/>
              </a:rPr>
              <a:t>B.</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江南可采莲，莲叶何田田。鱼戏莲叶间。鱼戏莲叶东，鱼戏莲叶西</a:t>
            </a:r>
            <a:r>
              <a:rPr lang="zh-CN" altLang="zh-CN" sz="2800" kern="1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a:t>
            </a:r>
            <a:endParaRPr lang="en-US" altLang="zh-CN" sz="2800" kern="1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pPr>
            <a:r>
              <a:rPr lang="en-US"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 </a:t>
            </a:r>
            <a:r>
              <a:rPr lang="en-US" altLang="zh-CN" sz="2800" kern="1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   </a:t>
            </a:r>
            <a:r>
              <a:rPr lang="zh-CN" altLang="zh-CN" sz="2800" kern="1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鱼</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戏莲叶南，鱼戏莲叶北。</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pPr>
            <a:r>
              <a:rPr lang="en-US" altLang="zh-CN" sz="2800" kern="100" spc="-5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sym typeface="+mn-ea"/>
              </a:rPr>
              <a:t>C.</a:t>
            </a:r>
            <a:r>
              <a:rPr lang="zh-CN" altLang="zh-CN" sz="2800" kern="100" spc="-5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行路难，行路难，多歧路，今安在？长风破浪会有时，直挂云帆济沧海。</a:t>
            </a:r>
            <a:endParaRPr lang="zh-CN" altLang="zh-CN" sz="2800" kern="100" spc="-5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pPr>
            <a:r>
              <a:rPr lang="en-US" altLang="zh-CN" sz="2800" kern="100" spc="-5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sym typeface="+mn-ea"/>
              </a:rPr>
              <a:t>D.</a:t>
            </a:r>
            <a:r>
              <a:rPr lang="zh-CN" altLang="zh-CN" sz="2800" kern="100" spc="-5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长江万里白如练，淮山数点青如淀。江帆几片疾如箭，山泉千尺飞如电。</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
        <p:nvSpPr>
          <p:cNvPr id="5" name="TextBox 9"/>
          <p:cNvSpPr txBox="1"/>
          <p:nvPr/>
        </p:nvSpPr>
        <p:spPr>
          <a:xfrm>
            <a:off x="334760" y="3718045"/>
            <a:ext cx="756000" cy="756000"/>
          </a:xfrm>
          <a:prstGeom prst="rect">
            <a:avLst/>
          </a:prstGeom>
          <a:noFill/>
        </p:spPr>
        <p:txBody>
          <a:bodyPr wrap="square" rtlCol="0">
            <a:spAutoFit/>
          </a:bodyPr>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11" name="矩形 10"/>
          <p:cNvSpPr/>
          <p:nvPr/>
        </p:nvSpPr>
        <p:spPr>
          <a:xfrm>
            <a:off x="910302" y="5157829"/>
            <a:ext cx="10966708" cy="694055"/>
          </a:xfrm>
          <a:prstGeom prst="rect">
            <a:avLst/>
          </a:prstGeom>
          <a:noFill/>
          <a:ln>
            <a:noFill/>
          </a:ln>
        </p:spPr>
        <p:txBody>
          <a:bodyPr>
            <a:spAutoFit/>
          </a:bodyPr>
          <a:p>
            <a:pPr algn="just">
              <a:lnSpc>
                <a:spcPct val="140000"/>
              </a:lnSpc>
            </a:pPr>
            <a:r>
              <a:rPr lang="en-US" altLang="zh-CN" sz="2800" kern="100" dirty="0">
                <a:solidFill>
                  <a:prstClr val="black"/>
                </a:solidFill>
                <a:latin typeface="Times New Roman" panose="02020603050405020304" pitchFamily="18" charset="0"/>
                <a:ea typeface="仿宋_GB2312" panose="02010609030101010101" pitchFamily="49" charset="-122"/>
                <a:sym typeface="+mn-ea"/>
              </a:rPr>
              <a:t>C</a:t>
            </a:r>
            <a:r>
              <a:rPr lang="zh-CN" altLang="zh-CN" sz="2800" kern="100" dirty="0">
                <a:solidFill>
                  <a:prstClr val="black"/>
                </a:solidFill>
                <a:latin typeface="Times New Roman" panose="02020603050405020304" pitchFamily="18" charset="0"/>
                <a:ea typeface="仿宋_GB2312" panose="02010609030101010101" pitchFamily="49" charset="-122"/>
                <a:cs typeface="Times New Roman" panose="02020603050405020304" pitchFamily="18" charset="0"/>
                <a:sym typeface="+mn-ea"/>
              </a:rPr>
              <a:t>项使用了反复、反问、用典手法，其他三项均使用了排比手法。</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90500" y="579120"/>
            <a:ext cx="11933555" cy="6154420"/>
          </a:xfrm>
          <a:prstGeom prst="rect">
            <a:avLst/>
          </a:prstGeom>
          <a:solidFill>
            <a:schemeClr val="bg1">
              <a:lumMod val="95000"/>
              <a:alpha val="8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文本框 6"/>
          <p:cNvSpPr txBox="1"/>
          <p:nvPr/>
        </p:nvSpPr>
        <p:spPr>
          <a:xfrm flipH="1">
            <a:off x="118652" y="117741"/>
            <a:ext cx="1448837" cy="461665"/>
          </a:xfrm>
          <a:prstGeom prst="rect">
            <a:avLst/>
          </a:prstGeom>
          <a:noFill/>
          <a:effectLst/>
        </p:spPr>
        <p:txBody>
          <a:bodyPr wrap="square" rtlCol="0">
            <a:spAutoFit/>
          </a:bodyPr>
          <a:lstStyle/>
          <a:p>
            <a:pPr algn="ctr" defTabSz="914400">
              <a:defRPr/>
            </a:pPr>
            <a:r>
              <a:rPr lang="zh-CN" altLang="zh-CN" b="1" dirty="0">
                <a:solidFill>
                  <a:schemeClr val="tx1"/>
                </a:solidFill>
                <a:cs typeface="+mn-ea"/>
              </a:rPr>
              <a:t>考情微观</a:t>
            </a:r>
            <a:endParaRPr lang="zh-CN" altLang="zh-CN" b="1" dirty="0">
              <a:solidFill>
                <a:schemeClr val="tx1"/>
              </a:solidFill>
              <a:cs typeface="+mn-ea"/>
              <a:sym typeface="+mn-lt"/>
            </a:endParaRPr>
          </a:p>
        </p:txBody>
      </p:sp>
      <p:graphicFrame>
        <p:nvGraphicFramePr>
          <p:cNvPr id="13" name="表格 12"/>
          <p:cNvGraphicFramePr>
            <a:graphicFrameLocks noGrp="1"/>
          </p:cNvGraphicFramePr>
          <p:nvPr>
            <p:custDataLst>
              <p:tags r:id="rId1"/>
            </p:custDataLst>
          </p:nvPr>
        </p:nvGraphicFramePr>
        <p:xfrm>
          <a:off x="318770" y="723900"/>
          <a:ext cx="11732260" cy="6015355"/>
        </p:xfrm>
        <a:graphic>
          <a:graphicData uri="http://schemas.openxmlformats.org/drawingml/2006/table">
            <a:tbl>
              <a:tblPr/>
              <a:tblGrid>
                <a:gridCol w="634365"/>
                <a:gridCol w="1283335"/>
                <a:gridCol w="4662170"/>
                <a:gridCol w="1267460"/>
                <a:gridCol w="3884930"/>
              </a:tblGrid>
              <a:tr h="633730">
                <a:tc>
                  <a:txBody>
                    <a:bodyPr/>
                    <a:lstStyle/>
                    <a:p>
                      <a:pPr algn="ctr">
                        <a:lnSpc>
                          <a:spcPct val="130000"/>
                        </a:lnSpc>
                        <a:spcAft>
                          <a:spcPts val="0"/>
                        </a:spcAft>
                      </a:pPr>
                      <a:r>
                        <a:rPr lang="zh-CN" sz="1600" kern="100" dirty="0">
                          <a:effectLst/>
                          <a:latin typeface="Times New Roman" panose="02020603050405020304" pitchFamily="18" charset="0"/>
                          <a:ea typeface="黑体" panose="02010609060101010101" charset="-122"/>
                          <a:cs typeface="Times New Roman" panose="02020603050405020304" pitchFamily="18" charset="0"/>
                        </a:rPr>
                        <a:t>年份</a:t>
                      </a:r>
                      <a:endParaRPr lang="zh-CN" sz="1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4418" marR="44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zh-CN" sz="1600" kern="100">
                          <a:effectLst/>
                          <a:latin typeface="Times New Roman" panose="02020603050405020304" pitchFamily="18" charset="0"/>
                          <a:ea typeface="黑体" panose="02010609060101010101" charset="-122"/>
                          <a:cs typeface="Times New Roman" panose="02020603050405020304" pitchFamily="18" charset="0"/>
                        </a:rPr>
                        <a:t>卷别</a:t>
                      </a:r>
                      <a:endParaRPr lang="zh-CN" sz="1600" kern="100">
                        <a:effectLst/>
                        <a:latin typeface="宋体" panose="02010600030101010101" pitchFamily="2" charset="-122"/>
                        <a:ea typeface="宋体" panose="02010600030101010101" pitchFamily="2" charset="-122"/>
                        <a:cs typeface="Courier New" panose="02070309020205020404" pitchFamily="49" charset="0"/>
                      </a:endParaRPr>
                    </a:p>
                  </a:txBody>
                  <a:tcPr marL="44418" marR="44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zh-CN" sz="1600" kern="100">
                          <a:effectLst/>
                          <a:latin typeface="Times New Roman" panose="02020603050405020304" pitchFamily="18" charset="0"/>
                          <a:ea typeface="黑体" panose="02010609060101010101" charset="-122"/>
                          <a:cs typeface="Times New Roman" panose="02020603050405020304" pitchFamily="18" charset="0"/>
                        </a:rPr>
                        <a:t>提问方式</a:t>
                      </a:r>
                      <a:endParaRPr lang="zh-CN" sz="1600" kern="100">
                        <a:effectLst/>
                        <a:latin typeface="宋体" panose="02010600030101010101" pitchFamily="2" charset="-122"/>
                        <a:ea typeface="宋体" panose="02010600030101010101" pitchFamily="2" charset="-122"/>
                        <a:cs typeface="Courier New" panose="02070309020205020404" pitchFamily="49" charset="0"/>
                      </a:endParaRPr>
                    </a:p>
                  </a:txBody>
                  <a:tcPr marL="44418" marR="44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zh-CN" sz="1600" kern="100">
                          <a:effectLst/>
                          <a:latin typeface="Times New Roman" panose="02020603050405020304" pitchFamily="18" charset="0"/>
                          <a:ea typeface="黑体" panose="02010609060101010101" charset="-122"/>
                          <a:cs typeface="Times New Roman" panose="02020603050405020304" pitchFamily="18" charset="0"/>
                        </a:rPr>
                        <a:t>设题角度</a:t>
                      </a:r>
                      <a:endParaRPr lang="zh-CN" sz="1600" kern="100">
                        <a:effectLst/>
                        <a:latin typeface="宋体" panose="02010600030101010101" pitchFamily="2" charset="-122"/>
                        <a:ea typeface="宋体" panose="02010600030101010101" pitchFamily="2" charset="-122"/>
                        <a:cs typeface="Courier New" panose="02070309020205020404" pitchFamily="49" charset="0"/>
                      </a:endParaRPr>
                    </a:p>
                  </a:txBody>
                  <a:tcPr marL="44418" marR="44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zh-CN" sz="1600" kern="100">
                          <a:effectLst/>
                          <a:latin typeface="Times New Roman" panose="02020603050405020304" pitchFamily="18" charset="0"/>
                          <a:ea typeface="黑体" panose="02010609060101010101" charset="-122"/>
                          <a:cs typeface="Times New Roman" panose="02020603050405020304" pitchFamily="18" charset="0"/>
                        </a:rPr>
                        <a:t>命题特点</a:t>
                      </a:r>
                      <a:endParaRPr lang="zh-CN" sz="1600" kern="100">
                        <a:effectLst/>
                        <a:latin typeface="Times New Roman" panose="02020603050405020304" pitchFamily="18" charset="0"/>
                        <a:ea typeface="黑体" panose="02010609060101010101" charset="-122"/>
                        <a:cs typeface="Times New Roman" panose="02020603050405020304" pitchFamily="18" charset="0"/>
                      </a:endParaRPr>
                    </a:p>
                    <a:p>
                      <a:pPr algn="ctr">
                        <a:lnSpc>
                          <a:spcPct val="130000"/>
                        </a:lnSpc>
                        <a:spcAft>
                          <a:spcPts val="0"/>
                        </a:spcAft>
                      </a:pPr>
                      <a:endParaRPr lang="zh-CN" sz="1600" kern="100">
                        <a:effectLst/>
                        <a:latin typeface="宋体" panose="02010600030101010101" pitchFamily="2" charset="-122"/>
                        <a:ea typeface="宋体" panose="02010600030101010101" pitchFamily="2" charset="-122"/>
                        <a:cs typeface="Courier New" panose="02070309020205020404" pitchFamily="49" charset="0"/>
                      </a:endParaRPr>
                    </a:p>
                  </a:txBody>
                  <a:tcPr marL="44418" marR="44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0595">
                <a:tc>
                  <a:txBody>
                    <a:bodyPr/>
                    <a:p>
                      <a:pPr algn="ctr">
                        <a:lnSpc>
                          <a:spcPct val="130000"/>
                        </a:lnSpc>
                        <a:spcAft>
                          <a:spcPts val="0"/>
                        </a:spcAft>
                        <a:buNone/>
                      </a:pPr>
                      <a:r>
                        <a:rPr lang="en-US" altLang="zh-CN" sz="1600" kern="100" dirty="0">
                          <a:effectLst/>
                          <a:latin typeface="宋体" panose="02010600030101010101" pitchFamily="2" charset="-122"/>
                          <a:ea typeface="宋体" panose="02010600030101010101" pitchFamily="2" charset="-122"/>
                          <a:cs typeface="Courier New" panose="02070309020205020404" pitchFamily="49" charset="0"/>
                        </a:rPr>
                        <a:t>2024</a:t>
                      </a:r>
                      <a:endParaRPr lang="en-US" altLang="zh-CN" sz="1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4418" marR="44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lnSpc>
                          <a:spcPct val="130000"/>
                        </a:lnSpc>
                        <a:spcAft>
                          <a:spcPts val="0"/>
                        </a:spcAft>
                        <a:buNone/>
                      </a:pPr>
                      <a:r>
                        <a:rPr lang="zh-CN" sz="1600" kern="100" dirty="0">
                          <a:effectLst/>
                          <a:latin typeface="Times New Roman" panose="02020603050405020304" pitchFamily="18" charset="0"/>
                          <a:ea typeface="方正中等线简体" panose="03000509000000000000" pitchFamily="65" charset="-122"/>
                          <a:cs typeface="Times New Roman" panose="02020603050405020304" pitchFamily="18" charset="0"/>
                          <a:sym typeface="+mn-ea"/>
                        </a:rPr>
                        <a:t>新高考</a:t>
                      </a:r>
                      <a:r>
                        <a:rPr lang="en-US" sz="1600" kern="100" dirty="0">
                          <a:effectLst/>
                          <a:latin typeface="宋体" panose="02010600030101010101" pitchFamily="2" charset="-122"/>
                          <a:ea typeface="方正中等线简体" panose="03000509000000000000" pitchFamily="65" charset="-122"/>
                          <a:cs typeface="Times New Roman" panose="02020603050405020304" pitchFamily="18" charset="0"/>
                          <a:sym typeface="+mn-ea"/>
                        </a:rPr>
                        <a:t>Ⅰ</a:t>
                      </a:r>
                      <a:r>
                        <a:rPr lang="zh-CN" sz="1600" kern="100" dirty="0">
                          <a:effectLst/>
                          <a:latin typeface="Times New Roman" panose="02020603050405020304" pitchFamily="18" charset="0"/>
                          <a:ea typeface="方正中等线简体" panose="03000509000000000000" pitchFamily="65" charset="-122"/>
                          <a:cs typeface="Times New Roman" panose="02020603050405020304" pitchFamily="18" charset="0"/>
                          <a:sym typeface="+mn-ea"/>
                        </a:rPr>
                        <a:t>卷</a:t>
                      </a:r>
                      <a:endParaRPr lang="zh-CN" sz="1600" kern="100" dirty="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30000"/>
                        </a:lnSpc>
                        <a:spcAft>
                          <a:spcPts val="0"/>
                        </a:spcAft>
                        <a:buNone/>
                      </a:pPr>
                      <a:endParaRPr lang="zh-CN" altLang="en-US" sz="1600" kern="100">
                        <a:effectLst/>
                        <a:latin typeface="宋体" panose="02010600030101010101" pitchFamily="2" charset="-122"/>
                        <a:ea typeface="宋体" panose="02010600030101010101" pitchFamily="2" charset="-122"/>
                        <a:cs typeface="Courier New" panose="02070309020205020404" pitchFamily="49" charset="0"/>
                      </a:endParaRPr>
                    </a:p>
                  </a:txBody>
                  <a:tcPr marL="44418" marR="44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lnSpc>
                          <a:spcPct val="130000"/>
                        </a:lnSpc>
                        <a:spcAft>
                          <a:spcPts val="0"/>
                        </a:spcAft>
                        <a:buNone/>
                      </a:pPr>
                      <a:r>
                        <a:rPr lang="zh-CN" altLang="en-US" sz="1600" kern="100">
                          <a:effectLst/>
                          <a:latin typeface="宋体" panose="02010600030101010101" pitchFamily="2" charset="-122"/>
                          <a:ea typeface="宋体" panose="02010600030101010101" pitchFamily="2" charset="-122"/>
                          <a:cs typeface="Courier New" panose="02070309020205020404" pitchFamily="49" charset="0"/>
                        </a:rPr>
                        <a:t> 文中第一段用“电”</a:t>
                      </a:r>
                      <a:r>
                        <a:rPr lang="zh-CN" altLang="en-US" sz="1600" b="1" kern="100">
                          <a:solidFill>
                            <a:srgbClr val="FF0000"/>
                          </a:solidFill>
                          <a:effectLst/>
                          <a:latin typeface="宋体" panose="02010600030101010101" pitchFamily="2" charset="-122"/>
                          <a:ea typeface="宋体" panose="02010600030101010101" pitchFamily="2" charset="-122"/>
                          <a:cs typeface="Courier New" panose="02070309020205020404" pitchFamily="49" charset="0"/>
                        </a:rPr>
                        <a:t>比喻</a:t>
                      </a:r>
                      <a:r>
                        <a:rPr lang="zh-CN" altLang="en-US" sz="1600" kern="100">
                          <a:effectLst/>
                          <a:latin typeface="宋体" panose="02010600030101010101" pitchFamily="2" charset="-122"/>
                          <a:ea typeface="宋体" panose="02010600030101010101" pitchFamily="2" charset="-122"/>
                          <a:cs typeface="Courier New" panose="02070309020205020404" pitchFamily="49" charset="0"/>
                        </a:rPr>
                        <a:t>人的精力体力，使用了</a:t>
                      </a:r>
                      <a:r>
                        <a:rPr lang="zh-CN" altLang="en-US" sz="1600" b="1" kern="100">
                          <a:solidFill>
                            <a:srgbClr val="FF0000"/>
                          </a:solidFill>
                          <a:effectLst/>
                          <a:latin typeface="宋体" panose="02010600030101010101" pitchFamily="2" charset="-122"/>
                          <a:ea typeface="宋体" panose="02010600030101010101" pitchFamily="2" charset="-122"/>
                          <a:cs typeface="Courier New" panose="02070309020205020404" pitchFamily="49" charset="0"/>
                        </a:rPr>
                        <a:t>借喻</a:t>
                      </a:r>
                      <a:r>
                        <a:rPr lang="zh-CN" altLang="en-US" sz="1600" kern="100">
                          <a:effectLst/>
                          <a:latin typeface="宋体" panose="02010600030101010101" pitchFamily="2" charset="-122"/>
                          <a:ea typeface="宋体" panose="02010600030101010101" pitchFamily="2" charset="-122"/>
                          <a:cs typeface="Courier New" panose="02070309020205020404" pitchFamily="49" charset="0"/>
                        </a:rPr>
                        <a:t>的修辞手法。请以“云”为本体写一个句子。要求：语意完整，使用</a:t>
                      </a:r>
                      <a:r>
                        <a:rPr lang="zh-CN" altLang="en-US" sz="1600" b="1" kern="100">
                          <a:solidFill>
                            <a:srgbClr val="FF0000"/>
                          </a:solidFill>
                          <a:effectLst/>
                          <a:latin typeface="宋体" panose="02010600030101010101" pitchFamily="2" charset="-122"/>
                          <a:ea typeface="宋体" panose="02010600030101010101" pitchFamily="2" charset="-122"/>
                          <a:cs typeface="Courier New" panose="02070309020205020404" pitchFamily="49" charset="0"/>
                        </a:rPr>
                        <a:t>借喻</a:t>
                      </a:r>
                      <a:r>
                        <a:rPr lang="zh-CN" altLang="en-US" sz="1600" kern="100">
                          <a:effectLst/>
                          <a:latin typeface="宋体" panose="02010600030101010101" pitchFamily="2" charset="-122"/>
                          <a:ea typeface="宋体" panose="02010600030101010101" pitchFamily="2" charset="-122"/>
                          <a:cs typeface="Courier New" panose="02070309020205020404" pitchFamily="49" charset="0"/>
                        </a:rPr>
                        <a:t>；</a:t>
                      </a:r>
                      <a:r>
                        <a:rPr lang="zh-CN" altLang="en-US" sz="1600" b="1" kern="100">
                          <a:solidFill>
                            <a:srgbClr val="FF0000"/>
                          </a:solidFill>
                          <a:effectLst/>
                          <a:latin typeface="宋体" panose="02010600030101010101" pitchFamily="2" charset="-122"/>
                          <a:ea typeface="宋体" panose="02010600030101010101" pitchFamily="2" charset="-122"/>
                          <a:cs typeface="Courier New" panose="02070309020205020404" pitchFamily="49" charset="0"/>
                        </a:rPr>
                        <a:t>借喻</a:t>
                      </a:r>
                      <a:r>
                        <a:rPr lang="zh-CN" altLang="en-US" sz="1600" kern="100">
                          <a:effectLst/>
                          <a:latin typeface="宋体" panose="02010600030101010101" pitchFamily="2" charset="-122"/>
                          <a:ea typeface="宋体" panose="02010600030101010101" pitchFamily="2" charset="-122"/>
                          <a:cs typeface="Courier New" panose="02070309020205020404" pitchFamily="49" charset="0"/>
                        </a:rPr>
                        <a:t>贴切，表达流畅。</a:t>
                      </a:r>
                      <a:endParaRPr lang="zh-CN" altLang="en-US" sz="1600" kern="100">
                        <a:effectLst/>
                        <a:latin typeface="宋体" panose="02010600030101010101" pitchFamily="2" charset="-122"/>
                        <a:ea typeface="宋体" panose="02010600030101010101" pitchFamily="2" charset="-122"/>
                        <a:cs typeface="Courier New" panose="02070309020205020404" pitchFamily="49" charset="0"/>
                      </a:endParaRPr>
                    </a:p>
                  </a:txBody>
                  <a:tcPr marL="44418" marR="44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lnSpc>
                          <a:spcPct val="130000"/>
                        </a:lnSpc>
                        <a:spcAft>
                          <a:spcPts val="0"/>
                        </a:spcAft>
                        <a:buNone/>
                      </a:pPr>
                      <a:r>
                        <a:rPr lang="zh-CN" altLang="en-US" sz="1600" kern="100">
                          <a:effectLst/>
                          <a:latin typeface="宋体" panose="02010600030101010101" pitchFamily="2" charset="-122"/>
                          <a:ea typeface="宋体" panose="02010600030101010101" pitchFamily="2" charset="-122"/>
                          <a:cs typeface="Courier New" panose="02070309020205020404" pitchFamily="49" charset="0"/>
                        </a:rPr>
                        <a:t>比喻（借</a:t>
                      </a:r>
                      <a:r>
                        <a:rPr lang="zh-CN" altLang="en-US" sz="1600" kern="100">
                          <a:effectLst/>
                          <a:latin typeface="宋体" panose="02010600030101010101" pitchFamily="2" charset="-122"/>
                          <a:ea typeface="宋体" panose="02010600030101010101" pitchFamily="2" charset="-122"/>
                          <a:cs typeface="Courier New" panose="02070309020205020404" pitchFamily="49" charset="0"/>
                        </a:rPr>
                        <a:t>喻）</a:t>
                      </a:r>
                      <a:endParaRPr lang="zh-CN" altLang="en-US" sz="1600" kern="100">
                        <a:effectLst/>
                        <a:latin typeface="宋体" panose="02010600030101010101" pitchFamily="2" charset="-122"/>
                        <a:ea typeface="宋体" panose="02010600030101010101" pitchFamily="2" charset="-122"/>
                        <a:cs typeface="Courier New" panose="02070309020205020404" pitchFamily="49" charset="0"/>
                      </a:endParaRPr>
                    </a:p>
                  </a:txBody>
                  <a:tcPr marL="44418" marR="44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p>
                      <a:pPr algn="l">
                        <a:lnSpc>
                          <a:spcPct val="130000"/>
                        </a:lnSpc>
                        <a:spcAft>
                          <a:spcPts val="0"/>
                        </a:spcAft>
                        <a:buNone/>
                      </a:pPr>
                      <a:r>
                        <a:rPr lang="en-US" altLang="zh-CN" sz="1600" dirty="0">
                          <a:latin typeface="宋体" panose="02010600030101010101" pitchFamily="2" charset="-122"/>
                          <a:ea typeface="方正中等线简体" panose="03000509000000000000" pitchFamily="65" charset="-122"/>
                        </a:rPr>
                        <a:t>①</a:t>
                      </a:r>
                      <a:r>
                        <a:rPr lang="zh-CN" altLang="zh-CN" sz="1600" dirty="0">
                          <a:latin typeface="Times New Roman" panose="02020603050405020304" pitchFamily="18" charset="0"/>
                          <a:ea typeface="方正中等线简体" panose="03000509000000000000" pitchFamily="65" charset="-122"/>
                        </a:rPr>
                        <a:t>修辞手法是高考高频考点。有两种考查方式：一是直接设题；二是间接考查</a:t>
                      </a:r>
                      <a:r>
                        <a:rPr lang="en-US" altLang="zh-CN" sz="1600" dirty="0">
                          <a:latin typeface="Times New Roman" panose="02020603050405020304" pitchFamily="18" charset="0"/>
                          <a:ea typeface="方正中等线简体" panose="03000509000000000000" pitchFamily="65" charset="-122"/>
                        </a:rPr>
                        <a:t>.</a:t>
                      </a:r>
                      <a:endParaRPr lang="en-US" altLang="zh-CN" sz="1600" dirty="0">
                        <a:latin typeface="Times New Roman" panose="02020603050405020304" pitchFamily="18" charset="0"/>
                        <a:ea typeface="方正中等线简体" panose="03000509000000000000" pitchFamily="65" charset="-122"/>
                      </a:endParaRPr>
                    </a:p>
                    <a:p>
                      <a:pPr algn="l">
                        <a:lnSpc>
                          <a:spcPct val="130000"/>
                        </a:lnSpc>
                        <a:spcAft>
                          <a:spcPts val="0"/>
                        </a:spcAft>
                        <a:buNone/>
                      </a:pPr>
                      <a:r>
                        <a:rPr lang="en-US" altLang="zh-CN" sz="1600" dirty="0">
                          <a:latin typeface="宋体" panose="02010600030101010101" pitchFamily="2" charset="-122"/>
                          <a:ea typeface="方正中等线简体" panose="03000509000000000000" pitchFamily="65" charset="-122"/>
                        </a:rPr>
                        <a:t>②</a:t>
                      </a:r>
                      <a:r>
                        <a:rPr lang="zh-CN" altLang="zh-CN" sz="1600" dirty="0">
                          <a:latin typeface="Times New Roman" panose="02020603050405020304" pitchFamily="18" charset="0"/>
                          <a:ea typeface="方正中等线简体" panose="03000509000000000000" pitchFamily="65" charset="-122"/>
                        </a:rPr>
                        <a:t>就修辞手法本身考查而言，重点是常用的九种修辞手法，重点中的重点是修辞手法的表达效果。</a:t>
                      </a:r>
                      <a:endParaRPr lang="zh-CN" altLang="zh-CN" sz="1600" dirty="0">
                        <a:latin typeface="宋体" panose="02010600030101010101" pitchFamily="2" charset="-122"/>
                        <a:ea typeface="宋体" panose="02010600030101010101" pitchFamily="2" charset="-122"/>
                      </a:endParaRPr>
                    </a:p>
                    <a:p>
                      <a:pPr algn="ctr">
                        <a:lnSpc>
                          <a:spcPct val="130000"/>
                        </a:lnSpc>
                        <a:spcAft>
                          <a:spcPts val="0"/>
                        </a:spcAft>
                        <a:buNone/>
                      </a:pPr>
                      <a:r>
                        <a:rPr lang="en-US" altLang="zh-CN" sz="1600" dirty="0">
                          <a:latin typeface="宋体" panose="02010600030101010101" pitchFamily="2" charset="-122"/>
                          <a:ea typeface="方正中等线简体" panose="03000509000000000000" pitchFamily="65" charset="-122"/>
                        </a:rPr>
                        <a:t>③</a:t>
                      </a:r>
                      <a:r>
                        <a:rPr lang="zh-CN" altLang="zh-CN" sz="1600" dirty="0">
                          <a:latin typeface="Times New Roman" panose="02020603050405020304" pitchFamily="18" charset="0"/>
                          <a:ea typeface="方正中等线简体" panose="03000509000000000000" pitchFamily="65" charset="-122"/>
                        </a:rPr>
                        <a:t>考查题型有选择题，更多的是主观题。</a:t>
                      </a:r>
                      <a:r>
                        <a:rPr lang="en-US" altLang="zh-CN" sz="1600" dirty="0">
                          <a:latin typeface="Times New Roman" panose="02020603050405020304" pitchFamily="18" charset="0"/>
                          <a:ea typeface="方正中等线简体" panose="03000509000000000000" pitchFamily="65" charset="-122"/>
                        </a:rPr>
                        <a:t>2021</a:t>
                      </a:r>
                      <a:r>
                        <a:rPr lang="zh-CN" altLang="zh-CN" sz="1600" dirty="0">
                          <a:latin typeface="Times New Roman" panose="02020603050405020304" pitchFamily="18" charset="0"/>
                          <a:ea typeface="方正中等线简体" panose="03000509000000000000" pitchFamily="65" charset="-122"/>
                        </a:rPr>
                        <a:t>年主观题只考了一种修辞手法，</a:t>
                      </a:r>
                      <a:r>
                        <a:rPr lang="en-US" altLang="zh-CN" sz="1600" dirty="0">
                          <a:latin typeface="Times New Roman" panose="02020603050405020304" pitchFamily="18" charset="0"/>
                          <a:ea typeface="方正中等线简体" panose="03000509000000000000" pitchFamily="65" charset="-122"/>
                        </a:rPr>
                        <a:t>2022</a:t>
                      </a:r>
                      <a:r>
                        <a:rPr lang="zh-CN" altLang="zh-CN" sz="1600" dirty="0">
                          <a:latin typeface="Times New Roman" panose="02020603050405020304" pitchFamily="18" charset="0"/>
                          <a:ea typeface="方正中等线简体" panose="03000509000000000000" pitchFamily="65" charset="-122"/>
                        </a:rPr>
                        <a:t>年变为把两种修辞手法结合在一起考查。</a:t>
                      </a:r>
                      <a:endParaRPr lang="zh-CN" altLang="zh-CN" sz="1600" dirty="0">
                        <a:latin typeface="Times New Roman" panose="02020603050405020304" pitchFamily="18" charset="0"/>
                        <a:ea typeface="方正中等线简体" panose="03000509000000000000" pitchFamily="65" charset="-122"/>
                      </a:endParaRPr>
                    </a:p>
                    <a:p>
                      <a:pPr algn="ctr">
                        <a:lnSpc>
                          <a:spcPct val="130000"/>
                        </a:lnSpc>
                        <a:spcAft>
                          <a:spcPts val="0"/>
                        </a:spcAft>
                        <a:buNone/>
                      </a:pPr>
                      <a:endParaRPr lang="zh-CN" altLang="en-US" sz="1600" kern="100">
                        <a:effectLst/>
                        <a:latin typeface="宋体" panose="02010600030101010101" pitchFamily="2" charset="-122"/>
                        <a:ea typeface="宋体" panose="02010600030101010101" pitchFamily="2" charset="-122"/>
                        <a:cs typeface="Courier New" panose="02070309020205020404" pitchFamily="49" charset="0"/>
                      </a:endParaRPr>
                    </a:p>
                  </a:txBody>
                  <a:tcPr marL="44418" marR="44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3730">
                <a:tc rowSpan="3">
                  <a:txBody>
                    <a:bodyPr/>
                    <a:lstStyle/>
                    <a:p>
                      <a:pPr algn="ctr">
                        <a:lnSpc>
                          <a:spcPct val="130000"/>
                        </a:lnSpc>
                        <a:spcAft>
                          <a:spcPts val="0"/>
                        </a:spcAft>
                      </a:pPr>
                      <a:r>
                        <a:rPr lang="en-US" sz="1600" kern="100">
                          <a:effectLst/>
                          <a:latin typeface="Times New Roman" panose="02020603050405020304" pitchFamily="18" charset="0"/>
                          <a:ea typeface="方正中等线简体" panose="03000509000000000000" pitchFamily="65" charset="-122"/>
                          <a:cs typeface="Courier New" panose="02070309020205020404" pitchFamily="49" charset="0"/>
                        </a:rPr>
                        <a:t>2022</a:t>
                      </a:r>
                      <a:endParaRPr lang="zh-CN" sz="1600" kern="100">
                        <a:effectLst/>
                        <a:latin typeface="宋体" panose="02010600030101010101" pitchFamily="2" charset="-122"/>
                        <a:ea typeface="宋体" panose="02010600030101010101" pitchFamily="2" charset="-122"/>
                        <a:cs typeface="Courier New" panose="02070309020205020404" pitchFamily="49" charset="0"/>
                      </a:endParaRPr>
                    </a:p>
                  </a:txBody>
                  <a:tcPr marL="44418" marR="44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zh-CN" sz="1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新高考</a:t>
                      </a:r>
                      <a:r>
                        <a:rPr lang="en-US" sz="1600" kern="100" dirty="0">
                          <a:effectLst/>
                          <a:latin typeface="宋体" panose="02010600030101010101" pitchFamily="2" charset="-122"/>
                          <a:ea typeface="方正中等线简体" panose="03000509000000000000" pitchFamily="65" charset="-122"/>
                          <a:cs typeface="Times New Roman" panose="02020603050405020304" pitchFamily="18" charset="0"/>
                        </a:rPr>
                        <a:t>Ⅰ</a:t>
                      </a:r>
                      <a:r>
                        <a:rPr lang="zh-CN" sz="1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卷</a:t>
                      </a:r>
                      <a:endParaRPr lang="zh-CN" sz="1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4418" marR="44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30000"/>
                        </a:lnSpc>
                        <a:spcAft>
                          <a:spcPts val="0"/>
                        </a:spcAft>
                      </a:pPr>
                      <a:r>
                        <a:rPr lang="zh-CN" sz="1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文中画横线的句子使用了</a:t>
                      </a:r>
                      <a:r>
                        <a:rPr lang="zh-CN" sz="1600" b="1" kern="100" dirty="0">
                          <a:solidFill>
                            <a:srgbClr val="FF0000"/>
                          </a:solidFill>
                          <a:effectLst/>
                          <a:latin typeface="Times New Roman" panose="02020603050405020304" pitchFamily="18" charset="0"/>
                          <a:ea typeface="方正中等线简体" panose="03000509000000000000" pitchFamily="65" charset="-122"/>
                          <a:cs typeface="Times New Roman" panose="02020603050405020304" pitchFamily="18" charset="0"/>
                        </a:rPr>
                        <a:t>设问</a:t>
                      </a:r>
                      <a:r>
                        <a:rPr lang="zh-CN" sz="1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和</a:t>
                      </a:r>
                      <a:r>
                        <a:rPr lang="zh-CN" sz="1600" b="1" kern="100" dirty="0">
                          <a:solidFill>
                            <a:srgbClr val="FF0000"/>
                          </a:solidFill>
                          <a:effectLst/>
                          <a:latin typeface="Times New Roman" panose="02020603050405020304" pitchFamily="18" charset="0"/>
                          <a:ea typeface="方正中等线简体" panose="03000509000000000000" pitchFamily="65" charset="-122"/>
                          <a:cs typeface="Times New Roman" panose="02020603050405020304" pitchFamily="18" charset="0"/>
                        </a:rPr>
                        <a:t>排比</a:t>
                      </a:r>
                      <a:r>
                        <a:rPr lang="zh-CN" sz="1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的修辞手法，请结合材料简要分析其表达效果。</a:t>
                      </a:r>
                      <a:r>
                        <a:rPr lang="en-US" sz="1600" kern="100" dirty="0">
                          <a:effectLst/>
                          <a:latin typeface="Times New Roman" panose="02020603050405020304" pitchFamily="18" charset="0"/>
                          <a:ea typeface="方正中等线简体" panose="03000509000000000000" pitchFamily="65" charset="-122"/>
                          <a:cs typeface="Courier New" panose="02070309020205020404" pitchFamily="49" charset="0"/>
                        </a:rPr>
                        <a:t>(4</a:t>
                      </a:r>
                      <a:r>
                        <a:rPr lang="zh-CN" sz="1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分</a:t>
                      </a:r>
                      <a:r>
                        <a:rPr lang="en-US" sz="1600" kern="100" dirty="0">
                          <a:effectLst/>
                          <a:latin typeface="Times New Roman" panose="02020603050405020304" pitchFamily="18" charset="0"/>
                          <a:ea typeface="方正中等线简体" panose="03000509000000000000" pitchFamily="65" charset="-122"/>
                          <a:cs typeface="Courier New" panose="02070309020205020404" pitchFamily="49" charset="0"/>
                        </a:rPr>
                        <a:t>)</a:t>
                      </a:r>
                      <a:endParaRPr lang="zh-CN" sz="1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4418" marR="44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zh-CN" sz="1600" kern="100">
                          <a:effectLst/>
                          <a:latin typeface="Times New Roman" panose="02020603050405020304" pitchFamily="18" charset="0"/>
                          <a:ea typeface="方正中等线简体" panose="03000509000000000000" pitchFamily="65" charset="-122"/>
                          <a:cs typeface="Times New Roman" panose="02020603050405020304" pitchFamily="18" charset="0"/>
                        </a:rPr>
                        <a:t>设问、排比</a:t>
                      </a:r>
                      <a:endParaRPr lang="zh-CN" sz="1600" kern="100">
                        <a:effectLst/>
                        <a:latin typeface="宋体" panose="02010600030101010101" pitchFamily="2" charset="-122"/>
                        <a:ea typeface="宋体" panose="02010600030101010101" pitchFamily="2" charset="-122"/>
                        <a:cs typeface="Courier New" panose="02070309020205020404" pitchFamily="49" charset="0"/>
                      </a:endParaRPr>
                    </a:p>
                  </a:txBody>
                  <a:tcPr marL="44418" marR="44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marL="44418" marR="44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3730">
                <a:tc vMerge="1">
                  <a:tcPr/>
                </a:tc>
                <a:tc>
                  <a:txBody>
                    <a:bodyPr/>
                    <a:lstStyle/>
                    <a:p>
                      <a:pPr algn="ctr">
                        <a:lnSpc>
                          <a:spcPct val="130000"/>
                        </a:lnSpc>
                        <a:spcAft>
                          <a:spcPts val="0"/>
                        </a:spcAft>
                      </a:pPr>
                      <a:r>
                        <a:rPr lang="zh-CN" sz="1600" kern="100">
                          <a:effectLst/>
                          <a:latin typeface="Times New Roman" panose="02020603050405020304" pitchFamily="18" charset="0"/>
                          <a:ea typeface="方正中等线简体" panose="03000509000000000000" pitchFamily="65" charset="-122"/>
                          <a:cs typeface="Times New Roman" panose="02020603050405020304" pitchFamily="18" charset="0"/>
                        </a:rPr>
                        <a:t>新高考</a:t>
                      </a:r>
                      <a:r>
                        <a:rPr lang="en-US" sz="1600" kern="100">
                          <a:effectLst/>
                          <a:latin typeface="宋体" panose="02010600030101010101" pitchFamily="2" charset="-122"/>
                          <a:ea typeface="方正中等线简体" panose="03000509000000000000" pitchFamily="65" charset="-122"/>
                          <a:cs typeface="Times New Roman" panose="02020603050405020304" pitchFamily="18" charset="0"/>
                        </a:rPr>
                        <a:t>Ⅱ</a:t>
                      </a:r>
                      <a:r>
                        <a:rPr lang="zh-CN" sz="1600" kern="100">
                          <a:effectLst/>
                          <a:latin typeface="Times New Roman" panose="02020603050405020304" pitchFamily="18" charset="0"/>
                          <a:ea typeface="方正中等线简体" panose="03000509000000000000" pitchFamily="65" charset="-122"/>
                          <a:cs typeface="Times New Roman" panose="02020603050405020304" pitchFamily="18" charset="0"/>
                        </a:rPr>
                        <a:t>卷</a:t>
                      </a:r>
                      <a:endParaRPr lang="zh-CN" sz="1600" kern="100">
                        <a:effectLst/>
                        <a:latin typeface="宋体" panose="02010600030101010101" pitchFamily="2" charset="-122"/>
                        <a:ea typeface="宋体" panose="02010600030101010101" pitchFamily="2" charset="-122"/>
                        <a:cs typeface="Courier New" panose="02070309020205020404" pitchFamily="49" charset="0"/>
                      </a:endParaRPr>
                    </a:p>
                  </a:txBody>
                  <a:tcPr marL="44418" marR="44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30000"/>
                        </a:lnSpc>
                        <a:spcAft>
                          <a:spcPts val="0"/>
                        </a:spcAft>
                      </a:pPr>
                      <a:r>
                        <a:rPr lang="zh-CN" sz="1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文中画波浪线的部分除了</a:t>
                      </a:r>
                      <a:r>
                        <a:rPr lang="zh-CN" sz="1600" b="1" kern="100" dirty="0">
                          <a:solidFill>
                            <a:srgbClr val="FF0000"/>
                          </a:solidFill>
                          <a:effectLst/>
                          <a:latin typeface="Times New Roman" panose="02020603050405020304" pitchFamily="18" charset="0"/>
                          <a:ea typeface="方正中等线简体" panose="03000509000000000000" pitchFamily="65" charset="-122"/>
                          <a:cs typeface="Times New Roman" panose="02020603050405020304" pitchFamily="18" charset="0"/>
                        </a:rPr>
                        <a:t>比拟</a:t>
                      </a:r>
                      <a:r>
                        <a:rPr lang="zh-CN" sz="1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以外还使用了哪种修辞手法？请结合原文分析其表达效果。</a:t>
                      </a:r>
                      <a:r>
                        <a:rPr lang="en-US" sz="1600" kern="100" dirty="0">
                          <a:effectLst/>
                          <a:latin typeface="Times New Roman" panose="02020603050405020304" pitchFamily="18" charset="0"/>
                          <a:ea typeface="方正中等线简体" panose="03000509000000000000" pitchFamily="65" charset="-122"/>
                          <a:cs typeface="Courier New" panose="02070309020205020404" pitchFamily="49" charset="0"/>
                        </a:rPr>
                        <a:t>(5</a:t>
                      </a:r>
                      <a:r>
                        <a:rPr lang="zh-CN" sz="1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分</a:t>
                      </a:r>
                      <a:r>
                        <a:rPr lang="en-US" sz="1600" kern="100" dirty="0">
                          <a:effectLst/>
                          <a:latin typeface="Times New Roman" panose="02020603050405020304" pitchFamily="18" charset="0"/>
                          <a:ea typeface="方正中等线简体" panose="03000509000000000000" pitchFamily="65" charset="-122"/>
                          <a:cs typeface="Courier New" panose="02070309020205020404" pitchFamily="49" charset="0"/>
                        </a:rPr>
                        <a:t>)</a:t>
                      </a:r>
                      <a:endParaRPr lang="zh-CN" sz="1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4418" marR="44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zh-CN" sz="1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比拟、排比</a:t>
                      </a:r>
                      <a:endParaRPr lang="zh-CN" sz="1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4418" marR="44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633730">
                <a:tc vMerge="1">
                  <a:tcPr/>
                </a:tc>
                <a:tc>
                  <a:txBody>
                    <a:bodyPr/>
                    <a:lstStyle/>
                    <a:p>
                      <a:pPr algn="ctr">
                        <a:lnSpc>
                          <a:spcPct val="130000"/>
                        </a:lnSpc>
                        <a:spcAft>
                          <a:spcPts val="0"/>
                        </a:spcAft>
                      </a:pPr>
                      <a:r>
                        <a:rPr lang="zh-CN" sz="16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全国</a:t>
                      </a:r>
                      <a:endParaRPr lang="en-US" altLang="zh-CN" sz="16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algn="ctr">
                        <a:lnSpc>
                          <a:spcPct val="130000"/>
                        </a:lnSpc>
                        <a:spcAft>
                          <a:spcPts val="0"/>
                        </a:spcAft>
                      </a:pPr>
                      <a:r>
                        <a:rPr lang="zh-CN" sz="16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甲</a:t>
                      </a:r>
                      <a:r>
                        <a:rPr lang="zh-CN" sz="1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卷</a:t>
                      </a:r>
                      <a:endParaRPr lang="zh-CN" sz="1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4418" marR="44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30000"/>
                        </a:lnSpc>
                        <a:spcAft>
                          <a:spcPts val="0"/>
                        </a:spcAft>
                      </a:pPr>
                      <a:r>
                        <a:rPr lang="zh-CN" sz="1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下列选项中，加颜色的词语和文中</a:t>
                      </a:r>
                      <a:r>
                        <a:rPr lang="en-US" sz="16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1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槐蝉</a:t>
                      </a:r>
                      <a:r>
                        <a:rPr lang="en-US" sz="16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1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所用修辞手法不同的一项是</a:t>
                      </a:r>
                      <a:r>
                        <a:rPr lang="en-US" sz="1600" kern="100" dirty="0">
                          <a:effectLst/>
                          <a:latin typeface="Times New Roman" panose="02020603050405020304" pitchFamily="18" charset="0"/>
                          <a:ea typeface="方正中等线简体" panose="03000509000000000000" pitchFamily="65" charset="-122"/>
                          <a:cs typeface="Courier New" panose="02070309020205020404" pitchFamily="49" charset="0"/>
                        </a:rPr>
                        <a:t>(3</a:t>
                      </a:r>
                      <a:r>
                        <a:rPr lang="zh-CN" sz="1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分</a:t>
                      </a:r>
                      <a:r>
                        <a:rPr lang="en-US" sz="1600" kern="100" dirty="0">
                          <a:effectLst/>
                          <a:latin typeface="Times New Roman" panose="02020603050405020304" pitchFamily="18" charset="0"/>
                          <a:ea typeface="方正中等线简体" panose="03000509000000000000" pitchFamily="65" charset="-122"/>
                          <a:cs typeface="Courier New" panose="02070309020205020404" pitchFamily="49" charset="0"/>
                        </a:rPr>
                        <a:t>)</a:t>
                      </a:r>
                      <a:endParaRPr lang="zh-CN" sz="1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4418" marR="44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zh-CN" sz="1600" kern="100">
                          <a:effectLst/>
                          <a:latin typeface="Times New Roman" panose="02020603050405020304" pitchFamily="18" charset="0"/>
                          <a:ea typeface="方正中等线简体" panose="03000509000000000000" pitchFamily="65" charset="-122"/>
                          <a:cs typeface="Times New Roman" panose="02020603050405020304" pitchFamily="18" charset="0"/>
                        </a:rPr>
                        <a:t>借代、比喻</a:t>
                      </a:r>
                      <a:endParaRPr lang="zh-CN" sz="1600" kern="100">
                        <a:effectLst/>
                        <a:latin typeface="宋体" panose="02010600030101010101" pitchFamily="2" charset="-122"/>
                        <a:ea typeface="宋体" panose="02010600030101010101" pitchFamily="2" charset="-122"/>
                        <a:cs typeface="Courier New" panose="02070309020205020404" pitchFamily="49" charset="0"/>
                      </a:endParaRPr>
                    </a:p>
                  </a:txBody>
                  <a:tcPr marL="44418" marR="44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633730">
                <a:tc rowSpan="2">
                  <a:txBody>
                    <a:bodyPr/>
                    <a:lstStyle/>
                    <a:p>
                      <a:pPr algn="ctr">
                        <a:lnSpc>
                          <a:spcPct val="130000"/>
                        </a:lnSpc>
                        <a:spcAft>
                          <a:spcPts val="0"/>
                        </a:spcAft>
                      </a:pPr>
                      <a:r>
                        <a:rPr lang="en-US" sz="1600" kern="100">
                          <a:effectLst/>
                          <a:latin typeface="Times New Roman" panose="02020603050405020304" pitchFamily="18" charset="0"/>
                          <a:ea typeface="方正中等线简体" panose="03000509000000000000" pitchFamily="65" charset="-122"/>
                          <a:cs typeface="Courier New" panose="02070309020205020404" pitchFamily="49" charset="0"/>
                        </a:rPr>
                        <a:t>2021</a:t>
                      </a:r>
                      <a:endParaRPr lang="zh-CN" sz="1600" kern="100">
                        <a:effectLst/>
                        <a:latin typeface="宋体" panose="02010600030101010101" pitchFamily="2" charset="-122"/>
                        <a:ea typeface="宋体" panose="02010600030101010101" pitchFamily="2" charset="-122"/>
                        <a:cs typeface="Courier New" panose="02070309020205020404" pitchFamily="49" charset="0"/>
                      </a:endParaRPr>
                    </a:p>
                  </a:txBody>
                  <a:tcPr marL="44418" marR="44418" marT="0" marB="0" anchor="ctr">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zh-CN" sz="1600" kern="100">
                          <a:effectLst/>
                          <a:latin typeface="Times New Roman" panose="02020603050405020304" pitchFamily="18" charset="0"/>
                          <a:ea typeface="方正中等线简体" panose="03000509000000000000" pitchFamily="65" charset="-122"/>
                          <a:cs typeface="Times New Roman" panose="02020603050405020304" pitchFamily="18" charset="0"/>
                        </a:rPr>
                        <a:t>新高考</a:t>
                      </a:r>
                      <a:r>
                        <a:rPr lang="en-US" sz="1600" kern="100">
                          <a:effectLst/>
                          <a:latin typeface="宋体" panose="02010600030101010101" pitchFamily="2" charset="-122"/>
                          <a:ea typeface="方正中等线简体" panose="03000509000000000000" pitchFamily="65" charset="-122"/>
                          <a:cs typeface="Times New Roman" panose="02020603050405020304" pitchFamily="18" charset="0"/>
                        </a:rPr>
                        <a:t>Ⅰ</a:t>
                      </a:r>
                      <a:r>
                        <a:rPr lang="zh-CN" sz="1600" kern="100">
                          <a:effectLst/>
                          <a:latin typeface="Times New Roman" panose="02020603050405020304" pitchFamily="18" charset="0"/>
                          <a:ea typeface="方正中等线简体" panose="03000509000000000000" pitchFamily="65" charset="-122"/>
                          <a:cs typeface="Times New Roman" panose="02020603050405020304" pitchFamily="18" charset="0"/>
                        </a:rPr>
                        <a:t>卷</a:t>
                      </a:r>
                      <a:endParaRPr lang="zh-CN" sz="1600" kern="100">
                        <a:effectLst/>
                        <a:latin typeface="宋体" panose="02010600030101010101" pitchFamily="2" charset="-122"/>
                        <a:ea typeface="宋体" panose="02010600030101010101" pitchFamily="2" charset="-122"/>
                        <a:cs typeface="Courier New" panose="02070309020205020404" pitchFamily="49" charset="0"/>
                      </a:endParaRPr>
                    </a:p>
                  </a:txBody>
                  <a:tcPr marL="44418" marR="44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30000"/>
                        </a:lnSpc>
                        <a:spcAft>
                          <a:spcPts val="0"/>
                        </a:spcAft>
                      </a:pPr>
                      <a:r>
                        <a:rPr lang="zh-CN" sz="1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文中画横线的句子使用了</a:t>
                      </a:r>
                      <a:r>
                        <a:rPr lang="zh-CN" sz="1600" b="1" kern="100" dirty="0">
                          <a:solidFill>
                            <a:srgbClr val="FF0000"/>
                          </a:solidFill>
                          <a:effectLst/>
                          <a:latin typeface="Times New Roman" panose="02020603050405020304" pitchFamily="18" charset="0"/>
                          <a:ea typeface="方正中等线简体" panose="03000509000000000000" pitchFamily="65" charset="-122"/>
                          <a:cs typeface="Times New Roman" panose="02020603050405020304" pitchFamily="18" charset="0"/>
                        </a:rPr>
                        <a:t>对偶</a:t>
                      </a:r>
                      <a:r>
                        <a:rPr lang="zh-CN" sz="1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的修辞手法，请简要分析其构成和表达效果。</a:t>
                      </a:r>
                      <a:r>
                        <a:rPr lang="en-US" sz="1600" kern="100" dirty="0">
                          <a:effectLst/>
                          <a:latin typeface="Times New Roman" panose="02020603050405020304" pitchFamily="18" charset="0"/>
                          <a:ea typeface="方正中等线简体" panose="03000509000000000000" pitchFamily="65" charset="-122"/>
                          <a:cs typeface="Courier New" panose="02070309020205020404" pitchFamily="49" charset="0"/>
                        </a:rPr>
                        <a:t>(5</a:t>
                      </a:r>
                      <a:r>
                        <a:rPr lang="zh-CN" sz="1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分</a:t>
                      </a:r>
                      <a:r>
                        <a:rPr lang="en-US" sz="1600" kern="100" dirty="0">
                          <a:effectLst/>
                          <a:latin typeface="Times New Roman" panose="02020603050405020304" pitchFamily="18" charset="0"/>
                          <a:ea typeface="方正中等线简体" panose="03000509000000000000" pitchFamily="65" charset="-122"/>
                          <a:cs typeface="Courier New" panose="02070309020205020404" pitchFamily="49" charset="0"/>
                        </a:rPr>
                        <a:t>)</a:t>
                      </a:r>
                      <a:endParaRPr lang="zh-CN" sz="1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4418" marR="44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zh-CN" sz="1600" kern="100">
                          <a:effectLst/>
                          <a:latin typeface="Times New Roman" panose="02020603050405020304" pitchFamily="18" charset="0"/>
                          <a:ea typeface="方正中等线简体" panose="03000509000000000000" pitchFamily="65" charset="-122"/>
                          <a:cs typeface="Times New Roman" panose="02020603050405020304" pitchFamily="18" charset="0"/>
                          <a:sym typeface="+mn-ea"/>
                        </a:rPr>
                        <a:t>对偶</a:t>
                      </a:r>
                      <a:endParaRPr lang="zh-CN" sz="1600" kern="10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30000"/>
                        </a:lnSpc>
                        <a:spcAft>
                          <a:spcPts val="0"/>
                        </a:spcAft>
                      </a:pPr>
                      <a:endParaRPr lang="zh-CN" sz="1600" kern="100">
                        <a:effectLst/>
                        <a:latin typeface="宋体" panose="02010600030101010101" pitchFamily="2" charset="-122"/>
                        <a:ea typeface="宋体" panose="02010600030101010101" pitchFamily="2" charset="-122"/>
                        <a:cs typeface="Courier New" panose="02070309020205020404" pitchFamily="49" charset="0"/>
                      </a:endParaRPr>
                    </a:p>
                  </a:txBody>
                  <a:tcPr marL="44418" marR="44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946785">
                <a:tc vMerge="1">
                  <a:tcPr marL="44418" marR="44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zh-CN" sz="16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全国</a:t>
                      </a:r>
                      <a:endParaRPr lang="en-US" altLang="zh-CN" sz="16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algn="ctr">
                        <a:lnSpc>
                          <a:spcPct val="130000"/>
                        </a:lnSpc>
                        <a:spcAft>
                          <a:spcPts val="0"/>
                        </a:spcAft>
                      </a:pPr>
                      <a:r>
                        <a:rPr lang="zh-CN" sz="16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甲</a:t>
                      </a:r>
                      <a:r>
                        <a:rPr lang="zh-CN" sz="1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卷</a:t>
                      </a:r>
                      <a:endParaRPr lang="zh-CN" sz="1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4418" marR="44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30000"/>
                        </a:lnSpc>
                        <a:spcAft>
                          <a:spcPts val="0"/>
                        </a:spcAft>
                      </a:pPr>
                      <a:r>
                        <a:rPr lang="zh-CN" sz="1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文中画波浪线处使用了</a:t>
                      </a:r>
                      <a:r>
                        <a:rPr lang="zh-CN" sz="1600" b="1" kern="100" dirty="0">
                          <a:solidFill>
                            <a:srgbClr val="FF0000"/>
                          </a:solidFill>
                          <a:effectLst/>
                          <a:latin typeface="Times New Roman" panose="02020603050405020304" pitchFamily="18" charset="0"/>
                          <a:ea typeface="方正中等线简体" panose="03000509000000000000" pitchFamily="65" charset="-122"/>
                          <a:cs typeface="Times New Roman" panose="02020603050405020304" pitchFamily="18" charset="0"/>
                        </a:rPr>
                        <a:t>拟人</a:t>
                      </a:r>
                      <a:r>
                        <a:rPr lang="zh-CN" sz="1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的修辞手法，请简要分析其表达效果。</a:t>
                      </a:r>
                      <a:r>
                        <a:rPr lang="en-US" sz="1600" kern="100" dirty="0">
                          <a:effectLst/>
                          <a:latin typeface="Times New Roman" panose="02020603050405020304" pitchFamily="18" charset="0"/>
                          <a:ea typeface="方正中等线简体" panose="03000509000000000000" pitchFamily="65" charset="-122"/>
                          <a:cs typeface="Courier New" panose="02070309020205020404" pitchFamily="49" charset="0"/>
                        </a:rPr>
                        <a:t>(5</a:t>
                      </a:r>
                      <a:r>
                        <a:rPr lang="zh-CN" sz="1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分</a:t>
                      </a:r>
                      <a:r>
                        <a:rPr lang="en-US" sz="1600" kern="100" dirty="0">
                          <a:effectLst/>
                          <a:latin typeface="Times New Roman" panose="02020603050405020304" pitchFamily="18" charset="0"/>
                          <a:ea typeface="方正中等线简体" panose="03000509000000000000" pitchFamily="65" charset="-122"/>
                          <a:cs typeface="Courier New" panose="02070309020205020404" pitchFamily="49" charset="0"/>
                        </a:rPr>
                        <a:t>)</a:t>
                      </a:r>
                      <a:endParaRPr lang="zh-CN" sz="1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4418" marR="44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zh-CN" sz="1600" kern="100">
                          <a:effectLst/>
                          <a:latin typeface="Times New Roman" panose="02020603050405020304" pitchFamily="18" charset="0"/>
                          <a:ea typeface="方正中等线简体" panose="03000509000000000000" pitchFamily="65" charset="-122"/>
                          <a:cs typeface="Times New Roman" panose="02020603050405020304" pitchFamily="18" charset="0"/>
                        </a:rPr>
                        <a:t>拟人</a:t>
                      </a:r>
                      <a:endParaRPr lang="zh-CN" sz="1600" kern="100">
                        <a:effectLst/>
                        <a:latin typeface="宋体" panose="02010600030101010101" pitchFamily="2" charset="-122"/>
                        <a:ea typeface="宋体" panose="02010600030101010101" pitchFamily="2" charset="-122"/>
                        <a:cs typeface="Courier New" panose="02070309020205020404" pitchFamily="49" charset="0"/>
                      </a:endParaRPr>
                    </a:p>
                  </a:txBody>
                  <a:tcPr marL="44418" marR="44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949325">
                <a:tc>
                  <a:txBody>
                    <a:bodyPr/>
                    <a:p>
                      <a:pPr algn="ctr">
                        <a:lnSpc>
                          <a:spcPct val="130000"/>
                        </a:lnSpc>
                        <a:spcAft>
                          <a:spcPts val="0"/>
                        </a:spcAft>
                      </a:pPr>
                      <a:r>
                        <a:rPr lang="en-US" sz="1600" kern="100">
                          <a:effectLst/>
                          <a:latin typeface="Times New Roman" panose="02020603050405020304" pitchFamily="18" charset="0"/>
                          <a:ea typeface="方正中等线简体" panose="03000509000000000000" pitchFamily="65" charset="-122"/>
                          <a:cs typeface="Courier New" panose="02070309020205020404" pitchFamily="49" charset="0"/>
                        </a:rPr>
                        <a:t>2020</a:t>
                      </a:r>
                      <a:endParaRPr lang="zh-CN" sz="1600" kern="100">
                        <a:effectLst/>
                        <a:latin typeface="宋体" panose="02010600030101010101" pitchFamily="2" charset="-122"/>
                        <a:ea typeface="宋体" panose="02010600030101010101" pitchFamily="2" charset="-122"/>
                        <a:cs typeface="Courier New" panose="02070309020205020404" pitchFamily="49" charset="0"/>
                      </a:endParaRPr>
                    </a:p>
                  </a:txBody>
                  <a:tcPr marL="44418" marR="44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lnSpc>
                          <a:spcPct val="130000"/>
                        </a:lnSpc>
                        <a:spcAft>
                          <a:spcPts val="0"/>
                        </a:spcAft>
                      </a:pPr>
                      <a:r>
                        <a:rPr lang="zh-CN" sz="16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新高</a:t>
                      </a:r>
                      <a:endParaRPr lang="en-US" altLang="zh-CN" sz="16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algn="ctr">
                        <a:lnSpc>
                          <a:spcPct val="130000"/>
                        </a:lnSpc>
                        <a:spcAft>
                          <a:spcPts val="0"/>
                        </a:spcAft>
                      </a:pPr>
                      <a:r>
                        <a:rPr lang="zh-CN" sz="16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考</a:t>
                      </a:r>
                      <a:r>
                        <a:rPr lang="en-US" sz="1600" kern="100" dirty="0">
                          <a:effectLst/>
                          <a:latin typeface="宋体" panose="02010600030101010101" pitchFamily="2" charset="-122"/>
                          <a:ea typeface="方正中等线简体" panose="03000509000000000000" pitchFamily="65" charset="-122"/>
                          <a:cs typeface="Times New Roman" panose="02020603050405020304" pitchFamily="18" charset="0"/>
                        </a:rPr>
                        <a:t>Ⅰ</a:t>
                      </a:r>
                      <a:r>
                        <a:rPr lang="zh-CN" sz="1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1600" kern="100" dirty="0">
                          <a:effectLst/>
                          <a:latin typeface="宋体" panose="02010600030101010101" pitchFamily="2" charset="-122"/>
                          <a:ea typeface="方正中等线简体" panose="03000509000000000000" pitchFamily="65" charset="-122"/>
                          <a:cs typeface="Times New Roman" panose="02020603050405020304" pitchFamily="18" charset="0"/>
                        </a:rPr>
                        <a:t>Ⅱ</a:t>
                      </a:r>
                      <a:r>
                        <a:rPr lang="zh-CN" sz="1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卷</a:t>
                      </a:r>
                      <a:endParaRPr lang="zh-CN" sz="1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4418" marR="44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marL="71755" algn="l">
                        <a:lnSpc>
                          <a:spcPct val="130000"/>
                        </a:lnSpc>
                        <a:spcAft>
                          <a:spcPts val="0"/>
                        </a:spcAft>
                      </a:pPr>
                      <a:r>
                        <a:rPr lang="zh-CN" sz="1600" b="1" kern="100" dirty="0">
                          <a:solidFill>
                            <a:srgbClr val="FF0000"/>
                          </a:solidFill>
                          <a:effectLst/>
                          <a:latin typeface="Times New Roman" panose="02020603050405020304" pitchFamily="18" charset="0"/>
                          <a:ea typeface="方正中等线简体" panose="03000509000000000000" pitchFamily="65" charset="-122"/>
                          <a:cs typeface="Times New Roman" panose="02020603050405020304" pitchFamily="18" charset="0"/>
                        </a:rPr>
                        <a:t>比喻</a:t>
                      </a:r>
                      <a:r>
                        <a:rPr lang="zh-CN" sz="1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具有相似性，请据此对文中画横线的句子所用比喻进行简要分析。</a:t>
                      </a:r>
                      <a:r>
                        <a:rPr lang="en-US" sz="1600" kern="100" dirty="0">
                          <a:effectLst/>
                          <a:latin typeface="Times New Roman" panose="02020603050405020304" pitchFamily="18" charset="0"/>
                          <a:ea typeface="方正中等线简体" panose="03000509000000000000" pitchFamily="65" charset="-122"/>
                          <a:cs typeface="Courier New" panose="02070309020205020404" pitchFamily="49" charset="0"/>
                        </a:rPr>
                        <a:t>(4</a:t>
                      </a:r>
                      <a:r>
                        <a:rPr lang="zh-CN" sz="1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分</a:t>
                      </a:r>
                      <a:r>
                        <a:rPr lang="en-US" sz="1600" kern="100" dirty="0">
                          <a:effectLst/>
                          <a:latin typeface="Times New Roman" panose="02020603050405020304" pitchFamily="18" charset="0"/>
                          <a:ea typeface="方正中等线简体" panose="03000509000000000000" pitchFamily="65" charset="-122"/>
                          <a:cs typeface="Courier New" panose="02070309020205020404" pitchFamily="49" charset="0"/>
                        </a:rPr>
                        <a:t>)</a:t>
                      </a:r>
                      <a:endParaRPr lang="zh-CN" sz="1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4418" marR="44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ctr">
                        <a:lnSpc>
                          <a:spcPct val="130000"/>
                        </a:lnSpc>
                        <a:spcAft>
                          <a:spcPts val="0"/>
                        </a:spcAft>
                      </a:pPr>
                      <a:r>
                        <a:rPr lang="zh-CN" sz="16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比喻</a:t>
                      </a:r>
                      <a:endParaRPr lang="zh-CN" sz="1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4418" marR="44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190673" y="189269"/>
            <a:ext cx="11477847" cy="737235"/>
          </a:xfrm>
          <a:prstGeom prst="rect">
            <a:avLst/>
          </a:prstGeom>
          <a:noFill/>
        </p:spPr>
        <p:txBody>
          <a:bodyPr wrap="square" rtlCol="0">
            <a:spAutoFit/>
          </a:bodyPr>
          <a:p>
            <a:pPr>
              <a:lnSpc>
                <a:spcPct val="150000"/>
              </a:lnSpc>
            </a:pPr>
            <a:r>
              <a:rPr lang="zh-CN" altLang="zh-CN" sz="2800"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rPr>
              <a:t>【辨识区分】</a:t>
            </a:r>
            <a:r>
              <a:rPr lang="en-US" altLang="zh-CN" sz="2800"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b="1"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对偶与排比的</a:t>
            </a:r>
            <a:r>
              <a:rPr lang="zh-CN" altLang="zh-CN" sz="2800" b="1" kern="1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区别</a:t>
            </a:r>
            <a:endParaRPr lang="zh-CN" altLang="zh-CN" sz="2800" b="1" kern="100" dirty="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
        <p:nvSpPr>
          <p:cNvPr id="7" name="矩形 6"/>
          <p:cNvSpPr/>
          <p:nvPr/>
        </p:nvSpPr>
        <p:spPr>
          <a:xfrm>
            <a:off x="406400" y="1341755"/>
            <a:ext cx="11662410" cy="4615815"/>
          </a:xfrm>
          <a:prstGeom prst="rect">
            <a:avLst/>
          </a:prstGeom>
        </p:spPr>
        <p:txBody>
          <a:bodyPr wrap="square">
            <a:spAutoFit/>
          </a:bodyPr>
          <a:p>
            <a:pPr indent="713105" algn="just">
              <a:lnSpc>
                <a:spcPct val="150000"/>
              </a:lnSpc>
            </a:pPr>
            <a:r>
              <a:rPr lang="en-US" altLang="zh-CN" sz="2800" kern="100" dirty="0" smtClean="0">
                <a:solidFill>
                  <a:prstClr val="black"/>
                </a:solidFill>
                <a:latin typeface="宋体" panose="02010600030101010101" pitchFamily="2" charset="-122"/>
                <a:ea typeface="楷体_GB2312" panose="02010609030101010101" pitchFamily="49" charset="-122"/>
                <a:cs typeface="Times New Roman" panose="02020603050405020304" pitchFamily="18" charset="0"/>
                <a:sym typeface="+mn-ea"/>
              </a:rPr>
              <a:t>①</a:t>
            </a:r>
            <a:r>
              <a:rPr lang="zh-CN" altLang="zh-CN" sz="2800" kern="100" dirty="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sym typeface="+mn-ea"/>
              </a:rPr>
              <a:t>对称性与平列式。对偶是两个语言单位，而排比是三个或三个以上的语言单位。对偶要求必须对称，字数相等；排比要求结构大体相似，字数要求不甚严格。</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indent="713105" algn="just">
              <a:lnSpc>
                <a:spcPct val="150000"/>
              </a:lnSpc>
            </a:pPr>
            <a:r>
              <a:rPr lang="en-US" altLang="zh-CN" sz="2800" kern="100" dirty="0">
                <a:solidFill>
                  <a:prstClr val="black"/>
                </a:solidFill>
                <a:latin typeface="宋体" panose="02010600030101010101" pitchFamily="2" charset="-122"/>
                <a:ea typeface="楷体_GB2312" panose="02010609030101010101" pitchFamily="49" charset="-122"/>
                <a:cs typeface="Times New Roman" panose="02020603050405020304" pitchFamily="18" charset="0"/>
                <a:sym typeface="+mn-ea"/>
              </a:rPr>
              <a:t>②</a:t>
            </a:r>
            <a:r>
              <a:rPr lang="zh-CN" altLang="zh-CN" sz="2800" kern="100" dirty="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sym typeface="+mn-ea"/>
              </a:rPr>
              <a:t>词语的重字与避重有别。排比经常以同一词语作为彼此的提示语，使排比内容互相衔接，给人以紧凑密集之感；而典型的对偶句上下两句不重字。</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indent="713105" algn="just">
              <a:lnSpc>
                <a:spcPct val="150000"/>
              </a:lnSpc>
            </a:pPr>
            <a:r>
              <a:rPr lang="en-US" altLang="zh-CN" sz="2800" kern="100" dirty="0">
                <a:solidFill>
                  <a:prstClr val="black"/>
                </a:solidFill>
                <a:latin typeface="宋体" panose="02010600030101010101" pitchFamily="2" charset="-122"/>
                <a:ea typeface="楷体_GB2312" panose="02010609030101010101" pitchFamily="49" charset="-122"/>
                <a:cs typeface="Times New Roman" panose="02020603050405020304" pitchFamily="18" charset="0"/>
                <a:sym typeface="+mn-ea"/>
              </a:rPr>
              <a:t>③</a:t>
            </a:r>
            <a:r>
              <a:rPr lang="zh-CN" altLang="zh-CN" sz="2800" kern="100" dirty="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sym typeface="+mn-ea"/>
              </a:rPr>
              <a:t>对偶以要求平仄对仗为佳，排比则无此要求。</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263063" y="136564"/>
            <a:ext cx="11477847" cy="738664"/>
          </a:xfrm>
          <a:prstGeom prst="rect">
            <a:avLst/>
          </a:prstGeom>
          <a:noFill/>
        </p:spPr>
        <p:txBody>
          <a:bodyPr wrap="square" rtlCol="0">
            <a:spAutoFit/>
          </a:bodyPr>
          <a:p>
            <a:pPr>
              <a:lnSpc>
                <a:spcPct val="150000"/>
              </a:lnSpc>
            </a:pPr>
            <a:r>
              <a:rPr lang="zh-CN" altLang="zh-CN" sz="2800"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rPr>
              <a:t>【理解小练</a:t>
            </a:r>
            <a:r>
              <a:rPr lang="en-US" altLang="zh-CN" sz="2800"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2800" b="1" kern="100" dirty="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
        <p:nvSpPr>
          <p:cNvPr id="7" name="矩形 6"/>
          <p:cNvSpPr/>
          <p:nvPr/>
        </p:nvSpPr>
        <p:spPr>
          <a:xfrm>
            <a:off x="377997" y="909375"/>
            <a:ext cx="11423477" cy="3322955"/>
          </a:xfrm>
          <a:prstGeom prst="rect">
            <a:avLst/>
          </a:prstGeom>
        </p:spPr>
        <p:txBody>
          <a:bodyPr wrap="square">
            <a:spAutoFit/>
          </a:bodyPr>
          <a:p>
            <a:pPr algn="just">
              <a:lnSpc>
                <a:spcPct val="150000"/>
              </a:lnSpc>
            </a:pP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下列诗句中没有使用反复手法的一项是</a:t>
            </a:r>
            <a:r>
              <a:rPr lang="en-US"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        ) </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pP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年年岁岁花相似，岁岁年年人不同。</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pP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乐游原上清秋节，咸阳古道音尘绝。音尘绝，西风残照，汉家陵阙。</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pP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少年不识愁滋味，爱上层楼。爱上层楼，为赋新词强说愁。</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pP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几时归去，作个闲人。对一张琴，一壶酒，一溪云。</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
        <p:nvSpPr>
          <p:cNvPr id="5" name="TextBox 9"/>
          <p:cNvSpPr txBox="1"/>
          <p:nvPr/>
        </p:nvSpPr>
        <p:spPr>
          <a:xfrm>
            <a:off x="262716" y="3573861"/>
            <a:ext cx="756000" cy="756000"/>
          </a:xfrm>
          <a:prstGeom prst="rect">
            <a:avLst/>
          </a:prstGeom>
          <a:noFill/>
        </p:spPr>
        <p:txBody>
          <a:bodyPr wrap="square" rtlCol="0">
            <a:spAutoFit/>
          </a:bodyPr>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10" name="矩形 9"/>
          <p:cNvSpPr/>
          <p:nvPr/>
        </p:nvSpPr>
        <p:spPr>
          <a:xfrm>
            <a:off x="910302" y="4582036"/>
            <a:ext cx="10966708" cy="624530"/>
          </a:xfrm>
          <a:prstGeom prst="rect">
            <a:avLst/>
          </a:prstGeom>
          <a:noFill/>
          <a:ln>
            <a:noFill/>
          </a:ln>
        </p:spPr>
        <p:txBody>
          <a:bodyPr>
            <a:spAutoFit/>
          </a:bodyPr>
          <a:p>
            <a:pPr algn="just">
              <a:lnSpc>
                <a:spcPct val="140000"/>
              </a:lnSpc>
            </a:pPr>
            <a:r>
              <a:rPr lang="en-US" altLang="zh-CN" sz="2800" kern="100" dirty="0">
                <a:solidFill>
                  <a:prstClr val="black"/>
                </a:solidFill>
                <a:latin typeface="Times New Roman" panose="02020603050405020304" pitchFamily="18" charset="0"/>
                <a:ea typeface="仿宋_GB2312" panose="02010609030101010101" pitchFamily="49" charset="-122"/>
              </a:rPr>
              <a:t>D</a:t>
            </a:r>
            <a:r>
              <a:rPr lang="zh-CN" altLang="zh-CN" sz="2800" kern="100" dirty="0">
                <a:solidFill>
                  <a:prstClr val="black"/>
                </a:solidFill>
                <a:latin typeface="Times New Roman" panose="02020603050405020304" pitchFamily="18" charset="0"/>
                <a:ea typeface="仿宋_GB2312" panose="02010609030101010101" pitchFamily="49" charset="-122"/>
                <a:cs typeface="Times New Roman" panose="02020603050405020304" pitchFamily="18" charset="0"/>
              </a:rPr>
              <a:t>项使用了排比手法，其他三项均使用了反复手法。</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0" grpId="0"/>
      <p:bldP spid="10"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118918" y="333414"/>
            <a:ext cx="11477847" cy="738664"/>
          </a:xfrm>
          <a:prstGeom prst="rect">
            <a:avLst/>
          </a:prstGeom>
          <a:noFill/>
        </p:spPr>
        <p:txBody>
          <a:bodyPr wrap="square" rtlCol="0">
            <a:spAutoFit/>
          </a:bodyPr>
          <a:p>
            <a:pPr>
              <a:lnSpc>
                <a:spcPct val="150000"/>
              </a:lnSpc>
            </a:pPr>
            <a:r>
              <a:rPr lang="zh-CN" altLang="zh-CN" sz="2800"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rPr>
              <a:t>【理解小练</a:t>
            </a:r>
            <a:r>
              <a:rPr lang="en-US" altLang="zh-CN" sz="2800"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rPr>
              <a:t>9</a:t>
            </a:r>
            <a:r>
              <a:rPr lang="zh-CN" altLang="zh-CN" sz="2800"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2800" b="1" kern="100" dirty="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
        <p:nvSpPr>
          <p:cNvPr id="7" name="矩形 6"/>
          <p:cNvSpPr/>
          <p:nvPr/>
        </p:nvSpPr>
        <p:spPr>
          <a:xfrm>
            <a:off x="478962" y="1197665"/>
            <a:ext cx="11423477" cy="3322955"/>
          </a:xfrm>
          <a:prstGeom prst="rect">
            <a:avLst/>
          </a:prstGeom>
        </p:spPr>
        <p:txBody>
          <a:bodyPr wrap="square">
            <a:spAutoFit/>
          </a:bodyPr>
          <a:p>
            <a:pPr algn="just">
              <a:lnSpc>
                <a:spcPct val="150000"/>
              </a:lnSpc>
            </a:pP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下列诗句中与其他三项所使用的修辞手法不同的一项是</a:t>
            </a:r>
            <a:r>
              <a:rPr lang="en-US"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pP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人生自古谁无死？留取丹心照汗青。</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pP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春来江水绿如蓝，能不忆江南？</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pP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此夜曲中闻折柳，何人不起故园情？</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pP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妆罢低声问夫婿，画眉深浅入时无？</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
        <p:nvSpPr>
          <p:cNvPr id="5" name="TextBox 9"/>
          <p:cNvSpPr txBox="1"/>
          <p:nvPr/>
        </p:nvSpPr>
        <p:spPr>
          <a:xfrm>
            <a:off x="334471" y="3862151"/>
            <a:ext cx="756000" cy="756000"/>
          </a:xfrm>
          <a:prstGeom prst="rect">
            <a:avLst/>
          </a:prstGeom>
          <a:noFill/>
        </p:spPr>
        <p:txBody>
          <a:bodyPr wrap="square" rtlCol="0">
            <a:spAutoFit/>
          </a:bodyPr>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10" name="矩形 9"/>
          <p:cNvSpPr/>
          <p:nvPr/>
        </p:nvSpPr>
        <p:spPr>
          <a:xfrm>
            <a:off x="910302" y="4942081"/>
            <a:ext cx="10966708" cy="624530"/>
          </a:xfrm>
          <a:prstGeom prst="rect">
            <a:avLst/>
          </a:prstGeom>
          <a:noFill/>
          <a:ln>
            <a:noFill/>
          </a:ln>
        </p:spPr>
        <p:txBody>
          <a:bodyPr>
            <a:spAutoFit/>
          </a:bodyPr>
          <a:p>
            <a:pPr algn="just">
              <a:lnSpc>
                <a:spcPct val="140000"/>
              </a:lnSpc>
            </a:pPr>
            <a:r>
              <a:rPr lang="en-US" altLang="zh-CN" sz="2800" kern="100" dirty="0">
                <a:solidFill>
                  <a:prstClr val="black"/>
                </a:solidFill>
                <a:latin typeface="Times New Roman" panose="02020603050405020304" pitchFamily="18" charset="0"/>
                <a:ea typeface="仿宋_GB2312" panose="02010609030101010101" pitchFamily="49" charset="-122"/>
              </a:rPr>
              <a:t>D</a:t>
            </a:r>
            <a:r>
              <a:rPr lang="zh-CN" altLang="zh-CN" sz="2800" kern="100" dirty="0">
                <a:solidFill>
                  <a:prstClr val="black"/>
                </a:solidFill>
                <a:latin typeface="Times New Roman" panose="02020603050405020304" pitchFamily="18" charset="0"/>
                <a:ea typeface="仿宋_GB2312" panose="02010609030101010101" pitchFamily="49" charset="-122"/>
                <a:cs typeface="Times New Roman" panose="02020603050405020304" pitchFamily="18" charset="0"/>
              </a:rPr>
              <a:t>项为一般疑问句，其他三项均为反问句。</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0" grpId="0"/>
      <p:bldP spid="10"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190673" y="189269"/>
            <a:ext cx="11477847" cy="737235"/>
          </a:xfrm>
          <a:prstGeom prst="rect">
            <a:avLst/>
          </a:prstGeom>
          <a:noFill/>
        </p:spPr>
        <p:txBody>
          <a:bodyPr wrap="square" rtlCol="0">
            <a:spAutoFit/>
          </a:bodyPr>
          <a:p>
            <a:pPr>
              <a:lnSpc>
                <a:spcPct val="150000"/>
              </a:lnSpc>
            </a:pPr>
            <a:r>
              <a:rPr lang="zh-CN" altLang="zh-CN" sz="2800"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rPr>
              <a:t>【辨识区分】</a:t>
            </a:r>
            <a:r>
              <a:rPr lang="en-US" altLang="zh-CN" sz="2800"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b="1"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设问与反问的</a:t>
            </a:r>
            <a:r>
              <a:rPr lang="zh-CN" altLang="zh-CN" sz="2800" b="1" kern="1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区别</a:t>
            </a:r>
            <a:endParaRPr lang="zh-CN" altLang="zh-CN" sz="2800" b="1" kern="100" dirty="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
        <p:nvSpPr>
          <p:cNvPr id="7" name="矩形 6"/>
          <p:cNvSpPr/>
          <p:nvPr/>
        </p:nvSpPr>
        <p:spPr>
          <a:xfrm>
            <a:off x="239395" y="1341755"/>
            <a:ext cx="11829415" cy="2676525"/>
          </a:xfrm>
          <a:prstGeom prst="rect">
            <a:avLst/>
          </a:prstGeom>
        </p:spPr>
        <p:txBody>
          <a:bodyPr wrap="square">
            <a:spAutoFit/>
          </a:bodyPr>
          <a:p>
            <a:pPr indent="713105" algn="just">
              <a:lnSpc>
                <a:spcPct val="150000"/>
              </a:lnSpc>
            </a:pPr>
            <a:r>
              <a:rPr lang="en-US" altLang="zh-CN" sz="2800" kern="100" dirty="0" smtClean="0">
                <a:solidFill>
                  <a:prstClr val="black"/>
                </a:solidFill>
                <a:latin typeface="宋体" panose="02010600030101010101" pitchFamily="2" charset="-122"/>
                <a:ea typeface="楷体_GB2312" panose="02010609030101010101" pitchFamily="49" charset="-122"/>
                <a:cs typeface="Times New Roman" panose="02020603050405020304" pitchFamily="18" charset="0"/>
                <a:sym typeface="+mn-ea"/>
              </a:rPr>
              <a:t>①</a:t>
            </a:r>
            <a:r>
              <a:rPr lang="zh-CN" altLang="zh-CN" sz="2800" kern="100" dirty="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sym typeface="+mn-ea"/>
              </a:rPr>
              <a:t>设问不表示肯定什么或否定什么，而反问则明确地表示肯定或否定的内容。</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indent="713105" algn="just">
              <a:lnSpc>
                <a:spcPct val="150000"/>
              </a:lnSpc>
            </a:pPr>
            <a:r>
              <a:rPr lang="en-US" altLang="zh-CN" sz="2800" kern="100" dirty="0">
                <a:solidFill>
                  <a:prstClr val="black"/>
                </a:solidFill>
                <a:latin typeface="宋体" panose="02010600030101010101" pitchFamily="2" charset="-122"/>
                <a:ea typeface="楷体_GB2312" panose="02010609030101010101" pitchFamily="49" charset="-122"/>
                <a:cs typeface="Times New Roman" panose="02020603050405020304" pitchFamily="18" charset="0"/>
                <a:sym typeface="+mn-ea"/>
              </a:rPr>
              <a:t>②</a:t>
            </a:r>
            <a:r>
              <a:rPr lang="zh-CN" altLang="zh-CN" sz="2800" kern="100" dirty="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sym typeface="+mn-ea"/>
              </a:rPr>
              <a:t>设问主要是提出问题，引起注意，启发思考，然后自己回答；而反问主要是加强语气，用确定的语气表明自己的思想，答在问中。</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6528" y="189269"/>
            <a:ext cx="11477847" cy="737235"/>
          </a:xfrm>
          <a:prstGeom prst="rect">
            <a:avLst/>
          </a:prstGeom>
          <a:noFill/>
        </p:spPr>
        <p:txBody>
          <a:bodyPr wrap="square" rtlCol="0">
            <a:spAutoFit/>
          </a:bodyPr>
          <a:p>
            <a:pPr>
              <a:lnSpc>
                <a:spcPct val="150000"/>
              </a:lnSpc>
            </a:pPr>
            <a:r>
              <a:rPr lang="zh-CN" altLang="zh-CN" sz="2800"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rPr>
              <a:t>总结</a:t>
            </a:r>
            <a:r>
              <a:rPr lang="en-US" altLang="zh-CN" sz="2800"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rPr>
              <a:t>修辞表达效果</a:t>
            </a:r>
            <a:r>
              <a:rPr lang="en-US" altLang="zh-CN" sz="2800"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rPr>
              <a:t>答题</a:t>
            </a:r>
            <a:r>
              <a:rPr lang="zh-CN" altLang="zh-CN" sz="2800"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rPr>
              <a:t>规范</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2800" b="1" kern="100" dirty="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
        <p:nvSpPr>
          <p:cNvPr id="3" name="矩形 2"/>
          <p:cNvSpPr/>
          <p:nvPr/>
        </p:nvSpPr>
        <p:spPr>
          <a:xfrm>
            <a:off x="118745" y="1053465"/>
            <a:ext cx="11764645" cy="5262245"/>
          </a:xfrm>
          <a:prstGeom prst="rect">
            <a:avLst/>
          </a:prstGeom>
        </p:spPr>
        <p:txBody>
          <a:bodyPr wrap="square">
            <a:spAutoFit/>
          </a:bodyPr>
          <a:p>
            <a:pPr indent="713105" algn="just">
              <a:lnSpc>
                <a:spcPct val="150000"/>
              </a:lnSpc>
              <a:spcAft>
                <a:spcPts val="0"/>
              </a:spcAft>
            </a:pPr>
            <a:r>
              <a:rPr lang="en-US" altLang="zh-CN" sz="2800" kern="100" dirty="0">
                <a:latin typeface="Times New Roman" panose="02020603050405020304" pitchFamily="18" charset="0"/>
                <a:ea typeface="楷体_GB2312" panose="02010609030101010101" pitchFamily="49" charset="-122"/>
                <a:cs typeface="Times New Roman" panose="02020603050405020304" pitchFamily="18" charset="0"/>
                <a:sym typeface="+mn-ea"/>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sym typeface="+mn-ea"/>
              </a:rPr>
              <a:t>结合语境分析修辞手法运用</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sym typeface="+mn-ea"/>
              </a:rPr>
              <a:t>效果。</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indent="713105" algn="just">
              <a:lnSpc>
                <a:spcPct val="150000"/>
              </a:lnSpc>
              <a:spcAft>
                <a:spcPts val="0"/>
              </a:spcAft>
            </a:pPr>
            <a:r>
              <a:rPr lang="en-US" altLang="zh-CN" sz="2800" kern="100" dirty="0">
                <a:latin typeface="Times New Roman" panose="02020603050405020304" pitchFamily="18" charset="0"/>
                <a:ea typeface="楷体_GB2312" panose="02010609030101010101" pitchFamily="49" charset="-122"/>
                <a:cs typeface="Times New Roman" panose="02020603050405020304" pitchFamily="18" charset="0"/>
                <a:sym typeface="+mn-ea"/>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sym typeface="+mn-ea"/>
              </a:rPr>
              <a:t>分析表达效果要注意多角度。</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sym typeface="+mn-ea"/>
              </a:rPr>
              <a:t>①</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sym typeface="+mn-ea"/>
              </a:rPr>
              <a:t>内容上，对</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sym typeface="+mn-ea"/>
              </a:rPr>
              <a:t>起强调作用，使描写生动形象，突出</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sym typeface="+mn-ea"/>
              </a:rPr>
              <a:t>的特点。</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sym typeface="+mn-ea"/>
              </a:rPr>
              <a:t>②</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sym typeface="+mn-ea"/>
              </a:rPr>
              <a:t>情感上，表达作者</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sym typeface="+mn-ea"/>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sym typeface="+mn-ea"/>
              </a:rPr>
              <a:t>的情感，抒情意味浓厚。</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sym typeface="+mn-ea"/>
              </a:rPr>
              <a:t>③</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sym typeface="+mn-ea"/>
              </a:rPr>
              <a:t>句式上，整齐有序，整散结合等。</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sym typeface="+mn-ea"/>
              </a:rPr>
              <a:t>④</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sym typeface="+mn-ea"/>
              </a:rPr>
              <a:t>语言上，生动、活泼、典雅，具有音乐美等。</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sym typeface="+mn-ea"/>
              </a:rPr>
              <a:t>⑤</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sym typeface="+mn-ea"/>
              </a:rPr>
              <a:t>语气上，增强语气，增强气势。</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sym typeface="+mn-ea"/>
              </a:rPr>
              <a:t>⑥</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sym typeface="+mn-ea"/>
              </a:rPr>
              <a:t>阅读效果上，激发读者阅读兴趣，加深读者印象，引发读者思考。</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indent="713105"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sym typeface="+mn-ea"/>
              </a:rPr>
              <a:t>另外，有时要结合结构分析，如过渡、铺垫等。这一点要结合修辞句在文段中的位置分析，不是答每道题都必须有的。</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1342778" y="1197874"/>
            <a:ext cx="9678847" cy="923330"/>
          </a:xfrm>
          <a:prstGeom prst="rect">
            <a:avLst/>
          </a:prstGeom>
          <a:noFill/>
        </p:spPr>
        <p:txBody>
          <a:bodyPr wrap="square" rtlCol="0">
            <a:spAutoFit/>
          </a:bodyPr>
          <a:p>
            <a:pPr algn="ctr"/>
            <a:r>
              <a:rPr lang="zh-CN" altLang="zh-CN" sz="5400" b="1" dirty="0">
                <a:solidFill>
                  <a:prstClr val="black">
                    <a:lumMod val="75000"/>
                    <a:lumOff val="25000"/>
                  </a:prstClr>
                </a:solidFill>
                <a:latin typeface="微软雅黑" panose="020B0503020204020204" charset="-122"/>
              </a:rPr>
              <a:t>分析修辞手法构成及表达</a:t>
            </a:r>
            <a:r>
              <a:rPr lang="zh-CN" altLang="zh-CN" sz="5400" b="1" dirty="0" smtClean="0">
                <a:solidFill>
                  <a:prstClr val="black">
                    <a:lumMod val="75000"/>
                    <a:lumOff val="25000"/>
                  </a:prstClr>
                </a:solidFill>
                <a:latin typeface="微软雅黑" panose="020B0503020204020204" charset="-122"/>
              </a:rPr>
              <a:t>效果</a:t>
            </a:r>
            <a:endParaRPr lang="zh-CN" altLang="en-US" sz="5400" b="1" dirty="0">
              <a:solidFill>
                <a:prstClr val="black">
                  <a:lumMod val="75000"/>
                  <a:lumOff val="25000"/>
                </a:prstClr>
              </a:solidFill>
              <a:latin typeface="微软雅黑" panose="020B0503020204020204" charset="-122"/>
            </a:endParaRPr>
          </a:p>
        </p:txBody>
      </p:sp>
      <p:sp>
        <p:nvSpPr>
          <p:cNvPr id="5" name="矩形 4"/>
          <p:cNvSpPr/>
          <p:nvPr/>
        </p:nvSpPr>
        <p:spPr>
          <a:xfrm>
            <a:off x="3359150" y="2997200"/>
            <a:ext cx="6148070" cy="511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3200">
                <a:solidFill>
                  <a:srgbClr val="FF0000"/>
                </a:solidFill>
              </a:rPr>
              <a:t>明晰特</a:t>
            </a:r>
            <a:r>
              <a:rPr lang="zh-CN" altLang="en-US" sz="3200">
                <a:solidFill>
                  <a:srgbClr val="FF0000"/>
                </a:solidFill>
              </a:rPr>
              <a:t>性，辨析得法，作答</a:t>
            </a:r>
            <a:r>
              <a:rPr lang="zh-CN" altLang="en-US" sz="3200">
                <a:solidFill>
                  <a:srgbClr val="FF0000"/>
                </a:solidFill>
              </a:rPr>
              <a:t>规范</a:t>
            </a:r>
            <a:endParaRPr lang="zh-CN" altLang="en-US" sz="32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 name="文本框 101"/>
          <p:cNvSpPr txBox="1"/>
          <p:nvPr/>
        </p:nvSpPr>
        <p:spPr>
          <a:xfrm>
            <a:off x="46355" y="837565"/>
            <a:ext cx="12039600" cy="2676525"/>
          </a:xfrm>
          <a:prstGeom prst="rect">
            <a:avLst/>
          </a:prstGeom>
          <a:noFill/>
          <a:ln w="9525">
            <a:noFill/>
          </a:ln>
        </p:spPr>
        <p:txBody>
          <a:bodyPr wrap="square">
            <a:spAutoFit/>
          </a:bodyPr>
          <a:p>
            <a:pPr indent="0"/>
            <a:r>
              <a:rPr lang="en-US" b="0">
                <a:latin typeface="Times New Roman" panose="02020603050405020304" pitchFamily="18" charset="0"/>
                <a:cs typeface="楷体_GB2312" charset="0"/>
              </a:rPr>
              <a:t>1.(202</a:t>
            </a:r>
            <a:r>
              <a:rPr lang="en-US" b="0">
                <a:latin typeface="Times New Roman" panose="02020603050405020304" pitchFamily="18" charset="0"/>
              </a:rPr>
              <a:t>0</a:t>
            </a:r>
            <a:r>
              <a:rPr lang="en-US" b="0">
                <a:latin typeface="Times New Roman" panose="02020603050405020304" pitchFamily="18" charset="0"/>
                <a:cs typeface="楷体_GB2312" charset="0"/>
              </a:rPr>
              <a:t>·</a:t>
            </a:r>
            <a:r>
              <a:rPr lang="zh-CN" b="0">
                <a:cs typeface="楷体_GB2312" charset="0"/>
              </a:rPr>
              <a:t>新高考</a:t>
            </a:r>
            <a:r>
              <a:rPr lang="en-US" b="0">
                <a:latin typeface="宋体" panose="02010600030101010101" pitchFamily="2" charset="-122"/>
                <a:ea typeface="宋体" panose="02010600030101010101" pitchFamily="2" charset="-122"/>
                <a:cs typeface="楷体_GB2312" charset="0"/>
              </a:rPr>
              <a:t>Ⅱ</a:t>
            </a:r>
            <a:r>
              <a:rPr lang="zh-CN" altLang="zh-CN"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sym typeface="+mn-ea"/>
              </a:rPr>
              <a:t>）</a:t>
            </a:r>
            <a:endParaRPr lang="zh-CN" altLang="zh-CN"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sym typeface="+mn-ea"/>
            </a:endParaRPr>
          </a:p>
          <a:p>
            <a:pPr indent="0"/>
            <a:r>
              <a:rPr lang="en-US"/>
              <a:t>      </a:t>
            </a:r>
            <a:r>
              <a:rPr>
                <a:latin typeface="楷体" panose="02010609060101010101" pitchFamily="49" charset="-122"/>
                <a:ea typeface="楷体" panose="02010609060101010101" pitchFamily="49" charset="-122"/>
                <a:cs typeface="楷体" panose="02010609060101010101" pitchFamily="49" charset="-122"/>
              </a:rPr>
              <a:t>早期的风筝制作十分简单,用竹蔑做骨架,贴上素绢或白纸,结好线绳,便可放飞了。随着时间的推移.风筝的制作技艺不断炉火纯青，样式也逐渐丰富起来,从动物、植物、器具、文字,到人物、仙佛,不一而足,风筝于是有了很强的观赏性和艺术价值。有些风筝还安装了声响装置,如著名的“板鹞”风筝,通体安装笛哨,少则数十个,多则成百上千。</a:t>
            </a:r>
            <a:r>
              <a:rPr b="1" u="sng">
                <a:latin typeface="楷体" panose="02010609060101010101" pitchFamily="49" charset="-122"/>
                <a:ea typeface="楷体" panose="02010609060101010101" pitchFamily="49" charset="-122"/>
                <a:cs typeface="楷体" panose="02010609060101010101" pitchFamily="49" charset="-122"/>
              </a:rPr>
              <a:t>放飞时百哨齐鸣,宛若空中交响乐,具有独特的魅力,大大增加了放风筝的趣味性。</a:t>
            </a:r>
            <a:endParaRPr b="1" u="sng">
              <a:latin typeface="楷体" panose="02010609060101010101" pitchFamily="49" charset="-122"/>
              <a:ea typeface="楷体" panose="02010609060101010101" pitchFamily="49" charset="-122"/>
              <a:cs typeface="楷体" panose="02010609060101010101" pitchFamily="49" charset="-122"/>
            </a:endParaRPr>
          </a:p>
          <a:p>
            <a:pPr indent="0"/>
            <a:r>
              <a:rPr lang="en-US"/>
              <a:t>   </a:t>
            </a:r>
            <a:r>
              <a:t>比喻具有相似性,请据此对文中画横线的句子所用比喻进行简要分析。(5分)</a:t>
            </a:r>
            <a:r>
              <a:rPr lang="en-US"/>
              <a:t>     </a:t>
            </a:r>
            <a:endParaRPr lang="en-US"/>
          </a:p>
        </p:txBody>
      </p:sp>
      <p:sp>
        <p:nvSpPr>
          <p:cNvPr id="2" name="文本框 1"/>
          <p:cNvSpPr txBox="1"/>
          <p:nvPr/>
        </p:nvSpPr>
        <p:spPr>
          <a:xfrm>
            <a:off x="190500" y="3933825"/>
            <a:ext cx="11821795" cy="1568450"/>
          </a:xfrm>
          <a:prstGeom prst="rect">
            <a:avLst/>
          </a:prstGeom>
          <a:noFill/>
        </p:spPr>
        <p:txBody>
          <a:bodyPr wrap="square" rtlCol="0" anchor="t">
            <a:spAutoFit/>
          </a:bodyPr>
          <a:p>
            <a:pPr indent="0"/>
            <a:r>
              <a:rPr>
                <a:solidFill>
                  <a:srgbClr val="1D41D5"/>
                </a:solidFill>
                <a:ea typeface="宋体" panose="02010600030101010101" pitchFamily="2" charset="-122"/>
                <a:sym typeface="+mn-ea"/>
              </a:rPr>
              <a:t>①①句中把放飞风筝时百哨齐鸣的声音比作交响乐,体现了比喻的相似性。</a:t>
            </a:r>
            <a:endParaRPr>
              <a:solidFill>
                <a:srgbClr val="1D41D5"/>
              </a:solidFill>
              <a:ea typeface="宋体" panose="02010600030101010101" pitchFamily="2" charset="-122"/>
              <a:sym typeface="+mn-ea"/>
            </a:endParaRPr>
          </a:p>
          <a:p>
            <a:pPr indent="0"/>
            <a:r>
              <a:rPr>
                <a:solidFill>
                  <a:srgbClr val="1D41D5"/>
                </a:solidFill>
                <a:ea typeface="宋体" panose="02010600030101010101" pitchFamily="2" charset="-122"/>
                <a:sym typeface="+mn-ea"/>
              </a:rPr>
              <a:t>②放飞风筝时百哨齐鸣,交响乐由多人共同演奏,二者相似。</a:t>
            </a:r>
            <a:endParaRPr>
              <a:solidFill>
                <a:srgbClr val="1D41D5"/>
              </a:solidFill>
              <a:ea typeface="宋体" panose="02010600030101010101" pitchFamily="2" charset="-122"/>
              <a:sym typeface="+mn-ea"/>
            </a:endParaRPr>
          </a:p>
          <a:p>
            <a:pPr indent="0"/>
            <a:r>
              <a:rPr>
                <a:solidFill>
                  <a:srgbClr val="1D41D5"/>
                </a:solidFill>
                <a:ea typeface="宋体" panose="02010600030101010101" pitchFamily="2" charset="-122"/>
                <a:sym typeface="+mn-ea"/>
              </a:rPr>
              <a:t>③交响乐很有魅力,笛哨声也很有魅力,二者相似。</a:t>
            </a:r>
            <a:endParaRPr>
              <a:solidFill>
                <a:srgbClr val="1D41D5"/>
              </a:solidFill>
              <a:ea typeface="宋体" panose="02010600030101010101" pitchFamily="2" charset="-122"/>
              <a:sym typeface="+mn-ea"/>
            </a:endParaRPr>
          </a:p>
          <a:p>
            <a:pPr indent="0"/>
            <a:r>
              <a:rPr>
                <a:solidFill>
                  <a:srgbClr val="1D41D5"/>
                </a:solidFill>
                <a:ea typeface="宋体" panose="02010600030101010101" pitchFamily="2" charset="-122"/>
                <a:sym typeface="+mn-ea"/>
              </a:rPr>
              <a:t> </a:t>
            </a:r>
            <a:r>
              <a:rPr lang="en-US">
                <a:solidFill>
                  <a:srgbClr val="1D41D5"/>
                </a:solidFill>
                <a:ea typeface="宋体" panose="02010600030101010101" pitchFamily="2" charset="-122"/>
                <a:sym typeface="+mn-ea"/>
              </a:rPr>
              <a:t>                                            </a:t>
            </a:r>
            <a:r>
              <a:rPr>
                <a:solidFill>
                  <a:srgbClr val="1D41D5"/>
                </a:solidFill>
                <a:ea typeface="宋体" panose="02010600030101010101" pitchFamily="2" charset="-122"/>
                <a:sym typeface="+mn-ea"/>
              </a:rPr>
              <a:t>(分析比喻的相似性1分,具体相似点每点2分)</a:t>
            </a:r>
            <a:endParaRPr>
              <a:solidFill>
                <a:srgbClr val="1D41D5"/>
              </a:solidFill>
              <a:ea typeface="宋体" panose="02010600030101010101" pitchFamily="2" charset="-122"/>
              <a:sym typeface="+mn-ea"/>
            </a:endParaRPr>
          </a:p>
        </p:txBody>
      </p:sp>
      <p:sp>
        <p:nvSpPr>
          <p:cNvPr id="6" name="文本框 5"/>
          <p:cNvSpPr txBox="1"/>
          <p:nvPr/>
        </p:nvSpPr>
        <p:spPr>
          <a:xfrm>
            <a:off x="46528" y="45124"/>
            <a:ext cx="11477847" cy="737235"/>
          </a:xfrm>
          <a:prstGeom prst="rect">
            <a:avLst/>
          </a:prstGeom>
          <a:noFill/>
        </p:spPr>
        <p:txBody>
          <a:bodyPr wrap="square" rtlCol="0">
            <a:spAutoFit/>
          </a:bodyPr>
          <a:p>
            <a:pPr>
              <a:lnSpc>
                <a:spcPct val="150000"/>
              </a:lnSpc>
            </a:pPr>
            <a:r>
              <a:rPr lang="zh-CN" altLang="zh-CN" sz="2800"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rPr>
              <a:t>【典例</a:t>
            </a:r>
            <a:r>
              <a:rPr lang="zh-CN" altLang="zh-CN" sz="2800"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rPr>
              <a:t>导学】</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2800" b="1" kern="100" dirty="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 name="文本框 101"/>
          <p:cNvSpPr txBox="1"/>
          <p:nvPr/>
        </p:nvSpPr>
        <p:spPr>
          <a:xfrm>
            <a:off x="46355" y="909320"/>
            <a:ext cx="12039600" cy="3322955"/>
          </a:xfrm>
          <a:prstGeom prst="rect">
            <a:avLst/>
          </a:prstGeom>
          <a:noFill/>
          <a:ln w="9525">
            <a:noFill/>
          </a:ln>
        </p:spPr>
        <p:txBody>
          <a:bodyPr wrap="square">
            <a:spAutoFit/>
          </a:bodyPr>
          <a:p>
            <a:pPr indent="0"/>
            <a:r>
              <a:rPr lang="en-US" b="0">
                <a:latin typeface="Times New Roman" panose="02020603050405020304" pitchFamily="18" charset="0"/>
                <a:cs typeface="楷体_GB2312" charset="0"/>
              </a:rPr>
              <a:t>2.(202</a:t>
            </a:r>
            <a:r>
              <a:rPr lang="en-US" b="0">
                <a:latin typeface="Times New Roman" panose="02020603050405020304" pitchFamily="18" charset="0"/>
              </a:rPr>
              <a:t>3</a:t>
            </a:r>
            <a:r>
              <a:rPr lang="en-US" b="0">
                <a:latin typeface="Times New Roman" panose="02020603050405020304" pitchFamily="18" charset="0"/>
                <a:cs typeface="楷体_GB2312" charset="0"/>
              </a:rPr>
              <a:t>·</a:t>
            </a:r>
            <a:r>
              <a:rPr lang="zh-CN" b="0">
                <a:cs typeface="楷体_GB2312" charset="0"/>
              </a:rPr>
              <a:t>新高考</a:t>
            </a:r>
            <a:r>
              <a:rPr lang="en-US" b="0">
                <a:latin typeface="宋体" panose="02010600030101010101" pitchFamily="2" charset="-122"/>
                <a:cs typeface="楷体_GB2312" charset="0"/>
              </a:rPr>
              <a:t>Ⅰ</a:t>
            </a:r>
            <a:r>
              <a:rPr lang="zh-CN" altLang="zh-CN"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sym typeface="+mn-ea"/>
              </a:rPr>
              <a:t>）</a:t>
            </a:r>
            <a:endParaRPr lang="zh-CN" altLang="zh-CN"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sym typeface="+mn-ea"/>
            </a:endParaRPr>
          </a:p>
          <a:p>
            <a:pPr indent="0"/>
            <a:r>
              <a:rPr lang="zh-CN" b="0">
                <a:ea typeface="宋体" panose="02010600030101010101" pitchFamily="2" charset="-122"/>
              </a:rPr>
              <a:t>文段一</a:t>
            </a:r>
            <a:r>
              <a:rPr lang="en-US" b="0">
                <a:latin typeface="楷体" panose="02010609060101010101" pitchFamily="49" charset="-122"/>
                <a:ea typeface="宋体" panose="02010600030101010101" pitchFamily="2" charset="-122"/>
              </a:rPr>
              <a:t>  </a:t>
            </a:r>
            <a:r>
              <a:rPr lang="zh-CN" b="0">
                <a:latin typeface="楷体" panose="02010609060101010101" pitchFamily="49" charset="-122"/>
                <a:ea typeface="楷体" panose="02010609060101010101" pitchFamily="49" charset="-122"/>
                <a:cs typeface="楷体" panose="02010609060101010101" pitchFamily="49" charset="-122"/>
              </a:rPr>
              <a:t>网络时代，我们没有办法也没有必要记住所有的信息 ，毕竟互联网随时可以帮我们查阅。</a:t>
            </a:r>
            <a:r>
              <a:rPr lang="zh-CN" b="1" u="sng">
                <a:latin typeface="楷体" panose="02010609060101010101" pitchFamily="49" charset="-122"/>
                <a:ea typeface="楷体" panose="02010609060101010101" pitchFamily="49" charset="-122"/>
                <a:cs typeface="楷体" panose="02010609060101010101" pitchFamily="49" charset="-122"/>
              </a:rPr>
              <a:t>不过我们也不能过于依赖互联网，</a:t>
            </a:r>
            <a:r>
              <a:rPr lang="zh-CN" b="1" u="sng">
                <a:solidFill>
                  <a:srgbClr val="FF0000"/>
                </a:solidFill>
                <a:latin typeface="楷体" panose="02010609060101010101" pitchFamily="49" charset="-122"/>
                <a:ea typeface="楷体" panose="02010609060101010101" pitchFamily="49" charset="-122"/>
                <a:cs typeface="楷体" panose="02010609060101010101" pitchFamily="49" charset="-122"/>
              </a:rPr>
              <a:t>像</a:t>
            </a:r>
            <a:r>
              <a:rPr lang="zh-CN" b="1" u="sng">
                <a:latin typeface="楷体" panose="02010609060101010101" pitchFamily="49" charset="-122"/>
                <a:ea typeface="楷体" panose="02010609060101010101" pitchFamily="49" charset="-122"/>
                <a:cs typeface="楷体" panose="02010609060101010101" pitchFamily="49" charset="-122"/>
              </a:rPr>
              <a:t>互联网可以解决所有问题</a:t>
            </a:r>
            <a:r>
              <a:rPr lang="zh-CN" b="1" u="sng">
                <a:solidFill>
                  <a:srgbClr val="FF0000"/>
                </a:solidFill>
                <a:latin typeface="楷体" panose="02010609060101010101" pitchFamily="49" charset="-122"/>
                <a:ea typeface="楷体" panose="02010609060101010101" pitchFamily="49" charset="-122"/>
                <a:cs typeface="楷体" panose="02010609060101010101" pitchFamily="49" charset="-122"/>
              </a:rPr>
              <a:t>似的</a:t>
            </a:r>
            <a:r>
              <a:rPr lang="zh-CN" b="1" u="sng">
                <a:latin typeface="楷体" panose="02010609060101010101" pitchFamily="49" charset="-122"/>
                <a:ea typeface="楷体" panose="02010609060101010101" pitchFamily="49" charset="-122"/>
                <a:cs typeface="楷体" panose="02010609060101010101" pitchFamily="49" charset="-122"/>
              </a:rPr>
              <a:t>。</a:t>
            </a:r>
            <a:r>
              <a:rPr lang="zh-CN" b="0">
                <a:latin typeface="楷体" panose="02010609060101010101" pitchFamily="49" charset="-122"/>
                <a:ea typeface="楷体" panose="02010609060101010101" pitchFamily="49" charset="-122"/>
                <a:cs typeface="楷体" panose="02010609060101010101" pitchFamily="49" charset="-122"/>
              </a:rPr>
              <a:t>通过一些训练提升记忆力，也一直是我们孜孜以求的目标。</a:t>
            </a:r>
            <a:endParaRPr lang="zh-CN" b="0">
              <a:latin typeface="楷体" panose="02010609060101010101" pitchFamily="49" charset="-122"/>
              <a:ea typeface="楷体" panose="02010609060101010101" pitchFamily="49" charset="-122"/>
              <a:cs typeface="楷体" panose="02010609060101010101" pitchFamily="49" charset="-122"/>
            </a:endParaRPr>
          </a:p>
          <a:p>
            <a:pPr indent="0"/>
            <a:r>
              <a:rPr lang="zh-CN" b="0">
                <a:ea typeface="宋体" panose="02010600030101010101" pitchFamily="2" charset="-122"/>
              </a:rPr>
              <a:t>文段二</a:t>
            </a:r>
            <a:r>
              <a:rPr lang="en-US" b="0">
                <a:latin typeface="楷体" panose="02010609060101010101" pitchFamily="49" charset="-122"/>
                <a:ea typeface="宋体" panose="02010600030101010101" pitchFamily="2" charset="-122"/>
              </a:rPr>
              <a:t>  </a:t>
            </a:r>
            <a:r>
              <a:rPr lang="zh-CN" b="0">
                <a:latin typeface="楷体" panose="02010609060101010101" pitchFamily="49" charset="-122"/>
                <a:ea typeface="楷体" panose="02010609060101010101" pitchFamily="49" charset="-122"/>
              </a:rPr>
              <a:t>祥子愿意早早的拉车跑一趟，凉风飕进他的袖口，</a:t>
            </a:r>
            <a:r>
              <a:rPr lang="zh-CN" b="1" u="sng">
                <a:latin typeface="楷体" panose="02010609060101010101" pitchFamily="49" charset="-122"/>
                <a:ea typeface="楷体" panose="02010609060101010101" pitchFamily="49" charset="-122"/>
              </a:rPr>
              <a:t>使他全身</a:t>
            </a:r>
            <a:r>
              <a:rPr lang="zh-CN" b="1" u="sng">
                <a:solidFill>
                  <a:srgbClr val="FF0000"/>
                </a:solidFill>
                <a:latin typeface="楷体" panose="02010609060101010101" pitchFamily="49" charset="-122"/>
                <a:ea typeface="楷体" panose="02010609060101010101" pitchFamily="49" charset="-122"/>
              </a:rPr>
              <a:t>像</a:t>
            </a:r>
            <a:r>
              <a:rPr lang="zh-CN" b="1" u="sng">
                <a:latin typeface="楷体" panose="02010609060101010101" pitchFamily="49" charset="-122"/>
                <a:ea typeface="楷体" panose="02010609060101010101" pitchFamily="49" charset="-122"/>
              </a:rPr>
              <a:t>洗冷水澡</a:t>
            </a:r>
            <a:r>
              <a:rPr lang="zh-CN" b="1" u="sng">
                <a:solidFill>
                  <a:srgbClr val="FF0000"/>
                </a:solidFill>
                <a:latin typeface="楷体" panose="02010609060101010101" pitchFamily="49" charset="-122"/>
                <a:ea typeface="楷体" panose="02010609060101010101" pitchFamily="49" charset="-122"/>
              </a:rPr>
              <a:t>似的</a:t>
            </a:r>
            <a:r>
              <a:rPr lang="zh-CN" b="1" u="sng">
                <a:latin typeface="楷体" panose="02010609060101010101" pitchFamily="49" charset="-122"/>
                <a:ea typeface="楷体" panose="02010609060101010101" pitchFamily="49" charset="-122"/>
              </a:rPr>
              <a:t>一哆嗦，一痛快</a:t>
            </a:r>
            <a:r>
              <a:rPr lang="zh-CN" b="1">
                <a:latin typeface="楷体" panose="02010609060101010101" pitchFamily="49" charset="-122"/>
                <a:ea typeface="楷体" panose="02010609060101010101" pitchFamily="49" charset="-122"/>
              </a:rPr>
              <a:t>。</a:t>
            </a:r>
            <a:r>
              <a:rPr lang="zh-CN" b="0">
                <a:latin typeface="楷体" panose="02010609060101010101" pitchFamily="49" charset="-122"/>
                <a:ea typeface="楷体" panose="02010609060101010101" pitchFamily="49" charset="-122"/>
              </a:rPr>
              <a:t>有时候起了狂风，把他打得出不来气，可是他低着头，咬着牙，向前钻，像一条浮着逆水的大鱼；风越大，他的抵抗也越大，似乎是和狂风决一死战。</a:t>
            </a:r>
            <a:r>
              <a:rPr lang="zh-CN" b="1">
                <a:latin typeface="Calibri" panose="020F0502020204030204" charset="0"/>
                <a:ea typeface="宋体" panose="02010600030101010101" pitchFamily="2" charset="-122"/>
              </a:rPr>
              <a:t>以上两个文段</a:t>
            </a:r>
            <a:r>
              <a:rPr lang="zh-CN" b="1">
                <a:ea typeface="宋体" panose="02010600030101010101" pitchFamily="2" charset="-122"/>
              </a:rPr>
              <a:t>中画</a:t>
            </a:r>
            <a:r>
              <a:rPr lang="zh-CN" b="1">
                <a:latin typeface="Calibri" panose="020F0502020204030204" charset="0"/>
                <a:ea typeface="宋体" panose="02010600030101010101" pitchFamily="2" charset="-122"/>
              </a:rPr>
              <a:t>横</a:t>
            </a:r>
            <a:r>
              <a:rPr lang="zh-CN" b="1">
                <a:ea typeface="宋体" panose="02010600030101010101" pitchFamily="2" charset="-122"/>
              </a:rPr>
              <a:t>线部分，都有</a:t>
            </a:r>
            <a:r>
              <a:rPr lang="en-US" b="1">
                <a:latin typeface="Calibri" panose="020F0502020204030204" charset="0"/>
                <a:ea typeface="宋体" panose="02010600030101010101" pitchFamily="2" charset="-122"/>
              </a:rPr>
              <a:t>“</a:t>
            </a:r>
            <a:r>
              <a:rPr lang="zh-CN" b="1">
                <a:solidFill>
                  <a:srgbClr val="FF0000"/>
                </a:solidFill>
                <a:ea typeface="宋体" panose="02010600030101010101" pitchFamily="2" charset="-122"/>
              </a:rPr>
              <a:t>像</a:t>
            </a:r>
            <a:r>
              <a:rPr lang="en-US" b="1">
                <a:solidFill>
                  <a:srgbClr val="FF0000"/>
                </a:solidFill>
                <a:latin typeface="Calibri" panose="020F0502020204030204" charset="0"/>
                <a:ea typeface="宋体" panose="02010600030101010101" pitchFamily="2" charset="-122"/>
              </a:rPr>
              <a:t>……</a:t>
            </a:r>
            <a:r>
              <a:rPr lang="zh-CN" b="1">
                <a:solidFill>
                  <a:srgbClr val="FF0000"/>
                </a:solidFill>
                <a:ea typeface="宋体" panose="02010600030101010101" pitchFamily="2" charset="-122"/>
              </a:rPr>
              <a:t>似的</a:t>
            </a:r>
            <a:r>
              <a:rPr lang="en-US" b="1">
                <a:latin typeface="Calibri" panose="020F0502020204030204" charset="0"/>
                <a:ea typeface="宋体" panose="02010600030101010101" pitchFamily="2" charset="-122"/>
              </a:rPr>
              <a:t>”</a:t>
            </a:r>
            <a:r>
              <a:rPr lang="zh-CN" b="1">
                <a:ea typeface="宋体" panose="02010600030101010101" pitchFamily="2" charset="-122"/>
              </a:rPr>
              <a:t>，说说二者表意上的不同。</a:t>
            </a:r>
            <a:endParaRPr lang="en-US" b="0">
              <a:solidFill>
                <a:srgbClr val="1D41D5"/>
              </a:solidFill>
              <a:latin typeface="Calibri" panose="020F0502020204030204" charset="0"/>
              <a:ea typeface="宋体" panose="02010600030101010101" pitchFamily="2" charset="-122"/>
            </a:endParaRPr>
          </a:p>
          <a:p>
            <a:endParaRPr lang="zh-CN" altLang="en-US" sz="1800" b="0">
              <a:solidFill>
                <a:srgbClr val="1D41D5"/>
              </a:solidFill>
              <a:ea typeface="宋体" panose="02010600030101010101" pitchFamily="2" charset="-122"/>
            </a:endParaRPr>
          </a:p>
        </p:txBody>
      </p:sp>
      <p:sp>
        <p:nvSpPr>
          <p:cNvPr id="2" name="文本框 1"/>
          <p:cNvSpPr txBox="1"/>
          <p:nvPr/>
        </p:nvSpPr>
        <p:spPr>
          <a:xfrm>
            <a:off x="81915" y="4293870"/>
            <a:ext cx="11871325" cy="1568450"/>
          </a:xfrm>
          <a:prstGeom prst="rect">
            <a:avLst/>
          </a:prstGeom>
          <a:noFill/>
        </p:spPr>
        <p:txBody>
          <a:bodyPr wrap="square" rtlCol="0" anchor="t">
            <a:spAutoFit/>
          </a:bodyPr>
          <a:p>
            <a:pPr indent="0"/>
            <a:r>
              <a:rPr lang="en-US">
                <a:solidFill>
                  <a:srgbClr val="1D41D5"/>
                </a:solidFill>
                <a:latin typeface="Calibri" panose="020F0502020204030204" charset="0"/>
                <a:ea typeface="宋体" panose="02010600030101010101" pitchFamily="2" charset="-122"/>
                <a:sym typeface="+mn-ea"/>
              </a:rPr>
              <a:t>①“</a:t>
            </a:r>
            <a:r>
              <a:rPr lang="zh-CN">
                <a:solidFill>
                  <a:srgbClr val="1D41D5"/>
                </a:solidFill>
                <a:ea typeface="宋体" panose="02010600030101010101" pitchFamily="2" charset="-122"/>
                <a:sym typeface="+mn-ea"/>
              </a:rPr>
              <a:t>像互联网可以解决所有问题似的</a:t>
            </a:r>
            <a:r>
              <a:rPr lang="en-US">
                <a:solidFill>
                  <a:srgbClr val="1D41D5"/>
                </a:solidFill>
                <a:latin typeface="Calibri" panose="020F0502020204030204" charset="0"/>
                <a:ea typeface="宋体" panose="02010600030101010101" pitchFamily="2" charset="-122"/>
                <a:sym typeface="+mn-ea"/>
              </a:rPr>
              <a:t>”</a:t>
            </a:r>
            <a:r>
              <a:rPr lang="zh-CN">
                <a:solidFill>
                  <a:srgbClr val="1D41D5"/>
                </a:solidFill>
                <a:ea typeface="宋体" panose="02010600030101010101" pitchFamily="2" charset="-122"/>
                <a:sym typeface="+mn-ea"/>
              </a:rPr>
              <a:t>的意思是互联网并不能够决所有的问题，</a:t>
            </a:r>
            <a:r>
              <a:rPr lang="en-US">
                <a:solidFill>
                  <a:srgbClr val="1D41D5"/>
                </a:solidFill>
                <a:latin typeface="Calibri" panose="020F0502020204030204" charset="0"/>
                <a:ea typeface="宋体" panose="02010600030101010101" pitchFamily="2" charset="-122"/>
                <a:sym typeface="+mn-ea"/>
              </a:rPr>
              <a:t>“</a:t>
            </a:r>
            <a:r>
              <a:rPr lang="zh-CN">
                <a:solidFill>
                  <a:srgbClr val="1D41D5"/>
                </a:solidFill>
                <a:ea typeface="宋体" panose="02010600030101010101" pitchFamily="2" charset="-122"/>
                <a:sym typeface="+mn-ea"/>
              </a:rPr>
              <a:t>像</a:t>
            </a:r>
            <a:r>
              <a:rPr lang="en-US">
                <a:solidFill>
                  <a:srgbClr val="1D41D5"/>
                </a:solidFill>
                <a:latin typeface="Calibri" panose="020F0502020204030204" charset="0"/>
                <a:ea typeface="宋体" panose="02010600030101010101" pitchFamily="2" charset="-122"/>
                <a:sym typeface="+mn-ea"/>
              </a:rPr>
              <a:t>……</a:t>
            </a:r>
            <a:r>
              <a:rPr lang="zh-CN">
                <a:solidFill>
                  <a:srgbClr val="1D41D5"/>
                </a:solidFill>
                <a:ea typeface="宋体" panose="02010600030101010101" pitchFamily="2" charset="-122"/>
                <a:sym typeface="+mn-ea"/>
              </a:rPr>
              <a:t>似的</a:t>
            </a:r>
            <a:r>
              <a:rPr lang="en-US">
                <a:solidFill>
                  <a:srgbClr val="1D41D5"/>
                </a:solidFill>
                <a:latin typeface="Calibri" panose="020F0502020204030204" charset="0"/>
                <a:ea typeface="宋体" panose="02010600030101010101" pitchFamily="2" charset="-122"/>
                <a:sym typeface="+mn-ea"/>
              </a:rPr>
              <a:t>”</a:t>
            </a:r>
            <a:r>
              <a:rPr lang="zh-CN">
                <a:solidFill>
                  <a:srgbClr val="1D41D5"/>
                </a:solidFill>
                <a:ea typeface="宋体" panose="02010600030101010101" pitchFamily="2" charset="-122"/>
                <a:sym typeface="+mn-ea"/>
              </a:rPr>
              <a:t>表示看似是，但其实不是，总体上表示否定。</a:t>
            </a:r>
            <a:endParaRPr lang="zh-CN">
              <a:solidFill>
                <a:srgbClr val="1D41D5"/>
              </a:solidFill>
              <a:ea typeface="宋体" panose="02010600030101010101" pitchFamily="2" charset="-122"/>
              <a:sym typeface="+mn-ea"/>
            </a:endParaRPr>
          </a:p>
          <a:p>
            <a:pPr indent="0"/>
            <a:r>
              <a:rPr lang="en-US">
                <a:solidFill>
                  <a:srgbClr val="1D41D5"/>
                </a:solidFill>
                <a:latin typeface="Calibri" panose="020F0502020204030204" charset="0"/>
                <a:ea typeface="宋体" panose="02010600030101010101" pitchFamily="2" charset="-122"/>
                <a:sym typeface="+mn-ea"/>
              </a:rPr>
              <a:t>②“</a:t>
            </a:r>
            <a:r>
              <a:rPr lang="zh-CN">
                <a:solidFill>
                  <a:srgbClr val="1D41D5"/>
                </a:solidFill>
                <a:ea typeface="宋体" panose="02010600030101010101" pitchFamily="2" charset="-122"/>
                <a:sym typeface="+mn-ea"/>
              </a:rPr>
              <a:t>像洗冷水澡似的</a:t>
            </a:r>
            <a:r>
              <a:rPr lang="en-US">
                <a:solidFill>
                  <a:srgbClr val="1D41D5"/>
                </a:solidFill>
                <a:latin typeface="Calibri" panose="020F0502020204030204" charset="0"/>
                <a:ea typeface="宋体" panose="02010600030101010101" pitchFamily="2" charset="-122"/>
                <a:sym typeface="+mn-ea"/>
              </a:rPr>
              <a:t>”</a:t>
            </a:r>
            <a:r>
              <a:rPr lang="zh-CN">
                <a:solidFill>
                  <a:srgbClr val="1D41D5"/>
                </a:solidFill>
                <a:ea typeface="宋体" panose="02010600030101010101" pitchFamily="2" charset="-122"/>
                <a:sym typeface="+mn-ea"/>
              </a:rPr>
              <a:t>是打比方</a:t>
            </a:r>
            <a:r>
              <a:rPr lang="en-US">
                <a:solidFill>
                  <a:srgbClr val="1D41D5"/>
                </a:solidFill>
                <a:latin typeface="Calibri" panose="020F0502020204030204" charset="0"/>
                <a:ea typeface="宋体" panose="02010600030101010101" pitchFamily="2" charset="-122"/>
                <a:sym typeface="+mn-ea"/>
              </a:rPr>
              <a:t>,</a:t>
            </a:r>
            <a:r>
              <a:rPr lang="zh-CN">
                <a:solidFill>
                  <a:srgbClr val="1D41D5"/>
                </a:solidFill>
                <a:ea typeface="宋体" panose="02010600030101010101" pitchFamily="2" charset="-122"/>
                <a:sym typeface="+mn-ea"/>
              </a:rPr>
              <a:t>表示</a:t>
            </a:r>
            <a:r>
              <a:rPr lang="en-US">
                <a:solidFill>
                  <a:srgbClr val="1D41D5"/>
                </a:solidFill>
                <a:latin typeface="Calibri" panose="020F0502020204030204" charset="0"/>
                <a:ea typeface="宋体" panose="02010600030101010101" pitchFamily="2" charset="-122"/>
                <a:sym typeface="+mn-ea"/>
              </a:rPr>
              <a:t>“</a:t>
            </a:r>
            <a:r>
              <a:rPr lang="zh-CN">
                <a:solidFill>
                  <a:srgbClr val="1D41D5"/>
                </a:solidFill>
                <a:ea typeface="宋体" panose="02010600030101010101" pitchFamily="2" charset="-122"/>
                <a:sym typeface="+mn-ea"/>
              </a:rPr>
              <a:t>凉风飚进他的袖口</a:t>
            </a:r>
            <a:r>
              <a:rPr lang="en-US">
                <a:solidFill>
                  <a:srgbClr val="1D41D5"/>
                </a:solidFill>
                <a:latin typeface="Calibri" panose="020F0502020204030204" charset="0"/>
                <a:ea typeface="宋体" panose="02010600030101010101" pitchFamily="2" charset="-122"/>
                <a:sym typeface="+mn-ea"/>
              </a:rPr>
              <a:t>”</a:t>
            </a:r>
            <a:r>
              <a:rPr lang="zh-CN">
                <a:solidFill>
                  <a:srgbClr val="1D41D5"/>
                </a:solidFill>
                <a:ea typeface="宋体" panose="02010600030101010101" pitchFamily="2" charset="-122"/>
                <a:sym typeface="+mn-ea"/>
              </a:rPr>
              <a:t>的感觉就如同</a:t>
            </a:r>
            <a:r>
              <a:rPr lang="en-US">
                <a:solidFill>
                  <a:srgbClr val="1D41D5"/>
                </a:solidFill>
                <a:latin typeface="Calibri" panose="020F0502020204030204" charset="0"/>
                <a:ea typeface="宋体" panose="02010600030101010101" pitchFamily="2" charset="-122"/>
                <a:sym typeface="+mn-ea"/>
              </a:rPr>
              <a:t>“</a:t>
            </a:r>
            <a:r>
              <a:rPr lang="zh-CN">
                <a:solidFill>
                  <a:srgbClr val="1D41D5"/>
                </a:solidFill>
                <a:ea typeface="宋体" panose="02010600030101010101" pitchFamily="2" charset="-122"/>
                <a:sym typeface="+mn-ea"/>
              </a:rPr>
              <a:t>洗冷水澡</a:t>
            </a:r>
            <a:r>
              <a:rPr lang="en-US">
                <a:solidFill>
                  <a:srgbClr val="1D41D5"/>
                </a:solidFill>
                <a:latin typeface="Calibri" panose="020F0502020204030204" charset="0"/>
                <a:ea typeface="宋体" panose="02010600030101010101" pitchFamily="2" charset="-122"/>
                <a:sym typeface="+mn-ea"/>
              </a:rPr>
              <a:t>”</a:t>
            </a:r>
            <a:r>
              <a:rPr lang="zh-CN">
                <a:solidFill>
                  <a:srgbClr val="1D41D5"/>
                </a:solidFill>
                <a:latin typeface="Calibri" panose="020F0502020204030204" charset="0"/>
                <a:ea typeface="宋体" panose="02010600030101010101" pitchFamily="2" charset="-122"/>
                <a:sym typeface="+mn-ea"/>
              </a:rPr>
              <a:t>一</a:t>
            </a:r>
            <a:r>
              <a:rPr lang="zh-CN">
                <a:solidFill>
                  <a:srgbClr val="1D41D5"/>
                </a:solidFill>
                <a:ea typeface="宋体" panose="02010600030101010101" pitchFamily="2" charset="-122"/>
                <a:sym typeface="+mn-ea"/>
              </a:rPr>
              <a:t>样</a:t>
            </a:r>
            <a:r>
              <a:rPr lang="zh-CN">
                <a:solidFill>
                  <a:srgbClr val="1D41D5"/>
                </a:solidFill>
                <a:latin typeface="Calibri" panose="020F0502020204030204" charset="0"/>
                <a:ea typeface="宋体" panose="02010600030101010101" pitchFamily="2" charset="-122"/>
                <a:sym typeface="+mn-ea"/>
              </a:rPr>
              <a:t>，</a:t>
            </a:r>
            <a:r>
              <a:rPr lang="zh-CN">
                <a:solidFill>
                  <a:srgbClr val="1D41D5"/>
                </a:solidFill>
                <a:ea typeface="宋体" panose="02010600030101010101" pitchFamily="2" charset="-122"/>
                <a:sym typeface="+mn-ea"/>
              </a:rPr>
              <a:t>像</a:t>
            </a:r>
            <a:r>
              <a:rPr lang="en-US">
                <a:solidFill>
                  <a:srgbClr val="1D41D5"/>
                </a:solidFill>
                <a:latin typeface="Calibri" panose="020F0502020204030204" charset="0"/>
                <a:ea typeface="宋体" panose="02010600030101010101" pitchFamily="2" charset="-122"/>
                <a:sym typeface="+mn-ea"/>
              </a:rPr>
              <a:t>……</a:t>
            </a:r>
            <a:r>
              <a:rPr lang="zh-CN">
                <a:solidFill>
                  <a:srgbClr val="1D41D5"/>
                </a:solidFill>
                <a:ea typeface="宋体" panose="02010600030101010101" pitchFamily="2" charset="-122"/>
                <a:sym typeface="+mn-ea"/>
              </a:rPr>
              <a:t>似的</a:t>
            </a:r>
            <a:r>
              <a:rPr lang="en-US">
                <a:solidFill>
                  <a:srgbClr val="1D41D5"/>
                </a:solidFill>
                <a:latin typeface="Calibri" panose="020F0502020204030204" charset="0"/>
                <a:ea typeface="宋体" panose="02010600030101010101" pitchFamily="2" charset="-122"/>
                <a:sym typeface="+mn-ea"/>
              </a:rPr>
              <a:t>”</a:t>
            </a:r>
            <a:r>
              <a:rPr lang="zh-CN">
                <a:solidFill>
                  <a:srgbClr val="1D41D5"/>
                </a:solidFill>
                <a:ea typeface="宋体" panose="02010600030101010101" pitchFamily="2" charset="-122"/>
                <a:sym typeface="+mn-ea"/>
              </a:rPr>
              <a:t>表示</a:t>
            </a:r>
            <a:r>
              <a:rPr lang="en-US">
                <a:solidFill>
                  <a:srgbClr val="1D41D5"/>
                </a:solidFill>
                <a:latin typeface="Calibri" panose="020F0502020204030204" charset="0"/>
                <a:ea typeface="宋体" panose="02010600030101010101" pitchFamily="2" charset="-122"/>
                <a:sym typeface="+mn-ea"/>
              </a:rPr>
              <a:t>“</a:t>
            </a:r>
            <a:r>
              <a:rPr lang="zh-CN">
                <a:solidFill>
                  <a:srgbClr val="1D41D5"/>
                </a:solidFill>
                <a:ea typeface="宋体" panose="02010600030101010101" pitchFamily="2" charset="-122"/>
                <a:sym typeface="+mn-ea"/>
              </a:rPr>
              <a:t>与</a:t>
            </a:r>
            <a:r>
              <a:rPr lang="en-US">
                <a:solidFill>
                  <a:srgbClr val="1D41D5"/>
                </a:solidFill>
                <a:latin typeface="Calibri" panose="020F0502020204030204" charset="0"/>
                <a:ea typeface="宋体" panose="02010600030101010101" pitchFamily="2" charset="-122"/>
                <a:sym typeface="+mn-ea"/>
              </a:rPr>
              <a:t>……</a:t>
            </a:r>
            <a:r>
              <a:rPr lang="zh-CN">
                <a:solidFill>
                  <a:srgbClr val="1D41D5"/>
                </a:solidFill>
                <a:ea typeface="宋体" panose="02010600030101010101" pitchFamily="2" charset="-122"/>
                <a:sym typeface="+mn-ea"/>
              </a:rPr>
              <a:t>相似</a:t>
            </a:r>
            <a:r>
              <a:rPr lang="en-US">
                <a:solidFill>
                  <a:srgbClr val="1D41D5"/>
                </a:solidFill>
                <a:latin typeface="Calibri" panose="020F0502020204030204" charset="0"/>
                <a:ea typeface="宋体" panose="02010600030101010101" pitchFamily="2" charset="-122"/>
                <a:sym typeface="+mn-ea"/>
              </a:rPr>
              <a:t>”</a:t>
            </a:r>
            <a:r>
              <a:rPr lang="zh-CN">
                <a:solidFill>
                  <a:srgbClr val="1D41D5"/>
                </a:solidFill>
                <a:ea typeface="宋体" panose="02010600030101010101" pitchFamily="2" charset="-122"/>
                <a:sym typeface="+mn-ea"/>
              </a:rPr>
              <a:t>。</a:t>
            </a:r>
            <a:endParaRPr lang="zh-CN" altLang="en-US">
              <a:solidFill>
                <a:srgbClr val="1D41D5"/>
              </a:solidFill>
              <a:ea typeface="宋体" panose="02010600030101010101" pitchFamily="2" charset="-122"/>
              <a:sym typeface="+mn-ea"/>
            </a:endParaRPr>
          </a:p>
        </p:txBody>
      </p:sp>
      <p:sp>
        <p:nvSpPr>
          <p:cNvPr id="6" name="文本框 5"/>
          <p:cNvSpPr txBox="1"/>
          <p:nvPr/>
        </p:nvSpPr>
        <p:spPr>
          <a:xfrm>
            <a:off x="46528" y="45124"/>
            <a:ext cx="11477847" cy="737235"/>
          </a:xfrm>
          <a:prstGeom prst="rect">
            <a:avLst/>
          </a:prstGeom>
          <a:noFill/>
        </p:spPr>
        <p:txBody>
          <a:bodyPr wrap="square" rtlCol="0">
            <a:spAutoFit/>
          </a:bodyPr>
          <a:p>
            <a:pPr>
              <a:lnSpc>
                <a:spcPct val="150000"/>
              </a:lnSpc>
            </a:pPr>
            <a:r>
              <a:rPr lang="zh-CN" altLang="zh-CN" sz="2800"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rPr>
              <a:t>【典例</a:t>
            </a:r>
            <a:r>
              <a:rPr lang="zh-CN" altLang="zh-CN" sz="2800"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rPr>
              <a:t>导学】</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2800" b="1" kern="100" dirty="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 name="文本框 101"/>
          <p:cNvSpPr txBox="1"/>
          <p:nvPr/>
        </p:nvSpPr>
        <p:spPr>
          <a:xfrm>
            <a:off x="46355" y="909320"/>
            <a:ext cx="12039600" cy="2676525"/>
          </a:xfrm>
          <a:prstGeom prst="rect">
            <a:avLst/>
          </a:prstGeom>
          <a:noFill/>
          <a:ln w="9525">
            <a:noFill/>
          </a:ln>
        </p:spPr>
        <p:txBody>
          <a:bodyPr wrap="square">
            <a:spAutoFit/>
          </a:bodyPr>
          <a:p>
            <a:pPr indent="0"/>
            <a:r>
              <a:rPr lang="en-US"/>
              <a:t>3.</a:t>
            </a:r>
            <a:r>
              <a:t>(2024·新高考Ⅰ</a:t>
            </a:r>
            <a:r>
              <a:rPr lang="zh-CN" altLang="zh-CN"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sym typeface="+mn-ea"/>
              </a:rPr>
              <a:t>）</a:t>
            </a:r>
            <a:endParaRPr lang="zh-CN" altLang="zh-CN"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sym typeface="+mn-ea"/>
            </a:endParaRPr>
          </a:p>
          <a:p>
            <a:pPr indent="0"/>
            <a:r>
              <a:rPr lang="en-US"/>
              <a:t>       </a:t>
            </a:r>
            <a:r>
              <a:rPr>
                <a:latin typeface="楷体" panose="02010609060101010101" pitchFamily="49" charset="-122"/>
                <a:ea typeface="楷体" panose="02010609060101010101" pitchFamily="49" charset="-122"/>
                <a:cs typeface="楷体" panose="02010609060101010101" pitchFamily="49" charset="-122"/>
              </a:rPr>
              <a:t>当你觉得劳累而懒得说话，情绪、胃口不佳且脑子不转时，往往是身体在提醒你：“电量已经触底，需要立即充电。”常用的充电方式，包括合理睡眠、适度运动、调整饮食等多种，其中睡眠最为重要。睡眠不足和睡眠过度都会加重人的疲惫感，引发多种疾病，所以，如何通过睡眠快速让自己精力充沛，才是问题的关键。</a:t>
            </a:r>
            <a:endParaRPr>
              <a:latin typeface="楷体" panose="02010609060101010101" pitchFamily="49" charset="-122"/>
              <a:ea typeface="楷体" panose="02010609060101010101" pitchFamily="49" charset="-122"/>
              <a:cs typeface="楷体" panose="02010609060101010101" pitchFamily="49" charset="-122"/>
            </a:endParaRPr>
          </a:p>
          <a:p>
            <a:pPr indent="0"/>
            <a:r>
              <a:rPr lang="en-US"/>
              <a:t>      </a:t>
            </a:r>
            <a:r>
              <a:t>文中第一段</a:t>
            </a:r>
            <a:r>
              <a:rPr>
                <a:solidFill>
                  <a:srgbClr val="FF0000"/>
                </a:solidFill>
              </a:rPr>
              <a:t>用“电”比喻人的精力体力</a:t>
            </a:r>
            <a:r>
              <a:t>，使用了</a:t>
            </a:r>
            <a:r>
              <a:rPr>
                <a:solidFill>
                  <a:srgbClr val="FF0000"/>
                </a:solidFill>
              </a:rPr>
              <a:t>借喻</a:t>
            </a:r>
            <a:r>
              <a:t>的修辞手法。请以“云”为本体写一个句子。要求：语意完整，使用借喻；借喻贴切，表达流畅。</a:t>
            </a:r>
          </a:p>
        </p:txBody>
      </p:sp>
      <p:sp>
        <p:nvSpPr>
          <p:cNvPr id="2" name="文本框 1"/>
          <p:cNvSpPr txBox="1"/>
          <p:nvPr/>
        </p:nvSpPr>
        <p:spPr>
          <a:xfrm>
            <a:off x="81915" y="4293870"/>
            <a:ext cx="12024995" cy="1568450"/>
          </a:xfrm>
          <a:prstGeom prst="rect">
            <a:avLst/>
          </a:prstGeom>
          <a:noFill/>
        </p:spPr>
        <p:txBody>
          <a:bodyPr wrap="square" rtlCol="0" anchor="t">
            <a:spAutoFit/>
          </a:bodyPr>
          <a:p>
            <a:pPr indent="0"/>
            <a:r>
              <a:rPr>
                <a:solidFill>
                  <a:srgbClr val="1D41D5"/>
                </a:solidFill>
                <a:ea typeface="宋体" panose="02010600030101010101" pitchFamily="2" charset="-122"/>
                <a:sym typeface="+mn-ea"/>
              </a:rPr>
              <a:t>示例一：那是一个晴朗的夏日,蔚蓝的天空中飘着一朵朵洁白的莲花。</a:t>
            </a:r>
            <a:endParaRPr>
              <a:solidFill>
                <a:srgbClr val="1D41D5"/>
              </a:solidFill>
              <a:ea typeface="宋体" panose="02010600030101010101" pitchFamily="2" charset="-122"/>
              <a:sym typeface="+mn-ea"/>
            </a:endParaRPr>
          </a:p>
          <a:p>
            <a:pPr indent="0"/>
            <a:r>
              <a:rPr>
                <a:solidFill>
                  <a:srgbClr val="1D41D5"/>
                </a:solidFill>
                <a:ea typeface="宋体" panose="02010600030101010101" pitchFamily="2" charset="-122"/>
                <a:sym typeface="+mn-ea"/>
              </a:rPr>
              <a:t>示例二：一阵大风吹过，天空中拥挤的羊群被吹得摇摇摆摆，逐渐向远处散去。</a:t>
            </a:r>
            <a:endParaRPr>
              <a:solidFill>
                <a:srgbClr val="1D41D5"/>
              </a:solidFill>
              <a:ea typeface="宋体" panose="02010600030101010101" pitchFamily="2" charset="-122"/>
              <a:sym typeface="+mn-ea"/>
            </a:endParaRPr>
          </a:p>
          <a:p>
            <a:pPr indent="0"/>
            <a:r>
              <a:rPr>
                <a:solidFill>
                  <a:srgbClr val="1D41D5"/>
                </a:solidFill>
                <a:ea typeface="宋体" panose="02010600030101010101" pitchFamily="2" charset="-122"/>
                <a:sym typeface="+mn-ea"/>
              </a:rPr>
              <a:t>评分参考：使用了借喻的修辞手法，给2分:借喻贴切，给1分;语意完整，给1分;语言流畅，给1分。</a:t>
            </a:r>
            <a:endParaRPr lang="zh-CN" altLang="en-US">
              <a:solidFill>
                <a:srgbClr val="1D41D5"/>
              </a:solidFill>
              <a:ea typeface="宋体" panose="02010600030101010101" pitchFamily="2" charset="-122"/>
              <a:sym typeface="+mn-ea"/>
            </a:endParaRPr>
          </a:p>
        </p:txBody>
      </p:sp>
      <p:sp>
        <p:nvSpPr>
          <p:cNvPr id="6" name="文本框 5"/>
          <p:cNvSpPr txBox="1"/>
          <p:nvPr/>
        </p:nvSpPr>
        <p:spPr>
          <a:xfrm>
            <a:off x="46528" y="45124"/>
            <a:ext cx="11477847" cy="737235"/>
          </a:xfrm>
          <a:prstGeom prst="rect">
            <a:avLst/>
          </a:prstGeom>
          <a:noFill/>
        </p:spPr>
        <p:txBody>
          <a:bodyPr wrap="square" rtlCol="0">
            <a:spAutoFit/>
          </a:bodyPr>
          <a:p>
            <a:pPr>
              <a:lnSpc>
                <a:spcPct val="150000"/>
              </a:lnSpc>
            </a:pPr>
            <a:r>
              <a:rPr lang="zh-CN" altLang="zh-CN" sz="2800"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rPr>
              <a:t>【典例</a:t>
            </a:r>
            <a:r>
              <a:rPr lang="zh-CN" altLang="zh-CN" sz="2800"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rPr>
              <a:t>导学】</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2800" b="1" kern="100" dirty="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矩形 11"/>
          <p:cNvSpPr/>
          <p:nvPr/>
        </p:nvSpPr>
        <p:spPr>
          <a:xfrm>
            <a:off x="838835" y="692785"/>
            <a:ext cx="10728325" cy="737235"/>
          </a:xfrm>
          <a:prstGeom prst="rect">
            <a:avLst/>
          </a:prstGeom>
        </p:spPr>
        <p:txBody>
          <a:bodyPr wrap="square">
            <a:spAutoFit/>
          </a:bodyPr>
          <a:p>
            <a:pPr indent="713105" algn="just">
              <a:lnSpc>
                <a:spcPct val="150000"/>
              </a:lnSpc>
            </a:pP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en-US"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掌握</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比喻特征（相似</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性）；</a:t>
            </a: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sym typeface="+mn-ea"/>
              </a:rPr>
              <a:t>2.</a:t>
            </a:r>
            <a:r>
              <a:rPr lang="zh-CN" altLang="en-US"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sym typeface="+mn-ea"/>
              </a:rPr>
              <a:t>掌握比喻</a:t>
            </a:r>
            <a:r>
              <a:rPr lang="zh-CN" altLang="en-US"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sym typeface="+mn-ea"/>
              </a:rPr>
              <a:t>作用；</a:t>
            </a: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sym typeface="+mn-ea"/>
              </a:rPr>
              <a:t>3.</a:t>
            </a:r>
            <a:r>
              <a:rPr lang="zh-CN" altLang="en-US"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sym typeface="+mn-ea"/>
              </a:rPr>
              <a:t>结合语段语境</a:t>
            </a:r>
            <a:endParaRPr 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
        <p:nvSpPr>
          <p:cNvPr id="6" name="文本框 5"/>
          <p:cNvSpPr txBox="1"/>
          <p:nvPr/>
        </p:nvSpPr>
        <p:spPr>
          <a:xfrm>
            <a:off x="46528" y="45124"/>
            <a:ext cx="11477847" cy="737235"/>
          </a:xfrm>
          <a:prstGeom prst="rect">
            <a:avLst/>
          </a:prstGeom>
          <a:noFill/>
        </p:spPr>
        <p:txBody>
          <a:bodyPr wrap="square" rtlCol="0">
            <a:spAutoFit/>
          </a:bodyPr>
          <a:p>
            <a:pPr>
              <a:lnSpc>
                <a:spcPct val="150000"/>
              </a:lnSpc>
            </a:pPr>
            <a:r>
              <a:rPr lang="zh-CN" altLang="zh-CN" sz="2800"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rPr>
              <a:t>【总结所</a:t>
            </a:r>
            <a:r>
              <a:rPr lang="zh-CN" altLang="zh-CN" sz="2800"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rPr>
              <a:t>得】</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2800" b="1" kern="100" dirty="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
        <p:nvSpPr>
          <p:cNvPr id="2" name="文本框 1"/>
          <p:cNvSpPr txBox="1"/>
          <p:nvPr/>
        </p:nvSpPr>
        <p:spPr>
          <a:xfrm>
            <a:off x="-24592" y="1593254"/>
            <a:ext cx="11477847" cy="737235"/>
          </a:xfrm>
          <a:prstGeom prst="rect">
            <a:avLst/>
          </a:prstGeom>
          <a:noFill/>
        </p:spPr>
        <p:txBody>
          <a:bodyPr wrap="square" rtlCol="0">
            <a:spAutoFit/>
          </a:bodyPr>
          <a:p>
            <a:pPr>
              <a:lnSpc>
                <a:spcPct val="150000"/>
              </a:lnSpc>
            </a:pPr>
            <a:r>
              <a:rPr lang="zh-CN" altLang="zh-CN" sz="2800"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rPr>
              <a:t>【答题</a:t>
            </a:r>
            <a:r>
              <a:rPr lang="zh-CN" altLang="zh-CN" sz="2800"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rPr>
              <a:t>规范】</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2800" b="1" kern="100" dirty="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
        <p:nvSpPr>
          <p:cNvPr id="3" name="矩形 2"/>
          <p:cNvSpPr/>
          <p:nvPr/>
        </p:nvSpPr>
        <p:spPr>
          <a:xfrm>
            <a:off x="118745" y="2349500"/>
            <a:ext cx="11764645" cy="1814830"/>
          </a:xfrm>
          <a:prstGeom prst="rect">
            <a:avLst/>
          </a:prstGeom>
        </p:spPr>
        <p:txBody>
          <a:bodyPr wrap="square">
            <a:spAutoFit/>
          </a:bodyPr>
          <a:p>
            <a:pPr indent="713105" algn="just">
              <a:lnSpc>
                <a:spcPct val="100000"/>
              </a:lnSpc>
            </a:pP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比喻具有相似性题型</a:t>
            </a:r>
            <a:r>
              <a:rPr lang="en-US" altLang="zh-CN" sz="2800" kern="100" dirty="0">
                <a:solidFill>
                  <a:prstClr val="black"/>
                </a:solidFill>
                <a:latin typeface="宋体" panose="02010600030101010101" pitchFamily="2" charset="-122"/>
                <a:ea typeface="楷体_GB2312" panose="02010609030101010101" pitchFamily="49" charset="-122"/>
                <a:cs typeface="Times New Roman" panose="02020603050405020304" pitchFamily="18" charset="0"/>
              </a:rPr>
              <a:t>①</a:t>
            </a:r>
            <a:r>
              <a:rPr lang="zh-CN" altLang="zh-CN" sz="2800" kern="100" dirty="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rPr>
              <a:t>运用了比喻的修辞手法，将</a:t>
            </a:r>
            <a:r>
              <a:rPr lang="en-US" altLang="zh-CN" sz="2800" kern="100" dirty="0">
                <a:solidFill>
                  <a:prstClr val="black"/>
                </a:solidFill>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rPr>
              <a:t>比作</a:t>
            </a:r>
            <a:r>
              <a:rPr lang="en-US" altLang="zh-CN" sz="2800" kern="100" dirty="0">
                <a:solidFill>
                  <a:prstClr val="black"/>
                </a:solidFill>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rPr>
              <a:t>，体现了比喻的相似性。</a:t>
            </a:r>
            <a:r>
              <a:rPr lang="en-US" altLang="zh-CN" sz="2800" kern="100" dirty="0">
                <a:solidFill>
                  <a:prstClr val="black"/>
                </a:solidFill>
                <a:latin typeface="宋体" panose="02010600030101010101" pitchFamily="2" charset="-122"/>
                <a:ea typeface="楷体_GB2312" panose="02010609030101010101" pitchFamily="49" charset="-122"/>
                <a:cs typeface="Times New Roman" panose="02020603050405020304" pitchFamily="18" charset="0"/>
              </a:rPr>
              <a:t>②</a:t>
            </a:r>
            <a:r>
              <a:rPr lang="en-US" altLang="zh-CN" sz="2800" kern="100" dirty="0">
                <a:solidFill>
                  <a:prstClr val="black"/>
                </a:solidFill>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rPr>
              <a:t>和</a:t>
            </a:r>
            <a:r>
              <a:rPr lang="en-US" altLang="zh-CN" sz="2800" kern="100" dirty="0">
                <a:solidFill>
                  <a:prstClr val="black"/>
                </a:solidFill>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rPr>
              <a:t>相似，</a:t>
            </a:r>
            <a:r>
              <a:rPr lang="en-US" altLang="zh-CN" sz="2800" kern="100" dirty="0">
                <a:solidFill>
                  <a:prstClr val="black"/>
                </a:solidFill>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rPr>
              <a:t>和</a:t>
            </a:r>
            <a:r>
              <a:rPr lang="en-US" altLang="zh-CN" sz="2800" kern="100" dirty="0">
                <a:solidFill>
                  <a:prstClr val="black"/>
                </a:solidFill>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solidFill>
                  <a:prstClr val="black"/>
                </a:solidFill>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rPr>
              <a:t>在</a:t>
            </a:r>
            <a:r>
              <a:rPr lang="en-US" altLang="zh-CN" sz="2800" kern="100" dirty="0">
                <a:solidFill>
                  <a:prstClr val="black"/>
                </a:solidFill>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kern="100" dirty="0">
                <a:solidFill>
                  <a:prstClr val="black"/>
                </a:solidFill>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solidFill>
                  <a:prstClr val="black"/>
                </a:solidFill>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rPr>
              <a:t>方面</a:t>
            </a:r>
            <a:r>
              <a:rPr lang="en-US" altLang="zh-CN" sz="2800" kern="100" dirty="0">
                <a:solidFill>
                  <a:prstClr val="black"/>
                </a:solidFill>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rPr>
              <a:t>相似。</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indent="713105" algn="just">
              <a:lnSpc>
                <a:spcPct val="100000"/>
              </a:lnSpc>
            </a:pPr>
            <a:r>
              <a:rPr lang="zh-CN" altLang="zh-CN" sz="2800" kern="100" dirty="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rPr>
              <a:t>分析相似之处时，内容一定要全面，结合画线句子或者上下文从局部细节放大分析</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550545" y="4293870"/>
            <a:ext cx="11118215" cy="1814830"/>
          </a:xfrm>
          <a:prstGeom prst="rect">
            <a:avLst/>
          </a:prstGeom>
        </p:spPr>
        <p:txBody>
          <a:bodyPr wrap="square">
            <a:spAutoFit/>
          </a:bodyPr>
          <a:p>
            <a:pPr indent="713105" algn="just">
              <a:lnSpc>
                <a:spcPct val="100000"/>
              </a:lnSpc>
            </a:pP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比喻的构成与效果题型</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indent="713105" algn="just">
              <a:lnSpc>
                <a:spcPct val="100000"/>
              </a:lnSpc>
            </a:pPr>
            <a:r>
              <a:rPr lang="en-US" altLang="zh-CN" sz="2800" kern="100" dirty="0">
                <a:solidFill>
                  <a:prstClr val="black"/>
                </a:solidFill>
                <a:latin typeface="宋体" panose="02010600030101010101" pitchFamily="2" charset="-122"/>
                <a:ea typeface="楷体_GB2312" panose="02010609030101010101" pitchFamily="49" charset="-122"/>
                <a:cs typeface="Times New Roman" panose="02020603050405020304" pitchFamily="18" charset="0"/>
              </a:rPr>
              <a:t>①</a:t>
            </a:r>
            <a:r>
              <a:rPr lang="zh-CN" altLang="zh-CN" sz="2800" kern="100" dirty="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rPr>
              <a:t>将</a:t>
            </a:r>
            <a:r>
              <a:rPr lang="en-US" altLang="zh-CN" sz="2800" kern="100" dirty="0">
                <a:solidFill>
                  <a:prstClr val="black"/>
                </a:solidFill>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rPr>
              <a:t>比作</a:t>
            </a:r>
            <a:r>
              <a:rPr lang="en-US" altLang="zh-CN" sz="2800" kern="100" dirty="0">
                <a:solidFill>
                  <a:prstClr val="black"/>
                </a:solidFill>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rPr>
              <a:t>，运用了比喻的修辞手法。</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indent="713105" algn="just">
              <a:lnSpc>
                <a:spcPct val="100000"/>
              </a:lnSpc>
            </a:pPr>
            <a:r>
              <a:rPr lang="en-US" altLang="zh-CN" sz="2800" kern="100" dirty="0">
                <a:solidFill>
                  <a:prstClr val="black"/>
                </a:solidFill>
                <a:latin typeface="宋体" panose="02010600030101010101" pitchFamily="2" charset="-122"/>
                <a:ea typeface="楷体_GB2312" panose="02010609030101010101" pitchFamily="49" charset="-122"/>
                <a:cs typeface="Times New Roman" panose="02020603050405020304" pitchFamily="18" charset="0"/>
              </a:rPr>
              <a:t>②</a:t>
            </a:r>
            <a:r>
              <a:rPr lang="zh-CN" altLang="zh-CN" sz="2800" kern="100" dirty="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rPr>
              <a:t>生动形象地写出了</a:t>
            </a:r>
            <a:r>
              <a:rPr lang="en-US" altLang="zh-CN" sz="2800" kern="100" dirty="0">
                <a:solidFill>
                  <a:prstClr val="black"/>
                </a:solidFill>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rPr>
              <a:t>，表达了</a:t>
            </a:r>
            <a:r>
              <a:rPr lang="en-US" altLang="zh-CN" sz="2800" kern="100" dirty="0">
                <a:solidFill>
                  <a:prstClr val="black"/>
                </a:solidFill>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indent="713105" algn="just">
              <a:lnSpc>
                <a:spcPct val="100000"/>
              </a:lnSpc>
            </a:pPr>
            <a:r>
              <a:rPr lang="zh-CN" altLang="zh-CN" sz="2800" kern="100" dirty="0">
                <a:solidFill>
                  <a:prstClr val="black"/>
                </a:solidFill>
                <a:latin typeface="Times New Roman" panose="02020603050405020304" pitchFamily="18" charset="0"/>
                <a:ea typeface="楷体_GB2312" panose="02010609030101010101" pitchFamily="49" charset="-122"/>
                <a:cs typeface="Times New Roman" panose="02020603050405020304" pitchFamily="18" charset="0"/>
              </a:rPr>
              <a:t>分析效果时，要答出情感是什么、强调的是什么等内容</a:t>
            </a:r>
            <a:r>
              <a:rPr lang="zh-CN" altLang="en-US" sz="2800" kern="100" dirty="0">
                <a:solidFill>
                  <a:prstClr val="black"/>
                </a:solidFill>
                <a:latin typeface="Times New Roman" panose="02020603050405020304" pitchFamily="18" charset="0"/>
                <a:ea typeface="楷体_GB2312" panose="02010609030101010101" pitchFamily="49" charset="-122"/>
                <a:cs typeface="Courier New" panose="02070309020205020404" pitchFamily="49" charset="0"/>
              </a:rPr>
              <a:t>。</a:t>
            </a:r>
            <a:endParaRPr lang="zh-CN" altLang="en-US" sz="2800" kern="100" dirty="0">
              <a:solidFill>
                <a:prstClr val="black"/>
              </a:solidFill>
              <a:latin typeface="Times New Roman" panose="02020603050405020304" pitchFamily="18" charset="0"/>
              <a:ea typeface="楷体_GB2312" panose="02010609030101010101" pitchFamily="49"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2" grpId="0"/>
      <p:bldP spid="2" grpId="1"/>
      <p:bldP spid="3" grpId="0"/>
      <p:bldP spid="3" grpId="1"/>
      <p:bldP spid="4" grpId="0"/>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 name="文本框 101"/>
          <p:cNvSpPr txBox="1"/>
          <p:nvPr/>
        </p:nvSpPr>
        <p:spPr>
          <a:xfrm>
            <a:off x="46355" y="909320"/>
            <a:ext cx="12039600" cy="2676525"/>
          </a:xfrm>
          <a:prstGeom prst="rect">
            <a:avLst/>
          </a:prstGeom>
          <a:noFill/>
          <a:ln w="9525">
            <a:noFill/>
          </a:ln>
        </p:spPr>
        <p:txBody>
          <a:bodyPr wrap="square">
            <a:spAutoFit/>
          </a:bodyPr>
          <a:p>
            <a:pPr indent="0"/>
            <a:r>
              <a:rPr lang="en-US"/>
              <a:t>4.</a:t>
            </a:r>
            <a:r>
              <a:t>(202</a:t>
            </a:r>
            <a:r>
              <a:rPr lang="en-US"/>
              <a:t>2</a:t>
            </a:r>
            <a:r>
              <a:t>·</a:t>
            </a:r>
            <a:r>
              <a:rPr lang="zh-CN"/>
              <a:t>全国甲卷</a:t>
            </a:r>
            <a:r>
              <a:rPr lang="zh-CN" altLang="zh-CN"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sym typeface="+mn-ea"/>
              </a:rPr>
              <a:t>）</a:t>
            </a:r>
            <a:endParaRPr lang="zh-CN" altLang="zh-CN"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sym typeface="+mn-ea"/>
            </a:endParaRPr>
          </a:p>
          <a:p>
            <a:pPr indent="0"/>
            <a:r>
              <a:rPr lang="en-US"/>
              <a:t>     </a:t>
            </a:r>
            <a:r>
              <a:t>下列选项中，加点的词语和文中“槐蝉”所用修辞手法不同的一项是(　　)</a:t>
            </a:r>
          </a:p>
          <a:p>
            <a:pPr indent="0"/>
            <a:r>
              <a:rPr lang="en-US"/>
              <a:t>     </a:t>
            </a:r>
            <a:r>
              <a:t>古代社会，槐树还是三公(太师、太傅、太保)宰辅之位的象征，并出现了一些由“槐”字构成的具有政治寓意的词，如槐岳(朝廷高官)、</a:t>
            </a:r>
            <a:r>
              <a:rPr>
                <a:solidFill>
                  <a:schemeClr val="tx1"/>
                </a:solidFill>
                <a:uFillTx/>
              </a:rPr>
              <a:t>槐蝉</a:t>
            </a:r>
            <a:r>
              <a:t>(高官显贵)、槐第(三公的宅第)等。槐树因此也受到读书人的喜爱。</a:t>
            </a:r>
          </a:p>
          <a:p>
            <a:pPr indent="0"/>
            <a:r>
              <a:t>A．主人下马客在船，举酒欲饮无管弦。     B．埋骨何须桑梓地，人生无处不青山。</a:t>
            </a:r>
          </a:p>
          <a:p>
            <a:pPr indent="0"/>
            <a:r>
              <a:t>C．六军不发无奈何，宛转娥眉马前死。     D．心非木石岂无感？吞声踯躅不敢言。</a:t>
            </a:r>
          </a:p>
        </p:txBody>
      </p:sp>
      <p:sp>
        <p:nvSpPr>
          <p:cNvPr id="2" name="文本框 1"/>
          <p:cNvSpPr txBox="1"/>
          <p:nvPr/>
        </p:nvSpPr>
        <p:spPr>
          <a:xfrm>
            <a:off x="60960" y="3862070"/>
            <a:ext cx="12024995" cy="1568450"/>
          </a:xfrm>
          <a:prstGeom prst="rect">
            <a:avLst/>
          </a:prstGeom>
          <a:noFill/>
        </p:spPr>
        <p:txBody>
          <a:bodyPr wrap="square" rtlCol="0" anchor="t">
            <a:spAutoFit/>
          </a:bodyPr>
          <a:p>
            <a:pPr indent="0"/>
            <a:r>
              <a:rPr>
                <a:solidFill>
                  <a:srgbClr val="1D41D5"/>
                </a:solidFill>
                <a:ea typeface="宋体" panose="02010600030101010101" pitchFamily="2" charset="-122"/>
                <a:sym typeface="+mn-ea"/>
              </a:rPr>
              <a:t>D  </a:t>
            </a:r>
            <a:endParaRPr>
              <a:solidFill>
                <a:srgbClr val="1D41D5"/>
              </a:solidFill>
              <a:ea typeface="宋体" panose="02010600030101010101" pitchFamily="2" charset="-122"/>
              <a:sym typeface="+mn-ea"/>
            </a:endParaRPr>
          </a:p>
          <a:p>
            <a:pPr indent="0"/>
            <a:r>
              <a:rPr>
                <a:solidFill>
                  <a:srgbClr val="1D41D5"/>
                </a:solidFill>
                <a:ea typeface="宋体" panose="02010600030101010101" pitchFamily="2" charset="-122"/>
                <a:sym typeface="+mn-ea"/>
              </a:rPr>
              <a:t> </a:t>
            </a:r>
            <a:r>
              <a:rPr lang="en-US">
                <a:solidFill>
                  <a:srgbClr val="1D41D5"/>
                </a:solidFill>
                <a:ea typeface="宋体" panose="02010600030101010101" pitchFamily="2" charset="-122"/>
                <a:sym typeface="+mn-ea"/>
              </a:rPr>
              <a:t> </a:t>
            </a:r>
            <a:r>
              <a:rPr>
                <a:solidFill>
                  <a:srgbClr val="1D41D5"/>
                </a:solidFill>
                <a:ea typeface="宋体" panose="02010600030101010101" pitchFamily="2" charset="-122"/>
                <a:sym typeface="+mn-ea"/>
              </a:rPr>
              <a:t>解析　文中的“槐蝉”运用了借代的修辞手法，代指高官显贵。A项“管弦”代指音乐。B项“桑梓”代指家乡。C项“娥眉”代指美貌的女子，此处指杨贵妃。D项运用了比喻的修辞手法，“人心”是本体，“木石”是喻体。</a:t>
            </a:r>
            <a:endParaRPr>
              <a:solidFill>
                <a:srgbClr val="1D41D5"/>
              </a:solidFill>
              <a:ea typeface="宋体" panose="02010600030101010101" pitchFamily="2" charset="-122"/>
              <a:sym typeface="+mn-ea"/>
            </a:endParaRPr>
          </a:p>
        </p:txBody>
      </p:sp>
      <p:sp>
        <p:nvSpPr>
          <p:cNvPr id="6" name="文本框 5"/>
          <p:cNvSpPr txBox="1"/>
          <p:nvPr/>
        </p:nvSpPr>
        <p:spPr>
          <a:xfrm>
            <a:off x="46528" y="45124"/>
            <a:ext cx="11477847" cy="737235"/>
          </a:xfrm>
          <a:prstGeom prst="rect">
            <a:avLst/>
          </a:prstGeom>
          <a:noFill/>
        </p:spPr>
        <p:txBody>
          <a:bodyPr wrap="square" rtlCol="0">
            <a:spAutoFit/>
          </a:bodyPr>
          <a:p>
            <a:pPr>
              <a:lnSpc>
                <a:spcPct val="150000"/>
              </a:lnSpc>
            </a:pPr>
            <a:r>
              <a:rPr lang="zh-CN" altLang="zh-CN" sz="2800"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rPr>
              <a:t>【典例</a:t>
            </a:r>
            <a:r>
              <a:rPr lang="zh-CN" altLang="zh-CN" sz="2800"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rPr>
              <a:t>导学】</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2800" b="1" kern="100" dirty="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 name="文本框 101"/>
          <p:cNvSpPr txBox="1"/>
          <p:nvPr/>
        </p:nvSpPr>
        <p:spPr>
          <a:xfrm>
            <a:off x="60960" y="782320"/>
            <a:ext cx="12039600" cy="4154170"/>
          </a:xfrm>
          <a:prstGeom prst="rect">
            <a:avLst/>
          </a:prstGeom>
          <a:noFill/>
          <a:ln w="9525">
            <a:noFill/>
          </a:ln>
        </p:spPr>
        <p:txBody>
          <a:bodyPr wrap="square">
            <a:spAutoFit/>
          </a:bodyPr>
          <a:p>
            <a:pPr indent="0"/>
            <a:r>
              <a:rPr lang="en-US"/>
              <a:t>5.</a:t>
            </a:r>
            <a:r>
              <a:t>(2024·全国甲卷)</a:t>
            </a:r>
          </a:p>
          <a:p>
            <a:pPr indent="0"/>
            <a:r>
              <a:rPr lang="en-US"/>
              <a:t>     </a:t>
            </a:r>
            <a:r>
              <a:rPr>
                <a:latin typeface="楷体" panose="02010609060101010101" pitchFamily="49" charset="-122"/>
                <a:ea typeface="楷体" panose="02010609060101010101" pitchFamily="49" charset="-122"/>
                <a:cs typeface="楷体" panose="02010609060101010101" pitchFamily="49" charset="-122"/>
              </a:rPr>
              <a:t>两座威严的雪峰——托木尔峰和汗腾格里峰巍然耸立，俯视着周边十多座海拔6000米以上的山峰。带着充沛的水汽在伊犁河谷一路长驱直入的暖湿气流造就了一片片麦浪滚滚的田地和水草丰美的牧场。博斯腾湖碧水连天，赛里木湖晶莹澄澈，艾比湖“盐”装素裹，天池静卧在</a:t>
            </a:r>
            <a:r>
              <a:rPr u="wavyHeavy">
                <a:solidFill>
                  <a:schemeClr val="tx1"/>
                </a:solidFill>
                <a:uFillTx/>
                <a:latin typeface="楷体" panose="02010609060101010101" pitchFamily="49" charset="-122"/>
                <a:ea typeface="楷体" panose="02010609060101010101" pitchFamily="49" charset="-122"/>
                <a:cs typeface="楷体" panose="02010609060101010101" pitchFamily="49" charset="-122"/>
              </a:rPr>
              <a:t>苍翠</a:t>
            </a:r>
            <a:r>
              <a:rPr>
                <a:latin typeface="楷体" panose="02010609060101010101" pitchFamily="49" charset="-122"/>
                <a:ea typeface="楷体" panose="02010609060101010101" pitchFamily="49" charset="-122"/>
                <a:cs typeface="楷体" panose="02010609060101010101" pitchFamily="49" charset="-122"/>
              </a:rPr>
              <a:t>环绕之中……</a:t>
            </a:r>
            <a:endParaRPr>
              <a:latin typeface="楷体" panose="02010609060101010101" pitchFamily="49" charset="-122"/>
              <a:ea typeface="楷体" panose="02010609060101010101" pitchFamily="49" charset="-122"/>
              <a:cs typeface="楷体" panose="02010609060101010101" pitchFamily="49" charset="-122"/>
            </a:endParaRPr>
          </a:p>
          <a:p>
            <a:pPr indent="0"/>
            <a:r>
              <a:t>19. 下列句子中画波浪线的词语与文中画波浪线的“苍翠”，所用的修辞手法相同的一项是（3分）</a:t>
            </a:r>
          </a:p>
          <a:p>
            <a:pPr indent="0"/>
            <a:r>
              <a:t>A. 烟花向上空冲去，下落时便洒散着满天花雨。</a:t>
            </a:r>
          </a:p>
          <a:p>
            <a:pPr indent="0"/>
            <a:r>
              <a:t>B. 鲁迅先生穿着朴素的长衫，从容地坐在西装领带们旁边。</a:t>
            </a:r>
          </a:p>
          <a:p>
            <a:pPr indent="0"/>
            <a:r>
              <a:t>C. 夏天的雨是热情洋溢的，喜欢不打招呼就前来拜访。</a:t>
            </a:r>
          </a:p>
          <a:p>
            <a:pPr indent="0"/>
            <a:r>
              <a:t>D. 微风过处，送来缕缕清香，仿佛远处高楼上渺茫的歌声似的。</a:t>
            </a:r>
          </a:p>
        </p:txBody>
      </p:sp>
      <p:sp>
        <p:nvSpPr>
          <p:cNvPr id="2" name="文本框 1"/>
          <p:cNvSpPr txBox="1"/>
          <p:nvPr/>
        </p:nvSpPr>
        <p:spPr>
          <a:xfrm>
            <a:off x="46355" y="5008245"/>
            <a:ext cx="12024995" cy="1568450"/>
          </a:xfrm>
          <a:prstGeom prst="rect">
            <a:avLst/>
          </a:prstGeom>
          <a:noFill/>
        </p:spPr>
        <p:txBody>
          <a:bodyPr wrap="square" rtlCol="0" anchor="t">
            <a:spAutoFit/>
          </a:bodyPr>
          <a:p>
            <a:pPr indent="0"/>
            <a:r>
              <a:rPr>
                <a:solidFill>
                  <a:srgbClr val="1D41D5"/>
                </a:solidFill>
                <a:ea typeface="宋体" panose="02010600030101010101" pitchFamily="2" charset="-122"/>
                <a:sym typeface="+mn-ea"/>
              </a:rPr>
              <a:t>B “苍翠”属于借代修辞，颜色代树木。重点：借代与借喻的区别。</a:t>
            </a:r>
            <a:endParaRPr>
              <a:solidFill>
                <a:srgbClr val="1D41D5"/>
              </a:solidFill>
              <a:ea typeface="宋体" panose="02010600030101010101" pitchFamily="2" charset="-122"/>
              <a:sym typeface="+mn-ea"/>
            </a:endParaRPr>
          </a:p>
          <a:p>
            <a:pPr indent="0"/>
            <a:r>
              <a:rPr>
                <a:solidFill>
                  <a:srgbClr val="1D41D5"/>
                </a:solidFill>
                <a:ea typeface="宋体" panose="02010600030101010101" pitchFamily="2" charset="-122"/>
                <a:sym typeface="+mn-ea"/>
              </a:rPr>
              <a:t>A.比喻（借喻），把漫天洒散的烟花比喻成“雨”；B.借代，用“西装领带”借指人们；C.拟</a:t>
            </a:r>
            <a:r>
              <a:rPr lang="zh-CN">
                <a:solidFill>
                  <a:srgbClr val="1D41D5"/>
                </a:solidFill>
                <a:ea typeface="宋体" panose="02010600030101010101" pitchFamily="2" charset="-122"/>
                <a:sym typeface="+mn-ea"/>
              </a:rPr>
              <a:t>人</a:t>
            </a:r>
            <a:r>
              <a:rPr>
                <a:solidFill>
                  <a:srgbClr val="1D41D5"/>
                </a:solidFill>
                <a:ea typeface="宋体" panose="02010600030101010101" pitchFamily="2" charset="-122"/>
                <a:sym typeface="+mn-ea"/>
              </a:rPr>
              <a:t>，赋予自然现象“雨”以人的特点“热情洋溢”“喜欢”“打招呼”“拜访”；D.通感，沟通了视听两种感官，把鼻子嗅到的“清香”比喻成耳朵听到的“歌声”。</a:t>
            </a:r>
            <a:endParaRPr>
              <a:solidFill>
                <a:srgbClr val="1D41D5"/>
              </a:solidFill>
              <a:ea typeface="宋体" panose="02010600030101010101" pitchFamily="2" charset="-122"/>
              <a:sym typeface="+mn-ea"/>
            </a:endParaRPr>
          </a:p>
        </p:txBody>
      </p:sp>
      <p:sp>
        <p:nvSpPr>
          <p:cNvPr id="6" name="文本框 5"/>
          <p:cNvSpPr txBox="1"/>
          <p:nvPr/>
        </p:nvSpPr>
        <p:spPr>
          <a:xfrm>
            <a:off x="173" y="-26631"/>
            <a:ext cx="11477847" cy="737235"/>
          </a:xfrm>
          <a:prstGeom prst="rect">
            <a:avLst/>
          </a:prstGeom>
          <a:noFill/>
        </p:spPr>
        <p:txBody>
          <a:bodyPr wrap="square" rtlCol="0">
            <a:spAutoFit/>
          </a:bodyPr>
          <a:p>
            <a:pPr>
              <a:lnSpc>
                <a:spcPct val="150000"/>
              </a:lnSpc>
            </a:pPr>
            <a:r>
              <a:rPr lang="zh-CN" altLang="zh-CN" sz="2800"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rPr>
              <a:t>【典例</a:t>
            </a:r>
            <a:r>
              <a:rPr lang="zh-CN" altLang="zh-CN" sz="2800" b="1" kern="100" dirty="0" smtClean="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rPr>
              <a:t>导学】</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2800" b="1" kern="100" dirty="0">
              <a:solidFill>
                <a:srgbClr val="002060"/>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p="http://schemas.openxmlformats.org/presentationml/2006/main">
  <p:tag name="TABLE_ENDDRAG_ORIGIN_RECT" val="923*473"/>
  <p:tag name="TABLE_ENDDRAG_RECT" val="25*57*923*473"/>
</p:tagLst>
</file>

<file path=ppt/tags/tag7.xml><?xml version="1.0" encoding="utf-8"?>
<p:tagLst xmlns:p="http://schemas.openxmlformats.org/presentationml/2006/main">
  <p:tag name="COMMONDATA" val="eyJoZGlkIjoiZTUxMzYyNWY2NWY2YzJiNDhhOWY1MTc3YjU1YjFhYWEifQ=="/>
  <p:tag name="commondata" val="eyJoZGlkIjoiNGU5YTk2NWU3OTRhNTU0YjZlNWE0ODExMjY4YzM0MTgifQ=="/>
</p:tagLst>
</file>

<file path=ppt/theme/theme1.xml><?xml version="1.0" encoding="utf-8"?>
<a:theme xmlns:a="http://schemas.openxmlformats.org/drawingml/2006/main" name="9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6657</Words>
  <Application>WPS 演示</Application>
  <PresentationFormat>自定义</PresentationFormat>
  <Paragraphs>318</Paragraphs>
  <Slides>25</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25</vt:i4>
      </vt:variant>
    </vt:vector>
  </HeadingPairs>
  <TitlesOfParts>
    <vt:vector size="45" baseType="lpstr">
      <vt:lpstr>Arial</vt:lpstr>
      <vt:lpstr>宋体</vt:lpstr>
      <vt:lpstr>Wingdings</vt:lpstr>
      <vt:lpstr>微软雅黑</vt:lpstr>
      <vt:lpstr>zihun159hao-gukesong</vt:lpstr>
      <vt:lpstr>Times New Roman</vt:lpstr>
      <vt:lpstr>黑体</vt:lpstr>
      <vt:lpstr>Courier New</vt:lpstr>
      <vt:lpstr>方正中等线简体</vt:lpstr>
      <vt:lpstr>楷体_GB2312</vt:lpstr>
      <vt:lpstr>新宋体</vt:lpstr>
      <vt:lpstr>楷体</vt:lpstr>
      <vt:lpstr>Calibri</vt:lpstr>
      <vt:lpstr>楷体_GB2312</vt:lpstr>
      <vt:lpstr>华文细黑</vt:lpstr>
      <vt:lpstr>仿宋_GB2312</vt:lpstr>
      <vt:lpstr>Arial Unicode MS</vt:lpstr>
      <vt:lpstr>仿宋</vt:lpstr>
      <vt:lpstr>Arial Black</vt:lpstr>
      <vt:lpstr>9_Office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Dr.er00</cp:lastModifiedBy>
  <cp:revision>8373</cp:revision>
  <dcterms:created xsi:type="dcterms:W3CDTF">2014-11-27T01:03:00Z</dcterms:created>
  <dcterms:modified xsi:type="dcterms:W3CDTF">2024-07-07T07:55:10Z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FBBADD272CD74CC4A9E39E61CF683195_13</vt:lpwstr>
  </property>
</Properties>
</file>