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61"/>
  </p:notesMasterIdLst>
  <p:handoutMasterIdLst>
    <p:handoutMasterId r:id="rId62"/>
  </p:handoutMasterIdLst>
  <p:sldIdLst>
    <p:sldId id="817" r:id="rId3"/>
    <p:sldId id="710" r:id="rId4"/>
    <p:sldId id="870" r:id="rId5"/>
    <p:sldId id="914" r:id="rId6"/>
    <p:sldId id="716" r:id="rId7"/>
    <p:sldId id="871" r:id="rId8"/>
    <p:sldId id="917" r:id="rId9"/>
    <p:sldId id="875" r:id="rId10"/>
    <p:sldId id="565" r:id="rId11"/>
    <p:sldId id="876" r:id="rId12"/>
    <p:sldId id="672" r:id="rId13"/>
    <p:sldId id="723" r:id="rId14"/>
    <p:sldId id="918" r:id="rId15"/>
    <p:sldId id="919" r:id="rId16"/>
    <p:sldId id="813" r:id="rId17"/>
    <p:sldId id="831" r:id="rId18"/>
    <p:sldId id="920" r:id="rId19"/>
    <p:sldId id="823" r:id="rId20"/>
    <p:sldId id="731" r:id="rId21"/>
    <p:sldId id="921" r:id="rId22"/>
    <p:sldId id="815" r:id="rId23"/>
    <p:sldId id="749" r:id="rId24"/>
    <p:sldId id="922" r:id="rId25"/>
    <p:sldId id="887" r:id="rId26"/>
    <p:sldId id="924" r:id="rId27"/>
    <p:sldId id="855" r:id="rId28"/>
    <p:sldId id="824" r:id="rId29"/>
    <p:sldId id="770" r:id="rId30"/>
    <p:sldId id="753" r:id="rId31"/>
    <p:sldId id="814" r:id="rId32"/>
    <p:sldId id="755" r:id="rId33"/>
    <p:sldId id="756" r:id="rId34"/>
    <p:sldId id="903" r:id="rId35"/>
    <p:sldId id="757" r:id="rId36"/>
    <p:sldId id="758" r:id="rId37"/>
    <p:sldId id="816" r:id="rId38"/>
    <p:sldId id="319" r:id="rId39"/>
    <p:sldId id="320" r:id="rId40"/>
    <p:sldId id="321" r:id="rId41"/>
    <p:sldId id="925" r:id="rId42"/>
    <p:sldId id="322" r:id="rId43"/>
    <p:sldId id="323" r:id="rId44"/>
    <p:sldId id="858" r:id="rId45"/>
    <p:sldId id="324" r:id="rId46"/>
    <p:sldId id="325" r:id="rId47"/>
    <p:sldId id="326" r:id="rId48"/>
    <p:sldId id="327" r:id="rId49"/>
    <p:sldId id="926" r:id="rId50"/>
    <p:sldId id="328" r:id="rId51"/>
    <p:sldId id="329" r:id="rId52"/>
    <p:sldId id="864" r:id="rId53"/>
    <p:sldId id="330" r:id="rId54"/>
    <p:sldId id="331" r:id="rId55"/>
    <p:sldId id="332" r:id="rId56"/>
    <p:sldId id="333" r:id="rId57"/>
    <p:sldId id="651" r:id="rId58"/>
    <p:sldId id="334" r:id="rId59"/>
    <p:sldId id="822" r:id="rId60"/>
  </p:sldIdLst>
  <p:sldSz cx="12192000" cy="6858000"/>
  <p:notesSz cx="6858000" cy="9144000"/>
  <p:custDataLst>
    <p:tags r:id="rId6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4A82"/>
    <a:srgbClr val="00589A"/>
    <a:srgbClr val="BFBFBF"/>
    <a:srgbClr val="0067B4"/>
    <a:srgbClr val="110B65"/>
    <a:srgbClr val="0070C0"/>
    <a:srgbClr val="F0F0F0"/>
    <a:srgbClr val="FFFF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0" autoAdjust="0"/>
    <p:restoredTop sz="96429" autoAdjust="0"/>
  </p:normalViewPr>
  <p:slideViewPr>
    <p:cSldViewPr>
      <p:cViewPr varScale="1">
        <p:scale>
          <a:sx n="109" d="100"/>
          <a:sy n="109" d="100"/>
        </p:scale>
        <p:origin x="648" y="84"/>
      </p:cViewPr>
      <p:guideLst/>
    </p:cSldViewPr>
  </p:slideViewPr>
  <p:notesTextViewPr>
    <p:cViewPr>
      <p:scale>
        <a:sx n="75" d="100"/>
        <a:sy n="75" d="100"/>
      </p:scale>
      <p:origin x="0" y="0"/>
    </p:cViewPr>
  </p:notesTextViewPr>
  <p:notesViewPr>
    <p:cSldViewPr>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gs" Target="tags/tag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21BDE6-D7CD-48AD-91D0-877B0016848D}" type="datetimeFigureOut">
              <a:rPr lang="zh-CN" altLang="en-US" smtClean="0"/>
              <a:t>2024/5/23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B9211A-EC15-48AF-9C00-CA884EFBB4DA}" type="slidenum">
              <a:rPr lang="zh-CN" altLang="en-US" smtClean="0"/>
              <a:t>‹#›</a:t>
            </a:fld>
            <a:endParaRPr lang="zh-CN" altLang="en-US"/>
          </a:p>
        </p:txBody>
      </p:sp>
    </p:spTree>
    <p:extLst>
      <p:ext uri="{BB962C8B-B14F-4D97-AF65-F5344CB8AC3E}">
        <p14:creationId xmlns:p14="http://schemas.microsoft.com/office/powerpoint/2010/main" val="1099994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F05D6-131D-4D04-9AD1-97898E0FD846}" type="datetimeFigureOut">
              <a:rPr lang="zh-CN" altLang="en-US" smtClean="0"/>
              <a:t>2024/5/23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68344D-7117-4F88-AAA4-2EDA16E40D47}" type="slidenum">
              <a:rPr lang="zh-CN" altLang="en-US" smtClean="0"/>
              <a:t>‹#›</a:t>
            </a:fld>
            <a:endParaRPr lang="zh-CN" altLang="en-US"/>
          </a:p>
        </p:txBody>
      </p:sp>
    </p:spTree>
    <p:extLst>
      <p:ext uri="{BB962C8B-B14F-4D97-AF65-F5344CB8AC3E}">
        <p14:creationId xmlns:p14="http://schemas.microsoft.com/office/powerpoint/2010/main" val="191227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solidFill>
                  <a:prstClr val="black"/>
                </a:solidFill>
              </a:rPr>
              <a:pPr/>
              <a:t>8</a:t>
            </a:fld>
            <a:endParaRPr lang="zh-CN" altLang="en-US">
              <a:solidFill>
                <a:prstClr val="black"/>
              </a:solidFill>
            </a:endParaRPr>
          </a:p>
        </p:txBody>
      </p:sp>
    </p:spTree>
    <p:extLst>
      <p:ext uri="{BB962C8B-B14F-4D97-AF65-F5344CB8AC3E}">
        <p14:creationId xmlns:p14="http://schemas.microsoft.com/office/powerpoint/2010/main" val="628887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19</a:t>
            </a:fld>
            <a:endParaRPr lang="zh-CN" altLang="en-US"/>
          </a:p>
        </p:txBody>
      </p:sp>
    </p:spTree>
    <p:extLst>
      <p:ext uri="{BB962C8B-B14F-4D97-AF65-F5344CB8AC3E}">
        <p14:creationId xmlns:p14="http://schemas.microsoft.com/office/powerpoint/2010/main" val="696497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20</a:t>
            </a:fld>
            <a:endParaRPr lang="zh-CN" altLang="en-US"/>
          </a:p>
        </p:txBody>
      </p:sp>
    </p:spTree>
    <p:extLst>
      <p:ext uri="{BB962C8B-B14F-4D97-AF65-F5344CB8AC3E}">
        <p14:creationId xmlns:p14="http://schemas.microsoft.com/office/powerpoint/2010/main" val="4118633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22</a:t>
            </a:fld>
            <a:endParaRPr lang="zh-CN" altLang="en-US"/>
          </a:p>
        </p:txBody>
      </p:sp>
    </p:spTree>
    <p:extLst>
      <p:ext uri="{BB962C8B-B14F-4D97-AF65-F5344CB8AC3E}">
        <p14:creationId xmlns:p14="http://schemas.microsoft.com/office/powerpoint/2010/main" val="666716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23</a:t>
            </a:fld>
            <a:endParaRPr lang="zh-CN" altLang="en-US"/>
          </a:p>
        </p:txBody>
      </p:sp>
    </p:spTree>
    <p:extLst>
      <p:ext uri="{BB962C8B-B14F-4D97-AF65-F5344CB8AC3E}">
        <p14:creationId xmlns:p14="http://schemas.microsoft.com/office/powerpoint/2010/main" val="1181336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24</a:t>
            </a:fld>
            <a:endParaRPr lang="zh-CN" altLang="en-US"/>
          </a:p>
        </p:txBody>
      </p:sp>
    </p:spTree>
    <p:extLst>
      <p:ext uri="{BB962C8B-B14F-4D97-AF65-F5344CB8AC3E}">
        <p14:creationId xmlns:p14="http://schemas.microsoft.com/office/powerpoint/2010/main" val="802579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25</a:t>
            </a:fld>
            <a:endParaRPr lang="zh-CN" altLang="en-US"/>
          </a:p>
        </p:txBody>
      </p:sp>
    </p:spTree>
    <p:extLst>
      <p:ext uri="{BB962C8B-B14F-4D97-AF65-F5344CB8AC3E}">
        <p14:creationId xmlns:p14="http://schemas.microsoft.com/office/powerpoint/2010/main" val="365515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26</a:t>
            </a:fld>
            <a:endParaRPr lang="zh-CN" altLang="en-US"/>
          </a:p>
        </p:txBody>
      </p:sp>
    </p:spTree>
    <p:extLst>
      <p:ext uri="{BB962C8B-B14F-4D97-AF65-F5344CB8AC3E}">
        <p14:creationId xmlns:p14="http://schemas.microsoft.com/office/powerpoint/2010/main" val="355425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28</a:t>
            </a:fld>
            <a:endParaRPr lang="zh-CN" altLang="en-US"/>
          </a:p>
        </p:txBody>
      </p:sp>
    </p:spTree>
    <p:extLst>
      <p:ext uri="{BB962C8B-B14F-4D97-AF65-F5344CB8AC3E}">
        <p14:creationId xmlns:p14="http://schemas.microsoft.com/office/powerpoint/2010/main" val="2306465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29</a:t>
            </a:fld>
            <a:endParaRPr lang="zh-CN" altLang="en-US"/>
          </a:p>
        </p:txBody>
      </p:sp>
    </p:spTree>
    <p:extLst>
      <p:ext uri="{BB962C8B-B14F-4D97-AF65-F5344CB8AC3E}">
        <p14:creationId xmlns:p14="http://schemas.microsoft.com/office/powerpoint/2010/main" val="1852913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46</a:t>
            </a:fld>
            <a:endParaRPr lang="zh-CN" altLang="en-US"/>
          </a:p>
        </p:txBody>
      </p:sp>
    </p:spTree>
    <p:extLst>
      <p:ext uri="{BB962C8B-B14F-4D97-AF65-F5344CB8AC3E}">
        <p14:creationId xmlns:p14="http://schemas.microsoft.com/office/powerpoint/2010/main" val="2348982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9</a:t>
            </a:fld>
            <a:endParaRPr lang="zh-CN" altLang="en-US"/>
          </a:p>
        </p:txBody>
      </p:sp>
    </p:spTree>
    <p:extLst>
      <p:ext uri="{BB962C8B-B14F-4D97-AF65-F5344CB8AC3E}">
        <p14:creationId xmlns:p14="http://schemas.microsoft.com/office/powerpoint/2010/main" val="176950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10</a:t>
            </a:fld>
            <a:endParaRPr lang="zh-CN" altLang="en-US"/>
          </a:p>
        </p:txBody>
      </p:sp>
    </p:spTree>
    <p:extLst>
      <p:ext uri="{BB962C8B-B14F-4D97-AF65-F5344CB8AC3E}">
        <p14:creationId xmlns:p14="http://schemas.microsoft.com/office/powerpoint/2010/main" val="9356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997CF1-82F9-4FE5-99E9-B7E9B74F25E7}" type="slidenum">
              <a:rPr lang="zh-CN" altLang="en-US" smtClean="0"/>
              <a:t>11</a:t>
            </a:fld>
            <a:endParaRPr lang="zh-CN" altLang="en-US"/>
          </a:p>
        </p:txBody>
      </p:sp>
    </p:spTree>
    <p:extLst>
      <p:ext uri="{BB962C8B-B14F-4D97-AF65-F5344CB8AC3E}">
        <p14:creationId xmlns:p14="http://schemas.microsoft.com/office/powerpoint/2010/main" val="220402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12</a:t>
            </a:fld>
            <a:endParaRPr lang="zh-CN" altLang="en-US"/>
          </a:p>
        </p:txBody>
      </p:sp>
    </p:spTree>
    <p:extLst>
      <p:ext uri="{BB962C8B-B14F-4D97-AF65-F5344CB8AC3E}">
        <p14:creationId xmlns:p14="http://schemas.microsoft.com/office/powerpoint/2010/main" val="335564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13</a:t>
            </a:fld>
            <a:endParaRPr lang="zh-CN" altLang="en-US"/>
          </a:p>
        </p:txBody>
      </p:sp>
    </p:spTree>
    <p:extLst>
      <p:ext uri="{BB962C8B-B14F-4D97-AF65-F5344CB8AC3E}">
        <p14:creationId xmlns:p14="http://schemas.microsoft.com/office/powerpoint/2010/main" val="774234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14</a:t>
            </a:fld>
            <a:endParaRPr lang="zh-CN" altLang="en-US"/>
          </a:p>
        </p:txBody>
      </p:sp>
    </p:spTree>
    <p:extLst>
      <p:ext uri="{BB962C8B-B14F-4D97-AF65-F5344CB8AC3E}">
        <p14:creationId xmlns:p14="http://schemas.microsoft.com/office/powerpoint/2010/main" val="737915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16</a:t>
            </a:fld>
            <a:endParaRPr lang="zh-CN" altLang="en-US"/>
          </a:p>
        </p:txBody>
      </p:sp>
    </p:spTree>
    <p:extLst>
      <p:ext uri="{BB962C8B-B14F-4D97-AF65-F5344CB8AC3E}">
        <p14:creationId xmlns:p14="http://schemas.microsoft.com/office/powerpoint/2010/main" val="6974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t>17</a:t>
            </a:fld>
            <a:endParaRPr lang="zh-CN" altLang="en-US"/>
          </a:p>
        </p:txBody>
      </p:sp>
    </p:spTree>
    <p:extLst>
      <p:ext uri="{BB962C8B-B14F-4D97-AF65-F5344CB8AC3E}">
        <p14:creationId xmlns:p14="http://schemas.microsoft.com/office/powerpoint/2010/main" val="106766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37678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93672620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517259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矩形 19"/>
          <p:cNvSpPr/>
          <p:nvPr userDrawn="1"/>
        </p:nvSpPr>
        <p:spPr>
          <a:xfrm>
            <a:off x="349147" y="301142"/>
            <a:ext cx="1818194" cy="523099"/>
          </a:xfrm>
          <a:prstGeom prst="rect">
            <a:avLst/>
          </a:prstGeom>
        </p:spPr>
        <p:txBody>
          <a:bodyPr wrap="square">
            <a:spAutoFit/>
          </a:bodyPr>
          <a:lstStyle/>
          <a:p>
            <a:pPr algn="ctr">
              <a:defRPr/>
            </a:pPr>
            <a:r>
              <a:rPr lang="zh-CN" altLang="en-US" sz="2799" b="1" kern="100" dirty="0">
                <a:solidFill>
                  <a:prstClr val="white"/>
                </a:solidFill>
                <a:latin typeface="Times New Roman" panose="02020603050405020304"/>
                <a:cs typeface="Times New Roman" panose="02020603050405020304"/>
              </a:rPr>
              <a:t>知识梳理</a:t>
            </a:r>
          </a:p>
        </p:txBody>
      </p:sp>
    </p:spTree>
    <p:extLst>
      <p:ext uri="{BB962C8B-B14F-4D97-AF65-F5344CB8AC3E}">
        <p14:creationId xmlns:p14="http://schemas.microsoft.com/office/powerpoint/2010/main" val="68175013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dirty="0">
                <a:solidFill>
                  <a:prstClr val="white"/>
                </a:solidFill>
                <a:latin typeface="微软雅黑" panose="020B0503020204020204" pitchFamily="34" charset="-122"/>
              </a:rPr>
              <a:t>教材改编题</a:t>
            </a: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75575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dirty="0">
                <a:solidFill>
                  <a:prstClr val="white"/>
                </a:solidFill>
                <a:latin typeface="微软雅黑" panose="020B0503020204020204" pitchFamily="34" charset="-122"/>
              </a:rPr>
              <a:t>思考辨析</a:t>
            </a: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6537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2805328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prstClr val="white"/>
                </a:solidFill>
              </a:rPr>
              <a:t>课堂小结</a:t>
            </a:r>
            <a:endParaRPr lang="zh-CN" altLang="en-US" sz="2400" b="1" dirty="0">
              <a:solidFill>
                <a:prstClr val="white"/>
              </a:solidFill>
            </a:endParaRPr>
          </a:p>
        </p:txBody>
      </p:sp>
    </p:spTree>
    <p:extLst>
      <p:ext uri="{BB962C8B-B14F-4D97-AF65-F5344CB8AC3E}">
        <p14:creationId xmlns:p14="http://schemas.microsoft.com/office/powerpoint/2010/main" val="60213273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a:defRPr/>
              </a:pPr>
              <a:endParaRPr lang="zh-CN" altLang="en-US" kern="0" dirty="0">
                <a:solidFill>
                  <a:prstClr val="white"/>
                </a:solidFill>
                <a:latin typeface="微软雅黑" panose="020B0503020204020204" pitchFamily="34" charset="-122"/>
              </a:endParaRPr>
            </a:p>
          </p:txBody>
        </p:sp>
      </p:grpSp>
    </p:spTree>
    <p:extLst>
      <p:ext uri="{BB962C8B-B14F-4D97-AF65-F5344CB8AC3E}">
        <p14:creationId xmlns:p14="http://schemas.microsoft.com/office/powerpoint/2010/main" val="231018036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4_自定义版式">
    <p:spTree>
      <p:nvGrpSpPr>
        <p:cNvPr id="1" name=""/>
        <p:cNvGrpSpPr/>
        <p:nvPr/>
      </p:nvGrpSpPr>
      <p:grpSpPr>
        <a:xfrm>
          <a:off x="0" y="0"/>
          <a:ext cx="0" cy="0"/>
          <a:chOff x="0" y="0"/>
          <a:chExt cx="0" cy="0"/>
        </a:xfrm>
      </p:grpSpPr>
      <p:sp>
        <p:nvSpPr>
          <p:cNvPr id="2" name="矩形 1"/>
          <p:cNvSpPr/>
          <p:nvPr userDrawn="1"/>
        </p:nvSpPr>
        <p:spPr>
          <a:xfrm>
            <a:off x="1387475" y="1843405"/>
            <a:ext cx="10804525" cy="292163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a:off x="-19685" y="1844040"/>
            <a:ext cx="12220575" cy="2921000"/>
            <a:chOff x="-31" y="2904"/>
            <a:chExt cx="19245" cy="4600"/>
          </a:xfrm>
        </p:grpSpPr>
        <p:cxnSp>
          <p:nvCxnSpPr>
            <p:cNvPr id="4" name="直接连接符 3"/>
            <p:cNvCxnSpPr/>
            <p:nvPr/>
          </p:nvCxnSpPr>
          <p:spPr>
            <a:xfrm>
              <a:off x="-31" y="2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5" name="直接连接符 4"/>
            <p:cNvCxnSpPr/>
            <p:nvPr/>
          </p:nvCxnSpPr>
          <p:spPr>
            <a:xfrm>
              <a:off x="-31" y="3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6" name="直接连接符 5"/>
            <p:cNvCxnSpPr/>
            <p:nvPr/>
          </p:nvCxnSpPr>
          <p:spPr>
            <a:xfrm>
              <a:off x="-31" y="3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7" name="直接连接符 6"/>
            <p:cNvCxnSpPr/>
            <p:nvPr/>
          </p:nvCxnSpPr>
          <p:spPr>
            <a:xfrm>
              <a:off x="-31" y="3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8" name="直接连接符 7"/>
            <p:cNvCxnSpPr/>
            <p:nvPr/>
          </p:nvCxnSpPr>
          <p:spPr>
            <a:xfrm>
              <a:off x="-31" y="3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9" name="直接连接符 8"/>
            <p:cNvCxnSpPr/>
            <p:nvPr/>
          </p:nvCxnSpPr>
          <p:spPr>
            <a:xfrm>
              <a:off x="-31" y="3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0" name="直接连接符 9"/>
            <p:cNvCxnSpPr/>
            <p:nvPr/>
          </p:nvCxnSpPr>
          <p:spPr>
            <a:xfrm>
              <a:off x="-31" y="4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1" name="直接连接符 10"/>
            <p:cNvCxnSpPr/>
            <p:nvPr/>
          </p:nvCxnSpPr>
          <p:spPr>
            <a:xfrm>
              <a:off x="-31" y="4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2" name="直接连接符 11"/>
            <p:cNvCxnSpPr/>
            <p:nvPr/>
          </p:nvCxnSpPr>
          <p:spPr>
            <a:xfrm>
              <a:off x="-31" y="4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3" name="直接连接符 12"/>
            <p:cNvCxnSpPr/>
            <p:nvPr/>
          </p:nvCxnSpPr>
          <p:spPr>
            <a:xfrm>
              <a:off x="-31" y="4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4" name="直接连接符 13"/>
            <p:cNvCxnSpPr/>
            <p:nvPr/>
          </p:nvCxnSpPr>
          <p:spPr>
            <a:xfrm>
              <a:off x="-31" y="4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5" name="直接连接符 14"/>
            <p:cNvCxnSpPr/>
            <p:nvPr/>
          </p:nvCxnSpPr>
          <p:spPr>
            <a:xfrm>
              <a:off x="-31" y="5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6" name="直接连接符 15"/>
            <p:cNvCxnSpPr/>
            <p:nvPr/>
          </p:nvCxnSpPr>
          <p:spPr>
            <a:xfrm>
              <a:off x="-31" y="5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7" name="直接连接符 16"/>
            <p:cNvCxnSpPr/>
            <p:nvPr/>
          </p:nvCxnSpPr>
          <p:spPr>
            <a:xfrm>
              <a:off x="-31" y="5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31" y="5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19" name="直接连接符 18"/>
            <p:cNvCxnSpPr/>
            <p:nvPr/>
          </p:nvCxnSpPr>
          <p:spPr>
            <a:xfrm>
              <a:off x="-31" y="5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31" y="6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1" name="直接连接符 20"/>
            <p:cNvCxnSpPr/>
            <p:nvPr/>
          </p:nvCxnSpPr>
          <p:spPr>
            <a:xfrm>
              <a:off x="-31" y="6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2" name="直接连接符 21"/>
            <p:cNvCxnSpPr/>
            <p:nvPr/>
          </p:nvCxnSpPr>
          <p:spPr>
            <a:xfrm>
              <a:off x="-31" y="65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3" name="直接连接符 22"/>
            <p:cNvCxnSpPr/>
            <p:nvPr/>
          </p:nvCxnSpPr>
          <p:spPr>
            <a:xfrm>
              <a:off x="-31" y="67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4" name="直接连接符 23"/>
            <p:cNvCxnSpPr/>
            <p:nvPr/>
          </p:nvCxnSpPr>
          <p:spPr>
            <a:xfrm>
              <a:off x="-31" y="69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5" name="直接连接符 24"/>
            <p:cNvCxnSpPr/>
            <p:nvPr/>
          </p:nvCxnSpPr>
          <p:spPr>
            <a:xfrm>
              <a:off x="-31" y="71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6" name="直接连接符 25"/>
            <p:cNvCxnSpPr/>
            <p:nvPr/>
          </p:nvCxnSpPr>
          <p:spPr>
            <a:xfrm>
              <a:off x="-31" y="7304"/>
              <a:ext cx="19245" cy="0"/>
            </a:xfrm>
            <a:prstGeom prst="line">
              <a:avLst/>
            </a:prstGeom>
            <a:ln w="3175"/>
          </p:spPr>
          <p:style>
            <a:lnRef idx="2">
              <a:schemeClr val="accent1"/>
            </a:lnRef>
            <a:fillRef idx="0">
              <a:srgbClr val="FFFFFF"/>
            </a:fillRef>
            <a:effectRef idx="0">
              <a:srgbClr val="FFFFFF"/>
            </a:effectRef>
            <a:fontRef idx="minor">
              <a:schemeClr val="tx1"/>
            </a:fontRef>
          </p:style>
        </p:cxnSp>
        <p:cxnSp>
          <p:nvCxnSpPr>
            <p:cNvPr id="27" name="直接连接符 26"/>
            <p:cNvCxnSpPr/>
            <p:nvPr/>
          </p:nvCxnSpPr>
          <p:spPr>
            <a:xfrm>
              <a:off x="-31" y="7504"/>
              <a:ext cx="19245" cy="0"/>
            </a:xfrm>
            <a:prstGeom prst="line">
              <a:avLst/>
            </a:prstGeom>
            <a:ln w="3175"/>
          </p:spPr>
          <p:style>
            <a:lnRef idx="2">
              <a:schemeClr val="accent1"/>
            </a:lnRef>
            <a:fillRef idx="0">
              <a:srgbClr val="FFFFFF"/>
            </a:fillRef>
            <a:effectRef idx="0">
              <a:srgbClr val="FFFFFF"/>
            </a:effectRef>
            <a:fontRef idx="minor">
              <a:schemeClr val="tx1"/>
            </a:fontRef>
          </p:style>
        </p:cxnSp>
      </p:grpSp>
      <p:sp>
        <p:nvSpPr>
          <p:cNvPr id="28" name="矩形 27"/>
          <p:cNvSpPr/>
          <p:nvPr userDrawn="1"/>
        </p:nvSpPr>
        <p:spPr>
          <a:xfrm>
            <a:off x="1198195" y="1772181"/>
            <a:ext cx="677866" cy="2034232"/>
          </a:xfrm>
          <a:prstGeom prst="rect">
            <a:avLst/>
          </a:prstGeom>
          <a:solidFill>
            <a:srgbClr val="00589A"/>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766916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bg>
      <p:bgPr>
        <a:pattFill prst="dashVer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8" name="矩形 7"/>
          <p:cNvSpPr/>
          <p:nvPr userDrawn="1"/>
        </p:nvSpPr>
        <p:spPr>
          <a:xfrm>
            <a:off x="0" y="0"/>
            <a:ext cx="12189600" cy="909304"/>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nvGrpSpPr>
        <p:grpSpPr>
          <a:xfrm>
            <a:off x="-9287" y="524601"/>
            <a:ext cx="12187909" cy="234896"/>
            <a:chOff x="0" y="722"/>
            <a:chExt cx="19198" cy="370"/>
          </a:xfrm>
        </p:grpSpPr>
        <p:sp>
          <p:nvSpPr>
            <p:cNvPr id="10" name="流程图: 过程 9"/>
            <p:cNvSpPr/>
            <p:nvPr/>
          </p:nvSpPr>
          <p:spPr>
            <a:xfrm>
              <a:off x="3474" y="1003"/>
              <a:ext cx="15724" cy="89"/>
            </a:xfrm>
            <a:prstGeom prst="flowChartProcess">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972"/>
              <a:ext cx="527" cy="1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矩形 17"/>
            <p:cNvSpPr/>
            <p:nvPr/>
          </p:nvSpPr>
          <p:spPr>
            <a:xfrm>
              <a:off x="0" y="722"/>
              <a:ext cx="527" cy="1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9" name="矩形 18"/>
          <p:cNvSpPr/>
          <p:nvPr userDrawn="1"/>
        </p:nvSpPr>
        <p:spPr>
          <a:xfrm>
            <a:off x="328535" y="0"/>
            <a:ext cx="1859419" cy="909304"/>
          </a:xfrm>
          <a:prstGeom prst="rect">
            <a:avLst/>
          </a:prstGeom>
          <a:solidFill>
            <a:srgbClr val="0067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349147" y="301142"/>
            <a:ext cx="1818194" cy="523099"/>
          </a:xfrm>
          <a:prstGeom prst="rect">
            <a:avLst/>
          </a:prstGeom>
        </p:spPr>
        <p:txBody>
          <a:bodyPr wrap="square">
            <a:spAutoFit/>
          </a:bodyPr>
          <a:lstStyle/>
          <a:p>
            <a:pPr lvl="0" algn="ctr">
              <a:defRPr/>
            </a:pPr>
            <a:r>
              <a:rPr lang="zh-CN" altLang="en-US" sz="2799" b="1" kern="100" dirty="0" smtClean="0">
                <a:solidFill>
                  <a:schemeClr val="bg1"/>
                </a:solidFill>
                <a:latin typeface="Times New Roman" panose="02020603050405020304"/>
                <a:ea typeface="微软雅黑" panose="020B0503020204020204" charset="-122"/>
                <a:cs typeface="Times New Roman" panose="02020603050405020304"/>
              </a:rPr>
              <a:t>知识梳理</a:t>
            </a:r>
            <a:endParaRPr lang="zh-CN" altLang="en-US" sz="2799" b="1" kern="100" dirty="0">
              <a:solidFill>
                <a:schemeClr val="bg1"/>
              </a:solidFill>
              <a:latin typeface="Times New Roman" panose="02020603050405020304"/>
              <a:ea typeface="+mj-ea"/>
              <a:cs typeface="Times New Roman" panose="02020603050405020304"/>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矩形 10"/>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2255751" cy="553998"/>
          </a:xfrm>
          <a:prstGeom prst="rect">
            <a:avLst/>
          </a:prstGeom>
        </p:spPr>
        <p:txBody>
          <a:bodyPr wrap="squar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教材改编题</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3359696" y="388683"/>
            <a:ext cx="8595151"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8" name="矩形 7"/>
          <p:cNvSpPr/>
          <p:nvPr userDrawn="1"/>
        </p:nvSpPr>
        <p:spPr>
          <a:xfrm>
            <a:off x="0" y="-7982"/>
            <a:ext cx="12192000" cy="77268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userDrawn="1"/>
        </p:nvSpPr>
        <p:spPr>
          <a:xfrm>
            <a:off x="240928" y="116630"/>
            <a:ext cx="274157" cy="50405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893272" y="116630"/>
            <a:ext cx="144016" cy="504056"/>
          </a:xfrm>
          <a:prstGeom prst="rect">
            <a:avLst/>
          </a:prstGeom>
          <a:solidFill>
            <a:srgbClr val="79C4FC"/>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86348" y="116630"/>
            <a:ext cx="235661" cy="504056"/>
          </a:xfrm>
          <a:prstGeom prst="rect">
            <a:avLst/>
          </a:prstGeom>
          <a:solidFill>
            <a:srgbClr val="35AAF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1103945" y="111684"/>
            <a:ext cx="1723549" cy="553998"/>
          </a:xfrm>
          <a:prstGeom prst="rect">
            <a:avLst/>
          </a:prstGeom>
        </p:spPr>
        <p:txBody>
          <a:bodyPr wrap="none">
            <a:spAutoFit/>
          </a:bodyPr>
          <a:lstStyle/>
          <a:p>
            <a:r>
              <a:rPr lang="zh-CN" altLang="en-US" sz="3000" b="1" kern="1200" dirty="0" smtClean="0">
                <a:solidFill>
                  <a:schemeClr val="bg1"/>
                </a:solidFill>
                <a:latin typeface="微软雅黑" panose="020B0503020204020204" pitchFamily="34" charset="-122"/>
                <a:ea typeface="微软雅黑" panose="020B0503020204020204" pitchFamily="34" charset="-122"/>
                <a:cs typeface="+mn-cs"/>
              </a:rPr>
              <a:t>思考辨析</a:t>
            </a:r>
            <a:endParaRPr lang="zh-CN" altLang="en-US" sz="3000" b="1" kern="1200" dirty="0">
              <a:solidFill>
                <a:schemeClr val="bg1"/>
              </a:solidFill>
              <a:latin typeface="微软雅黑" panose="020B0503020204020204" pitchFamily="34" charset="-122"/>
              <a:ea typeface="微软雅黑" panose="020B0503020204020204" pitchFamily="34" charset="-122"/>
              <a:cs typeface="+mn-cs"/>
            </a:endParaRPr>
          </a:p>
        </p:txBody>
      </p:sp>
      <p:cxnSp>
        <p:nvCxnSpPr>
          <p:cNvPr id="19" name="直接连接符 18"/>
          <p:cNvCxnSpPr/>
          <p:nvPr userDrawn="1"/>
        </p:nvCxnSpPr>
        <p:spPr>
          <a:xfrm>
            <a:off x="2927648" y="388683"/>
            <a:ext cx="9027199"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0"/>
            <a:ext cx="1219200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323228" y="130560"/>
            <a:ext cx="1596308" cy="52322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sz="2400">
              <a:solidFill>
                <a:prstClr val="white"/>
              </a:solidFill>
              <a:cs typeface="+mn-ea"/>
            </a:endParaRPr>
          </a:p>
        </p:txBody>
      </p:sp>
      <p:sp>
        <p:nvSpPr>
          <p:cNvPr id="5" name="矩形 4"/>
          <p:cNvSpPr/>
          <p:nvPr userDrawn="1"/>
        </p:nvSpPr>
        <p:spPr>
          <a:xfrm>
            <a:off x="1977621" y="141360"/>
            <a:ext cx="9951027" cy="50161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12189600" cy="1915254"/>
          </a:xfrm>
          <a:prstGeom prst="rect">
            <a:avLst/>
          </a:prstGeom>
          <a:solidFill>
            <a:srgbClr val="255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zh-CN" altLang="en-US" sz="2400"/>
          </a:p>
        </p:txBody>
      </p:sp>
      <p:sp>
        <p:nvSpPr>
          <p:cNvPr id="8" name="圆角矩形 7"/>
          <p:cNvSpPr/>
          <p:nvPr userDrawn="1"/>
        </p:nvSpPr>
        <p:spPr>
          <a:xfrm>
            <a:off x="0" y="1340768"/>
            <a:ext cx="12189600" cy="5517232"/>
          </a:xfrm>
          <a:prstGeom prst="roundRect">
            <a:avLst>
              <a:gd name="adj" fmla="val 1925"/>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
        <p:nvSpPr>
          <p:cNvPr id="6" name="矩形 5"/>
          <p:cNvSpPr/>
          <p:nvPr userDrawn="1"/>
        </p:nvSpPr>
        <p:spPr>
          <a:xfrm>
            <a:off x="226674" y="1340768"/>
            <a:ext cx="11701974" cy="53285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a:off x="234632" y="3048"/>
            <a:ext cx="1518072" cy="162575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14"/>
          <p:cNvSpPr txBox="1"/>
          <p:nvPr userDrawn="1"/>
        </p:nvSpPr>
        <p:spPr>
          <a:xfrm>
            <a:off x="237584" y="980728"/>
            <a:ext cx="1512168" cy="461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a:r>
              <a:rPr lang="zh-CN" altLang="en-US" sz="2400" b="1" dirty="0" smtClean="0">
                <a:solidFill>
                  <a:schemeClr val="bg1"/>
                </a:solidFill>
              </a:rPr>
              <a:t>课堂小结</a:t>
            </a:r>
            <a:endParaRPr lang="zh-CN" altLang="en-US" sz="24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自定义版式">
    <p:bg>
      <p:bgPr>
        <a:solidFill>
          <a:srgbClr val="F2F2F2"/>
        </a:solidFill>
        <a:effectLst/>
      </p:bgPr>
    </p:bg>
    <p:spTree>
      <p:nvGrpSpPr>
        <p:cNvPr id="1" name=""/>
        <p:cNvGrpSpPr/>
        <p:nvPr/>
      </p:nvGrpSpPr>
      <p:grpSpPr>
        <a:xfrm>
          <a:off x="0" y="0"/>
          <a:ext cx="0" cy="0"/>
          <a:chOff x="0" y="0"/>
          <a:chExt cx="0" cy="0"/>
        </a:xfrm>
      </p:grpSpPr>
      <p:sp>
        <p:nvSpPr>
          <p:cNvPr id="3" name="矩形 2"/>
          <p:cNvSpPr/>
          <p:nvPr userDrawn="1"/>
        </p:nvSpPr>
        <p:spPr>
          <a:xfrm>
            <a:off x="0" y="0"/>
            <a:ext cx="8976321"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9300356" y="-17324"/>
            <a:ext cx="2567608" cy="6888507"/>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userDrawn="1"/>
        </p:nvGrpSpPr>
        <p:grpSpPr>
          <a:xfrm>
            <a:off x="10294537" y="0"/>
            <a:ext cx="579247" cy="730144"/>
            <a:chOff x="10991812" y="-5749"/>
            <a:chExt cx="760532" cy="958655"/>
          </a:xfrm>
        </p:grpSpPr>
        <p:sp>
          <p:nvSpPr>
            <p:cNvPr id="6" name="同侧圆角矩形 5"/>
            <p:cNvSpPr/>
            <p:nvPr/>
          </p:nvSpPr>
          <p:spPr>
            <a:xfrm flipV="1">
              <a:off x="10991812" y="-5749"/>
              <a:ext cx="760532" cy="958655"/>
            </a:xfrm>
            <a:prstGeom prst="round2SameRect">
              <a:avLst>
                <a:gd name="adj1" fmla="val 50000"/>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400">
                <a:defRPr/>
              </a:pPr>
              <a:endParaRPr lang="zh-CN" altLang="en-US" kern="0"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圆角矩形 2"/>
          <p:cNvSpPr/>
          <p:nvPr userDrawn="1"/>
        </p:nvSpPr>
        <p:spPr>
          <a:xfrm>
            <a:off x="0" y="0"/>
            <a:ext cx="12191999" cy="6858001"/>
          </a:xfrm>
          <a:prstGeom prst="roundRect">
            <a:avLst>
              <a:gd name="adj" fmla="val 0"/>
            </a:avLst>
          </a:prstGeom>
          <a:pattFill prst="smGrid">
            <a:fgClr>
              <a:schemeClr val="bg1">
                <a:lumMod val="95000"/>
              </a:schemeClr>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a:solidFill>
                <a:prstClr val="white"/>
              </a:solidFill>
            </a:endParaRPr>
          </a:p>
        </p:txBody>
      </p:sp>
    </p:spTree>
    <p:extLst>
      <p:ext uri="{BB962C8B-B14F-4D97-AF65-F5344CB8AC3E}">
        <p14:creationId xmlns:p14="http://schemas.microsoft.com/office/powerpoint/2010/main" val="250025623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1.xml"/><Relationship Id="rId1" Type="http://schemas.openxmlformats.org/officeDocument/2006/relationships/slideLayout" Target="../slideLayouts/slideLayout3.xml"/><Relationship Id="rId5" Type="http://schemas.openxmlformats.org/officeDocument/2006/relationships/slide" Target="slide35.xml"/><Relationship Id="rId4" Type="http://schemas.openxmlformats.org/officeDocument/2006/relationships/slide" Target="slide34.xml"/></Relationships>
</file>

<file path=ppt/slides/_rels/slide3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1.xml"/><Relationship Id="rId1" Type="http://schemas.openxmlformats.org/officeDocument/2006/relationships/slideLayout" Target="../slideLayouts/slideLayout3.xml"/><Relationship Id="rId5" Type="http://schemas.openxmlformats.org/officeDocument/2006/relationships/slide" Target="slide35.xml"/><Relationship Id="rId4" Type="http://schemas.openxmlformats.org/officeDocument/2006/relationships/slide" Target="slide34.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1.xml"/><Relationship Id="rId1" Type="http://schemas.openxmlformats.org/officeDocument/2006/relationships/slideLayout" Target="../slideLayouts/slideLayout3.xml"/><Relationship Id="rId5" Type="http://schemas.openxmlformats.org/officeDocument/2006/relationships/slide" Target="slide35.xml"/><Relationship Id="rId4" Type="http://schemas.openxmlformats.org/officeDocument/2006/relationships/slide" Target="slide34.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1.xml"/><Relationship Id="rId1" Type="http://schemas.openxmlformats.org/officeDocument/2006/relationships/slideLayout" Target="../slideLayouts/slideLayout3.xml"/><Relationship Id="rId5" Type="http://schemas.openxmlformats.org/officeDocument/2006/relationships/slide" Target="slide35.xml"/><Relationship Id="rId4" Type="http://schemas.openxmlformats.org/officeDocument/2006/relationships/slide" Target="slide34.xml"/></Relationships>
</file>

<file path=ppt/slides/_rels/slide35.xml.rels><?xml version="1.0" encoding="UTF-8" standalone="yes"?>
<Relationships xmlns="http://schemas.openxmlformats.org/package/2006/relationships"><Relationship Id="rId3" Type="http://schemas.openxmlformats.org/officeDocument/2006/relationships/slide" Target="slide32.xml"/><Relationship Id="rId7" Type="http://schemas.openxmlformats.org/officeDocument/2006/relationships/image" Target="../media/image1.png"/><Relationship Id="rId2" Type="http://schemas.openxmlformats.org/officeDocument/2006/relationships/slide" Target="slide31.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35.xml"/><Relationship Id="rId4" Type="http://schemas.openxmlformats.org/officeDocument/2006/relationships/slide" Target="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38.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39.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5.xml"/><Relationship Id="rId1" Type="http://schemas.openxmlformats.org/officeDocument/2006/relationships/slideLayout" Target="../slideLayouts/slideLayout1.xml"/><Relationship Id="rId6" Type="http://schemas.openxmlformats.org/officeDocument/2006/relationships/slide" Target="slide30.xml"/><Relationship Id="rId5" Type="http://schemas.openxmlformats.org/officeDocument/2006/relationships/slide" Target="slide21.xml"/><Relationship Id="rId4" Type="http://schemas.openxmlformats.org/officeDocument/2006/relationships/slide" Target="slide36.xml"/></Relationships>
</file>

<file path=ppt/slides/_rels/slide40.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1.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2.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3.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4.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5.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6.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0.xml"/><Relationship Id="rId18" Type="http://schemas.openxmlformats.org/officeDocument/2006/relationships/slide" Target="slide57.xml"/><Relationship Id="rId3" Type="http://schemas.openxmlformats.org/officeDocument/2006/relationships/slide" Target="slide37.xml"/><Relationship Id="rId7" Type="http://schemas.openxmlformats.org/officeDocument/2006/relationships/slide" Target="slide42.xml"/><Relationship Id="rId12" Type="http://schemas.openxmlformats.org/officeDocument/2006/relationships/slide" Target="slide49.xml"/><Relationship Id="rId17" Type="http://schemas.openxmlformats.org/officeDocument/2006/relationships/slide" Target="slide55.xml"/><Relationship Id="rId2" Type="http://schemas.openxmlformats.org/officeDocument/2006/relationships/notesSlide" Target="../notesSlides/notesSlide19.xml"/><Relationship Id="rId16" Type="http://schemas.openxmlformats.org/officeDocument/2006/relationships/slide" Target="slide54.xml"/><Relationship Id="rId1" Type="http://schemas.openxmlformats.org/officeDocument/2006/relationships/slideLayout" Target="../slideLayouts/slideLayout1.xml"/><Relationship Id="rId6" Type="http://schemas.openxmlformats.org/officeDocument/2006/relationships/slide" Target="slide41.xml"/><Relationship Id="rId11" Type="http://schemas.openxmlformats.org/officeDocument/2006/relationships/slide" Target="slide47.xml"/><Relationship Id="rId5" Type="http://schemas.openxmlformats.org/officeDocument/2006/relationships/slide" Target="slide39.xml"/><Relationship Id="rId15" Type="http://schemas.openxmlformats.org/officeDocument/2006/relationships/slide" Target="slide53.xml"/><Relationship Id="rId10" Type="http://schemas.openxmlformats.org/officeDocument/2006/relationships/slide" Target="slide46.xml"/><Relationship Id="rId4" Type="http://schemas.openxmlformats.org/officeDocument/2006/relationships/slide" Target="slide38.xml"/><Relationship Id="rId9" Type="http://schemas.openxmlformats.org/officeDocument/2006/relationships/slide" Target="slide45.xml"/><Relationship Id="rId14" Type="http://schemas.openxmlformats.org/officeDocument/2006/relationships/slide" Target="slide52.xml"/></Relationships>
</file>

<file path=ppt/slides/_rels/slide47.xml.rels><?xml version="1.0" encoding="UTF-8" standalone="yes"?>
<Relationships xmlns="http://schemas.openxmlformats.org/package/2006/relationships"><Relationship Id="rId8" Type="http://schemas.openxmlformats.org/officeDocument/2006/relationships/slide" Target="slide44.xml"/><Relationship Id="rId13" Type="http://schemas.openxmlformats.org/officeDocument/2006/relationships/slide" Target="slide50.xml"/><Relationship Id="rId18" Type="http://schemas.openxmlformats.org/officeDocument/2006/relationships/slide" Target="slide57.xml"/><Relationship Id="rId3" Type="http://schemas.openxmlformats.org/officeDocument/2006/relationships/slide" Target="slide37.xml"/><Relationship Id="rId7" Type="http://schemas.openxmlformats.org/officeDocument/2006/relationships/slide" Target="slide42.xml"/><Relationship Id="rId12" Type="http://schemas.openxmlformats.org/officeDocument/2006/relationships/slide" Target="slide49.xml"/><Relationship Id="rId17" Type="http://schemas.openxmlformats.org/officeDocument/2006/relationships/slide" Target="slide55.xml"/><Relationship Id="rId2" Type="http://schemas.openxmlformats.org/officeDocument/2006/relationships/image" Target="../media/image6.png"/><Relationship Id="rId16" Type="http://schemas.openxmlformats.org/officeDocument/2006/relationships/slide" Target="slide54.xml"/><Relationship Id="rId1" Type="http://schemas.openxmlformats.org/officeDocument/2006/relationships/slideLayout" Target="../slideLayouts/slideLayout1.xml"/><Relationship Id="rId6" Type="http://schemas.openxmlformats.org/officeDocument/2006/relationships/slide" Target="slide41.xml"/><Relationship Id="rId11" Type="http://schemas.openxmlformats.org/officeDocument/2006/relationships/slide" Target="slide47.xml"/><Relationship Id="rId5" Type="http://schemas.openxmlformats.org/officeDocument/2006/relationships/slide" Target="slide39.xml"/><Relationship Id="rId15" Type="http://schemas.openxmlformats.org/officeDocument/2006/relationships/slide" Target="slide53.xml"/><Relationship Id="rId10" Type="http://schemas.openxmlformats.org/officeDocument/2006/relationships/slide" Target="slide46.xml"/><Relationship Id="rId19" Type="http://schemas.openxmlformats.org/officeDocument/2006/relationships/image" Target="../media/image7.png"/><Relationship Id="rId4" Type="http://schemas.openxmlformats.org/officeDocument/2006/relationships/slide" Target="slide38.xml"/><Relationship Id="rId9" Type="http://schemas.openxmlformats.org/officeDocument/2006/relationships/slide" Target="slide45.xml"/><Relationship Id="rId14" Type="http://schemas.openxmlformats.org/officeDocument/2006/relationships/slide" Target="slide52.xml"/></Relationships>
</file>

<file path=ppt/slides/_rels/slide48.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49.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18" Type="http://schemas.openxmlformats.org/officeDocument/2006/relationships/image" Target="../media/image8.png"/><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1.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2.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3.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18" Type="http://schemas.openxmlformats.org/officeDocument/2006/relationships/image" Target="../media/image9.png"/><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19" Type="http://schemas.openxmlformats.org/officeDocument/2006/relationships/image" Target="../media/image10.png"/><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4.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5.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6.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7.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52.xml"/><Relationship Id="rId18" Type="http://schemas.openxmlformats.org/officeDocument/2006/relationships/slide" Target="slide4.xml"/><Relationship Id="rId3" Type="http://schemas.openxmlformats.org/officeDocument/2006/relationships/slide" Target="slide38.xml"/><Relationship Id="rId7" Type="http://schemas.openxmlformats.org/officeDocument/2006/relationships/slide" Target="slide44.xml"/><Relationship Id="rId12" Type="http://schemas.openxmlformats.org/officeDocument/2006/relationships/slide" Target="slide50.xml"/><Relationship Id="rId17" Type="http://schemas.openxmlformats.org/officeDocument/2006/relationships/slide" Target="slide57.xml"/><Relationship Id="rId2" Type="http://schemas.openxmlformats.org/officeDocument/2006/relationships/slide" Target="slide37.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2.xml"/><Relationship Id="rId11" Type="http://schemas.openxmlformats.org/officeDocument/2006/relationships/slide" Target="slide49.xml"/><Relationship Id="rId5" Type="http://schemas.openxmlformats.org/officeDocument/2006/relationships/slide" Target="slide41.xml"/><Relationship Id="rId15" Type="http://schemas.openxmlformats.org/officeDocument/2006/relationships/slide" Target="slide54.xml"/><Relationship Id="rId10" Type="http://schemas.openxmlformats.org/officeDocument/2006/relationships/slide" Target="slide47.xml"/><Relationship Id="rId19" Type="http://schemas.openxmlformats.org/officeDocument/2006/relationships/image" Target="../media/image1.png"/><Relationship Id="rId4" Type="http://schemas.openxmlformats.org/officeDocument/2006/relationships/slide" Target="slide39.xml"/><Relationship Id="rId9" Type="http://schemas.openxmlformats.org/officeDocument/2006/relationships/slide" Target="slide46.xml"/><Relationship Id="rId14" Type="http://schemas.openxmlformats.org/officeDocument/2006/relationships/slide" Target="slide5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2205" y="-5201"/>
            <a:ext cx="579113" cy="729975"/>
            <a:chOff x="10991812" y="-5749"/>
            <a:chExt cx="760532" cy="958655"/>
          </a:xfrm>
        </p:grpSpPr>
        <p:sp>
          <p:nvSpPr>
            <p:cNvPr id="25" name="同侧圆角矩形 24"/>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7" name="矩形 6"/>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grpSp>
        <p:nvGrpSpPr>
          <p:cNvPr id="2" name="组合 1"/>
          <p:cNvGrpSpPr/>
          <p:nvPr/>
        </p:nvGrpSpPr>
        <p:grpSpPr>
          <a:xfrm>
            <a:off x="2282501" y="3860948"/>
            <a:ext cx="7626999" cy="140937"/>
            <a:chOff x="2784399" y="3860948"/>
            <a:chExt cx="7184978" cy="140937"/>
          </a:xfrm>
        </p:grpSpPr>
        <p:cxnSp>
          <p:nvCxnSpPr>
            <p:cNvPr id="19" name="直接连接符 18"/>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20" name="直接连接符 19"/>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
        <p:nvSpPr>
          <p:cNvPr id="27" name="文本框 26"/>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7" name="矩形 259"/>
          <p:cNvSpPr>
            <a:spLocks noChangeArrowheads="1"/>
          </p:cNvSpPr>
          <p:nvPr/>
        </p:nvSpPr>
        <p:spPr bwMode="auto">
          <a:xfrm>
            <a:off x="1884592" y="4438853"/>
            <a:ext cx="8422816" cy="646331"/>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defRPr/>
            </a:pPr>
            <a:r>
              <a:rPr lang="zh-CN" altLang="zh-CN" sz="3600" b="1" cap="all" spc="300" dirty="0">
                <a:solidFill>
                  <a:prstClr val="white"/>
                </a:solidFill>
                <a:latin typeface="Arial"/>
                <a:ea typeface="微软雅黑"/>
                <a:cs typeface="+mn-ea"/>
              </a:rPr>
              <a:t>　</a:t>
            </a:r>
            <a:endParaRPr lang="zh-CN" altLang="en-US" sz="3600" b="1" cap="all" spc="300" dirty="0">
              <a:solidFill>
                <a:prstClr val="white"/>
              </a:solidFill>
              <a:latin typeface="Arial"/>
              <a:ea typeface="微软雅黑"/>
              <a:cs typeface="+mn-ea"/>
              <a:sym typeface="+mn-lt"/>
            </a:endParaRPr>
          </a:p>
        </p:txBody>
      </p:sp>
      <p:sp>
        <p:nvSpPr>
          <p:cNvPr id="14" name="文本框 13"/>
          <p:cNvSpPr txBox="1"/>
          <p:nvPr/>
        </p:nvSpPr>
        <p:spPr>
          <a:xfrm>
            <a:off x="5281951" y="1989174"/>
            <a:ext cx="1628098" cy="584775"/>
          </a:xfrm>
          <a:prstGeom prst="rect">
            <a:avLst/>
          </a:prstGeom>
          <a:noFill/>
        </p:spPr>
        <p:txBody>
          <a:bodyPr vert="horz" wrap="square" rtlCol="0">
            <a:spAutoFit/>
          </a:bodyPr>
          <a:lstStyle/>
          <a:p>
            <a:pPr algn="ctr"/>
            <a:r>
              <a:rPr lang="en-US" altLang="zh-CN" sz="3199" dirty="0">
                <a:solidFill>
                  <a:schemeClr val="bg1"/>
                </a:solidFill>
                <a:cs typeface="+mn-ea"/>
              </a:rPr>
              <a:t>2.3.1</a:t>
            </a:r>
            <a:endParaRPr lang="zh-CN" altLang="en-US" sz="3199" dirty="0">
              <a:solidFill>
                <a:schemeClr val="bg1"/>
              </a:solidFill>
              <a:cs typeface="+mn-ea"/>
              <a:sym typeface="+mn-lt"/>
            </a:endParaRPr>
          </a:p>
        </p:txBody>
      </p:sp>
      <p:sp>
        <p:nvSpPr>
          <p:cNvPr id="16" name="矩形 259"/>
          <p:cNvSpPr>
            <a:spLocks noChangeArrowheads="1"/>
          </p:cNvSpPr>
          <p:nvPr/>
        </p:nvSpPr>
        <p:spPr bwMode="auto">
          <a:xfrm>
            <a:off x="2426447" y="2824256"/>
            <a:ext cx="7339106" cy="707886"/>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defRPr/>
            </a:pPr>
            <a:r>
              <a:rPr lang="zh-CN" altLang="zh-CN" sz="4000" b="1" cap="all" spc="300" dirty="0">
                <a:solidFill>
                  <a:schemeClr val="bg1"/>
                </a:solidFill>
                <a:latin typeface="+mn-lt"/>
                <a:ea typeface="+mn-ea"/>
                <a:cs typeface="+mn-ea"/>
              </a:rPr>
              <a:t>全称量词命题与存在量词命题</a:t>
            </a:r>
            <a:endParaRPr lang="zh-CN" altLang="en-US" sz="4000" b="1" cap="all" spc="300" dirty="0">
              <a:solidFill>
                <a:schemeClr val="bg1"/>
              </a:solidFill>
              <a:latin typeface="+mn-lt"/>
              <a:ea typeface="+mn-ea"/>
              <a:cs typeface="+mn-ea"/>
              <a:sym typeface="+mn-lt"/>
            </a:endParaRPr>
          </a:p>
        </p:txBody>
      </p:sp>
    </p:spTree>
    <p:extLst>
      <p:ext uri="{BB962C8B-B14F-4D97-AF65-F5344CB8AC3E}">
        <p14:creationId xmlns:p14="http://schemas.microsoft.com/office/powerpoint/2010/main" val="294474473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963938"/>
            <a:ext cx="11412000"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有些整数既能被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整除</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又能被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整除</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390000" y="1844824"/>
            <a:ext cx="11412000" cy="1224136"/>
            <a:chOff x="319674" y="2575382"/>
            <a:chExt cx="11412000" cy="1224136"/>
          </a:xfrm>
        </p:grpSpPr>
        <p:grpSp>
          <p:nvGrpSpPr>
            <p:cNvPr id="12" name="组合 11"/>
            <p:cNvGrpSpPr/>
            <p:nvPr/>
          </p:nvGrpSpPr>
          <p:grpSpPr>
            <a:xfrm>
              <a:off x="319674" y="2575382"/>
              <a:ext cx="11412000" cy="1224136"/>
              <a:chOff x="319674" y="476672"/>
              <a:chExt cx="11412000" cy="1224136"/>
            </a:xfrm>
          </p:grpSpPr>
          <p:sp>
            <p:nvSpPr>
              <p:cNvPr id="15" name="圆角矩形 14"/>
              <p:cNvSpPr/>
              <p:nvPr/>
            </p:nvSpPr>
            <p:spPr>
              <a:xfrm>
                <a:off x="319674" y="589563"/>
                <a:ext cx="11412000" cy="1111245"/>
              </a:xfrm>
              <a:prstGeom prst="roundRect">
                <a:avLst>
                  <a:gd name="adj" fmla="val 1111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3" name="文本框 1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8" name="矩形 17"/>
          <p:cNvSpPr/>
          <p:nvPr/>
        </p:nvSpPr>
        <p:spPr>
          <a:xfrm>
            <a:off x="641394" y="2132856"/>
            <a:ext cx="10909212"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表示为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既能被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整除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又能被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整除</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9" name="矩形 8"/>
          <p:cNvSpPr/>
          <p:nvPr/>
        </p:nvSpPr>
        <p:spPr>
          <a:xfrm>
            <a:off x="390000" y="3501008"/>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某个四边形不是平行四边形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0" name="组合 9"/>
          <p:cNvGrpSpPr/>
          <p:nvPr/>
        </p:nvGrpSpPr>
        <p:grpSpPr>
          <a:xfrm>
            <a:off x="390000" y="4381894"/>
            <a:ext cx="11412000" cy="1224136"/>
            <a:chOff x="319674" y="2575382"/>
            <a:chExt cx="11412000" cy="1224136"/>
          </a:xfrm>
        </p:grpSpPr>
        <p:grpSp>
          <p:nvGrpSpPr>
            <p:cNvPr id="14" name="组合 13"/>
            <p:cNvGrpSpPr/>
            <p:nvPr/>
          </p:nvGrpSpPr>
          <p:grpSpPr>
            <a:xfrm>
              <a:off x="319674" y="2575382"/>
              <a:ext cx="11412000" cy="1224136"/>
              <a:chOff x="319674" y="476672"/>
              <a:chExt cx="11412000" cy="1224136"/>
            </a:xfrm>
          </p:grpSpPr>
          <p:sp>
            <p:nvSpPr>
              <p:cNvPr id="19" name="圆角矩形 18"/>
              <p:cNvSpPr/>
              <p:nvPr/>
            </p:nvSpPr>
            <p:spPr>
              <a:xfrm>
                <a:off x="319674" y="589563"/>
                <a:ext cx="11412000" cy="1111245"/>
              </a:xfrm>
              <a:prstGeom prst="roundRect">
                <a:avLst>
                  <a:gd name="adj" fmla="val 1111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0" name="矩形 19"/>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7" name="文本框 16"/>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2" name="矩形 21"/>
          <p:cNvSpPr/>
          <p:nvPr/>
        </p:nvSpPr>
        <p:spPr>
          <a:xfrm>
            <a:off x="641394" y="4669926"/>
            <a:ext cx="10909212" cy="664862"/>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表示为</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y</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是四边形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不是平行四边形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9495382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135560" y="1563495"/>
            <a:ext cx="9433048" cy="2031325"/>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判断的关键是看量词</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由于某些全称量词命题的量词可能省略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所以要根据命题表达的意义判断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同时要会用相应的量词符号正确表达命题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存在量词命题的存在量词一般不能省略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335360" y="1462683"/>
            <a:ext cx="11377264" cy="2326357"/>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692688" y="0"/>
            <a:ext cx="991947" cy="3359096"/>
            <a:chOff x="692688" y="0"/>
            <a:chExt cx="991947" cy="3359096"/>
          </a:xfrm>
        </p:grpSpPr>
        <p:sp>
          <p:nvSpPr>
            <p:cNvPr id="4" name="圆角矩形 3"/>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5" name="文本框 4"/>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9" name="矩形 8"/>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7"/>
          <p:cNvSpPr/>
          <p:nvPr/>
        </p:nvSpPr>
        <p:spPr>
          <a:xfrm>
            <a:off x="2135560" y="753134"/>
            <a:ext cx="9433048" cy="669158"/>
          </a:xfrm>
          <a:prstGeom prst="rect">
            <a:avLst/>
          </a:prstGeom>
        </p:spPr>
        <p:txBody>
          <a:bodyPr wrap="square">
            <a:spAutoFit/>
          </a:bodyPr>
          <a:lstStyle/>
          <a:p>
            <a:pPr>
              <a:lnSpc>
                <a:spcPct val="150000"/>
              </a:lnSpc>
              <a:tabLst>
                <a:tab pos="2340610" algn="l"/>
              </a:tabLst>
            </a:pPr>
            <a:r>
              <a:rPr lang="zh-CN"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判断一个命题是全称量词命题还是存在量词命题的方法</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379968"/>
            <a:ext cx="11339992" cy="138499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判断下列语句是全称量词命题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还是存在量词命题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凸多边形的外角和等于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360</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 name="组合 1"/>
          <p:cNvGrpSpPr/>
          <p:nvPr/>
        </p:nvGrpSpPr>
        <p:grpSpPr>
          <a:xfrm>
            <a:off x="0" y="571267"/>
            <a:ext cx="2209642" cy="473665"/>
            <a:chOff x="0" y="586780"/>
            <a:chExt cx="2209642" cy="473665"/>
          </a:xfrm>
        </p:grpSpPr>
        <p:sp>
          <p:nvSpPr>
            <p:cNvPr id="23" name="矩形 22"/>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263001" y="586780"/>
              <a:ext cx="1946641" cy="473665"/>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跟踪训练</a:t>
              </a:r>
              <a:r>
                <a:rPr lang="en-US" altLang="zh-CN"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dirty="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1</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390000" y="1892136"/>
            <a:ext cx="11412000" cy="1584176"/>
            <a:chOff x="319674" y="2575382"/>
            <a:chExt cx="11412000" cy="1584176"/>
          </a:xfrm>
        </p:grpSpPr>
        <p:grpSp>
          <p:nvGrpSpPr>
            <p:cNvPr id="16" name="组合 15"/>
            <p:cNvGrpSpPr/>
            <p:nvPr/>
          </p:nvGrpSpPr>
          <p:grpSpPr>
            <a:xfrm>
              <a:off x="319674" y="2575382"/>
              <a:ext cx="11412000" cy="1584176"/>
              <a:chOff x="319674" y="476672"/>
              <a:chExt cx="11412000" cy="1584176"/>
            </a:xfrm>
          </p:grpSpPr>
          <p:sp>
            <p:nvSpPr>
              <p:cNvPr id="18" name="圆角矩形 17"/>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7" name="文本框 16"/>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0" name="矩形 19"/>
          <p:cNvSpPr/>
          <p:nvPr/>
        </p:nvSpPr>
        <p:spPr>
          <a:xfrm>
            <a:off x="641394" y="210816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该语句可以改为所有的凸多边形的外角和都等于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360°,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故为全称量词命题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1" name="矩形 30"/>
          <p:cNvSpPr/>
          <p:nvPr/>
        </p:nvSpPr>
        <p:spPr>
          <a:xfrm>
            <a:off x="390000" y="3692336"/>
            <a:ext cx="11412000"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矩形的对角线不相等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2" name="组合 31"/>
          <p:cNvGrpSpPr/>
          <p:nvPr/>
        </p:nvGrpSpPr>
        <p:grpSpPr>
          <a:xfrm>
            <a:off x="390000" y="4573222"/>
            <a:ext cx="11412000" cy="1736098"/>
            <a:chOff x="319674" y="2575382"/>
            <a:chExt cx="11412000" cy="1736098"/>
          </a:xfrm>
        </p:grpSpPr>
        <p:grpSp>
          <p:nvGrpSpPr>
            <p:cNvPr id="33" name="组合 32"/>
            <p:cNvGrpSpPr/>
            <p:nvPr/>
          </p:nvGrpSpPr>
          <p:grpSpPr>
            <a:xfrm>
              <a:off x="319674" y="2575382"/>
              <a:ext cx="11412000" cy="1736098"/>
              <a:chOff x="319674" y="476672"/>
              <a:chExt cx="11412000" cy="1736098"/>
            </a:xfrm>
          </p:grpSpPr>
          <p:sp>
            <p:nvSpPr>
              <p:cNvPr id="35" name="圆角矩形 34"/>
              <p:cNvSpPr/>
              <p:nvPr/>
            </p:nvSpPr>
            <p:spPr>
              <a:xfrm>
                <a:off x="319674" y="589563"/>
                <a:ext cx="11412000" cy="1623207"/>
              </a:xfrm>
              <a:prstGeom prst="roundRect">
                <a:avLst>
                  <a:gd name="adj" fmla="val 584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6" name="矩形 3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4" name="文本框 33"/>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7" name="矩形 36"/>
          <p:cNvSpPr/>
          <p:nvPr/>
        </p:nvSpPr>
        <p:spPr>
          <a:xfrm>
            <a:off x="641394" y="4797152"/>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该语句可以改为所有矩形的对角线都不相等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故为全称量词命题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blinds(horizontal)">
                                      <p:cBhvr>
                                        <p:cTn id="1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764704"/>
            <a:ext cx="11339992"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若一个四边形是菱形</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则这个四边形的对角线互相垂直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5" name="组合 14"/>
          <p:cNvGrpSpPr/>
          <p:nvPr/>
        </p:nvGrpSpPr>
        <p:grpSpPr>
          <a:xfrm>
            <a:off x="390000" y="1581488"/>
            <a:ext cx="11412000" cy="1584176"/>
            <a:chOff x="319674" y="2575382"/>
            <a:chExt cx="11412000" cy="1584176"/>
          </a:xfrm>
        </p:grpSpPr>
        <p:grpSp>
          <p:nvGrpSpPr>
            <p:cNvPr id="16" name="组合 15"/>
            <p:cNvGrpSpPr/>
            <p:nvPr/>
          </p:nvGrpSpPr>
          <p:grpSpPr>
            <a:xfrm>
              <a:off x="319674" y="2575382"/>
              <a:ext cx="11412000" cy="1584176"/>
              <a:chOff x="319674" y="476672"/>
              <a:chExt cx="11412000" cy="1584176"/>
            </a:xfrm>
          </p:grpSpPr>
          <p:sp>
            <p:nvSpPr>
              <p:cNvPr id="18" name="圆角矩形 17"/>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7" name="文本框 16"/>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0" name="矩形 19"/>
          <p:cNvSpPr/>
          <p:nvPr/>
        </p:nvSpPr>
        <p:spPr>
          <a:xfrm>
            <a:off x="641394" y="178042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若一个四边形是菱形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也就是所有的菱形</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故为全称量词命题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1" name="矩形 30"/>
          <p:cNvSpPr/>
          <p:nvPr/>
        </p:nvSpPr>
        <p:spPr>
          <a:xfrm>
            <a:off x="390000" y="3381688"/>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有些实数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能使</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2" name="组合 31"/>
          <p:cNvGrpSpPr/>
          <p:nvPr/>
        </p:nvGrpSpPr>
        <p:grpSpPr>
          <a:xfrm>
            <a:off x="390000" y="4262574"/>
            <a:ext cx="11412000" cy="1160034"/>
            <a:chOff x="319674" y="2575382"/>
            <a:chExt cx="11412000" cy="1160034"/>
          </a:xfrm>
        </p:grpSpPr>
        <p:grpSp>
          <p:nvGrpSpPr>
            <p:cNvPr id="33" name="组合 32"/>
            <p:cNvGrpSpPr/>
            <p:nvPr/>
          </p:nvGrpSpPr>
          <p:grpSpPr>
            <a:xfrm>
              <a:off x="319674" y="2575382"/>
              <a:ext cx="11412000" cy="1160034"/>
              <a:chOff x="319674" y="476672"/>
              <a:chExt cx="11412000" cy="1160034"/>
            </a:xfrm>
          </p:grpSpPr>
          <p:sp>
            <p:nvSpPr>
              <p:cNvPr id="35" name="圆角矩形 34"/>
              <p:cNvSpPr/>
              <p:nvPr/>
            </p:nvSpPr>
            <p:spPr>
              <a:xfrm>
                <a:off x="319674" y="589563"/>
                <a:ext cx="11412000" cy="1047143"/>
              </a:xfrm>
              <a:prstGeom prst="roundRect">
                <a:avLst>
                  <a:gd name="adj" fmla="val 584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6" name="矩形 3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4" name="文本框 33"/>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7" name="矩形 36"/>
          <p:cNvSpPr/>
          <p:nvPr/>
        </p:nvSpPr>
        <p:spPr>
          <a:xfrm>
            <a:off x="641394" y="4541722"/>
            <a:ext cx="10909212"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含存在量词</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有些</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故为存在量词命题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9999504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blinds(horizontal)">
                                      <p:cBhvr>
                                        <p:cTn id="1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07368" y="1188846"/>
            <a:ext cx="11339992"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有整数解</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2" name="组合 31"/>
          <p:cNvGrpSpPr/>
          <p:nvPr/>
        </p:nvGrpSpPr>
        <p:grpSpPr>
          <a:xfrm>
            <a:off x="390000" y="2124950"/>
            <a:ext cx="11412000" cy="1160034"/>
            <a:chOff x="319674" y="2575382"/>
            <a:chExt cx="11412000" cy="1160034"/>
          </a:xfrm>
        </p:grpSpPr>
        <p:grpSp>
          <p:nvGrpSpPr>
            <p:cNvPr id="33" name="组合 32"/>
            <p:cNvGrpSpPr/>
            <p:nvPr/>
          </p:nvGrpSpPr>
          <p:grpSpPr>
            <a:xfrm>
              <a:off x="319674" y="2575382"/>
              <a:ext cx="11412000" cy="1160034"/>
              <a:chOff x="319674" y="476672"/>
              <a:chExt cx="11412000" cy="1160034"/>
            </a:xfrm>
          </p:grpSpPr>
          <p:sp>
            <p:nvSpPr>
              <p:cNvPr id="35" name="圆角矩形 34"/>
              <p:cNvSpPr/>
              <p:nvPr/>
            </p:nvSpPr>
            <p:spPr>
              <a:xfrm>
                <a:off x="319674" y="589563"/>
                <a:ext cx="11412000" cy="1047143"/>
              </a:xfrm>
              <a:prstGeom prst="roundRect">
                <a:avLst>
                  <a:gd name="adj" fmla="val 584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6" name="矩形 3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4" name="文本框 33"/>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7" name="矩形 36"/>
          <p:cNvSpPr/>
          <p:nvPr/>
        </p:nvSpPr>
        <p:spPr>
          <a:xfrm>
            <a:off x="641394" y="2404098"/>
            <a:ext cx="10909212"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该语句可以改为存在一对整数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使</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故为存在量词命题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22"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extLst>
      <p:ext uri="{BB962C8B-B14F-4D97-AF65-F5344CB8AC3E}">
        <p14:creationId xmlns:p14="http://schemas.microsoft.com/office/powerpoint/2010/main" val="18892719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linds(horizontal)">
                                      <p:cBhvr>
                                        <p:cTn id="7" dur="500"/>
                                        <p:tgtEl>
                                          <p:spTgt spid="3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blinds(horizontal)">
                                      <p:cBhvr>
                                        <p:cTn id="1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二</a:t>
            </a:r>
            <a:endParaRPr lang="en-US" altLang="zh-CN" sz="2600" b="1" dirty="0" smtClean="0">
              <a:solidFill>
                <a:schemeClr val="bg1"/>
              </a:solidFill>
            </a:endParaRPr>
          </a:p>
        </p:txBody>
      </p:sp>
      <p:sp>
        <p:nvSpPr>
          <p:cNvPr id="4" name="文本框 3"/>
          <p:cNvSpPr txBox="1"/>
          <p:nvPr/>
        </p:nvSpPr>
        <p:spPr>
          <a:xfrm>
            <a:off x="2999656" y="2750542"/>
            <a:ext cx="8928992" cy="1107996"/>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含量词命题的真假判断</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683987"/>
            <a:ext cx="11412000" cy="1384995"/>
          </a:xfrm>
          <a:prstGeom prst="rect">
            <a:avLst/>
          </a:prstGeom>
        </p:spPr>
        <p:txBody>
          <a:bodyPr wrap="square">
            <a:spAutoFit/>
          </a:bodyPr>
          <a:lstStyle/>
          <a:p>
            <a:pPr>
              <a:lnSpc>
                <a:spcPct val="150000"/>
              </a:lnSpc>
              <a:spcAft>
                <a:spcPts val="0"/>
              </a:spcAft>
              <a:tabLst>
                <a:tab pos="2250440" algn="l"/>
              </a:tabLst>
            </a:pPr>
            <a:r>
              <a:rPr lang="zh-CN" altLang="en-US"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判断下列命题的真假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&lt;1</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6" name="组合 25"/>
          <p:cNvGrpSpPr/>
          <p:nvPr/>
        </p:nvGrpSpPr>
        <p:grpSpPr>
          <a:xfrm>
            <a:off x="0" y="811998"/>
            <a:ext cx="1403155" cy="593813"/>
            <a:chOff x="0" y="674947"/>
            <a:chExt cx="1403155" cy="593813"/>
          </a:xfrm>
        </p:grpSpPr>
        <p:sp>
          <p:nvSpPr>
            <p:cNvPr id="27" name="矩形 26"/>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直角三角形 27"/>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2</a:t>
              </a:r>
              <a:endParaRPr lang="zh-CN" altLang="en-US" sz="2800" dirty="0"/>
            </a:p>
          </p:txBody>
        </p:sp>
        <p:cxnSp>
          <p:nvCxnSpPr>
            <p:cNvPr id="31" name="直接连接符 30"/>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a:off x="390000" y="2180168"/>
            <a:ext cx="11412000" cy="1584176"/>
            <a:chOff x="319674" y="2575382"/>
            <a:chExt cx="11412000" cy="1584176"/>
          </a:xfrm>
        </p:grpSpPr>
        <p:grpSp>
          <p:nvGrpSpPr>
            <p:cNvPr id="11" name="组合 10"/>
            <p:cNvGrpSpPr/>
            <p:nvPr/>
          </p:nvGrpSpPr>
          <p:grpSpPr>
            <a:xfrm>
              <a:off x="319674" y="2575382"/>
              <a:ext cx="11412000" cy="1584176"/>
              <a:chOff x="319674" y="476672"/>
              <a:chExt cx="11412000" cy="1584176"/>
            </a:xfrm>
          </p:grpSpPr>
          <p:sp>
            <p:nvSpPr>
              <p:cNvPr id="13" name="圆角矩形 12"/>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641394" y="237910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Z</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且</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=-1&lt;1,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所以该命题是真命题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6" name="矩形 15"/>
          <p:cNvSpPr/>
          <p:nvPr/>
        </p:nvSpPr>
        <p:spPr>
          <a:xfrm>
            <a:off x="390000" y="3980368"/>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在平面直角坐标系中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任意有序实数对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都对应一点</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8" name="组合 17"/>
          <p:cNvGrpSpPr/>
          <p:nvPr/>
        </p:nvGrpSpPr>
        <p:grpSpPr>
          <a:xfrm>
            <a:off x="390000" y="4861254"/>
            <a:ext cx="11412000" cy="1160034"/>
            <a:chOff x="319674" y="2575382"/>
            <a:chExt cx="11412000" cy="1160034"/>
          </a:xfrm>
        </p:grpSpPr>
        <p:grpSp>
          <p:nvGrpSpPr>
            <p:cNvPr id="19" name="组合 18"/>
            <p:cNvGrpSpPr/>
            <p:nvPr/>
          </p:nvGrpSpPr>
          <p:grpSpPr>
            <a:xfrm>
              <a:off x="319674" y="2575382"/>
              <a:ext cx="11412000" cy="1160034"/>
              <a:chOff x="319674" y="476672"/>
              <a:chExt cx="11412000" cy="1160034"/>
            </a:xfrm>
          </p:grpSpPr>
          <p:sp>
            <p:nvSpPr>
              <p:cNvPr id="22" name="圆角矩形 21"/>
              <p:cNvSpPr/>
              <p:nvPr/>
            </p:nvSpPr>
            <p:spPr>
              <a:xfrm>
                <a:off x="319674" y="589563"/>
                <a:ext cx="11412000" cy="1047143"/>
              </a:xfrm>
              <a:prstGeom prst="roundRect">
                <a:avLst>
                  <a:gd name="adj" fmla="val 584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0" name="文本框 19"/>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41394" y="5140402"/>
            <a:ext cx="11160606" cy="738664"/>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由有序实数对与平面直角坐标系中的点的对应关系知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5234797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1323978"/>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0" name="组合 9"/>
          <p:cNvGrpSpPr/>
          <p:nvPr/>
        </p:nvGrpSpPr>
        <p:grpSpPr>
          <a:xfrm>
            <a:off x="390000" y="2180168"/>
            <a:ext cx="11412000" cy="1584176"/>
            <a:chOff x="319674" y="2575382"/>
            <a:chExt cx="11412000" cy="1584176"/>
          </a:xfrm>
        </p:grpSpPr>
        <p:grpSp>
          <p:nvGrpSpPr>
            <p:cNvPr id="11" name="组合 10"/>
            <p:cNvGrpSpPr/>
            <p:nvPr/>
          </p:nvGrpSpPr>
          <p:grpSpPr>
            <a:xfrm>
              <a:off x="319674" y="2575382"/>
              <a:ext cx="11412000" cy="1584176"/>
              <a:chOff x="319674" y="476672"/>
              <a:chExt cx="11412000" cy="1584176"/>
            </a:xfrm>
          </p:grpSpPr>
          <p:sp>
            <p:nvSpPr>
              <p:cNvPr id="13" name="圆角矩形 12"/>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641394" y="237910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所以该命题是假命题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17191604"/>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68346"/>
            <a:ext cx="11377264" cy="3616838"/>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2062462" y="1558469"/>
            <a:ext cx="9074098"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要判定一个存在量词命题为真</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只要在给定的集合内找到一个元素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使命题为真即可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否则命题为假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要判定一个全称量词命题为真</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必须对给定集合中的每一个元素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命题都为真</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但要判定一个全称量词命题为假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只要在给定的集合中找到一个元素</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使命题为假</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10508887"/>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1854" y="260648"/>
            <a:ext cx="11392777" cy="138499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试判断下列命题的真假</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23" name="组合 22"/>
          <p:cNvGrpSpPr/>
          <p:nvPr/>
        </p:nvGrpSpPr>
        <p:grpSpPr>
          <a:xfrm>
            <a:off x="0" y="424530"/>
            <a:ext cx="2209642" cy="507831"/>
            <a:chOff x="0" y="586780"/>
            <a:chExt cx="2209642" cy="507831"/>
          </a:xfrm>
        </p:grpSpPr>
        <p:sp>
          <p:nvSpPr>
            <p:cNvPr id="24" name="矩形 23"/>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2</a:t>
              </a:r>
              <a:endParaRPr lang="zh-CN" altLang="en-US" sz="2700" dirty="0">
                <a:latin typeface="Adobe 黑体 Std R" panose="020B0400000000000000" pitchFamily="34" charset="-122"/>
                <a:ea typeface="Adobe 黑体 Std R" panose="020B0400000000000000" pitchFamily="34" charset="-122"/>
              </a:endParaRPr>
            </a:p>
          </p:txBody>
        </p:sp>
        <p:sp>
          <p:nvSpPr>
            <p:cNvPr id="27" name="矩形 26"/>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390000" y="1748120"/>
            <a:ext cx="11412000" cy="1584176"/>
            <a:chOff x="319674" y="2575382"/>
            <a:chExt cx="11412000" cy="1584176"/>
          </a:xfrm>
        </p:grpSpPr>
        <p:grpSp>
          <p:nvGrpSpPr>
            <p:cNvPr id="28" name="组合 27"/>
            <p:cNvGrpSpPr/>
            <p:nvPr/>
          </p:nvGrpSpPr>
          <p:grpSpPr>
            <a:xfrm>
              <a:off x="319674" y="2575382"/>
              <a:ext cx="11412000" cy="1584176"/>
              <a:chOff x="319674" y="476672"/>
              <a:chExt cx="11412000" cy="1584176"/>
            </a:xfrm>
          </p:grpSpPr>
          <p:sp>
            <p:nvSpPr>
              <p:cNvPr id="30" name="圆角矩形 29"/>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2" name="矩形 31"/>
          <p:cNvSpPr/>
          <p:nvPr/>
        </p:nvSpPr>
        <p:spPr>
          <a:xfrm>
            <a:off x="641394" y="1947052"/>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令</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+1=1&lt;2,</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所以该命题为假命题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3" name="矩形 32"/>
          <p:cNvSpPr/>
          <p:nvPr/>
        </p:nvSpPr>
        <p:spPr>
          <a:xfrm>
            <a:off x="390000" y="3548320"/>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直角坐标系内任何一条直线都与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轴有交点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4" name="组合 33"/>
          <p:cNvGrpSpPr/>
          <p:nvPr/>
        </p:nvGrpSpPr>
        <p:grpSpPr>
          <a:xfrm>
            <a:off x="390000" y="4429206"/>
            <a:ext cx="11412000" cy="1664090"/>
            <a:chOff x="319674" y="2575382"/>
            <a:chExt cx="11412000" cy="1664090"/>
          </a:xfrm>
        </p:grpSpPr>
        <p:grpSp>
          <p:nvGrpSpPr>
            <p:cNvPr id="35" name="组合 34"/>
            <p:cNvGrpSpPr/>
            <p:nvPr/>
          </p:nvGrpSpPr>
          <p:grpSpPr>
            <a:xfrm>
              <a:off x="319674" y="2575382"/>
              <a:ext cx="11412000" cy="1664090"/>
              <a:chOff x="319674" y="476672"/>
              <a:chExt cx="11412000" cy="1664090"/>
            </a:xfrm>
          </p:grpSpPr>
          <p:sp>
            <p:nvSpPr>
              <p:cNvPr id="37" name="圆角矩形 36"/>
              <p:cNvSpPr/>
              <p:nvPr/>
            </p:nvSpPr>
            <p:spPr>
              <a:xfrm>
                <a:off x="319674" y="589563"/>
                <a:ext cx="11412000" cy="1551199"/>
              </a:xfrm>
              <a:prstGeom prst="roundRect">
                <a:avLst>
                  <a:gd name="adj" fmla="val 584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8" name="矩形 37"/>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6" name="文本框 35"/>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9" name="矩形 38"/>
          <p:cNvSpPr/>
          <p:nvPr/>
        </p:nvSpPr>
        <p:spPr>
          <a:xfrm>
            <a:off x="641394" y="4653136"/>
            <a:ext cx="11160606"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轴平行的直线与</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轴无交点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所以该命题为假命题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blinds(horizontal)">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linds(horizontal)">
                                      <p:cBhvr>
                                        <p:cTn id="15" dur="500"/>
                                        <p:tgtEl>
                                          <p:spTgt spid="3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blinds(horizontal)">
                                      <p:cBhvr>
                                        <p:cTn id="18"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07670" y="-97155"/>
            <a:ext cx="10168255" cy="4966315"/>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56005" y="2276872"/>
            <a:ext cx="8496300" cy="2245102"/>
          </a:xfrm>
          <a:prstGeom prst="rect">
            <a:avLst/>
          </a:prstGeom>
          <a:noFill/>
          <a:ln>
            <a:noFill/>
          </a:ln>
        </p:spPr>
        <p:txBody>
          <a:bodyPr wrap="square">
            <a:spAutoFit/>
          </a:bodyPr>
          <a:lstStyle/>
          <a:p>
            <a:pPr>
              <a:lnSpc>
                <a:spcPct val="150000"/>
              </a:lnSpc>
              <a:spcAft>
                <a:spcPts val="0"/>
              </a:spcAft>
              <a:tabLst>
                <a:tab pos="2250440" algn="l"/>
              </a:tabLst>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理解全称量词、全称量词命题的定义</a:t>
            </a: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a:t>
            </a:r>
          </a:p>
          <a:p>
            <a:pPr>
              <a:lnSpc>
                <a:spcPct val="150000"/>
              </a:lnSpc>
              <a:spcAft>
                <a:spcPts val="0"/>
              </a:spcAft>
              <a:tabLst>
                <a:tab pos="2250440" algn="l"/>
              </a:tabLst>
            </a:pP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2</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理解存在量词、存在量词命题的定义</a:t>
            </a: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a:t>
            </a:r>
          </a:p>
          <a:p>
            <a:pPr>
              <a:lnSpc>
                <a:spcPct val="150000"/>
              </a:lnSpc>
              <a:spcAft>
                <a:spcPts val="0"/>
              </a:spcAft>
              <a:tabLst>
                <a:tab pos="2250440" algn="l"/>
              </a:tabLst>
            </a:pPr>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3</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会判断一个命题是全称量词命题还是存在量词命题</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楷体" panose="02010609060101010101" pitchFamily="49" charset="-122"/>
                <a:cs typeface="Times New Roman" panose="02020603050405020304" pitchFamily="18" charset="0"/>
              </a:rPr>
              <a:t>并会判断它们的真假</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105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 name="矩形 4"/>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1" name="文本框 10"/>
          <p:cNvSpPr txBox="1"/>
          <p:nvPr/>
        </p:nvSpPr>
        <p:spPr>
          <a:xfrm flipH="1">
            <a:off x="551384" y="691504"/>
            <a:ext cx="1449026" cy="461665"/>
          </a:xfrm>
          <a:prstGeom prst="rect">
            <a:avLst/>
          </a:prstGeom>
          <a:noFill/>
          <a:effectLst/>
        </p:spPr>
        <p:txBody>
          <a:bodyPr wrap="square" rtlCol="0">
            <a:spAutoFit/>
          </a:bodyPr>
          <a:lstStyle/>
          <a:p>
            <a:pPr algn="ctr">
              <a:defRPr/>
            </a:pPr>
            <a:r>
              <a:rPr lang="zh-CN" altLang="zh-CN" sz="2400" b="1" dirty="0">
                <a:solidFill>
                  <a:schemeClr val="bg1"/>
                </a:solidFill>
                <a:cs typeface="+mn-ea"/>
              </a:rPr>
              <a:t>学习目标</a:t>
            </a:r>
            <a:endParaRPr lang="en-US" altLang="zh-CN" sz="2400" b="1"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1323978"/>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存在一对整数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0" name="组合 9"/>
          <p:cNvGrpSpPr/>
          <p:nvPr/>
        </p:nvGrpSpPr>
        <p:grpSpPr>
          <a:xfrm>
            <a:off x="390000" y="2180168"/>
            <a:ext cx="11412000" cy="1584176"/>
            <a:chOff x="319674" y="2575382"/>
            <a:chExt cx="11412000" cy="1584176"/>
          </a:xfrm>
        </p:grpSpPr>
        <p:grpSp>
          <p:nvGrpSpPr>
            <p:cNvPr id="11" name="组合 10"/>
            <p:cNvGrpSpPr/>
            <p:nvPr/>
          </p:nvGrpSpPr>
          <p:grpSpPr>
            <a:xfrm>
              <a:off x="319674" y="2575382"/>
              <a:ext cx="11412000" cy="1584176"/>
              <a:chOff x="319674" y="476672"/>
              <a:chExt cx="11412000" cy="1584176"/>
            </a:xfrm>
          </p:grpSpPr>
          <p:sp>
            <p:nvSpPr>
              <p:cNvPr id="13" name="圆角矩形 12"/>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4" name="矩形 13"/>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2" name="文本框 1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641394" y="2379100"/>
            <a:ext cx="10909212"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令</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所以该命题为真命题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9"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extLst>
      <p:ext uri="{BB962C8B-B14F-4D97-AF65-F5344CB8AC3E}">
        <p14:creationId xmlns:p14="http://schemas.microsoft.com/office/powerpoint/2010/main" val="3889205745"/>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1265173" y="2492896"/>
            <a:ext cx="539333" cy="492443"/>
          </a:xfrm>
          <a:prstGeom prst="rect">
            <a:avLst/>
          </a:prstGeom>
          <a:noFill/>
        </p:spPr>
        <p:txBody>
          <a:bodyPr wrap="square" rtlCol="0">
            <a:spAutoFit/>
          </a:bodyPr>
          <a:lstStyle/>
          <a:p>
            <a:pPr algn="ctr"/>
            <a:r>
              <a:rPr lang="zh-CN" altLang="en-US" sz="2600" b="1" smtClean="0">
                <a:solidFill>
                  <a:schemeClr val="bg1"/>
                </a:solidFill>
              </a:rPr>
              <a:t>三</a:t>
            </a:r>
            <a:endParaRPr lang="en-US" altLang="zh-CN" sz="2600" b="1" dirty="0" smtClean="0">
              <a:solidFill>
                <a:schemeClr val="bg1"/>
              </a:solidFill>
            </a:endParaRPr>
          </a:p>
        </p:txBody>
      </p:sp>
      <p:sp>
        <p:nvSpPr>
          <p:cNvPr id="4" name="文本框 3"/>
          <p:cNvSpPr txBox="1"/>
          <p:nvPr/>
        </p:nvSpPr>
        <p:spPr>
          <a:xfrm>
            <a:off x="2999656" y="2492896"/>
            <a:ext cx="9001000" cy="2123658"/>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由含量词命题的真假求参数的范围</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260648"/>
            <a:ext cx="11412000" cy="1311193"/>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已知集合</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且</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9" name="组合 8"/>
          <p:cNvGrpSpPr/>
          <p:nvPr/>
        </p:nvGrpSpPr>
        <p:grpSpPr>
          <a:xfrm>
            <a:off x="390000" y="2098948"/>
            <a:ext cx="11412000" cy="3706316"/>
            <a:chOff x="319674" y="2575382"/>
            <a:chExt cx="11412000" cy="3706316"/>
          </a:xfrm>
        </p:grpSpPr>
        <p:grpSp>
          <p:nvGrpSpPr>
            <p:cNvPr id="10" name="组合 9"/>
            <p:cNvGrpSpPr/>
            <p:nvPr/>
          </p:nvGrpSpPr>
          <p:grpSpPr>
            <a:xfrm>
              <a:off x="319674" y="2575382"/>
              <a:ext cx="11412000" cy="3706316"/>
              <a:chOff x="319674" y="476672"/>
              <a:chExt cx="11412000" cy="3706316"/>
            </a:xfrm>
          </p:grpSpPr>
          <p:sp>
            <p:nvSpPr>
              <p:cNvPr id="12" name="圆角矩形 11"/>
              <p:cNvSpPr/>
              <p:nvPr/>
            </p:nvSpPr>
            <p:spPr>
              <a:xfrm>
                <a:off x="319674" y="589563"/>
                <a:ext cx="11412000" cy="3593425"/>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3" name="矩形 1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1" name="文本框 1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grpSp>
        <p:nvGrpSpPr>
          <p:cNvPr id="22" name="组合 21"/>
          <p:cNvGrpSpPr/>
          <p:nvPr/>
        </p:nvGrpSpPr>
        <p:grpSpPr>
          <a:xfrm>
            <a:off x="0" y="425970"/>
            <a:ext cx="1403155" cy="593813"/>
            <a:chOff x="0" y="674947"/>
            <a:chExt cx="1403155" cy="593813"/>
          </a:xfrm>
        </p:grpSpPr>
        <p:sp>
          <p:nvSpPr>
            <p:cNvPr id="23" name="矩形 22"/>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smtClean="0">
                  <a:solidFill>
                    <a:schemeClr val="bg1"/>
                  </a:solidFill>
                  <a:latin typeface="+mj-ea"/>
                  <a:cs typeface="Courier New" panose="02070309020205020404" pitchFamily="49" charset="0"/>
                </a:rPr>
                <a:t>3</a:t>
              </a:r>
              <a:endParaRPr lang="zh-CN" altLang="en-US" sz="2800" dirty="0"/>
            </a:p>
          </p:txBody>
        </p:sp>
        <p:cxnSp>
          <p:nvCxnSpPr>
            <p:cNvPr id="26" name="直接连接符 25"/>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mc:AlternateContent xmlns:mc="http://schemas.openxmlformats.org/markup-compatibility/2006" xmlns:a14="http://schemas.microsoft.com/office/drawing/2010/main">
        <mc:Choice Requires="a14">
          <p:sp>
            <p:nvSpPr>
              <p:cNvPr id="3" name="矩形 2"/>
              <p:cNvSpPr/>
              <p:nvPr/>
            </p:nvSpPr>
            <p:spPr>
              <a:xfrm>
                <a:off x="551384" y="2368396"/>
                <a:ext cx="11017224" cy="3333157"/>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因为命题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b="0" i="0"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1≤5,</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oMath>
                </a14:m>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551384" y="2368396"/>
                <a:ext cx="11017224" cy="3333157"/>
              </a:xfrm>
              <a:prstGeom prst="rect">
                <a:avLst/>
              </a:prstGeom>
              <a:blipFill rotWithShape="0">
                <a:blip r:embed="rId3"/>
                <a:stretch>
                  <a:fillRect l="-1106" b="-4396"/>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1323978"/>
            <a:ext cx="11412000"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把本例中命题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改为</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求</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9" name="组合 8"/>
          <p:cNvGrpSpPr/>
          <p:nvPr/>
        </p:nvGrpSpPr>
        <p:grpSpPr>
          <a:xfrm>
            <a:off x="0" y="771969"/>
            <a:ext cx="1991544" cy="523220"/>
            <a:chOff x="0" y="586780"/>
            <a:chExt cx="2209642" cy="523220"/>
          </a:xfrm>
        </p:grpSpPr>
        <p:sp>
          <p:nvSpPr>
            <p:cNvPr id="10" name="矩形 9"/>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直角三角形 13"/>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文本框 16"/>
            <p:cNvSpPr txBox="1"/>
            <p:nvPr/>
          </p:nvSpPr>
          <p:spPr>
            <a:xfrm>
              <a:off x="263001" y="586780"/>
              <a:ext cx="1946641" cy="523220"/>
            </a:xfrm>
            <a:prstGeom prst="rect">
              <a:avLst/>
            </a:prstGeom>
            <a:noFill/>
          </p:spPr>
          <p:txBody>
            <a:bodyPr wrap="square" rtlCol="0">
              <a:spAutoFit/>
            </a:bodyPr>
            <a:lstStyle/>
            <a:p>
              <a:r>
                <a:rPr lang="zh-CN" altLang="zh-CN" sz="2700" kern="100" dirty="0">
                  <a:solidFill>
                    <a:prstClr val="white"/>
                  </a:solidFill>
                  <a:latin typeface="Adobe 黑体 Std R" panose="020B0400000000000000" pitchFamily="34" charset="-122"/>
                  <a:ea typeface="Adobe 黑体 Std R" panose="020B0400000000000000" pitchFamily="34" charset="-122"/>
                  <a:cs typeface="Times New Roman" panose="02020603050405020304" pitchFamily="18" charset="0"/>
                </a:rPr>
                <a:t>延伸探究</a:t>
              </a:r>
            </a:p>
          </p:txBody>
        </p:sp>
        <p:sp>
          <p:nvSpPr>
            <p:cNvPr id="19" name="矩形 18"/>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extLst>
      <p:ext uri="{BB962C8B-B14F-4D97-AF65-F5344CB8AC3E}">
        <p14:creationId xmlns:p14="http://schemas.microsoft.com/office/powerpoint/2010/main" val="298061396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90000" y="1196752"/>
            <a:ext cx="11412000" cy="3384376"/>
            <a:chOff x="319674" y="2575382"/>
            <a:chExt cx="11412000" cy="3384376"/>
          </a:xfrm>
        </p:grpSpPr>
        <p:grpSp>
          <p:nvGrpSpPr>
            <p:cNvPr id="4" name="组合 3"/>
            <p:cNvGrpSpPr/>
            <p:nvPr/>
          </p:nvGrpSpPr>
          <p:grpSpPr>
            <a:xfrm>
              <a:off x="319674" y="2575382"/>
              <a:ext cx="11412000" cy="3384376"/>
              <a:chOff x="319674" y="476672"/>
              <a:chExt cx="11412000" cy="3384376"/>
            </a:xfrm>
          </p:grpSpPr>
          <p:sp>
            <p:nvSpPr>
              <p:cNvPr id="6" name="圆角矩形 5"/>
              <p:cNvSpPr/>
              <p:nvPr/>
            </p:nvSpPr>
            <p:spPr>
              <a:xfrm>
                <a:off x="319674" y="589563"/>
                <a:ext cx="11412000" cy="3271485"/>
              </a:xfrm>
              <a:prstGeom prst="roundRect">
                <a:avLst>
                  <a:gd name="adj" fmla="val 280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7" name="矩形 6"/>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5" name="文本框 4"/>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8" name="矩形 7"/>
              <p:cNvSpPr/>
              <p:nvPr/>
            </p:nvSpPr>
            <p:spPr>
              <a:xfrm>
                <a:off x="551384" y="1412776"/>
                <a:ext cx="11017224" cy="3088602"/>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方法一　</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为真</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1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+1≤5,</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r>
                      <a:rPr lang="zh-CN" altLang="zh-CN" sz="2800">
                        <a:effectLst/>
                        <a:latin typeface="Cambria Math" panose="02040503050406030204" pitchFamily="18" charset="0"/>
                        <a:ea typeface="方正仿宋_GBK" panose="03000509000000000000" pitchFamily="65" charset="-122"/>
                        <a:cs typeface="Times New Roman" panose="02020603050405020304" pitchFamily="18" charset="0"/>
                      </a:rPr>
                      <m:t>或</m:t>
                    </m:r>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1≤5,</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b="0" i="0"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oMath>
                </a14:m>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8" name="矩形 7"/>
              <p:cNvSpPr>
                <a:spLocks noRot="1" noChangeAspect="1" noMove="1" noResize="1" noEditPoints="1" noAdjustHandles="1" noChangeArrowheads="1" noChangeShapeType="1" noTextEdit="1"/>
              </p:cNvSpPr>
              <p:nvPr/>
            </p:nvSpPr>
            <p:spPr>
              <a:xfrm>
                <a:off x="551384" y="1412776"/>
                <a:ext cx="11017224" cy="3088602"/>
              </a:xfrm>
              <a:prstGeom prst="rect">
                <a:avLst/>
              </a:prstGeom>
              <a:blipFill rotWithShape="0">
                <a:blip r:embed="rId3"/>
                <a:stretch>
                  <a:fillRect l="-1106" b="-256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261113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90000" y="836712"/>
            <a:ext cx="11412000" cy="5044975"/>
            <a:chOff x="319674" y="2575382"/>
            <a:chExt cx="11412000" cy="5044975"/>
          </a:xfrm>
        </p:grpSpPr>
        <p:grpSp>
          <p:nvGrpSpPr>
            <p:cNvPr id="4" name="组合 3"/>
            <p:cNvGrpSpPr/>
            <p:nvPr/>
          </p:nvGrpSpPr>
          <p:grpSpPr>
            <a:xfrm>
              <a:off x="319674" y="2575382"/>
              <a:ext cx="11412000" cy="5044975"/>
              <a:chOff x="319674" y="476672"/>
              <a:chExt cx="11412000" cy="5044975"/>
            </a:xfrm>
          </p:grpSpPr>
          <p:sp>
            <p:nvSpPr>
              <p:cNvPr id="6" name="圆角矩形 5"/>
              <p:cNvSpPr/>
              <p:nvPr/>
            </p:nvSpPr>
            <p:spPr>
              <a:xfrm>
                <a:off x="319674" y="589563"/>
                <a:ext cx="11412000" cy="4932084"/>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7" name="矩形 6"/>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5" name="文本框 4"/>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8" name="矩形 7"/>
              <p:cNvSpPr/>
              <p:nvPr/>
            </p:nvSpPr>
            <p:spPr>
              <a:xfrm>
                <a:off x="551384" y="1052736"/>
                <a:ext cx="11017224" cy="4828951"/>
              </a:xfrm>
              <a:prstGeom prst="rect">
                <a:avLst/>
              </a:prstGeom>
            </p:spPr>
            <p:txBody>
              <a:bodyPr wrap="square">
                <a:spAutoFit/>
              </a:bodyPr>
              <a:lstStyle/>
              <a:p>
                <a:pPr>
                  <a:lnSpc>
                    <a:spcPct val="150000"/>
                  </a:lnSpc>
                  <a:spcAft>
                    <a:spcPts val="0"/>
                  </a:spcAft>
                  <a:tabLst>
                    <a:tab pos="2250440" algn="l"/>
                  </a:tabLst>
                </a:pPr>
                <a:r>
                  <a:rPr lang="zh-CN" altLang="zh-CN" sz="280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方法</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二　</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为真</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-1&lt;-2</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或</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+1&gt;5,</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den>
                    </m:f>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或</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&gt;4,</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因为</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&gt;4,</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8" name="矩形 7"/>
              <p:cNvSpPr>
                <a:spLocks noRot="1" noChangeAspect="1" noMove="1" noResize="1" noEditPoints="1" noAdjustHandles="1" noChangeArrowheads="1" noChangeShapeType="1" noTextEdit="1"/>
              </p:cNvSpPr>
              <p:nvPr/>
            </p:nvSpPr>
            <p:spPr>
              <a:xfrm>
                <a:off x="551384" y="1052736"/>
                <a:ext cx="11017224" cy="4828951"/>
              </a:xfrm>
              <a:prstGeom prst="rect">
                <a:avLst/>
              </a:prstGeom>
              <a:blipFill rotWithShape="0">
                <a:blip r:embed="rId3"/>
                <a:stretch>
                  <a:fillRect l="-110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484136469"/>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188640"/>
            <a:ext cx="11412000" cy="1315873"/>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把本例中的命题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改为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是否存在实数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若存在</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求出实数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若不存在</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说明理由</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3" name="组合 2"/>
          <p:cNvGrpSpPr/>
          <p:nvPr/>
        </p:nvGrpSpPr>
        <p:grpSpPr>
          <a:xfrm>
            <a:off x="390000" y="1700808"/>
            <a:ext cx="11412000" cy="4392488"/>
            <a:chOff x="319674" y="2575382"/>
            <a:chExt cx="11412000" cy="4392488"/>
          </a:xfrm>
        </p:grpSpPr>
        <p:grpSp>
          <p:nvGrpSpPr>
            <p:cNvPr id="4" name="组合 3"/>
            <p:cNvGrpSpPr/>
            <p:nvPr/>
          </p:nvGrpSpPr>
          <p:grpSpPr>
            <a:xfrm>
              <a:off x="319674" y="2575382"/>
              <a:ext cx="11412000" cy="4392488"/>
              <a:chOff x="319674" y="476672"/>
              <a:chExt cx="11412000" cy="4392488"/>
            </a:xfrm>
          </p:grpSpPr>
          <p:sp>
            <p:nvSpPr>
              <p:cNvPr id="6" name="圆角矩形 5"/>
              <p:cNvSpPr/>
              <p:nvPr/>
            </p:nvSpPr>
            <p:spPr>
              <a:xfrm>
                <a:off x="319674" y="589563"/>
                <a:ext cx="11412000" cy="4279597"/>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7" name="矩形 6"/>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5" name="文本框 4"/>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8" name="矩形 7"/>
              <p:cNvSpPr/>
              <p:nvPr/>
            </p:nvSpPr>
            <p:spPr>
              <a:xfrm>
                <a:off x="551384" y="2008356"/>
                <a:ext cx="11017224" cy="3984168"/>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因为命题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r>
                            <m:e>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𝑚</m:t>
                              </m:r>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1≥5,</m:t>
                              </m:r>
                              <m:r>
                                <a:rPr lang="en-US" altLang="zh-CN" sz="2800" b="0" i="1" smtClean="0">
                                  <a:effectLst/>
                                  <a:latin typeface="Cambria Math" panose="02040503050406030204" pitchFamily="18" charset="0"/>
                                  <a:ea typeface="方正中等线简体" panose="03000509000000000000" pitchFamily="65" charset="-122"/>
                                  <a:cs typeface="Times New Roman" panose="02020603050405020304" pitchFamily="18" charset="0"/>
                                </a:rPr>
                                <m:t>           </m:t>
                              </m:r>
                            </m:e>
                          </m:mr>
                        </m:m>
                      </m:e>
                    </m:d>
                  </m:oMath>
                </a14:m>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effectLst/>
                    <a:latin typeface="Lucida Sans Unicode" panose="020B0602030504020204" pitchFamily="34" charset="0"/>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所以不存在实数</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使命题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8" name="矩形 7"/>
              <p:cNvSpPr>
                <a:spLocks noRot="1" noChangeAspect="1" noMove="1" noResize="1" noEditPoints="1" noAdjustHandles="1" noChangeArrowheads="1" noChangeShapeType="1" noTextEdit="1"/>
              </p:cNvSpPr>
              <p:nvPr/>
            </p:nvSpPr>
            <p:spPr>
              <a:xfrm>
                <a:off x="551384" y="2008356"/>
                <a:ext cx="11017224" cy="3984168"/>
              </a:xfrm>
              <a:prstGeom prst="rect">
                <a:avLst/>
              </a:prstGeom>
              <a:blipFill rotWithShape="0">
                <a:blip r:embed="rId3"/>
                <a:stretch>
                  <a:fillRect l="-1106" b="-32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0804665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35360" y="1456321"/>
            <a:ext cx="11377264" cy="2260712"/>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p:nvGrpSpPr>
        <p:grpSpPr>
          <a:xfrm>
            <a:off x="692688" y="0"/>
            <a:ext cx="991947" cy="3359096"/>
            <a:chOff x="692688" y="0"/>
            <a:chExt cx="991947" cy="3359096"/>
          </a:xfrm>
        </p:grpSpPr>
        <p:sp>
          <p:nvSpPr>
            <p:cNvPr id="6" name="圆角矩形 5"/>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bg1">
                      <a:lumMod val="85000"/>
                    </a:schemeClr>
                  </a:solidFill>
                </a:rPr>
                <a:t>  </a:t>
              </a:r>
              <a:endParaRPr lang="en-US" altLang="zh-CN" sz="2000" dirty="0">
                <a:solidFill>
                  <a:schemeClr val="bg1">
                    <a:lumMod val="85000"/>
                  </a:schemeClr>
                </a:solidFill>
              </a:endParaRPr>
            </a:p>
            <a:p>
              <a:r>
                <a:rPr lang="zh-CN" altLang="en-US" sz="2000" dirty="0">
                  <a:solidFill>
                    <a:schemeClr val="bg1">
                      <a:lumMod val="85000"/>
                    </a:schemeClr>
                  </a:solidFill>
                </a:rPr>
                <a:t>  </a:t>
              </a:r>
            </a:p>
          </p:txBody>
        </p:sp>
        <p:sp>
          <p:nvSpPr>
            <p:cNvPr id="7" name="文本框 6"/>
            <p:cNvSpPr txBox="1"/>
            <p:nvPr/>
          </p:nvSpPr>
          <p:spPr>
            <a:xfrm>
              <a:off x="911424" y="826295"/>
              <a:ext cx="504056" cy="1815882"/>
            </a:xfrm>
            <a:prstGeom prst="rect">
              <a:avLst/>
            </a:prstGeom>
            <a:noFill/>
          </p:spPr>
          <p:txBody>
            <a:bodyPr wrap="square" rtlCol="0">
              <a:spAutoFit/>
            </a:bodyPr>
            <a:lstStyle/>
            <a:p>
              <a:r>
                <a:rPr lang="zh-CN" altLang="en-US" sz="2800" smtClean="0">
                  <a:solidFill>
                    <a:schemeClr val="bg1"/>
                  </a:solidFill>
                </a:rPr>
                <a:t>反</a:t>
              </a:r>
              <a:endParaRPr lang="en-US" altLang="zh-CN" sz="2800" smtClean="0">
                <a:solidFill>
                  <a:schemeClr val="bg1"/>
                </a:solidFill>
              </a:endParaRPr>
            </a:p>
            <a:p>
              <a:r>
                <a:rPr lang="zh-CN" altLang="en-US" sz="2800" smtClean="0">
                  <a:solidFill>
                    <a:schemeClr val="bg1"/>
                  </a:solidFill>
                </a:rPr>
                <a:t>思</a:t>
              </a:r>
              <a:endParaRPr lang="en-US" altLang="zh-CN" sz="2800" smtClean="0">
                <a:solidFill>
                  <a:schemeClr val="bg1"/>
                </a:solidFill>
              </a:endParaRPr>
            </a:p>
            <a:p>
              <a:r>
                <a:rPr lang="zh-CN" altLang="en-US" sz="2800" smtClean="0">
                  <a:solidFill>
                    <a:schemeClr val="bg1"/>
                  </a:solidFill>
                </a:rPr>
                <a:t>感</a:t>
              </a:r>
              <a:endParaRPr lang="en-US" altLang="zh-CN" sz="2800" smtClean="0">
                <a:solidFill>
                  <a:schemeClr val="bg1"/>
                </a:solidFill>
              </a:endParaRPr>
            </a:p>
            <a:p>
              <a:r>
                <a:rPr lang="zh-CN" altLang="en-US" sz="2800" smtClean="0">
                  <a:solidFill>
                    <a:schemeClr val="bg1"/>
                  </a:solidFill>
                </a:rPr>
                <a:t>悟</a:t>
              </a:r>
              <a:endParaRPr lang="zh-CN" altLang="en-US" sz="2800" dirty="0">
                <a:solidFill>
                  <a:schemeClr val="bg1"/>
                </a:solidFill>
              </a:endParaRPr>
            </a:p>
          </p:txBody>
        </p:sp>
        <p:sp>
          <p:nvSpPr>
            <p:cNvPr id="8" name="矩形 7"/>
            <p:cNvSpPr/>
            <p:nvPr/>
          </p:nvSpPr>
          <p:spPr>
            <a:xfrm rot="5400000">
              <a:off x="1165801" y="2840264"/>
              <a:ext cx="45719" cy="991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矩形 8"/>
          <p:cNvSpPr/>
          <p:nvPr/>
        </p:nvSpPr>
        <p:spPr>
          <a:xfrm>
            <a:off x="1918446" y="1753087"/>
            <a:ext cx="9578154"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把命题的真假问题转化为集合间的关系或函数的最值问题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再转化为关于参数的不等式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组</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求参数的取值范围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1918446" y="620688"/>
            <a:ext cx="9578154" cy="669863"/>
          </a:xfrm>
          <a:prstGeom prst="rect">
            <a:avLst/>
          </a:prstGeom>
        </p:spPr>
        <p:txBody>
          <a:bodyPr wrap="square">
            <a:spAutoFit/>
          </a:bodyPr>
          <a:lstStyle/>
          <a:p>
            <a:pPr>
              <a:lnSpc>
                <a:spcPct val="150000"/>
              </a:lnSpc>
              <a:spcAft>
                <a:spcPts val="0"/>
              </a:spcAft>
              <a:tabLst>
                <a:tab pos="2340610" algn="l"/>
              </a:tabLst>
            </a:pPr>
            <a:r>
              <a:rPr lang="zh-CN" altLang="zh-CN" sz="2800" b="1"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含量词命题的真假求参数取值范围</a:t>
            </a:r>
          </a:p>
        </p:txBody>
      </p:sp>
    </p:spTree>
    <p:extLst>
      <p:ext uri="{BB962C8B-B14F-4D97-AF65-F5344CB8AC3E}">
        <p14:creationId xmlns:p14="http://schemas.microsoft.com/office/powerpoint/2010/main" val="246805604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1175282"/>
            <a:ext cx="11412000" cy="664862"/>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11" name="组合 10"/>
          <p:cNvGrpSpPr/>
          <p:nvPr/>
        </p:nvGrpSpPr>
        <p:grpSpPr>
          <a:xfrm>
            <a:off x="0" y="1378001"/>
            <a:ext cx="2209642" cy="507831"/>
            <a:chOff x="0" y="586780"/>
            <a:chExt cx="2209642" cy="507831"/>
          </a:xfrm>
        </p:grpSpPr>
        <p:sp>
          <p:nvSpPr>
            <p:cNvPr id="12" name="矩形 11"/>
            <p:cNvSpPr/>
            <p:nvPr/>
          </p:nvSpPr>
          <p:spPr>
            <a:xfrm>
              <a:off x="0" y="600194"/>
              <a:ext cx="2065977"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直角三角形 12"/>
            <p:cNvSpPr/>
            <p:nvPr/>
          </p:nvSpPr>
          <p:spPr>
            <a:xfrm flipV="1">
              <a:off x="0" y="600371"/>
              <a:ext cx="339512" cy="26517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63001" y="586780"/>
              <a:ext cx="1946641" cy="507831"/>
            </a:xfrm>
            <a:prstGeom prst="rect">
              <a:avLst/>
            </a:prstGeom>
            <a:noFill/>
          </p:spPr>
          <p:txBody>
            <a:bodyPr wrap="square" rtlCol="0">
              <a:spAutoFit/>
            </a:bodyPr>
            <a:lstStyle/>
            <a:p>
              <a:r>
                <a:rPr lang="zh-CN" altLang="en-US" sz="2700" kern="100" dirty="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跟踪</a:t>
              </a:r>
              <a:r>
                <a:rPr lang="zh-CN" altLang="en-US"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训练</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Times New Roman" panose="02020603050405020304" pitchFamily="18" charset="0"/>
                </a:rPr>
                <a:t> </a:t>
              </a:r>
              <a:r>
                <a:rPr lang="en-US" altLang="zh-CN" sz="2700" kern="100" smtClean="0">
                  <a:solidFill>
                    <a:schemeClr val="bg1"/>
                  </a:solidFill>
                  <a:latin typeface="Adobe 黑体 Std R" panose="020B0400000000000000" pitchFamily="34" charset="-122"/>
                  <a:ea typeface="Adobe 黑体 Std R" panose="020B0400000000000000" pitchFamily="34" charset="-122"/>
                  <a:cs typeface="Courier New" panose="02070309020205020404" pitchFamily="49" charset="0"/>
                </a:rPr>
                <a:t>3</a:t>
              </a:r>
              <a:endParaRPr lang="zh-CN" altLang="en-US" sz="2700" dirty="0">
                <a:latin typeface="Adobe 黑体 Std R" panose="020B0400000000000000" pitchFamily="34" charset="-122"/>
                <a:ea typeface="Adobe 黑体 Std R" panose="020B0400000000000000" pitchFamily="34" charset="-122"/>
              </a:endParaRPr>
            </a:p>
          </p:txBody>
        </p:sp>
        <p:sp>
          <p:nvSpPr>
            <p:cNvPr id="15" name="矩形 14"/>
            <p:cNvSpPr/>
            <p:nvPr/>
          </p:nvSpPr>
          <p:spPr>
            <a:xfrm>
              <a:off x="2065977" y="600193"/>
              <a:ext cx="69583" cy="435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a:off x="390000" y="2420888"/>
            <a:ext cx="11412000" cy="1584176"/>
            <a:chOff x="319674" y="2575382"/>
            <a:chExt cx="11412000" cy="1584176"/>
          </a:xfrm>
        </p:grpSpPr>
        <p:grpSp>
          <p:nvGrpSpPr>
            <p:cNvPr id="10" name="组合 9"/>
            <p:cNvGrpSpPr/>
            <p:nvPr/>
          </p:nvGrpSpPr>
          <p:grpSpPr>
            <a:xfrm>
              <a:off x="319674" y="2575382"/>
              <a:ext cx="11412000" cy="1584176"/>
              <a:chOff x="319674" y="476672"/>
              <a:chExt cx="11412000" cy="1584176"/>
            </a:xfrm>
          </p:grpSpPr>
          <p:sp>
            <p:nvSpPr>
              <p:cNvPr id="18" name="圆角矩形 17"/>
              <p:cNvSpPr/>
              <p:nvPr/>
            </p:nvSpPr>
            <p:spPr>
              <a:xfrm>
                <a:off x="319674" y="589563"/>
                <a:ext cx="11412000" cy="1471285"/>
              </a:xfrm>
              <a:prstGeom prst="roundRect">
                <a:avLst>
                  <a:gd name="adj" fmla="val 51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9" name="矩形 18"/>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6" name="文本框 15"/>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0" name="矩形 19"/>
          <p:cNvSpPr/>
          <p:nvPr/>
        </p:nvSpPr>
        <p:spPr>
          <a:xfrm>
            <a:off x="748872" y="2621863"/>
            <a:ext cx="10694257" cy="131119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由题意得方程</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存在实数根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81286" y="1743224"/>
            <a:ext cx="11229429" cy="4616648"/>
          </a:xfrm>
          <a:prstGeom prst="rect">
            <a:avLst/>
          </a:prstGeom>
        </p:spPr>
        <p:txBody>
          <a:bodyPr wrap="square">
            <a:spAutoFit/>
          </a:bodyPr>
          <a:lstStyle/>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知识清单</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全称量词命题、存在量词命题的概念</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含量词的命题的真假判断</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依据含量词的命题的真假求参数的取值范围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方法归纳</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定义法、转化法</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常见误区</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有些命题省略了量词</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全称量词命题强调</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整体、全部</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存在量词命题强调</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个别、部分</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407671" y="-97155"/>
            <a:ext cx="11376962" cy="6118443"/>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矩形 6"/>
          <p:cNvSpPr/>
          <p:nvPr/>
        </p:nvSpPr>
        <p:spPr>
          <a:xfrm>
            <a:off x="815005" y="1891432"/>
            <a:ext cx="10561990" cy="3970318"/>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同学们</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生活中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我们经常听到</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全体起立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所有人到操场集合</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也有</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南使孤帆远</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东风任意吹</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这种体现出任意的句子的诗情画意</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我们还经常听到</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有的同学考上了清华大学</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有的同学没有交作业</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还有</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我该如何存在</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这种拷问心灵的歌词</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而这里出现了一些在我们数学中非常重要的量词</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全体、所有的、任意的、有的、存在</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今天我们就对含有这些量词的命题展开讨论</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4" name="矩形 13"/>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prstClr val="white"/>
              </a:solidFill>
            </a:endParaRPr>
          </a:p>
        </p:txBody>
      </p:sp>
      <p:sp>
        <p:nvSpPr>
          <p:cNvPr id="15" name="文本框 14"/>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prstClr val="white"/>
                </a:solidFill>
                <a:cs typeface="+mn-ea"/>
                <a:sym typeface="+mn-lt"/>
              </a:rPr>
              <a:t>导 语</a:t>
            </a:r>
            <a:endParaRPr lang="en-US" altLang="zh-CN" sz="2400" b="1" dirty="0">
              <a:solidFill>
                <a:prstClr val="white"/>
              </a:solidFill>
              <a:cs typeface="+mn-ea"/>
              <a:sym typeface="+mn-lt"/>
            </a:endParaRPr>
          </a:p>
        </p:txBody>
      </p:sp>
    </p:spTree>
    <p:extLst>
      <p:ext uri="{BB962C8B-B14F-4D97-AF65-F5344CB8AC3E}">
        <p14:creationId xmlns:p14="http://schemas.microsoft.com/office/powerpoint/2010/main" val="405267837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随堂演练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a:solidFill>
                  <a:schemeClr val="bg1"/>
                </a:solidFill>
              </a:rPr>
              <a:t>四</a:t>
            </a:r>
            <a:endParaRPr lang="zh-CN" altLang="en-US" sz="2600" b="1" dirty="0" smtClean="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3" name="圆角矩形 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 name="矩形 6"/>
          <p:cNvSpPr/>
          <p:nvPr/>
        </p:nvSpPr>
        <p:spPr>
          <a:xfrm>
            <a:off x="390000" y="548680"/>
            <a:ext cx="11412000"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下列命题中是存在量词命题的是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任何一个实数乘以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都等于</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任意一个负数都比零小</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每一个正方形都是矩形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存在没有最大值的二次函数</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9" name="TextBox 19"/>
          <p:cNvSpPr txBox="1"/>
          <p:nvPr/>
        </p:nvSpPr>
        <p:spPr>
          <a:xfrm>
            <a:off x="250652" y="314822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50482" y="1134087"/>
            <a:ext cx="11491037"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下列命题中是全称量词命题并且是真命题的是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每个二次函数的图象都开口向上</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存在一条直线与已知直线不平行</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对任意实数</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存在一个实数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使等式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成立</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圆角矩形 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3" name="圆角矩形 2">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13" name="TextBox 19"/>
          <p:cNvSpPr txBox="1"/>
          <p:nvPr/>
        </p:nvSpPr>
        <p:spPr>
          <a:xfrm>
            <a:off x="227334" y="303477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3" name="圆角矩形 2">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4" name="圆角矩形 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 name="圆角矩形 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grpSp>
        <p:nvGrpSpPr>
          <p:cNvPr id="9" name="组合 8"/>
          <p:cNvGrpSpPr/>
          <p:nvPr/>
        </p:nvGrpSpPr>
        <p:grpSpPr>
          <a:xfrm>
            <a:off x="471835" y="1124744"/>
            <a:ext cx="11248331" cy="2448272"/>
            <a:chOff x="471835" y="4581128"/>
            <a:chExt cx="11248331" cy="2448272"/>
          </a:xfrm>
        </p:grpSpPr>
        <p:sp>
          <p:nvSpPr>
            <p:cNvPr id="10" name="圆角矩形 9"/>
            <p:cNvSpPr/>
            <p:nvPr/>
          </p:nvSpPr>
          <p:spPr>
            <a:xfrm>
              <a:off x="471835" y="4694020"/>
              <a:ext cx="11248331" cy="2335380"/>
            </a:xfrm>
            <a:prstGeom prst="roundRect">
              <a:avLst>
                <a:gd name="adj" fmla="val 312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 name="矩形 10"/>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 name="文本框 11"/>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4" name="矩形 13"/>
          <p:cNvSpPr/>
          <p:nvPr/>
        </p:nvSpPr>
        <p:spPr>
          <a:xfrm>
            <a:off x="695400" y="1412776"/>
            <a:ext cx="10801200" cy="1962204"/>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故应排除</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对于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二次函数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的图象开口向下</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该命题是假命题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也应排除</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故应选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46821468"/>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0000" y="1395933"/>
            <a:ext cx="11412000" cy="1384995"/>
          </a:xfrm>
          <a:prstGeom prst="rect">
            <a:avLst/>
          </a:prstGeom>
        </p:spPr>
        <p:txBody>
          <a:bodyPr wrap="square">
            <a:spAutoFit/>
          </a:bodyPr>
          <a:lstStyle/>
          <a:p>
            <a:pPr algn="just">
              <a:lnSpc>
                <a:spcPct val="150000"/>
              </a:lnSpc>
              <a:spcAft>
                <a:spcPts val="0"/>
              </a:spcAft>
              <a:tabLst>
                <a:tab pos="2250440" algn="l"/>
              </a:tabLst>
            </a:pP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有些负数满足不等式</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dirty="0" smtClean="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&gt;0</a:t>
            </a: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用</a:t>
            </a: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smtClean="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写成存在量词命题为</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tabLst>
                <a:tab pos="2250440" algn="l"/>
              </a:tabLst>
            </a:pPr>
            <a:r>
              <a:rPr lang="zh-CN"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9" name="圆角矩形 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10" name="圆角矩形 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1" name="圆角矩形 1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12" name="圆角矩形 1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 name="矩形 3"/>
          <p:cNvSpPr/>
          <p:nvPr/>
        </p:nvSpPr>
        <p:spPr>
          <a:xfrm>
            <a:off x="495522" y="2021092"/>
            <a:ext cx="1946367"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&lt;0,1+</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2090" y="1052736"/>
            <a:ext cx="11362541" cy="1315873"/>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若一次函数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kx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的图象恒过第三象限</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k</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为</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15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8" name="圆角矩形 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9" name="圆角矩形 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10" name="圆角矩形 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11" name="圆角矩形 10">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pic>
        <p:nvPicPr>
          <p:cNvPr id="17" name="返回">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grpSp>
        <p:nvGrpSpPr>
          <p:cNvPr id="18" name="组合 17"/>
          <p:cNvGrpSpPr/>
          <p:nvPr/>
        </p:nvGrpSpPr>
        <p:grpSpPr>
          <a:xfrm>
            <a:off x="471835" y="2780928"/>
            <a:ext cx="11248331" cy="1296144"/>
            <a:chOff x="471835" y="4581128"/>
            <a:chExt cx="11248331" cy="1296144"/>
          </a:xfrm>
        </p:grpSpPr>
        <p:sp>
          <p:nvSpPr>
            <p:cNvPr id="19" name="圆角矩形 18"/>
            <p:cNvSpPr/>
            <p:nvPr/>
          </p:nvSpPr>
          <p:spPr>
            <a:xfrm>
              <a:off x="471835" y="4694020"/>
              <a:ext cx="11248331" cy="1183252"/>
            </a:xfrm>
            <a:prstGeom prst="roundRect">
              <a:avLst>
                <a:gd name="adj" fmla="val 6055"/>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0" name="矩形 19"/>
            <p:cNvSpPr/>
            <p:nvPr/>
          </p:nvSpPr>
          <p:spPr>
            <a:xfrm>
              <a:off x="882350" y="4581128"/>
              <a:ext cx="707945" cy="216027"/>
            </a:xfrm>
            <a:prstGeom prst="rect">
              <a:avLst/>
            </a:prstGeom>
            <a:pattFill prst="sm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1" name="文本框 20"/>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6" name="矩形 5"/>
          <p:cNvSpPr/>
          <p:nvPr/>
        </p:nvSpPr>
        <p:spPr>
          <a:xfrm>
            <a:off x="695400" y="3104237"/>
            <a:ext cx="10801200"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因为一次函数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kx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的图象恒过点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(0,2),</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若恒过第三象限</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k</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551384" y="1628800"/>
            <a:ext cx="1301959"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k</a:t>
            </a:r>
            <a:r>
              <a:rPr lang="en-US" altLang="zh-CN" sz="2800"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k</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文本框 35"/>
          <p:cNvSpPr txBox="1"/>
          <p:nvPr/>
        </p:nvSpPr>
        <p:spPr>
          <a:xfrm>
            <a:off x="2999656" y="2750542"/>
            <a:ext cx="8501479" cy="1106805"/>
          </a:xfrm>
          <a:prstGeom prst="rect">
            <a:avLst/>
          </a:prstGeom>
          <a:noFill/>
        </p:spPr>
        <p:txBody>
          <a:bodyPr wrap="square" rtlCol="0">
            <a:spAutoFit/>
          </a:bodyPr>
          <a:lstStyle/>
          <a:p>
            <a:pPr algn="l">
              <a:spcBef>
                <a:spcPts val="1400"/>
              </a:spcBef>
              <a:spcAft>
                <a:spcPts val="1450"/>
              </a:spcAft>
            </a:pPr>
            <a:r>
              <a:rPr lang="zh-CN" altLang="en-US" sz="6600" b="1" dirty="0" smtClean="0">
                <a:solidFill>
                  <a:schemeClr val="bg1"/>
                </a:solidFill>
                <a:latin typeface="微软雅黑" panose="020B0503020204020204" pitchFamily="34" charset="-122"/>
                <a:ea typeface="微软雅黑" panose="020B0503020204020204" pitchFamily="34" charset="-122"/>
                <a:sym typeface="+mn-ea"/>
              </a:rPr>
              <a:t>课时对点练</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1265173" y="2492896"/>
            <a:ext cx="539333" cy="491490"/>
          </a:xfrm>
          <a:prstGeom prst="rect">
            <a:avLst/>
          </a:prstGeom>
          <a:noFill/>
        </p:spPr>
        <p:txBody>
          <a:bodyPr wrap="square" rtlCol="0">
            <a:spAutoFit/>
          </a:bodyPr>
          <a:lstStyle/>
          <a:p>
            <a:pPr algn="ctr"/>
            <a:r>
              <a:rPr lang="zh-CN" altLang="en-US" sz="2600" b="1" dirty="0" smtClean="0">
                <a:solidFill>
                  <a:schemeClr val="bg1"/>
                </a:solidFill>
              </a:rPr>
              <a:t>五</a:t>
            </a: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390000" y="980728"/>
            <a:ext cx="11412000"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下列命题是</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的另一种表述方式的是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有一个</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对有些</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任选一个</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至少有一个</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边形 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圆角矩形 84">
            <a:hlinkClick r:id="rId2" action="ppaction://hlinksldjump"/>
          </p:cNvPr>
          <p:cNvSpPr/>
          <p:nvPr/>
        </p:nvSpPr>
        <p:spPr>
          <a:xfrm>
            <a:off x="228553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1</a:t>
            </a:r>
            <a:endParaRPr kumimoji="1" lang="zh-CN" altLang="en-US" sz="1600" dirty="0">
              <a:solidFill>
                <a:schemeClr val="bg1"/>
              </a:solidFill>
            </a:endParaRPr>
          </a:p>
        </p:txBody>
      </p:sp>
      <p:sp>
        <p:nvSpPr>
          <p:cNvPr id="86" name="圆角矩形 8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87" name="圆角矩形 8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88" name="圆角矩形 8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89" name="圆角矩形 8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90" name="圆角矩形 8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91" name="圆角矩形 9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92" name="圆角矩形 9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93" name="圆角矩形 9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94" name="圆角矩形 9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95" name="圆角矩形 9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96" name="圆角矩形 9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97" name="圆角矩形 9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98" name="圆角矩形 9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99" name="圆角矩形 9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100" name="圆角矩形 9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411098" y="73200"/>
            <a:ext cx="1911748" cy="491490"/>
          </a:xfrm>
          <a:prstGeom prst="rect">
            <a:avLst/>
          </a:prstGeom>
        </p:spPr>
        <p:txBody>
          <a:bodyPr wrap="square">
            <a:spAutoFit/>
          </a:bodyPr>
          <a:lstStyle/>
          <a:p>
            <a:pPr algn="ctr"/>
            <a:r>
              <a:rPr lang="zh-CN" altLang="en-US" sz="2600" kern="0" dirty="0" smtClean="0">
                <a:solidFill>
                  <a:schemeClr val="bg1"/>
                </a:solidFill>
                <a:latin typeface="黑体" panose="02010609060101010101" pitchFamily="49" charset="-122"/>
                <a:ea typeface="黑体" panose="02010609060101010101" pitchFamily="49" charset="-122"/>
              </a:rPr>
              <a:t>基础巩固</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29" name="TextBox 19"/>
          <p:cNvSpPr txBox="1"/>
          <p:nvPr/>
        </p:nvSpPr>
        <p:spPr>
          <a:xfrm>
            <a:off x="237952" y="286102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4" name="组合 23"/>
          <p:cNvGrpSpPr/>
          <p:nvPr/>
        </p:nvGrpSpPr>
        <p:grpSpPr>
          <a:xfrm>
            <a:off x="471835" y="4581128"/>
            <a:ext cx="11248331" cy="1080120"/>
            <a:chOff x="471835" y="4581128"/>
            <a:chExt cx="11248331" cy="1080120"/>
          </a:xfrm>
        </p:grpSpPr>
        <p:sp>
          <p:nvSpPr>
            <p:cNvPr id="26" name="圆角矩形 25"/>
            <p:cNvSpPr/>
            <p:nvPr/>
          </p:nvSpPr>
          <p:spPr>
            <a:xfrm>
              <a:off x="471835" y="4694021"/>
              <a:ext cx="11248331" cy="967227"/>
            </a:xfrm>
            <a:prstGeom prst="roundRect">
              <a:avLst>
                <a:gd name="adj" fmla="val 1020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1" name="矩形 30"/>
          <p:cNvSpPr/>
          <p:nvPr/>
        </p:nvSpPr>
        <p:spPr>
          <a:xfrm>
            <a:off x="623392" y="4797152"/>
            <a:ext cx="11017224" cy="664862"/>
          </a:xfrm>
          <a:prstGeom prst="rect">
            <a:avLst/>
          </a:prstGeom>
        </p:spPr>
        <p:txBody>
          <a:bodyPr wrap="square">
            <a:spAutoFit/>
          </a:bodyPr>
          <a:lstStyle/>
          <a:p>
            <a:pPr>
              <a:lnSpc>
                <a:spcPct val="150000"/>
              </a:lnSpc>
              <a:spcAft>
                <a:spcPts val="0"/>
              </a:spcAft>
              <a:tabLst>
                <a:tab pos="2250440" algn="l"/>
              </a:tabLst>
            </a:pP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表示</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任意的</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linds(horizontal)">
                                      <p:cBhvr>
                                        <p:cTn id="1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432465"/>
            <a:ext cx="11412000"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下列命题是全称量词命题的是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任意一个自然数都是正整数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有的菱形是正方形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梯形有两边平行</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2</a:t>
            </a:r>
            <a:endParaRPr kumimoji="1" lang="zh-CN" altLang="en-US" sz="1600" dirty="0">
              <a:solidFill>
                <a:schemeClr val="bg1"/>
              </a:solidFill>
            </a:endParaRPr>
          </a:p>
        </p:txBody>
      </p:sp>
      <p:sp>
        <p:nvSpPr>
          <p:cNvPr id="61" name="圆角矩形 6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2" name="TextBox 19"/>
          <p:cNvSpPr txBox="1"/>
          <p:nvPr/>
        </p:nvSpPr>
        <p:spPr>
          <a:xfrm>
            <a:off x="254844" y="1052736"/>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3933056"/>
            <a:ext cx="11248331" cy="1916415"/>
            <a:chOff x="471835" y="4581128"/>
            <a:chExt cx="11248331" cy="1916415"/>
          </a:xfrm>
        </p:grpSpPr>
        <p:sp>
          <p:nvSpPr>
            <p:cNvPr id="23" name="圆角矩形 22"/>
            <p:cNvSpPr/>
            <p:nvPr/>
          </p:nvSpPr>
          <p:spPr>
            <a:xfrm>
              <a:off x="471835" y="4694019"/>
              <a:ext cx="11248331" cy="1803524"/>
            </a:xfrm>
            <a:prstGeom prst="roundRect">
              <a:avLst>
                <a:gd name="adj" fmla="val 5441"/>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4244729"/>
            <a:ext cx="10801200" cy="1311193"/>
          </a:xfrm>
          <a:prstGeom prst="rect">
            <a:avLst/>
          </a:prstGeom>
        </p:spPr>
        <p:txBody>
          <a:bodyPr wrap="square">
            <a:spAutoFit/>
          </a:bodyPr>
          <a:lstStyle/>
          <a:p>
            <a:pPr algn="just">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中的命题含有全称量词</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任意</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gn="just">
              <a:lnSpc>
                <a:spcPct val="150000"/>
              </a:lnSpc>
              <a:spcAft>
                <a:spcPts val="0"/>
              </a:spcAft>
              <a:tabLst>
                <a:tab pos="2250440" algn="l"/>
              </a:tabLst>
            </a:pPr>
            <a:r>
              <a:rPr lang="en-US" altLang="zh-CN" sz="2800" dirty="0" smtClean="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梯形有两边平行</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7" name="TextBox 19"/>
          <p:cNvSpPr txBox="1"/>
          <p:nvPr/>
        </p:nvSpPr>
        <p:spPr>
          <a:xfrm>
            <a:off x="263352" y="235737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blinds(horizontal)">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horizontal)">
                                      <p:cBhvr>
                                        <p:cTn id="15" dur="500"/>
                                        <p:tgtEl>
                                          <p:spTgt spid="2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P spid="2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582588"/>
            <a:ext cx="11412000"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下列命题中是存在量词命题的是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有些自然数是偶数</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正方形是菱形</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整除的数也能被</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整除</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2" name="TextBox 19"/>
          <p:cNvSpPr txBox="1"/>
          <p:nvPr/>
        </p:nvSpPr>
        <p:spPr>
          <a:xfrm>
            <a:off x="252734" y="1230660"/>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1" name="圆角矩形 6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6" name="TextBox 19"/>
          <p:cNvSpPr txBox="1"/>
          <p:nvPr/>
        </p:nvSpPr>
        <p:spPr>
          <a:xfrm>
            <a:off x="227334" y="312382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hlinkClick r:id="rId2" action="ppaction://hlinksldjump"/>
          </p:cNvPr>
          <p:cNvSpPr txBox="1"/>
          <p:nvPr/>
        </p:nvSpPr>
        <p:spPr>
          <a:xfrm>
            <a:off x="2018184" y="2132856"/>
            <a:ext cx="6454080" cy="579646"/>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一、全称量词命题与存在量词命题的识别</a:t>
            </a:r>
            <a:endParaRPr lang="zh-CN" altLang="en-US" sz="2600" dirty="0">
              <a:solidFill>
                <a:schemeClr val="tx1">
                  <a:lumMod val="65000"/>
                  <a:lumOff val="35000"/>
                </a:schemeClr>
              </a:solidFill>
            </a:endParaRPr>
          </a:p>
        </p:txBody>
      </p:sp>
      <p:sp>
        <p:nvSpPr>
          <p:cNvPr id="9" name="文本框 8">
            <a:hlinkClick r:id="rId3" action="ppaction://hlinksldjump"/>
          </p:cNvPr>
          <p:cNvSpPr txBox="1"/>
          <p:nvPr/>
        </p:nvSpPr>
        <p:spPr>
          <a:xfrm>
            <a:off x="2020718" y="2910030"/>
            <a:ext cx="4677986" cy="542584"/>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二、含量词命题的真假判断</a:t>
            </a:r>
            <a:endParaRPr lang="zh-CN" altLang="en-US" sz="2600" dirty="0">
              <a:solidFill>
                <a:schemeClr val="tx1">
                  <a:lumMod val="65000"/>
                  <a:lumOff val="35000"/>
                </a:schemeClr>
              </a:solidFill>
            </a:endParaRPr>
          </a:p>
        </p:txBody>
      </p:sp>
      <p:sp>
        <p:nvSpPr>
          <p:cNvPr id="10" name="文本框 9">
            <a:hlinkClick r:id="rId4" action="ppaction://hlinksldjump"/>
          </p:cNvPr>
          <p:cNvSpPr txBox="1"/>
          <p:nvPr/>
        </p:nvSpPr>
        <p:spPr>
          <a:xfrm>
            <a:off x="1991544" y="5321832"/>
            <a:ext cx="1949315" cy="579646"/>
          </a:xfrm>
          <a:prstGeom prst="rect">
            <a:avLst/>
          </a:prstGeom>
          <a:noFill/>
        </p:spPr>
        <p:txBody>
          <a:bodyPr wrap="square" rtlCol="0">
            <a:spAutoFit/>
          </a:bodyPr>
          <a:lstStyle/>
          <a:p>
            <a:pPr>
              <a:lnSpc>
                <a:spcPts val="3800"/>
              </a:lnSpc>
            </a:pPr>
            <a:r>
              <a:rPr lang="zh-CN" altLang="en-US" sz="2600" dirty="0" smtClean="0">
                <a:solidFill>
                  <a:srgbClr val="00589A"/>
                </a:solidFill>
              </a:rPr>
              <a:t>课时对点练</a:t>
            </a:r>
            <a:endParaRPr lang="zh-CN" altLang="en-US" sz="2600" dirty="0">
              <a:solidFill>
                <a:srgbClr val="00589A"/>
              </a:solidFill>
            </a:endParaRPr>
          </a:p>
        </p:txBody>
      </p:sp>
      <p:sp>
        <p:nvSpPr>
          <p:cNvPr id="12" name="文本框 11">
            <a:hlinkClick r:id="rId5" action="ppaction://hlinksldjump"/>
          </p:cNvPr>
          <p:cNvSpPr txBox="1"/>
          <p:nvPr/>
        </p:nvSpPr>
        <p:spPr>
          <a:xfrm>
            <a:off x="2020717" y="3727343"/>
            <a:ext cx="5923113" cy="579646"/>
          </a:xfrm>
          <a:prstGeom prst="rect">
            <a:avLst/>
          </a:prstGeom>
          <a:noFill/>
        </p:spPr>
        <p:txBody>
          <a:bodyPr wrap="square" rtlCol="0">
            <a:spAutoFit/>
          </a:bodyPr>
          <a:lstStyle/>
          <a:p>
            <a:pPr>
              <a:lnSpc>
                <a:spcPts val="3800"/>
              </a:lnSpc>
            </a:pPr>
            <a:r>
              <a:rPr lang="zh-CN" altLang="zh-CN" sz="2600" dirty="0">
                <a:solidFill>
                  <a:schemeClr val="tx1">
                    <a:lumMod val="65000"/>
                    <a:lumOff val="35000"/>
                  </a:schemeClr>
                </a:solidFill>
              </a:rPr>
              <a:t>三、由含量词命题的真假求参数的范围</a:t>
            </a:r>
            <a:endParaRPr lang="zh-CN" altLang="en-US" sz="2600" dirty="0">
              <a:solidFill>
                <a:schemeClr val="tx1">
                  <a:lumMod val="65000"/>
                  <a:lumOff val="35000"/>
                </a:schemeClr>
              </a:solidFill>
            </a:endParaRPr>
          </a:p>
        </p:txBody>
      </p:sp>
      <p:sp>
        <p:nvSpPr>
          <p:cNvPr id="13" name="文本框 12">
            <a:hlinkClick r:id="rId6" action="ppaction://hlinksldjump"/>
          </p:cNvPr>
          <p:cNvSpPr txBox="1"/>
          <p:nvPr/>
        </p:nvSpPr>
        <p:spPr>
          <a:xfrm>
            <a:off x="2020718" y="4544656"/>
            <a:ext cx="1653650" cy="539507"/>
          </a:xfrm>
          <a:prstGeom prst="rect">
            <a:avLst/>
          </a:prstGeom>
          <a:noFill/>
        </p:spPr>
        <p:txBody>
          <a:bodyPr wrap="square" rtlCol="0">
            <a:spAutoFit/>
          </a:bodyPr>
          <a:lstStyle/>
          <a:p>
            <a:pPr>
              <a:lnSpc>
                <a:spcPts val="3800"/>
              </a:lnSpc>
            </a:pPr>
            <a:r>
              <a:rPr lang="zh-CN" altLang="en-US" sz="2600" dirty="0" smtClean="0">
                <a:solidFill>
                  <a:srgbClr val="00589A"/>
                </a:solidFill>
              </a:rPr>
              <a:t>随堂演练</a:t>
            </a:r>
            <a:endParaRPr lang="zh-CN" altLang="en-US" sz="2600" dirty="0">
              <a:solidFill>
                <a:srgbClr val="00589A"/>
              </a:solidFill>
            </a:endParaRPr>
          </a:p>
        </p:txBody>
      </p:sp>
      <p:sp>
        <p:nvSpPr>
          <p:cNvPr id="15" name="矩形 14"/>
          <p:cNvSpPr/>
          <p:nvPr/>
        </p:nvSpPr>
        <p:spPr>
          <a:xfrm>
            <a:off x="0" y="1"/>
            <a:ext cx="12192000" cy="17008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07670" y="-97155"/>
            <a:ext cx="8280618" cy="6692270"/>
          </a:xfrm>
          <a:prstGeom prst="rect">
            <a:avLst/>
          </a:prstGeom>
          <a:no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2970" y="692696"/>
            <a:ext cx="2177950" cy="488774"/>
          </a:xfrm>
          <a:prstGeom prst="rect">
            <a:avLst/>
          </a:prstGeom>
          <a:solidFill>
            <a:srgbClr val="00589A"/>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18" name="文本框 17"/>
          <p:cNvSpPr txBox="1"/>
          <p:nvPr/>
        </p:nvSpPr>
        <p:spPr>
          <a:xfrm flipH="1">
            <a:off x="551384" y="691504"/>
            <a:ext cx="1449026" cy="461665"/>
          </a:xfrm>
          <a:prstGeom prst="rect">
            <a:avLst/>
          </a:prstGeom>
          <a:noFill/>
          <a:effectLst/>
        </p:spPr>
        <p:txBody>
          <a:bodyPr wrap="square" rtlCol="0">
            <a:spAutoFit/>
          </a:bodyPr>
          <a:lstStyle/>
          <a:p>
            <a:pPr algn="ctr">
              <a:defRPr/>
            </a:pPr>
            <a:r>
              <a:rPr lang="zh-CN" altLang="en-US" sz="2400" b="1" smtClean="0">
                <a:solidFill>
                  <a:schemeClr val="bg1"/>
                </a:solidFill>
                <a:cs typeface="+mn-ea"/>
                <a:sym typeface="+mn-lt"/>
              </a:rPr>
              <a:t>内容索引</a:t>
            </a:r>
            <a:endParaRPr lang="en-US" altLang="zh-CN" sz="2400" b="1" dirty="0">
              <a:solidFill>
                <a:schemeClr val="bg1"/>
              </a:solidFill>
              <a:cs typeface="+mn-ea"/>
              <a:sym typeface="+mn-lt"/>
            </a:endParaRPr>
          </a:p>
        </p:txBody>
      </p:sp>
    </p:spTree>
    <p:extLst>
      <p:ext uri="{BB962C8B-B14F-4D97-AF65-F5344CB8AC3E}">
        <p14:creationId xmlns:p14="http://schemas.microsoft.com/office/powerpoint/2010/main" val="3436580242"/>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圆角矩形 5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60" name="圆角矩形 5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1" name="圆角矩形 60">
            <a:hlinkClick r:id="rId4" action="ppaction://hlinksldjump"/>
          </p:cNvPr>
          <p:cNvSpPr/>
          <p:nvPr/>
        </p:nvSpPr>
        <p:spPr>
          <a:xfrm>
            <a:off x="307523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3</a:t>
            </a:r>
            <a:endParaRPr kumimoji="1" lang="zh-CN" altLang="en-US" sz="1600" dirty="0">
              <a:solidFill>
                <a:schemeClr val="bg1"/>
              </a:solidFill>
            </a:endParaRPr>
          </a:p>
        </p:txBody>
      </p:sp>
      <p:sp>
        <p:nvSpPr>
          <p:cNvPr id="62" name="圆角矩形 6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3" name="圆角矩形 6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4" name="圆角矩形 63">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5" name="圆角矩形 6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6" name="圆角矩形 6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7" name="圆角矩形 6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8" name="圆角矩形 6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9" name="圆角矩形 6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70" name="圆角矩形 6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1" name="圆角矩形 7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2" name="圆角矩形 7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3" name="圆角矩形 7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4" name="圆角矩形 7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1049624"/>
            <a:ext cx="11248331" cy="3531504"/>
            <a:chOff x="471835" y="4581128"/>
            <a:chExt cx="11248331" cy="3531504"/>
          </a:xfrm>
        </p:grpSpPr>
        <p:sp>
          <p:nvSpPr>
            <p:cNvPr id="21" name="圆角矩形 20"/>
            <p:cNvSpPr/>
            <p:nvPr/>
          </p:nvSpPr>
          <p:spPr>
            <a:xfrm>
              <a:off x="471835" y="4694020"/>
              <a:ext cx="11248331" cy="3418612"/>
            </a:xfrm>
            <a:prstGeom prst="roundRect">
              <a:avLst>
                <a:gd name="adj" fmla="val 238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95400" y="1196751"/>
            <a:ext cx="10801200" cy="3323987"/>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是存在量词命题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可以叙述为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所有的正方形都是菱形</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可以叙述为</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一切能被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整除的数也都能被</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整除</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而</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选项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09232091"/>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3" name="圆角矩形 4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4" name="圆角矩形 4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5" name="圆角矩形 44">
            <a:hlinkClick r:id="rId5" action="ppaction://hlinksldjump"/>
          </p:cNvPr>
          <p:cNvSpPr/>
          <p:nvPr/>
        </p:nvSpPr>
        <p:spPr>
          <a:xfrm>
            <a:off x="347009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4</a:t>
            </a:r>
            <a:endParaRPr kumimoji="1" lang="zh-CN" altLang="en-US" sz="1600" dirty="0">
              <a:solidFill>
                <a:schemeClr val="bg1"/>
              </a:solidFill>
            </a:endParaRPr>
          </a:p>
        </p:txBody>
      </p:sp>
      <p:sp>
        <p:nvSpPr>
          <p:cNvPr id="46" name="圆角矩形 4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7" name="圆角矩形 4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8" name="圆角矩形 4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9" name="圆角矩形 4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0" name="圆角矩形 4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1" name="圆角矩形 5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2" name="圆角矩形 5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3" name="圆角矩形 5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4" name="圆角矩形 5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5" name="圆角矩形 5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6" name="圆角矩形 5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7" name="圆角矩形 5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4" name="矩形 3"/>
          <p:cNvSpPr/>
          <p:nvPr/>
        </p:nvSpPr>
        <p:spPr>
          <a:xfrm>
            <a:off x="390000" y="789891"/>
            <a:ext cx="11412000" cy="2031325"/>
          </a:xfrm>
          <a:prstGeom prst="rect">
            <a:avLst/>
          </a:prstGeom>
        </p:spPr>
        <p:txBody>
          <a:bodyPr>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下列命题中是假命题的是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err="1" smtClean="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&gt;0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err="1" smtClean="0">
                <a:latin typeface="Times New Roman" panose="02020603050405020304" pitchFamily="18" charset="0"/>
                <a:ea typeface="方正中等线简体" panose="03000509000000000000" pitchFamily="65" charset="-122"/>
                <a:cs typeface="Times New Roman" panose="02020603050405020304" pitchFamily="18" charset="0"/>
              </a:rPr>
              <a:t>D</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8" name="TextBox 19"/>
          <p:cNvSpPr txBox="1"/>
          <p:nvPr/>
        </p:nvSpPr>
        <p:spPr>
          <a:xfrm>
            <a:off x="263352" y="2037626"/>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3140968"/>
            <a:ext cx="11248331" cy="1296144"/>
            <a:chOff x="471835" y="4581128"/>
            <a:chExt cx="11248331" cy="1296144"/>
          </a:xfrm>
        </p:grpSpPr>
        <p:sp>
          <p:nvSpPr>
            <p:cNvPr id="21" name="圆角矩形 20"/>
            <p:cNvSpPr/>
            <p:nvPr/>
          </p:nvSpPr>
          <p:spPr>
            <a:xfrm>
              <a:off x="471835" y="4694020"/>
              <a:ext cx="11248331" cy="1183252"/>
            </a:xfrm>
            <a:prstGeom prst="roundRect">
              <a:avLst>
                <a:gd name="adj" fmla="val 700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95400" y="3479538"/>
            <a:ext cx="10801200"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当</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故选项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1073934"/>
            <a:ext cx="11298075" cy="203132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下列命题中既是全称量词命题又是真命题的是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+1&gt;0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为偶数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菱形的四条边都相等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	D.π</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是无理数</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4" name="圆角矩形 43">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5" name="圆角矩形 4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6" name="圆角矩形 4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7" name="圆角矩形 4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8" name="圆角矩形 47">
            <a:hlinkClick r:id="rId6" action="ppaction://hlinksldjump"/>
          </p:cNvPr>
          <p:cNvSpPr/>
          <p:nvPr/>
        </p:nvSpPr>
        <p:spPr>
          <a:xfrm>
            <a:off x="3864943"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5</a:t>
            </a:r>
            <a:endParaRPr kumimoji="1" lang="zh-CN" altLang="en-US" sz="1600" dirty="0">
              <a:solidFill>
                <a:schemeClr val="bg1"/>
              </a:solidFill>
            </a:endParaRPr>
          </a:p>
        </p:txBody>
      </p:sp>
      <p:sp>
        <p:nvSpPr>
          <p:cNvPr id="49" name="圆角矩形 4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0" name="圆角矩形 4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1" name="圆角矩形 5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2" name="圆角矩形 5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3" name="圆角矩形 5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4" name="圆角矩形 5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5" name="圆角矩形 5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6" name="圆角矩形 55">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7" name="圆角矩形 5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4" name="圆角矩形 73">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5" name="圆角矩形 74">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9" name="TextBox 19"/>
          <p:cNvSpPr txBox="1"/>
          <p:nvPr/>
        </p:nvSpPr>
        <p:spPr>
          <a:xfrm>
            <a:off x="259101" y="2321669"/>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圆角矩形 43">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5" name="圆角矩形 4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6" name="圆角矩形 4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7" name="圆角矩形 4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8" name="圆角矩形 47">
            <a:hlinkClick r:id="rId6" action="ppaction://hlinksldjump"/>
          </p:cNvPr>
          <p:cNvSpPr/>
          <p:nvPr/>
        </p:nvSpPr>
        <p:spPr>
          <a:xfrm>
            <a:off x="3864943"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5</a:t>
            </a:r>
            <a:endParaRPr kumimoji="1" lang="zh-CN" altLang="en-US" sz="1600" dirty="0">
              <a:solidFill>
                <a:schemeClr val="bg1"/>
              </a:solidFill>
            </a:endParaRPr>
          </a:p>
        </p:txBody>
      </p:sp>
      <p:sp>
        <p:nvSpPr>
          <p:cNvPr id="49" name="圆角矩形 4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0" name="圆角矩形 4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1" name="圆角矩形 5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2" name="圆角矩形 5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3" name="圆角矩形 5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4" name="圆角矩形 5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5" name="圆角矩形 5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6" name="圆角矩形 55">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7" name="圆角矩形 5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4" name="圆角矩形 73">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5" name="圆角矩形 74">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0" name="组合 19"/>
          <p:cNvGrpSpPr/>
          <p:nvPr/>
        </p:nvGrpSpPr>
        <p:grpSpPr>
          <a:xfrm>
            <a:off x="471835" y="476672"/>
            <a:ext cx="11248331" cy="4968552"/>
            <a:chOff x="471835" y="4581128"/>
            <a:chExt cx="11248331" cy="4968552"/>
          </a:xfrm>
        </p:grpSpPr>
        <p:sp>
          <p:nvSpPr>
            <p:cNvPr id="21" name="圆角矩形 20"/>
            <p:cNvSpPr/>
            <p:nvPr/>
          </p:nvSpPr>
          <p:spPr>
            <a:xfrm>
              <a:off x="471835" y="4694020"/>
              <a:ext cx="11248331" cy="4855660"/>
            </a:xfrm>
            <a:prstGeom prst="roundRect">
              <a:avLst>
                <a:gd name="adj" fmla="val 207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72759" y="763538"/>
            <a:ext cx="10895849" cy="4616648"/>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但不是真命题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也不是全称量词命题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也是真命题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但不是全称量词命题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故</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不正确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77750577"/>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16076" y="980728"/>
            <a:ext cx="11368555" cy="2031325"/>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6.</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	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	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9" name="圆角矩形 38">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7" action="ppaction://hlinksldjump"/>
          </p:cNvPr>
          <p:cNvSpPr/>
          <p:nvPr/>
        </p:nvSpPr>
        <p:spPr>
          <a:xfrm>
            <a:off x="4259795"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6</a:t>
            </a:r>
            <a:endParaRPr kumimoji="1" lang="zh-CN" altLang="en-US" sz="1600" dirty="0">
              <a:solidFill>
                <a:schemeClr val="bg1"/>
              </a:solidFill>
            </a:endParaRPr>
          </a:p>
        </p:txBody>
      </p:sp>
      <p:sp>
        <p:nvSpPr>
          <p:cNvPr id="45" name="圆角矩形 44">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47" name="圆角矩形 46">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4" name="TextBox 19"/>
          <p:cNvSpPr txBox="1"/>
          <p:nvPr/>
        </p:nvSpPr>
        <p:spPr>
          <a:xfrm>
            <a:off x="2504157" y="1587503"/>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1" name="组合 20"/>
          <p:cNvGrpSpPr/>
          <p:nvPr/>
        </p:nvGrpSpPr>
        <p:grpSpPr>
          <a:xfrm>
            <a:off x="471835" y="3259584"/>
            <a:ext cx="11248331" cy="1177528"/>
            <a:chOff x="471835" y="4581128"/>
            <a:chExt cx="11248331" cy="1177528"/>
          </a:xfrm>
        </p:grpSpPr>
        <p:sp>
          <p:nvSpPr>
            <p:cNvPr id="22" name="圆角矩形 21"/>
            <p:cNvSpPr/>
            <p:nvPr/>
          </p:nvSpPr>
          <p:spPr>
            <a:xfrm>
              <a:off x="471835" y="4694020"/>
              <a:ext cx="11248331" cy="1064636"/>
            </a:xfrm>
            <a:prstGeom prst="roundRect">
              <a:avLst>
                <a:gd name="adj" fmla="val 617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3526142"/>
            <a:ext cx="10801200"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对</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1" name="圆角矩形 60">
            <a:hlinkClick r:id="rId8" action="ppaction://hlinksldjump"/>
          </p:cNvPr>
          <p:cNvSpPr/>
          <p:nvPr/>
        </p:nvSpPr>
        <p:spPr>
          <a:xfrm>
            <a:off x="4654647"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7</a:t>
            </a:r>
            <a:endParaRPr kumimoji="1" lang="zh-CN" altLang="en-US" sz="1600" dirty="0">
              <a:solidFill>
                <a:schemeClr val="bg1"/>
              </a:solidFill>
            </a:endParaRPr>
          </a:p>
        </p:txBody>
      </p:sp>
      <p:sp>
        <p:nvSpPr>
          <p:cNvPr id="62" name="圆角矩形 6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3" name="圆角矩形 6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4" name="圆角矩形 6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5" name="圆角矩形 6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6" name="圆角矩形 6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7" name="圆角矩形 6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8" name="圆角矩形 6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9" name="圆角矩形 68">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0" name="圆角矩形 6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422090" y="809472"/>
            <a:ext cx="11298075"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7.</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实数的平方不小于</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用符号</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可表示</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为</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_________</a:t>
            </a:r>
          </a:p>
          <a:p>
            <a:pPr>
              <a:lnSpc>
                <a:spcPct val="15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2" name="组合 21"/>
          <p:cNvGrpSpPr/>
          <p:nvPr/>
        </p:nvGrpSpPr>
        <p:grpSpPr>
          <a:xfrm>
            <a:off x="471835" y="2564904"/>
            <a:ext cx="11248331" cy="1800200"/>
            <a:chOff x="471835" y="4581128"/>
            <a:chExt cx="11248331" cy="1800200"/>
          </a:xfrm>
        </p:grpSpPr>
        <p:sp>
          <p:nvSpPr>
            <p:cNvPr id="23" name="圆角矩形 22"/>
            <p:cNvSpPr/>
            <p:nvPr/>
          </p:nvSpPr>
          <p:spPr>
            <a:xfrm>
              <a:off x="471835" y="4694020"/>
              <a:ext cx="11248331" cy="1687308"/>
            </a:xfrm>
            <a:prstGeom prst="roundRect">
              <a:avLst>
                <a:gd name="adj" fmla="val 522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6" name="矩形 25"/>
          <p:cNvSpPr/>
          <p:nvPr/>
        </p:nvSpPr>
        <p:spPr>
          <a:xfrm>
            <a:off x="695400" y="2852936"/>
            <a:ext cx="10801200" cy="131119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命题</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实数的平方不小于</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其符号表示为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10056440" y="785977"/>
            <a:ext cx="1277914"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6" name="矩形 5"/>
          <p:cNvSpPr/>
          <p:nvPr/>
        </p:nvSpPr>
        <p:spPr>
          <a:xfrm>
            <a:off x="461520" y="1394719"/>
            <a:ext cx="1361270" cy="738664"/>
          </a:xfrm>
          <a:prstGeom prst="rect">
            <a:avLst/>
          </a:prstGeom>
        </p:spPr>
        <p:txBody>
          <a:bodyPr wrap="none">
            <a:spAutoFit/>
          </a:bodyPr>
          <a:lstStyle/>
          <a:p>
            <a:pPr lvl="0">
              <a:lnSpc>
                <a:spcPct val="150000"/>
              </a:lnSpc>
              <a:tabLst>
                <a:tab pos="2250440" algn="l"/>
              </a:tabLst>
            </a:pP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有</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 grpId="0"/>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角矩形 38">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0" name="圆角矩形 39">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1" name="圆角矩形 40">
            <a:hlinkClick r:id="rId5"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2" name="圆角矩形 41">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3" name="圆角矩形 42">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4" name="圆角矩形 43">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5" name="圆角矩形 44">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46" name="圆角矩形 45">
            <a:hlinkClick r:id="rId10" action="ppaction://hlinksldjump"/>
          </p:cNvPr>
          <p:cNvSpPr/>
          <p:nvPr/>
        </p:nvSpPr>
        <p:spPr>
          <a:xfrm>
            <a:off x="5049499"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8</a:t>
            </a:r>
            <a:endParaRPr kumimoji="1" lang="zh-CN" altLang="en-US" sz="1600" dirty="0">
              <a:solidFill>
                <a:schemeClr val="bg1"/>
              </a:solidFill>
            </a:endParaRPr>
          </a:p>
        </p:txBody>
      </p:sp>
      <p:sp>
        <p:nvSpPr>
          <p:cNvPr id="47" name="圆角矩形 46">
            <a:hlinkClick r:id="rId11"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48" name="圆角矩形 47">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49" name="圆角矩形 48">
            <a:hlinkClick r:id="rId13"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0" name="圆角矩形 49">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1" name="圆角矩形 50">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2" name="圆角矩形 51">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3" name="圆角矩形 52">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4" name="圆角矩形 53">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407368" y="1085421"/>
            <a:ext cx="11449272" cy="66486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8.</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r>
              <a:rPr lang="zh-CN" altLang="zh-CN" sz="2800" u="sng">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0" name="组合 19"/>
          <p:cNvGrpSpPr/>
          <p:nvPr/>
        </p:nvGrpSpPr>
        <p:grpSpPr>
          <a:xfrm>
            <a:off x="471835" y="2310780"/>
            <a:ext cx="11248331" cy="1334244"/>
            <a:chOff x="471835" y="4581128"/>
            <a:chExt cx="11248331" cy="1334244"/>
          </a:xfrm>
        </p:grpSpPr>
        <p:sp>
          <p:nvSpPr>
            <p:cNvPr id="21" name="圆角矩形 20"/>
            <p:cNvSpPr/>
            <p:nvPr/>
          </p:nvSpPr>
          <p:spPr>
            <a:xfrm>
              <a:off x="471835" y="4694020"/>
              <a:ext cx="11248331" cy="1221352"/>
            </a:xfrm>
            <a:prstGeom prst="roundRect">
              <a:avLst>
                <a:gd name="adj" fmla="val 593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2" name="矩形 21"/>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文本框 22"/>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95400" y="2607521"/>
            <a:ext cx="6192688"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min</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9336360" y="1048520"/>
            <a:ext cx="1152880"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矩形 3"/>
              <p:cNvSpPr/>
              <p:nvPr/>
            </p:nvSpPr>
            <p:spPr>
              <a:xfrm>
                <a:off x="390000" y="188640"/>
                <a:ext cx="11412000" cy="1343253"/>
              </a:xfrm>
              <a:prstGeom prst="rect">
                <a:avLst/>
              </a:prstGeom>
            </p:spPr>
            <p:txBody>
              <a:bodyPr wrap="square">
                <a:spAutoFit/>
              </a:bodyPr>
              <a:lstStyle/>
              <a:p>
                <a:pPr>
                  <a:lnSpc>
                    <a:spcPct val="150000"/>
                  </a:lnSpc>
                  <a:spcAft>
                    <a:spcPts val="0"/>
                  </a:spcAft>
                  <a:tabLst>
                    <a:tab pos="2250440" algn="l"/>
                  </a:tabLst>
                </a:pP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9.</a:t>
                </a:r>
                <a:r>
                  <a:rPr lang="zh-CN"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判断下列命题哪些是全称量词命题</a:t>
                </a:r>
                <a:r>
                  <a:rPr lang="en-US"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哪些是存在量词命题</a:t>
                </a:r>
                <a:r>
                  <a:rPr lang="en-US"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并判断其真假性</a:t>
                </a:r>
                <a:r>
                  <a:rPr lang="en-US" altLang="zh-CN" sz="2800" spc="-1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spc="-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对所有的正实数</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𝑡</m:t>
                        </m:r>
                      </m:e>
                    </m:rad>
                  </m:oMath>
                </a14:m>
                <a:r>
                  <a:rPr lang="zh-CN"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为正且</a:t>
                </a:r>
                <a:r>
                  <a:rPr lang="zh-CN" altLang="zh-CN" sz="2800" i="1"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𝑡</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4" name="矩形 3"/>
              <p:cNvSpPr>
                <a:spLocks noRot="1" noChangeAspect="1" noMove="1" noResize="1" noEditPoints="1" noAdjustHandles="1" noChangeArrowheads="1" noChangeShapeType="1" noTextEdit="1"/>
              </p:cNvSpPr>
              <p:nvPr/>
            </p:nvSpPr>
            <p:spPr>
              <a:xfrm>
                <a:off x="390000" y="188640"/>
                <a:ext cx="11412000" cy="1343253"/>
              </a:xfrm>
              <a:prstGeom prst="rect">
                <a:avLst/>
              </a:prstGeom>
              <a:blipFill rotWithShape="0">
                <a:blip r:embed="rId2"/>
                <a:stretch>
                  <a:fillRect l="-1122" b="-11818"/>
                </a:stretch>
              </a:blipFill>
            </p:spPr>
            <p:txBody>
              <a:bodyPr/>
              <a:lstStyle/>
              <a:p>
                <a:r>
                  <a:rPr lang="zh-CN" altLang="en-US">
                    <a:noFill/>
                  </a:rPr>
                  <a:t> </a:t>
                </a:r>
              </a:p>
            </p:txBody>
          </p:sp>
        </mc:Fallback>
      </mc:AlternateContent>
      <p:sp>
        <p:nvSpPr>
          <p:cNvPr id="42" name="圆角矩形 41">
            <a:hlinkClick r:id="rId3"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4"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5"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6"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7"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8"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9"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10"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1"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2"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3"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4"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5"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6"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7"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8"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5" name="组合 24"/>
          <p:cNvGrpSpPr/>
          <p:nvPr/>
        </p:nvGrpSpPr>
        <p:grpSpPr>
          <a:xfrm>
            <a:off x="390000" y="1628800"/>
            <a:ext cx="11412000" cy="1710474"/>
            <a:chOff x="319674" y="2575382"/>
            <a:chExt cx="11412000" cy="1710474"/>
          </a:xfrm>
        </p:grpSpPr>
        <p:grpSp>
          <p:nvGrpSpPr>
            <p:cNvPr id="32" name="组合 31"/>
            <p:cNvGrpSpPr/>
            <p:nvPr/>
          </p:nvGrpSpPr>
          <p:grpSpPr>
            <a:xfrm>
              <a:off x="319674" y="2575382"/>
              <a:ext cx="11412000" cy="1710474"/>
              <a:chOff x="319674" y="476672"/>
              <a:chExt cx="11412000" cy="1710474"/>
            </a:xfrm>
          </p:grpSpPr>
          <p:sp>
            <p:nvSpPr>
              <p:cNvPr id="34" name="圆角矩形 33"/>
              <p:cNvSpPr/>
              <p:nvPr/>
            </p:nvSpPr>
            <p:spPr>
              <a:xfrm>
                <a:off x="319674" y="589564"/>
                <a:ext cx="11412000" cy="1597582"/>
              </a:xfrm>
              <a:prstGeom prst="roundRect">
                <a:avLst>
                  <a:gd name="adj" fmla="val 423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5" name="矩形 3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3" name="文本框 3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3" name="矩形 2"/>
              <p:cNvSpPr/>
              <p:nvPr/>
            </p:nvSpPr>
            <p:spPr>
              <a:xfrm>
                <a:off x="623392" y="1844824"/>
                <a:ext cx="11017224" cy="1422441"/>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为全称量词命题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且为假命题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如取</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14:m>
                  <m:oMath xmlns:m="http://schemas.openxmlformats.org/officeDocument/2006/math">
                    <m:rad>
                      <m:radPr>
                        <m:degHide m:val="on"/>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𝑡</m:t>
                        </m:r>
                      </m:e>
                    </m:rad>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&lt;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不成立</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623392" y="1844824"/>
                <a:ext cx="11017224" cy="1422441"/>
              </a:xfrm>
              <a:prstGeom prst="rect">
                <a:avLst/>
              </a:prstGeom>
              <a:blipFill rotWithShape="0">
                <a:blip r:embed="rId19"/>
                <a:stretch>
                  <a:fillRect l="-1106" b="-5579"/>
                </a:stretch>
              </a:blipFill>
            </p:spPr>
            <p:txBody>
              <a:bodyPr/>
              <a:lstStyle/>
              <a:p>
                <a:r>
                  <a:rPr lang="zh-CN" altLang="en-US">
                    <a:noFill/>
                  </a:rPr>
                  <a:t> </a:t>
                </a:r>
              </a:p>
            </p:txBody>
          </p:sp>
        </mc:Fallback>
      </mc:AlternateContent>
      <p:sp>
        <p:nvSpPr>
          <p:cNvPr id="26" name="矩形 25"/>
          <p:cNvSpPr/>
          <p:nvPr/>
        </p:nvSpPr>
        <p:spPr>
          <a:xfrm>
            <a:off x="390000" y="3429000"/>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7" name="组合 26"/>
          <p:cNvGrpSpPr/>
          <p:nvPr/>
        </p:nvGrpSpPr>
        <p:grpSpPr>
          <a:xfrm>
            <a:off x="390000" y="4267696"/>
            <a:ext cx="11412000" cy="1753592"/>
            <a:chOff x="319674" y="2575382"/>
            <a:chExt cx="11412000" cy="1753592"/>
          </a:xfrm>
        </p:grpSpPr>
        <p:grpSp>
          <p:nvGrpSpPr>
            <p:cNvPr id="28" name="组合 27"/>
            <p:cNvGrpSpPr/>
            <p:nvPr/>
          </p:nvGrpSpPr>
          <p:grpSpPr>
            <a:xfrm>
              <a:off x="319674" y="2575382"/>
              <a:ext cx="11412000" cy="1753592"/>
              <a:chOff x="319674" y="476672"/>
              <a:chExt cx="11412000" cy="1753592"/>
            </a:xfrm>
          </p:grpSpPr>
          <p:sp>
            <p:nvSpPr>
              <p:cNvPr id="30" name="圆角矩形 29"/>
              <p:cNvSpPr/>
              <p:nvPr/>
            </p:nvSpPr>
            <p:spPr>
              <a:xfrm>
                <a:off x="319674" y="589563"/>
                <a:ext cx="11412000" cy="1640701"/>
              </a:xfrm>
              <a:prstGeom prst="roundRect">
                <a:avLst>
                  <a:gd name="adj" fmla="val 423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6" name="矩形 35"/>
          <p:cNvSpPr/>
          <p:nvPr/>
        </p:nvSpPr>
        <p:spPr>
          <a:xfrm>
            <a:off x="623392" y="4509120"/>
            <a:ext cx="11017224"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且为真命题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因为判别式</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=25&gt;0.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blinds(horizontal)">
                                      <p:cBhvr>
                                        <p:cTn id="15" dur="500"/>
                                        <p:tgtEl>
                                          <p:spTgt spid="2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blinds(horizontal)">
                                      <p:cBhvr>
                                        <p:cTn id="1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743234"/>
            <a:ext cx="11412000" cy="669542"/>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存在实数对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-5&gt;0;</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2" name="圆角矩形 4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rgbClr val="4893CF"/>
          </a:solidFill>
          <a:ln>
            <a:solidFill>
              <a:srgbClr val="489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solidFill>
              </a:rPr>
              <a:t>9</a:t>
            </a:r>
            <a:endParaRPr kumimoji="1" lang="zh-CN" altLang="en-US" sz="1600" dirty="0">
              <a:solidFill>
                <a:schemeClr val="bg1"/>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5" name="组合 24"/>
          <p:cNvGrpSpPr/>
          <p:nvPr/>
        </p:nvGrpSpPr>
        <p:grpSpPr>
          <a:xfrm>
            <a:off x="390000" y="1628800"/>
            <a:ext cx="11412000" cy="1710474"/>
            <a:chOff x="319674" y="2575382"/>
            <a:chExt cx="11412000" cy="1710474"/>
          </a:xfrm>
        </p:grpSpPr>
        <p:grpSp>
          <p:nvGrpSpPr>
            <p:cNvPr id="32" name="组合 31"/>
            <p:cNvGrpSpPr/>
            <p:nvPr/>
          </p:nvGrpSpPr>
          <p:grpSpPr>
            <a:xfrm>
              <a:off x="319674" y="2575382"/>
              <a:ext cx="11412000" cy="1710474"/>
              <a:chOff x="319674" y="476672"/>
              <a:chExt cx="11412000" cy="1710474"/>
            </a:xfrm>
          </p:grpSpPr>
          <p:sp>
            <p:nvSpPr>
              <p:cNvPr id="34" name="圆角矩形 33"/>
              <p:cNvSpPr/>
              <p:nvPr/>
            </p:nvSpPr>
            <p:spPr>
              <a:xfrm>
                <a:off x="319674" y="589564"/>
                <a:ext cx="11412000" cy="1597582"/>
              </a:xfrm>
              <a:prstGeom prst="roundRect">
                <a:avLst>
                  <a:gd name="adj" fmla="val 4239"/>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5" name="矩形 34"/>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33" name="文本框 3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 name="矩形 2"/>
          <p:cNvSpPr/>
          <p:nvPr/>
        </p:nvSpPr>
        <p:spPr>
          <a:xfrm>
            <a:off x="623392" y="1844824"/>
            <a:ext cx="11017224" cy="131587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为存在量词命题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且为真命题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如取实数对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-5&gt;0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6" name="矩形 25"/>
          <p:cNvSpPr/>
          <p:nvPr/>
        </p:nvSpPr>
        <p:spPr>
          <a:xfrm>
            <a:off x="390000" y="3429000"/>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角平分线上的点到这个角的两边的距离相等</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7" name="组合 26"/>
          <p:cNvGrpSpPr/>
          <p:nvPr/>
        </p:nvGrpSpPr>
        <p:grpSpPr>
          <a:xfrm>
            <a:off x="390000" y="4267696"/>
            <a:ext cx="11412000" cy="1105520"/>
            <a:chOff x="319674" y="2575382"/>
            <a:chExt cx="11412000" cy="1105520"/>
          </a:xfrm>
        </p:grpSpPr>
        <p:grpSp>
          <p:nvGrpSpPr>
            <p:cNvPr id="28" name="组合 27"/>
            <p:cNvGrpSpPr/>
            <p:nvPr/>
          </p:nvGrpSpPr>
          <p:grpSpPr>
            <a:xfrm>
              <a:off x="319674" y="2575382"/>
              <a:ext cx="11412000" cy="1105520"/>
              <a:chOff x="319674" y="476672"/>
              <a:chExt cx="11412000" cy="1105520"/>
            </a:xfrm>
          </p:grpSpPr>
          <p:sp>
            <p:nvSpPr>
              <p:cNvPr id="30" name="圆角矩形 29"/>
              <p:cNvSpPr/>
              <p:nvPr/>
            </p:nvSpPr>
            <p:spPr>
              <a:xfrm>
                <a:off x="319674" y="589563"/>
                <a:ext cx="11412000" cy="992629"/>
              </a:xfrm>
              <a:prstGeom prst="roundRect">
                <a:avLst>
                  <a:gd name="adj" fmla="val 11126"/>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31" name="矩形 30"/>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9" name="文本框 28"/>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36" name="矩形 35"/>
          <p:cNvSpPr/>
          <p:nvPr/>
        </p:nvSpPr>
        <p:spPr>
          <a:xfrm>
            <a:off x="623392" y="4509120"/>
            <a:ext cx="11017224" cy="66954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为全称量词命题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且为真命题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55394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blinds(horizontal)">
                                      <p:cBhvr>
                                        <p:cTn id="15" dur="500"/>
                                        <p:tgtEl>
                                          <p:spTgt spid="2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blinds(horizontal)">
                                      <p:cBhvr>
                                        <p:cTn id="1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solidFill>
              </a:rPr>
              <a:t>10</a:t>
            </a:r>
            <a:endParaRPr kumimoji="1" lang="zh-CN" altLang="en-US" sz="1600" dirty="0">
              <a:solidFill>
                <a:schemeClr val="bg1"/>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8" name="矩形 27"/>
          <p:cNvSpPr/>
          <p:nvPr/>
        </p:nvSpPr>
        <p:spPr>
          <a:xfrm>
            <a:off x="390000" y="188640"/>
            <a:ext cx="11412000" cy="1315873"/>
          </a:xfrm>
          <a:prstGeom prst="rect">
            <a:avLst/>
          </a:prstGeom>
        </p:spPr>
        <p:txBody>
          <a:bodyPr wrap="square">
            <a:spAutoFit/>
          </a:bodyPr>
          <a:lstStyle/>
          <a:p>
            <a:pPr algn="just">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对于任意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都有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与</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均是真命题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1772816"/>
            <a:ext cx="11412000" cy="3456384"/>
            <a:chOff x="319674" y="2575382"/>
            <a:chExt cx="11412000" cy="3456384"/>
          </a:xfrm>
        </p:grpSpPr>
        <p:grpSp>
          <p:nvGrpSpPr>
            <p:cNvPr id="20" name="组合 19"/>
            <p:cNvGrpSpPr/>
            <p:nvPr/>
          </p:nvGrpSpPr>
          <p:grpSpPr>
            <a:xfrm>
              <a:off x="319674" y="2575382"/>
              <a:ext cx="11412000" cy="3456384"/>
              <a:chOff x="319674" y="476672"/>
              <a:chExt cx="11412000" cy="3456384"/>
            </a:xfrm>
          </p:grpSpPr>
          <p:sp>
            <p:nvSpPr>
              <p:cNvPr id="22" name="圆角矩形 21"/>
              <p:cNvSpPr/>
              <p:nvPr/>
            </p:nvSpPr>
            <p:spPr>
              <a:xfrm>
                <a:off x="319674" y="589563"/>
                <a:ext cx="11412000" cy="3343493"/>
              </a:xfrm>
              <a:prstGeom prst="roundRect">
                <a:avLst>
                  <a:gd name="adj" fmla="val 26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4" name="矩形 23"/>
              <p:cNvSpPr/>
              <p:nvPr/>
            </p:nvSpPr>
            <p:spPr>
              <a:xfrm>
                <a:off x="623392" y="2002507"/>
                <a:ext cx="11017224" cy="3088602"/>
              </a:xfrm>
              <a:prstGeom prst="rect">
                <a:avLst/>
              </a:prstGeom>
            </p:spPr>
            <p:txBody>
              <a:bodyPr wrap="square">
                <a:spAutoFit/>
              </a:bodyPr>
              <a:lstStyle/>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若命题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为真</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则对于任意</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effectLst/>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都有</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若命题</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为真</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则方程</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有解</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则有</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=4-4(2-</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10000"/>
                  </a:lnSpc>
                  <a:spcAft>
                    <a:spcPts val="0"/>
                  </a:spcAft>
                  <a:tabLst>
                    <a:tab pos="2250440" algn="l"/>
                  </a:tabLst>
                </a:pP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若</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与</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q</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都是真命题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则</a:t>
                </a:r>
                <a14:m>
                  <m:oMath xmlns:m="http://schemas.openxmlformats.org/officeDocument/2006/math">
                    <m:d>
                      <m:dPr>
                        <m:begChr m:val="{"/>
                        <m:endChr m:val=""/>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dPr>
                      <m:e>
                        <m:m>
                          <m:mPr>
                            <m:plcHide m:val="on"/>
                            <m:mcs>
                              <m:mc>
                                <m:mcPr>
                                  <m:count m:val="1"/>
                                  <m:mcJc m:val="center"/>
                                </m:mcPr>
                              </m:mc>
                            </m:mcs>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mP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e>
                          </m:mr>
                          <m:mr>
                            <m:e>
                              <m:r>
                                <a:rPr lang="en-US" altLang="zh-CN" sz="2800" i="1">
                                  <a:effectLst/>
                                  <a:latin typeface="Cambria Math" panose="02040503050406030204" pitchFamily="18" charset="0"/>
                                  <a:ea typeface="方正中等线简体" panose="03000509000000000000" pitchFamily="65" charset="-122"/>
                                  <a:cs typeface="Times New Roman" panose="02020603050405020304" pitchFamily="18" charset="0"/>
                                </a:rPr>
                                <m:t>𝑎</m:t>
                              </m:r>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e>
                          </m:mr>
                        </m:m>
                      </m:e>
                    </m:d>
                  </m:oMath>
                </a14:m>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4" name="矩形 23"/>
              <p:cNvSpPr>
                <a:spLocks noRot="1" noChangeAspect="1" noMove="1" noResize="1" noEditPoints="1" noAdjustHandles="1" noChangeArrowheads="1" noChangeShapeType="1" noTextEdit="1"/>
              </p:cNvSpPr>
              <p:nvPr/>
            </p:nvSpPr>
            <p:spPr>
              <a:xfrm>
                <a:off x="623392" y="2002507"/>
                <a:ext cx="11017224" cy="3088602"/>
              </a:xfrm>
              <a:prstGeom prst="rect">
                <a:avLst/>
              </a:prstGeom>
              <a:blipFill rotWithShape="0">
                <a:blip r:embed="rId18"/>
                <a:stretch>
                  <a:fillRect l="-1106"/>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1265173" y="2492896"/>
            <a:ext cx="539333" cy="492443"/>
          </a:xfrm>
          <a:prstGeom prst="rect">
            <a:avLst/>
          </a:prstGeom>
          <a:noFill/>
        </p:spPr>
        <p:txBody>
          <a:bodyPr wrap="square" rtlCol="0">
            <a:spAutoFit/>
          </a:bodyPr>
          <a:lstStyle/>
          <a:p>
            <a:pPr algn="ctr"/>
            <a:r>
              <a:rPr lang="zh-CN" altLang="en-US" sz="2600" b="1" dirty="0" smtClean="0">
                <a:solidFill>
                  <a:schemeClr val="bg1"/>
                </a:solidFill>
              </a:rPr>
              <a:t>一</a:t>
            </a:r>
            <a:endParaRPr lang="en-US" altLang="zh-CN" sz="2600" b="1" dirty="0" smtClean="0">
              <a:solidFill>
                <a:schemeClr val="bg1"/>
              </a:solidFill>
            </a:endParaRPr>
          </a:p>
        </p:txBody>
      </p:sp>
      <p:sp>
        <p:nvSpPr>
          <p:cNvPr id="4" name="文本框 3"/>
          <p:cNvSpPr txBox="1"/>
          <p:nvPr/>
        </p:nvSpPr>
        <p:spPr>
          <a:xfrm>
            <a:off x="2999656" y="2457470"/>
            <a:ext cx="8784976" cy="2123658"/>
          </a:xfrm>
          <a:prstGeom prst="rect">
            <a:avLst/>
          </a:prstGeom>
          <a:noFill/>
        </p:spPr>
        <p:txBody>
          <a:bodyPr wrap="square" rtlCol="0">
            <a:spAutoFit/>
          </a:bodyPr>
          <a:lstStyle/>
          <a:p>
            <a:pPr>
              <a:spcBef>
                <a:spcPts val="1400"/>
              </a:spcBef>
              <a:spcAft>
                <a:spcPts val="1450"/>
              </a:spcAft>
            </a:pPr>
            <a:r>
              <a:rPr lang="zh-CN" altLang="zh-CN" sz="6600" b="1" dirty="0">
                <a:solidFill>
                  <a:schemeClr val="bg1"/>
                </a:solidFill>
                <a:latin typeface="微软雅黑" panose="020B0503020204020204" pitchFamily="34" charset="-122"/>
                <a:ea typeface="微软雅黑" panose="020B0503020204020204" pitchFamily="34" charset="-122"/>
              </a:rPr>
              <a:t>全称量词命题与存在量词命题的识别</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0024" y="1268760"/>
            <a:ext cx="11004568" cy="3323987"/>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多选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下列命题中正确的是</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至少有一个整数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它既不是合数也不是质数</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dirty="0" err="1">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是无理数</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是无理数</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+1&lt;2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6" name="TextBox 19"/>
          <p:cNvSpPr txBox="1"/>
          <p:nvPr/>
        </p:nvSpPr>
        <p:spPr>
          <a:xfrm>
            <a:off x="283536" y="1916832"/>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31" name="矩形 30"/>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边形 33"/>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11098" y="73200"/>
            <a:ext cx="1911748" cy="491490"/>
          </a:xfrm>
          <a:prstGeom prst="rect">
            <a:avLst/>
          </a:prstGeom>
        </p:spPr>
        <p:txBody>
          <a:bodyPr wrap="square">
            <a:spAutoFit/>
          </a:bodyPr>
          <a:lstStyle/>
          <a:p>
            <a:pPr algn="ctr"/>
            <a:r>
              <a:rPr lang="zh-CN" altLang="en-US" sz="2600" kern="0" smtClean="0">
                <a:solidFill>
                  <a:schemeClr val="bg1"/>
                </a:solidFill>
                <a:latin typeface="黑体" panose="02010609060101010101" pitchFamily="49" charset="-122"/>
                <a:ea typeface="黑体" panose="02010609060101010101" pitchFamily="49" charset="-122"/>
              </a:rPr>
              <a:t>综合运用</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24" name="TextBox 19"/>
          <p:cNvSpPr txBox="1"/>
          <p:nvPr/>
        </p:nvSpPr>
        <p:spPr>
          <a:xfrm>
            <a:off x="263352" y="2501442"/>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
        <p:nvSpPr>
          <p:cNvPr id="25" name="TextBox 19"/>
          <p:cNvSpPr txBox="1"/>
          <p:nvPr/>
        </p:nvSpPr>
        <p:spPr>
          <a:xfrm>
            <a:off x="260260" y="313732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linds(horizontal)">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4" grpId="0"/>
      <p:bldP spid="2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11</a:t>
            </a:r>
            <a:endParaRPr kumimoji="1" lang="zh-CN" altLang="en-US" sz="1600" dirty="0">
              <a:solidFill>
                <a:schemeClr val="bg1"/>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grpSp>
        <p:nvGrpSpPr>
          <p:cNvPr id="24" name="组合 23"/>
          <p:cNvGrpSpPr/>
          <p:nvPr/>
        </p:nvGrpSpPr>
        <p:grpSpPr>
          <a:xfrm>
            <a:off x="471835" y="764704"/>
            <a:ext cx="11248331" cy="3168352"/>
            <a:chOff x="471835" y="4581128"/>
            <a:chExt cx="11248331" cy="3168352"/>
          </a:xfrm>
        </p:grpSpPr>
        <p:sp>
          <p:nvSpPr>
            <p:cNvPr id="25" name="圆角矩形 24"/>
            <p:cNvSpPr/>
            <p:nvPr/>
          </p:nvSpPr>
          <p:spPr>
            <a:xfrm>
              <a:off x="471835" y="4694021"/>
              <a:ext cx="11248331" cy="3055459"/>
            </a:xfrm>
            <a:prstGeom prst="roundRect">
              <a:avLst>
                <a:gd name="adj" fmla="val 415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9" name="矩形 28"/>
          <p:cNvSpPr/>
          <p:nvPr/>
        </p:nvSpPr>
        <p:spPr>
          <a:xfrm>
            <a:off x="706069" y="1034153"/>
            <a:ext cx="10790531" cy="2677656"/>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中的命题正确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例如</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满足条件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中的命题正确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例如数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满足条件</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中的命题正确</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例如</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=π;</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D</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中</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该命题错误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77002010"/>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90000" y="798611"/>
            <a:ext cx="11394632" cy="2031325"/>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若命题</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的取值范围是</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A.0&lt;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&lt;4	B.</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&gt;4</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C.</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	D.</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1" name="圆角矩形 40">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2" name="圆角矩形 41">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3" name="圆角矩形 42">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4" name="圆角矩形 43">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5" name="圆角矩形 44">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48" name="圆角矩形 47">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49" name="圆角矩形 48">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0" name="圆角矩形 49">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1" name="圆角矩形 50">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2" name="圆角矩形 51">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3" name="圆角矩形 52">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4" name="圆角矩形 53">
            <a:hlinkClick r:id="rId13" action="ppaction://hlinksldjump"/>
          </p:cNvPr>
          <p:cNvSpPr/>
          <p:nvPr/>
        </p:nvSpPr>
        <p:spPr>
          <a:xfrm>
            <a:off x="670090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12</a:t>
            </a:r>
            <a:endParaRPr kumimoji="1" lang="zh-CN" altLang="en-US" sz="1600" dirty="0">
              <a:solidFill>
                <a:schemeClr val="bg1"/>
              </a:solidFill>
            </a:endParaRPr>
          </a:p>
        </p:txBody>
      </p:sp>
      <p:sp>
        <p:nvSpPr>
          <p:cNvPr id="55" name="圆角矩形 54">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6" name="圆角矩形 55">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7" name="圆角矩形 56">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58" name="圆角矩形 57">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1" name="TextBox 19"/>
          <p:cNvSpPr txBox="1"/>
          <p:nvPr/>
        </p:nvSpPr>
        <p:spPr>
          <a:xfrm>
            <a:off x="2463141" y="1422478"/>
            <a:ext cx="756098" cy="783590"/>
          </a:xfrm>
          <a:prstGeom prst="rect">
            <a:avLst/>
          </a:prstGeom>
          <a:noFill/>
        </p:spPr>
        <p:txBody>
          <a:bodyPr wrap="square" rtlCol="0">
            <a:spAutoFit/>
          </a:bodyPr>
          <a:lstStyle/>
          <a:p>
            <a:pPr defTabSz="1219200"/>
            <a:r>
              <a:rPr lang="zh-CN" altLang="en-US" sz="4500" b="1" dirty="0" smtClean="0">
                <a:solidFill>
                  <a:srgbClr val="C00000"/>
                </a:solidFill>
                <a:latin typeface="华文细黑" panose="02010600040101010101" pitchFamily="2" charset="-122"/>
                <a:ea typeface="华文细黑" panose="02010600040101010101" pitchFamily="2" charset="-122"/>
              </a:rPr>
              <a:t>√</a:t>
            </a:r>
            <a:endParaRPr lang="zh-CN" altLang="en-US" sz="4500" b="1" dirty="0">
              <a:solidFill>
                <a:srgbClr val="C00000"/>
              </a:solidFill>
              <a:latin typeface="华文细黑" panose="02010600040101010101" pitchFamily="2" charset="-122"/>
              <a:ea typeface="华文细黑" panose="02010600040101010101" pitchFamily="2" charset="-122"/>
            </a:endParaRPr>
          </a:p>
        </p:txBody>
      </p:sp>
      <p:grpSp>
        <p:nvGrpSpPr>
          <p:cNvPr id="20" name="组合 19"/>
          <p:cNvGrpSpPr/>
          <p:nvPr/>
        </p:nvGrpSpPr>
        <p:grpSpPr>
          <a:xfrm>
            <a:off x="471835" y="2996951"/>
            <a:ext cx="11248331" cy="1224137"/>
            <a:chOff x="471835" y="4581128"/>
            <a:chExt cx="11248331" cy="1224137"/>
          </a:xfrm>
        </p:grpSpPr>
        <p:sp>
          <p:nvSpPr>
            <p:cNvPr id="22" name="圆角矩形 21"/>
            <p:cNvSpPr/>
            <p:nvPr/>
          </p:nvSpPr>
          <p:spPr>
            <a:xfrm>
              <a:off x="471835" y="4694021"/>
              <a:ext cx="11248331" cy="1111244"/>
            </a:xfrm>
            <a:prstGeom prst="roundRect">
              <a:avLst>
                <a:gd name="adj" fmla="val 9086"/>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文本框 23"/>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5" name="矩形 24"/>
          <p:cNvSpPr/>
          <p:nvPr/>
        </p:nvSpPr>
        <p:spPr>
          <a:xfrm>
            <a:off x="659396" y="3284983"/>
            <a:ext cx="10873208" cy="664862"/>
          </a:xfrm>
          <a:prstGeom prst="rect">
            <a:avLst/>
          </a:prstGeom>
        </p:spPr>
        <p:txBody>
          <a:bodyPr wrap="square">
            <a:spAutoFit/>
          </a:bodyPr>
          <a:lstStyle/>
          <a:p>
            <a:pPr>
              <a:lnSpc>
                <a:spcPct val="150000"/>
              </a:lnSpc>
              <a:spcAft>
                <a:spcPts val="0"/>
              </a:spcAft>
              <a:tabLst>
                <a:tab pos="2250440" algn="l"/>
              </a:tabLst>
            </a:pP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p</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是假命题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没有实数根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=16-4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&lt;0,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&gt;4.</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linds(horizontal)">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22090" y="806791"/>
            <a:ext cx="11362541" cy="1542089"/>
          </a:xfrm>
          <a:prstGeom prst="rect">
            <a:avLst/>
          </a:prstGeom>
        </p:spPr>
        <p:txBody>
          <a:bodyPr wrap="square">
            <a:spAutoFit/>
          </a:bodyPr>
          <a:lstStyle/>
          <a:p>
            <a:pPr>
              <a:lnSpc>
                <a:spcPct val="18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能够说明</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存在两个不相等的正数</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使得</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ab</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是真命题的一组有序数对</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为</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75" name="圆角矩形 74">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76" name="圆角矩形 75">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77" name="圆角矩形 76">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78" name="圆角矩形 77">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79" name="圆角矩形 78">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80" name="圆角矩形 79">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81" name="圆角矩形 80">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82" name="圆角矩形 81">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83" name="圆角矩形 82">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84" name="圆角矩形 83">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85" name="圆角矩形 84">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86" name="圆角矩形 85">
            <a:hlinkClick r:id="rId14" action="ppaction://hlinksldjump"/>
          </p:cNvPr>
          <p:cNvSpPr/>
          <p:nvPr/>
        </p:nvSpPr>
        <p:spPr>
          <a:xfrm>
            <a:off x="7131759"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13</a:t>
            </a:r>
            <a:endParaRPr kumimoji="1" lang="zh-CN" altLang="en-US" sz="1600" dirty="0">
              <a:solidFill>
                <a:schemeClr val="bg1"/>
              </a:solidFill>
            </a:endParaRPr>
          </a:p>
        </p:txBody>
      </p:sp>
      <p:sp>
        <p:nvSpPr>
          <p:cNvPr id="87" name="圆角矩形 86">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88" name="圆角矩形 87">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89" name="圆角矩形 88">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mc:AlternateContent xmlns:mc="http://schemas.openxmlformats.org/markup-compatibility/2006" xmlns:a14="http://schemas.microsoft.com/office/drawing/2010/main">
        <mc:Choice Requires="a14">
          <p:sp>
            <p:nvSpPr>
              <p:cNvPr id="3" name="矩形 2"/>
              <p:cNvSpPr/>
              <p:nvPr/>
            </p:nvSpPr>
            <p:spPr>
              <a:xfrm>
                <a:off x="2968387" y="1268760"/>
                <a:ext cx="3070456" cy="1059649"/>
              </a:xfrm>
              <a:prstGeom prst="rect">
                <a:avLst/>
              </a:prstGeom>
            </p:spPr>
            <p:txBody>
              <a:bodyPr wrap="none">
                <a:spAutoFit/>
              </a:bodyPr>
              <a:lstStyle/>
              <a:p>
                <a:pPr>
                  <a:lnSpc>
                    <a:spcPct val="150000"/>
                  </a:lnSpc>
                  <a:spcAft>
                    <a:spcPts val="0"/>
                  </a:spcAft>
                  <a:tabLst>
                    <a:tab pos="2250440" algn="l"/>
                  </a:tabLst>
                </a:pPr>
                <a14:m>
                  <m:oMath xmlns:m="http://schemas.openxmlformats.org/officeDocument/2006/math">
                    <m:d>
                      <m:dPr>
                        <m:ctrlPr>
                          <a:rPr lang="zh-CN" altLang="zh-CN" sz="2800" i="1">
                            <a:solidFill>
                              <a:srgbClr val="C00000"/>
                            </a:solidFill>
                            <a:latin typeface="Cambria Math" panose="02040503050406030204" pitchFamily="18" charset="0"/>
                            <a:ea typeface="Cambria Math" panose="02040503050406030204" pitchFamily="18" charset="0"/>
                            <a:cs typeface="Times New Roman" panose="02020603050405020304" pitchFamily="18" charset="0"/>
                          </a:rPr>
                        </m:ctrlPr>
                      </m:dPr>
                      <m:e>
                        <m:f>
                          <m:fPr>
                            <m:ctrlPr>
                              <a:rPr lang="zh-CN" altLang="zh-CN" sz="2800" i="1">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2</m:t>
                            </m:r>
                          </m:den>
                        </m:f>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m:t>
                        </m:r>
                        <m:f>
                          <m:fPr>
                            <m:ctrlPr>
                              <a:rPr lang="zh-CN" altLang="zh-CN" sz="2800" i="1">
                                <a:solidFill>
                                  <a:srgbClr val="C00000"/>
                                </a:solidFill>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solidFill>
                                  <a:srgbClr val="C00000"/>
                                </a:solidFill>
                                <a:effectLst/>
                                <a:latin typeface="Cambria Math" panose="02040503050406030204" pitchFamily="18" charset="0"/>
                                <a:ea typeface="方正中等线简体" panose="03000509000000000000" pitchFamily="65" charset="-122"/>
                                <a:cs typeface="Times New Roman" panose="02020603050405020304" pitchFamily="18" charset="0"/>
                              </a:rPr>
                              <m:t>3</m:t>
                            </m:r>
                          </m:den>
                        </m:f>
                      </m:e>
                    </m:d>
                  </m:oMath>
                </a14:m>
                <a:r>
                  <a:rPr lang="en-US"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答案不唯一</a:t>
                </a:r>
                <a:r>
                  <a:rPr lang="en-US" altLang="zh-CN" sz="2800" dirty="0">
                    <a:solidFill>
                      <a:srgbClr val="C00000"/>
                    </a:solidFill>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3" name="矩形 2"/>
              <p:cNvSpPr>
                <a:spLocks noRot="1" noChangeAspect="1" noMove="1" noResize="1" noEditPoints="1" noAdjustHandles="1" noChangeArrowheads="1" noChangeShapeType="1" noTextEdit="1"/>
              </p:cNvSpPr>
              <p:nvPr/>
            </p:nvSpPr>
            <p:spPr>
              <a:xfrm>
                <a:off x="2968387" y="1268760"/>
                <a:ext cx="3070456" cy="1059649"/>
              </a:xfrm>
              <a:prstGeom prst="rect">
                <a:avLst/>
              </a:prstGeom>
              <a:blipFill rotWithShape="0">
                <a:blip r:embed="rId18"/>
                <a:stretch>
                  <a:fillRect r="-2381"/>
                </a:stretch>
              </a:blipFill>
            </p:spPr>
            <p:txBody>
              <a:bodyPr/>
              <a:lstStyle/>
              <a:p>
                <a:r>
                  <a:rPr lang="zh-CN" altLang="en-US">
                    <a:noFill/>
                  </a:rPr>
                  <a:t> </a:t>
                </a:r>
              </a:p>
            </p:txBody>
          </p:sp>
        </mc:Fallback>
      </mc:AlternateContent>
      <p:grpSp>
        <p:nvGrpSpPr>
          <p:cNvPr id="22" name="组合 21"/>
          <p:cNvGrpSpPr/>
          <p:nvPr/>
        </p:nvGrpSpPr>
        <p:grpSpPr>
          <a:xfrm>
            <a:off x="471835" y="2670821"/>
            <a:ext cx="11248331" cy="1550267"/>
            <a:chOff x="471835" y="4581128"/>
            <a:chExt cx="11248331" cy="1550267"/>
          </a:xfrm>
        </p:grpSpPr>
        <p:sp>
          <p:nvSpPr>
            <p:cNvPr id="23" name="圆角矩形 22"/>
            <p:cNvSpPr/>
            <p:nvPr/>
          </p:nvSpPr>
          <p:spPr>
            <a:xfrm>
              <a:off x="471835" y="4694020"/>
              <a:ext cx="11248331" cy="1437375"/>
            </a:xfrm>
            <a:prstGeom prst="roundRect">
              <a:avLst>
                <a:gd name="adj" fmla="val 7428"/>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4" name="矩形 23"/>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5" name="文本框 24"/>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mc:AlternateContent xmlns:mc="http://schemas.openxmlformats.org/markup-compatibility/2006" xmlns:a14="http://schemas.microsoft.com/office/drawing/2010/main">
        <mc:Choice Requires="a14">
          <p:sp>
            <p:nvSpPr>
              <p:cNvPr id="26" name="矩形 25"/>
              <p:cNvSpPr/>
              <p:nvPr/>
            </p:nvSpPr>
            <p:spPr>
              <a:xfrm>
                <a:off x="669273" y="2924944"/>
                <a:ext cx="10899335" cy="1008161"/>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存在两个不相等的正数</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err="1">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如</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2</m:t>
                        </m:r>
                      </m:den>
                    </m:f>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14:m>
                  <m:oMath xmlns:m="http://schemas.openxmlformats.org/officeDocument/2006/math">
                    <m:f>
                      <m:fPr>
                        <m:ctrlPr>
                          <a:rPr lang="zh-CN" altLang="zh-CN" sz="2800" i="1">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1</m:t>
                        </m:r>
                      </m:num>
                      <m:den>
                        <m:r>
                          <a:rPr lang="en-US" altLang="zh-CN" sz="2800">
                            <a:effectLst/>
                            <a:latin typeface="Cambria Math" panose="02040503050406030204" pitchFamily="18" charset="0"/>
                            <a:ea typeface="方正中等线简体" panose="03000509000000000000" pitchFamily="65" charset="-122"/>
                            <a:cs typeface="Times New Roman" panose="02020603050405020304" pitchFamily="18" charset="0"/>
                          </a:rPr>
                          <m:t>3</m:t>
                        </m:r>
                      </m:den>
                    </m:f>
                  </m:oMath>
                </a14:m>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此时</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effectLst/>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effectLst/>
                    <a:latin typeface="Times New Roman" panose="02020603050405020304" pitchFamily="18" charset="0"/>
                    <a:ea typeface="方正中等线简体" panose="03000509000000000000" pitchFamily="65" charset="-122"/>
                    <a:cs typeface="Times New Roman" panose="02020603050405020304" pitchFamily="18" charset="0"/>
                  </a:rPr>
                  <a:t>ab</a:t>
                </a:r>
                <a:r>
                  <a:rPr lang="zh-CN" altLang="zh-CN" sz="2800" dirty="0">
                    <a:effectLst/>
                    <a:latin typeface="Times New Roman" panose="02020603050405020304" pitchFamily="18" charset="0"/>
                    <a:ea typeface="方正仿宋_GBK" panose="03000509000000000000" pitchFamily="65" charset="-122"/>
                    <a:cs typeface="Times New Roman" panose="02020603050405020304" pitchFamily="18" charset="0"/>
                  </a:rPr>
                  <a:t>是真命题</a:t>
                </a:r>
                <a:r>
                  <a:rPr lang="en-US" altLang="zh-CN" sz="2800" dirty="0">
                    <a:effectLst/>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mc:Choice>
        <mc:Fallback xmlns="">
          <p:sp>
            <p:nvSpPr>
              <p:cNvPr id="26" name="矩形 25"/>
              <p:cNvSpPr>
                <a:spLocks noRot="1" noChangeAspect="1" noMove="1" noResize="1" noEditPoints="1" noAdjustHandles="1" noChangeArrowheads="1" noChangeShapeType="1" noTextEdit="1"/>
              </p:cNvSpPr>
              <p:nvPr/>
            </p:nvSpPr>
            <p:spPr>
              <a:xfrm>
                <a:off x="669273" y="2924944"/>
                <a:ext cx="10899335" cy="1008161"/>
              </a:xfrm>
              <a:prstGeom prst="rect">
                <a:avLst/>
              </a:prstGeom>
              <a:blipFill rotWithShape="0">
                <a:blip r:embed="rId19"/>
                <a:stretch>
                  <a:fillRect l="-1174"/>
                </a:stretch>
              </a:blipFill>
            </p:spPr>
            <p:txBody>
              <a:bodyPr/>
              <a:lstStyle/>
              <a:p>
                <a:r>
                  <a:rPr lang="zh-CN" alt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blinds(horizontal)">
                                      <p:cBhvr>
                                        <p:cTn id="1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14</a:t>
            </a:r>
            <a:endParaRPr kumimoji="1" lang="zh-CN" altLang="en-US" sz="1600" dirty="0">
              <a:solidFill>
                <a:schemeClr val="bg1"/>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6" name="矩形 5"/>
          <p:cNvSpPr/>
          <p:nvPr/>
        </p:nvSpPr>
        <p:spPr>
          <a:xfrm>
            <a:off x="407368" y="1145828"/>
            <a:ext cx="11377264" cy="1384995"/>
          </a:xfrm>
          <a:prstGeom prst="rect">
            <a:avLst/>
          </a:prstGeom>
        </p:spPr>
        <p:txBody>
          <a:bodyPr wrap="square">
            <a:spAutoFit/>
          </a:bodyPr>
          <a:lstStyle/>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已知命题</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+1=0</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是真命题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则实数</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的取值集合</a:t>
            </a:r>
            <a:r>
              <a:rPr lang="zh-CN"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endPar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nSpc>
                <a:spcPct val="15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25" name="组合 24"/>
          <p:cNvGrpSpPr/>
          <p:nvPr/>
        </p:nvGrpSpPr>
        <p:grpSpPr>
          <a:xfrm>
            <a:off x="471835" y="2848620"/>
            <a:ext cx="11248331" cy="1804516"/>
            <a:chOff x="471835" y="4581128"/>
            <a:chExt cx="11248331" cy="1804516"/>
          </a:xfrm>
        </p:grpSpPr>
        <p:sp>
          <p:nvSpPr>
            <p:cNvPr id="26" name="圆角矩形 25"/>
            <p:cNvSpPr/>
            <p:nvPr/>
          </p:nvSpPr>
          <p:spPr>
            <a:xfrm>
              <a:off x="471835" y="4694019"/>
              <a:ext cx="11248331" cy="1691625"/>
            </a:xfrm>
            <a:prstGeom prst="roundRect">
              <a:avLst>
                <a:gd name="adj" fmla="val 413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9" name="矩形 28"/>
          <p:cNvSpPr/>
          <p:nvPr/>
        </p:nvSpPr>
        <p:spPr>
          <a:xfrm>
            <a:off x="695400" y="3103949"/>
            <a:ext cx="10801200" cy="1311193"/>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由题意得方程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有实数解</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所以</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的取值集合是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R}.</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476849" y="1701252"/>
            <a:ext cx="2226892"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≠3,</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0000" y="616034"/>
            <a:ext cx="11412000" cy="5521512"/>
          </a:xfrm>
          <a:prstGeom prst="rect">
            <a:avLst/>
          </a:prstGeom>
        </p:spPr>
        <p:txBody>
          <a:bodyPr wrap="square">
            <a:spAutoFit/>
          </a:bodyPr>
          <a:lstStyle/>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15.</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观察下面几个算式</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1=1;</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1+2+1=4;</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1+2+3+2+1=9;</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1+2+3+4+3+2+1=16;</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1+2+3+4+5+4+3+2+1=25;</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en-US" altLang="zh-CN" sz="2800" dirty="0">
                <a:latin typeface="宋体" panose="02010600030101010101" pitchFamily="2" charset="-122"/>
                <a:ea typeface="宋体" panose="02010600030101010101" pitchFamily="2" charset="-122"/>
                <a:cs typeface="Times New Roman" panose="02020603050405020304" pitchFamily="18" charset="0"/>
              </a:rPr>
              <a:t>……</a:t>
            </a:r>
            <a:endParaRPr lang="zh-CN" altLang="zh-CN" sz="1100" dirty="0">
              <a:latin typeface="宋体" panose="02010600030101010101" pitchFamily="2" charset="-122"/>
              <a:ea typeface="宋体" panose="02010600030101010101" pitchFamily="2" charset="-122"/>
              <a:cs typeface="Times New Roman" panose="02020603050405020304" pitchFamily="18" charset="0"/>
            </a:endParaRPr>
          </a:p>
          <a:p>
            <a:pPr>
              <a:lnSpc>
                <a:spcPct val="140000"/>
              </a:lnSpc>
              <a:spcAft>
                <a:spcPts val="0"/>
              </a:spcAft>
              <a:tabLst>
                <a:tab pos="2250440" algn="l"/>
              </a:tabLst>
            </a:pP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请根据这些算式</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归纳出一个全称量词命题或存在量词命题</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:____________</a:t>
            </a:r>
          </a:p>
          <a:p>
            <a:pPr>
              <a:lnSpc>
                <a:spcPct val="140000"/>
              </a:lnSpc>
              <a:spcAft>
                <a:spcPts val="0"/>
              </a:spcAft>
              <a:tabLst>
                <a:tab pos="2250440" algn="l"/>
              </a:tabLst>
            </a:pP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u="sng"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58" name="圆角矩形 57">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9" name="圆角矩形 58">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60" name="圆角矩形 59">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61" name="圆角矩形 60">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62" name="圆角矩形 61">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63" name="圆角矩形 62">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64" name="圆角矩形 63">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65" name="圆角矩形 64">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6" name="圆角矩形 65">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7" name="圆角矩形 66">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8" name="圆角矩形 67">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9" name="圆角矩形 68">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70" name="圆角矩形 69">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71" name="圆角矩形 70">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72" name="圆角矩形 71">
            <a:hlinkClick r:id="rId16" action="ppaction://hlinksldjump"/>
          </p:cNvPr>
          <p:cNvSpPr/>
          <p:nvPr/>
        </p:nvSpPr>
        <p:spPr>
          <a:xfrm>
            <a:off x="799346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15</a:t>
            </a:r>
            <a:endParaRPr kumimoji="1" lang="zh-CN" altLang="en-US" sz="1600" dirty="0">
              <a:solidFill>
                <a:schemeClr val="bg1"/>
              </a:solidFill>
            </a:endParaRPr>
          </a:p>
        </p:txBody>
      </p:sp>
      <p:sp>
        <p:nvSpPr>
          <p:cNvPr id="73" name="圆角矩形 72">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25" name="矩形 24"/>
          <p:cNvSpPr/>
          <p:nvPr/>
        </p:nvSpPr>
        <p:spPr>
          <a:xfrm>
            <a:off x="0" y="0"/>
            <a:ext cx="12189600" cy="665877"/>
          </a:xfrm>
          <a:prstGeom prst="rect">
            <a:avLst/>
          </a:prstGeom>
          <a:pattFill prst="ltVert">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边形 25"/>
          <p:cNvSpPr/>
          <p:nvPr/>
        </p:nvSpPr>
        <p:spPr>
          <a:xfrm>
            <a:off x="420024" y="125981"/>
            <a:ext cx="2028526" cy="41694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0" y="125982"/>
            <a:ext cx="351904" cy="416948"/>
          </a:xfrm>
          <a:prstGeom prst="rect">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411098" y="73200"/>
            <a:ext cx="1911748" cy="491490"/>
          </a:xfrm>
          <a:prstGeom prst="rect">
            <a:avLst/>
          </a:prstGeom>
        </p:spPr>
        <p:txBody>
          <a:bodyPr wrap="square">
            <a:spAutoFit/>
          </a:bodyPr>
          <a:lstStyle/>
          <a:p>
            <a:pPr algn="ctr"/>
            <a:r>
              <a:rPr lang="zh-CN" altLang="en-US" sz="2600" smtClean="0">
                <a:solidFill>
                  <a:schemeClr val="bg1"/>
                </a:solidFill>
                <a:latin typeface="黑体" panose="02010609060101010101" pitchFamily="49" charset="-122"/>
                <a:ea typeface="黑体" panose="02010609060101010101" pitchFamily="49" charset="-122"/>
              </a:rPr>
              <a:t>拓广探究</a:t>
            </a:r>
            <a:endParaRPr lang="zh-CN" altLang="en-US" sz="2600" dirty="0">
              <a:solidFill>
                <a:schemeClr val="bg1"/>
              </a:solidFill>
              <a:latin typeface="黑体" panose="02010609060101010101" pitchFamily="49" charset="-122"/>
              <a:ea typeface="黑体" panose="02010609060101010101" pitchFamily="49" charset="-122"/>
            </a:endParaRPr>
          </a:p>
        </p:txBody>
      </p:sp>
      <p:sp>
        <p:nvSpPr>
          <p:cNvPr id="3" name="矩形 2"/>
          <p:cNvSpPr/>
          <p:nvPr/>
        </p:nvSpPr>
        <p:spPr>
          <a:xfrm>
            <a:off x="9578022" y="4725144"/>
            <a:ext cx="2137124" cy="738664"/>
          </a:xfrm>
          <a:prstGeom prst="rect">
            <a:avLst/>
          </a:prstGeom>
        </p:spPr>
        <p:txBody>
          <a:bodyPr wrap="none">
            <a:spAutoFit/>
          </a:bodyPr>
          <a:lstStyle/>
          <a:p>
            <a:pPr>
              <a:lnSpc>
                <a:spcPct val="150000"/>
              </a:lnSpc>
              <a:spcAft>
                <a:spcPts val="0"/>
              </a:spcAft>
              <a:tabLst>
                <a:tab pos="2250440" algn="l"/>
              </a:tabLst>
            </a:pPr>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都</a:t>
            </a:r>
            <a:r>
              <a:rPr lang="zh-CN" altLang="zh-CN" sz="28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有</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6" name="矩形 5"/>
          <p:cNvSpPr/>
          <p:nvPr/>
        </p:nvSpPr>
        <p:spPr>
          <a:xfrm>
            <a:off x="453268" y="5326846"/>
            <a:ext cx="3514104" cy="738664"/>
          </a:xfrm>
          <a:prstGeom prst="rect">
            <a:avLst/>
          </a:prstGeom>
        </p:spPr>
        <p:txBody>
          <a:bodyPr wrap="none">
            <a:spAutoFit/>
          </a:bodyPr>
          <a:lstStyle/>
          <a:p>
            <a:pPr lvl="0">
              <a:lnSpc>
                <a:spcPct val="150000"/>
              </a:lnSpc>
              <a:tabLst>
                <a:tab pos="2250440" algn="l"/>
              </a:tabLst>
            </a:pP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1+2+</a:t>
            </a:r>
            <a:r>
              <a:rPr lang="en-US" altLang="zh-CN" sz="28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a:solidFill>
                  <a:srgbClr val="C00000"/>
                </a:solidFill>
                <a:latin typeface="宋体" panose="02010600030101010101" pitchFamily="2" charset="-122"/>
                <a:ea typeface="宋体" panose="02010600030101010101" pitchFamily="2" charset="-122"/>
                <a:cs typeface="Times New Roman" panose="02020603050405020304" pitchFamily="18" charset="0"/>
              </a:rPr>
              <a:t>…</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+2+1=</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baseline="300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2</a:t>
            </a:r>
            <a:endParaRPr lang="zh-CN" altLang="zh-CN" sz="1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471835" y="1192436"/>
            <a:ext cx="11248331" cy="1876524"/>
            <a:chOff x="471835" y="4581128"/>
            <a:chExt cx="11248331" cy="1876524"/>
          </a:xfrm>
        </p:grpSpPr>
        <p:sp>
          <p:nvSpPr>
            <p:cNvPr id="26" name="圆角矩形 25"/>
            <p:cNvSpPr/>
            <p:nvPr/>
          </p:nvSpPr>
          <p:spPr>
            <a:xfrm>
              <a:off x="471835" y="4694020"/>
              <a:ext cx="11248331" cy="1763632"/>
            </a:xfrm>
            <a:prstGeom prst="roundRect">
              <a:avLst>
                <a:gd name="adj" fmla="val 228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7" name="矩形 26"/>
            <p:cNvSpPr/>
            <p:nvPr/>
          </p:nvSpPr>
          <p:spPr>
            <a:xfrm>
              <a:off x="882350" y="4581128"/>
              <a:ext cx="707945"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28" name="文本框 27"/>
            <p:cNvSpPr txBox="1"/>
            <p:nvPr/>
          </p:nvSpPr>
          <p:spPr>
            <a:xfrm>
              <a:off x="961764" y="4592510"/>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45" name="圆角矩形 44">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46" name="圆角矩形 45">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47" name="圆角矩形 46">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48" name="圆角矩形 47">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49" name="圆角矩形 48">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0" name="圆角矩形 49">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1" name="圆角矩形 50">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2" name="圆角矩形 51">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53" name="圆角矩形 52">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54" name="圆角矩形 53">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55" name="圆角矩形 54">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56" name="圆角矩形 55">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57" name="圆角矩形 56">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58" name="圆角矩形 57">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59" name="圆角矩形 58">
            <a:hlinkClick r:id="rId16" action="ppaction://hlinksldjump"/>
          </p:cNvPr>
          <p:cNvSpPr/>
          <p:nvPr/>
        </p:nvSpPr>
        <p:spPr>
          <a:xfrm>
            <a:off x="7993463"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15</a:t>
            </a:r>
            <a:endParaRPr kumimoji="1" lang="zh-CN" altLang="en-US" sz="1600" dirty="0">
              <a:solidFill>
                <a:schemeClr val="bg1"/>
              </a:solidFill>
            </a:endParaRPr>
          </a:p>
        </p:txBody>
      </p:sp>
      <p:sp>
        <p:nvSpPr>
          <p:cNvPr id="60" name="圆角矩形 59">
            <a:hlinkClick r:id="rId17" action="ppaction://hlinksldjump"/>
          </p:cNvPr>
          <p:cNvSpPr/>
          <p:nvPr/>
        </p:nvSpPr>
        <p:spPr>
          <a:xfrm>
            <a:off x="842431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16</a:t>
            </a:r>
            <a:endParaRPr kumimoji="1" lang="zh-CN" altLang="en-US" sz="1600" dirty="0">
              <a:solidFill>
                <a:schemeClr val="bg1">
                  <a:lumMod val="50000"/>
                </a:schemeClr>
              </a:solidFill>
            </a:endParaRPr>
          </a:p>
        </p:txBody>
      </p:sp>
      <p:sp>
        <p:nvSpPr>
          <p:cNvPr id="5" name="矩形 4"/>
          <p:cNvSpPr/>
          <p:nvPr/>
        </p:nvSpPr>
        <p:spPr>
          <a:xfrm>
            <a:off x="695400" y="1480468"/>
            <a:ext cx="10801200" cy="1311193"/>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根据所给算式规律写出一个全称命题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i="1" baseline="300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p>
          <a:p>
            <a:pPr>
              <a:lnSpc>
                <a:spcPct val="150000"/>
              </a:lnSpc>
              <a:spcAft>
                <a:spcPts val="0"/>
              </a:spcAft>
              <a:tabLst>
                <a:tab pos="2250440" algn="l"/>
              </a:tabLst>
            </a:pPr>
            <a:r>
              <a:rPr lang="zh-CN" altLang="zh-CN" sz="2800" dirty="0" smtClean="0">
                <a:latin typeface="Times New Roman" panose="02020603050405020304" pitchFamily="18" charset="0"/>
                <a:ea typeface="方正仿宋_GBK" panose="03000509000000000000" pitchFamily="65" charset="-122"/>
                <a:cs typeface="Times New Roman" panose="02020603050405020304" pitchFamily="18" charset="0"/>
              </a:rPr>
              <a:t>都</a:t>
            </a:r>
            <a:r>
              <a:rPr lang="zh-CN" altLang="zh-CN" sz="2800" dirty="0">
                <a:latin typeface="Times New Roman" panose="02020603050405020304" pitchFamily="18" charset="0"/>
                <a:ea typeface="方正仿宋_GBK" panose="03000509000000000000" pitchFamily="65" charset="-122"/>
                <a:cs typeface="Times New Roman" panose="02020603050405020304" pitchFamily="18" charset="0"/>
              </a:rPr>
              <a:t>有</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1+2+</a:t>
            </a:r>
            <a:r>
              <a:rPr lang="en-US" altLang="zh-CN" sz="2800" i="1" dirty="0">
                <a:latin typeface="宋体" panose="02010600030101010101" pitchFamily="2" charset="-122"/>
                <a:ea typeface="宋体" panose="02010600030101010101" pitchFamily="2"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latin typeface="宋体" panose="02010600030101010101" pitchFamily="2" charset="-122"/>
                <a:ea typeface="宋体" panose="02010600030101010101" pitchFamily="2"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+2+1=</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n</a:t>
            </a:r>
            <a:r>
              <a:rPr lang="en-US" altLang="zh-CN" sz="28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圆角矩形 51">
            <a:hlinkClick r:id="rId2" action="ppaction://hlinksldjump"/>
          </p:cNvPr>
          <p:cNvSpPr/>
          <p:nvPr/>
        </p:nvSpPr>
        <p:spPr>
          <a:xfrm>
            <a:off x="228553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1</a:t>
            </a:r>
            <a:endParaRPr kumimoji="1" lang="zh-CN" altLang="en-US" sz="1600" dirty="0">
              <a:solidFill>
                <a:schemeClr val="bg1">
                  <a:lumMod val="50000"/>
                </a:schemeClr>
              </a:solidFill>
            </a:endParaRPr>
          </a:p>
        </p:txBody>
      </p:sp>
      <p:sp>
        <p:nvSpPr>
          <p:cNvPr id="53" name="圆角矩形 52">
            <a:hlinkClick r:id="rId3" action="ppaction://hlinksldjump"/>
          </p:cNvPr>
          <p:cNvSpPr/>
          <p:nvPr/>
        </p:nvSpPr>
        <p:spPr>
          <a:xfrm>
            <a:off x="268038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2</a:t>
            </a:r>
            <a:endParaRPr kumimoji="1" lang="zh-CN" altLang="en-US" sz="1600" dirty="0">
              <a:solidFill>
                <a:schemeClr val="bg1">
                  <a:lumMod val="50000"/>
                </a:schemeClr>
              </a:solidFill>
            </a:endParaRPr>
          </a:p>
        </p:txBody>
      </p:sp>
      <p:sp>
        <p:nvSpPr>
          <p:cNvPr id="54" name="圆角矩形 53">
            <a:hlinkClick r:id="rId4" action="ppaction://hlinksldjump"/>
          </p:cNvPr>
          <p:cNvSpPr/>
          <p:nvPr/>
        </p:nvSpPr>
        <p:spPr>
          <a:xfrm>
            <a:off x="307523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3</a:t>
            </a:r>
            <a:endParaRPr kumimoji="1" lang="zh-CN" altLang="en-US" sz="1600" dirty="0">
              <a:solidFill>
                <a:schemeClr val="bg1">
                  <a:lumMod val="50000"/>
                </a:schemeClr>
              </a:solidFill>
            </a:endParaRPr>
          </a:p>
        </p:txBody>
      </p:sp>
      <p:sp>
        <p:nvSpPr>
          <p:cNvPr id="55" name="圆角矩形 54">
            <a:hlinkClick r:id="rId5" action="ppaction://hlinksldjump"/>
          </p:cNvPr>
          <p:cNvSpPr/>
          <p:nvPr/>
        </p:nvSpPr>
        <p:spPr>
          <a:xfrm>
            <a:off x="347009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4</a:t>
            </a:r>
            <a:endParaRPr kumimoji="1" lang="zh-CN" altLang="en-US" sz="1600" dirty="0">
              <a:solidFill>
                <a:schemeClr val="bg1">
                  <a:lumMod val="50000"/>
                </a:schemeClr>
              </a:solidFill>
            </a:endParaRPr>
          </a:p>
        </p:txBody>
      </p:sp>
      <p:sp>
        <p:nvSpPr>
          <p:cNvPr id="56" name="圆角矩形 55">
            <a:hlinkClick r:id="rId6" action="ppaction://hlinksldjump"/>
          </p:cNvPr>
          <p:cNvSpPr/>
          <p:nvPr/>
        </p:nvSpPr>
        <p:spPr>
          <a:xfrm>
            <a:off x="3864943"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5</a:t>
            </a:r>
            <a:endParaRPr kumimoji="1" lang="zh-CN" altLang="en-US" sz="1600" dirty="0">
              <a:solidFill>
                <a:schemeClr val="bg1">
                  <a:lumMod val="50000"/>
                </a:schemeClr>
              </a:solidFill>
            </a:endParaRPr>
          </a:p>
        </p:txBody>
      </p:sp>
      <p:sp>
        <p:nvSpPr>
          <p:cNvPr id="57" name="圆角矩形 56">
            <a:hlinkClick r:id="rId7" action="ppaction://hlinksldjump"/>
          </p:cNvPr>
          <p:cNvSpPr/>
          <p:nvPr/>
        </p:nvSpPr>
        <p:spPr>
          <a:xfrm>
            <a:off x="4259795"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6</a:t>
            </a:r>
            <a:endParaRPr kumimoji="1" lang="zh-CN" altLang="en-US" sz="1600" dirty="0">
              <a:solidFill>
                <a:schemeClr val="bg1">
                  <a:lumMod val="50000"/>
                </a:schemeClr>
              </a:solidFill>
            </a:endParaRPr>
          </a:p>
        </p:txBody>
      </p:sp>
      <p:sp>
        <p:nvSpPr>
          <p:cNvPr id="58" name="圆角矩形 57">
            <a:hlinkClick r:id="rId8" action="ppaction://hlinksldjump"/>
          </p:cNvPr>
          <p:cNvSpPr/>
          <p:nvPr/>
        </p:nvSpPr>
        <p:spPr>
          <a:xfrm>
            <a:off x="4654647"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7</a:t>
            </a:r>
            <a:endParaRPr kumimoji="1" lang="zh-CN" altLang="en-US" sz="1600" dirty="0">
              <a:solidFill>
                <a:schemeClr val="bg1">
                  <a:lumMod val="50000"/>
                </a:schemeClr>
              </a:solidFill>
            </a:endParaRPr>
          </a:p>
        </p:txBody>
      </p:sp>
      <p:sp>
        <p:nvSpPr>
          <p:cNvPr id="59" name="圆角矩形 58">
            <a:hlinkClick r:id="rId9" action="ppaction://hlinksldjump"/>
          </p:cNvPr>
          <p:cNvSpPr/>
          <p:nvPr/>
        </p:nvSpPr>
        <p:spPr>
          <a:xfrm>
            <a:off x="5049499"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a:solidFill>
                  <a:schemeClr val="bg1">
                    <a:lumMod val="50000"/>
                  </a:schemeClr>
                </a:solidFill>
              </a:rPr>
              <a:t>8</a:t>
            </a:r>
            <a:endParaRPr kumimoji="1" lang="zh-CN" altLang="en-US" sz="1600" dirty="0">
              <a:solidFill>
                <a:schemeClr val="bg1">
                  <a:lumMod val="50000"/>
                </a:schemeClr>
              </a:solidFill>
            </a:endParaRPr>
          </a:p>
        </p:txBody>
      </p:sp>
      <p:sp>
        <p:nvSpPr>
          <p:cNvPr id="60" name="圆角矩形 59">
            <a:hlinkClick r:id="rId10" action="ppaction://hlinksldjump"/>
          </p:cNvPr>
          <p:cNvSpPr/>
          <p:nvPr/>
        </p:nvSpPr>
        <p:spPr>
          <a:xfrm>
            <a:off x="5444351" y="6381328"/>
            <a:ext cx="288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dirty="0" smtClean="0">
                <a:solidFill>
                  <a:schemeClr val="bg1">
                    <a:lumMod val="50000"/>
                  </a:schemeClr>
                </a:solidFill>
              </a:rPr>
              <a:t>9</a:t>
            </a:r>
            <a:endParaRPr kumimoji="1" lang="zh-CN" altLang="en-US" sz="1600" dirty="0">
              <a:solidFill>
                <a:schemeClr val="bg1">
                  <a:lumMod val="50000"/>
                </a:schemeClr>
              </a:solidFill>
            </a:endParaRPr>
          </a:p>
        </p:txBody>
      </p:sp>
      <p:sp>
        <p:nvSpPr>
          <p:cNvPr id="61" name="圆角矩形 60">
            <a:hlinkClick r:id="rId11" action="ppaction://hlinksldjump"/>
          </p:cNvPr>
          <p:cNvSpPr/>
          <p:nvPr/>
        </p:nvSpPr>
        <p:spPr>
          <a:xfrm>
            <a:off x="583920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10</a:t>
            </a:r>
            <a:endParaRPr kumimoji="1" lang="zh-CN" altLang="en-US" sz="1600" dirty="0">
              <a:solidFill>
                <a:schemeClr val="bg1">
                  <a:lumMod val="50000"/>
                </a:schemeClr>
              </a:solidFill>
            </a:endParaRPr>
          </a:p>
        </p:txBody>
      </p:sp>
      <p:sp>
        <p:nvSpPr>
          <p:cNvPr id="62" name="圆角矩形 61">
            <a:hlinkClick r:id="rId12" action="ppaction://hlinksldjump"/>
          </p:cNvPr>
          <p:cNvSpPr/>
          <p:nvPr/>
        </p:nvSpPr>
        <p:spPr>
          <a:xfrm>
            <a:off x="6270055"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11</a:t>
            </a:r>
            <a:endParaRPr kumimoji="1" lang="zh-CN" altLang="en-US" sz="1600" dirty="0">
              <a:solidFill>
                <a:schemeClr val="bg1">
                  <a:lumMod val="50000"/>
                </a:schemeClr>
              </a:solidFill>
            </a:endParaRPr>
          </a:p>
        </p:txBody>
      </p:sp>
      <p:sp>
        <p:nvSpPr>
          <p:cNvPr id="63" name="圆角矩形 62">
            <a:hlinkClick r:id="rId13" action="ppaction://hlinksldjump"/>
          </p:cNvPr>
          <p:cNvSpPr/>
          <p:nvPr/>
        </p:nvSpPr>
        <p:spPr>
          <a:xfrm>
            <a:off x="6700907"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12</a:t>
            </a:r>
            <a:endParaRPr kumimoji="1" lang="zh-CN" altLang="en-US" sz="1600" dirty="0">
              <a:solidFill>
                <a:schemeClr val="bg1">
                  <a:lumMod val="50000"/>
                </a:schemeClr>
              </a:solidFill>
            </a:endParaRPr>
          </a:p>
        </p:txBody>
      </p:sp>
      <p:sp>
        <p:nvSpPr>
          <p:cNvPr id="64" name="圆角矩形 63">
            <a:hlinkClick r:id="rId14" action="ppaction://hlinksldjump"/>
          </p:cNvPr>
          <p:cNvSpPr/>
          <p:nvPr/>
        </p:nvSpPr>
        <p:spPr>
          <a:xfrm>
            <a:off x="7131759"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13</a:t>
            </a:r>
            <a:endParaRPr kumimoji="1" lang="zh-CN" altLang="en-US" sz="1600" dirty="0">
              <a:solidFill>
                <a:schemeClr val="bg1">
                  <a:lumMod val="50000"/>
                </a:schemeClr>
              </a:solidFill>
            </a:endParaRPr>
          </a:p>
        </p:txBody>
      </p:sp>
      <p:sp>
        <p:nvSpPr>
          <p:cNvPr id="65" name="圆角矩形 64">
            <a:hlinkClick r:id="rId15" action="ppaction://hlinksldjump"/>
          </p:cNvPr>
          <p:cNvSpPr/>
          <p:nvPr/>
        </p:nvSpPr>
        <p:spPr>
          <a:xfrm>
            <a:off x="7562611"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14</a:t>
            </a:r>
            <a:endParaRPr kumimoji="1" lang="zh-CN" altLang="en-US" sz="1600" dirty="0">
              <a:solidFill>
                <a:schemeClr val="bg1">
                  <a:lumMod val="50000"/>
                </a:schemeClr>
              </a:solidFill>
            </a:endParaRPr>
          </a:p>
        </p:txBody>
      </p:sp>
      <p:sp>
        <p:nvSpPr>
          <p:cNvPr id="66" name="圆角矩形 65">
            <a:hlinkClick r:id="rId16" action="ppaction://hlinksldjump"/>
          </p:cNvPr>
          <p:cNvSpPr/>
          <p:nvPr/>
        </p:nvSpPr>
        <p:spPr>
          <a:xfrm>
            <a:off x="7993463" y="6381328"/>
            <a:ext cx="324000" cy="28800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smtClean="0">
                <a:solidFill>
                  <a:schemeClr val="bg1">
                    <a:lumMod val="50000"/>
                  </a:schemeClr>
                </a:solidFill>
              </a:rPr>
              <a:t>15</a:t>
            </a:r>
            <a:endParaRPr kumimoji="1" lang="zh-CN" altLang="en-US" sz="1600" dirty="0">
              <a:solidFill>
                <a:schemeClr val="bg1">
                  <a:lumMod val="50000"/>
                </a:schemeClr>
              </a:solidFill>
            </a:endParaRPr>
          </a:p>
        </p:txBody>
      </p:sp>
      <p:sp>
        <p:nvSpPr>
          <p:cNvPr id="67" name="圆角矩形 66">
            <a:hlinkClick r:id="rId17" action="ppaction://hlinksldjump"/>
          </p:cNvPr>
          <p:cNvSpPr/>
          <p:nvPr/>
        </p:nvSpPr>
        <p:spPr>
          <a:xfrm>
            <a:off x="8424317" y="6381328"/>
            <a:ext cx="324000" cy="288000"/>
          </a:xfrm>
          <a:prstGeom prst="roundRect">
            <a:avLst/>
          </a:prstGeom>
          <a:solidFill>
            <a:srgbClr val="4893C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zh-CN" sz="1600" dirty="0">
                <a:solidFill>
                  <a:schemeClr val="bg1"/>
                </a:solidFill>
              </a:rPr>
              <a:t>16</a:t>
            </a:r>
            <a:endParaRPr kumimoji="1" lang="zh-CN" altLang="en-US" sz="1600" dirty="0">
              <a:solidFill>
                <a:schemeClr val="bg1"/>
              </a:solidFill>
            </a:endParaRPr>
          </a:p>
        </p:txBody>
      </p:sp>
      <p:sp>
        <p:nvSpPr>
          <p:cNvPr id="4" name="矩形 3"/>
          <p:cNvSpPr/>
          <p:nvPr/>
        </p:nvSpPr>
        <p:spPr>
          <a:xfrm>
            <a:off x="432048" y="907145"/>
            <a:ext cx="11369952" cy="664862"/>
          </a:xfrm>
          <a:prstGeom prst="rect">
            <a:avLst/>
          </a:prstGeom>
        </p:spPr>
        <p:txBody>
          <a:bodyPr wrap="square">
            <a:spAutoFit/>
          </a:bodyPr>
          <a:lstStyle/>
          <a:p>
            <a:pPr>
              <a:lnSpc>
                <a:spcPct val="150000"/>
              </a:lnSpc>
              <a:spcAft>
                <a:spcPts val="0"/>
              </a:spcAft>
              <a:tabLst>
                <a:tab pos="2250440" algn="l"/>
              </a:tabLst>
            </a:pP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16.</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若</a:t>
            </a:r>
            <a:r>
              <a:rPr lang="en-US" altLang="zh-CN" sz="2800" spc="-1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spc="-1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spc="-100"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函数</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spc="-100" baseline="300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mx</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的图象和</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轴恒有公共点</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求实数</a:t>
            </a:r>
            <a:r>
              <a:rPr lang="en-US" altLang="zh-CN" sz="2800" i="1" spc="-100" dirty="0">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的取值范围</a:t>
            </a:r>
            <a:r>
              <a:rPr lang="en-US" altLang="zh-CN" sz="2800" spc="-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spc="-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1917365"/>
            <a:ext cx="11412000" cy="3095811"/>
            <a:chOff x="319674" y="2575382"/>
            <a:chExt cx="11412000" cy="3095811"/>
          </a:xfrm>
        </p:grpSpPr>
        <p:grpSp>
          <p:nvGrpSpPr>
            <p:cNvPr id="20" name="组合 19"/>
            <p:cNvGrpSpPr/>
            <p:nvPr/>
          </p:nvGrpSpPr>
          <p:grpSpPr>
            <a:xfrm>
              <a:off x="319674" y="2575382"/>
              <a:ext cx="11412000" cy="3095811"/>
              <a:chOff x="319674" y="476672"/>
              <a:chExt cx="11412000" cy="3095811"/>
            </a:xfrm>
          </p:grpSpPr>
          <p:sp>
            <p:nvSpPr>
              <p:cNvPr id="22" name="圆角矩形 21"/>
              <p:cNvSpPr/>
              <p:nvPr/>
            </p:nvSpPr>
            <p:spPr>
              <a:xfrm>
                <a:off x="319674" y="589564"/>
                <a:ext cx="11412000" cy="2982919"/>
              </a:xfrm>
              <a:prstGeom prst="roundRect">
                <a:avLst>
                  <a:gd name="adj" fmla="val 2930"/>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3" name="矩形 22"/>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1" name="文本框 20"/>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4" name="矩形 23"/>
          <p:cNvSpPr/>
          <p:nvPr/>
        </p:nvSpPr>
        <p:spPr>
          <a:xfrm>
            <a:off x="623392" y="2162981"/>
            <a:ext cx="11017224" cy="2677656"/>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由题意得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+4(1+</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上恒成立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即</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恒成立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设</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y</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则可转化为此二次函数的图象恒在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轴上方</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或图象顶点在</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轴上</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的充要条件是</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baseline="-2500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en-US" altLang="zh-CN" sz="2800" baseline="3000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-4(4</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解得</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综上所述</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的取值范围是</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25" name="返回">
            <a:hlinkClick r:id="rId18" action="ppaction://hlinksldjump"/>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05193" y="994587"/>
            <a:ext cx="8981615" cy="4868827"/>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2205" y="-5201"/>
            <a:ext cx="579113" cy="729975"/>
            <a:chOff x="10991812" y="-5749"/>
            <a:chExt cx="760532" cy="958655"/>
          </a:xfrm>
        </p:grpSpPr>
        <p:sp>
          <p:nvSpPr>
            <p:cNvPr id="4" name="同侧圆角矩形 3"/>
            <p:cNvSpPr/>
            <p:nvPr/>
          </p:nvSpPr>
          <p:spPr>
            <a:xfrm flipV="1">
              <a:off x="10991812" y="-5749"/>
              <a:ext cx="760532" cy="958655"/>
            </a:xfrm>
            <a:prstGeom prst="round2SameRect">
              <a:avLst>
                <a:gd name="adj1" fmla="val 50000"/>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任意多边形 3"/>
            <p:cNvSpPr/>
            <p:nvPr/>
          </p:nvSpPr>
          <p:spPr>
            <a:xfrm>
              <a:off x="11068746" y="89345"/>
              <a:ext cx="606664" cy="671651"/>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defTabSz="914217">
                <a:defRPr/>
              </a:pPr>
              <a:endParaRPr lang="zh-CN" altLang="en-US" kern="0" dirty="0">
                <a:solidFill>
                  <a:prstClr val="white"/>
                </a:solidFill>
                <a:latin typeface="微软雅黑" panose="020B0503020204020204" charset="-122"/>
                <a:ea typeface="微软雅黑" panose="020B0503020204020204" charset="-122"/>
              </a:endParaRPr>
            </a:p>
          </p:txBody>
        </p:sp>
      </p:grpSp>
      <p:sp>
        <p:nvSpPr>
          <p:cNvPr id="6" name="矩形 5"/>
          <p:cNvSpPr/>
          <p:nvPr/>
        </p:nvSpPr>
        <p:spPr>
          <a:xfrm>
            <a:off x="1605192"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0442825" y="2611768"/>
            <a:ext cx="143983" cy="1634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1257562" y="6525344"/>
            <a:ext cx="1103134" cy="338554"/>
          </a:xfrm>
          <a:prstGeom prst="rect">
            <a:avLst/>
          </a:prstGeom>
        </p:spPr>
        <p:txBody>
          <a:bodyPr wrap="square">
            <a:spAutoFit/>
          </a:bodyPr>
          <a:lstStyle/>
          <a:p>
            <a:pPr algn="l"/>
            <a:r>
              <a:rPr lang="zh-CN" altLang="en-US" sz="1600" kern="100" dirty="0" smtClean="0">
                <a:solidFill>
                  <a:schemeClr val="bg1">
                    <a:lumMod val="50000"/>
                  </a:schemeClr>
                </a:solidFill>
                <a:latin typeface="+mn-ea"/>
                <a:cs typeface="Times New Roman" panose="02020603050405020304" pitchFamily="18" charset="0"/>
              </a:rPr>
              <a:t>第</a:t>
            </a:r>
            <a:r>
              <a:rPr lang="en-US" altLang="zh-CN" sz="1600" kern="100" dirty="0">
                <a:solidFill>
                  <a:schemeClr val="bg1">
                    <a:lumMod val="50000"/>
                  </a:schemeClr>
                </a:solidFill>
                <a:latin typeface="+mn-ea"/>
                <a:cs typeface="Times New Roman" panose="02020603050405020304" pitchFamily="18" charset="0"/>
              </a:rPr>
              <a:t>2</a:t>
            </a:r>
            <a:r>
              <a:rPr lang="zh-CN" altLang="en-US" sz="1600" kern="100" dirty="0" smtClean="0">
                <a:solidFill>
                  <a:schemeClr val="bg1">
                    <a:lumMod val="50000"/>
                  </a:schemeClr>
                </a:solidFill>
                <a:latin typeface="+mn-ea"/>
                <a:cs typeface="Times New Roman" panose="02020603050405020304" pitchFamily="18" charset="0"/>
              </a:rPr>
              <a:t>章</a:t>
            </a:r>
            <a:endParaRPr lang="zh-CN" altLang="en-US" sz="1600" kern="100" dirty="0">
              <a:solidFill>
                <a:schemeClr val="bg1">
                  <a:lumMod val="50000"/>
                </a:schemeClr>
              </a:solidFill>
              <a:latin typeface="+mn-ea"/>
              <a:cs typeface="Times New Roman" panose="02020603050405020304" pitchFamily="18" charset="0"/>
            </a:endParaRPr>
          </a:p>
        </p:txBody>
      </p:sp>
      <p:sp>
        <p:nvSpPr>
          <p:cNvPr id="12" name="文本框 11"/>
          <p:cNvSpPr txBox="1"/>
          <p:nvPr/>
        </p:nvSpPr>
        <p:spPr>
          <a:xfrm rot="10800000">
            <a:off x="10544138" y="6525344"/>
            <a:ext cx="836551" cy="400017"/>
          </a:xfrm>
          <a:prstGeom prst="rect">
            <a:avLst/>
          </a:prstGeom>
          <a:noFill/>
        </p:spPr>
        <p:txBody>
          <a:bodyPr wrap="square" rtlCol="0">
            <a:spAutoFit/>
          </a:bodyPr>
          <a:lstStyle/>
          <a:p>
            <a:r>
              <a:rPr lang="en-US" altLang="zh-CN" sz="2000" dirty="0">
                <a:solidFill>
                  <a:schemeClr val="bg1">
                    <a:lumMod val="65000"/>
                  </a:schemeClr>
                </a:solidFill>
              </a:rPr>
              <a:t>&lt;&lt;&lt;</a:t>
            </a:r>
            <a:endParaRPr lang="zh-CN" altLang="en-US" sz="2000" dirty="0">
              <a:solidFill>
                <a:schemeClr val="bg1">
                  <a:lumMod val="65000"/>
                </a:schemeClr>
              </a:solidFill>
            </a:endParaRPr>
          </a:p>
        </p:txBody>
      </p:sp>
      <p:sp>
        <p:nvSpPr>
          <p:cNvPr id="14" name="文本框 13"/>
          <p:cNvSpPr txBox="1"/>
          <p:nvPr/>
        </p:nvSpPr>
        <p:spPr>
          <a:xfrm>
            <a:off x="4128897" y="2441009"/>
            <a:ext cx="3934206" cy="718692"/>
          </a:xfrm>
          <a:custGeom>
            <a:avLst/>
            <a:gdLst/>
            <a:ahLst/>
            <a:cxnLst/>
            <a:rect l="l" t="t" r="r" b="b"/>
            <a:pathLst>
              <a:path w="3934206" h="718692">
                <a:moveTo>
                  <a:pt x="2298192" y="585978"/>
                </a:moveTo>
                <a:lnTo>
                  <a:pt x="2289048" y="639318"/>
                </a:lnTo>
                <a:cubicBezTo>
                  <a:pt x="2288032" y="646430"/>
                  <a:pt x="2284730" y="652526"/>
                  <a:pt x="2279142" y="657606"/>
                </a:cubicBezTo>
                <a:cubicBezTo>
                  <a:pt x="2274062" y="662178"/>
                  <a:pt x="2268220" y="664972"/>
                  <a:pt x="2261616" y="665988"/>
                </a:cubicBezTo>
                <a:lnTo>
                  <a:pt x="1983486" y="688848"/>
                </a:lnTo>
                <a:lnTo>
                  <a:pt x="1991106" y="643128"/>
                </a:lnTo>
                <a:cubicBezTo>
                  <a:pt x="1992630" y="633984"/>
                  <a:pt x="1996694" y="626110"/>
                  <a:pt x="2003298" y="619506"/>
                </a:cubicBezTo>
                <a:cubicBezTo>
                  <a:pt x="2009394" y="613918"/>
                  <a:pt x="2016760" y="610616"/>
                  <a:pt x="2025396" y="609600"/>
                </a:cubicBezTo>
                <a:close/>
                <a:moveTo>
                  <a:pt x="3620262" y="463296"/>
                </a:moveTo>
                <a:lnTo>
                  <a:pt x="3771138" y="463296"/>
                </a:lnTo>
                <a:lnTo>
                  <a:pt x="3843528" y="718566"/>
                </a:lnTo>
                <a:lnTo>
                  <a:pt x="3810762" y="718566"/>
                </a:lnTo>
                <a:cubicBezTo>
                  <a:pt x="3741166" y="718566"/>
                  <a:pt x="3690874" y="679196"/>
                  <a:pt x="3659886" y="600456"/>
                </a:cubicBezTo>
                <a:close/>
                <a:moveTo>
                  <a:pt x="3112770" y="463296"/>
                </a:moveTo>
                <a:lnTo>
                  <a:pt x="3263646" y="463296"/>
                </a:lnTo>
                <a:lnTo>
                  <a:pt x="3179064" y="614934"/>
                </a:lnTo>
                <a:cubicBezTo>
                  <a:pt x="3135376" y="684022"/>
                  <a:pt x="3077972" y="718566"/>
                  <a:pt x="3006852" y="718566"/>
                </a:cubicBezTo>
                <a:lnTo>
                  <a:pt x="2971800" y="718566"/>
                </a:lnTo>
                <a:close/>
                <a:moveTo>
                  <a:pt x="2391918" y="344424"/>
                </a:moveTo>
                <a:lnTo>
                  <a:pt x="2542794" y="344424"/>
                </a:lnTo>
                <a:lnTo>
                  <a:pt x="2504694" y="625602"/>
                </a:lnTo>
                <a:cubicBezTo>
                  <a:pt x="2503170" y="632714"/>
                  <a:pt x="2504440" y="638810"/>
                  <a:pt x="2508504" y="643890"/>
                </a:cubicBezTo>
                <a:cubicBezTo>
                  <a:pt x="2512060" y="648970"/>
                  <a:pt x="2517394" y="651510"/>
                  <a:pt x="2524506" y="651510"/>
                </a:cubicBezTo>
                <a:lnTo>
                  <a:pt x="2669286" y="651510"/>
                </a:lnTo>
                <a:cubicBezTo>
                  <a:pt x="2675890" y="651510"/>
                  <a:pt x="2682494" y="648970"/>
                  <a:pt x="2689098" y="643890"/>
                </a:cubicBezTo>
                <a:cubicBezTo>
                  <a:pt x="2694686" y="638810"/>
                  <a:pt x="2698242" y="632714"/>
                  <a:pt x="2699766" y="625602"/>
                </a:cubicBezTo>
                <a:lnTo>
                  <a:pt x="2728722" y="410718"/>
                </a:lnTo>
                <a:lnTo>
                  <a:pt x="2550414" y="410718"/>
                </a:lnTo>
                <a:lnTo>
                  <a:pt x="2559558" y="344424"/>
                </a:lnTo>
                <a:lnTo>
                  <a:pt x="2882646" y="344424"/>
                </a:lnTo>
                <a:lnTo>
                  <a:pt x="2843022" y="636270"/>
                </a:lnTo>
                <a:cubicBezTo>
                  <a:pt x="2839974" y="658622"/>
                  <a:pt x="2829814" y="677926"/>
                  <a:pt x="2812542" y="694182"/>
                </a:cubicBezTo>
                <a:cubicBezTo>
                  <a:pt x="2795778" y="709930"/>
                  <a:pt x="2776728" y="717804"/>
                  <a:pt x="2755392" y="717804"/>
                </a:cubicBezTo>
                <a:lnTo>
                  <a:pt x="2420112" y="717804"/>
                </a:lnTo>
                <a:cubicBezTo>
                  <a:pt x="2398776" y="717804"/>
                  <a:pt x="2381504" y="709930"/>
                  <a:pt x="2368296" y="694182"/>
                </a:cubicBezTo>
                <a:cubicBezTo>
                  <a:pt x="2355088" y="677926"/>
                  <a:pt x="2349754" y="658622"/>
                  <a:pt x="2352294" y="636270"/>
                </a:cubicBezTo>
                <a:close/>
                <a:moveTo>
                  <a:pt x="1687068" y="198120"/>
                </a:moveTo>
                <a:lnTo>
                  <a:pt x="1676400" y="275082"/>
                </a:lnTo>
                <a:lnTo>
                  <a:pt x="1739646" y="275082"/>
                </a:lnTo>
                <a:cubicBezTo>
                  <a:pt x="1744218" y="275082"/>
                  <a:pt x="1748790" y="273304"/>
                  <a:pt x="1753362" y="269748"/>
                </a:cubicBezTo>
                <a:cubicBezTo>
                  <a:pt x="1757426" y="265684"/>
                  <a:pt x="1759712" y="261112"/>
                  <a:pt x="1760220" y="256032"/>
                </a:cubicBezTo>
                <a:lnTo>
                  <a:pt x="1768602" y="198120"/>
                </a:lnTo>
                <a:close/>
                <a:moveTo>
                  <a:pt x="1447800" y="198120"/>
                </a:moveTo>
                <a:lnTo>
                  <a:pt x="1439418" y="256032"/>
                </a:lnTo>
                <a:cubicBezTo>
                  <a:pt x="1438910" y="261112"/>
                  <a:pt x="1440180" y="265684"/>
                  <a:pt x="1443228" y="269748"/>
                </a:cubicBezTo>
                <a:cubicBezTo>
                  <a:pt x="1446784" y="273304"/>
                  <a:pt x="1450848" y="275082"/>
                  <a:pt x="1455420" y="275082"/>
                </a:cubicBezTo>
                <a:lnTo>
                  <a:pt x="1519428" y="275082"/>
                </a:lnTo>
                <a:lnTo>
                  <a:pt x="1530096" y="198120"/>
                </a:lnTo>
                <a:close/>
                <a:moveTo>
                  <a:pt x="3553968" y="185928"/>
                </a:moveTo>
                <a:lnTo>
                  <a:pt x="3529584" y="368046"/>
                </a:lnTo>
                <a:lnTo>
                  <a:pt x="3679698" y="368046"/>
                </a:lnTo>
                <a:cubicBezTo>
                  <a:pt x="3689350" y="368046"/>
                  <a:pt x="3698240" y="364490"/>
                  <a:pt x="3706368" y="357378"/>
                </a:cubicBezTo>
                <a:cubicBezTo>
                  <a:pt x="3713988" y="350266"/>
                  <a:pt x="3718560" y="341630"/>
                  <a:pt x="3720084" y="331470"/>
                </a:cubicBezTo>
                <a:lnTo>
                  <a:pt x="3739134" y="185928"/>
                </a:lnTo>
                <a:close/>
                <a:moveTo>
                  <a:pt x="679704" y="176784"/>
                </a:moveTo>
                <a:lnTo>
                  <a:pt x="813816" y="176784"/>
                </a:lnTo>
                <a:cubicBezTo>
                  <a:pt x="818388" y="176784"/>
                  <a:pt x="822325" y="178308"/>
                  <a:pt x="825627" y="181356"/>
                </a:cubicBezTo>
                <a:cubicBezTo>
                  <a:pt x="828929" y="184404"/>
                  <a:pt x="830834" y="188468"/>
                  <a:pt x="831342" y="193548"/>
                </a:cubicBezTo>
                <a:lnTo>
                  <a:pt x="876300" y="718566"/>
                </a:lnTo>
                <a:lnTo>
                  <a:pt x="851916" y="718566"/>
                </a:lnTo>
                <a:cubicBezTo>
                  <a:pt x="815340" y="718566"/>
                  <a:pt x="784479" y="706628"/>
                  <a:pt x="759333" y="682752"/>
                </a:cubicBezTo>
                <a:cubicBezTo>
                  <a:pt x="734187" y="658876"/>
                  <a:pt x="719836" y="627888"/>
                  <a:pt x="716280" y="589788"/>
                </a:cubicBezTo>
                <a:close/>
                <a:moveTo>
                  <a:pt x="230886" y="176784"/>
                </a:moveTo>
                <a:lnTo>
                  <a:pt x="340614" y="176784"/>
                </a:lnTo>
                <a:lnTo>
                  <a:pt x="197358" y="579882"/>
                </a:lnTo>
                <a:cubicBezTo>
                  <a:pt x="183134" y="621030"/>
                  <a:pt x="158877" y="654431"/>
                  <a:pt x="124587" y="680085"/>
                </a:cubicBezTo>
                <a:cubicBezTo>
                  <a:pt x="90297" y="705739"/>
                  <a:pt x="53594" y="718566"/>
                  <a:pt x="14478" y="718566"/>
                </a:cubicBezTo>
                <a:lnTo>
                  <a:pt x="0" y="718566"/>
                </a:lnTo>
                <a:lnTo>
                  <a:pt x="178308" y="206502"/>
                </a:lnTo>
                <a:cubicBezTo>
                  <a:pt x="182372" y="194818"/>
                  <a:pt x="189230" y="186944"/>
                  <a:pt x="198882" y="182880"/>
                </a:cubicBezTo>
                <a:cubicBezTo>
                  <a:pt x="208534" y="178816"/>
                  <a:pt x="219202" y="176784"/>
                  <a:pt x="230886" y="176784"/>
                </a:cubicBezTo>
                <a:close/>
                <a:moveTo>
                  <a:pt x="1010412" y="137160"/>
                </a:moveTo>
                <a:lnTo>
                  <a:pt x="1219200" y="137160"/>
                </a:lnTo>
                <a:lnTo>
                  <a:pt x="1149858" y="642366"/>
                </a:lnTo>
                <a:cubicBezTo>
                  <a:pt x="1149350" y="645922"/>
                  <a:pt x="1150366" y="648716"/>
                  <a:pt x="1152906" y="650748"/>
                </a:cubicBezTo>
                <a:cubicBezTo>
                  <a:pt x="1154938" y="652780"/>
                  <a:pt x="1157986" y="653542"/>
                  <a:pt x="1162050" y="653034"/>
                </a:cubicBezTo>
                <a:lnTo>
                  <a:pt x="1197102" y="649224"/>
                </a:lnTo>
                <a:lnTo>
                  <a:pt x="1188720" y="709422"/>
                </a:lnTo>
                <a:lnTo>
                  <a:pt x="1047750" y="718566"/>
                </a:lnTo>
                <a:cubicBezTo>
                  <a:pt x="1029462" y="719582"/>
                  <a:pt x="1014984" y="714502"/>
                  <a:pt x="1004316" y="703326"/>
                </a:cubicBezTo>
                <a:cubicBezTo>
                  <a:pt x="993140" y="691642"/>
                  <a:pt x="988822" y="676910"/>
                  <a:pt x="991362" y="659130"/>
                </a:cubicBezTo>
                <a:lnTo>
                  <a:pt x="1056132" y="193548"/>
                </a:lnTo>
                <a:lnTo>
                  <a:pt x="1040892" y="193548"/>
                </a:lnTo>
                <a:cubicBezTo>
                  <a:pt x="1030732" y="193548"/>
                  <a:pt x="1022477" y="189738"/>
                  <a:pt x="1016127" y="182118"/>
                </a:cubicBezTo>
                <a:cubicBezTo>
                  <a:pt x="1009777" y="174498"/>
                  <a:pt x="1007110" y="165354"/>
                  <a:pt x="1008126" y="154686"/>
                </a:cubicBezTo>
                <a:close/>
                <a:moveTo>
                  <a:pt x="1706118" y="60960"/>
                </a:moveTo>
                <a:lnTo>
                  <a:pt x="1695450" y="137160"/>
                </a:lnTo>
                <a:lnTo>
                  <a:pt x="1776984" y="137160"/>
                </a:lnTo>
                <a:lnTo>
                  <a:pt x="1787652" y="60960"/>
                </a:lnTo>
                <a:close/>
                <a:moveTo>
                  <a:pt x="2626614" y="1524"/>
                </a:moveTo>
                <a:lnTo>
                  <a:pt x="2753106" y="1524"/>
                </a:lnTo>
                <a:lnTo>
                  <a:pt x="2748534" y="31242"/>
                </a:lnTo>
                <a:lnTo>
                  <a:pt x="2938272" y="31242"/>
                </a:lnTo>
                <a:lnTo>
                  <a:pt x="2931414" y="85344"/>
                </a:lnTo>
                <a:cubicBezTo>
                  <a:pt x="2930398" y="91440"/>
                  <a:pt x="2927604" y="96647"/>
                  <a:pt x="2923032" y="100965"/>
                </a:cubicBezTo>
                <a:cubicBezTo>
                  <a:pt x="2918460" y="105283"/>
                  <a:pt x="2913380" y="107442"/>
                  <a:pt x="2907792" y="107442"/>
                </a:cubicBezTo>
                <a:lnTo>
                  <a:pt x="2739390" y="107442"/>
                </a:lnTo>
                <a:lnTo>
                  <a:pt x="2723388" y="230124"/>
                </a:lnTo>
                <a:lnTo>
                  <a:pt x="2901696" y="230124"/>
                </a:lnTo>
                <a:lnTo>
                  <a:pt x="2891790" y="296418"/>
                </a:lnTo>
                <a:cubicBezTo>
                  <a:pt x="2891282" y="300482"/>
                  <a:pt x="2889631" y="303911"/>
                  <a:pt x="2886837" y="306705"/>
                </a:cubicBezTo>
                <a:cubicBezTo>
                  <a:pt x="2884043" y="309499"/>
                  <a:pt x="2880614" y="310896"/>
                  <a:pt x="2876550" y="310896"/>
                </a:cubicBezTo>
                <a:lnTo>
                  <a:pt x="2388870" y="310896"/>
                </a:lnTo>
                <a:lnTo>
                  <a:pt x="2396490" y="257556"/>
                </a:lnTo>
                <a:cubicBezTo>
                  <a:pt x="2397506" y="249936"/>
                  <a:pt x="2400808" y="243459"/>
                  <a:pt x="2406396" y="238125"/>
                </a:cubicBezTo>
                <a:cubicBezTo>
                  <a:pt x="2411984" y="232791"/>
                  <a:pt x="2418334" y="230124"/>
                  <a:pt x="2425446" y="230124"/>
                </a:cubicBezTo>
                <a:lnTo>
                  <a:pt x="2577846" y="230124"/>
                </a:lnTo>
                <a:lnTo>
                  <a:pt x="2593848" y="107442"/>
                </a:lnTo>
                <a:lnTo>
                  <a:pt x="2410206" y="107442"/>
                </a:lnTo>
                <a:lnTo>
                  <a:pt x="2417826" y="51816"/>
                </a:lnTo>
                <a:cubicBezTo>
                  <a:pt x="2418334" y="45720"/>
                  <a:pt x="2420620" y="40767"/>
                  <a:pt x="2424684" y="36957"/>
                </a:cubicBezTo>
                <a:cubicBezTo>
                  <a:pt x="2428748" y="33147"/>
                  <a:pt x="2433320" y="31242"/>
                  <a:pt x="2438400" y="31242"/>
                </a:cubicBezTo>
                <a:lnTo>
                  <a:pt x="2603754" y="31242"/>
                </a:lnTo>
                <a:lnTo>
                  <a:pt x="2605278" y="22098"/>
                </a:lnTo>
                <a:cubicBezTo>
                  <a:pt x="2606294" y="16002"/>
                  <a:pt x="2608834" y="11049"/>
                  <a:pt x="2612898" y="7239"/>
                </a:cubicBezTo>
                <a:cubicBezTo>
                  <a:pt x="2616962" y="3429"/>
                  <a:pt x="2621534" y="1524"/>
                  <a:pt x="2626614" y="1524"/>
                </a:cubicBezTo>
                <a:close/>
                <a:moveTo>
                  <a:pt x="2192274" y="1524"/>
                </a:moveTo>
                <a:lnTo>
                  <a:pt x="2280666" y="1524"/>
                </a:lnTo>
                <a:lnTo>
                  <a:pt x="2161032" y="208788"/>
                </a:lnTo>
                <a:cubicBezTo>
                  <a:pt x="2155444" y="218948"/>
                  <a:pt x="2157476" y="224028"/>
                  <a:pt x="2167128" y="224028"/>
                </a:cubicBezTo>
                <a:lnTo>
                  <a:pt x="2194560" y="224028"/>
                </a:lnTo>
                <a:lnTo>
                  <a:pt x="2257044" y="118110"/>
                </a:lnTo>
                <a:cubicBezTo>
                  <a:pt x="2263648" y="108458"/>
                  <a:pt x="2271268" y="103632"/>
                  <a:pt x="2279904" y="103632"/>
                </a:cubicBezTo>
                <a:lnTo>
                  <a:pt x="2383536" y="103632"/>
                </a:lnTo>
                <a:lnTo>
                  <a:pt x="2189226" y="418338"/>
                </a:lnTo>
                <a:cubicBezTo>
                  <a:pt x="2189226" y="418846"/>
                  <a:pt x="2189226" y="419100"/>
                  <a:pt x="2189226" y="419100"/>
                </a:cubicBezTo>
                <a:cubicBezTo>
                  <a:pt x="2188718" y="419100"/>
                  <a:pt x="2188464" y="419100"/>
                  <a:pt x="2188464" y="419100"/>
                </a:cubicBezTo>
                <a:cubicBezTo>
                  <a:pt x="2188464" y="419100"/>
                  <a:pt x="2188464" y="419354"/>
                  <a:pt x="2188464" y="419862"/>
                </a:cubicBezTo>
                <a:cubicBezTo>
                  <a:pt x="2186432" y="422910"/>
                  <a:pt x="2185416" y="425704"/>
                  <a:pt x="2185416" y="428244"/>
                </a:cubicBezTo>
                <a:cubicBezTo>
                  <a:pt x="2185416" y="430784"/>
                  <a:pt x="2187956" y="431800"/>
                  <a:pt x="2193036" y="431292"/>
                </a:cubicBezTo>
                <a:lnTo>
                  <a:pt x="2308098" y="419862"/>
                </a:lnTo>
                <a:cubicBezTo>
                  <a:pt x="2313686" y="419862"/>
                  <a:pt x="2318004" y="421386"/>
                  <a:pt x="2321052" y="424434"/>
                </a:cubicBezTo>
                <a:cubicBezTo>
                  <a:pt x="2324100" y="428498"/>
                  <a:pt x="2325116" y="433578"/>
                  <a:pt x="2324100" y="439674"/>
                </a:cubicBezTo>
                <a:lnTo>
                  <a:pt x="2307336" y="505968"/>
                </a:lnTo>
                <a:lnTo>
                  <a:pt x="2030730" y="534924"/>
                </a:lnTo>
                <a:cubicBezTo>
                  <a:pt x="2022602" y="535432"/>
                  <a:pt x="2016506" y="532130"/>
                  <a:pt x="2012442" y="525018"/>
                </a:cubicBezTo>
                <a:cubicBezTo>
                  <a:pt x="2008886" y="517906"/>
                  <a:pt x="2008886" y="510286"/>
                  <a:pt x="2012442" y="502158"/>
                </a:cubicBezTo>
                <a:lnTo>
                  <a:pt x="2161794" y="278130"/>
                </a:lnTo>
                <a:lnTo>
                  <a:pt x="2042160" y="278130"/>
                </a:lnTo>
                <a:cubicBezTo>
                  <a:pt x="2033524" y="278130"/>
                  <a:pt x="2027428" y="274828"/>
                  <a:pt x="2023872" y="268224"/>
                </a:cubicBezTo>
                <a:cubicBezTo>
                  <a:pt x="2020316" y="262128"/>
                  <a:pt x="2020824" y="255016"/>
                  <a:pt x="2025396" y="246888"/>
                </a:cubicBezTo>
                <a:lnTo>
                  <a:pt x="2159508" y="16764"/>
                </a:lnTo>
                <a:cubicBezTo>
                  <a:pt x="2164588" y="6604"/>
                  <a:pt x="2175510" y="1524"/>
                  <a:pt x="2192274" y="1524"/>
                </a:cubicBezTo>
                <a:close/>
                <a:moveTo>
                  <a:pt x="493776" y="762"/>
                </a:moveTo>
                <a:lnTo>
                  <a:pt x="608838" y="762"/>
                </a:lnTo>
                <a:lnTo>
                  <a:pt x="598932" y="70866"/>
                </a:lnTo>
                <a:lnTo>
                  <a:pt x="962406" y="70866"/>
                </a:lnTo>
                <a:lnTo>
                  <a:pt x="956310" y="112776"/>
                </a:lnTo>
                <a:cubicBezTo>
                  <a:pt x="954786" y="122428"/>
                  <a:pt x="950468" y="130556"/>
                  <a:pt x="943356" y="137160"/>
                </a:cubicBezTo>
                <a:cubicBezTo>
                  <a:pt x="936244" y="143764"/>
                  <a:pt x="928116" y="147066"/>
                  <a:pt x="918972" y="147066"/>
                </a:cubicBezTo>
                <a:lnTo>
                  <a:pt x="589026" y="147066"/>
                </a:lnTo>
                <a:lnTo>
                  <a:pt x="536448" y="544830"/>
                </a:lnTo>
                <a:lnTo>
                  <a:pt x="678942" y="544830"/>
                </a:lnTo>
                <a:lnTo>
                  <a:pt x="674370" y="576072"/>
                </a:lnTo>
                <a:cubicBezTo>
                  <a:pt x="672846" y="586232"/>
                  <a:pt x="668274" y="594868"/>
                  <a:pt x="660654" y="601980"/>
                </a:cubicBezTo>
                <a:cubicBezTo>
                  <a:pt x="653034" y="609092"/>
                  <a:pt x="644398" y="612648"/>
                  <a:pt x="634746" y="612648"/>
                </a:cubicBezTo>
                <a:lnTo>
                  <a:pt x="527304" y="612648"/>
                </a:lnTo>
                <a:lnTo>
                  <a:pt x="516636" y="697230"/>
                </a:lnTo>
                <a:cubicBezTo>
                  <a:pt x="515620" y="703326"/>
                  <a:pt x="512826" y="708406"/>
                  <a:pt x="508254" y="712470"/>
                </a:cubicBezTo>
                <a:cubicBezTo>
                  <a:pt x="503682" y="716534"/>
                  <a:pt x="498602" y="718566"/>
                  <a:pt x="493014" y="718566"/>
                </a:cubicBezTo>
                <a:lnTo>
                  <a:pt x="363474" y="718566"/>
                </a:lnTo>
                <a:lnTo>
                  <a:pt x="376428" y="612648"/>
                </a:lnTo>
                <a:lnTo>
                  <a:pt x="233172" y="612648"/>
                </a:lnTo>
                <a:lnTo>
                  <a:pt x="239268" y="575310"/>
                </a:lnTo>
                <a:cubicBezTo>
                  <a:pt x="240792" y="566674"/>
                  <a:pt x="244602" y="559435"/>
                  <a:pt x="250698" y="553593"/>
                </a:cubicBezTo>
                <a:cubicBezTo>
                  <a:pt x="256794" y="547751"/>
                  <a:pt x="263906" y="544830"/>
                  <a:pt x="272034" y="544830"/>
                </a:cubicBezTo>
                <a:lnTo>
                  <a:pt x="386334" y="544830"/>
                </a:lnTo>
                <a:lnTo>
                  <a:pt x="438912" y="147066"/>
                </a:lnTo>
                <a:lnTo>
                  <a:pt x="76200" y="147066"/>
                </a:lnTo>
                <a:lnTo>
                  <a:pt x="81534" y="107442"/>
                </a:lnTo>
                <a:cubicBezTo>
                  <a:pt x="83058" y="97282"/>
                  <a:pt x="87503" y="88646"/>
                  <a:pt x="94869" y="81534"/>
                </a:cubicBezTo>
                <a:cubicBezTo>
                  <a:pt x="102235" y="74422"/>
                  <a:pt x="110744" y="70866"/>
                  <a:pt x="120396" y="70866"/>
                </a:cubicBezTo>
                <a:lnTo>
                  <a:pt x="448818" y="70866"/>
                </a:lnTo>
                <a:lnTo>
                  <a:pt x="453390" y="38100"/>
                </a:lnTo>
                <a:cubicBezTo>
                  <a:pt x="454914" y="27432"/>
                  <a:pt x="459613" y="18542"/>
                  <a:pt x="467487" y="11430"/>
                </a:cubicBezTo>
                <a:cubicBezTo>
                  <a:pt x="475361" y="4318"/>
                  <a:pt x="484124" y="762"/>
                  <a:pt x="493776" y="762"/>
                </a:cubicBezTo>
                <a:close/>
                <a:moveTo>
                  <a:pt x="3453384" y="0"/>
                </a:moveTo>
                <a:lnTo>
                  <a:pt x="3579114" y="0"/>
                </a:lnTo>
                <a:lnTo>
                  <a:pt x="3573780" y="39624"/>
                </a:lnTo>
                <a:lnTo>
                  <a:pt x="3934206" y="39624"/>
                </a:lnTo>
                <a:lnTo>
                  <a:pt x="3929634" y="73914"/>
                </a:lnTo>
                <a:cubicBezTo>
                  <a:pt x="3928618" y="81534"/>
                  <a:pt x="3925443" y="87757"/>
                  <a:pt x="3920109" y="92583"/>
                </a:cubicBezTo>
                <a:cubicBezTo>
                  <a:pt x="3914775" y="97409"/>
                  <a:pt x="3908552" y="99822"/>
                  <a:pt x="3901440" y="99822"/>
                </a:cubicBezTo>
                <a:lnTo>
                  <a:pt x="3565398" y="99822"/>
                </a:lnTo>
                <a:lnTo>
                  <a:pt x="3562350" y="125730"/>
                </a:lnTo>
                <a:lnTo>
                  <a:pt x="3897630" y="125730"/>
                </a:lnTo>
                <a:lnTo>
                  <a:pt x="3868674" y="345186"/>
                </a:lnTo>
                <a:cubicBezTo>
                  <a:pt x="3865626" y="368046"/>
                  <a:pt x="3855212" y="387604"/>
                  <a:pt x="3837432" y="403860"/>
                </a:cubicBezTo>
                <a:cubicBezTo>
                  <a:pt x="3819144" y="420624"/>
                  <a:pt x="3799078" y="429006"/>
                  <a:pt x="3777234" y="429006"/>
                </a:cubicBezTo>
                <a:lnTo>
                  <a:pt x="3521964" y="429006"/>
                </a:lnTo>
                <a:lnTo>
                  <a:pt x="3483102" y="718566"/>
                </a:lnTo>
                <a:lnTo>
                  <a:pt x="3332226" y="718566"/>
                </a:lnTo>
                <a:lnTo>
                  <a:pt x="3371088" y="429006"/>
                </a:lnTo>
                <a:lnTo>
                  <a:pt x="3115056" y="429006"/>
                </a:lnTo>
                <a:cubicBezTo>
                  <a:pt x="3093212" y="429006"/>
                  <a:pt x="3075686" y="420624"/>
                  <a:pt x="3062478" y="403860"/>
                </a:cubicBezTo>
                <a:cubicBezTo>
                  <a:pt x="3048762" y="387604"/>
                  <a:pt x="3043428" y="368046"/>
                  <a:pt x="3046476" y="345186"/>
                </a:cubicBezTo>
                <a:lnTo>
                  <a:pt x="3076194" y="125730"/>
                </a:lnTo>
                <a:lnTo>
                  <a:pt x="3226308" y="125730"/>
                </a:lnTo>
                <a:lnTo>
                  <a:pt x="3218688" y="185928"/>
                </a:lnTo>
                <a:lnTo>
                  <a:pt x="3207258" y="268224"/>
                </a:lnTo>
                <a:lnTo>
                  <a:pt x="3198876" y="331470"/>
                </a:lnTo>
                <a:cubicBezTo>
                  <a:pt x="3197352" y="341630"/>
                  <a:pt x="3199638" y="350266"/>
                  <a:pt x="3205734" y="357378"/>
                </a:cubicBezTo>
                <a:cubicBezTo>
                  <a:pt x="3211322" y="364490"/>
                  <a:pt x="3219196" y="368046"/>
                  <a:pt x="3229356" y="368046"/>
                </a:cubicBezTo>
                <a:lnTo>
                  <a:pt x="3379470" y="368046"/>
                </a:lnTo>
                <a:lnTo>
                  <a:pt x="3403092" y="185928"/>
                </a:lnTo>
                <a:lnTo>
                  <a:pt x="3243072" y="185928"/>
                </a:lnTo>
                <a:lnTo>
                  <a:pt x="3250692" y="125730"/>
                </a:lnTo>
                <a:lnTo>
                  <a:pt x="3411474" y="125730"/>
                </a:lnTo>
                <a:lnTo>
                  <a:pt x="3415284" y="99822"/>
                </a:lnTo>
                <a:lnTo>
                  <a:pt x="3054858" y="99822"/>
                </a:lnTo>
                <a:lnTo>
                  <a:pt x="3059430" y="64770"/>
                </a:lnTo>
                <a:cubicBezTo>
                  <a:pt x="3060446" y="57658"/>
                  <a:pt x="3063621" y="51689"/>
                  <a:pt x="3068955" y="46863"/>
                </a:cubicBezTo>
                <a:cubicBezTo>
                  <a:pt x="3074289" y="42037"/>
                  <a:pt x="3080512" y="39624"/>
                  <a:pt x="3087624" y="39624"/>
                </a:cubicBezTo>
                <a:lnTo>
                  <a:pt x="3422904" y="39624"/>
                </a:lnTo>
                <a:lnTo>
                  <a:pt x="3425190" y="25908"/>
                </a:lnTo>
                <a:cubicBezTo>
                  <a:pt x="3426206" y="18288"/>
                  <a:pt x="3429381" y="12065"/>
                  <a:pt x="3434715" y="7239"/>
                </a:cubicBezTo>
                <a:cubicBezTo>
                  <a:pt x="3440049" y="2413"/>
                  <a:pt x="3446272" y="0"/>
                  <a:pt x="3453384" y="0"/>
                </a:cubicBezTo>
                <a:close/>
                <a:moveTo>
                  <a:pt x="1318260" y="0"/>
                </a:moveTo>
                <a:lnTo>
                  <a:pt x="1475232" y="0"/>
                </a:lnTo>
                <a:lnTo>
                  <a:pt x="1466850" y="60960"/>
                </a:lnTo>
                <a:lnTo>
                  <a:pt x="1463802" y="82296"/>
                </a:lnTo>
                <a:lnTo>
                  <a:pt x="1456182" y="137160"/>
                </a:lnTo>
                <a:lnTo>
                  <a:pt x="1538478" y="137160"/>
                </a:lnTo>
                <a:lnTo>
                  <a:pt x="1549146" y="60960"/>
                </a:lnTo>
                <a:lnTo>
                  <a:pt x="1487424" y="60960"/>
                </a:lnTo>
                <a:lnTo>
                  <a:pt x="1495806" y="0"/>
                </a:lnTo>
                <a:lnTo>
                  <a:pt x="1953006" y="0"/>
                </a:lnTo>
                <a:lnTo>
                  <a:pt x="1916430" y="261366"/>
                </a:lnTo>
                <a:cubicBezTo>
                  <a:pt x="1913890" y="281686"/>
                  <a:pt x="1904238" y="299212"/>
                  <a:pt x="1887474" y="313944"/>
                </a:cubicBezTo>
                <a:cubicBezTo>
                  <a:pt x="1871218" y="328676"/>
                  <a:pt x="1852930" y="336042"/>
                  <a:pt x="1832610" y="336042"/>
                </a:cubicBezTo>
                <a:lnTo>
                  <a:pt x="1668018" y="336042"/>
                </a:lnTo>
                <a:lnTo>
                  <a:pt x="1663446" y="367284"/>
                </a:lnTo>
                <a:lnTo>
                  <a:pt x="1901952" y="367284"/>
                </a:lnTo>
                <a:lnTo>
                  <a:pt x="1897380" y="400050"/>
                </a:lnTo>
                <a:cubicBezTo>
                  <a:pt x="1896364" y="408178"/>
                  <a:pt x="1892808" y="414909"/>
                  <a:pt x="1886712" y="420243"/>
                </a:cubicBezTo>
                <a:cubicBezTo>
                  <a:pt x="1880616" y="425577"/>
                  <a:pt x="1873504" y="428244"/>
                  <a:pt x="1865376" y="428244"/>
                </a:cubicBezTo>
                <a:lnTo>
                  <a:pt x="1837182" y="428244"/>
                </a:lnTo>
                <a:lnTo>
                  <a:pt x="1854708" y="718566"/>
                </a:lnTo>
                <a:lnTo>
                  <a:pt x="1795272" y="718566"/>
                </a:lnTo>
                <a:cubicBezTo>
                  <a:pt x="1769364" y="718566"/>
                  <a:pt x="1747139" y="709676"/>
                  <a:pt x="1728597" y="691896"/>
                </a:cubicBezTo>
                <a:cubicBezTo>
                  <a:pt x="1710055" y="674116"/>
                  <a:pt x="1699768" y="651764"/>
                  <a:pt x="1697736" y="624840"/>
                </a:cubicBezTo>
                <a:lnTo>
                  <a:pt x="1686306" y="428244"/>
                </a:lnTo>
                <a:lnTo>
                  <a:pt x="1655064" y="428244"/>
                </a:lnTo>
                <a:lnTo>
                  <a:pt x="1615440" y="718566"/>
                </a:lnTo>
                <a:lnTo>
                  <a:pt x="1458468" y="718566"/>
                </a:lnTo>
                <a:lnTo>
                  <a:pt x="1498092" y="428244"/>
                </a:lnTo>
                <a:lnTo>
                  <a:pt x="1466850" y="428244"/>
                </a:lnTo>
                <a:lnTo>
                  <a:pt x="1396746" y="637794"/>
                </a:lnTo>
                <a:cubicBezTo>
                  <a:pt x="1372870" y="691642"/>
                  <a:pt x="1335786" y="718566"/>
                  <a:pt x="1285494" y="718566"/>
                </a:cubicBezTo>
                <a:lnTo>
                  <a:pt x="1217676" y="718566"/>
                </a:lnTo>
                <a:lnTo>
                  <a:pt x="1315212" y="428244"/>
                </a:lnTo>
                <a:lnTo>
                  <a:pt x="1258824" y="428244"/>
                </a:lnTo>
                <a:lnTo>
                  <a:pt x="1263396" y="395478"/>
                </a:lnTo>
                <a:cubicBezTo>
                  <a:pt x="1264920" y="387350"/>
                  <a:pt x="1268603" y="380619"/>
                  <a:pt x="1274445" y="375285"/>
                </a:cubicBezTo>
                <a:cubicBezTo>
                  <a:pt x="1280287" y="369951"/>
                  <a:pt x="1287272" y="367284"/>
                  <a:pt x="1295400" y="367284"/>
                </a:cubicBezTo>
                <a:lnTo>
                  <a:pt x="1506474" y="367284"/>
                </a:lnTo>
                <a:lnTo>
                  <a:pt x="1511046" y="336042"/>
                </a:lnTo>
                <a:lnTo>
                  <a:pt x="1345692" y="336042"/>
                </a:lnTo>
                <a:cubicBezTo>
                  <a:pt x="1325372" y="336042"/>
                  <a:pt x="1308862" y="328676"/>
                  <a:pt x="1296162" y="313944"/>
                </a:cubicBezTo>
                <a:cubicBezTo>
                  <a:pt x="1283970" y="299212"/>
                  <a:pt x="1279144" y="281686"/>
                  <a:pt x="1281684" y="261366"/>
                </a:cubicBezTo>
                <a:close/>
                <a:moveTo>
                  <a:pt x="1075182" y="0"/>
                </a:moveTo>
                <a:lnTo>
                  <a:pt x="1164336" y="0"/>
                </a:lnTo>
                <a:cubicBezTo>
                  <a:pt x="1182116" y="0"/>
                  <a:pt x="1197356" y="6223"/>
                  <a:pt x="1210056" y="18669"/>
                </a:cubicBezTo>
                <a:cubicBezTo>
                  <a:pt x="1222756" y="31115"/>
                  <a:pt x="1229614" y="46482"/>
                  <a:pt x="1230630" y="64770"/>
                </a:cubicBezTo>
                <a:lnTo>
                  <a:pt x="1232154" y="105918"/>
                </a:lnTo>
                <a:lnTo>
                  <a:pt x="1078992" y="105918"/>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kumimoji="1" lang="zh-CN" altLang="en-US" sz="6000" dirty="0">
              <a:latin typeface="DOUYU Font" pitchFamily="2" charset="-122"/>
              <a:ea typeface="DOUYU Font" pitchFamily="2" charset="-122"/>
            </a:endParaRPr>
          </a:p>
        </p:txBody>
      </p:sp>
      <p:sp>
        <p:nvSpPr>
          <p:cNvPr id="15" name="文本框 14"/>
          <p:cNvSpPr txBox="1"/>
          <p:nvPr/>
        </p:nvSpPr>
        <p:spPr>
          <a:xfrm>
            <a:off x="3998739" y="3406502"/>
            <a:ext cx="4172396" cy="239316"/>
          </a:xfrm>
          <a:custGeom>
            <a:avLst/>
            <a:gdLst/>
            <a:ahLst/>
            <a:cxnLst/>
            <a:rect l="l" t="t" r="r" b="b"/>
            <a:pathLst>
              <a:path w="4172396" h="239316">
                <a:moveTo>
                  <a:pt x="3712666" y="168325"/>
                </a:moveTo>
                <a:lnTo>
                  <a:pt x="3735548" y="168325"/>
                </a:lnTo>
                <a:lnTo>
                  <a:pt x="3735548" y="191207"/>
                </a:lnTo>
                <a:lnTo>
                  <a:pt x="3712666" y="191207"/>
                </a:lnTo>
                <a:close/>
                <a:moveTo>
                  <a:pt x="2779216" y="168325"/>
                </a:moveTo>
                <a:lnTo>
                  <a:pt x="2802098" y="168325"/>
                </a:lnTo>
                <a:lnTo>
                  <a:pt x="2802098" y="191207"/>
                </a:lnTo>
                <a:lnTo>
                  <a:pt x="2779216" y="191207"/>
                </a:lnTo>
                <a:close/>
                <a:moveTo>
                  <a:pt x="1753567" y="166092"/>
                </a:moveTo>
                <a:lnTo>
                  <a:pt x="1767185" y="177254"/>
                </a:lnTo>
                <a:cubicBezTo>
                  <a:pt x="1760190" y="184249"/>
                  <a:pt x="1752377" y="191542"/>
                  <a:pt x="1743744" y="199132"/>
                </a:cubicBezTo>
                <a:lnTo>
                  <a:pt x="1820093" y="199132"/>
                </a:lnTo>
                <a:lnTo>
                  <a:pt x="1820093" y="214313"/>
                </a:lnTo>
                <a:lnTo>
                  <a:pt x="1601762" y="214313"/>
                </a:lnTo>
                <a:lnTo>
                  <a:pt x="1601762" y="199132"/>
                </a:lnTo>
                <a:lnTo>
                  <a:pt x="1676549" y="199132"/>
                </a:lnTo>
                <a:cubicBezTo>
                  <a:pt x="1671191" y="193923"/>
                  <a:pt x="1663377" y="186705"/>
                  <a:pt x="1653108" y="177478"/>
                </a:cubicBezTo>
                <a:lnTo>
                  <a:pt x="1663824" y="166762"/>
                </a:lnTo>
                <a:cubicBezTo>
                  <a:pt x="1672902" y="174204"/>
                  <a:pt x="1682055" y="182166"/>
                  <a:pt x="1691283" y="190649"/>
                </a:cubicBezTo>
                <a:lnTo>
                  <a:pt x="1682130" y="199132"/>
                </a:lnTo>
                <a:lnTo>
                  <a:pt x="1735708" y="199132"/>
                </a:lnTo>
                <a:lnTo>
                  <a:pt x="1728118" y="191542"/>
                </a:lnTo>
                <a:cubicBezTo>
                  <a:pt x="1737643" y="182910"/>
                  <a:pt x="1746126" y="174427"/>
                  <a:pt x="1753567" y="166092"/>
                </a:cubicBezTo>
                <a:close/>
                <a:moveTo>
                  <a:pt x="2168128" y="165646"/>
                </a:moveTo>
                <a:cubicBezTo>
                  <a:pt x="2172072" y="165646"/>
                  <a:pt x="2175458" y="167023"/>
                  <a:pt x="2178285" y="169776"/>
                </a:cubicBezTo>
                <a:cubicBezTo>
                  <a:pt x="2181113" y="172529"/>
                  <a:pt x="2182527" y="175878"/>
                  <a:pt x="2182527" y="179822"/>
                </a:cubicBezTo>
                <a:cubicBezTo>
                  <a:pt x="2182527" y="183840"/>
                  <a:pt x="2181113" y="187207"/>
                  <a:pt x="2178285" y="189923"/>
                </a:cubicBezTo>
                <a:cubicBezTo>
                  <a:pt x="2175458" y="192640"/>
                  <a:pt x="2172072" y="193998"/>
                  <a:pt x="2168128" y="193998"/>
                </a:cubicBezTo>
                <a:cubicBezTo>
                  <a:pt x="2164184" y="193998"/>
                  <a:pt x="2160798" y="192640"/>
                  <a:pt x="2157970" y="189923"/>
                </a:cubicBezTo>
                <a:cubicBezTo>
                  <a:pt x="2155143" y="187207"/>
                  <a:pt x="2153729" y="183840"/>
                  <a:pt x="2153729" y="179822"/>
                </a:cubicBezTo>
                <a:cubicBezTo>
                  <a:pt x="2153729" y="175878"/>
                  <a:pt x="2155143" y="172529"/>
                  <a:pt x="2157970" y="169776"/>
                </a:cubicBezTo>
                <a:cubicBezTo>
                  <a:pt x="2160798" y="167023"/>
                  <a:pt x="2164184" y="165646"/>
                  <a:pt x="2168128" y="165646"/>
                </a:cubicBezTo>
                <a:close/>
                <a:moveTo>
                  <a:pt x="1198810" y="157832"/>
                </a:moveTo>
                <a:lnTo>
                  <a:pt x="1198810" y="195784"/>
                </a:lnTo>
                <a:lnTo>
                  <a:pt x="1307976" y="195784"/>
                </a:lnTo>
                <a:lnTo>
                  <a:pt x="1307976" y="157832"/>
                </a:lnTo>
                <a:close/>
                <a:moveTo>
                  <a:pt x="568598" y="151135"/>
                </a:moveTo>
                <a:lnTo>
                  <a:pt x="568598" y="166762"/>
                </a:lnTo>
                <a:lnTo>
                  <a:pt x="648742" y="166762"/>
                </a:lnTo>
                <a:lnTo>
                  <a:pt x="648742" y="151135"/>
                </a:lnTo>
                <a:close/>
                <a:moveTo>
                  <a:pt x="1923008" y="150242"/>
                </a:moveTo>
                <a:cubicBezTo>
                  <a:pt x="1924199" y="156791"/>
                  <a:pt x="1925315" y="162446"/>
                  <a:pt x="1926357" y="167209"/>
                </a:cubicBezTo>
                <a:cubicBezTo>
                  <a:pt x="1896740" y="177478"/>
                  <a:pt x="1866304" y="188268"/>
                  <a:pt x="1835051" y="199579"/>
                </a:cubicBezTo>
                <a:lnTo>
                  <a:pt x="1828130" y="182612"/>
                </a:lnTo>
                <a:cubicBezTo>
                  <a:pt x="1857300" y="173534"/>
                  <a:pt x="1888926" y="162744"/>
                  <a:pt x="1923008" y="150242"/>
                </a:cubicBezTo>
                <a:close/>
                <a:moveTo>
                  <a:pt x="1467371" y="149796"/>
                </a:moveTo>
                <a:lnTo>
                  <a:pt x="1467371" y="165199"/>
                </a:lnTo>
                <a:lnTo>
                  <a:pt x="1556668" y="165199"/>
                </a:lnTo>
                <a:lnTo>
                  <a:pt x="1556668" y="149796"/>
                </a:lnTo>
                <a:close/>
                <a:moveTo>
                  <a:pt x="43867" y="141759"/>
                </a:moveTo>
                <a:cubicBezTo>
                  <a:pt x="54136" y="156046"/>
                  <a:pt x="66452" y="167134"/>
                  <a:pt x="80813" y="175022"/>
                </a:cubicBezTo>
                <a:cubicBezTo>
                  <a:pt x="88850" y="168102"/>
                  <a:pt x="94766" y="157014"/>
                  <a:pt x="98561" y="141759"/>
                </a:cubicBezTo>
                <a:close/>
                <a:moveTo>
                  <a:pt x="3296878" y="131713"/>
                </a:moveTo>
                <a:cubicBezTo>
                  <a:pt x="3289585" y="134690"/>
                  <a:pt x="3278646" y="137220"/>
                  <a:pt x="3264061" y="139303"/>
                </a:cubicBezTo>
                <a:cubicBezTo>
                  <a:pt x="3255801" y="140494"/>
                  <a:pt x="3249959" y="141833"/>
                  <a:pt x="3246536" y="143322"/>
                </a:cubicBezTo>
                <a:cubicBezTo>
                  <a:pt x="3243113" y="144810"/>
                  <a:pt x="3240472" y="146987"/>
                  <a:pt x="3238611" y="149852"/>
                </a:cubicBezTo>
                <a:cubicBezTo>
                  <a:pt x="3236751" y="152716"/>
                  <a:pt x="3235821" y="155898"/>
                  <a:pt x="3235821" y="159395"/>
                </a:cubicBezTo>
                <a:cubicBezTo>
                  <a:pt x="3235821" y="164753"/>
                  <a:pt x="3237849" y="169218"/>
                  <a:pt x="3241904" y="172790"/>
                </a:cubicBezTo>
                <a:cubicBezTo>
                  <a:pt x="3245960" y="176362"/>
                  <a:pt x="3251894" y="178147"/>
                  <a:pt x="3259708" y="178147"/>
                </a:cubicBezTo>
                <a:cubicBezTo>
                  <a:pt x="3267447" y="178147"/>
                  <a:pt x="3274330" y="176455"/>
                  <a:pt x="3280358" y="173069"/>
                </a:cubicBezTo>
                <a:cubicBezTo>
                  <a:pt x="3286385" y="169683"/>
                  <a:pt x="3290813" y="165051"/>
                  <a:pt x="3293641" y="159172"/>
                </a:cubicBezTo>
                <a:cubicBezTo>
                  <a:pt x="3295799" y="154633"/>
                  <a:pt x="3296878" y="147935"/>
                  <a:pt x="3296878" y="139080"/>
                </a:cubicBezTo>
                <a:close/>
                <a:moveTo>
                  <a:pt x="892522" y="130150"/>
                </a:moveTo>
                <a:lnTo>
                  <a:pt x="906140" y="141759"/>
                </a:lnTo>
                <a:cubicBezTo>
                  <a:pt x="880542" y="174799"/>
                  <a:pt x="844823" y="201141"/>
                  <a:pt x="798984" y="220787"/>
                </a:cubicBezTo>
                <a:cubicBezTo>
                  <a:pt x="795412" y="215578"/>
                  <a:pt x="791542" y="210592"/>
                  <a:pt x="787375" y="205829"/>
                </a:cubicBezTo>
                <a:cubicBezTo>
                  <a:pt x="835000" y="186482"/>
                  <a:pt x="870049" y="161255"/>
                  <a:pt x="892522" y="130150"/>
                </a:cubicBezTo>
                <a:close/>
                <a:moveTo>
                  <a:pt x="568598" y="121667"/>
                </a:moveTo>
                <a:lnTo>
                  <a:pt x="568598" y="137294"/>
                </a:lnTo>
                <a:lnTo>
                  <a:pt x="648742" y="137294"/>
                </a:lnTo>
                <a:lnTo>
                  <a:pt x="648742" y="121667"/>
                </a:lnTo>
                <a:close/>
                <a:moveTo>
                  <a:pt x="1467371" y="120551"/>
                </a:moveTo>
                <a:lnTo>
                  <a:pt x="1467371" y="135955"/>
                </a:lnTo>
                <a:lnTo>
                  <a:pt x="1556668" y="135955"/>
                </a:lnTo>
                <a:lnTo>
                  <a:pt x="1556668" y="120551"/>
                </a:lnTo>
                <a:close/>
                <a:moveTo>
                  <a:pt x="1653331" y="118988"/>
                </a:moveTo>
                <a:lnTo>
                  <a:pt x="1653331" y="150242"/>
                </a:lnTo>
                <a:lnTo>
                  <a:pt x="1766515" y="150242"/>
                </a:lnTo>
                <a:lnTo>
                  <a:pt x="1766515" y="118988"/>
                </a:lnTo>
                <a:close/>
                <a:moveTo>
                  <a:pt x="1859161" y="112068"/>
                </a:moveTo>
                <a:cubicBezTo>
                  <a:pt x="1873448" y="120700"/>
                  <a:pt x="1887959" y="130076"/>
                  <a:pt x="1902693" y="140196"/>
                </a:cubicBezTo>
                <a:lnTo>
                  <a:pt x="1891754" y="154930"/>
                </a:lnTo>
                <a:cubicBezTo>
                  <a:pt x="1878211" y="144661"/>
                  <a:pt x="1863923" y="134690"/>
                  <a:pt x="1848892" y="125016"/>
                </a:cubicBezTo>
                <a:close/>
                <a:moveTo>
                  <a:pt x="552524" y="107380"/>
                </a:moveTo>
                <a:lnTo>
                  <a:pt x="664815" y="107380"/>
                </a:lnTo>
                <a:lnTo>
                  <a:pt x="664815" y="194444"/>
                </a:lnTo>
                <a:cubicBezTo>
                  <a:pt x="664815" y="210666"/>
                  <a:pt x="656481" y="218778"/>
                  <a:pt x="639812" y="218778"/>
                </a:cubicBezTo>
                <a:lnTo>
                  <a:pt x="603423" y="218778"/>
                </a:lnTo>
                <a:cubicBezTo>
                  <a:pt x="602679" y="214015"/>
                  <a:pt x="601563" y="208285"/>
                  <a:pt x="600075" y="201588"/>
                </a:cubicBezTo>
                <a:cubicBezTo>
                  <a:pt x="613916" y="202481"/>
                  <a:pt x="625301" y="202927"/>
                  <a:pt x="634231" y="202927"/>
                </a:cubicBezTo>
                <a:cubicBezTo>
                  <a:pt x="643905" y="202927"/>
                  <a:pt x="648742" y="198909"/>
                  <a:pt x="648742" y="190872"/>
                </a:cubicBezTo>
                <a:lnTo>
                  <a:pt x="648742" y="180603"/>
                </a:lnTo>
                <a:lnTo>
                  <a:pt x="568598" y="180603"/>
                </a:lnTo>
                <a:lnTo>
                  <a:pt x="568598" y="220563"/>
                </a:lnTo>
                <a:lnTo>
                  <a:pt x="552524" y="220563"/>
                </a:lnTo>
                <a:close/>
                <a:moveTo>
                  <a:pt x="1449958" y="106263"/>
                </a:moveTo>
                <a:lnTo>
                  <a:pt x="1574080" y="106263"/>
                </a:lnTo>
                <a:lnTo>
                  <a:pt x="1574080" y="193105"/>
                </a:lnTo>
                <a:cubicBezTo>
                  <a:pt x="1574080" y="209178"/>
                  <a:pt x="1565820" y="217289"/>
                  <a:pt x="1549301" y="217438"/>
                </a:cubicBezTo>
                <a:cubicBezTo>
                  <a:pt x="1540520" y="217587"/>
                  <a:pt x="1529283" y="217661"/>
                  <a:pt x="1515591" y="217661"/>
                </a:cubicBezTo>
                <a:cubicBezTo>
                  <a:pt x="1514847" y="212899"/>
                  <a:pt x="1513730" y="207169"/>
                  <a:pt x="1512242" y="200472"/>
                </a:cubicBezTo>
                <a:cubicBezTo>
                  <a:pt x="1525190" y="201365"/>
                  <a:pt x="1535757" y="201811"/>
                  <a:pt x="1543943" y="201811"/>
                </a:cubicBezTo>
                <a:cubicBezTo>
                  <a:pt x="1552426" y="201811"/>
                  <a:pt x="1556667" y="197942"/>
                  <a:pt x="1556668" y="190203"/>
                </a:cubicBezTo>
                <a:lnTo>
                  <a:pt x="1556668" y="179040"/>
                </a:lnTo>
                <a:lnTo>
                  <a:pt x="1467371" y="179040"/>
                </a:lnTo>
                <a:lnTo>
                  <a:pt x="1467371" y="219447"/>
                </a:lnTo>
                <a:lnTo>
                  <a:pt x="1449958" y="219447"/>
                </a:lnTo>
                <a:close/>
                <a:moveTo>
                  <a:pt x="1636365" y="104254"/>
                </a:moveTo>
                <a:lnTo>
                  <a:pt x="1783482" y="104254"/>
                </a:lnTo>
                <a:lnTo>
                  <a:pt x="1783482" y="173013"/>
                </a:lnTo>
                <a:lnTo>
                  <a:pt x="1766515" y="173013"/>
                </a:lnTo>
                <a:lnTo>
                  <a:pt x="1766515" y="164976"/>
                </a:lnTo>
                <a:lnTo>
                  <a:pt x="1653331" y="164976"/>
                </a:lnTo>
                <a:lnTo>
                  <a:pt x="1653331" y="173013"/>
                </a:lnTo>
                <a:lnTo>
                  <a:pt x="1636365" y="173013"/>
                </a:lnTo>
                <a:close/>
                <a:moveTo>
                  <a:pt x="120551" y="102468"/>
                </a:moveTo>
                <a:cubicBezTo>
                  <a:pt x="120179" y="111100"/>
                  <a:pt x="119472" y="119137"/>
                  <a:pt x="118430" y="126579"/>
                </a:cubicBezTo>
                <a:lnTo>
                  <a:pt x="178370" y="126579"/>
                </a:lnTo>
                <a:lnTo>
                  <a:pt x="178370" y="102468"/>
                </a:lnTo>
                <a:close/>
                <a:moveTo>
                  <a:pt x="42639" y="102468"/>
                </a:moveTo>
                <a:lnTo>
                  <a:pt x="42639" y="126579"/>
                </a:lnTo>
                <a:lnTo>
                  <a:pt x="101463" y="126579"/>
                </a:lnTo>
                <a:cubicBezTo>
                  <a:pt x="102431" y="119286"/>
                  <a:pt x="103063" y="111249"/>
                  <a:pt x="103361" y="102468"/>
                </a:cubicBezTo>
                <a:close/>
                <a:moveTo>
                  <a:pt x="1252165" y="95325"/>
                </a:moveTo>
                <a:cubicBezTo>
                  <a:pt x="1233859" y="113333"/>
                  <a:pt x="1213991" y="128811"/>
                  <a:pt x="1192560" y="141759"/>
                </a:cubicBezTo>
                <a:lnTo>
                  <a:pt x="1316012" y="141759"/>
                </a:lnTo>
                <a:cubicBezTo>
                  <a:pt x="1290265" y="128216"/>
                  <a:pt x="1268983" y="112737"/>
                  <a:pt x="1252165" y="95325"/>
                </a:cubicBezTo>
                <a:close/>
                <a:moveTo>
                  <a:pt x="357634" y="91083"/>
                </a:moveTo>
                <a:lnTo>
                  <a:pt x="379735" y="91083"/>
                </a:lnTo>
                <a:cubicBezTo>
                  <a:pt x="372889" y="97780"/>
                  <a:pt x="365819" y="104105"/>
                  <a:pt x="358527" y="110059"/>
                </a:cubicBezTo>
                <a:lnTo>
                  <a:pt x="439787" y="110059"/>
                </a:lnTo>
                <a:lnTo>
                  <a:pt x="439787" y="126355"/>
                </a:lnTo>
                <a:cubicBezTo>
                  <a:pt x="391864" y="178296"/>
                  <a:pt x="327943" y="210518"/>
                  <a:pt x="248022" y="223019"/>
                </a:cubicBezTo>
                <a:cubicBezTo>
                  <a:pt x="245343" y="217661"/>
                  <a:pt x="241994" y="212080"/>
                  <a:pt x="237976" y="206276"/>
                </a:cubicBezTo>
                <a:cubicBezTo>
                  <a:pt x="274290" y="201067"/>
                  <a:pt x="306809" y="192212"/>
                  <a:pt x="335533" y="179710"/>
                </a:cubicBezTo>
                <a:cubicBezTo>
                  <a:pt x="331217" y="174055"/>
                  <a:pt x="325040" y="167134"/>
                  <a:pt x="317004" y="158949"/>
                </a:cubicBezTo>
                <a:lnTo>
                  <a:pt x="330398" y="149126"/>
                </a:lnTo>
                <a:cubicBezTo>
                  <a:pt x="337989" y="157014"/>
                  <a:pt x="344909" y="164827"/>
                  <a:pt x="351160" y="172566"/>
                </a:cubicBezTo>
                <a:cubicBezTo>
                  <a:pt x="376163" y="159767"/>
                  <a:pt x="397669" y="144140"/>
                  <a:pt x="415677" y="125686"/>
                </a:cubicBezTo>
                <a:lnTo>
                  <a:pt x="339105" y="125686"/>
                </a:lnTo>
                <a:cubicBezTo>
                  <a:pt x="312911" y="145331"/>
                  <a:pt x="285303" y="161404"/>
                  <a:pt x="256282" y="173906"/>
                </a:cubicBezTo>
                <a:cubicBezTo>
                  <a:pt x="253603" y="169590"/>
                  <a:pt x="250031" y="164530"/>
                  <a:pt x="245566" y="158725"/>
                </a:cubicBezTo>
                <a:cubicBezTo>
                  <a:pt x="286940" y="142057"/>
                  <a:pt x="324296" y="119509"/>
                  <a:pt x="357634" y="91083"/>
                </a:cubicBezTo>
                <a:close/>
                <a:moveTo>
                  <a:pt x="742057" y="89074"/>
                </a:moveTo>
                <a:lnTo>
                  <a:pt x="758577" y="89074"/>
                </a:lnTo>
                <a:lnTo>
                  <a:pt x="758577" y="106487"/>
                </a:lnTo>
                <a:lnTo>
                  <a:pt x="804341" y="106487"/>
                </a:lnTo>
                <a:lnTo>
                  <a:pt x="804341" y="123007"/>
                </a:lnTo>
                <a:lnTo>
                  <a:pt x="758577" y="123007"/>
                </a:lnTo>
                <a:lnTo>
                  <a:pt x="758577" y="150689"/>
                </a:lnTo>
                <a:lnTo>
                  <a:pt x="767953" y="139303"/>
                </a:lnTo>
                <a:cubicBezTo>
                  <a:pt x="781124" y="149200"/>
                  <a:pt x="794742" y="159618"/>
                  <a:pt x="808806" y="170557"/>
                </a:cubicBezTo>
                <a:lnTo>
                  <a:pt x="797644" y="184845"/>
                </a:lnTo>
                <a:cubicBezTo>
                  <a:pt x="785589" y="173683"/>
                  <a:pt x="772567" y="162521"/>
                  <a:pt x="758577" y="151358"/>
                </a:cubicBezTo>
                <a:lnTo>
                  <a:pt x="758577" y="220787"/>
                </a:lnTo>
                <a:lnTo>
                  <a:pt x="742057" y="220787"/>
                </a:lnTo>
                <a:lnTo>
                  <a:pt x="742057" y="145108"/>
                </a:lnTo>
                <a:cubicBezTo>
                  <a:pt x="729481" y="165423"/>
                  <a:pt x="714896" y="183356"/>
                  <a:pt x="698301" y="198909"/>
                </a:cubicBezTo>
                <a:cubicBezTo>
                  <a:pt x="695474" y="196081"/>
                  <a:pt x="691009" y="192137"/>
                  <a:pt x="684907" y="187077"/>
                </a:cubicBezTo>
                <a:cubicBezTo>
                  <a:pt x="708198" y="168325"/>
                  <a:pt x="726132" y="146968"/>
                  <a:pt x="738708" y="123007"/>
                </a:cubicBezTo>
                <a:lnTo>
                  <a:pt x="693167" y="123007"/>
                </a:lnTo>
                <a:lnTo>
                  <a:pt x="693167" y="106487"/>
                </a:lnTo>
                <a:lnTo>
                  <a:pt x="742057" y="106487"/>
                </a:lnTo>
                <a:close/>
                <a:moveTo>
                  <a:pt x="3936057" y="86618"/>
                </a:moveTo>
                <a:cubicBezTo>
                  <a:pt x="3926011" y="86618"/>
                  <a:pt x="3917677" y="90376"/>
                  <a:pt x="3911054" y="97892"/>
                </a:cubicBezTo>
                <a:cubicBezTo>
                  <a:pt x="3904431" y="105408"/>
                  <a:pt x="3901120" y="116756"/>
                  <a:pt x="3901120" y="131936"/>
                </a:cubicBezTo>
                <a:cubicBezTo>
                  <a:pt x="3901120" y="147117"/>
                  <a:pt x="3904431" y="158484"/>
                  <a:pt x="3911054" y="166037"/>
                </a:cubicBezTo>
                <a:cubicBezTo>
                  <a:pt x="3917677" y="173590"/>
                  <a:pt x="3926011" y="177366"/>
                  <a:pt x="3936057" y="177366"/>
                </a:cubicBezTo>
                <a:cubicBezTo>
                  <a:pt x="3946029" y="177366"/>
                  <a:pt x="3954326" y="173571"/>
                  <a:pt x="3960949" y="165981"/>
                </a:cubicBezTo>
                <a:cubicBezTo>
                  <a:pt x="3967571" y="158391"/>
                  <a:pt x="3970883" y="146819"/>
                  <a:pt x="3970883" y="131267"/>
                </a:cubicBezTo>
                <a:cubicBezTo>
                  <a:pt x="3970883" y="116607"/>
                  <a:pt x="3967553" y="105501"/>
                  <a:pt x="3960893" y="97948"/>
                </a:cubicBezTo>
                <a:cubicBezTo>
                  <a:pt x="3954233" y="90395"/>
                  <a:pt x="3945954" y="86618"/>
                  <a:pt x="3936057" y="86618"/>
                </a:cubicBezTo>
                <a:close/>
                <a:moveTo>
                  <a:pt x="3393132" y="86618"/>
                </a:moveTo>
                <a:cubicBezTo>
                  <a:pt x="3383086" y="86618"/>
                  <a:pt x="3374752" y="90376"/>
                  <a:pt x="3368129" y="97892"/>
                </a:cubicBezTo>
                <a:cubicBezTo>
                  <a:pt x="3361506" y="105408"/>
                  <a:pt x="3358195" y="116756"/>
                  <a:pt x="3358195" y="131936"/>
                </a:cubicBezTo>
                <a:cubicBezTo>
                  <a:pt x="3358195" y="147117"/>
                  <a:pt x="3361506" y="158484"/>
                  <a:pt x="3368129" y="166037"/>
                </a:cubicBezTo>
                <a:cubicBezTo>
                  <a:pt x="3374752" y="173590"/>
                  <a:pt x="3383086" y="177366"/>
                  <a:pt x="3393132" y="177366"/>
                </a:cubicBezTo>
                <a:cubicBezTo>
                  <a:pt x="3403104" y="177366"/>
                  <a:pt x="3411401" y="173571"/>
                  <a:pt x="3418024" y="165981"/>
                </a:cubicBezTo>
                <a:cubicBezTo>
                  <a:pt x="3424646" y="158391"/>
                  <a:pt x="3427958" y="146819"/>
                  <a:pt x="3427958" y="131267"/>
                </a:cubicBezTo>
                <a:cubicBezTo>
                  <a:pt x="3427958" y="116607"/>
                  <a:pt x="3424628" y="105501"/>
                  <a:pt x="3417968" y="97948"/>
                </a:cubicBezTo>
                <a:cubicBezTo>
                  <a:pt x="3411308" y="90395"/>
                  <a:pt x="3403029" y="86618"/>
                  <a:pt x="3393132" y="86618"/>
                </a:cubicBezTo>
                <a:close/>
                <a:moveTo>
                  <a:pt x="1372046" y="77912"/>
                </a:moveTo>
                <a:lnTo>
                  <a:pt x="1416248" y="77912"/>
                </a:lnTo>
                <a:lnTo>
                  <a:pt x="1416248" y="181943"/>
                </a:lnTo>
                <a:cubicBezTo>
                  <a:pt x="1424583" y="176287"/>
                  <a:pt x="1432917" y="170408"/>
                  <a:pt x="1441251" y="164306"/>
                </a:cubicBezTo>
                <a:cubicBezTo>
                  <a:pt x="1441698" y="171748"/>
                  <a:pt x="1442219" y="178222"/>
                  <a:pt x="1442814" y="183729"/>
                </a:cubicBezTo>
                <a:cubicBezTo>
                  <a:pt x="1426740" y="194444"/>
                  <a:pt x="1413123" y="204118"/>
                  <a:pt x="1401961" y="212750"/>
                </a:cubicBezTo>
                <a:lnTo>
                  <a:pt x="1391692" y="198016"/>
                </a:lnTo>
                <a:cubicBezTo>
                  <a:pt x="1396752" y="193254"/>
                  <a:pt x="1399282" y="186779"/>
                  <a:pt x="1399282" y="178594"/>
                </a:cubicBezTo>
                <a:lnTo>
                  <a:pt x="1399282" y="94208"/>
                </a:lnTo>
                <a:lnTo>
                  <a:pt x="1372046" y="94208"/>
                </a:lnTo>
                <a:close/>
                <a:moveTo>
                  <a:pt x="1247254" y="75903"/>
                </a:moveTo>
                <a:lnTo>
                  <a:pt x="1266006" y="78805"/>
                </a:lnTo>
                <a:cubicBezTo>
                  <a:pt x="1264816" y="80144"/>
                  <a:pt x="1263551" y="81632"/>
                  <a:pt x="1262211" y="83270"/>
                </a:cubicBezTo>
                <a:cubicBezTo>
                  <a:pt x="1290786" y="110654"/>
                  <a:pt x="1324942" y="129406"/>
                  <a:pt x="1364679" y="139527"/>
                </a:cubicBezTo>
                <a:cubicBezTo>
                  <a:pt x="1359768" y="146968"/>
                  <a:pt x="1356122" y="153293"/>
                  <a:pt x="1353740" y="158502"/>
                </a:cubicBezTo>
                <a:cubicBezTo>
                  <a:pt x="1343918" y="154930"/>
                  <a:pt x="1334616" y="150986"/>
                  <a:pt x="1325835" y="146670"/>
                </a:cubicBezTo>
                <a:lnTo>
                  <a:pt x="1325835" y="221903"/>
                </a:lnTo>
                <a:lnTo>
                  <a:pt x="1307976" y="221903"/>
                </a:lnTo>
                <a:lnTo>
                  <a:pt x="1307976" y="211857"/>
                </a:lnTo>
                <a:lnTo>
                  <a:pt x="1198810" y="211857"/>
                </a:lnTo>
                <a:lnTo>
                  <a:pt x="1198810" y="221903"/>
                </a:lnTo>
                <a:lnTo>
                  <a:pt x="1180951" y="221903"/>
                </a:lnTo>
                <a:lnTo>
                  <a:pt x="1180951" y="148679"/>
                </a:lnTo>
                <a:cubicBezTo>
                  <a:pt x="1171277" y="153888"/>
                  <a:pt x="1161380" y="158577"/>
                  <a:pt x="1151260" y="162744"/>
                </a:cubicBezTo>
                <a:cubicBezTo>
                  <a:pt x="1148581" y="157237"/>
                  <a:pt x="1145307" y="151954"/>
                  <a:pt x="1141437" y="146894"/>
                </a:cubicBezTo>
                <a:cubicBezTo>
                  <a:pt x="1187574" y="127397"/>
                  <a:pt x="1222846" y="103733"/>
                  <a:pt x="1247254" y="75903"/>
                </a:cubicBezTo>
                <a:close/>
                <a:moveTo>
                  <a:pt x="3582702" y="72666"/>
                </a:moveTo>
                <a:lnTo>
                  <a:pt x="3602794" y="72666"/>
                </a:lnTo>
                <a:lnTo>
                  <a:pt x="3602794" y="138410"/>
                </a:lnTo>
                <a:cubicBezTo>
                  <a:pt x="3602794" y="148903"/>
                  <a:pt x="3603203" y="155972"/>
                  <a:pt x="3604022" y="159618"/>
                </a:cubicBezTo>
                <a:cubicBezTo>
                  <a:pt x="3605287" y="164902"/>
                  <a:pt x="3607966" y="169050"/>
                  <a:pt x="3612058" y="172064"/>
                </a:cubicBezTo>
                <a:cubicBezTo>
                  <a:pt x="3616151" y="175078"/>
                  <a:pt x="3621211" y="176585"/>
                  <a:pt x="3627239" y="176585"/>
                </a:cubicBezTo>
                <a:cubicBezTo>
                  <a:pt x="3633266" y="176585"/>
                  <a:pt x="3638922" y="175041"/>
                  <a:pt x="3644205" y="171952"/>
                </a:cubicBezTo>
                <a:cubicBezTo>
                  <a:pt x="3649489" y="168864"/>
                  <a:pt x="3653228" y="164660"/>
                  <a:pt x="3655423" y="159339"/>
                </a:cubicBezTo>
                <a:cubicBezTo>
                  <a:pt x="3657618" y="154019"/>
                  <a:pt x="3658716" y="146298"/>
                  <a:pt x="3658716" y="136178"/>
                </a:cubicBezTo>
                <a:lnTo>
                  <a:pt x="3658716" y="72666"/>
                </a:lnTo>
                <a:lnTo>
                  <a:pt x="3678808" y="72666"/>
                </a:lnTo>
                <a:lnTo>
                  <a:pt x="3678808" y="191207"/>
                </a:lnTo>
                <a:lnTo>
                  <a:pt x="3660837" y="191207"/>
                </a:lnTo>
                <a:lnTo>
                  <a:pt x="3660837" y="173794"/>
                </a:lnTo>
                <a:cubicBezTo>
                  <a:pt x="3651609" y="187189"/>
                  <a:pt x="3639071" y="193886"/>
                  <a:pt x="3623220" y="193886"/>
                </a:cubicBezTo>
                <a:cubicBezTo>
                  <a:pt x="3616225" y="193886"/>
                  <a:pt x="3609696" y="192547"/>
                  <a:pt x="3603631" y="189868"/>
                </a:cubicBezTo>
                <a:cubicBezTo>
                  <a:pt x="3597566" y="187189"/>
                  <a:pt x="3593064" y="183822"/>
                  <a:pt x="3590125" y="179766"/>
                </a:cubicBezTo>
                <a:cubicBezTo>
                  <a:pt x="3587185" y="175710"/>
                  <a:pt x="3585120" y="170743"/>
                  <a:pt x="3583930" y="164865"/>
                </a:cubicBezTo>
                <a:cubicBezTo>
                  <a:pt x="3583111" y="160921"/>
                  <a:pt x="3582702" y="154670"/>
                  <a:pt x="3582702" y="146112"/>
                </a:cubicBezTo>
                <a:close/>
                <a:moveTo>
                  <a:pt x="3457463" y="72666"/>
                </a:moveTo>
                <a:lnTo>
                  <a:pt x="3479118" y="72666"/>
                </a:lnTo>
                <a:lnTo>
                  <a:pt x="3503786" y="141312"/>
                </a:lnTo>
                <a:cubicBezTo>
                  <a:pt x="3506986" y="150019"/>
                  <a:pt x="3509851" y="159172"/>
                  <a:pt x="3512381" y="168771"/>
                </a:cubicBezTo>
                <a:cubicBezTo>
                  <a:pt x="3514687" y="159544"/>
                  <a:pt x="3517441" y="150540"/>
                  <a:pt x="3520641" y="141759"/>
                </a:cubicBezTo>
                <a:lnTo>
                  <a:pt x="3545979" y="72666"/>
                </a:lnTo>
                <a:lnTo>
                  <a:pt x="3566070" y="72666"/>
                </a:lnTo>
                <a:lnTo>
                  <a:pt x="3520975" y="193216"/>
                </a:lnTo>
                <a:cubicBezTo>
                  <a:pt x="3516139" y="206239"/>
                  <a:pt x="3512381" y="215206"/>
                  <a:pt x="3509702" y="220117"/>
                </a:cubicBezTo>
                <a:cubicBezTo>
                  <a:pt x="3506130" y="226740"/>
                  <a:pt x="3502037" y="231595"/>
                  <a:pt x="3497423" y="234684"/>
                </a:cubicBezTo>
                <a:cubicBezTo>
                  <a:pt x="3492810" y="237772"/>
                  <a:pt x="3487303" y="239316"/>
                  <a:pt x="3480903" y="239316"/>
                </a:cubicBezTo>
                <a:cubicBezTo>
                  <a:pt x="3477034" y="239316"/>
                  <a:pt x="3472718" y="238497"/>
                  <a:pt x="3467955" y="236860"/>
                </a:cubicBezTo>
                <a:lnTo>
                  <a:pt x="3465723" y="217996"/>
                </a:lnTo>
                <a:cubicBezTo>
                  <a:pt x="3470113" y="219187"/>
                  <a:pt x="3473946" y="219782"/>
                  <a:pt x="3477220" y="219782"/>
                </a:cubicBezTo>
                <a:cubicBezTo>
                  <a:pt x="3481685" y="219782"/>
                  <a:pt x="3485257" y="219038"/>
                  <a:pt x="3487936" y="217550"/>
                </a:cubicBezTo>
                <a:cubicBezTo>
                  <a:pt x="3490615" y="216061"/>
                  <a:pt x="3492810" y="213978"/>
                  <a:pt x="3494521" y="211299"/>
                </a:cubicBezTo>
                <a:cubicBezTo>
                  <a:pt x="3495786" y="209290"/>
                  <a:pt x="3497833" y="204304"/>
                  <a:pt x="3500660" y="196342"/>
                </a:cubicBezTo>
                <a:cubicBezTo>
                  <a:pt x="3501033" y="195225"/>
                  <a:pt x="3501628" y="193588"/>
                  <a:pt x="3502446" y="191430"/>
                </a:cubicBezTo>
                <a:close/>
                <a:moveTo>
                  <a:pt x="3173685" y="72666"/>
                </a:moveTo>
                <a:lnTo>
                  <a:pt x="3193777" y="72666"/>
                </a:lnTo>
                <a:lnTo>
                  <a:pt x="3193777" y="191207"/>
                </a:lnTo>
                <a:lnTo>
                  <a:pt x="3173685" y="191207"/>
                </a:lnTo>
                <a:close/>
                <a:moveTo>
                  <a:pt x="3125837" y="72666"/>
                </a:moveTo>
                <a:lnTo>
                  <a:pt x="3145929" y="72666"/>
                </a:lnTo>
                <a:lnTo>
                  <a:pt x="3145929" y="197681"/>
                </a:lnTo>
                <a:cubicBezTo>
                  <a:pt x="3145929" y="212266"/>
                  <a:pt x="3144031" y="222424"/>
                  <a:pt x="3140236" y="228154"/>
                </a:cubicBezTo>
                <a:cubicBezTo>
                  <a:pt x="3135399" y="235595"/>
                  <a:pt x="3127362" y="239316"/>
                  <a:pt x="3116126" y="239316"/>
                </a:cubicBezTo>
                <a:cubicBezTo>
                  <a:pt x="3110694" y="239316"/>
                  <a:pt x="3105447" y="238609"/>
                  <a:pt x="3100387" y="237195"/>
                </a:cubicBezTo>
                <a:lnTo>
                  <a:pt x="3104182" y="220117"/>
                </a:lnTo>
                <a:cubicBezTo>
                  <a:pt x="3108201" y="221159"/>
                  <a:pt x="3111363" y="221680"/>
                  <a:pt x="3113670" y="221680"/>
                </a:cubicBezTo>
                <a:cubicBezTo>
                  <a:pt x="3117763" y="221680"/>
                  <a:pt x="3120814" y="220322"/>
                  <a:pt x="3122823" y="217606"/>
                </a:cubicBezTo>
                <a:cubicBezTo>
                  <a:pt x="3124832" y="214889"/>
                  <a:pt x="3125837" y="208099"/>
                  <a:pt x="3125837" y="197235"/>
                </a:cubicBezTo>
                <a:close/>
                <a:moveTo>
                  <a:pt x="2954610" y="72666"/>
                </a:moveTo>
                <a:lnTo>
                  <a:pt x="2974702" y="72666"/>
                </a:lnTo>
                <a:lnTo>
                  <a:pt x="2974702" y="191207"/>
                </a:lnTo>
                <a:lnTo>
                  <a:pt x="2954610" y="191207"/>
                </a:lnTo>
                <a:close/>
                <a:moveTo>
                  <a:pt x="2830041" y="72666"/>
                </a:moveTo>
                <a:lnTo>
                  <a:pt x="2855156" y="72666"/>
                </a:lnTo>
                <a:lnTo>
                  <a:pt x="2873350" y="100459"/>
                </a:lnTo>
                <a:cubicBezTo>
                  <a:pt x="2876773" y="105743"/>
                  <a:pt x="2879526" y="110170"/>
                  <a:pt x="2881610" y="113742"/>
                </a:cubicBezTo>
                <a:cubicBezTo>
                  <a:pt x="2884884" y="108831"/>
                  <a:pt x="2887898" y="104478"/>
                  <a:pt x="2890651" y="100682"/>
                </a:cubicBezTo>
                <a:lnTo>
                  <a:pt x="2910631" y="72666"/>
                </a:lnTo>
                <a:lnTo>
                  <a:pt x="2934630" y="72666"/>
                </a:lnTo>
                <a:lnTo>
                  <a:pt x="2893665" y="128476"/>
                </a:lnTo>
                <a:lnTo>
                  <a:pt x="2937755" y="191207"/>
                </a:lnTo>
                <a:lnTo>
                  <a:pt x="2913087" y="191207"/>
                </a:lnTo>
                <a:lnTo>
                  <a:pt x="2888754" y="154372"/>
                </a:lnTo>
                <a:lnTo>
                  <a:pt x="2882280" y="144438"/>
                </a:lnTo>
                <a:lnTo>
                  <a:pt x="2851138" y="191207"/>
                </a:lnTo>
                <a:lnTo>
                  <a:pt x="2826804" y="191207"/>
                </a:lnTo>
                <a:lnTo>
                  <a:pt x="2870113" y="129592"/>
                </a:lnTo>
                <a:close/>
                <a:moveTo>
                  <a:pt x="2282874" y="72666"/>
                </a:moveTo>
                <a:lnTo>
                  <a:pt x="2303636" y="72666"/>
                </a:lnTo>
                <a:lnTo>
                  <a:pt x="2322500" y="141089"/>
                </a:lnTo>
                <a:lnTo>
                  <a:pt x="2329532" y="166539"/>
                </a:lnTo>
                <a:cubicBezTo>
                  <a:pt x="2329830" y="165274"/>
                  <a:pt x="2331876" y="157125"/>
                  <a:pt x="2335671" y="142094"/>
                </a:cubicBezTo>
                <a:lnTo>
                  <a:pt x="2354535" y="72666"/>
                </a:lnTo>
                <a:lnTo>
                  <a:pt x="2375185" y="72666"/>
                </a:lnTo>
                <a:lnTo>
                  <a:pt x="2392933" y="141424"/>
                </a:lnTo>
                <a:lnTo>
                  <a:pt x="2398849" y="164083"/>
                </a:lnTo>
                <a:lnTo>
                  <a:pt x="2405658" y="141201"/>
                </a:lnTo>
                <a:lnTo>
                  <a:pt x="2425973" y="72666"/>
                </a:lnTo>
                <a:lnTo>
                  <a:pt x="2444799" y="72666"/>
                </a:lnTo>
                <a:lnTo>
                  <a:pt x="2445506" y="72666"/>
                </a:lnTo>
                <a:lnTo>
                  <a:pt x="2465561" y="72666"/>
                </a:lnTo>
                <a:lnTo>
                  <a:pt x="2484425" y="141089"/>
                </a:lnTo>
                <a:lnTo>
                  <a:pt x="2491457" y="166539"/>
                </a:lnTo>
                <a:cubicBezTo>
                  <a:pt x="2491755" y="165274"/>
                  <a:pt x="2493801" y="157125"/>
                  <a:pt x="2497596" y="142094"/>
                </a:cubicBezTo>
                <a:lnTo>
                  <a:pt x="2516460" y="72666"/>
                </a:lnTo>
                <a:lnTo>
                  <a:pt x="2537110" y="72666"/>
                </a:lnTo>
                <a:lnTo>
                  <a:pt x="2554858" y="141424"/>
                </a:lnTo>
                <a:lnTo>
                  <a:pt x="2560774" y="164083"/>
                </a:lnTo>
                <a:lnTo>
                  <a:pt x="2567583" y="141201"/>
                </a:lnTo>
                <a:lnTo>
                  <a:pt x="2587898" y="72666"/>
                </a:lnTo>
                <a:lnTo>
                  <a:pt x="2606724" y="72666"/>
                </a:lnTo>
                <a:lnTo>
                  <a:pt x="2607431" y="72666"/>
                </a:lnTo>
                <a:lnTo>
                  <a:pt x="2627486" y="72666"/>
                </a:lnTo>
                <a:lnTo>
                  <a:pt x="2646350" y="141089"/>
                </a:lnTo>
                <a:lnTo>
                  <a:pt x="2653382" y="166539"/>
                </a:lnTo>
                <a:cubicBezTo>
                  <a:pt x="2653680" y="165274"/>
                  <a:pt x="2655726" y="157125"/>
                  <a:pt x="2659521" y="142094"/>
                </a:cubicBezTo>
                <a:lnTo>
                  <a:pt x="2678385" y="72666"/>
                </a:lnTo>
                <a:lnTo>
                  <a:pt x="2699035" y="72666"/>
                </a:lnTo>
                <a:lnTo>
                  <a:pt x="2716783" y="141424"/>
                </a:lnTo>
                <a:lnTo>
                  <a:pt x="2722699" y="164083"/>
                </a:lnTo>
                <a:lnTo>
                  <a:pt x="2729508" y="141201"/>
                </a:lnTo>
                <a:lnTo>
                  <a:pt x="2749823" y="72666"/>
                </a:lnTo>
                <a:lnTo>
                  <a:pt x="2769356" y="72666"/>
                </a:lnTo>
                <a:lnTo>
                  <a:pt x="2732298" y="191207"/>
                </a:lnTo>
                <a:lnTo>
                  <a:pt x="2711425" y="191207"/>
                </a:lnTo>
                <a:lnTo>
                  <a:pt x="2692561" y="120216"/>
                </a:lnTo>
                <a:lnTo>
                  <a:pt x="2687984" y="100013"/>
                </a:lnTo>
                <a:lnTo>
                  <a:pt x="2663986" y="191207"/>
                </a:lnTo>
                <a:lnTo>
                  <a:pt x="2643001" y="191207"/>
                </a:lnTo>
                <a:lnTo>
                  <a:pt x="2607074" y="73808"/>
                </a:lnTo>
                <a:lnTo>
                  <a:pt x="2570373" y="191207"/>
                </a:lnTo>
                <a:lnTo>
                  <a:pt x="2549500" y="191207"/>
                </a:lnTo>
                <a:lnTo>
                  <a:pt x="2530636" y="120216"/>
                </a:lnTo>
                <a:lnTo>
                  <a:pt x="2526059" y="100013"/>
                </a:lnTo>
                <a:lnTo>
                  <a:pt x="2502061" y="191207"/>
                </a:lnTo>
                <a:lnTo>
                  <a:pt x="2481076" y="191207"/>
                </a:lnTo>
                <a:lnTo>
                  <a:pt x="2445149" y="73808"/>
                </a:lnTo>
                <a:lnTo>
                  <a:pt x="2408448" y="191207"/>
                </a:lnTo>
                <a:lnTo>
                  <a:pt x="2387575" y="191207"/>
                </a:lnTo>
                <a:lnTo>
                  <a:pt x="2368711" y="120216"/>
                </a:lnTo>
                <a:lnTo>
                  <a:pt x="2364134" y="100013"/>
                </a:lnTo>
                <a:lnTo>
                  <a:pt x="2340136" y="191207"/>
                </a:lnTo>
                <a:lnTo>
                  <a:pt x="2319151" y="191207"/>
                </a:lnTo>
                <a:close/>
                <a:moveTo>
                  <a:pt x="885155" y="71214"/>
                </a:moveTo>
                <a:lnTo>
                  <a:pt x="899219" y="82153"/>
                </a:lnTo>
                <a:cubicBezTo>
                  <a:pt x="879574" y="104775"/>
                  <a:pt x="853529" y="124793"/>
                  <a:pt x="821085" y="142205"/>
                </a:cubicBezTo>
                <a:cubicBezTo>
                  <a:pt x="818406" y="137889"/>
                  <a:pt x="814983" y="132904"/>
                  <a:pt x="810816" y="127248"/>
                </a:cubicBezTo>
                <a:cubicBezTo>
                  <a:pt x="844302" y="110877"/>
                  <a:pt x="869082" y="92199"/>
                  <a:pt x="885155" y="71214"/>
                </a:cubicBezTo>
                <a:close/>
                <a:moveTo>
                  <a:pt x="1671414" y="70098"/>
                </a:moveTo>
                <a:lnTo>
                  <a:pt x="1747093" y="70098"/>
                </a:lnTo>
                <a:lnTo>
                  <a:pt x="1747093" y="84832"/>
                </a:lnTo>
                <a:lnTo>
                  <a:pt x="1671414" y="84832"/>
                </a:lnTo>
                <a:close/>
                <a:moveTo>
                  <a:pt x="4065686" y="69987"/>
                </a:moveTo>
                <a:cubicBezTo>
                  <a:pt x="4074467" y="69987"/>
                  <a:pt x="4081667" y="71810"/>
                  <a:pt x="4087285" y="75456"/>
                </a:cubicBezTo>
                <a:cubicBezTo>
                  <a:pt x="4092903" y="79102"/>
                  <a:pt x="4096866" y="84200"/>
                  <a:pt x="4099173" y="90748"/>
                </a:cubicBezTo>
                <a:cubicBezTo>
                  <a:pt x="4108549" y="76907"/>
                  <a:pt x="4120753" y="69987"/>
                  <a:pt x="4135785" y="69987"/>
                </a:cubicBezTo>
                <a:cubicBezTo>
                  <a:pt x="4147542" y="69987"/>
                  <a:pt x="4156583" y="73242"/>
                  <a:pt x="4162909" y="79753"/>
                </a:cubicBezTo>
                <a:cubicBezTo>
                  <a:pt x="4169234" y="86265"/>
                  <a:pt x="4172396" y="96292"/>
                  <a:pt x="4172396" y="109835"/>
                </a:cubicBezTo>
                <a:lnTo>
                  <a:pt x="4172396" y="191207"/>
                </a:lnTo>
                <a:lnTo>
                  <a:pt x="4152416" y="191207"/>
                </a:lnTo>
                <a:lnTo>
                  <a:pt x="4152416" y="116533"/>
                </a:lnTo>
                <a:cubicBezTo>
                  <a:pt x="4152416" y="108496"/>
                  <a:pt x="4151765" y="102710"/>
                  <a:pt x="4150463" y="99176"/>
                </a:cubicBezTo>
                <a:cubicBezTo>
                  <a:pt x="4149161" y="95641"/>
                  <a:pt x="4146798" y="92795"/>
                  <a:pt x="4143375" y="90637"/>
                </a:cubicBezTo>
                <a:cubicBezTo>
                  <a:pt x="4139952" y="88479"/>
                  <a:pt x="4135933" y="87400"/>
                  <a:pt x="4131320" y="87400"/>
                </a:cubicBezTo>
                <a:cubicBezTo>
                  <a:pt x="4122985" y="87400"/>
                  <a:pt x="4116065" y="90171"/>
                  <a:pt x="4110558" y="95715"/>
                </a:cubicBezTo>
                <a:cubicBezTo>
                  <a:pt x="4105052" y="101259"/>
                  <a:pt x="4102298" y="110133"/>
                  <a:pt x="4102298" y="122337"/>
                </a:cubicBezTo>
                <a:lnTo>
                  <a:pt x="4102298" y="191207"/>
                </a:lnTo>
                <a:lnTo>
                  <a:pt x="4082206" y="191207"/>
                </a:lnTo>
                <a:lnTo>
                  <a:pt x="4082206" y="114189"/>
                </a:lnTo>
                <a:cubicBezTo>
                  <a:pt x="4082206" y="105259"/>
                  <a:pt x="4080569" y="98562"/>
                  <a:pt x="4077295" y="94097"/>
                </a:cubicBezTo>
                <a:cubicBezTo>
                  <a:pt x="4074021" y="89632"/>
                  <a:pt x="4068663" y="87400"/>
                  <a:pt x="4061222" y="87400"/>
                </a:cubicBezTo>
                <a:cubicBezTo>
                  <a:pt x="4055566" y="87400"/>
                  <a:pt x="4050339" y="88888"/>
                  <a:pt x="4045539" y="91864"/>
                </a:cubicBezTo>
                <a:cubicBezTo>
                  <a:pt x="4040739" y="94841"/>
                  <a:pt x="4037260" y="99194"/>
                  <a:pt x="4035102" y="104924"/>
                </a:cubicBezTo>
                <a:cubicBezTo>
                  <a:pt x="4032944" y="110654"/>
                  <a:pt x="4031865" y="118914"/>
                  <a:pt x="4031865" y="129704"/>
                </a:cubicBezTo>
                <a:lnTo>
                  <a:pt x="4031865" y="191207"/>
                </a:lnTo>
                <a:lnTo>
                  <a:pt x="4011773" y="191207"/>
                </a:lnTo>
                <a:lnTo>
                  <a:pt x="4011773" y="72666"/>
                </a:lnTo>
                <a:lnTo>
                  <a:pt x="4029744" y="72666"/>
                </a:lnTo>
                <a:lnTo>
                  <a:pt x="4029744" y="89297"/>
                </a:lnTo>
                <a:cubicBezTo>
                  <a:pt x="4033465" y="83493"/>
                  <a:pt x="4038414" y="78823"/>
                  <a:pt x="4044590" y="75289"/>
                </a:cubicBezTo>
                <a:cubicBezTo>
                  <a:pt x="4050766" y="71754"/>
                  <a:pt x="4057799" y="69987"/>
                  <a:pt x="4065686" y="69987"/>
                </a:cubicBezTo>
                <a:close/>
                <a:moveTo>
                  <a:pt x="3936057" y="69987"/>
                </a:moveTo>
                <a:cubicBezTo>
                  <a:pt x="3952354" y="69987"/>
                  <a:pt x="3965674" y="75326"/>
                  <a:pt x="3976017" y="86004"/>
                </a:cubicBezTo>
                <a:cubicBezTo>
                  <a:pt x="3986361" y="96683"/>
                  <a:pt x="3991533" y="111435"/>
                  <a:pt x="3991533" y="130262"/>
                </a:cubicBezTo>
                <a:cubicBezTo>
                  <a:pt x="3991533" y="145517"/>
                  <a:pt x="3989245" y="157516"/>
                  <a:pt x="3984668" y="166260"/>
                </a:cubicBezTo>
                <a:cubicBezTo>
                  <a:pt x="3980092" y="175003"/>
                  <a:pt x="3973432" y="181794"/>
                  <a:pt x="3964688" y="186631"/>
                </a:cubicBezTo>
                <a:cubicBezTo>
                  <a:pt x="3955944" y="191468"/>
                  <a:pt x="3946401" y="193886"/>
                  <a:pt x="3936057" y="193886"/>
                </a:cubicBezTo>
                <a:cubicBezTo>
                  <a:pt x="3919463" y="193886"/>
                  <a:pt x="3906050" y="188565"/>
                  <a:pt x="3895818" y="177924"/>
                </a:cubicBezTo>
                <a:cubicBezTo>
                  <a:pt x="3885586" y="167283"/>
                  <a:pt x="3880470" y="151954"/>
                  <a:pt x="3880470" y="131936"/>
                </a:cubicBezTo>
                <a:cubicBezTo>
                  <a:pt x="3880470" y="109984"/>
                  <a:pt x="3886572" y="93725"/>
                  <a:pt x="3898776" y="83158"/>
                </a:cubicBezTo>
                <a:cubicBezTo>
                  <a:pt x="3908970" y="74377"/>
                  <a:pt x="3921398" y="69987"/>
                  <a:pt x="3936057" y="69987"/>
                </a:cubicBezTo>
                <a:close/>
                <a:moveTo>
                  <a:pt x="3821534" y="69987"/>
                </a:moveTo>
                <a:cubicBezTo>
                  <a:pt x="3834408" y="69987"/>
                  <a:pt x="3844937" y="73242"/>
                  <a:pt x="3853123" y="79753"/>
                </a:cubicBezTo>
                <a:cubicBezTo>
                  <a:pt x="3861308" y="86265"/>
                  <a:pt x="3866554" y="95511"/>
                  <a:pt x="3868861" y="107491"/>
                </a:cubicBezTo>
                <a:lnTo>
                  <a:pt x="3849328" y="110505"/>
                </a:lnTo>
                <a:cubicBezTo>
                  <a:pt x="3847467" y="102543"/>
                  <a:pt x="3844174" y="96552"/>
                  <a:pt x="3839449" y="92534"/>
                </a:cubicBezTo>
                <a:cubicBezTo>
                  <a:pt x="3834724" y="88516"/>
                  <a:pt x="3829012" y="86507"/>
                  <a:pt x="3822315" y="86507"/>
                </a:cubicBezTo>
                <a:cubicBezTo>
                  <a:pt x="3812195" y="86507"/>
                  <a:pt x="3803972" y="90134"/>
                  <a:pt x="3797647" y="97390"/>
                </a:cubicBezTo>
                <a:cubicBezTo>
                  <a:pt x="3791322" y="104645"/>
                  <a:pt x="3788159" y="116123"/>
                  <a:pt x="3788159" y="131825"/>
                </a:cubicBezTo>
                <a:cubicBezTo>
                  <a:pt x="3788159" y="147749"/>
                  <a:pt x="3791210" y="159321"/>
                  <a:pt x="3797312" y="166539"/>
                </a:cubicBezTo>
                <a:cubicBezTo>
                  <a:pt x="3803414" y="173757"/>
                  <a:pt x="3811376" y="177366"/>
                  <a:pt x="3821199" y="177366"/>
                </a:cubicBezTo>
                <a:cubicBezTo>
                  <a:pt x="3829087" y="177366"/>
                  <a:pt x="3835673" y="174948"/>
                  <a:pt x="3840956" y="170111"/>
                </a:cubicBezTo>
                <a:cubicBezTo>
                  <a:pt x="3846239" y="165274"/>
                  <a:pt x="3849588" y="157832"/>
                  <a:pt x="3851002" y="147787"/>
                </a:cubicBezTo>
                <a:lnTo>
                  <a:pt x="3870759" y="150354"/>
                </a:lnTo>
                <a:cubicBezTo>
                  <a:pt x="3868601" y="163972"/>
                  <a:pt x="3863076" y="174631"/>
                  <a:pt x="3854183" y="182333"/>
                </a:cubicBezTo>
                <a:cubicBezTo>
                  <a:pt x="3845291" y="190035"/>
                  <a:pt x="3834370" y="193886"/>
                  <a:pt x="3821422" y="193886"/>
                </a:cubicBezTo>
                <a:cubicBezTo>
                  <a:pt x="3805200" y="193886"/>
                  <a:pt x="3792159" y="188584"/>
                  <a:pt x="3782299" y="177980"/>
                </a:cubicBezTo>
                <a:cubicBezTo>
                  <a:pt x="3772439" y="167376"/>
                  <a:pt x="3767509" y="152177"/>
                  <a:pt x="3767509" y="132383"/>
                </a:cubicBezTo>
                <a:cubicBezTo>
                  <a:pt x="3767509" y="119584"/>
                  <a:pt x="3769630" y="108384"/>
                  <a:pt x="3773872" y="98785"/>
                </a:cubicBezTo>
                <a:cubicBezTo>
                  <a:pt x="3778113" y="89185"/>
                  <a:pt x="3784569" y="81986"/>
                  <a:pt x="3793238" y="77186"/>
                </a:cubicBezTo>
                <a:cubicBezTo>
                  <a:pt x="3801907" y="72386"/>
                  <a:pt x="3811339" y="69987"/>
                  <a:pt x="3821534" y="69987"/>
                </a:cubicBezTo>
                <a:close/>
                <a:moveTo>
                  <a:pt x="3393132" y="69987"/>
                </a:moveTo>
                <a:cubicBezTo>
                  <a:pt x="3409429" y="69987"/>
                  <a:pt x="3422749" y="75326"/>
                  <a:pt x="3433092" y="86004"/>
                </a:cubicBezTo>
                <a:cubicBezTo>
                  <a:pt x="3443436" y="96683"/>
                  <a:pt x="3448608" y="111435"/>
                  <a:pt x="3448608" y="130262"/>
                </a:cubicBezTo>
                <a:cubicBezTo>
                  <a:pt x="3448608" y="145517"/>
                  <a:pt x="3446320" y="157516"/>
                  <a:pt x="3441743" y="166260"/>
                </a:cubicBezTo>
                <a:cubicBezTo>
                  <a:pt x="3437167" y="175003"/>
                  <a:pt x="3430507" y="181794"/>
                  <a:pt x="3421763" y="186631"/>
                </a:cubicBezTo>
                <a:cubicBezTo>
                  <a:pt x="3413019" y="191468"/>
                  <a:pt x="3403476" y="193886"/>
                  <a:pt x="3393132" y="193886"/>
                </a:cubicBezTo>
                <a:cubicBezTo>
                  <a:pt x="3376538" y="193886"/>
                  <a:pt x="3363125" y="188565"/>
                  <a:pt x="3352893" y="177924"/>
                </a:cubicBezTo>
                <a:cubicBezTo>
                  <a:pt x="3342661" y="167283"/>
                  <a:pt x="3337545" y="151954"/>
                  <a:pt x="3337545" y="131936"/>
                </a:cubicBezTo>
                <a:cubicBezTo>
                  <a:pt x="3337545" y="109984"/>
                  <a:pt x="3343647" y="93725"/>
                  <a:pt x="3355851" y="83158"/>
                </a:cubicBezTo>
                <a:cubicBezTo>
                  <a:pt x="3366045" y="74377"/>
                  <a:pt x="3378473" y="69987"/>
                  <a:pt x="3393132" y="69987"/>
                </a:cubicBezTo>
                <a:close/>
                <a:moveTo>
                  <a:pt x="3271316" y="69987"/>
                </a:moveTo>
                <a:cubicBezTo>
                  <a:pt x="3281437" y="69987"/>
                  <a:pt x="3289659" y="71177"/>
                  <a:pt x="3295985" y="73559"/>
                </a:cubicBezTo>
                <a:cubicBezTo>
                  <a:pt x="3302310" y="75940"/>
                  <a:pt x="3306961" y="78935"/>
                  <a:pt x="3309937" y="82544"/>
                </a:cubicBezTo>
                <a:cubicBezTo>
                  <a:pt x="3312914" y="86153"/>
                  <a:pt x="3314997" y="90711"/>
                  <a:pt x="3316188" y="96218"/>
                </a:cubicBezTo>
                <a:cubicBezTo>
                  <a:pt x="3316858" y="99641"/>
                  <a:pt x="3317193" y="105817"/>
                  <a:pt x="3317193" y="114747"/>
                </a:cubicBezTo>
                <a:lnTo>
                  <a:pt x="3317193" y="141536"/>
                </a:lnTo>
                <a:cubicBezTo>
                  <a:pt x="3317193" y="160214"/>
                  <a:pt x="3317620" y="172027"/>
                  <a:pt x="3318476" y="176975"/>
                </a:cubicBezTo>
                <a:cubicBezTo>
                  <a:pt x="3319332" y="181924"/>
                  <a:pt x="3321025" y="186668"/>
                  <a:pt x="3323555" y="191207"/>
                </a:cubicBezTo>
                <a:lnTo>
                  <a:pt x="3302570" y="191207"/>
                </a:lnTo>
                <a:cubicBezTo>
                  <a:pt x="3300487" y="187040"/>
                  <a:pt x="3299147" y="182166"/>
                  <a:pt x="3298552" y="176585"/>
                </a:cubicBezTo>
                <a:cubicBezTo>
                  <a:pt x="3291110" y="182910"/>
                  <a:pt x="3283948" y="187375"/>
                  <a:pt x="3277065" y="189979"/>
                </a:cubicBezTo>
                <a:cubicBezTo>
                  <a:pt x="3270181" y="192584"/>
                  <a:pt x="3262796" y="193886"/>
                  <a:pt x="3254908" y="193886"/>
                </a:cubicBezTo>
                <a:cubicBezTo>
                  <a:pt x="3241886" y="193886"/>
                  <a:pt x="3231877" y="190705"/>
                  <a:pt x="3224882" y="184342"/>
                </a:cubicBezTo>
                <a:cubicBezTo>
                  <a:pt x="3217887" y="177980"/>
                  <a:pt x="3214390" y="169850"/>
                  <a:pt x="3214390" y="159953"/>
                </a:cubicBezTo>
                <a:cubicBezTo>
                  <a:pt x="3214390" y="154149"/>
                  <a:pt x="3215710" y="148847"/>
                  <a:pt x="3218352" y="144047"/>
                </a:cubicBezTo>
                <a:cubicBezTo>
                  <a:pt x="3220994" y="139248"/>
                  <a:pt x="3224454" y="135397"/>
                  <a:pt x="3228733" y="132494"/>
                </a:cubicBezTo>
                <a:cubicBezTo>
                  <a:pt x="3233012" y="129592"/>
                  <a:pt x="3237830" y="127397"/>
                  <a:pt x="3243188" y="125909"/>
                </a:cubicBezTo>
                <a:cubicBezTo>
                  <a:pt x="3247132" y="124867"/>
                  <a:pt x="3253085" y="123862"/>
                  <a:pt x="3261047" y="122895"/>
                </a:cubicBezTo>
                <a:cubicBezTo>
                  <a:pt x="3277269" y="120960"/>
                  <a:pt x="3289213" y="118653"/>
                  <a:pt x="3296878" y="115975"/>
                </a:cubicBezTo>
                <a:cubicBezTo>
                  <a:pt x="3296952" y="113221"/>
                  <a:pt x="3296989" y="111472"/>
                  <a:pt x="3296989" y="110728"/>
                </a:cubicBezTo>
                <a:cubicBezTo>
                  <a:pt x="3296989" y="102543"/>
                  <a:pt x="3295092" y="96776"/>
                  <a:pt x="3291296" y="93427"/>
                </a:cubicBezTo>
                <a:cubicBezTo>
                  <a:pt x="3286162" y="88888"/>
                  <a:pt x="3278534" y="86618"/>
                  <a:pt x="3268414" y="86618"/>
                </a:cubicBezTo>
                <a:cubicBezTo>
                  <a:pt x="3258964" y="86618"/>
                  <a:pt x="3251987" y="88274"/>
                  <a:pt x="3247485" y="91585"/>
                </a:cubicBezTo>
                <a:cubicBezTo>
                  <a:pt x="3242983" y="94897"/>
                  <a:pt x="3239653" y="100757"/>
                  <a:pt x="3237495" y="109166"/>
                </a:cubicBezTo>
                <a:lnTo>
                  <a:pt x="3217850" y="106487"/>
                </a:lnTo>
                <a:cubicBezTo>
                  <a:pt x="3219636" y="98078"/>
                  <a:pt x="3222575" y="91288"/>
                  <a:pt x="3226668" y="86116"/>
                </a:cubicBezTo>
                <a:cubicBezTo>
                  <a:pt x="3230761" y="80944"/>
                  <a:pt x="3236677" y="76963"/>
                  <a:pt x="3244416" y="74172"/>
                </a:cubicBezTo>
                <a:cubicBezTo>
                  <a:pt x="3252155" y="71382"/>
                  <a:pt x="3261122" y="69987"/>
                  <a:pt x="3271316" y="69987"/>
                </a:cubicBezTo>
                <a:close/>
                <a:moveTo>
                  <a:pt x="3057934" y="69987"/>
                </a:moveTo>
                <a:cubicBezTo>
                  <a:pt x="3065078" y="69987"/>
                  <a:pt x="3071645" y="71270"/>
                  <a:pt x="3077635" y="73838"/>
                </a:cubicBezTo>
                <a:cubicBezTo>
                  <a:pt x="3083625" y="76405"/>
                  <a:pt x="3088109" y="79772"/>
                  <a:pt x="3091085" y="83939"/>
                </a:cubicBezTo>
                <a:cubicBezTo>
                  <a:pt x="3094062" y="88106"/>
                  <a:pt x="3096146" y="93055"/>
                  <a:pt x="3097336" y="98785"/>
                </a:cubicBezTo>
                <a:cubicBezTo>
                  <a:pt x="3098080" y="102506"/>
                  <a:pt x="3098452" y="109017"/>
                  <a:pt x="3098452" y="118319"/>
                </a:cubicBezTo>
                <a:lnTo>
                  <a:pt x="3098452" y="191207"/>
                </a:lnTo>
                <a:lnTo>
                  <a:pt x="3078361" y="191207"/>
                </a:lnTo>
                <a:lnTo>
                  <a:pt x="3078361" y="119100"/>
                </a:lnTo>
                <a:cubicBezTo>
                  <a:pt x="3078361" y="110914"/>
                  <a:pt x="3077579" y="104794"/>
                  <a:pt x="3076017" y="100738"/>
                </a:cubicBezTo>
                <a:cubicBezTo>
                  <a:pt x="3074454" y="96683"/>
                  <a:pt x="3071682" y="93446"/>
                  <a:pt x="3067701" y="91027"/>
                </a:cubicBezTo>
                <a:cubicBezTo>
                  <a:pt x="3063720" y="88609"/>
                  <a:pt x="3059050" y="87400"/>
                  <a:pt x="3053692" y="87400"/>
                </a:cubicBezTo>
                <a:cubicBezTo>
                  <a:pt x="3045135" y="87400"/>
                  <a:pt x="3037749" y="90116"/>
                  <a:pt x="3031536" y="95548"/>
                </a:cubicBezTo>
                <a:cubicBezTo>
                  <a:pt x="3025322" y="100980"/>
                  <a:pt x="3022215" y="111286"/>
                  <a:pt x="3022215" y="126467"/>
                </a:cubicBezTo>
                <a:lnTo>
                  <a:pt x="3022215" y="191207"/>
                </a:lnTo>
                <a:lnTo>
                  <a:pt x="3002123" y="191207"/>
                </a:lnTo>
                <a:lnTo>
                  <a:pt x="3002123" y="72666"/>
                </a:lnTo>
                <a:lnTo>
                  <a:pt x="3020206" y="72666"/>
                </a:lnTo>
                <a:lnTo>
                  <a:pt x="3020206" y="89520"/>
                </a:lnTo>
                <a:cubicBezTo>
                  <a:pt x="3028912" y="76498"/>
                  <a:pt x="3041488" y="69987"/>
                  <a:pt x="3057934" y="69987"/>
                </a:cubicBezTo>
                <a:close/>
                <a:moveTo>
                  <a:pt x="2168128" y="65075"/>
                </a:moveTo>
                <a:cubicBezTo>
                  <a:pt x="2172072" y="65075"/>
                  <a:pt x="2175458" y="66452"/>
                  <a:pt x="2178285" y="69205"/>
                </a:cubicBezTo>
                <a:cubicBezTo>
                  <a:pt x="2181113" y="71959"/>
                  <a:pt x="2182527" y="75270"/>
                  <a:pt x="2182527" y="79140"/>
                </a:cubicBezTo>
                <a:cubicBezTo>
                  <a:pt x="2182527" y="83009"/>
                  <a:pt x="2181150" y="86339"/>
                  <a:pt x="2178397" y="89130"/>
                </a:cubicBezTo>
                <a:cubicBezTo>
                  <a:pt x="2175643" y="91920"/>
                  <a:pt x="2172221" y="93315"/>
                  <a:pt x="2168128" y="93315"/>
                </a:cubicBezTo>
                <a:cubicBezTo>
                  <a:pt x="2164035" y="93315"/>
                  <a:pt x="2160612" y="91920"/>
                  <a:pt x="2157859" y="89130"/>
                </a:cubicBezTo>
                <a:cubicBezTo>
                  <a:pt x="2155105" y="86339"/>
                  <a:pt x="2153729" y="83009"/>
                  <a:pt x="2153729" y="79140"/>
                </a:cubicBezTo>
                <a:cubicBezTo>
                  <a:pt x="2153729" y="75270"/>
                  <a:pt x="2155143" y="71959"/>
                  <a:pt x="2157970" y="69205"/>
                </a:cubicBezTo>
                <a:cubicBezTo>
                  <a:pt x="2160798" y="66452"/>
                  <a:pt x="2164184" y="65075"/>
                  <a:pt x="2168128" y="65075"/>
                </a:cubicBezTo>
                <a:close/>
                <a:moveTo>
                  <a:pt x="121220" y="63401"/>
                </a:moveTo>
                <a:cubicBezTo>
                  <a:pt x="121146" y="72405"/>
                  <a:pt x="121034" y="80442"/>
                  <a:pt x="120885" y="87511"/>
                </a:cubicBezTo>
                <a:lnTo>
                  <a:pt x="178370" y="87511"/>
                </a:lnTo>
                <a:lnTo>
                  <a:pt x="178370" y="63401"/>
                </a:lnTo>
                <a:close/>
                <a:moveTo>
                  <a:pt x="42639" y="63401"/>
                </a:moveTo>
                <a:lnTo>
                  <a:pt x="42639" y="87511"/>
                </a:lnTo>
                <a:lnTo>
                  <a:pt x="103584" y="87511"/>
                </a:lnTo>
                <a:cubicBezTo>
                  <a:pt x="103733" y="80367"/>
                  <a:pt x="103845" y="72331"/>
                  <a:pt x="103919" y="63401"/>
                </a:cubicBezTo>
                <a:close/>
                <a:moveTo>
                  <a:pt x="1282303" y="54025"/>
                </a:moveTo>
                <a:cubicBezTo>
                  <a:pt x="1304627" y="64294"/>
                  <a:pt x="1327621" y="75977"/>
                  <a:pt x="1351285" y="89074"/>
                </a:cubicBezTo>
                <a:lnTo>
                  <a:pt x="1341016" y="104924"/>
                </a:lnTo>
                <a:cubicBezTo>
                  <a:pt x="1322561" y="93613"/>
                  <a:pt x="1299865" y="81260"/>
                  <a:pt x="1272927" y="67866"/>
                </a:cubicBezTo>
                <a:close/>
                <a:moveTo>
                  <a:pt x="1222697" y="53802"/>
                </a:moveTo>
                <a:lnTo>
                  <a:pt x="1233413" y="68312"/>
                </a:lnTo>
                <a:cubicBezTo>
                  <a:pt x="1206028" y="85130"/>
                  <a:pt x="1183035" y="98004"/>
                  <a:pt x="1164431" y="106933"/>
                </a:cubicBezTo>
                <a:cubicBezTo>
                  <a:pt x="1161752" y="102022"/>
                  <a:pt x="1158329" y="96887"/>
                  <a:pt x="1154162" y="91529"/>
                </a:cubicBezTo>
                <a:cubicBezTo>
                  <a:pt x="1179760" y="80367"/>
                  <a:pt x="1202605" y="67791"/>
                  <a:pt x="1222697" y="53802"/>
                </a:cubicBezTo>
                <a:close/>
                <a:moveTo>
                  <a:pt x="706338" y="45318"/>
                </a:moveTo>
                <a:cubicBezTo>
                  <a:pt x="713333" y="56927"/>
                  <a:pt x="720105" y="68610"/>
                  <a:pt x="726653" y="80367"/>
                </a:cubicBezTo>
                <a:lnTo>
                  <a:pt x="712143" y="88627"/>
                </a:lnTo>
                <a:cubicBezTo>
                  <a:pt x="706785" y="77465"/>
                  <a:pt x="700385" y="65485"/>
                  <a:pt x="692944" y="52685"/>
                </a:cubicBezTo>
                <a:close/>
                <a:moveTo>
                  <a:pt x="747638" y="37282"/>
                </a:moveTo>
                <a:cubicBezTo>
                  <a:pt x="754782" y="50081"/>
                  <a:pt x="761405" y="62285"/>
                  <a:pt x="767506" y="73893"/>
                </a:cubicBezTo>
                <a:lnTo>
                  <a:pt x="752549" y="81707"/>
                </a:lnTo>
                <a:cubicBezTo>
                  <a:pt x="747489" y="69949"/>
                  <a:pt x="741313" y="57522"/>
                  <a:pt x="734020" y="44425"/>
                </a:cubicBezTo>
                <a:close/>
                <a:moveTo>
                  <a:pt x="797867" y="36165"/>
                </a:moveTo>
                <a:lnTo>
                  <a:pt x="812825" y="44202"/>
                </a:lnTo>
                <a:cubicBezTo>
                  <a:pt x="806425" y="55960"/>
                  <a:pt x="797719" y="71289"/>
                  <a:pt x="786705" y="90190"/>
                </a:cubicBezTo>
                <a:lnTo>
                  <a:pt x="772864" y="83270"/>
                </a:lnTo>
                <a:cubicBezTo>
                  <a:pt x="780901" y="69875"/>
                  <a:pt x="789235" y="54174"/>
                  <a:pt x="797867" y="36165"/>
                </a:cubicBezTo>
                <a:close/>
                <a:moveTo>
                  <a:pt x="3173685" y="27571"/>
                </a:moveTo>
                <a:lnTo>
                  <a:pt x="3193777" y="27571"/>
                </a:lnTo>
                <a:lnTo>
                  <a:pt x="3193777" y="50676"/>
                </a:lnTo>
                <a:lnTo>
                  <a:pt x="3173685" y="50676"/>
                </a:lnTo>
                <a:close/>
                <a:moveTo>
                  <a:pt x="3125837" y="27571"/>
                </a:moveTo>
                <a:lnTo>
                  <a:pt x="3145929" y="27571"/>
                </a:lnTo>
                <a:lnTo>
                  <a:pt x="3145929" y="50899"/>
                </a:lnTo>
                <a:lnTo>
                  <a:pt x="3125837" y="50899"/>
                </a:lnTo>
                <a:close/>
                <a:moveTo>
                  <a:pt x="2954610" y="27571"/>
                </a:moveTo>
                <a:lnTo>
                  <a:pt x="2974702" y="27571"/>
                </a:lnTo>
                <a:lnTo>
                  <a:pt x="2974702" y="50676"/>
                </a:lnTo>
                <a:lnTo>
                  <a:pt x="2954610" y="50676"/>
                </a:lnTo>
                <a:close/>
                <a:moveTo>
                  <a:pt x="527744" y="18529"/>
                </a:moveTo>
                <a:lnTo>
                  <a:pt x="542032" y="23664"/>
                </a:lnTo>
                <a:cubicBezTo>
                  <a:pt x="536525" y="40184"/>
                  <a:pt x="530721" y="55588"/>
                  <a:pt x="524619" y="69875"/>
                </a:cubicBezTo>
                <a:lnTo>
                  <a:pt x="511448" y="64071"/>
                </a:lnTo>
                <a:cubicBezTo>
                  <a:pt x="517996" y="49634"/>
                  <a:pt x="523428" y="34454"/>
                  <a:pt x="527744" y="18529"/>
                </a:cubicBezTo>
                <a:close/>
                <a:moveTo>
                  <a:pt x="471934" y="18306"/>
                </a:moveTo>
                <a:cubicBezTo>
                  <a:pt x="477292" y="33338"/>
                  <a:pt x="482352" y="48444"/>
                  <a:pt x="487114" y="63624"/>
                </a:cubicBezTo>
                <a:lnTo>
                  <a:pt x="473050" y="69429"/>
                </a:lnTo>
                <a:cubicBezTo>
                  <a:pt x="467990" y="51271"/>
                  <a:pt x="463227" y="35793"/>
                  <a:pt x="458763" y="22994"/>
                </a:cubicBezTo>
                <a:close/>
                <a:moveTo>
                  <a:pt x="1611585" y="15627"/>
                </a:moveTo>
                <a:lnTo>
                  <a:pt x="1699989" y="15627"/>
                </a:lnTo>
                <a:lnTo>
                  <a:pt x="1699989" y="31031"/>
                </a:lnTo>
                <a:cubicBezTo>
                  <a:pt x="1679897" y="65261"/>
                  <a:pt x="1648792" y="94060"/>
                  <a:pt x="1606674" y="117426"/>
                </a:cubicBezTo>
                <a:cubicBezTo>
                  <a:pt x="1603846" y="112365"/>
                  <a:pt x="1600721" y="107156"/>
                  <a:pt x="1597298" y="101799"/>
                </a:cubicBezTo>
                <a:cubicBezTo>
                  <a:pt x="1612925" y="93762"/>
                  <a:pt x="1625575" y="86023"/>
                  <a:pt x="1635249" y="78581"/>
                </a:cubicBezTo>
                <a:cubicBezTo>
                  <a:pt x="1625873" y="68908"/>
                  <a:pt x="1616273" y="59383"/>
                  <a:pt x="1606451" y="50006"/>
                </a:cubicBezTo>
                <a:lnTo>
                  <a:pt x="1616943" y="39514"/>
                </a:lnTo>
                <a:cubicBezTo>
                  <a:pt x="1628105" y="49634"/>
                  <a:pt x="1638374" y="59234"/>
                  <a:pt x="1647750" y="68312"/>
                </a:cubicBezTo>
                <a:cubicBezTo>
                  <a:pt x="1660103" y="57448"/>
                  <a:pt x="1670670" y="44946"/>
                  <a:pt x="1679451" y="30808"/>
                </a:cubicBezTo>
                <a:lnTo>
                  <a:pt x="1611585" y="30808"/>
                </a:lnTo>
                <a:close/>
                <a:moveTo>
                  <a:pt x="1855142" y="14288"/>
                </a:moveTo>
                <a:lnTo>
                  <a:pt x="2014537" y="14288"/>
                </a:lnTo>
                <a:lnTo>
                  <a:pt x="2014537" y="91083"/>
                </a:lnTo>
                <a:lnTo>
                  <a:pt x="2049140" y="91083"/>
                </a:lnTo>
                <a:lnTo>
                  <a:pt x="2049140" y="106040"/>
                </a:lnTo>
                <a:lnTo>
                  <a:pt x="1949127" y="106040"/>
                </a:lnTo>
                <a:lnTo>
                  <a:pt x="1949127" y="111175"/>
                </a:lnTo>
                <a:cubicBezTo>
                  <a:pt x="1955229" y="124569"/>
                  <a:pt x="1963117" y="136327"/>
                  <a:pt x="1972791" y="146447"/>
                </a:cubicBezTo>
                <a:cubicBezTo>
                  <a:pt x="1990055" y="135285"/>
                  <a:pt x="2005682" y="124346"/>
                  <a:pt x="2019672" y="113630"/>
                </a:cubicBezTo>
                <a:lnTo>
                  <a:pt x="2032620" y="128364"/>
                </a:lnTo>
                <a:cubicBezTo>
                  <a:pt x="2019969" y="136699"/>
                  <a:pt x="2004268" y="146521"/>
                  <a:pt x="1985516" y="157832"/>
                </a:cubicBezTo>
                <a:cubicBezTo>
                  <a:pt x="2002929" y="171376"/>
                  <a:pt x="2024658" y="181124"/>
                  <a:pt x="2050702" y="187077"/>
                </a:cubicBezTo>
                <a:cubicBezTo>
                  <a:pt x="2046089" y="193477"/>
                  <a:pt x="2041996" y="199579"/>
                  <a:pt x="2038424" y="205383"/>
                </a:cubicBezTo>
                <a:cubicBezTo>
                  <a:pt x="1997943" y="193030"/>
                  <a:pt x="1968177" y="172046"/>
                  <a:pt x="1949127" y="142429"/>
                </a:cubicBezTo>
                <a:lnTo>
                  <a:pt x="1949127" y="190872"/>
                </a:lnTo>
                <a:cubicBezTo>
                  <a:pt x="1949127" y="208880"/>
                  <a:pt x="1939900" y="217885"/>
                  <a:pt x="1921445" y="217885"/>
                </a:cubicBezTo>
                <a:cubicBezTo>
                  <a:pt x="1912664" y="217885"/>
                  <a:pt x="1902246" y="217736"/>
                  <a:pt x="1890191" y="217438"/>
                </a:cubicBezTo>
                <a:cubicBezTo>
                  <a:pt x="1889298" y="211931"/>
                  <a:pt x="1888257" y="205532"/>
                  <a:pt x="1887066" y="198239"/>
                </a:cubicBezTo>
                <a:cubicBezTo>
                  <a:pt x="1897782" y="199430"/>
                  <a:pt x="1907381" y="200100"/>
                  <a:pt x="1915864" y="200248"/>
                </a:cubicBezTo>
                <a:cubicBezTo>
                  <a:pt x="1926431" y="200248"/>
                  <a:pt x="1931714" y="195486"/>
                  <a:pt x="1931714" y="185961"/>
                </a:cubicBezTo>
                <a:lnTo>
                  <a:pt x="1931714" y="106040"/>
                </a:lnTo>
                <a:lnTo>
                  <a:pt x="1831255" y="106040"/>
                </a:lnTo>
                <a:lnTo>
                  <a:pt x="1831255" y="91083"/>
                </a:lnTo>
                <a:lnTo>
                  <a:pt x="1997794" y="91083"/>
                </a:lnTo>
                <a:lnTo>
                  <a:pt x="1997794" y="67196"/>
                </a:lnTo>
                <a:lnTo>
                  <a:pt x="1859384" y="67196"/>
                </a:lnTo>
                <a:lnTo>
                  <a:pt x="1859384" y="52909"/>
                </a:lnTo>
                <a:lnTo>
                  <a:pt x="1997794" y="52909"/>
                </a:lnTo>
                <a:lnTo>
                  <a:pt x="1997794" y="29245"/>
                </a:lnTo>
                <a:lnTo>
                  <a:pt x="1855142" y="29245"/>
                </a:lnTo>
                <a:close/>
                <a:moveTo>
                  <a:pt x="8036" y="12055"/>
                </a:moveTo>
                <a:lnTo>
                  <a:pt x="212973" y="12055"/>
                </a:lnTo>
                <a:lnTo>
                  <a:pt x="212973" y="27682"/>
                </a:lnTo>
                <a:lnTo>
                  <a:pt x="121444" y="27682"/>
                </a:lnTo>
                <a:cubicBezTo>
                  <a:pt x="121444" y="35049"/>
                  <a:pt x="121406" y="41895"/>
                  <a:pt x="121332" y="48221"/>
                </a:cubicBezTo>
                <a:lnTo>
                  <a:pt x="195337" y="48221"/>
                </a:lnTo>
                <a:lnTo>
                  <a:pt x="195337" y="152698"/>
                </a:lnTo>
                <a:lnTo>
                  <a:pt x="178370" y="152698"/>
                </a:lnTo>
                <a:lnTo>
                  <a:pt x="178370" y="141759"/>
                </a:lnTo>
                <a:lnTo>
                  <a:pt x="115862" y="141759"/>
                </a:lnTo>
                <a:cubicBezTo>
                  <a:pt x="111993" y="159395"/>
                  <a:pt x="105854" y="172976"/>
                  <a:pt x="97445" y="182501"/>
                </a:cubicBezTo>
                <a:cubicBezTo>
                  <a:pt x="127285" y="193440"/>
                  <a:pt x="168845" y="198835"/>
                  <a:pt x="222126" y="198686"/>
                </a:cubicBezTo>
                <a:cubicBezTo>
                  <a:pt x="218405" y="205234"/>
                  <a:pt x="215354" y="211187"/>
                  <a:pt x="212973" y="216545"/>
                </a:cubicBezTo>
                <a:cubicBezTo>
                  <a:pt x="153888" y="214908"/>
                  <a:pt x="110467" y="207653"/>
                  <a:pt x="82711" y="194779"/>
                </a:cubicBezTo>
                <a:cubicBezTo>
                  <a:pt x="65596" y="206090"/>
                  <a:pt x="41448" y="215206"/>
                  <a:pt x="10269" y="222126"/>
                </a:cubicBezTo>
                <a:cubicBezTo>
                  <a:pt x="7292" y="216917"/>
                  <a:pt x="3869" y="211634"/>
                  <a:pt x="0" y="206276"/>
                </a:cubicBezTo>
                <a:cubicBezTo>
                  <a:pt x="27235" y="201737"/>
                  <a:pt x="49187" y="194742"/>
                  <a:pt x="65856" y="185291"/>
                </a:cubicBezTo>
                <a:cubicBezTo>
                  <a:pt x="53131" y="176510"/>
                  <a:pt x="41597" y="164976"/>
                  <a:pt x="31254" y="150689"/>
                </a:cubicBezTo>
                <a:lnTo>
                  <a:pt x="42974" y="141759"/>
                </a:lnTo>
                <a:lnTo>
                  <a:pt x="25673" y="141759"/>
                </a:lnTo>
                <a:lnTo>
                  <a:pt x="25673" y="48221"/>
                </a:lnTo>
                <a:lnTo>
                  <a:pt x="104031" y="48221"/>
                </a:lnTo>
                <a:cubicBezTo>
                  <a:pt x="104105" y="41821"/>
                  <a:pt x="104179" y="34975"/>
                  <a:pt x="104254" y="27682"/>
                </a:cubicBezTo>
                <a:lnTo>
                  <a:pt x="8036" y="27682"/>
                </a:lnTo>
                <a:close/>
                <a:moveTo>
                  <a:pt x="879351" y="11162"/>
                </a:moveTo>
                <a:lnTo>
                  <a:pt x="894308" y="20762"/>
                </a:lnTo>
                <a:cubicBezTo>
                  <a:pt x="875258" y="43384"/>
                  <a:pt x="849362" y="63699"/>
                  <a:pt x="816620" y="81707"/>
                </a:cubicBezTo>
                <a:cubicBezTo>
                  <a:pt x="812453" y="76051"/>
                  <a:pt x="808732" y="71214"/>
                  <a:pt x="805458" y="67196"/>
                </a:cubicBezTo>
                <a:cubicBezTo>
                  <a:pt x="837753" y="51867"/>
                  <a:pt x="862384" y="33189"/>
                  <a:pt x="879351" y="11162"/>
                </a:cubicBezTo>
                <a:close/>
                <a:moveTo>
                  <a:pt x="807244" y="9823"/>
                </a:moveTo>
                <a:lnTo>
                  <a:pt x="811262" y="25896"/>
                </a:lnTo>
                <a:cubicBezTo>
                  <a:pt x="782389" y="27980"/>
                  <a:pt x="743099" y="30436"/>
                  <a:pt x="693390" y="33263"/>
                </a:cubicBezTo>
                <a:cubicBezTo>
                  <a:pt x="692348" y="28203"/>
                  <a:pt x="691009" y="22771"/>
                  <a:pt x="689372" y="16967"/>
                </a:cubicBezTo>
                <a:cubicBezTo>
                  <a:pt x="732978" y="14883"/>
                  <a:pt x="772269" y="12502"/>
                  <a:pt x="807244" y="9823"/>
                </a:cubicBezTo>
                <a:close/>
                <a:moveTo>
                  <a:pt x="1397273" y="7590"/>
                </a:moveTo>
                <a:cubicBezTo>
                  <a:pt x="1409477" y="19646"/>
                  <a:pt x="1420267" y="30882"/>
                  <a:pt x="1429643" y="41300"/>
                </a:cubicBezTo>
                <a:lnTo>
                  <a:pt x="1414016" y="54248"/>
                </a:lnTo>
                <a:cubicBezTo>
                  <a:pt x="1403746" y="41002"/>
                  <a:pt x="1393701" y="29245"/>
                  <a:pt x="1383878" y="18976"/>
                </a:cubicBezTo>
                <a:close/>
                <a:moveTo>
                  <a:pt x="1782142" y="3349"/>
                </a:moveTo>
                <a:lnTo>
                  <a:pt x="1793081" y="17413"/>
                </a:lnTo>
                <a:cubicBezTo>
                  <a:pt x="1779091" y="25747"/>
                  <a:pt x="1763985" y="34231"/>
                  <a:pt x="1747763" y="42863"/>
                </a:cubicBezTo>
                <a:cubicBezTo>
                  <a:pt x="1751781" y="48816"/>
                  <a:pt x="1756172" y="54248"/>
                  <a:pt x="1760934" y="59159"/>
                </a:cubicBezTo>
                <a:cubicBezTo>
                  <a:pt x="1776561" y="50527"/>
                  <a:pt x="1791072" y="41746"/>
                  <a:pt x="1804466" y="32817"/>
                </a:cubicBezTo>
                <a:lnTo>
                  <a:pt x="1815628" y="47104"/>
                </a:lnTo>
                <a:cubicBezTo>
                  <a:pt x="1803276" y="54695"/>
                  <a:pt x="1789360" y="62657"/>
                  <a:pt x="1773882" y="70991"/>
                </a:cubicBezTo>
                <a:cubicBezTo>
                  <a:pt x="1788170" y="82153"/>
                  <a:pt x="1804838" y="89595"/>
                  <a:pt x="1823888" y="93315"/>
                </a:cubicBezTo>
                <a:cubicBezTo>
                  <a:pt x="1819572" y="99269"/>
                  <a:pt x="1815480" y="105296"/>
                  <a:pt x="1811610" y="111398"/>
                </a:cubicBezTo>
                <a:cubicBezTo>
                  <a:pt x="1764283" y="95027"/>
                  <a:pt x="1731169" y="61243"/>
                  <a:pt x="1712267" y="10046"/>
                </a:cubicBezTo>
                <a:lnTo>
                  <a:pt x="1727894" y="3795"/>
                </a:lnTo>
                <a:cubicBezTo>
                  <a:pt x="1731317" y="13023"/>
                  <a:pt x="1735112" y="21506"/>
                  <a:pt x="1739280" y="29245"/>
                </a:cubicBezTo>
                <a:cubicBezTo>
                  <a:pt x="1755651" y="20315"/>
                  <a:pt x="1769938" y="11683"/>
                  <a:pt x="1782142" y="3349"/>
                </a:cubicBezTo>
                <a:close/>
                <a:moveTo>
                  <a:pt x="1015752" y="3349"/>
                </a:moveTo>
                <a:lnTo>
                  <a:pt x="1034058" y="3349"/>
                </a:lnTo>
                <a:lnTo>
                  <a:pt x="1034058" y="41746"/>
                </a:lnTo>
                <a:lnTo>
                  <a:pt x="1115987" y="41746"/>
                </a:lnTo>
                <a:lnTo>
                  <a:pt x="1115987" y="189086"/>
                </a:lnTo>
                <a:cubicBezTo>
                  <a:pt x="1115987" y="207988"/>
                  <a:pt x="1106686" y="217364"/>
                  <a:pt x="1088082" y="217215"/>
                </a:cubicBezTo>
                <a:cubicBezTo>
                  <a:pt x="1078260" y="217215"/>
                  <a:pt x="1066205" y="217066"/>
                  <a:pt x="1051917" y="216768"/>
                </a:cubicBezTo>
                <a:cubicBezTo>
                  <a:pt x="1051471" y="211708"/>
                  <a:pt x="1050354" y="205234"/>
                  <a:pt x="1048568" y="197346"/>
                </a:cubicBezTo>
                <a:cubicBezTo>
                  <a:pt x="1062707" y="198537"/>
                  <a:pt x="1074464" y="199207"/>
                  <a:pt x="1083841" y="199355"/>
                </a:cubicBezTo>
                <a:cubicBezTo>
                  <a:pt x="1093217" y="199653"/>
                  <a:pt x="1097905" y="194965"/>
                  <a:pt x="1097905" y="185291"/>
                </a:cubicBezTo>
                <a:lnTo>
                  <a:pt x="1097905" y="58713"/>
                </a:lnTo>
                <a:lnTo>
                  <a:pt x="1033611" y="58713"/>
                </a:lnTo>
                <a:cubicBezTo>
                  <a:pt x="1033016" y="72256"/>
                  <a:pt x="1031379" y="84311"/>
                  <a:pt x="1028700" y="94878"/>
                </a:cubicBezTo>
                <a:cubicBezTo>
                  <a:pt x="1055042" y="116012"/>
                  <a:pt x="1076325" y="134615"/>
                  <a:pt x="1092547" y="150689"/>
                </a:cubicBezTo>
                <a:lnTo>
                  <a:pt x="1078929" y="165199"/>
                </a:lnTo>
                <a:cubicBezTo>
                  <a:pt x="1063005" y="147787"/>
                  <a:pt x="1044476" y="129704"/>
                  <a:pt x="1023342" y="110952"/>
                </a:cubicBezTo>
                <a:cubicBezTo>
                  <a:pt x="1013222" y="132829"/>
                  <a:pt x="993948" y="151879"/>
                  <a:pt x="965522" y="168102"/>
                </a:cubicBezTo>
                <a:cubicBezTo>
                  <a:pt x="959272" y="159470"/>
                  <a:pt x="955104" y="154112"/>
                  <a:pt x="953021" y="152028"/>
                </a:cubicBezTo>
                <a:cubicBezTo>
                  <a:pt x="977280" y="139229"/>
                  <a:pt x="993874" y="125016"/>
                  <a:pt x="1002804" y="109389"/>
                </a:cubicBezTo>
                <a:cubicBezTo>
                  <a:pt x="1009948" y="97929"/>
                  <a:pt x="1014115" y="81037"/>
                  <a:pt x="1015305" y="58713"/>
                </a:cubicBezTo>
                <a:lnTo>
                  <a:pt x="951458" y="58713"/>
                </a:lnTo>
                <a:lnTo>
                  <a:pt x="951458" y="219224"/>
                </a:lnTo>
                <a:lnTo>
                  <a:pt x="933375" y="219224"/>
                </a:lnTo>
                <a:lnTo>
                  <a:pt x="933375" y="41746"/>
                </a:lnTo>
                <a:lnTo>
                  <a:pt x="1015752" y="41746"/>
                </a:lnTo>
                <a:close/>
                <a:moveTo>
                  <a:pt x="492472" y="1786"/>
                </a:moveTo>
                <a:lnTo>
                  <a:pt x="507206" y="1786"/>
                </a:lnTo>
                <a:lnTo>
                  <a:pt x="507206" y="83046"/>
                </a:lnTo>
                <a:lnTo>
                  <a:pt x="536004" y="83046"/>
                </a:lnTo>
                <a:lnTo>
                  <a:pt x="536004" y="97334"/>
                </a:lnTo>
                <a:lnTo>
                  <a:pt x="507206" y="97334"/>
                </a:lnTo>
                <a:lnTo>
                  <a:pt x="507206" y="125016"/>
                </a:lnTo>
                <a:lnTo>
                  <a:pt x="515466" y="118319"/>
                </a:lnTo>
                <a:cubicBezTo>
                  <a:pt x="527968" y="130374"/>
                  <a:pt x="538014" y="140792"/>
                  <a:pt x="545604" y="149572"/>
                </a:cubicBezTo>
                <a:lnTo>
                  <a:pt x="533995" y="160288"/>
                </a:lnTo>
                <a:cubicBezTo>
                  <a:pt x="524619" y="148828"/>
                  <a:pt x="515689" y="138634"/>
                  <a:pt x="507206" y="129704"/>
                </a:cubicBezTo>
                <a:lnTo>
                  <a:pt x="507206" y="221456"/>
                </a:lnTo>
                <a:lnTo>
                  <a:pt x="492472" y="221456"/>
                </a:lnTo>
                <a:lnTo>
                  <a:pt x="492472" y="127471"/>
                </a:lnTo>
                <a:cubicBezTo>
                  <a:pt x="483840" y="149945"/>
                  <a:pt x="473794" y="170334"/>
                  <a:pt x="462334" y="188640"/>
                </a:cubicBezTo>
                <a:cubicBezTo>
                  <a:pt x="459953" y="181943"/>
                  <a:pt x="457646" y="175915"/>
                  <a:pt x="455414" y="170557"/>
                </a:cubicBezTo>
                <a:cubicBezTo>
                  <a:pt x="469850" y="148680"/>
                  <a:pt x="481608" y="124272"/>
                  <a:pt x="490686" y="97334"/>
                </a:cubicBezTo>
                <a:lnTo>
                  <a:pt x="458316" y="97334"/>
                </a:lnTo>
                <a:lnTo>
                  <a:pt x="458316" y="83046"/>
                </a:lnTo>
                <a:lnTo>
                  <a:pt x="492472" y="83046"/>
                </a:lnTo>
                <a:close/>
                <a:moveTo>
                  <a:pt x="323924" y="1340"/>
                </a:moveTo>
                <a:lnTo>
                  <a:pt x="346472" y="1340"/>
                </a:lnTo>
                <a:cubicBezTo>
                  <a:pt x="338882" y="9525"/>
                  <a:pt x="331142" y="17190"/>
                  <a:pt x="323255" y="24334"/>
                </a:cubicBezTo>
                <a:lnTo>
                  <a:pt x="428402" y="24334"/>
                </a:lnTo>
                <a:lnTo>
                  <a:pt x="428402" y="39514"/>
                </a:lnTo>
                <a:cubicBezTo>
                  <a:pt x="377205" y="80739"/>
                  <a:pt x="315069" y="111472"/>
                  <a:pt x="241994" y="131713"/>
                </a:cubicBezTo>
                <a:cubicBezTo>
                  <a:pt x="238869" y="125760"/>
                  <a:pt x="235446" y="120551"/>
                  <a:pt x="231725" y="116086"/>
                </a:cubicBezTo>
                <a:cubicBezTo>
                  <a:pt x="262384" y="108049"/>
                  <a:pt x="289917" y="98896"/>
                  <a:pt x="314325" y="88627"/>
                </a:cubicBezTo>
                <a:cubicBezTo>
                  <a:pt x="308967" y="82674"/>
                  <a:pt x="301898" y="75382"/>
                  <a:pt x="293117" y="66750"/>
                </a:cubicBezTo>
                <a:lnTo>
                  <a:pt x="305618" y="56927"/>
                </a:lnTo>
                <a:cubicBezTo>
                  <a:pt x="314399" y="65410"/>
                  <a:pt x="322510" y="73670"/>
                  <a:pt x="329952" y="81707"/>
                </a:cubicBezTo>
                <a:cubicBezTo>
                  <a:pt x="357187" y="69354"/>
                  <a:pt x="381074" y="55439"/>
                  <a:pt x="401613" y="39961"/>
                </a:cubicBezTo>
                <a:lnTo>
                  <a:pt x="305395" y="39961"/>
                </a:lnTo>
                <a:cubicBezTo>
                  <a:pt x="289917" y="53206"/>
                  <a:pt x="271537" y="65857"/>
                  <a:pt x="250254" y="77912"/>
                </a:cubicBezTo>
                <a:cubicBezTo>
                  <a:pt x="246980" y="73447"/>
                  <a:pt x="242887" y="68759"/>
                  <a:pt x="237976" y="63847"/>
                </a:cubicBezTo>
                <a:cubicBezTo>
                  <a:pt x="272058" y="45690"/>
                  <a:pt x="300707" y="24854"/>
                  <a:pt x="323924" y="1340"/>
                </a:cubicBezTo>
                <a:close/>
                <a:moveTo>
                  <a:pt x="600075" y="1116"/>
                </a:moveTo>
                <a:lnTo>
                  <a:pt x="616148" y="1116"/>
                </a:lnTo>
                <a:lnTo>
                  <a:pt x="616148" y="21208"/>
                </a:lnTo>
                <a:lnTo>
                  <a:pt x="674861" y="21208"/>
                </a:lnTo>
                <a:lnTo>
                  <a:pt x="674861" y="35272"/>
                </a:lnTo>
                <a:lnTo>
                  <a:pt x="616148" y="35272"/>
                </a:lnTo>
                <a:lnTo>
                  <a:pt x="616148" y="50230"/>
                </a:lnTo>
                <a:lnTo>
                  <a:pt x="668164" y="50230"/>
                </a:lnTo>
                <a:lnTo>
                  <a:pt x="668164" y="64294"/>
                </a:lnTo>
                <a:lnTo>
                  <a:pt x="616148" y="64294"/>
                </a:lnTo>
                <a:lnTo>
                  <a:pt x="616148" y="79698"/>
                </a:lnTo>
                <a:lnTo>
                  <a:pt x="677986" y="79698"/>
                </a:lnTo>
                <a:lnTo>
                  <a:pt x="677986" y="93762"/>
                </a:lnTo>
                <a:lnTo>
                  <a:pt x="542255" y="93762"/>
                </a:lnTo>
                <a:lnTo>
                  <a:pt x="542255" y="79698"/>
                </a:lnTo>
                <a:lnTo>
                  <a:pt x="600075" y="79698"/>
                </a:lnTo>
                <a:lnTo>
                  <a:pt x="600075" y="64294"/>
                </a:lnTo>
                <a:lnTo>
                  <a:pt x="551631" y="64294"/>
                </a:lnTo>
                <a:lnTo>
                  <a:pt x="551631" y="50230"/>
                </a:lnTo>
                <a:lnTo>
                  <a:pt x="600075" y="50230"/>
                </a:lnTo>
                <a:lnTo>
                  <a:pt x="600075" y="35272"/>
                </a:lnTo>
                <a:lnTo>
                  <a:pt x="545827" y="35272"/>
                </a:lnTo>
                <a:lnTo>
                  <a:pt x="545827" y="21208"/>
                </a:lnTo>
                <a:lnTo>
                  <a:pt x="600075" y="21208"/>
                </a:lnTo>
                <a:close/>
                <a:moveTo>
                  <a:pt x="1253728" y="893"/>
                </a:moveTo>
                <a:cubicBezTo>
                  <a:pt x="1259235" y="9376"/>
                  <a:pt x="1264444" y="18380"/>
                  <a:pt x="1269355" y="27905"/>
                </a:cubicBezTo>
                <a:lnTo>
                  <a:pt x="1354633" y="27905"/>
                </a:lnTo>
                <a:lnTo>
                  <a:pt x="1354633" y="65410"/>
                </a:lnTo>
                <a:lnTo>
                  <a:pt x="1336551" y="65410"/>
                </a:lnTo>
                <a:lnTo>
                  <a:pt x="1336551" y="43979"/>
                </a:lnTo>
                <a:lnTo>
                  <a:pt x="1170012" y="43979"/>
                </a:lnTo>
                <a:lnTo>
                  <a:pt x="1170012" y="66303"/>
                </a:lnTo>
                <a:lnTo>
                  <a:pt x="1152153" y="66303"/>
                </a:lnTo>
                <a:lnTo>
                  <a:pt x="1152153" y="27905"/>
                </a:lnTo>
                <a:lnTo>
                  <a:pt x="1247700" y="27905"/>
                </a:lnTo>
                <a:cubicBezTo>
                  <a:pt x="1244426" y="21952"/>
                  <a:pt x="1240705" y="15553"/>
                  <a:pt x="1236538" y="8707"/>
                </a:cubicBezTo>
                <a:close/>
                <a:moveTo>
                  <a:pt x="1502420" y="0"/>
                </a:moveTo>
                <a:lnTo>
                  <a:pt x="1520502" y="0"/>
                </a:lnTo>
                <a:lnTo>
                  <a:pt x="1520502" y="20092"/>
                </a:lnTo>
                <a:lnTo>
                  <a:pt x="1588591" y="20092"/>
                </a:lnTo>
                <a:lnTo>
                  <a:pt x="1588591" y="34156"/>
                </a:lnTo>
                <a:lnTo>
                  <a:pt x="1520502" y="34156"/>
                </a:lnTo>
                <a:lnTo>
                  <a:pt x="1520502" y="49113"/>
                </a:lnTo>
                <a:lnTo>
                  <a:pt x="1582787" y="49113"/>
                </a:lnTo>
                <a:lnTo>
                  <a:pt x="1582787" y="63178"/>
                </a:lnTo>
                <a:lnTo>
                  <a:pt x="1520502" y="63178"/>
                </a:lnTo>
                <a:lnTo>
                  <a:pt x="1520502" y="78581"/>
                </a:lnTo>
                <a:lnTo>
                  <a:pt x="1593056" y="78581"/>
                </a:lnTo>
                <a:lnTo>
                  <a:pt x="1593056" y="92646"/>
                </a:lnTo>
                <a:lnTo>
                  <a:pt x="1430312" y="92646"/>
                </a:lnTo>
                <a:lnTo>
                  <a:pt x="1430312" y="78581"/>
                </a:lnTo>
                <a:lnTo>
                  <a:pt x="1502420" y="78581"/>
                </a:lnTo>
                <a:lnTo>
                  <a:pt x="1502420" y="63178"/>
                </a:lnTo>
                <a:lnTo>
                  <a:pt x="1445270" y="63178"/>
                </a:lnTo>
                <a:lnTo>
                  <a:pt x="1445270" y="49113"/>
                </a:lnTo>
                <a:lnTo>
                  <a:pt x="1502420" y="49113"/>
                </a:lnTo>
                <a:lnTo>
                  <a:pt x="1502420" y="34156"/>
                </a:lnTo>
                <a:lnTo>
                  <a:pt x="1437456" y="34156"/>
                </a:lnTo>
                <a:lnTo>
                  <a:pt x="1437456" y="20092"/>
                </a:lnTo>
                <a:lnTo>
                  <a:pt x="1502420" y="20092"/>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kumimoji="1" lang="en-GB" altLang="zh-CN" dirty="0">
              <a:solidFill>
                <a:schemeClr val="bg1"/>
              </a:solidFill>
            </a:endParaRPr>
          </a:p>
        </p:txBody>
      </p:sp>
      <p:grpSp>
        <p:nvGrpSpPr>
          <p:cNvPr id="16" name="组合 15"/>
          <p:cNvGrpSpPr/>
          <p:nvPr/>
        </p:nvGrpSpPr>
        <p:grpSpPr>
          <a:xfrm>
            <a:off x="2503511" y="3860948"/>
            <a:ext cx="7184978" cy="140937"/>
            <a:chOff x="2784399" y="3860948"/>
            <a:chExt cx="7184978" cy="140937"/>
          </a:xfrm>
        </p:grpSpPr>
        <p:cxnSp>
          <p:nvCxnSpPr>
            <p:cNvPr id="17" name="直接连接符 16"/>
            <p:cNvCxnSpPr/>
            <p:nvPr/>
          </p:nvCxnSpPr>
          <p:spPr>
            <a:xfrm>
              <a:off x="2784399" y="3860948"/>
              <a:ext cx="532094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cxnSp>
          <p:nvCxnSpPr>
            <p:cNvPr id="18" name="直接连接符 17"/>
            <p:cNvCxnSpPr/>
            <p:nvPr/>
          </p:nvCxnSpPr>
          <p:spPr>
            <a:xfrm>
              <a:off x="5232104" y="4001885"/>
              <a:ext cx="4737273" cy="0"/>
            </a:xfrm>
            <a:prstGeom prst="line">
              <a:avLst/>
            </a:prstGeom>
            <a:ln w="9525">
              <a:solidFill>
                <a:schemeClr val="bg1">
                  <a:lumMod val="95000"/>
                </a:schemeClr>
              </a:solidFill>
            </a:ln>
          </p:spPr>
          <p:style>
            <a:lnRef idx="2">
              <a:schemeClr val="accent1"/>
            </a:lnRef>
            <a:fillRef idx="0">
              <a:srgbClr val="FFFFFF"/>
            </a:fillRef>
            <a:effectRef idx="0">
              <a:srgbClr val="FFFFFF"/>
            </a:effectRef>
            <a:fontRef idx="minor">
              <a:schemeClr val="tx1"/>
            </a:fontRef>
          </p:style>
        </p:cxnSp>
      </p:grpSp>
    </p:spTree>
    <p:extLst>
      <p:ext uri="{BB962C8B-B14F-4D97-AF65-F5344CB8AC3E}">
        <p14:creationId xmlns:p14="http://schemas.microsoft.com/office/powerpoint/2010/main" val="20494067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337338" y="282731"/>
            <a:ext cx="11519302" cy="343430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矩形 1"/>
          <p:cNvSpPr/>
          <p:nvPr/>
        </p:nvSpPr>
        <p:spPr>
          <a:xfrm>
            <a:off x="1699788" y="269643"/>
            <a:ext cx="9868820" cy="3323987"/>
          </a:xfrm>
          <a:prstGeom prst="rect">
            <a:avLst/>
          </a:prstGeom>
        </p:spPr>
        <p:txBody>
          <a:bodyPr wrap="square">
            <a:spAutoFit/>
          </a:bodyPr>
          <a:lstStyle/>
          <a:p>
            <a:pPr>
              <a:lnSpc>
                <a:spcPct val="150000"/>
              </a:lnSpc>
              <a:spcAft>
                <a:spcPts val="0"/>
              </a:spcAft>
              <a:tabLst>
                <a:tab pos="2250440" algn="l"/>
              </a:tabLst>
            </a:pP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下列语句是命题吗</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比较</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(3),(2)</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它们之间有什么关系</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对所有的</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err="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&gt;3;</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存在一个</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dirty="0">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使</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2</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+1=3.</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8" name="组合 7"/>
          <p:cNvGrpSpPr/>
          <p:nvPr/>
        </p:nvGrpSpPr>
        <p:grpSpPr>
          <a:xfrm>
            <a:off x="0" y="398724"/>
            <a:ext cx="1411756" cy="528695"/>
            <a:chOff x="0" y="1037801"/>
            <a:chExt cx="1411756" cy="528695"/>
          </a:xfrm>
        </p:grpSpPr>
        <p:grpSp>
          <p:nvGrpSpPr>
            <p:cNvPr id="11" name="组合 10"/>
            <p:cNvGrpSpPr/>
            <p:nvPr/>
          </p:nvGrpSpPr>
          <p:grpSpPr>
            <a:xfrm>
              <a:off x="0" y="1056965"/>
              <a:ext cx="1411756" cy="509531"/>
              <a:chOff x="0" y="1056965"/>
              <a:chExt cx="1411756" cy="509531"/>
            </a:xfrm>
          </p:grpSpPr>
          <p:sp>
            <p:nvSpPr>
              <p:cNvPr id="13" name="矩形 12"/>
              <p:cNvSpPr/>
              <p:nvPr/>
            </p:nvSpPr>
            <p:spPr>
              <a:xfrm>
                <a:off x="0" y="1056965"/>
                <a:ext cx="1411756" cy="504056"/>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14478" y="1056965"/>
                <a:ext cx="75522" cy="50953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2" name="矩形 11"/>
            <p:cNvSpPr/>
            <p:nvPr/>
          </p:nvSpPr>
          <p:spPr>
            <a:xfrm>
              <a:off x="458284" y="1037801"/>
              <a:ext cx="902811" cy="523220"/>
            </a:xfrm>
            <a:prstGeom prst="rect">
              <a:avLst/>
            </a:prstGeom>
          </p:spPr>
          <p:txBody>
            <a:bodyPr wrap="none">
              <a:spAutoFit/>
            </a:bodyPr>
            <a:lstStyle/>
            <a:p>
              <a:r>
                <a:rPr lang="zh-CN" altLang="zh-CN" sz="2800" kern="100" dirty="0" smtClean="0">
                  <a:solidFill>
                    <a:prstClr val="white"/>
                  </a:solidFill>
                  <a:latin typeface="Times New Roman" panose="02020603050405020304" pitchFamily="18" charset="0"/>
                  <a:cs typeface="Times New Roman" panose="02020603050405020304" pitchFamily="18" charset="0"/>
                </a:rPr>
                <a:t>问题</a:t>
              </a:r>
              <a:endParaRPr lang="zh-CN" altLang="en-US" dirty="0">
                <a:solidFill>
                  <a:prstClr val="black"/>
                </a:solidFill>
              </a:endParaRPr>
            </a:p>
          </p:txBody>
        </p:sp>
      </p:grpSp>
      <p:sp>
        <p:nvSpPr>
          <p:cNvPr id="10" name="矩形 9"/>
          <p:cNvSpPr/>
          <p:nvPr/>
        </p:nvSpPr>
        <p:spPr>
          <a:xfrm>
            <a:off x="420843" y="3775680"/>
            <a:ext cx="11350315" cy="2677656"/>
          </a:xfrm>
          <a:prstGeom prst="rect">
            <a:avLst/>
          </a:prstGeom>
        </p:spPr>
        <p:txBody>
          <a:bodyPr>
            <a:spAutoFit/>
          </a:bodyPr>
          <a:lstStyle/>
          <a:p>
            <a:pPr>
              <a:lnSpc>
                <a:spcPct val="150000"/>
              </a:lnSpc>
              <a:spcAft>
                <a:spcPts val="0"/>
              </a:spcAft>
              <a:tabLst>
                <a:tab pos="2250440" algn="l"/>
              </a:tabLst>
            </a:pPr>
            <a:r>
              <a:rPr lang="zh-CN" altLang="zh-CN" sz="2800" dirty="0">
                <a:solidFill>
                  <a:srgbClr val="C000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语句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(1)(2)</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中含有变量</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由于不知道变量</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代表什么数</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无法判断它们的真假</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所以它们不是命题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语句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在</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的基础上</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用短语</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所有的</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对变量</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进行限定</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语句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(4)</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在</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的基础上</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用短语</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存在一个</a:t>
            </a:r>
            <a:r>
              <a:rPr lang="en-US" altLang="zh-CN" sz="2800" dirty="0">
                <a:solidFill>
                  <a:srgbClr val="0033CC"/>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对变量</a:t>
            </a:r>
            <a:r>
              <a:rPr lang="en-US" altLang="zh-CN" sz="2800" i="1"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进行限定</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从而使</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(3)(4)</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成为可以判断真假的语句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因此语句</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(3)(4)</a:t>
            </a:r>
            <a:r>
              <a:rPr lang="zh-CN"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是命题</a:t>
            </a:r>
            <a:r>
              <a:rPr lang="en-US" altLang="zh-CN" sz="2800" dirty="0">
                <a:solidFill>
                  <a:srgbClr val="0033CC"/>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89718233"/>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1585196048"/>
              </p:ext>
            </p:extLst>
          </p:nvPr>
        </p:nvGraphicFramePr>
        <p:xfrm>
          <a:off x="534000" y="1624346"/>
          <a:ext cx="11124000" cy="3915540"/>
        </p:xfrm>
        <a:graphic>
          <a:graphicData uri="http://schemas.openxmlformats.org/drawingml/2006/table">
            <a:tbl>
              <a:tblPr firstRow="1" firstCol="1" bandRow="1"/>
              <a:tblGrid>
                <a:gridCol w="1961600"/>
                <a:gridCol w="4392488"/>
                <a:gridCol w="4769912"/>
              </a:tblGrid>
              <a:tr h="648000">
                <a:tc>
                  <a:txBody>
                    <a:bodyPr/>
                    <a:lstStyle/>
                    <a:p>
                      <a:pPr>
                        <a:lnSpc>
                          <a:spcPct val="150000"/>
                        </a:lnSpc>
                        <a:spcAft>
                          <a:spcPts val="0"/>
                        </a:spcAft>
                        <a:tabLst>
                          <a:tab pos="2250440" algn="l"/>
                        </a:tabLst>
                      </a:pPr>
                      <a:r>
                        <a:rPr lang="en-US"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 </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全称量词命题</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baseline="0">
                          <a:effectLst/>
                          <a:latin typeface="Times New Roman" panose="02020603050405020304" pitchFamily="18" charset="0"/>
                          <a:ea typeface="方正中等线简体" panose="03000509000000000000" pitchFamily="65" charset="-122"/>
                          <a:cs typeface="Times New Roman" panose="02020603050405020304" pitchFamily="18" charset="0"/>
                        </a:rPr>
                        <a:t>存在量词命题</a:t>
                      </a:r>
                      <a:endParaRPr lang="zh-CN" sz="2800" baseline="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量词</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所有、任意、每一个</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zh-CN" sz="2800" baseline="0">
                          <a:effectLst/>
                          <a:latin typeface="Times New Roman" panose="02020603050405020304" pitchFamily="18" charset="0"/>
                          <a:ea typeface="方正中等线简体" panose="03000509000000000000" pitchFamily="65" charset="-122"/>
                          <a:cs typeface="Times New Roman" panose="02020603050405020304" pitchFamily="18" charset="0"/>
                        </a:rPr>
                        <a:t>存在、有的、有一个</a:t>
                      </a:r>
                      <a:endParaRPr lang="zh-CN" sz="2800" baseline="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符号</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baseline="0" dirty="0" smtClean="0">
                          <a:effectLst/>
                          <a:latin typeface="方正中等线简体" panose="03000509000000000000" pitchFamily="65" charset="-122"/>
                          <a:ea typeface="方正中等线简体" panose="03000509000000000000" pitchFamily="65" charset="-122"/>
                          <a:cs typeface="Times New Roman" panose="02020603050405020304" pitchFamily="18" charset="0"/>
                        </a:rPr>
                        <a:t>___</a:t>
                      </a:r>
                      <a:endParaRPr lang="zh-CN" sz="2800" baseline="0" dirty="0">
                        <a:effectLst/>
                        <a:latin typeface="方正中等线简体" panose="03000509000000000000" pitchFamily="65" charset="-122"/>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kern="1200" baseline="0" dirty="0" smtClean="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rPr>
                        <a:t>___</a:t>
                      </a:r>
                      <a:endParaRPr lang="zh-CN" sz="2800" kern="1200" baseline="0" dirty="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baseline="0">
                          <a:effectLst/>
                          <a:latin typeface="Times New Roman" panose="02020603050405020304" pitchFamily="18" charset="0"/>
                          <a:ea typeface="方正中等线简体" panose="03000509000000000000" pitchFamily="65" charset="-122"/>
                          <a:cs typeface="Times New Roman" panose="02020603050405020304" pitchFamily="18" charset="0"/>
                        </a:rPr>
                        <a:t>命题</a:t>
                      </a:r>
                      <a:endParaRPr lang="zh-CN" sz="2800" baseline="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a:lnSpc>
                          <a:spcPct val="150000"/>
                        </a:lnSpc>
                        <a:spcAft>
                          <a:spcPts val="0"/>
                        </a:spcAft>
                        <a:tabLst>
                          <a:tab pos="2250440" algn="l"/>
                        </a:tabLst>
                      </a:pPr>
                      <a:r>
                        <a:rPr lang="zh-CN" sz="2800"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含有</a:t>
                      </a:r>
                      <a:r>
                        <a:rPr lang="en-US" altLang="zh-CN" sz="2800" u="sng"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zh-CN" sz="2800"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的</a:t>
                      </a: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命题称为全称量词命题</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13706" marR="137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a:lnSpc>
                          <a:spcPct val="150000"/>
                        </a:lnSpc>
                        <a:spcAft>
                          <a:spcPts val="0"/>
                        </a:spcAft>
                        <a:tabLst>
                          <a:tab pos="2250440" algn="l"/>
                        </a:tabLst>
                      </a:pPr>
                      <a:r>
                        <a:rPr lang="zh-CN" sz="2800"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含有</a:t>
                      </a:r>
                      <a:r>
                        <a:rPr lang="en-US" altLang="zh-CN" sz="2800" u="sng"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                  </a:t>
                      </a:r>
                      <a:r>
                        <a:rPr lang="zh-CN" sz="2800" baseline="0" dirty="0" smtClean="0">
                          <a:effectLst/>
                          <a:latin typeface="Times New Roman" panose="02020603050405020304" pitchFamily="18" charset="0"/>
                          <a:ea typeface="方正中等线简体" panose="03000509000000000000" pitchFamily="65" charset="-122"/>
                          <a:cs typeface="Times New Roman" panose="02020603050405020304" pitchFamily="18" charset="0"/>
                        </a:rPr>
                        <a:t>的</a:t>
                      </a:r>
                      <a:r>
                        <a:rPr lang="zh-CN" sz="2800" baseline="0" dirty="0">
                          <a:effectLst/>
                          <a:latin typeface="Times New Roman" panose="02020603050405020304" pitchFamily="18" charset="0"/>
                          <a:ea typeface="方正中等线简体" panose="03000509000000000000" pitchFamily="65" charset="-122"/>
                          <a:cs typeface="Times New Roman" panose="02020603050405020304" pitchFamily="18" charset="0"/>
                        </a:rPr>
                        <a:t>命题称为存在量词命题</a:t>
                      </a:r>
                      <a:endParaRPr lang="zh-CN" sz="2800" baseline="0" dirty="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13706" marR="137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00">
                <a:tc>
                  <a:txBody>
                    <a:bodyPr/>
                    <a:lstStyle/>
                    <a:p>
                      <a:pPr algn="ctr">
                        <a:lnSpc>
                          <a:spcPct val="150000"/>
                        </a:lnSpc>
                        <a:spcAft>
                          <a:spcPts val="0"/>
                        </a:spcAft>
                        <a:tabLst>
                          <a:tab pos="2250440" algn="l"/>
                        </a:tabLst>
                      </a:pPr>
                      <a:r>
                        <a:rPr lang="zh-CN" sz="2800" baseline="0">
                          <a:effectLst/>
                          <a:latin typeface="Times New Roman" panose="02020603050405020304" pitchFamily="18" charset="0"/>
                          <a:ea typeface="方正中等线简体" panose="03000509000000000000" pitchFamily="65" charset="-122"/>
                          <a:cs typeface="Times New Roman" panose="02020603050405020304" pitchFamily="18" charset="0"/>
                        </a:rPr>
                        <a:t>一般形式</a:t>
                      </a:r>
                      <a:endParaRPr lang="zh-CN" sz="2800" baseline="0">
                        <a:effectLst/>
                        <a:latin typeface="Calibri" panose="020F0502020204030204" pitchFamily="34" charset="0"/>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kern="1200" baseline="0" dirty="0" smtClean="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rPr>
                        <a:t>___________</a:t>
                      </a:r>
                      <a:endParaRPr lang="zh-CN" sz="2800" kern="1200" baseline="0" dirty="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50440" algn="l"/>
                        </a:tabLst>
                      </a:pPr>
                      <a:r>
                        <a:rPr lang="en-US" altLang="zh-CN" sz="2800" kern="1200" baseline="0" dirty="0" smtClean="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rPr>
                        <a:t>___________</a:t>
                      </a:r>
                      <a:endParaRPr lang="zh-CN" sz="2800" kern="1200" baseline="0" dirty="0">
                        <a:solidFill>
                          <a:schemeClr val="tx1"/>
                        </a:solidFill>
                        <a:effectLst/>
                        <a:latin typeface="方正中等线简体" panose="03000509000000000000" pitchFamily="65" charset="-122"/>
                        <a:ea typeface="方正中等线简体" panose="03000509000000000000" pitchFamily="65" charset="-122"/>
                        <a:cs typeface="Times New Roman" panose="02020603050405020304" pitchFamily="18" charset="0"/>
                      </a:endParaRPr>
                    </a:p>
                  </a:txBody>
                  <a:tcPr marL="7506" marR="7506" marT="7506" marB="750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矩形 7"/>
          <p:cNvSpPr/>
          <p:nvPr/>
        </p:nvSpPr>
        <p:spPr>
          <a:xfrm>
            <a:off x="4491092" y="3022590"/>
            <a:ext cx="410690"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9" name="矩形 8"/>
          <p:cNvSpPr/>
          <p:nvPr/>
        </p:nvSpPr>
        <p:spPr>
          <a:xfrm>
            <a:off x="9094698" y="3022590"/>
            <a:ext cx="394660"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3412015" y="3645024"/>
            <a:ext cx="1620957"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全称量词</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1" name="矩形 10"/>
          <p:cNvSpPr/>
          <p:nvPr/>
        </p:nvSpPr>
        <p:spPr>
          <a:xfrm>
            <a:off x="7650898" y="3645024"/>
            <a:ext cx="1620957" cy="523220"/>
          </a:xfrm>
          <a:prstGeom prst="rect">
            <a:avLst/>
          </a:prstGeom>
        </p:spPr>
        <p:txBody>
          <a:bodyPr wrap="none">
            <a:spAutoFit/>
          </a:bodyPr>
          <a:lstStyle/>
          <a:p>
            <a:r>
              <a:rPr lang="zh-CN"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存在量词</a:t>
            </a:r>
            <a:endParaRPr lang="zh-CN" altLang="en-US"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3" name="矩形 12"/>
          <p:cNvSpPr/>
          <p:nvPr/>
        </p:nvSpPr>
        <p:spPr>
          <a:xfrm>
            <a:off x="3739554" y="4834976"/>
            <a:ext cx="1896673" cy="523220"/>
          </a:xfrm>
          <a:prstGeom prst="rect">
            <a:avLst/>
          </a:prstGeom>
        </p:spPr>
        <p:txBody>
          <a:bodyPr wrap="none">
            <a:spAutoFit/>
          </a:bodyPr>
          <a:lstStyle/>
          <a:p>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en-US"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dirty="0">
              <a:solidFill>
                <a:srgbClr val="C00000"/>
              </a:solidFill>
            </a:endParaRPr>
          </a:p>
        </p:txBody>
      </p:sp>
      <p:sp>
        <p:nvSpPr>
          <p:cNvPr id="15" name="矩形 14"/>
          <p:cNvSpPr/>
          <p:nvPr/>
        </p:nvSpPr>
        <p:spPr>
          <a:xfrm>
            <a:off x="8351706" y="4834976"/>
            <a:ext cx="1880643" cy="523220"/>
          </a:xfrm>
          <a:prstGeom prst="rect">
            <a:avLst/>
          </a:prstGeom>
        </p:spPr>
        <p:txBody>
          <a:bodyPr wrap="none">
            <a:spAutoFit/>
          </a:bodyPr>
          <a:lstStyle/>
          <a:p>
            <a:r>
              <a:rPr lang="en-US" altLang="zh-CN" sz="2800" dirty="0">
                <a:solidFill>
                  <a:srgbClr val="C00000"/>
                </a:solidFill>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en-US" sz="2800" dirty="0">
                <a:solidFill>
                  <a:srgbClr val="C00000"/>
                </a:solidFill>
                <a:latin typeface="宋体" panose="02010600030101010101" pitchFamily="2" charset="-122"/>
                <a:ea typeface="方正中等线简体" panose="03000509000000000000" pitchFamily="65" charset="-122"/>
                <a:cs typeface="宋体" panose="02010600030101010101" pitchFamily="2" charset="-122"/>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M</a:t>
            </a:r>
            <a:r>
              <a:rPr lang="en-US" altLang="zh-CN" sz="2800"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p</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dirty="0">
              <a:solidFill>
                <a:srgbClr val="C00000"/>
              </a:solidFill>
            </a:endParaRPr>
          </a:p>
        </p:txBody>
      </p:sp>
    </p:spTree>
    <p:extLst>
      <p:ext uri="{BB962C8B-B14F-4D97-AF65-F5344CB8AC3E}">
        <p14:creationId xmlns:p14="http://schemas.microsoft.com/office/powerpoint/2010/main" val="1321456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linds(horizontal)">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blinds(horizontal)">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blinds(horizontal)">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Effect transition="in" filter="blinds(horizontal)">
                                      <p:cBhvr>
                                        <p:cTn id="32"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946137" y="1772816"/>
            <a:ext cx="9090376" cy="3323987"/>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从集合的观点看</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全称量词命题是陈述某集合中的所有的元素都具有某种性质的命题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存在量词命题是陈述某集合中有或存在一些或至少一个元素具有某种性质的命题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有些全称量词命题中的全称量词是省略的</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理解时需要把它补充出来</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0" name="矩形 9"/>
          <p:cNvSpPr/>
          <p:nvPr/>
        </p:nvSpPr>
        <p:spPr>
          <a:xfrm>
            <a:off x="335360" y="1462683"/>
            <a:ext cx="11377264" cy="383852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 name="组合 2"/>
          <p:cNvGrpSpPr/>
          <p:nvPr/>
        </p:nvGrpSpPr>
        <p:grpSpPr>
          <a:xfrm>
            <a:off x="695400" y="0"/>
            <a:ext cx="989235" cy="3356992"/>
            <a:chOff x="695400" y="0"/>
            <a:chExt cx="989235" cy="3356992"/>
          </a:xfrm>
        </p:grpSpPr>
        <p:sp>
          <p:nvSpPr>
            <p:cNvPr id="12" name="圆角矩形 11"/>
            <p:cNvSpPr/>
            <p:nvPr/>
          </p:nvSpPr>
          <p:spPr>
            <a:xfrm>
              <a:off x="695400" y="0"/>
              <a:ext cx="989235" cy="3356992"/>
            </a:xfrm>
            <a:prstGeom prst="roundRect">
              <a:avLst>
                <a:gd name="adj" fmla="val 0"/>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prstClr val="white">
                      <a:lumMod val="85000"/>
                    </a:prstClr>
                  </a:solidFill>
                </a:rPr>
                <a:t>  </a:t>
              </a:r>
              <a:endParaRPr lang="en-US" altLang="zh-CN" sz="2000" dirty="0">
                <a:solidFill>
                  <a:prstClr val="white">
                    <a:lumMod val="85000"/>
                  </a:prstClr>
                </a:solidFill>
              </a:endParaRPr>
            </a:p>
            <a:p>
              <a:r>
                <a:rPr lang="zh-CN" altLang="en-US" sz="2000" dirty="0">
                  <a:solidFill>
                    <a:prstClr val="white">
                      <a:lumMod val="85000"/>
                    </a:prstClr>
                  </a:solidFill>
                </a:rPr>
                <a:t>  </a:t>
              </a:r>
            </a:p>
          </p:txBody>
        </p:sp>
        <p:sp>
          <p:nvSpPr>
            <p:cNvPr id="13" name="文本框 12"/>
            <p:cNvSpPr txBox="1"/>
            <p:nvPr/>
          </p:nvSpPr>
          <p:spPr>
            <a:xfrm>
              <a:off x="858466" y="1555821"/>
              <a:ext cx="615553" cy="1384995"/>
            </a:xfrm>
            <a:prstGeom prst="rect">
              <a:avLst/>
            </a:prstGeom>
            <a:noFill/>
          </p:spPr>
          <p:txBody>
            <a:bodyPr vert="eaVert" wrap="square" rtlCol="0">
              <a:spAutoFit/>
            </a:bodyPr>
            <a:lstStyle/>
            <a:p>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注</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意</a:t>
              </a:r>
              <a:r>
                <a:rPr lang="en-US"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b="1" kern="100">
                  <a:solidFill>
                    <a:prstClr val="white"/>
                  </a:solidFill>
                  <a:latin typeface="Times New Roman" panose="02020603050405020304" pitchFamily="18" charset="0"/>
                  <a:ea typeface="方正中等线简体" panose="03000509000000000000" pitchFamily="65" charset="-122"/>
                  <a:cs typeface="Times New Roman" panose="02020603050405020304" pitchFamily="18" charset="0"/>
                </a:rPr>
                <a:t>点</a:t>
              </a:r>
              <a:endParaRPr lang="zh-CN" altLang="en-US" sz="2800" dirty="0">
                <a:solidFill>
                  <a:prstClr val="white"/>
                </a:solidFill>
              </a:endParaRPr>
            </a:p>
          </p:txBody>
        </p:sp>
        <p:cxnSp>
          <p:nvCxnSpPr>
            <p:cNvPr id="4" name="直接连接符 3"/>
            <p:cNvCxnSpPr>
              <a:stCxn id="12" idx="0"/>
            </p:cNvCxnSpPr>
            <p:nvPr/>
          </p:nvCxnSpPr>
          <p:spPr>
            <a:xfrm>
              <a:off x="1190018" y="0"/>
              <a:ext cx="0" cy="1462683"/>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rot="16200000">
              <a:off x="850792" y="1039652"/>
              <a:ext cx="661976" cy="400110"/>
            </a:xfrm>
            <a:prstGeom prst="rect">
              <a:avLst/>
            </a:prstGeom>
            <a:solidFill>
              <a:srgbClr val="00589A"/>
            </a:solidFill>
          </p:spPr>
          <p:txBody>
            <a:bodyPr wrap="square" rtlCol="0">
              <a:spAutoFit/>
            </a:bodyPr>
            <a:lstStyle/>
            <a:p>
              <a:r>
                <a:rPr lang="en-US" altLang="zh-CN" sz="2000" dirty="0">
                  <a:solidFill>
                    <a:srgbClr val="FFC000"/>
                  </a:solidFill>
                </a:rPr>
                <a:t>&lt;&lt;&lt;</a:t>
              </a:r>
              <a:endParaRPr lang="zh-CN" altLang="en-US" sz="2000" dirty="0">
                <a:solidFill>
                  <a:srgbClr val="FFC000"/>
                </a:solidFill>
              </a:endParaRPr>
            </a:p>
          </p:txBody>
        </p:sp>
      </p:grpSp>
    </p:spTree>
    <p:extLst>
      <p:ext uri="{BB962C8B-B14F-4D97-AF65-F5344CB8AC3E}">
        <p14:creationId xmlns:p14="http://schemas.microsoft.com/office/powerpoint/2010/main" val="362416126"/>
      </p:ext>
    </p:extLst>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90000" y="616496"/>
            <a:ext cx="11412000" cy="2031325"/>
          </a:xfrm>
          <a:prstGeom prst="rect">
            <a:avLst/>
          </a:prstGeom>
        </p:spPr>
        <p:txBody>
          <a:bodyPr wrap="square">
            <a:spAutoFit/>
          </a:bodyPr>
          <a:lstStyle/>
          <a:p>
            <a:pPr>
              <a:lnSpc>
                <a:spcPct val="150000"/>
              </a:lnSpc>
              <a:spcAft>
                <a:spcPts val="0"/>
              </a:spcAft>
              <a:tabLst>
                <a:tab pos="2250440" algn="l"/>
              </a:tabLst>
            </a:pPr>
            <a:r>
              <a:rPr lang="zh-CN" altLang="en-US"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判断下列命题是全称量词命题还是存在量词命题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并用量词符号</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dirty="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表述下列命题</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a:p>
            <a:pPr>
              <a:lnSpc>
                <a:spcPct val="150000"/>
              </a:lnSpc>
              <a:spcAft>
                <a:spcPts val="0"/>
              </a:spcAft>
              <a:tabLst>
                <a:tab pos="2250440" algn="l"/>
              </a:tabLst>
            </a:pP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(1)</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对任意</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dirty="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err="1">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dirty="0" err="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&gt;-1},3</a:t>
            </a:r>
            <a:r>
              <a:rPr lang="en-US" altLang="zh-CN" sz="2800" i="1" dirty="0">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dirty="0">
                <a:latin typeface="Times New Roman" panose="02020603050405020304" pitchFamily="18" charset="0"/>
                <a:ea typeface="方正中等线简体" panose="03000509000000000000" pitchFamily="65" charset="-122"/>
                <a:cs typeface="Times New Roman" panose="02020603050405020304" pitchFamily="18" charset="0"/>
              </a:rPr>
              <a:t>+4&gt;0</a:t>
            </a:r>
            <a:r>
              <a:rPr lang="zh-CN" altLang="zh-CN" sz="2800" dirty="0">
                <a:latin typeface="Times New Roman" panose="02020603050405020304" pitchFamily="18" charset="0"/>
                <a:ea typeface="方正中等线简体" panose="03000509000000000000" pitchFamily="65" charset="-122"/>
                <a:cs typeface="Times New Roman" panose="02020603050405020304" pitchFamily="18" charset="0"/>
              </a:rPr>
              <a:t>成立</a:t>
            </a:r>
            <a:r>
              <a:rPr lang="en-US" altLang="zh-CN" sz="28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dirty="0">
              <a:latin typeface="Calibri" panose="020F0502020204030204" pitchFamily="34" charset="0"/>
              <a:ea typeface="宋体" panose="02010600030101010101" pitchFamily="2" charset="-122"/>
              <a:cs typeface="Times New Roman" panose="02020603050405020304" pitchFamily="18" charset="0"/>
            </a:endParaRPr>
          </a:p>
        </p:txBody>
      </p:sp>
      <p:grpSp>
        <p:nvGrpSpPr>
          <p:cNvPr id="4" name="组合 3"/>
          <p:cNvGrpSpPr/>
          <p:nvPr/>
        </p:nvGrpSpPr>
        <p:grpSpPr>
          <a:xfrm>
            <a:off x="0" y="742763"/>
            <a:ext cx="1403155" cy="593813"/>
            <a:chOff x="0" y="674947"/>
            <a:chExt cx="1403155" cy="593813"/>
          </a:xfrm>
        </p:grpSpPr>
        <p:sp>
          <p:nvSpPr>
            <p:cNvPr id="14" name="矩形 13"/>
            <p:cNvSpPr/>
            <p:nvPr/>
          </p:nvSpPr>
          <p:spPr>
            <a:xfrm>
              <a:off x="0" y="699484"/>
              <a:ext cx="1357436" cy="435848"/>
            </a:xfrm>
            <a:prstGeom prst="rect">
              <a:avLst/>
            </a:prstGeom>
            <a:solidFill>
              <a:srgbClr val="0058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V="1">
              <a:off x="0" y="699661"/>
              <a:ext cx="223074" cy="265173"/>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3372" y="674947"/>
              <a:ext cx="914064" cy="523220"/>
            </a:xfrm>
            <a:prstGeom prst="rect">
              <a:avLst/>
            </a:prstGeom>
            <a:noFill/>
          </p:spPr>
          <p:txBody>
            <a:bodyPr wrap="square" rtlCol="0">
              <a:spAutoFit/>
            </a:bodyPr>
            <a:lstStyle/>
            <a:p>
              <a:r>
                <a:rPr lang="zh-CN"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800" b="1" kern="100" dirty="0">
                  <a:solidFill>
                    <a:schemeClr val="bg1"/>
                  </a:solidFill>
                  <a:latin typeface="+mj-ea"/>
                  <a:cs typeface="Courier New" panose="02070309020205020404" pitchFamily="49" charset="0"/>
                </a:rPr>
                <a:t>1</a:t>
              </a:r>
              <a:endParaRPr lang="zh-CN" altLang="en-US" sz="2800" dirty="0"/>
            </a:p>
          </p:txBody>
        </p:sp>
        <p:cxnSp>
          <p:nvCxnSpPr>
            <p:cNvPr id="7" name="直接连接符 6"/>
            <p:cNvCxnSpPr/>
            <p:nvPr/>
          </p:nvCxnSpPr>
          <p:spPr>
            <a:xfrm>
              <a:off x="390000" y="1268760"/>
              <a:ext cx="8636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1357436" y="699483"/>
              <a:ext cx="45719" cy="4358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a:off x="390000" y="2788834"/>
            <a:ext cx="11412000" cy="1216230"/>
            <a:chOff x="319674" y="2575382"/>
            <a:chExt cx="11412000" cy="1216230"/>
          </a:xfrm>
        </p:grpSpPr>
        <p:grpSp>
          <p:nvGrpSpPr>
            <p:cNvPr id="12" name="组合 11"/>
            <p:cNvGrpSpPr/>
            <p:nvPr/>
          </p:nvGrpSpPr>
          <p:grpSpPr>
            <a:xfrm>
              <a:off x="319674" y="2575382"/>
              <a:ext cx="11412000" cy="1216230"/>
              <a:chOff x="319674" y="476672"/>
              <a:chExt cx="11412000" cy="1216230"/>
            </a:xfrm>
          </p:grpSpPr>
          <p:sp>
            <p:nvSpPr>
              <p:cNvPr id="15" name="圆角矩形 14"/>
              <p:cNvSpPr/>
              <p:nvPr/>
            </p:nvSpPr>
            <p:spPr>
              <a:xfrm>
                <a:off x="319674" y="589563"/>
                <a:ext cx="11412000" cy="1103339"/>
              </a:xfrm>
              <a:prstGeom prst="roundRect">
                <a:avLst>
                  <a:gd name="adj" fmla="val 8066"/>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16" name="矩形 1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13" name="文本框 12"/>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8" name="矩形 17"/>
          <p:cNvSpPr/>
          <p:nvPr/>
        </p:nvSpPr>
        <p:spPr>
          <a:xfrm>
            <a:off x="641394" y="3127661"/>
            <a:ext cx="10909212"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表示为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&gt;-1},3</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+4&gt;0.</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7" name="矩形 16"/>
          <p:cNvSpPr/>
          <p:nvPr/>
        </p:nvSpPr>
        <p:spPr>
          <a:xfrm>
            <a:off x="390000" y="4276306"/>
            <a:ext cx="11412000" cy="669542"/>
          </a:xfrm>
          <a:prstGeom prst="rect">
            <a:avLst/>
          </a:prstGeom>
        </p:spPr>
        <p:txBody>
          <a:bodyPr wrap="square">
            <a:spAutoFit/>
          </a:bodyPr>
          <a:lstStyle/>
          <a:p>
            <a:pPr>
              <a:lnSpc>
                <a:spcPct val="150000"/>
              </a:lnSpc>
              <a:spcAft>
                <a:spcPts val="0"/>
              </a:spcAft>
              <a:tabLst>
                <a:tab pos="2250440" algn="l"/>
              </a:tabLst>
            </a:pP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(2)</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对所有实数</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中等线简体" panose="03000509000000000000" pitchFamily="65" charset="-122"/>
                <a:cs typeface="Times New Roman" panose="02020603050405020304" pitchFamily="18" charset="0"/>
              </a:rPr>
              <a:t>恰有一个解</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grpSp>
        <p:nvGrpSpPr>
          <p:cNvPr id="19" name="组合 18"/>
          <p:cNvGrpSpPr/>
          <p:nvPr/>
        </p:nvGrpSpPr>
        <p:grpSpPr>
          <a:xfrm>
            <a:off x="390000" y="5157192"/>
            <a:ext cx="11412000" cy="1224136"/>
            <a:chOff x="319674" y="2575382"/>
            <a:chExt cx="11412000" cy="1224136"/>
          </a:xfrm>
        </p:grpSpPr>
        <p:grpSp>
          <p:nvGrpSpPr>
            <p:cNvPr id="20" name="组合 19"/>
            <p:cNvGrpSpPr/>
            <p:nvPr/>
          </p:nvGrpSpPr>
          <p:grpSpPr>
            <a:xfrm>
              <a:off x="319674" y="2575382"/>
              <a:ext cx="11412000" cy="1224136"/>
              <a:chOff x="319674" y="476672"/>
              <a:chExt cx="11412000" cy="1224136"/>
            </a:xfrm>
          </p:grpSpPr>
          <p:sp>
            <p:nvSpPr>
              <p:cNvPr id="23" name="圆角矩形 22"/>
              <p:cNvSpPr/>
              <p:nvPr/>
            </p:nvSpPr>
            <p:spPr>
              <a:xfrm>
                <a:off x="319674" y="589563"/>
                <a:ext cx="11412000" cy="1111245"/>
              </a:xfrm>
              <a:prstGeom prst="roundRect">
                <a:avLst>
                  <a:gd name="adj" fmla="val 11114"/>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pitchFamily="34" charset="-122"/>
                  <a:cs typeface="+mn-cs"/>
                </a:endParaRPr>
              </a:p>
            </p:txBody>
          </p:sp>
          <p:sp>
            <p:nvSpPr>
              <p:cNvPr id="26" name="矩形 25"/>
              <p:cNvSpPr/>
              <p:nvPr/>
            </p:nvSpPr>
            <p:spPr>
              <a:xfrm>
                <a:off x="943783" y="476672"/>
                <a:ext cx="585078" cy="216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grpSp>
        <p:sp>
          <p:nvSpPr>
            <p:cNvPr id="22" name="文本框 21"/>
            <p:cNvSpPr txBox="1"/>
            <p:nvPr/>
          </p:nvSpPr>
          <p:spPr>
            <a:xfrm>
              <a:off x="1086180" y="2584526"/>
              <a:ext cx="300284" cy="223653"/>
            </a:xfrm>
            <a:custGeom>
              <a:avLst/>
              <a:gdLst>
                <a:gd name="connsiteX0" fmla="*/ 789187 w 2381548"/>
                <a:gd name="connsiteY0" fmla="*/ 877499 h 1773789"/>
                <a:gd name="connsiteX1" fmla="*/ 749724 w 2381548"/>
                <a:gd name="connsiteY1" fmla="*/ 1144318 h 1773789"/>
                <a:gd name="connsiteX2" fmla="*/ 885012 w 2381548"/>
                <a:gd name="connsiteY2" fmla="*/ 1144318 h 1773789"/>
                <a:gd name="connsiteX3" fmla="*/ 920718 w 2381548"/>
                <a:gd name="connsiteY3" fmla="*/ 877499 h 1773789"/>
                <a:gd name="connsiteX4" fmla="*/ 437813 w 2381548"/>
                <a:gd name="connsiteY4" fmla="*/ 877499 h 1773789"/>
                <a:gd name="connsiteX5" fmla="*/ 400232 w 2381548"/>
                <a:gd name="connsiteY5" fmla="*/ 1144318 h 1773789"/>
                <a:gd name="connsiteX6" fmla="*/ 533638 w 2381548"/>
                <a:gd name="connsiteY6" fmla="*/ 1144318 h 1773789"/>
                <a:gd name="connsiteX7" fmla="*/ 571218 w 2381548"/>
                <a:gd name="connsiteY7" fmla="*/ 877499 h 1773789"/>
                <a:gd name="connsiteX8" fmla="*/ 1751242 w 2381548"/>
                <a:gd name="connsiteY8" fmla="*/ 678320 h 1773789"/>
                <a:gd name="connsiteX9" fmla="*/ 2048128 w 2381548"/>
                <a:gd name="connsiteY9" fmla="*/ 678320 h 1773789"/>
                <a:gd name="connsiteX10" fmla="*/ 2038733 w 2381548"/>
                <a:gd name="connsiteY10" fmla="*/ 762876 h 1773789"/>
                <a:gd name="connsiteX11" fmla="*/ 2294282 w 2381548"/>
                <a:gd name="connsiteY11" fmla="*/ 762876 h 1773789"/>
                <a:gd name="connsiteX12" fmla="*/ 2283005 w 2381548"/>
                <a:gd name="connsiteY12" fmla="*/ 862466 h 1773789"/>
                <a:gd name="connsiteX13" fmla="*/ 2254820 w 2381548"/>
                <a:gd name="connsiteY13" fmla="*/ 920718 h 1773789"/>
                <a:gd name="connsiteX14" fmla="*/ 2205962 w 2381548"/>
                <a:gd name="connsiteY14" fmla="*/ 945147 h 1773789"/>
                <a:gd name="connsiteX15" fmla="*/ 2012430 w 2381548"/>
                <a:gd name="connsiteY15" fmla="*/ 945147 h 1773789"/>
                <a:gd name="connsiteX16" fmla="*/ 1969211 w 2381548"/>
                <a:gd name="connsiteY16" fmla="*/ 1249546 h 1773789"/>
                <a:gd name="connsiteX17" fmla="*/ 2243542 w 2381548"/>
                <a:gd name="connsiteY17" fmla="*/ 1249546 h 1773789"/>
                <a:gd name="connsiteX18" fmla="*/ 2230391 w 2381548"/>
                <a:gd name="connsiteY18" fmla="*/ 1352892 h 1773789"/>
                <a:gd name="connsiteX19" fmla="*/ 2196567 w 2381548"/>
                <a:gd name="connsiteY19" fmla="*/ 1418658 h 1773789"/>
                <a:gd name="connsiteX20" fmla="*/ 2132684 w 2381548"/>
                <a:gd name="connsiteY20" fmla="*/ 1443087 h 1773789"/>
                <a:gd name="connsiteX21" fmla="*/ 1942900 w 2381548"/>
                <a:gd name="connsiteY21" fmla="*/ 1443087 h 1773789"/>
                <a:gd name="connsiteX22" fmla="*/ 1905320 w 2381548"/>
                <a:gd name="connsiteY22" fmla="*/ 1739965 h 1773789"/>
                <a:gd name="connsiteX23" fmla="*/ 1894050 w 2381548"/>
                <a:gd name="connsiteY23" fmla="*/ 1764394 h 1773789"/>
                <a:gd name="connsiteX24" fmla="*/ 1871496 w 2381548"/>
                <a:gd name="connsiteY24" fmla="*/ 1773789 h 1773789"/>
                <a:gd name="connsiteX25" fmla="*/ 1582130 w 2381548"/>
                <a:gd name="connsiteY25" fmla="*/ 1773789 h 1773789"/>
                <a:gd name="connsiteX26" fmla="*/ 1623467 w 2381548"/>
                <a:gd name="connsiteY26" fmla="*/ 1443087 h 1773789"/>
                <a:gd name="connsiteX27" fmla="*/ 1210083 w 2381548"/>
                <a:gd name="connsiteY27" fmla="*/ 1443087 h 1773789"/>
                <a:gd name="connsiteX28" fmla="*/ 1227000 w 2381548"/>
                <a:gd name="connsiteY28" fmla="*/ 1320951 h 1773789"/>
                <a:gd name="connsiteX29" fmla="*/ 1253303 w 2381548"/>
                <a:gd name="connsiteY29" fmla="*/ 1272093 h 1773789"/>
                <a:gd name="connsiteX30" fmla="*/ 1302160 w 2381548"/>
                <a:gd name="connsiteY30" fmla="*/ 1249546 h 1773789"/>
                <a:gd name="connsiteX31" fmla="*/ 1649778 w 2381548"/>
                <a:gd name="connsiteY31" fmla="*/ 1249546 h 1773789"/>
                <a:gd name="connsiteX32" fmla="*/ 1692989 w 2381548"/>
                <a:gd name="connsiteY32" fmla="*/ 945147 h 1773789"/>
                <a:gd name="connsiteX33" fmla="*/ 1568979 w 2381548"/>
                <a:gd name="connsiteY33" fmla="*/ 945147 h 1773789"/>
                <a:gd name="connsiteX34" fmla="*/ 1565223 w 2381548"/>
                <a:gd name="connsiteY34" fmla="*/ 950778 h 1773789"/>
                <a:gd name="connsiteX35" fmla="*/ 1506970 w 2381548"/>
                <a:gd name="connsiteY35" fmla="*/ 1035334 h 1773789"/>
                <a:gd name="connsiteX36" fmla="*/ 1403624 w 2381548"/>
                <a:gd name="connsiteY36" fmla="*/ 1069158 h 1773789"/>
                <a:gd name="connsiteX37" fmla="*/ 1247664 w 2381548"/>
                <a:gd name="connsiteY37" fmla="*/ 1069158 h 1773789"/>
                <a:gd name="connsiteX38" fmla="*/ 1352892 w 2381548"/>
                <a:gd name="connsiteY38" fmla="*/ 717783 h 1773789"/>
                <a:gd name="connsiteX39" fmla="*/ 1364161 w 2381548"/>
                <a:gd name="connsiteY39" fmla="*/ 702749 h 1773789"/>
                <a:gd name="connsiteX40" fmla="*/ 1381077 w 2381548"/>
                <a:gd name="connsiteY40" fmla="*/ 697111 h 1773789"/>
                <a:gd name="connsiteX41" fmla="*/ 1638501 w 2381548"/>
                <a:gd name="connsiteY41" fmla="*/ 697111 h 1773789"/>
                <a:gd name="connsiteX42" fmla="*/ 1615954 w 2381548"/>
                <a:gd name="connsiteY42" fmla="*/ 762876 h 1773789"/>
                <a:gd name="connsiteX43" fmla="*/ 1713662 w 2381548"/>
                <a:gd name="connsiteY43" fmla="*/ 762876 h 1773789"/>
                <a:gd name="connsiteX44" fmla="*/ 1719300 w 2381548"/>
                <a:gd name="connsiteY44" fmla="*/ 702749 h 1773789"/>
                <a:gd name="connsiteX45" fmla="*/ 1722120 w 2381548"/>
                <a:gd name="connsiteY45" fmla="*/ 692417 h 1773789"/>
                <a:gd name="connsiteX46" fmla="*/ 1730569 w 2381548"/>
                <a:gd name="connsiteY46" fmla="*/ 685841 h 1773789"/>
                <a:gd name="connsiteX47" fmla="*/ 1751242 w 2381548"/>
                <a:gd name="connsiteY47" fmla="*/ 678320 h 1773789"/>
                <a:gd name="connsiteX48" fmla="*/ 843675 w 2381548"/>
                <a:gd name="connsiteY48" fmla="*/ 486662 h 1773789"/>
                <a:gd name="connsiteX49" fmla="*/ 807977 w 2381548"/>
                <a:gd name="connsiteY49" fmla="*/ 725296 h 1773789"/>
                <a:gd name="connsiteX50" fmla="*/ 943265 w 2381548"/>
                <a:gd name="connsiteY50" fmla="*/ 725296 h 1773789"/>
                <a:gd name="connsiteX51" fmla="*/ 975206 w 2381548"/>
                <a:gd name="connsiteY51" fmla="*/ 486662 h 1773789"/>
                <a:gd name="connsiteX52" fmla="*/ 1422414 w 2381548"/>
                <a:gd name="connsiteY52" fmla="*/ 20664 h 1773789"/>
                <a:gd name="connsiteX53" fmla="*/ 2337493 w 2381548"/>
                <a:gd name="connsiteY53" fmla="*/ 20664 h 1773789"/>
                <a:gd name="connsiteX54" fmla="*/ 2371317 w 2381548"/>
                <a:gd name="connsiteY54" fmla="*/ 31942 h 1773789"/>
                <a:gd name="connsiteX55" fmla="*/ 2380712 w 2381548"/>
                <a:gd name="connsiteY55" fmla="*/ 67640 h 1773789"/>
                <a:gd name="connsiteX56" fmla="*/ 2335619 w 2381548"/>
                <a:gd name="connsiteY56" fmla="*/ 409627 h 1773789"/>
                <a:gd name="connsiteX57" fmla="*/ 2267971 w 2381548"/>
                <a:gd name="connsiteY57" fmla="*/ 552428 h 1773789"/>
                <a:gd name="connsiteX58" fmla="*/ 2100742 w 2381548"/>
                <a:gd name="connsiteY58" fmla="*/ 610681 h 1773789"/>
                <a:gd name="connsiteX59" fmla="*/ 1830159 w 2381548"/>
                <a:gd name="connsiteY59" fmla="*/ 610681 h 1773789"/>
                <a:gd name="connsiteX60" fmla="*/ 1845193 w 2381548"/>
                <a:gd name="connsiteY60" fmla="*/ 503578 h 1773789"/>
                <a:gd name="connsiteX61" fmla="*/ 1862101 w 2381548"/>
                <a:gd name="connsiteY61" fmla="*/ 469754 h 1773789"/>
                <a:gd name="connsiteX62" fmla="*/ 1895924 w 2381548"/>
                <a:gd name="connsiteY62" fmla="*/ 458477 h 1773789"/>
                <a:gd name="connsiteX63" fmla="*/ 1961690 w 2381548"/>
                <a:gd name="connsiteY63" fmla="*/ 458477 h 1773789"/>
                <a:gd name="connsiteX64" fmla="*/ 2014304 w 2381548"/>
                <a:gd name="connsiteY64" fmla="*/ 415258 h 1773789"/>
                <a:gd name="connsiteX65" fmla="*/ 2048128 w 2381548"/>
                <a:gd name="connsiteY65" fmla="*/ 163473 h 1773789"/>
                <a:gd name="connsiteX66" fmla="*/ 1813251 w 2381548"/>
                <a:gd name="connsiteY66" fmla="*/ 163473 h 1773789"/>
                <a:gd name="connsiteX67" fmla="*/ 1743729 w 2381548"/>
                <a:gd name="connsiteY67" fmla="*/ 405863 h 1773789"/>
                <a:gd name="connsiteX68" fmla="*/ 1629106 w 2381548"/>
                <a:gd name="connsiteY68" fmla="*/ 558067 h 1773789"/>
                <a:gd name="connsiteX69" fmla="*/ 1459994 w 2381548"/>
                <a:gd name="connsiteY69" fmla="*/ 610681 h 1773789"/>
                <a:gd name="connsiteX70" fmla="*/ 1335976 w 2381548"/>
                <a:gd name="connsiteY70" fmla="*/ 610681 h 1773789"/>
                <a:gd name="connsiteX71" fmla="*/ 1488180 w 2381548"/>
                <a:gd name="connsiteY71" fmla="*/ 163473 h 1773789"/>
                <a:gd name="connsiteX72" fmla="*/ 1366043 w 2381548"/>
                <a:gd name="connsiteY72" fmla="*/ 163473 h 1773789"/>
                <a:gd name="connsiteX73" fmla="*/ 1381077 w 2381548"/>
                <a:gd name="connsiteY73" fmla="*/ 52614 h 1773789"/>
                <a:gd name="connsiteX74" fmla="*/ 1394229 w 2381548"/>
                <a:gd name="connsiteY74" fmla="*/ 28185 h 1773789"/>
                <a:gd name="connsiteX75" fmla="*/ 1422414 w 2381548"/>
                <a:gd name="connsiteY75" fmla="*/ 20664 h 1773789"/>
                <a:gd name="connsiteX76" fmla="*/ 345736 w 2381548"/>
                <a:gd name="connsiteY76" fmla="*/ 0 h 1773789"/>
                <a:gd name="connsiteX77" fmla="*/ 712144 w 2381548"/>
                <a:gd name="connsiteY77" fmla="*/ 0 h 1773789"/>
                <a:gd name="connsiteX78" fmla="*/ 689598 w 2381548"/>
                <a:gd name="connsiteY78" fmla="*/ 30059 h 1773789"/>
                <a:gd name="connsiteX79" fmla="*/ 1281488 w 2381548"/>
                <a:gd name="connsiteY79" fmla="*/ 30059 h 1773789"/>
                <a:gd name="connsiteX80" fmla="*/ 1309673 w 2381548"/>
                <a:gd name="connsiteY80" fmla="*/ 45093 h 1773789"/>
                <a:gd name="connsiteX81" fmla="*/ 1311555 w 2381548"/>
                <a:gd name="connsiteY81" fmla="*/ 78917 h 1773789"/>
                <a:gd name="connsiteX82" fmla="*/ 1193176 w 2381548"/>
                <a:gd name="connsiteY82" fmla="*/ 343862 h 1773789"/>
                <a:gd name="connsiteX83" fmla="*/ 1298396 w 2381548"/>
                <a:gd name="connsiteY83" fmla="*/ 343862 h 1773789"/>
                <a:gd name="connsiteX84" fmla="*/ 1116133 w 2381548"/>
                <a:gd name="connsiteY84" fmla="*/ 1634745 h 1773789"/>
                <a:gd name="connsiteX85" fmla="*/ 1069157 w 2381548"/>
                <a:gd name="connsiteY85" fmla="*/ 1734334 h 1773789"/>
                <a:gd name="connsiteX86" fmla="*/ 978963 w 2381548"/>
                <a:gd name="connsiteY86" fmla="*/ 1773789 h 1773789"/>
                <a:gd name="connsiteX87" fmla="*/ 794826 w 2381548"/>
                <a:gd name="connsiteY87" fmla="*/ 1773789 h 1773789"/>
                <a:gd name="connsiteX88" fmla="*/ 862465 w 2381548"/>
                <a:gd name="connsiteY88" fmla="*/ 1287127 h 1773789"/>
                <a:gd name="connsiteX89" fmla="*/ 730934 w 2381548"/>
                <a:gd name="connsiteY89" fmla="*/ 1287127 h 1773789"/>
                <a:gd name="connsiteX90" fmla="*/ 665169 w 2381548"/>
                <a:gd name="connsiteY90" fmla="*/ 1745604 h 1773789"/>
                <a:gd name="connsiteX91" fmla="*/ 449082 w 2381548"/>
                <a:gd name="connsiteY91" fmla="*/ 1745604 h 1773789"/>
                <a:gd name="connsiteX92" fmla="*/ 512973 w 2381548"/>
                <a:gd name="connsiteY92" fmla="*/ 1287127 h 1773789"/>
                <a:gd name="connsiteX93" fmla="*/ 379560 w 2381548"/>
                <a:gd name="connsiteY93" fmla="*/ 1287127 h 1773789"/>
                <a:gd name="connsiteX94" fmla="*/ 330702 w 2381548"/>
                <a:gd name="connsiteY94" fmla="*/ 1630989 h 1773789"/>
                <a:gd name="connsiteX95" fmla="*/ 281853 w 2381548"/>
                <a:gd name="connsiteY95" fmla="*/ 1734334 h 1773789"/>
                <a:gd name="connsiteX96" fmla="*/ 187902 w 2381548"/>
                <a:gd name="connsiteY96" fmla="*/ 1773789 h 1773789"/>
                <a:gd name="connsiteX97" fmla="*/ 0 w 2381548"/>
                <a:gd name="connsiteY97" fmla="*/ 1773789 h 1773789"/>
                <a:gd name="connsiteX98" fmla="*/ 202936 w 2381548"/>
                <a:gd name="connsiteY98" fmla="*/ 343862 h 1773789"/>
                <a:gd name="connsiteX99" fmla="*/ 514847 w 2381548"/>
                <a:gd name="connsiteY99" fmla="*/ 343862 h 1773789"/>
                <a:gd name="connsiteX100" fmla="*/ 458477 w 2381548"/>
                <a:gd name="connsiteY100" fmla="*/ 725296 h 1773789"/>
                <a:gd name="connsiteX101" fmla="*/ 591890 w 2381548"/>
                <a:gd name="connsiteY101" fmla="*/ 725296 h 1773789"/>
                <a:gd name="connsiteX102" fmla="*/ 625714 w 2381548"/>
                <a:gd name="connsiteY102" fmla="*/ 486662 h 1773789"/>
                <a:gd name="connsiteX103" fmla="*/ 531764 w 2381548"/>
                <a:gd name="connsiteY103" fmla="*/ 486662 h 1773789"/>
                <a:gd name="connsiteX104" fmla="*/ 554310 w 2381548"/>
                <a:gd name="connsiteY104" fmla="*/ 343862 h 1773789"/>
                <a:gd name="connsiteX105" fmla="*/ 847432 w 2381548"/>
                <a:gd name="connsiteY105" fmla="*/ 343862 h 1773789"/>
                <a:gd name="connsiteX106" fmla="*/ 918836 w 2381548"/>
                <a:gd name="connsiteY106" fmla="*/ 172868 h 1773789"/>
                <a:gd name="connsiteX107" fmla="*/ 616319 w 2381548"/>
                <a:gd name="connsiteY107" fmla="*/ 172868 h 1773789"/>
                <a:gd name="connsiteX108" fmla="*/ 432174 w 2381548"/>
                <a:gd name="connsiteY108" fmla="*/ 296886 h 1773789"/>
                <a:gd name="connsiteX109" fmla="*/ 172868 w 2381548"/>
                <a:gd name="connsiteY109" fmla="*/ 296886 h 1773789"/>
                <a:gd name="connsiteX110" fmla="*/ 302517 w 2381548"/>
                <a:gd name="connsiteY110" fmla="*/ 26303 h 1773789"/>
                <a:gd name="connsiteX111" fmla="*/ 345736 w 2381548"/>
                <a:gd name="connsiteY111" fmla="*/ 0 h 1773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2381548" h="1773789">
                  <a:moveTo>
                    <a:pt x="789187" y="877499"/>
                  </a:moveTo>
                  <a:lnTo>
                    <a:pt x="749724" y="1144318"/>
                  </a:lnTo>
                  <a:lnTo>
                    <a:pt x="885012" y="1144318"/>
                  </a:lnTo>
                  <a:lnTo>
                    <a:pt x="920718" y="877499"/>
                  </a:lnTo>
                  <a:close/>
                  <a:moveTo>
                    <a:pt x="437813" y="877499"/>
                  </a:moveTo>
                  <a:lnTo>
                    <a:pt x="400232" y="1144318"/>
                  </a:lnTo>
                  <a:lnTo>
                    <a:pt x="533638" y="1144318"/>
                  </a:lnTo>
                  <a:lnTo>
                    <a:pt x="571218" y="877499"/>
                  </a:lnTo>
                  <a:close/>
                  <a:moveTo>
                    <a:pt x="1751242" y="678320"/>
                  </a:moveTo>
                  <a:lnTo>
                    <a:pt x="2048128" y="678320"/>
                  </a:lnTo>
                  <a:lnTo>
                    <a:pt x="2038733" y="762876"/>
                  </a:lnTo>
                  <a:lnTo>
                    <a:pt x="2294282" y="762876"/>
                  </a:lnTo>
                  <a:lnTo>
                    <a:pt x="2283005" y="862466"/>
                  </a:lnTo>
                  <a:cubicBezTo>
                    <a:pt x="2279248" y="885012"/>
                    <a:pt x="2269854" y="904435"/>
                    <a:pt x="2254820" y="920718"/>
                  </a:cubicBezTo>
                  <a:cubicBezTo>
                    <a:pt x="2241044" y="937002"/>
                    <a:pt x="2224752" y="945147"/>
                    <a:pt x="2205962" y="945147"/>
                  </a:cubicBezTo>
                  <a:lnTo>
                    <a:pt x="2012430" y="945147"/>
                  </a:lnTo>
                  <a:lnTo>
                    <a:pt x="1969211" y="1249546"/>
                  </a:lnTo>
                  <a:lnTo>
                    <a:pt x="2243542" y="1249546"/>
                  </a:lnTo>
                  <a:lnTo>
                    <a:pt x="2230391" y="1352892"/>
                  </a:lnTo>
                  <a:cubicBezTo>
                    <a:pt x="2226634" y="1377946"/>
                    <a:pt x="2215357" y="1399868"/>
                    <a:pt x="2196567" y="1418658"/>
                  </a:cubicBezTo>
                  <a:cubicBezTo>
                    <a:pt x="2177777" y="1434941"/>
                    <a:pt x="2156488" y="1443087"/>
                    <a:pt x="2132684" y="1443087"/>
                  </a:cubicBezTo>
                  <a:lnTo>
                    <a:pt x="1942900" y="1443087"/>
                  </a:lnTo>
                  <a:lnTo>
                    <a:pt x="1905320" y="1739965"/>
                  </a:lnTo>
                  <a:cubicBezTo>
                    <a:pt x="1904070" y="1749993"/>
                    <a:pt x="1900314" y="1758130"/>
                    <a:pt x="1894050" y="1764394"/>
                  </a:cubicBezTo>
                  <a:cubicBezTo>
                    <a:pt x="1887787" y="1770657"/>
                    <a:pt x="1880266" y="1773789"/>
                    <a:pt x="1871496" y="1773789"/>
                  </a:cubicBezTo>
                  <a:lnTo>
                    <a:pt x="1582130" y="1773789"/>
                  </a:lnTo>
                  <a:lnTo>
                    <a:pt x="1623467" y="1443087"/>
                  </a:lnTo>
                  <a:lnTo>
                    <a:pt x="1210083" y="1443087"/>
                  </a:lnTo>
                  <a:lnTo>
                    <a:pt x="1227000" y="1320951"/>
                  </a:lnTo>
                  <a:cubicBezTo>
                    <a:pt x="1229498" y="1302161"/>
                    <a:pt x="1238269" y="1285869"/>
                    <a:pt x="1253303" y="1272093"/>
                  </a:cubicBezTo>
                  <a:cubicBezTo>
                    <a:pt x="1268336" y="1257059"/>
                    <a:pt x="1284619" y="1249546"/>
                    <a:pt x="1302160" y="1249546"/>
                  </a:cubicBezTo>
                  <a:lnTo>
                    <a:pt x="1649778" y="1249546"/>
                  </a:lnTo>
                  <a:lnTo>
                    <a:pt x="1692989" y="945147"/>
                  </a:lnTo>
                  <a:lnTo>
                    <a:pt x="1568979" y="945147"/>
                  </a:lnTo>
                  <a:lnTo>
                    <a:pt x="1565223" y="950778"/>
                  </a:lnTo>
                  <a:cubicBezTo>
                    <a:pt x="1553945" y="987109"/>
                    <a:pt x="1534530" y="1015294"/>
                    <a:pt x="1506970" y="1035334"/>
                  </a:cubicBezTo>
                  <a:cubicBezTo>
                    <a:pt x="1474403" y="1057888"/>
                    <a:pt x="1439955" y="1069158"/>
                    <a:pt x="1403624" y="1069158"/>
                  </a:cubicBezTo>
                  <a:lnTo>
                    <a:pt x="1247664" y="1069158"/>
                  </a:lnTo>
                  <a:lnTo>
                    <a:pt x="1352892" y="717783"/>
                  </a:lnTo>
                  <a:cubicBezTo>
                    <a:pt x="1355399" y="711520"/>
                    <a:pt x="1359155" y="706506"/>
                    <a:pt x="1364161" y="702749"/>
                  </a:cubicBezTo>
                  <a:cubicBezTo>
                    <a:pt x="1369175" y="698993"/>
                    <a:pt x="1374814" y="697111"/>
                    <a:pt x="1381077" y="697111"/>
                  </a:cubicBezTo>
                  <a:lnTo>
                    <a:pt x="1638501" y="697111"/>
                  </a:lnTo>
                  <a:lnTo>
                    <a:pt x="1615954" y="762876"/>
                  </a:lnTo>
                  <a:lnTo>
                    <a:pt x="1713662" y="762876"/>
                  </a:lnTo>
                  <a:lnTo>
                    <a:pt x="1719300" y="702749"/>
                  </a:lnTo>
                  <a:cubicBezTo>
                    <a:pt x="1719300" y="697743"/>
                    <a:pt x="1720237" y="694299"/>
                    <a:pt x="1722120" y="692417"/>
                  </a:cubicBezTo>
                  <a:cubicBezTo>
                    <a:pt x="1723994" y="690535"/>
                    <a:pt x="1726813" y="688348"/>
                    <a:pt x="1730569" y="685841"/>
                  </a:cubicBezTo>
                  <a:cubicBezTo>
                    <a:pt x="1736833" y="680827"/>
                    <a:pt x="1743729" y="678320"/>
                    <a:pt x="1751242" y="678320"/>
                  </a:cubicBezTo>
                  <a:close/>
                  <a:moveTo>
                    <a:pt x="843675" y="486662"/>
                  </a:moveTo>
                  <a:lnTo>
                    <a:pt x="807977" y="725296"/>
                  </a:lnTo>
                  <a:lnTo>
                    <a:pt x="943265" y="725296"/>
                  </a:lnTo>
                  <a:lnTo>
                    <a:pt x="975206" y="486662"/>
                  </a:lnTo>
                  <a:close/>
                  <a:moveTo>
                    <a:pt x="1422414" y="20664"/>
                  </a:moveTo>
                  <a:lnTo>
                    <a:pt x="2337493" y="20664"/>
                  </a:lnTo>
                  <a:cubicBezTo>
                    <a:pt x="2351278" y="20664"/>
                    <a:pt x="2362547" y="24429"/>
                    <a:pt x="2371317" y="31942"/>
                  </a:cubicBezTo>
                  <a:cubicBezTo>
                    <a:pt x="2380088" y="41962"/>
                    <a:pt x="2383219" y="53864"/>
                    <a:pt x="2380712" y="67640"/>
                  </a:cubicBezTo>
                  <a:lnTo>
                    <a:pt x="2335619" y="409627"/>
                  </a:lnTo>
                  <a:cubicBezTo>
                    <a:pt x="2326849" y="468497"/>
                    <a:pt x="2304302" y="516105"/>
                    <a:pt x="2267971" y="552428"/>
                  </a:cubicBezTo>
                  <a:cubicBezTo>
                    <a:pt x="2231648" y="591266"/>
                    <a:pt x="2175903" y="610681"/>
                    <a:pt x="2100742" y="610681"/>
                  </a:cubicBezTo>
                  <a:lnTo>
                    <a:pt x="1830159" y="610681"/>
                  </a:lnTo>
                  <a:lnTo>
                    <a:pt x="1845193" y="503578"/>
                  </a:lnTo>
                  <a:cubicBezTo>
                    <a:pt x="1846442" y="491052"/>
                    <a:pt x="1852081" y="479774"/>
                    <a:pt x="1862101" y="469754"/>
                  </a:cubicBezTo>
                  <a:cubicBezTo>
                    <a:pt x="1872129" y="462233"/>
                    <a:pt x="1883398" y="458477"/>
                    <a:pt x="1895924" y="458477"/>
                  </a:cubicBezTo>
                  <a:lnTo>
                    <a:pt x="1961690" y="458477"/>
                  </a:lnTo>
                  <a:cubicBezTo>
                    <a:pt x="1991758" y="458477"/>
                    <a:pt x="2009298" y="444076"/>
                    <a:pt x="2014304" y="415258"/>
                  </a:cubicBezTo>
                  <a:lnTo>
                    <a:pt x="2048128" y="163473"/>
                  </a:lnTo>
                  <a:lnTo>
                    <a:pt x="1813251" y="163473"/>
                  </a:lnTo>
                  <a:lnTo>
                    <a:pt x="1743729" y="405863"/>
                  </a:lnTo>
                  <a:cubicBezTo>
                    <a:pt x="1721174" y="472261"/>
                    <a:pt x="1682969" y="522993"/>
                    <a:pt x="1629106" y="558067"/>
                  </a:cubicBezTo>
                  <a:cubicBezTo>
                    <a:pt x="1575242" y="593140"/>
                    <a:pt x="1518872" y="610681"/>
                    <a:pt x="1459994" y="610681"/>
                  </a:cubicBezTo>
                  <a:lnTo>
                    <a:pt x="1335976" y="610681"/>
                  </a:lnTo>
                  <a:lnTo>
                    <a:pt x="1488180" y="163473"/>
                  </a:lnTo>
                  <a:lnTo>
                    <a:pt x="1366043" y="163473"/>
                  </a:lnTo>
                  <a:lnTo>
                    <a:pt x="1381077" y="52614"/>
                  </a:lnTo>
                  <a:cubicBezTo>
                    <a:pt x="1382327" y="42586"/>
                    <a:pt x="1386716" y="34449"/>
                    <a:pt x="1394229" y="28185"/>
                  </a:cubicBezTo>
                  <a:cubicBezTo>
                    <a:pt x="1402999" y="23171"/>
                    <a:pt x="1412394" y="20664"/>
                    <a:pt x="1422414" y="20664"/>
                  </a:cubicBezTo>
                  <a:close/>
                  <a:moveTo>
                    <a:pt x="345736" y="0"/>
                  </a:moveTo>
                  <a:lnTo>
                    <a:pt x="712144" y="0"/>
                  </a:lnTo>
                  <a:lnTo>
                    <a:pt x="689598" y="30059"/>
                  </a:lnTo>
                  <a:lnTo>
                    <a:pt x="1281488" y="30059"/>
                  </a:lnTo>
                  <a:cubicBezTo>
                    <a:pt x="1294015" y="30059"/>
                    <a:pt x="1303410" y="35073"/>
                    <a:pt x="1309673" y="45093"/>
                  </a:cubicBezTo>
                  <a:cubicBezTo>
                    <a:pt x="1315936" y="55113"/>
                    <a:pt x="1316561" y="66390"/>
                    <a:pt x="1311555" y="78917"/>
                  </a:cubicBezTo>
                  <a:lnTo>
                    <a:pt x="1193176" y="343862"/>
                  </a:lnTo>
                  <a:lnTo>
                    <a:pt x="1298396" y="343862"/>
                  </a:lnTo>
                  <a:lnTo>
                    <a:pt x="1116133" y="1634745"/>
                  </a:lnTo>
                  <a:cubicBezTo>
                    <a:pt x="1111127" y="1673575"/>
                    <a:pt x="1095468" y="1706774"/>
                    <a:pt x="1069157" y="1734334"/>
                  </a:cubicBezTo>
                  <a:cubicBezTo>
                    <a:pt x="1042854" y="1760637"/>
                    <a:pt x="1012787" y="1773789"/>
                    <a:pt x="978963" y="1773789"/>
                  </a:cubicBezTo>
                  <a:lnTo>
                    <a:pt x="794826" y="1773789"/>
                  </a:lnTo>
                  <a:lnTo>
                    <a:pt x="862465" y="1287127"/>
                  </a:lnTo>
                  <a:lnTo>
                    <a:pt x="730934" y="1287127"/>
                  </a:lnTo>
                  <a:lnTo>
                    <a:pt x="665169" y="1745604"/>
                  </a:lnTo>
                  <a:lnTo>
                    <a:pt x="449082" y="1745604"/>
                  </a:lnTo>
                  <a:lnTo>
                    <a:pt x="512973" y="1287127"/>
                  </a:lnTo>
                  <a:lnTo>
                    <a:pt x="379560" y="1287127"/>
                  </a:lnTo>
                  <a:lnTo>
                    <a:pt x="330702" y="1630989"/>
                  </a:lnTo>
                  <a:cubicBezTo>
                    <a:pt x="325696" y="1671068"/>
                    <a:pt x="309413" y="1705516"/>
                    <a:pt x="281853" y="1734334"/>
                  </a:cubicBezTo>
                  <a:cubicBezTo>
                    <a:pt x="253043" y="1760637"/>
                    <a:pt x="221726" y="1773789"/>
                    <a:pt x="187902" y="1773789"/>
                  </a:cubicBezTo>
                  <a:lnTo>
                    <a:pt x="0" y="1773789"/>
                  </a:lnTo>
                  <a:lnTo>
                    <a:pt x="202936" y="343862"/>
                  </a:lnTo>
                  <a:lnTo>
                    <a:pt x="514847" y="343862"/>
                  </a:lnTo>
                  <a:lnTo>
                    <a:pt x="458477" y="725296"/>
                  </a:lnTo>
                  <a:lnTo>
                    <a:pt x="591890" y="725296"/>
                  </a:lnTo>
                  <a:lnTo>
                    <a:pt x="625714" y="486662"/>
                  </a:lnTo>
                  <a:lnTo>
                    <a:pt x="531764" y="486662"/>
                  </a:lnTo>
                  <a:lnTo>
                    <a:pt x="554310" y="343862"/>
                  </a:lnTo>
                  <a:lnTo>
                    <a:pt x="847432" y="343862"/>
                  </a:lnTo>
                  <a:lnTo>
                    <a:pt x="918836" y="172868"/>
                  </a:lnTo>
                  <a:lnTo>
                    <a:pt x="616319" y="172868"/>
                  </a:lnTo>
                  <a:cubicBezTo>
                    <a:pt x="568711" y="255542"/>
                    <a:pt x="507335" y="296886"/>
                    <a:pt x="432174" y="296886"/>
                  </a:cubicBezTo>
                  <a:lnTo>
                    <a:pt x="172868" y="296886"/>
                  </a:lnTo>
                  <a:lnTo>
                    <a:pt x="302517" y="26303"/>
                  </a:lnTo>
                  <a:cubicBezTo>
                    <a:pt x="315044" y="8771"/>
                    <a:pt x="329453" y="0"/>
                    <a:pt x="345736" y="0"/>
                  </a:cubicBezTo>
                  <a:close/>
                </a:path>
              </a:pathLst>
            </a:custGeom>
            <a:solidFill>
              <a:schemeClr val="bg1">
                <a:lumMod val="5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27" name="矩形 26"/>
          <p:cNvSpPr/>
          <p:nvPr/>
        </p:nvSpPr>
        <p:spPr>
          <a:xfrm>
            <a:off x="641394" y="5445224"/>
            <a:ext cx="10909212" cy="664862"/>
          </a:xfrm>
          <a:prstGeom prst="rect">
            <a:avLst/>
          </a:prstGeom>
        </p:spPr>
        <p:txBody>
          <a:bodyPr wrap="square">
            <a:spAutoFit/>
          </a:bodyPr>
          <a:lstStyle/>
          <a:p>
            <a:pPr>
              <a:lnSpc>
                <a:spcPct val="150000"/>
              </a:lnSpc>
              <a:spcAft>
                <a:spcPts val="0"/>
              </a:spcAft>
              <a:tabLst>
                <a:tab pos="2250440" algn="l"/>
              </a:tabLst>
            </a:pP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全称量词命题</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表示为</a:t>
            </a:r>
            <a:r>
              <a:rPr lang="en-US" altLang="zh-CN" sz="2800">
                <a:latin typeface="Cambria Math" panose="02040503050406030204" pitchFamily="18" charset="0"/>
                <a:ea typeface="方正中等线简体" panose="03000509000000000000" pitchFamily="65" charset="-122"/>
                <a:cs typeface="Cambria Math" panose="020405030504060302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zh-CN" altLang="zh-CN" sz="2800">
                <a:latin typeface="宋体" panose="02010600030101010101" pitchFamily="2" charset="-122"/>
                <a:ea typeface="方正中等线简体" panose="03000509000000000000" pitchFamily="65" charset="-122"/>
                <a:cs typeface="宋体" panose="02010600030101010101" pitchFamily="2" charset="-122"/>
              </a:rPr>
              <a:t>∈</a:t>
            </a:r>
            <a:r>
              <a:rPr lang="en-US" altLang="zh-CN" sz="2800" b="1">
                <a:latin typeface="Times New Roman" panose="02020603050405020304" pitchFamily="18" charset="0"/>
                <a:ea typeface="方正中等线简体" panose="03000509000000000000" pitchFamily="65" charset="-122"/>
                <a:cs typeface="Times New Roman" panose="02020603050405020304" pitchFamily="18" charset="0"/>
              </a:rPr>
              <a:t>R</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方程</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ax</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a:latin typeface="Times New Roman" panose="02020603050405020304" pitchFamily="18" charset="0"/>
                <a:ea typeface="方正中等线简体" panose="03000509000000000000" pitchFamily="65" charset="-122"/>
                <a:cs typeface="Times New Roman" panose="02020603050405020304" pitchFamily="18" charset="0"/>
              </a:rPr>
              <a:t>b</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=0</a:t>
            </a:r>
            <a:r>
              <a:rPr lang="zh-CN" altLang="zh-CN" sz="2800">
                <a:latin typeface="Times New Roman" panose="02020603050405020304" pitchFamily="18" charset="0"/>
                <a:ea typeface="方正仿宋_GBK" panose="03000509000000000000" pitchFamily="65" charset="-122"/>
                <a:cs typeface="Times New Roman" panose="02020603050405020304" pitchFamily="18" charset="0"/>
              </a:rPr>
              <a:t>恰有一解</a:t>
            </a:r>
            <a:r>
              <a:rPr lang="en-US" altLang="zh-CN" sz="280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10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25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blinds(horizontal)">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linds(horizontal)">
                                      <p:cBhvr>
                                        <p:cTn id="15" dur="500"/>
                                        <p:tgtEl>
                                          <p:spTgt spid="1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linds(horizontal)">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7" grpId="0"/>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UxMzYyNWY2NWY2YzJiNDhhOWY1MTc3YjU1YjFhYWEifQ=="/>
</p:tagLst>
</file>

<file path=ppt/theme/theme1.xml><?xml version="1.0" encoding="utf-8"?>
<a:theme xmlns:a="http://schemas.openxmlformats.org/drawingml/2006/main" name="1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TotalTime>
  <Words>3110</Words>
  <Application>Microsoft Office PowerPoint</Application>
  <PresentationFormat>宽屏</PresentationFormat>
  <Paragraphs>680</Paragraphs>
  <Slides>58</Slides>
  <Notes>19</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58</vt:i4>
      </vt:variant>
    </vt:vector>
  </HeadingPairs>
  <TitlesOfParts>
    <vt:vector size="75" baseType="lpstr">
      <vt:lpstr>Adobe 黑体 Std R</vt:lpstr>
      <vt:lpstr>DOUYU Font</vt:lpstr>
      <vt:lpstr>方正仿宋_GBK</vt:lpstr>
      <vt:lpstr>方正中等线简体</vt:lpstr>
      <vt:lpstr>黑体</vt:lpstr>
      <vt:lpstr>华文细黑</vt:lpstr>
      <vt:lpstr>楷体</vt:lpstr>
      <vt:lpstr>宋体</vt:lpstr>
      <vt:lpstr>微软雅黑</vt:lpstr>
      <vt:lpstr>Arial</vt:lpstr>
      <vt:lpstr>Calibri</vt:lpstr>
      <vt:lpstr>Cambria Math</vt:lpstr>
      <vt:lpstr>Courier New</vt:lpstr>
      <vt:lpstr>Lucida Sans Unicode</vt:lpstr>
      <vt:lpstr>Times New Roman</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数学课件</dc:title>
  <dc:creator>金榜苑</dc:creator>
  <cp:lastModifiedBy>Administrator</cp:lastModifiedBy>
  <cp:revision>1456</cp:revision>
  <dcterms:created xsi:type="dcterms:W3CDTF">2019-11-13T09:14:00Z</dcterms:created>
  <dcterms:modified xsi:type="dcterms:W3CDTF">2024-05-23T06:58:25Z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E7109FDD4C1842B0AE5A135C15BEF811_13</vt:lpwstr>
  </property>
  <property fmtid="{D5CDD505-2E9C-101B-9397-08002B2CF9AE}" pid="3" name="KSOProductBuildVer">
    <vt:lpwstr>2052-12.1.0.16417</vt:lpwstr>
  </property>
</Properties>
</file>