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405" r:id="rId2"/>
    <p:sldId id="2515" r:id="rId3"/>
    <p:sldId id="2520" r:id="rId4"/>
    <p:sldId id="2521" r:id="rId5"/>
    <p:sldId id="2522" r:id="rId6"/>
    <p:sldId id="2523" r:id="rId7"/>
    <p:sldId id="2516" r:id="rId8"/>
    <p:sldId id="2517" r:id="rId9"/>
    <p:sldId id="2518" r:id="rId10"/>
    <p:sldId id="2406" r:id="rId11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0069B8"/>
    <a:srgbClr val="B1E5F7"/>
    <a:srgbClr val="DFF1FB"/>
    <a:srgbClr val="F5E4D0"/>
    <a:srgbClr val="D8F0FA"/>
    <a:srgbClr val="C6EBFB"/>
    <a:srgbClr val="D0EEF9"/>
    <a:srgbClr val="E3F4FC"/>
    <a:srgbClr val="CC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18" autoAdjust="0"/>
  </p:normalViewPr>
  <p:slideViewPr>
    <p:cSldViewPr showGuides="1">
      <p:cViewPr>
        <p:scale>
          <a:sx n="75" d="100"/>
          <a:sy n="75" d="100"/>
        </p:scale>
        <p:origin x="1026" y="900"/>
      </p:cViewPr>
      <p:guideLst>
        <p:guide orient="horz" pos="1344"/>
        <p:guide pos="2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7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8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6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5004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特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别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提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醒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3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易错提</a:t>
            </a:r>
            <a:endParaRPr lang="en-US" altLang="zh-CN" sz="2400" b="1" dirty="0" smtClean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醒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92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归纳总结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49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同侧圆角矩形 13"/>
          <p:cNvSpPr/>
          <p:nvPr userDrawn="1"/>
        </p:nvSpPr>
        <p:spPr>
          <a:xfrm rot="5400000">
            <a:off x="-724190" y="706690"/>
            <a:ext cx="1845808" cy="432048"/>
          </a:xfrm>
          <a:prstGeom prst="round2Same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48498" y="181213"/>
            <a:ext cx="46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解题技巧</a:t>
            </a:r>
            <a:endParaRPr lang="zh-CN" altLang="en-US" sz="24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02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考点一">
    <p:bg>
      <p:bgPr>
        <a:pattFill prst="smCheck">
          <a:fgClr>
            <a:srgbClr val="F7F7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8" r:id="rId4"/>
    <p:sldLayoutId id="2147483659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preview.qiantucdn.com/paixin/89/21/73/05A58PICUNddDZsMqC5xP_PIC2018.jpg!w1024_new_small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418025"/>
            <a:ext cx="12189600" cy="1441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60343" y="1013064"/>
            <a:ext cx="10627549" cy="48394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203200" dist="508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676902" y="1012430"/>
            <a:ext cx="510990" cy="4840759"/>
          </a:xfrm>
          <a:prstGeom prst="rect">
            <a:avLst/>
          </a:prstGeom>
          <a:solidFill>
            <a:srgbClr val="0955A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1763557" y="3861686"/>
            <a:ext cx="442095" cy="179954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化学</a:t>
            </a:r>
            <a:endParaRPr lang="en-US" altLang="zh-CN" sz="1400" dirty="0" smtClean="0">
              <a:solidFill>
                <a:srgbClr val="DEE6F9"/>
              </a:solidFill>
            </a:endParaRPr>
          </a:p>
          <a:p>
            <a:pPr algn="l"/>
            <a:r>
              <a:rPr lang="en-US" altLang="zh-CN" sz="1400" dirty="0" smtClean="0">
                <a:solidFill>
                  <a:srgbClr val="DEE6F9"/>
                </a:solidFill>
              </a:rPr>
              <a:t> 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大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一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轮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复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36658" y="1819858"/>
            <a:ext cx="3510476" cy="397366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第一章　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难点突破1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59613" y="2274177"/>
            <a:ext cx="10040249" cy="1152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5600" b="1" i="0" spc="200" dirty="0">
                <a:solidFill>
                  <a:schemeClr val="tx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</a:rPr>
              <a:t>与量有关的离子方程式的书写</a:t>
            </a:r>
            <a:endParaRPr lang="zh-CN" altLang="en-US" sz="5600" b="1" i="0" spc="200" dirty="0">
              <a:solidFill>
                <a:schemeClr val="tx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任意多边形 3"/>
          <p:cNvSpPr/>
          <p:nvPr/>
        </p:nvSpPr>
        <p:spPr>
          <a:xfrm>
            <a:off x="328235" y="471381"/>
            <a:ext cx="839078" cy="976213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0069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preview.qiantucdn.com/paixin/89/21/73/05A58PICUNddDZsMqC5xP_PIC2018.jpg!w1024_new_small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813" y="5418025"/>
            <a:ext cx="12189600" cy="1441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60343" y="1013064"/>
            <a:ext cx="10627549" cy="48394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203200" dist="508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676902" y="1012430"/>
            <a:ext cx="510990" cy="4840759"/>
          </a:xfrm>
          <a:prstGeom prst="rect">
            <a:avLst/>
          </a:prstGeom>
          <a:solidFill>
            <a:srgbClr val="0955A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1763557" y="3861686"/>
            <a:ext cx="442095" cy="179954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化学</a:t>
            </a:r>
            <a:endParaRPr lang="en-US" altLang="zh-CN" sz="1400" dirty="0" smtClean="0">
              <a:solidFill>
                <a:srgbClr val="DEE6F9"/>
              </a:solidFill>
            </a:endParaRPr>
          </a:p>
          <a:p>
            <a:pPr algn="l"/>
            <a:r>
              <a:rPr lang="en-US" altLang="zh-CN" sz="1400" dirty="0" smtClean="0">
                <a:solidFill>
                  <a:srgbClr val="DEE6F9"/>
                </a:solidFill>
              </a:rPr>
              <a:t> 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 smtClean="0">
                <a:solidFill>
                  <a:srgbClr val="DEE6F9"/>
                </a:solidFill>
              </a:rPr>
              <a:t>大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一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轮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复</a:t>
            </a:r>
            <a:endParaRPr lang="en-US" altLang="zh-CN" sz="1400" dirty="0">
              <a:solidFill>
                <a:srgbClr val="DEE6F9"/>
              </a:solidFill>
            </a:endParaRPr>
          </a:p>
          <a:p>
            <a:pPr algn="l"/>
            <a:r>
              <a:rPr lang="zh-CN" altLang="en-US" sz="1400" dirty="0">
                <a:solidFill>
                  <a:srgbClr val="DEE6F9"/>
                </a:solidFill>
              </a:rPr>
              <a:t>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6658" y="1819858"/>
            <a:ext cx="2413397" cy="397366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本课结束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1918743" y="2522885"/>
            <a:ext cx="7056784" cy="105092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ts val="6500"/>
              </a:lnSpc>
            </a:pP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328235" y="471381"/>
            <a:ext cx="839078" cy="976213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0069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zh-CN" altLang="en-US" kern="0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8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17426"/>
            <a:ext cx="11412000" cy="651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反应生成的离子又能与剩余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的反应物继续反应。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盐酸滴入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盐酸滴入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Na[Al(OH)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盐酸过量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494806" y="1485578"/>
                <a:ext cx="4042260" cy="531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6" y="1485578"/>
                <a:ext cx="4042260" cy="531171"/>
              </a:xfrm>
              <a:prstGeom prst="rect">
                <a:avLst/>
              </a:prstGeom>
              <a:blipFill rotWithShape="0">
                <a:blip r:embed="rId2"/>
                <a:stretch>
                  <a:fillRect l="-3017" t="-12644" r="-1810" b="-29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94806" y="2133650"/>
                <a:ext cx="3128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6" y="2133650"/>
                <a:ext cx="312854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899" t="-12791" b="-30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38822" y="3384901"/>
                <a:ext cx="3135410" cy="531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3384901"/>
                <a:ext cx="3135410" cy="531171"/>
              </a:xfrm>
              <a:prstGeom prst="rect">
                <a:avLst/>
              </a:prstGeom>
              <a:blipFill rotWithShape="0">
                <a:blip r:embed="rId4"/>
                <a:stretch>
                  <a:fillRect l="-4086" t="-11494" b="-29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2608436" y="3998771"/>
                <a:ext cx="4196149" cy="531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↑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36" y="3998771"/>
                <a:ext cx="4196149" cy="531171"/>
              </a:xfrm>
              <a:prstGeom prst="rect">
                <a:avLst/>
              </a:prstGeom>
              <a:blipFill rotWithShape="0">
                <a:blip r:embed="rId5"/>
                <a:stretch>
                  <a:fillRect l="-3052" t="-16092" r="-174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638474" y="5320883"/>
            <a:ext cx="5365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9136" y="5985437"/>
            <a:ext cx="474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333450"/>
            <a:ext cx="11412000" cy="592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4)CO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Na[Al(OH)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(5)NaOH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AlCl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(6)Fe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加入稀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HNO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Fe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494806" y="989812"/>
                <a:ext cx="6984776" cy="531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2[Al(OH)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6" y="989812"/>
                <a:ext cx="6984776" cy="531171"/>
              </a:xfrm>
              <a:prstGeom prst="rect">
                <a:avLst/>
              </a:prstGeom>
              <a:blipFill rotWithShape="0">
                <a:blip r:embed="rId2"/>
                <a:stretch>
                  <a:fillRect l="-1745" t="-14773" r="-349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494806" y="1704925"/>
                <a:ext cx="58889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06" y="1704925"/>
                <a:ext cx="588892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070" t="-1744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854846" y="2993336"/>
            <a:ext cx="396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en-US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2220" y="3626224"/>
            <a:ext cx="4014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 [Al(OH)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278782" y="4919917"/>
                <a:ext cx="55218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Fe+N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=Fe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+NO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↑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82" y="4919917"/>
                <a:ext cx="5521833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18" t="-16279" r="-66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2227971" y="5552385"/>
                <a:ext cx="6239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3Fe+2N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=3Fe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+2NO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↑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971" y="5552385"/>
                <a:ext cx="623997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953" t="-17442" r="-586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333450"/>
            <a:ext cx="11412000" cy="593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当一种反应物中有两种或两种以上组成离子参与反应时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因其组成比例不协调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一般为复盐或酸式盐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当一种组成离子恰好完全反应时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另一种组成离子不能恰好完全反应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有剩余或不足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因而跟用量有关。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(HCO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溶液反应：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不足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(2)NaHCO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溶液反应：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NaHCO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不足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NaHCO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853839" y="2973899"/>
                <a:ext cx="5581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39" y="2973899"/>
                <a:ext cx="558114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83" t="-17442" r="-98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854846" y="3607556"/>
                <a:ext cx="7272808" cy="531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846" y="3607556"/>
                <a:ext cx="7272808" cy="531171"/>
              </a:xfrm>
              <a:prstGeom prst="rect">
                <a:avLst/>
              </a:prstGeom>
              <a:blipFill rotWithShape="0">
                <a:blip r:embed="rId3"/>
                <a:stretch>
                  <a:fillRect l="-1676" t="-16092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3214886" y="4933222"/>
                <a:ext cx="5581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86" y="4933222"/>
                <a:ext cx="5581143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183" t="-16279" r="-98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3219028" y="5543264"/>
                <a:ext cx="7340674" cy="531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28" y="5543264"/>
                <a:ext cx="7340674" cy="531171"/>
              </a:xfrm>
              <a:prstGeom prst="rect">
                <a:avLst/>
              </a:prstGeom>
              <a:blipFill rotWithShape="0">
                <a:blip r:embed="rId5"/>
                <a:stretch>
                  <a:fillRect l="-1661" t="-14943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807045"/>
            <a:ext cx="11412000" cy="399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3)Ba(OH)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NaHSO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溶液反应：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(NaHSO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此时溶液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呈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(NaHSO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此时溶液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呈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若向该溶液中再加入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50590" y="2133650"/>
                <a:ext cx="5993115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=BaSO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0" y="2133650"/>
                <a:ext cx="5993115" cy="527773"/>
              </a:xfrm>
              <a:prstGeom prst="rect">
                <a:avLst/>
              </a:prstGeom>
              <a:blipFill rotWithShape="0">
                <a:blip r:embed="rId2"/>
                <a:stretch>
                  <a:fillRect l="-2035" t="-16092" r="-712" b="-29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8538948" y="22118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碱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78582" y="3447555"/>
                <a:ext cx="6480720" cy="52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=BaSO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447555"/>
                <a:ext cx="6480720" cy="527773"/>
              </a:xfrm>
              <a:prstGeom prst="rect">
                <a:avLst/>
              </a:prstGeom>
              <a:blipFill rotWithShape="0">
                <a:blip r:embed="rId3"/>
                <a:stretch>
                  <a:fillRect l="-1976" t="-17442" r="-122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9092559" y="348263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450530" y="4084650"/>
                <a:ext cx="375372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=BaSO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endParaRPr lang="zh-CN" altLang="en-US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30" y="4084650"/>
                <a:ext cx="3753720" cy="527773"/>
              </a:xfrm>
              <a:prstGeom prst="rect">
                <a:avLst/>
              </a:prstGeom>
              <a:blipFill rotWithShape="0">
                <a:blip r:embed="rId4"/>
                <a:stretch>
                  <a:fillRect l="-3247" t="-13793" r="-2110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740157"/>
            <a:ext cx="11412000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4)NH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Al(SO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溶液反应：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[NH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Al(SO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[NH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Al(SO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[Ba(OH)</a:t>
            </a:r>
            <a:r>
              <a:rPr lang="en-US" altLang="zh-CN" sz="2800" baseline="-25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]=1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55712" y="2087042"/>
                <a:ext cx="8303790" cy="52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3Ba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+2Al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+6OH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=3BaSO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endParaRPr lang="zh-CN" altLang="en-US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2" y="2087042"/>
                <a:ext cx="8303790" cy="527773"/>
              </a:xfrm>
              <a:prstGeom prst="rect">
                <a:avLst/>
              </a:prstGeom>
              <a:blipFill rotWithShape="0">
                <a:blip r:embed="rId2"/>
                <a:stretch>
                  <a:fillRect l="-1542" t="-13793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55712" y="3357786"/>
                <a:ext cx="10561940" cy="52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+Al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+2Ba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=NH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O+Al(OH)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+2BaSO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↓</a:t>
                </a:r>
                <a:endParaRPr lang="zh-CN" altLang="en-US" dirty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2" y="3357786"/>
                <a:ext cx="10561940" cy="527773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5116" b="-33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5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6614" y="261442"/>
            <a:ext cx="10657184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861952" y="477466"/>
            <a:ext cx="10466508" cy="3724056"/>
          </a:xfrm>
          <a:prstGeom prst="rect">
            <a:avLst/>
          </a:prstGeom>
        </p:spPr>
        <p:txBody>
          <a:bodyPr wrap="square" lIns="121882" tIns="60940" rIns="121882" bIns="6094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少定多变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法书写酸式盐与碱反应的离子方程式</a:t>
            </a:r>
            <a:endParaRPr lang="zh-CN" altLang="zh-CN" sz="26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原则</a:t>
            </a:r>
            <a:r>
              <a:rPr lang="zh-CN" altLang="zh-CN" sz="260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先根据题给条件判断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少量物质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将少量物质定为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mol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确定所需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过量物质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的离子数目。</a:t>
            </a:r>
            <a:endParaRPr lang="zh-CN" altLang="zh-CN" sz="26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配比原则</a:t>
            </a:r>
            <a:r>
              <a:rPr lang="zh-CN" altLang="zh-CN" sz="260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若少量物质有两种或两种以上组成离子参加反应</a:t>
            </a:r>
            <a:r>
              <a:rPr lang="en-US" altLang="zh-CN" sz="260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则参加反应的离子的物质的量之比与物质组成之比相符。</a:t>
            </a:r>
            <a:endParaRPr lang="zh-CN" altLang="zh-CN" sz="26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</a:t>
            </a:r>
            <a:r>
              <a:rPr lang="en-US" altLang="zh-CN" sz="2600" spc="-60" dirty="0">
                <a:solidFill>
                  <a:srgbClr val="000000"/>
                </a:solidFill>
                <a:latin typeface="方正仿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600" spc="-60" dirty="0" err="1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Ca</a:t>
            </a:r>
            <a:r>
              <a:rPr lang="en-US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(HCO</a:t>
            </a:r>
            <a:r>
              <a:rPr lang="en-US" altLang="zh-CN" sz="2600" spc="-6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spc="-6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溶液中加入过量</a:t>
            </a:r>
            <a:r>
              <a:rPr lang="en-US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NaOH</a:t>
            </a:r>
            <a:r>
              <a:rPr lang="zh-CN" altLang="zh-CN" sz="2600" spc="-6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溶液的离子方程式的书写方法为</a:t>
            </a:r>
            <a:endParaRPr lang="zh-CN" altLang="zh-CN" sz="2600" spc="-6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image0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7975" y="4365898"/>
            <a:ext cx="69144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9206" y="458886"/>
                <a:ext cx="1141200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两种或两种以上的离子都能与另一种离子反应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反应先后次序不同。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(1)NaOH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溶液逐滴加入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HSO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溶液中至过量：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不足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过量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        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(2)NaOH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溶液逐滴加入含有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的溶液中至过量：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58886"/>
                <a:ext cx="11412000" cy="590931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494806" y="1845618"/>
            <a:ext cx="260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22798" y="2480990"/>
                <a:ext cx="53120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=NH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98" y="2480990"/>
                <a:ext cx="531203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294" t="-13953" r="-803" b="-30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50590" y="3755570"/>
            <a:ext cx="260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0934" y="4390942"/>
            <a:ext cx="396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endParaRPr lang="zh-CN" altLang="en-US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19336" y="5018476"/>
                <a:ext cx="36946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=NH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36" y="5018476"/>
                <a:ext cx="369460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300" t="-12791" r="-1650" b="-30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9336" y="5652822"/>
            <a:ext cx="446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 [Al(OH)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389206" y="497773"/>
                <a:ext cx="11412000" cy="593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稀盐酸逐滴加入含有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[Al(OH)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的溶液中至过量：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                            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(4)Cl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通入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FeBr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溶液中至过量：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少量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等物质的量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       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过量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                                       </a:t>
                </a:r>
                <a:r>
                  <a:rPr lang="zh-CN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97773"/>
                <a:ext cx="11412000" cy="5933163"/>
              </a:xfrm>
              <a:prstGeom prst="rect">
                <a:avLst/>
              </a:prstGeom>
              <a:blipFill rotWithShape="0">
                <a:blip r:embed="rId2"/>
                <a:stretch>
                  <a:fillRect l="-1122" b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78582" y="1231454"/>
            <a:ext cx="260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0925" y="1871018"/>
            <a:ext cx="5365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25875" y="2488355"/>
                <a:ext cx="7366099" cy="531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8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==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=CO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↑+H</a:t>
                </a:r>
                <a:r>
                  <a:rPr lang="en-US" altLang="zh-CN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O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5" y="2488355"/>
                <a:ext cx="7366099" cy="531171"/>
              </a:xfrm>
              <a:prstGeom prst="rect">
                <a:avLst/>
              </a:prstGeom>
              <a:blipFill rotWithShape="0">
                <a:blip r:embed="rId3"/>
                <a:stretch>
                  <a:fillRect l="-1654" t="-1149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78582" y="3147326"/>
            <a:ext cx="4420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+3H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=Al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62758" y="4423634"/>
            <a:ext cx="3817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Cl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+2Cl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93057" y="5074654"/>
            <a:ext cx="549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+2Br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+2Cl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+Br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+4Cl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90750" y="5704278"/>
            <a:ext cx="5671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+4Br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+3Cl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==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+2Br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+6Cl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Office 主题​​">
  <a:themeElements>
    <a:clrScheme name="自定义 7">
      <a:dk1>
        <a:sysClr val="windowText" lastClr="000000"/>
      </a:dk1>
      <a:lt1>
        <a:sysClr val="window" lastClr="C7EDCA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709</Words>
  <Application>Microsoft Office PowerPoint</Application>
  <PresentationFormat>自定义</PresentationFormat>
  <Paragraphs>113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Adobe 黑体 Std R</vt:lpstr>
      <vt:lpstr>等线</vt:lpstr>
      <vt:lpstr>方正大黑_GBK</vt:lpstr>
      <vt:lpstr>方正仿宋_GBK</vt:lpstr>
      <vt:lpstr>方正书宋_GBK</vt:lpstr>
      <vt:lpstr>方正中等线简体</vt:lpstr>
      <vt:lpstr>宋体</vt:lpstr>
      <vt:lpstr>微软雅黑</vt:lpstr>
      <vt:lpstr>Arial</vt:lpstr>
      <vt:lpstr>Calibri</vt:lpstr>
      <vt:lpstr>Cambria Math</vt:lpstr>
      <vt:lpstr>Times New Roman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化学课件</dc:title>
  <dc:creator>金榜苑</dc:creator>
  <cp:lastModifiedBy>Admin</cp:lastModifiedBy>
  <cp:revision>7010</cp:revision>
  <dcterms:created xsi:type="dcterms:W3CDTF">2014-11-27T01:03:00Z</dcterms:created>
  <dcterms:modified xsi:type="dcterms:W3CDTF">2025-01-19T07:43:40Z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F9A15CD799CA4571B5BBA2371C765EB1_12</vt:lpwstr>
  </property>
</Properties>
</file>