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handoutMasterIdLst>
    <p:handoutMasterId r:id="rId79"/>
  </p:handoutMasterIdLst>
  <p:sldIdLst>
    <p:sldId id="2447" r:id="rId2"/>
    <p:sldId id="2318" r:id="rId3"/>
    <p:sldId id="2331" r:id="rId4"/>
    <p:sldId id="2372" r:id="rId5"/>
    <p:sldId id="2348" r:id="rId6"/>
    <p:sldId id="2339" r:id="rId7"/>
    <p:sldId id="2459" r:id="rId8"/>
    <p:sldId id="2491" r:id="rId9"/>
    <p:sldId id="2492" r:id="rId10"/>
    <p:sldId id="2344" r:id="rId11"/>
    <p:sldId id="2486" r:id="rId12"/>
    <p:sldId id="2496" r:id="rId13"/>
    <p:sldId id="2516" r:id="rId14"/>
    <p:sldId id="2367" r:id="rId15"/>
    <p:sldId id="2346" r:id="rId16"/>
    <p:sldId id="2363" r:id="rId17"/>
    <p:sldId id="2401" r:id="rId18"/>
    <p:sldId id="2409" r:id="rId19"/>
    <p:sldId id="2410" r:id="rId20"/>
    <p:sldId id="2499" r:id="rId21"/>
    <p:sldId id="2517" r:id="rId22"/>
    <p:sldId id="2415" r:id="rId23"/>
    <p:sldId id="2416" r:id="rId24"/>
    <p:sldId id="2417" r:id="rId25"/>
    <p:sldId id="2418" r:id="rId26"/>
    <p:sldId id="2501" r:id="rId27"/>
    <p:sldId id="2465" r:id="rId28"/>
    <p:sldId id="2518" r:id="rId29"/>
    <p:sldId id="2519" r:id="rId30"/>
    <p:sldId id="2520" r:id="rId31"/>
    <p:sldId id="2407" r:id="rId32"/>
    <p:sldId id="2375" r:id="rId33"/>
    <p:sldId id="2377" r:id="rId34"/>
    <p:sldId id="2521" r:id="rId35"/>
    <p:sldId id="2490" r:id="rId36"/>
    <p:sldId id="2487" r:id="rId37"/>
    <p:sldId id="2504" r:id="rId38"/>
    <p:sldId id="2402" r:id="rId39"/>
    <p:sldId id="2386" r:id="rId40"/>
    <p:sldId id="2522" r:id="rId41"/>
    <p:sldId id="2387" r:id="rId42"/>
    <p:sldId id="2388" r:id="rId43"/>
    <p:sldId id="2389" r:id="rId44"/>
    <p:sldId id="2523" r:id="rId45"/>
    <p:sldId id="2469" r:id="rId46"/>
    <p:sldId id="2408" r:id="rId47"/>
    <p:sldId id="2456" r:id="rId48"/>
    <p:sldId id="2457" r:id="rId49"/>
    <p:sldId id="2472" r:id="rId50"/>
    <p:sldId id="2424" r:id="rId51"/>
    <p:sldId id="2426" r:id="rId52"/>
    <p:sldId id="2442" r:id="rId53"/>
    <p:sldId id="2427" r:id="rId54"/>
    <p:sldId id="2428" r:id="rId55"/>
    <p:sldId id="2485" r:id="rId56"/>
    <p:sldId id="2429" r:id="rId57"/>
    <p:sldId id="2430" r:id="rId58"/>
    <p:sldId id="2483" r:id="rId59"/>
    <p:sldId id="2431" r:id="rId60"/>
    <p:sldId id="2482" r:id="rId61"/>
    <p:sldId id="2432" r:id="rId62"/>
    <p:sldId id="2433" r:id="rId63"/>
    <p:sldId id="2480" r:id="rId64"/>
    <p:sldId id="2434" r:id="rId65"/>
    <p:sldId id="2479" r:id="rId66"/>
    <p:sldId id="2435" r:id="rId67"/>
    <p:sldId id="2478" r:id="rId68"/>
    <p:sldId id="2436" r:id="rId69"/>
    <p:sldId id="2477" r:id="rId70"/>
    <p:sldId id="2437" r:id="rId71"/>
    <p:sldId id="2524" r:id="rId72"/>
    <p:sldId id="2438" r:id="rId73"/>
    <p:sldId id="2525" r:id="rId74"/>
    <p:sldId id="2527" r:id="rId75"/>
    <p:sldId id="2528" r:id="rId76"/>
    <p:sldId id="2406" r:id="rId77"/>
  </p:sldIdLst>
  <p:sldSz cx="12190413" cy="6859588"/>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042" userDrawn="1">
          <p15:clr>
            <a:srgbClr val="A4A3A4"/>
          </p15:clr>
        </p15:guide>
      </p15:sldGuideLst>
    </p:ext>
    <p:ext uri="{2D200454-40CA-4A62-9FC3-DE9A4176ACB9}">
      <p15:notesGuideLst xmlns:p15="http://schemas.microsoft.com/office/powerpoint/2012/main">
        <p15:guide id="1" orient="horz" pos="27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69B8"/>
    <a:srgbClr val="B1E5F7"/>
    <a:srgbClr val="DFF1FB"/>
    <a:srgbClr val="F5E4D0"/>
    <a:srgbClr val="D8F0FA"/>
    <a:srgbClr val="C6EBFB"/>
    <a:srgbClr val="D0EEF9"/>
    <a:srgbClr val="E3F4FC"/>
    <a:srgbClr val="C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1518" autoAdjust="0"/>
  </p:normalViewPr>
  <p:slideViewPr>
    <p:cSldViewPr showGuides="1">
      <p:cViewPr>
        <p:scale>
          <a:sx n="100" d="100"/>
          <a:sy n="100" d="100"/>
        </p:scale>
        <p:origin x="738" y="360"/>
      </p:cViewPr>
      <p:guideLst>
        <p:guide orient="horz" pos="1344"/>
        <p:guide pos="204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32"/>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2025/2/14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297796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extLst>
      <p:ext uri="{BB962C8B-B14F-4D97-AF65-F5344CB8AC3E}">
        <p14:creationId xmlns:p14="http://schemas.microsoft.com/office/powerpoint/2010/main" val="240462642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47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2</a:t>
            </a:fld>
            <a:endParaRPr lang="en-US" altLang="zh-CN" dirty="0"/>
          </a:p>
        </p:txBody>
      </p:sp>
    </p:spTree>
    <p:extLst>
      <p:ext uri="{BB962C8B-B14F-4D97-AF65-F5344CB8AC3E}">
        <p14:creationId xmlns:p14="http://schemas.microsoft.com/office/powerpoint/2010/main" val="30616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3</a:t>
            </a:fld>
            <a:endParaRPr lang="en-US" altLang="zh-CN" dirty="0"/>
          </a:p>
        </p:txBody>
      </p:sp>
    </p:spTree>
    <p:extLst>
      <p:ext uri="{BB962C8B-B14F-4D97-AF65-F5344CB8AC3E}">
        <p14:creationId xmlns:p14="http://schemas.microsoft.com/office/powerpoint/2010/main" val="201392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0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630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945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3074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872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166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自定义版式">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7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辨</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析</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37557353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868376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特</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别</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500504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考点一">
    <p:bg>
      <p:bgPr>
        <a:pattFill prst="smCheck">
          <a:fgClr>
            <a:srgbClr val="F7F7F7"/>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60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 id="2147483657" r:id="rId4"/>
    <p:sldLayoutId id="2147483656"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slide" Target="slide38.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slide" Target="slide17.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6.xml"/><Relationship Id="rId3" Type="http://schemas.openxmlformats.org/officeDocument/2006/relationships/slide" Target="slide50.xml"/><Relationship Id="rId7" Type="http://schemas.openxmlformats.org/officeDocument/2006/relationships/slide" Target="slide56.xml"/><Relationship Id="rId12" Type="http://schemas.openxmlformats.org/officeDocument/2006/relationships/slide" Target="slide64.xml"/><Relationship Id="rId2" Type="http://schemas.openxmlformats.org/officeDocument/2006/relationships/slide" Target="slide47.xml"/><Relationship Id="rId16" Type="http://schemas.openxmlformats.org/officeDocument/2006/relationships/slide" Target="slide72.xml"/><Relationship Id="rId1" Type="http://schemas.openxmlformats.org/officeDocument/2006/relationships/slideLayout" Target="../slideLayouts/slideLayout1.xml"/><Relationship Id="rId6" Type="http://schemas.openxmlformats.org/officeDocument/2006/relationships/slide" Target="slide54.xml"/><Relationship Id="rId11" Type="http://schemas.openxmlformats.org/officeDocument/2006/relationships/slide" Target="slide62.xml"/><Relationship Id="rId5" Type="http://schemas.openxmlformats.org/officeDocument/2006/relationships/slide" Target="slide53.xml"/><Relationship Id="rId15" Type="http://schemas.openxmlformats.org/officeDocument/2006/relationships/slide" Target="slide70.xml"/><Relationship Id="rId10" Type="http://schemas.openxmlformats.org/officeDocument/2006/relationships/slide" Target="slide61.xml"/><Relationship Id="rId4" Type="http://schemas.openxmlformats.org/officeDocument/2006/relationships/slide" Target="slide51.xml"/><Relationship Id="rId9" Type="http://schemas.openxmlformats.org/officeDocument/2006/relationships/slide" Target="slide59.xml"/><Relationship Id="rId14" Type="http://schemas.openxmlformats.org/officeDocument/2006/relationships/slide" Target="slide68.xml"/></Relationships>
</file>

<file path=ppt/slides/_rels/slide48.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6.xml"/><Relationship Id="rId3" Type="http://schemas.openxmlformats.org/officeDocument/2006/relationships/slide" Target="slide50.xml"/><Relationship Id="rId7" Type="http://schemas.openxmlformats.org/officeDocument/2006/relationships/slide" Target="slide56.xml"/><Relationship Id="rId12" Type="http://schemas.openxmlformats.org/officeDocument/2006/relationships/slide" Target="slide64.xml"/><Relationship Id="rId17" Type="http://schemas.openxmlformats.org/officeDocument/2006/relationships/image" Target="../media/image23.jpeg"/><Relationship Id="rId2" Type="http://schemas.openxmlformats.org/officeDocument/2006/relationships/slide" Target="slide47.xml"/><Relationship Id="rId16" Type="http://schemas.openxmlformats.org/officeDocument/2006/relationships/slide" Target="slide72.xml"/><Relationship Id="rId1" Type="http://schemas.openxmlformats.org/officeDocument/2006/relationships/slideLayout" Target="../slideLayouts/slideLayout1.xml"/><Relationship Id="rId6" Type="http://schemas.openxmlformats.org/officeDocument/2006/relationships/slide" Target="slide54.xml"/><Relationship Id="rId11" Type="http://schemas.openxmlformats.org/officeDocument/2006/relationships/slide" Target="slide62.xml"/><Relationship Id="rId5" Type="http://schemas.openxmlformats.org/officeDocument/2006/relationships/slide" Target="slide53.xml"/><Relationship Id="rId15" Type="http://schemas.openxmlformats.org/officeDocument/2006/relationships/slide" Target="slide70.xml"/><Relationship Id="rId10" Type="http://schemas.openxmlformats.org/officeDocument/2006/relationships/slide" Target="slide61.xml"/><Relationship Id="rId4" Type="http://schemas.openxmlformats.org/officeDocument/2006/relationships/slide" Target="slide51.xml"/><Relationship Id="rId9" Type="http://schemas.openxmlformats.org/officeDocument/2006/relationships/slide" Target="slide59.xml"/><Relationship Id="rId14" Type="http://schemas.openxmlformats.org/officeDocument/2006/relationships/slide" Target="slide68.xml"/></Relationships>
</file>

<file path=ppt/slides/_rels/slide49.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6.xml"/><Relationship Id="rId3" Type="http://schemas.openxmlformats.org/officeDocument/2006/relationships/slide" Target="slide50.xml"/><Relationship Id="rId7" Type="http://schemas.openxmlformats.org/officeDocument/2006/relationships/slide" Target="slide56.xml"/><Relationship Id="rId12" Type="http://schemas.openxmlformats.org/officeDocument/2006/relationships/slide" Target="slide64.xml"/><Relationship Id="rId2" Type="http://schemas.openxmlformats.org/officeDocument/2006/relationships/slide" Target="slide47.xml"/><Relationship Id="rId16" Type="http://schemas.openxmlformats.org/officeDocument/2006/relationships/slide" Target="slide72.xml"/><Relationship Id="rId1" Type="http://schemas.openxmlformats.org/officeDocument/2006/relationships/slideLayout" Target="../slideLayouts/slideLayout1.xml"/><Relationship Id="rId6" Type="http://schemas.openxmlformats.org/officeDocument/2006/relationships/slide" Target="slide54.xml"/><Relationship Id="rId11" Type="http://schemas.openxmlformats.org/officeDocument/2006/relationships/slide" Target="slide62.xml"/><Relationship Id="rId5" Type="http://schemas.openxmlformats.org/officeDocument/2006/relationships/slide" Target="slide53.xml"/><Relationship Id="rId15" Type="http://schemas.openxmlformats.org/officeDocument/2006/relationships/slide" Target="slide70.xml"/><Relationship Id="rId10" Type="http://schemas.openxmlformats.org/officeDocument/2006/relationships/slide" Target="slide61.xml"/><Relationship Id="rId4" Type="http://schemas.openxmlformats.org/officeDocument/2006/relationships/slide" Target="slide51.xml"/><Relationship Id="rId9" Type="http://schemas.openxmlformats.org/officeDocument/2006/relationships/slide" Target="slide59.xml"/><Relationship Id="rId14" Type="http://schemas.openxmlformats.org/officeDocument/2006/relationships/slide" Target="slide68.xml"/></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1.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24.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24.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3.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4.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5.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6.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7.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59.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1.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3.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4.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5.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6.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61.xml"/><Relationship Id="rId18" Type="http://schemas.openxmlformats.org/officeDocument/2006/relationships/slide" Target="slide70.xml"/><Relationship Id="rId3" Type="http://schemas.openxmlformats.org/officeDocument/2006/relationships/image" Target="../media/image26.jpeg"/><Relationship Id="rId7" Type="http://schemas.openxmlformats.org/officeDocument/2006/relationships/slide" Target="slide51.xml"/><Relationship Id="rId12" Type="http://schemas.openxmlformats.org/officeDocument/2006/relationships/slide" Target="slide59.xml"/><Relationship Id="rId17" Type="http://schemas.openxmlformats.org/officeDocument/2006/relationships/slide" Target="slide68.xml"/><Relationship Id="rId2" Type="http://schemas.openxmlformats.org/officeDocument/2006/relationships/image" Target="../media/image25.jpeg"/><Relationship Id="rId16" Type="http://schemas.openxmlformats.org/officeDocument/2006/relationships/slide" Target="slide66.xml"/><Relationship Id="rId20"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0.xml"/><Relationship Id="rId11" Type="http://schemas.openxmlformats.org/officeDocument/2006/relationships/slide" Target="slide57.xml"/><Relationship Id="rId5" Type="http://schemas.openxmlformats.org/officeDocument/2006/relationships/image" Target="../media/image28.jpeg"/><Relationship Id="rId15" Type="http://schemas.openxmlformats.org/officeDocument/2006/relationships/slide" Target="slide64.xml"/><Relationship Id="rId10" Type="http://schemas.openxmlformats.org/officeDocument/2006/relationships/slide" Target="slide56.xml"/><Relationship Id="rId19" Type="http://schemas.openxmlformats.org/officeDocument/2006/relationships/slide" Target="slide72.xml"/><Relationship Id="rId4" Type="http://schemas.openxmlformats.org/officeDocument/2006/relationships/image" Target="../media/image27.jpeg"/><Relationship Id="rId9" Type="http://schemas.openxmlformats.org/officeDocument/2006/relationships/slide" Target="slide54.xml"/><Relationship Id="rId14" Type="http://schemas.openxmlformats.org/officeDocument/2006/relationships/slide" Target="slide62.xml"/></Relationships>
</file>

<file path=ppt/slides/_rels/slide67.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6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slide" Target="slide51.xml"/><Relationship Id="rId18" Type="http://schemas.openxmlformats.org/officeDocument/2006/relationships/slide" Target="slide59.xml"/><Relationship Id="rId26" Type="http://schemas.openxmlformats.org/officeDocument/2006/relationships/slide" Target="slide47.xml"/><Relationship Id="rId3" Type="http://schemas.openxmlformats.org/officeDocument/2006/relationships/image" Target="../media/image30.jpeg"/><Relationship Id="rId21" Type="http://schemas.openxmlformats.org/officeDocument/2006/relationships/slide" Target="slide64.xml"/><Relationship Id="rId7" Type="http://schemas.openxmlformats.org/officeDocument/2006/relationships/image" Target="../media/image33.jpeg"/><Relationship Id="rId12" Type="http://schemas.openxmlformats.org/officeDocument/2006/relationships/slide" Target="slide50.xml"/><Relationship Id="rId17" Type="http://schemas.openxmlformats.org/officeDocument/2006/relationships/slide" Target="slide57.xml"/><Relationship Id="rId25" Type="http://schemas.openxmlformats.org/officeDocument/2006/relationships/slide" Target="slide72.xml"/><Relationship Id="rId2" Type="http://schemas.openxmlformats.org/officeDocument/2006/relationships/image" Target="../media/image29.jpeg"/><Relationship Id="rId16" Type="http://schemas.openxmlformats.org/officeDocument/2006/relationships/slide" Target="slide56.xml"/><Relationship Id="rId20" Type="http://schemas.openxmlformats.org/officeDocument/2006/relationships/slide" Target="slide62.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slide" Target="slide70.xml"/><Relationship Id="rId5" Type="http://schemas.openxmlformats.org/officeDocument/2006/relationships/image" Target="../media/image25.jpeg"/><Relationship Id="rId15" Type="http://schemas.openxmlformats.org/officeDocument/2006/relationships/slide" Target="slide54.xml"/><Relationship Id="rId23" Type="http://schemas.openxmlformats.org/officeDocument/2006/relationships/slide" Target="slide68.xml"/><Relationship Id="rId10" Type="http://schemas.openxmlformats.org/officeDocument/2006/relationships/image" Target="../media/image36.jpeg"/><Relationship Id="rId19" Type="http://schemas.openxmlformats.org/officeDocument/2006/relationships/slide" Target="slide61.xml"/><Relationship Id="rId4" Type="http://schemas.openxmlformats.org/officeDocument/2006/relationships/image" Target="../media/image31.jpeg"/><Relationship Id="rId9" Type="http://schemas.openxmlformats.org/officeDocument/2006/relationships/image" Target="../media/image35.jpeg"/><Relationship Id="rId14" Type="http://schemas.openxmlformats.org/officeDocument/2006/relationships/slide" Target="slide53.xml"/><Relationship Id="rId22" Type="http://schemas.openxmlformats.org/officeDocument/2006/relationships/slide" Target="slide66.xml"/></Relationships>
</file>

<file path=ppt/slides/_rels/slide69.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18" Type="http://schemas.openxmlformats.org/officeDocument/2006/relationships/image" Target="../media/image39.TIF"/><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38.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19" Type="http://schemas.openxmlformats.org/officeDocument/2006/relationships/image" Target="../media/image40.TIF"/><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1.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18" Type="http://schemas.openxmlformats.org/officeDocument/2006/relationships/image" Target="../media/image23.jpeg"/><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40.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41.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3.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41.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4.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42.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5.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8.xml"/><Relationship Id="rId18" Type="http://schemas.openxmlformats.org/officeDocument/2006/relationships/slide" Target="slide3.xml"/><Relationship Id="rId3" Type="http://schemas.openxmlformats.org/officeDocument/2006/relationships/slide" Target="slide51.xml"/><Relationship Id="rId7" Type="http://schemas.openxmlformats.org/officeDocument/2006/relationships/slide" Target="slide57.xml"/><Relationship Id="rId12" Type="http://schemas.openxmlformats.org/officeDocument/2006/relationships/slide" Target="slide66.xml"/><Relationship Id="rId17" Type="http://schemas.openxmlformats.org/officeDocument/2006/relationships/image" Target="../media/image42.TIF"/><Relationship Id="rId2" Type="http://schemas.openxmlformats.org/officeDocument/2006/relationships/slide" Target="slide50.xml"/><Relationship Id="rId16" Type="http://schemas.openxmlformats.org/officeDocument/2006/relationships/slide" Target="slide47.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4.xml"/><Relationship Id="rId5" Type="http://schemas.openxmlformats.org/officeDocument/2006/relationships/slide" Target="slide54.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3.xml"/><Relationship Id="rId9" Type="http://schemas.openxmlformats.org/officeDocument/2006/relationships/slide" Target="slide61.xml"/><Relationship Id="rId14" Type="http://schemas.openxmlformats.org/officeDocument/2006/relationships/slide" Target="slide7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preview.qiantucdn.com/paixin/89/21/73/05A58PICUNddDZsMqC5xP_PIC2018.jpg!w1024_new_smal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560343" y="1013064"/>
            <a:ext cx="10447685"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12"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smtClean="0">
                <a:solidFill>
                  <a:schemeClr val="accent1">
                    <a:lumMod val="50000"/>
                  </a:schemeClr>
                </a:solidFill>
                <a:latin typeface="微软雅黑" panose="020B0503020204020204" charset="-122"/>
                <a:ea typeface="微软雅黑" panose="020B0503020204020204" charset="-122"/>
                <a:sym typeface="+mn-ea"/>
              </a:rPr>
              <a:t>第一章   第</a:t>
            </a:r>
            <a:r>
              <a:rPr lang="en-US" altLang="zh-CN" b="1" dirty="0">
                <a:solidFill>
                  <a:schemeClr val="accent1">
                    <a:lumMod val="50000"/>
                  </a:schemeClr>
                </a:solidFill>
                <a:latin typeface="微软雅黑" panose="020B0503020204020204" charset="-122"/>
                <a:ea typeface="微软雅黑" panose="020B0503020204020204" charset="-122"/>
                <a:sym typeface="+mn-ea"/>
              </a:rPr>
              <a:t>1</a:t>
            </a:r>
            <a:r>
              <a:rPr lang="zh-CN" altLang="en-US" b="1" smtClean="0">
                <a:solidFill>
                  <a:schemeClr val="accent1">
                    <a:lumMod val="50000"/>
                  </a:schemeClr>
                </a:solidFill>
                <a:latin typeface="微软雅黑" panose="020B0503020204020204" charset="-122"/>
                <a:ea typeface="微软雅黑" panose="020B0503020204020204" charset="-122"/>
                <a:sym typeface="+mn-ea"/>
              </a:rPr>
              <a:t>讲</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18" name="标题 1"/>
          <p:cNvSpPr>
            <a:spLocks noGrp="1"/>
          </p:cNvSpPr>
          <p:nvPr>
            <p:custDataLst>
              <p:tags r:id="rId2"/>
            </p:custDataLst>
          </p:nvPr>
        </p:nvSpPr>
        <p:spPr>
          <a:xfrm>
            <a:off x="1959613" y="2274177"/>
            <a:ext cx="10348595" cy="1152525"/>
          </a:xfrm>
          <a:prstGeom prst="rect">
            <a:avLst/>
          </a:prstGeom>
        </p:spPr>
        <p:txBody>
          <a:bodyPr vert="horz" lIns="91440" tIns="45720" rIns="91440" bIns="45720" rtlCol="0" anchor="t"/>
          <a:lstStyle>
            <a:lvl1pPr algn="l" defTabSz="914400" rtl="0" eaLnBrk="1" latinLnBrk="0" hangingPunct="1">
              <a:lnSpc>
                <a:spcPct val="85000"/>
              </a:lnSpc>
              <a:spcBef>
                <a:spcPct val="0"/>
              </a:spcBef>
              <a:buNone/>
              <a:defRPr sz="7700" b="0" i="1" kern="1200" cap="all" baseline="0">
                <a:solidFill>
                  <a:schemeClr val="tx2"/>
                </a:solidFill>
                <a:latin typeface="Microsoft YaHei UI" panose="020B0503020204020204" pitchFamily="34" charset="-122"/>
                <a:ea typeface="Microsoft YaHei UI" panose="020B0503020204020204" pitchFamily="34" charset="-122"/>
                <a:cs typeface="+mj-cs"/>
              </a:defRPr>
            </a:lvl1pPr>
          </a:lstStyle>
          <a:p>
            <a:pPr>
              <a:lnSpc>
                <a:spcPct val="120000"/>
              </a:lnSpc>
              <a:spcBef>
                <a:spcPts val="0"/>
              </a:spcBef>
              <a:defRPr/>
            </a:pPr>
            <a:r>
              <a:rPr lang="zh-CN" altLang="en-US" sz="5600" b="1" i="0" spc="300" dirty="0">
                <a:solidFill>
                  <a:schemeClr val="tx2">
                    <a:lumMod val="50000"/>
                  </a:schemeClr>
                </a:solidFill>
                <a:latin typeface="Arial" panose="020B0604020202020204"/>
                <a:ea typeface="微软雅黑" panose="020B0503020204020204" charset="-122"/>
                <a:cs typeface="+mn-ea"/>
              </a:rPr>
              <a:t>物质的组成、性质和转化</a:t>
            </a:r>
            <a:endParaRPr lang="zh-CN" altLang="en-US" sz="5600" b="1" i="0" spc="300" dirty="0">
              <a:solidFill>
                <a:schemeClr val="tx2">
                  <a:lumMod val="50000"/>
                </a:schemeClr>
              </a:solidFill>
              <a:latin typeface="Arial" panose="020B0604020202020204"/>
              <a:ea typeface="微软雅黑" panose="020B0503020204020204" charset="-122"/>
              <a:cs typeface="+mn-ea"/>
              <a:sym typeface="+mn-ea"/>
            </a:endParaRPr>
          </a:p>
        </p:txBody>
      </p:sp>
    </p:spTree>
    <p:extLst>
      <p:ext uri="{BB962C8B-B14F-4D97-AF65-F5344CB8AC3E}">
        <p14:creationId xmlns:p14="http://schemas.microsoft.com/office/powerpoint/2010/main" val="48329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66614" y="909514"/>
            <a:ext cx="10657184" cy="554461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875929" y="1053530"/>
            <a:ext cx="10438554" cy="5078313"/>
          </a:xfrm>
          <a:prstGeom prst="rect">
            <a:avLst/>
          </a:prstGeom>
        </p:spPr>
        <p:txBody>
          <a:bodyPr wrap="square">
            <a:spAutoFit/>
          </a:bodyPr>
          <a:lstStyle/>
          <a:p>
            <a:pPr>
              <a:lnSpc>
                <a:spcPct val="150000"/>
              </a:lnSpc>
              <a:spcAft>
                <a:spcPts val="0"/>
              </a:spcAft>
            </a:pPr>
            <a:r>
              <a:rPr lang="en-US"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某物质经科学测定只含有一种元素</a:t>
            </a:r>
            <a:r>
              <a:rPr lang="en-US"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可以断定该物质一定是一种</a:t>
            </a:r>
            <a:r>
              <a:rPr lang="zh-CN" altLang="zh-CN" sz="2700" kern="100" spc="-60" dirty="0" smtClean="0">
                <a:latin typeface="Times New Roman" panose="02020603050405020304" pitchFamily="18" charset="0"/>
                <a:ea typeface="方正中等线简体" panose="03000509000000000000" pitchFamily="65" charset="-122"/>
                <a:cs typeface="Times New Roman" panose="02020603050405020304" pitchFamily="18" charset="0"/>
              </a:rPr>
              <a:t>单质</a:t>
            </a:r>
            <a:endParaRPr lang="en-US" altLang="zh-CN" sz="2700" kern="100" spc="-6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r">
              <a:lnSpc>
                <a:spcPct val="150000"/>
              </a:lnSpc>
              <a:spcAft>
                <a:spcPts val="0"/>
              </a:spcAft>
            </a:pPr>
            <a:r>
              <a:rPr lang="en-US" altLang="zh-CN" sz="27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2.Cu</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7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7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7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都称为分子式</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金属氧化物一定是碱性氧化物</a:t>
            </a:r>
            <a:r>
              <a:rPr lang="en-US"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spc="-60" dirty="0">
                <a:latin typeface="Times New Roman" panose="02020603050405020304" pitchFamily="18" charset="0"/>
                <a:ea typeface="方正中等线简体" panose="03000509000000000000" pitchFamily="65" charset="-122"/>
                <a:cs typeface="Times New Roman" panose="02020603050405020304" pitchFamily="18" charset="0"/>
              </a:rPr>
              <a:t>非金属氧化物一定是酸性氧化物</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酸性氧化物、碱性氧化物不一定都能与水反应生成相应的酸、</a:t>
            </a:r>
            <a:r>
              <a:rPr lang="zh-CN" altLang="zh-CN" sz="27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碱</a:t>
            </a:r>
            <a:endParaRPr lang="en-US" altLang="zh-CN" sz="27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r">
              <a:lnSpc>
                <a:spcPct val="150000"/>
              </a:lnSpc>
              <a:spcAft>
                <a:spcPts val="0"/>
              </a:spcAft>
            </a:pPr>
            <a:r>
              <a:rPr lang="en-US" altLang="zh-CN" sz="27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酸溶于水一定能电离出</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700" kern="1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但能电离出</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700" kern="1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的不一定是酸</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6.CO</a:t>
            </a:r>
            <a:r>
              <a:rPr lang="en-US" altLang="zh-CN" sz="27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7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都能和水反应生成酸</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故两者都是酸性氧化物</a:t>
            </a:r>
            <a:r>
              <a:rPr lang="en-US"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7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7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7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6" name="矩形 15"/>
          <p:cNvSpPr/>
          <p:nvPr/>
        </p:nvSpPr>
        <p:spPr>
          <a:xfrm>
            <a:off x="10436365" y="1725879"/>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7" name="矩形 16"/>
          <p:cNvSpPr/>
          <p:nvPr/>
        </p:nvSpPr>
        <p:spPr>
          <a:xfrm>
            <a:off x="10426937" y="4236396"/>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0" name="矩形 9"/>
          <p:cNvSpPr/>
          <p:nvPr/>
        </p:nvSpPr>
        <p:spPr>
          <a:xfrm>
            <a:off x="9364594" y="4826974"/>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
        <p:nvSpPr>
          <p:cNvPr id="8" name="矩形 7"/>
          <p:cNvSpPr/>
          <p:nvPr/>
        </p:nvSpPr>
        <p:spPr>
          <a:xfrm>
            <a:off x="7103318" y="2385318"/>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2" name="矩形 11"/>
          <p:cNvSpPr/>
          <p:nvPr/>
        </p:nvSpPr>
        <p:spPr>
          <a:xfrm>
            <a:off x="10436365" y="2927001"/>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3" name="矩形 12"/>
          <p:cNvSpPr/>
          <p:nvPr/>
        </p:nvSpPr>
        <p:spPr>
          <a:xfrm>
            <a:off x="9499183" y="5448266"/>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11746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p:bldP spid="8"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66614" y="909514"/>
            <a:ext cx="10657184" cy="4896544"/>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矩形 34"/>
          <p:cNvSpPr/>
          <p:nvPr/>
        </p:nvSpPr>
        <p:spPr>
          <a:xfrm>
            <a:off x="1350427" y="1300947"/>
            <a:ext cx="9489558" cy="329477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a:lnSpc>
                <a:spcPct val="150000"/>
              </a:lnSpc>
              <a:spcAft>
                <a:spcPts val="0"/>
              </a:spcAft>
            </a:pPr>
            <a:r>
              <a:rPr lang="zh-CN" altLang="zh-CN" sz="2800" dirty="0">
                <a:solidFill>
                  <a:srgbClr val="000000"/>
                </a:solidFill>
                <a:latin typeface="Times New Roman" panose="02020603050405020304" pitchFamily="18" charset="0"/>
                <a:ea typeface="方正大黑_GBK" panose="03000509000000000000" pitchFamily="65" charset="-122"/>
                <a:cs typeface="Times New Roman" panose="02020603050405020304" pitchFamily="18" charset="0"/>
              </a:rPr>
              <a:t>氧化物的再分类</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50000"/>
              </a:lnSpc>
              <a:spcAft>
                <a:spcPts val="0"/>
              </a:spcAft>
            </a:pP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(1)</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酸性氧化物。</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碱性氧化物。</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(3)</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两性氧化物。</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(4)</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不成盐氧化物</a:t>
            </a:r>
            <a:r>
              <a:rPr lang="zh-CN"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既不能与酸反应</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也不能与碱反应生成</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相应价态的</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盐和水的氧化物。例如</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NO</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CO</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等。</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(5)</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过氧化物</a:t>
            </a:r>
            <a:r>
              <a:rPr lang="zh-CN"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含有过氧基</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O</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O</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的化合物。例如</a:t>
            </a:r>
            <a:r>
              <a:rPr lang="zh-CN"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H</a:t>
            </a:r>
            <a:r>
              <a:rPr lang="en-US" altLang="zh-CN" sz="2800" baseline="-250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O</a:t>
            </a:r>
            <a:r>
              <a:rPr lang="en-US" altLang="zh-CN" sz="2800" baseline="-250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Na</a:t>
            </a:r>
            <a:r>
              <a:rPr lang="en-US" altLang="zh-CN" sz="2800" baseline="-250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O</a:t>
            </a:r>
            <a:r>
              <a:rPr lang="en-US" altLang="zh-CN" sz="2800" baseline="-250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CaO</a:t>
            </a:r>
            <a:r>
              <a:rPr lang="en-US" altLang="zh-CN" sz="2800" baseline="-250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等。</a:t>
            </a:r>
            <a:endParaRPr lang="zh-CN" altLang="zh-CN" sz="1050" dirty="0">
              <a:solidFill>
                <a:srgbClr val="000000"/>
              </a:solidFill>
              <a:effectLst/>
              <a:latin typeface="Times New Roman" panose="02020603050405020304" pitchFamily="18" charset="0"/>
              <a:ea typeface="方正书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347250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668090"/>
            <a:ext cx="11374004" cy="2492990"/>
          </a:xfrm>
          <a:prstGeom prst="rect">
            <a:avLst/>
          </a:prstGeom>
        </p:spPr>
        <p:txBody>
          <a:bodyPr wrap="square">
            <a:spAutoFit/>
          </a:bodyPr>
          <a:lstStyle/>
          <a:p>
            <a:pPr>
              <a:lnSpc>
                <a:spcPct val="150000"/>
              </a:lnSpc>
              <a:spcAft>
                <a:spcPts val="0"/>
              </a:spcAft>
            </a:pPr>
            <a:r>
              <a:rPr lang="zh-CN" altLang="zh-CN" sz="2600" dirty="0">
                <a:latin typeface="Times New Roman" panose="02020603050405020304" pitchFamily="18" charset="0"/>
                <a:ea typeface="方正大黑_GBK" panose="03000509000000000000" pitchFamily="65" charset="-122"/>
                <a:cs typeface="Times New Roman" panose="02020603050405020304" pitchFamily="18" charset="0"/>
              </a:rPr>
              <a:t>一、依据</a:t>
            </a:r>
            <a:r>
              <a:rPr lang="zh-CN" altLang="zh-CN" sz="2600" dirty="0">
                <a:latin typeface="Calibri" panose="020F0502020204030204" pitchFamily="34" charset="0"/>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大黑_GBK" panose="03000509000000000000" pitchFamily="65" charset="-122"/>
                <a:cs typeface="Times New Roman" panose="02020603050405020304" pitchFamily="18" charset="0"/>
              </a:rPr>
              <a:t>标准</a:t>
            </a:r>
            <a:r>
              <a:rPr lang="zh-CN" altLang="zh-CN" sz="2600" dirty="0">
                <a:latin typeface="Calibri" panose="020F0502020204030204" pitchFamily="34" charset="0"/>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大黑_GBK" panose="03000509000000000000" pitchFamily="65" charset="-122"/>
                <a:cs typeface="Times New Roman" panose="02020603050405020304" pitchFamily="18" charset="0"/>
              </a:rPr>
              <a:t>对常见无机物分类</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对下列物质分类</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并完善表格内容。</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Calibri" panose="020F0502020204030204" pitchFamily="34" charset="0"/>
                <a:ea typeface="宋体" panose="02010600030101010101" pitchFamily="2" charset="-122"/>
                <a:cs typeface="宋体" panose="02010600030101010101" pitchFamily="2" charset="-122"/>
              </a:rPr>
              <a:t>①</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③</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④</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en-US"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Calibri" panose="020F0502020204030204" pitchFamily="34" charset="0"/>
                <a:ea typeface="宋体" panose="02010600030101010101" pitchFamily="2" charset="-122"/>
                <a:cs typeface="宋体" panose="02010600030101010101" pitchFamily="2" charset="-122"/>
              </a:rPr>
              <a:t>⑤</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HF</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⑦</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Calibri" panose="020F0502020204030204" pitchFamily="34" charset="0"/>
                <a:ea typeface="宋体" panose="02010600030101010101" pitchFamily="2" charset="-122"/>
                <a:cs typeface="宋体" panose="02010600030101010101" pitchFamily="2" charset="-122"/>
              </a:rPr>
              <a:t>⑧</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en-US" sz="26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sz="2600" dirty="0" smtClean="0">
                <a:ea typeface="宋体" panose="02010600030101010101" pitchFamily="2" charset="-122"/>
                <a:cs typeface="宋体" panose="02010600030101010101" pitchFamily="2" charset="-122"/>
              </a:rPr>
              <a:t>⑨</a:t>
            </a:r>
            <a:r>
              <a:rPr lang="en-US" altLang="zh-CN" sz="2600" dirty="0">
                <a:latin typeface="Times New Roman" panose="02020603050405020304" pitchFamily="18" charset="0"/>
                <a:ea typeface="方正中等线简体" panose="03000509000000000000" pitchFamily="65" charset="-122"/>
              </a:rPr>
              <a:t>Cu</a:t>
            </a:r>
            <a:r>
              <a:rPr lang="en-US" altLang="zh-CN" sz="2600" baseline="-25000" dirty="0">
                <a:latin typeface="Times New Roman" panose="02020603050405020304" pitchFamily="18" charset="0"/>
                <a:ea typeface="方正中等线简体" panose="03000509000000000000" pitchFamily="65" charset="-122"/>
              </a:rPr>
              <a:t>2</a:t>
            </a:r>
            <a:r>
              <a:rPr lang="en-US" altLang="zh-CN" sz="2600" dirty="0">
                <a:latin typeface="Times New Roman" panose="02020603050405020304" pitchFamily="18" charset="0"/>
                <a:ea typeface="方正中等线简体" panose="03000509000000000000" pitchFamily="65" charset="-122"/>
              </a:rPr>
              <a:t>(OH)</a:t>
            </a:r>
            <a:r>
              <a:rPr lang="en-US" altLang="zh-CN" sz="2600" baseline="-25000" dirty="0">
                <a:latin typeface="Times New Roman" panose="02020603050405020304" pitchFamily="18" charset="0"/>
                <a:ea typeface="方正中等线简体" panose="03000509000000000000" pitchFamily="65" charset="-122"/>
              </a:rPr>
              <a:t>2</a:t>
            </a:r>
            <a:r>
              <a:rPr lang="en-US" altLang="zh-CN" sz="2600" dirty="0">
                <a:latin typeface="Times New Roman" panose="02020603050405020304" pitchFamily="18" charset="0"/>
                <a:ea typeface="方正中等线简体" panose="03000509000000000000" pitchFamily="65" charset="-122"/>
              </a:rPr>
              <a:t>CO</a:t>
            </a:r>
            <a:r>
              <a:rPr lang="en-US" altLang="zh-CN" sz="2600" baseline="-25000" dirty="0">
                <a:latin typeface="Times New Roman" panose="02020603050405020304" pitchFamily="18" charset="0"/>
                <a:ea typeface="方正中等线简体" panose="03000509000000000000" pitchFamily="65" charset="-122"/>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ea typeface="宋体" panose="02010600030101010101" pitchFamily="2" charset="-122"/>
                <a:cs typeface="宋体" panose="02010600030101010101" pitchFamily="2" charset="-122"/>
              </a:rPr>
              <a:t>⑩</a:t>
            </a:r>
            <a:r>
              <a:rPr lang="en-US" altLang="zh-CN" sz="2600" dirty="0">
                <a:latin typeface="Times New Roman" panose="02020603050405020304" pitchFamily="18" charset="0"/>
                <a:ea typeface="方正中等线简体" panose="03000509000000000000" pitchFamily="65" charset="-122"/>
              </a:rPr>
              <a:t>FeSO</a:t>
            </a:r>
            <a:r>
              <a:rPr lang="en-US" altLang="zh-CN" sz="2600" baseline="-25000" dirty="0">
                <a:latin typeface="Times New Roman" panose="02020603050405020304" pitchFamily="18" charset="0"/>
                <a:ea typeface="方正中等线简体" panose="03000509000000000000" pitchFamily="65" charset="-122"/>
              </a:rPr>
              <a:t>4</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0" y="0"/>
            <a:ext cx="12192000" cy="792000"/>
            <a:chOff x="0" y="0"/>
            <a:chExt cx="12192000" cy="792000"/>
          </a:xfrm>
        </p:grpSpPr>
        <p:cxnSp>
          <p:nvCxnSpPr>
            <p:cNvPr id="16" name="直接连接符 15"/>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矩形 16"/>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9" name="矩形 18"/>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0" name="直接连接符 19"/>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graphicFrame>
        <p:nvGraphicFramePr>
          <p:cNvPr id="21" name="表格 20"/>
          <p:cNvGraphicFramePr>
            <a:graphicFrameLocks noGrp="1"/>
          </p:cNvGraphicFramePr>
          <p:nvPr>
            <p:extLst>
              <p:ext uri="{D42A27DB-BD31-4B8C-83A1-F6EECF244321}">
                <p14:modId xmlns:p14="http://schemas.microsoft.com/office/powerpoint/2010/main" val="4073350233"/>
              </p:ext>
            </p:extLst>
          </p:nvPr>
        </p:nvGraphicFramePr>
        <p:xfrm>
          <a:off x="443801" y="3240304"/>
          <a:ext cx="11302810" cy="3498061"/>
        </p:xfrm>
        <a:graphic>
          <a:graphicData uri="http://schemas.openxmlformats.org/drawingml/2006/table">
            <a:tbl>
              <a:tblPr firstRow="1" firstCol="1" bandRow="1"/>
              <a:tblGrid>
                <a:gridCol w="1231074"/>
                <a:gridCol w="3231591"/>
                <a:gridCol w="2624400"/>
                <a:gridCol w="4215745"/>
              </a:tblGrid>
              <a:tr h="504056">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物质</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分类依据</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物质类别</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a:effectLst/>
                          <a:latin typeface="Times New Roman" panose="02020603050405020304" pitchFamily="18" charset="0"/>
                          <a:ea typeface="方正中等线简体" panose="03000509000000000000" pitchFamily="65" charset="-122"/>
                          <a:cs typeface="Times New Roman" panose="02020603050405020304" pitchFamily="18" charset="0"/>
                        </a:rPr>
                        <a:t>实例</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01">
                <a:tc rowSpan="5">
                  <a:txBody>
                    <a:bodyPr/>
                    <a:lstStyle/>
                    <a:p>
                      <a:pPr algn="ctr">
                        <a:lnSpc>
                          <a:spcPct val="150000"/>
                        </a:lnSpc>
                        <a:spcAft>
                          <a:spcPts val="0"/>
                        </a:spcAft>
                      </a:pPr>
                      <a:r>
                        <a:rPr 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酸</a:t>
                      </a:r>
                      <a:endPar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72000">
                        <a:lnSpc>
                          <a:spcPct val="15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根据酸根离子是否含有氧元素</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含氧酸</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a:t>
                      </a:r>
                      <a:endParaRPr lang="zh-CN" sz="2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01">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无氧酸</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01">
                <a:tc vMerge="1">
                  <a:txBody>
                    <a:bodyPr/>
                    <a:lstStyle/>
                    <a:p>
                      <a:endParaRPr lang="zh-CN" altLang="en-US"/>
                    </a:p>
                  </a:txBody>
                  <a:tcPr/>
                </a:tc>
                <a:tc rowSpan="3">
                  <a:txBody>
                    <a:bodyPr/>
                    <a:lstStyle/>
                    <a:p>
                      <a:pPr marL="72000">
                        <a:lnSpc>
                          <a:spcPct val="15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根据一定条件下能电离出</a:t>
                      </a:r>
                      <a:r>
                        <a:rPr lang="en-US"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的数目</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一元酸</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01">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二元酸</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01">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三元酸</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矩形 21"/>
          <p:cNvSpPr/>
          <p:nvPr/>
        </p:nvSpPr>
        <p:spPr>
          <a:xfrm>
            <a:off x="8992021" y="3779111"/>
            <a:ext cx="1184940"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②③⑤</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3" name="矩形 22"/>
          <p:cNvSpPr/>
          <p:nvPr/>
        </p:nvSpPr>
        <p:spPr>
          <a:xfrm>
            <a:off x="8992021" y="4345932"/>
            <a:ext cx="1184940"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①④⑥</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4" name="矩形 23"/>
          <p:cNvSpPr/>
          <p:nvPr/>
        </p:nvSpPr>
        <p:spPr>
          <a:xfrm>
            <a:off x="8992021" y="4953575"/>
            <a:ext cx="1184940"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①②⑥</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5" name="矩形 24"/>
          <p:cNvSpPr/>
          <p:nvPr/>
        </p:nvSpPr>
        <p:spPr>
          <a:xfrm>
            <a:off x="9158734" y="5538882"/>
            <a:ext cx="851515"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③④</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6" name="矩形 25"/>
          <p:cNvSpPr/>
          <p:nvPr/>
        </p:nvSpPr>
        <p:spPr>
          <a:xfrm>
            <a:off x="9325446" y="6105703"/>
            <a:ext cx="518091"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⑤</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33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189434"/>
            <a:ext cx="11374004" cy="1384995"/>
          </a:xfrm>
          <a:prstGeom prst="rect">
            <a:avLst/>
          </a:prstGeom>
        </p:spPr>
        <p:txBody>
          <a:bodyPr wrap="square">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en-US"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Calibri" panose="020F0502020204030204" pitchFamily="34" charset="0"/>
                <a:ea typeface="宋体" panose="02010600030101010101" pitchFamily="2" charset="-122"/>
                <a:cs typeface="宋体" panose="02010600030101010101" pitchFamily="2" charset="-122"/>
              </a:rPr>
              <a:t>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HF</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⑧</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sz="2800" dirty="0" smtClean="0">
                <a:ea typeface="宋体" panose="02010600030101010101" pitchFamily="2" charset="-122"/>
                <a:cs typeface="宋体" panose="02010600030101010101" pitchFamily="2" charset="-122"/>
              </a:rPr>
              <a:t>⑨</a:t>
            </a:r>
            <a:r>
              <a:rPr lang="en-US" altLang="zh-CN" sz="2800" dirty="0">
                <a:latin typeface="Times New Roman" panose="02020603050405020304" pitchFamily="18" charset="0"/>
                <a:ea typeface="方正中等线简体" panose="03000509000000000000" pitchFamily="65" charset="-122"/>
              </a:rPr>
              <a:t>Cu</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(OH)</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CO</a:t>
            </a:r>
            <a:r>
              <a:rPr lang="en-US" altLang="zh-CN" sz="2800" baseline="-25000" dirty="0">
                <a:latin typeface="Times New Roman" panose="02020603050405020304" pitchFamily="18" charset="0"/>
                <a:ea typeface="方正中等线简体" panose="03000509000000000000" pitchFamily="65" charset="-122"/>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a typeface="宋体" panose="02010600030101010101" pitchFamily="2" charset="-122"/>
                <a:cs typeface="宋体" panose="02010600030101010101" pitchFamily="2" charset="-122"/>
              </a:rPr>
              <a:t>⑩</a:t>
            </a:r>
            <a:r>
              <a:rPr lang="en-US" altLang="zh-CN" sz="2800" dirty="0">
                <a:latin typeface="Times New Roman" panose="02020603050405020304" pitchFamily="18" charset="0"/>
                <a:ea typeface="方正中等线简体" panose="03000509000000000000" pitchFamily="65" charset="-122"/>
              </a:rPr>
              <a:t>FeSO</a:t>
            </a:r>
            <a:r>
              <a:rPr lang="en-US" altLang="zh-CN" sz="2800" baseline="-25000" dirty="0">
                <a:latin typeface="Times New Roman" panose="02020603050405020304" pitchFamily="18" charset="0"/>
                <a:ea typeface="方正中等线简体" panose="03000509000000000000" pitchFamily="65" charset="-122"/>
              </a:rPr>
              <a:t>4</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631273611"/>
              </p:ext>
            </p:extLst>
          </p:nvPr>
        </p:nvGraphicFramePr>
        <p:xfrm>
          <a:off x="443801" y="1694482"/>
          <a:ext cx="11302810" cy="4687640"/>
        </p:xfrm>
        <a:graphic>
          <a:graphicData uri="http://schemas.openxmlformats.org/drawingml/2006/table">
            <a:tbl>
              <a:tblPr firstRow="1" firstCol="1" bandRow="1"/>
              <a:tblGrid>
                <a:gridCol w="1231074"/>
                <a:gridCol w="3840615"/>
                <a:gridCol w="2015376"/>
                <a:gridCol w="4215745"/>
              </a:tblGrid>
              <a:tr h="576954">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物质</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分类依据</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物质</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类别</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实例</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rowSpan="4">
                  <a:txBody>
                    <a:bodyPr/>
                    <a:lstStyle/>
                    <a:p>
                      <a:pPr algn="ct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酸</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根据电离程度</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强酸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弱酸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vMerge="1">
                  <a:txBody>
                    <a:bodyPr/>
                    <a:lstStyle/>
                    <a:p>
                      <a:endParaRPr lang="zh-CN" altLang="en-US"/>
                    </a:p>
                  </a:txBody>
                  <a:tcPr/>
                </a:tc>
                <a:tc rowSpan="2">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根据沸点高低</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高沸点酸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低沸点酸</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rowSpan="3">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根据生成盐时酸、碱中和反应进行的程度</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正盐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酸式盐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954">
                <a:tc vMerge="1">
                  <a:txBody>
                    <a:bodyPr/>
                    <a:lstStyle/>
                    <a:p>
                      <a:endParaRPr lang="zh-CN" altLang="en-US"/>
                    </a:p>
                  </a:txBody>
                  <a:tcPr/>
                </a:tc>
                <a:tc vMerge="1">
                  <a:txBody>
                    <a:bodyPr/>
                    <a:lstStyle/>
                    <a:p>
                      <a:endParaRPr lang="zh-CN" altLang="en-US"/>
                    </a:p>
                  </a:txBody>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碱式盐</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zh-CN"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4441" marR="4441" marT="4441" marB="44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8975525" y="2310177"/>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①②③</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8975525" y="2887647"/>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④⑤⑥</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9155062" y="3465117"/>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③⑤</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8795989" y="4042587"/>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①②④⑥</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9155062" y="4620057"/>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⑦⑩</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9334598" y="5197527"/>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⑧</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9334598" y="5774997"/>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⑨</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4685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477466"/>
            <a:ext cx="11410514" cy="4616648"/>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二、各物质类别包含关系判断</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下列各组物质的分类都正确的是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括号里的是类别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都不正确的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A.NaClO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碱式盐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、玻璃钢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金属材料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液氨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氢化物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铵盐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含氧酸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C.HCl</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共价化合物</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羧酸</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碱性氧化物</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I(</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卤代烃</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spc="-6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有机物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有机物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COOCH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p:sp>
        <p:nvSpPr>
          <p:cNvPr id="2" name="矩形 1"/>
          <p:cNvSpPr/>
          <p:nvPr/>
        </p:nvSpPr>
        <p:spPr>
          <a:xfrm>
            <a:off x="8552012" y="1112403"/>
            <a:ext cx="423514" cy="661207"/>
          </a:xfrm>
          <a:prstGeom prst="rect">
            <a:avLst/>
          </a:prstGeom>
        </p:spPr>
        <p:txBody>
          <a:bodyPr wrap="none">
            <a:spAutoFit/>
          </a:bodyPr>
          <a:lstStyle/>
          <a:p>
            <a:pPr algn="just">
              <a:lnSpc>
                <a:spcPct val="150000"/>
              </a:lnSpc>
              <a:tabLst>
                <a:tab pos="1350510" algn="l"/>
                <a:tab pos="2790546" algn="l"/>
                <a:tab pos="4140421" algn="l"/>
              </a:tabLst>
            </a:pP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563290" y="1735510"/>
            <a:ext cx="444352" cy="661207"/>
          </a:xfrm>
          <a:prstGeom prst="rect">
            <a:avLst/>
          </a:prstGeom>
        </p:spPr>
        <p:txBody>
          <a:bodyPr wrap="none">
            <a:spAutoFit/>
          </a:bodyPr>
          <a:lstStyle/>
          <a:p>
            <a:pPr algn="just">
              <a:lnSpc>
                <a:spcPct val="150000"/>
              </a:lnSpc>
              <a:tabLst>
                <a:tab pos="1350510" algn="l"/>
                <a:tab pos="2790546" algn="l"/>
                <a:tab pos="4140421" algn="l"/>
              </a:tabLst>
            </a:pPr>
            <a:r>
              <a:rPr lang="en-US" altLang="zh-CN"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7528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28147"/>
            <a:ext cx="11801206" cy="3879128"/>
            <a:chOff x="0" y="333450"/>
            <a:chExt cx="11801206" cy="3879128"/>
          </a:xfrm>
        </p:grpSpPr>
        <p:sp>
          <p:nvSpPr>
            <p:cNvPr id="10" name="矩形 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89206" y="957713"/>
              <a:ext cx="11412000" cy="3254865"/>
            </a:xfrm>
            <a:prstGeom prst="rect">
              <a:avLst/>
            </a:prstGeom>
          </p:spPr>
          <p:txBody>
            <a:bodyPr>
              <a:spAutoFit/>
            </a:bodyPr>
            <a:lstStyle/>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不是碱式盐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属于醇类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硫酸是共价化合物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玻璃钢属于复合材料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全不正确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属于过氧化物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不是碱性氧化物</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和水反应生成硝酸和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不属于酸性氧化物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一氧化碳虽然含有碳元素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但属于无机物</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文本框 1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3766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249523791"/>
              </p:ext>
            </p:extLst>
          </p:nvPr>
        </p:nvGraphicFramePr>
        <p:xfrm>
          <a:off x="482159" y="1615880"/>
          <a:ext cx="8277343" cy="3038050"/>
        </p:xfrm>
        <a:graphic>
          <a:graphicData uri="http://schemas.openxmlformats.org/drawingml/2006/table">
            <a:tbl>
              <a:tblPr firstRow="1" firstCol="1" bandRow="1"/>
              <a:tblGrid>
                <a:gridCol w="1241541"/>
                <a:gridCol w="2483078"/>
                <a:gridCol w="2483078"/>
                <a:gridCol w="2069646"/>
              </a:tblGrid>
              <a:tr h="607610">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选项</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X</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Y</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Z</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10">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硫酸铜</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盐</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纯净物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10">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碱性氧化物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金属氧化物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10">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酸性氧化物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非金属氧化物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氧化物</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10">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强电解质</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电解质</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化合物</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2" name="矩形 41"/>
          <p:cNvSpPr/>
          <p:nvPr/>
        </p:nvSpPr>
        <p:spPr>
          <a:xfrm>
            <a:off x="389949" y="117426"/>
            <a:ext cx="11410514" cy="1318053"/>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徐州高三模拟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如图表示了一些概念之间的从属关系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下列各项不符合图示关系的是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Box 9"/>
          <p:cNvSpPr txBox="1"/>
          <p:nvPr/>
        </p:nvSpPr>
        <p:spPr>
          <a:xfrm>
            <a:off x="730792" y="337784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0" name="组合 9"/>
          <p:cNvGrpSpPr/>
          <p:nvPr/>
        </p:nvGrpSpPr>
        <p:grpSpPr>
          <a:xfrm>
            <a:off x="0" y="4951783"/>
            <a:ext cx="11801206" cy="1646363"/>
            <a:chOff x="0" y="333450"/>
            <a:chExt cx="11801206" cy="1646363"/>
          </a:xfrm>
        </p:grpSpPr>
        <p:sp>
          <p:nvSpPr>
            <p:cNvPr id="11" name="矩形 10"/>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89206" y="663940"/>
              <a:ext cx="11412000" cy="1315873"/>
            </a:xfrm>
            <a:prstGeom prst="rect">
              <a:avLst/>
            </a:prstGeom>
          </p:spPr>
          <p:txBody>
            <a:bodyPr>
              <a:spAutoFit/>
            </a:bodyPr>
            <a:lstStyle/>
            <a:p>
              <a:pPr>
                <a:lnSpc>
                  <a:spcPct val="150000"/>
                </a:lnSpc>
                <a:spcAft>
                  <a:spcPts val="0"/>
                </a:spcAft>
                <a:tabLst>
                  <a:tab pos="2790825" algn="l"/>
                  <a:tab pos="4140835" algn="l"/>
                </a:tabLs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从组成上分类</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氧化物包括金属氧化物和非金属氧化物</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但酸性氧化物不一定是非金属氧化物</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如</a:t>
              </a:r>
              <a:r>
                <a:rPr lang="en-US" altLang="zh-CN" sz="2800" dirty="0">
                  <a:latin typeface="Times New Roman" panose="02020603050405020304" pitchFamily="18" charset="0"/>
                  <a:ea typeface="方正中等线简体" panose="03000509000000000000" pitchFamily="65" charset="-122"/>
                </a:rPr>
                <a:t>Mn</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O</a:t>
              </a:r>
              <a:r>
                <a:rPr lang="en-US" altLang="zh-CN" sz="2800" baseline="-25000" dirty="0">
                  <a:latin typeface="Times New Roman" panose="02020603050405020304" pitchFamily="18" charset="0"/>
                  <a:ea typeface="方正中等线简体" panose="03000509000000000000" pitchFamily="65" charset="-122"/>
                </a:rPr>
                <a:t>7</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14" name="矩形 13">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pic>
        <p:nvPicPr>
          <p:cNvPr id="15" name="image14.jpeg"/>
          <p:cNvPicPr/>
          <p:nvPr/>
        </p:nvPicPr>
        <p:blipFill>
          <a:blip r:embed="rId3">
            <a:clrChange>
              <a:clrFrom>
                <a:srgbClr val="FFFFFF"/>
              </a:clrFrom>
              <a:clrTo>
                <a:srgbClr val="FFFFFF">
                  <a:alpha val="0"/>
                </a:srgbClr>
              </a:clrTo>
            </a:clrChange>
          </a:blip>
          <a:stretch>
            <a:fillRect/>
          </a:stretch>
        </p:blipFill>
        <p:spPr>
          <a:xfrm>
            <a:off x="9407574" y="1959286"/>
            <a:ext cx="2196122" cy="1597340"/>
          </a:xfrm>
          <a:prstGeom prst="rect">
            <a:avLst/>
          </a:prstGeom>
        </p:spPr>
      </p:pic>
    </p:spTree>
    <p:extLst>
      <p:ext uri="{BB962C8B-B14F-4D97-AF65-F5344CB8AC3E}">
        <p14:creationId xmlns:p14="http://schemas.microsoft.com/office/powerpoint/2010/main" val="29502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考点二</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物质的性质与转化</a:t>
            </a:r>
          </a:p>
        </p:txBody>
      </p:sp>
    </p:spTree>
    <p:extLst>
      <p:ext uri="{BB962C8B-B14F-4D97-AF65-F5344CB8AC3E}">
        <p14:creationId xmlns:p14="http://schemas.microsoft.com/office/powerpoint/2010/main" val="2007882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1047820"/>
            <a:ext cx="11412000" cy="5262979"/>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多角度认识物理变化与化学变化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通过对比物理变化和化学变化的不同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回答下列问题：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石油的分馏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煤的干馏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钠的焰色试验　</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碘的升华　</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氯化铵分解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蛋白质的变性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蛋白质的显色反应　</a:t>
            </a:r>
            <a:r>
              <a:rPr lang="zh-CN" altLang="zh-CN" sz="2800" dirty="0">
                <a:latin typeface="Calibri" panose="020F0502020204030204" pitchFamily="34" charset="0"/>
                <a:ea typeface="宋体" panose="02010600030101010101" pitchFamily="2" charset="-122"/>
                <a:cs typeface="宋体" panose="02010600030101010101" pitchFamily="2" charset="-122"/>
              </a:rPr>
              <a:t>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电解食盐水　</a:t>
            </a:r>
            <a:r>
              <a:rPr lang="zh-CN" altLang="zh-CN" sz="2800" dirty="0">
                <a:latin typeface="Calibri" panose="020F0502020204030204" pitchFamily="34" charset="0"/>
                <a:ea typeface="宋体" panose="02010600030101010101" pitchFamily="2" charset="-122"/>
                <a:cs typeface="宋体" panose="02010600030101010101" pitchFamily="2" charset="-122"/>
              </a:rPr>
              <a:t>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的潮解　</a:t>
            </a:r>
            <a:r>
              <a:rPr lang="zh-CN" altLang="zh-CN" sz="2800" dirty="0">
                <a:latin typeface="Calibri" panose="020F0502020204030204" pitchFamily="34" charset="0"/>
                <a:ea typeface="宋体" panose="02010600030101010101" pitchFamily="2" charset="-122"/>
                <a:cs typeface="宋体" panose="02010600030101010101" pitchFamily="2" charset="-122"/>
              </a:rPr>
              <a:t>⑩</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冰的融化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⑪</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的水解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⑫</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石油的裂化、裂解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⑬</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蛋白质的盐析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⑭</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食物的缓慢氧化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⑮</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同素异形体间的转化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其中属于物理变化的是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填序号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属于化学变化的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2" name="组合 21"/>
          <p:cNvGrpSpPr/>
          <p:nvPr/>
        </p:nvGrpSpPr>
        <p:grpSpPr>
          <a:xfrm>
            <a:off x="0" y="0"/>
            <a:ext cx="12192000" cy="792000"/>
            <a:chOff x="0" y="0"/>
            <a:chExt cx="12192000" cy="792000"/>
          </a:xfrm>
        </p:grpSpPr>
        <p:cxnSp>
          <p:nvCxnSpPr>
            <p:cNvPr id="23" name="直接连接符 22"/>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6" name="矩形 25"/>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7" name="直接连接符 26"/>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2" name="矩形 1"/>
          <p:cNvSpPr/>
          <p:nvPr/>
        </p:nvSpPr>
        <p:spPr>
          <a:xfrm>
            <a:off x="4150990" y="4941962"/>
            <a:ext cx="2339102"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①③④⑨⑩⑬</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677257" y="5590034"/>
            <a:ext cx="3416320"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②⑤⑥⑦⑧⑪⑫⑭⑮</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7764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621482"/>
            <a:ext cx="11410514"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分别从物质变化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宏观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和化学键变化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微观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的视角说明化学变化的特征</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389948" y="1269554"/>
            <a:ext cx="2248873" cy="738664"/>
          </a:xfrm>
          <a:prstGeom prst="rect">
            <a:avLst/>
          </a:prstGeom>
        </p:spPr>
        <p:txBody>
          <a:bodyPr wrap="square">
            <a:spAutoFit/>
          </a:bodyPr>
          <a:lstStyle/>
          <a:p>
            <a:pPr>
              <a:lnSpc>
                <a:spcPct val="150000"/>
              </a:lnSpc>
            </a:pPr>
            <a:r>
              <a:rPr lang="zh-CN" altLang="zh-CN" sz="28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答案　</a:t>
            </a:r>
            <a:endPar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4068239684"/>
              </p:ext>
            </p:extLst>
          </p:nvPr>
        </p:nvGraphicFramePr>
        <p:xfrm>
          <a:off x="479205" y="2061642"/>
          <a:ext cx="11321257" cy="2128390"/>
        </p:xfrm>
        <a:graphic>
          <a:graphicData uri="http://schemas.openxmlformats.org/drawingml/2006/table">
            <a:tbl>
              <a:tblPr firstRow="1" firstCol="1" bandRow="1"/>
              <a:tblGrid>
                <a:gridCol w="1160655"/>
                <a:gridCol w="10160602"/>
              </a:tblGrid>
              <a:tr h="744894">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宏观</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有新物质生成的是化学变化</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反之是物理变化</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3496">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微观</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有旧化学键断裂</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同时有新化学键形成的是化学变化</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本质是原子的重新组合</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38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745278"/>
            <a:ext cx="3152181" cy="452268"/>
            <a:chOff x="2205" y="745278"/>
            <a:chExt cx="3152181" cy="452268"/>
          </a:xfrm>
        </p:grpSpPr>
        <p:sp>
          <p:nvSpPr>
            <p:cNvPr id="17" name="矩形 16"/>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复习目标</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8" name="直接连接符 17"/>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custDataLst>
              <p:tags r:id="rId1"/>
            </p:custDataLst>
          </p:nvPr>
        </p:nvSpPr>
        <p:spPr>
          <a:xfrm>
            <a:off x="1372486" y="1701602"/>
            <a:ext cx="9763280" cy="2243050"/>
          </a:xfrm>
          <a:prstGeom prst="rect">
            <a:avLst/>
          </a:prstGeom>
          <a:noFill/>
          <a:ln>
            <a:noFill/>
          </a:ln>
        </p:spPr>
        <p:txBody>
          <a:bodyPr wrap="square">
            <a:spAutoFit/>
          </a:bodyPr>
          <a:lstStyle/>
          <a:p>
            <a:pPr>
              <a:lnSpc>
                <a:spcPct val="150000"/>
              </a:lnSpc>
              <a:tabLst>
                <a:tab pos="2790825" algn="l"/>
                <a:tab pos="4140835" algn="l"/>
              </a:tabLst>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认识元素可以组成不同种类的物质</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根据物质的组成和性质可以对物质进行分类</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熟知同类物质具有相似的性质</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一定条件下各类物质可以相互转化</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了解胶体是一种常见的分散系</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了解溶液和胶体的区别。</a:t>
            </a:r>
          </a:p>
        </p:txBody>
      </p:sp>
    </p:spTree>
    <p:extLst>
      <p:ext uri="{BB962C8B-B14F-4D97-AF65-F5344CB8AC3E}">
        <p14:creationId xmlns:p14="http://schemas.microsoft.com/office/powerpoint/2010/main" val="3279972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837506"/>
            <a:ext cx="11410514" cy="4228850"/>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不同类别的无机物之间的转化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金属单质及其化合物的转化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金属单质</a:t>
            </a:r>
            <a:r>
              <a:rPr lang="zh-CN" altLang="zh-CN" sz="2800" dirty="0">
                <a:latin typeface="Calibri" panose="020F0502020204030204" pitchFamily="34" charset="0"/>
                <a:ea typeface="Times New Roman" panose="02020603050405020304" pitchFamily="18" charset="0"/>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碱性氧化物</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碱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符合上述转化关系的常见金属有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等不符合上述转化关系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9" name="image16.jpeg" descr="source:si_idp647675808;FounderCES"/>
          <p:cNvPicPr/>
          <p:nvPr/>
        </p:nvPicPr>
        <p:blipFill>
          <a:blip r:embed="rId2">
            <a:clrChange>
              <a:clrFrom>
                <a:srgbClr val="FFFFFF"/>
              </a:clrFrom>
              <a:clrTo>
                <a:srgbClr val="FFFFFF">
                  <a:alpha val="0"/>
                </a:srgbClr>
              </a:clrTo>
            </a:clrChange>
          </a:blip>
          <a:stretch>
            <a:fillRect/>
          </a:stretch>
        </p:blipFill>
        <p:spPr>
          <a:xfrm>
            <a:off x="1990750" y="2280230"/>
            <a:ext cx="656052" cy="573500"/>
          </a:xfrm>
          <a:prstGeom prst="rect">
            <a:avLst/>
          </a:prstGeom>
        </p:spPr>
      </p:pic>
      <p:pic>
        <p:nvPicPr>
          <p:cNvPr id="10" name="image17.jpeg" descr="source:si_idp647684128;FounderCES"/>
          <p:cNvPicPr/>
          <p:nvPr/>
        </p:nvPicPr>
        <p:blipFill>
          <a:blip r:embed="rId3">
            <a:clrChange>
              <a:clrFrom>
                <a:srgbClr val="FFFFFF"/>
              </a:clrFrom>
              <a:clrTo>
                <a:srgbClr val="FFFFFF">
                  <a:alpha val="0"/>
                </a:srgbClr>
              </a:clrTo>
            </a:clrChange>
          </a:blip>
          <a:stretch>
            <a:fillRect/>
          </a:stretch>
        </p:blipFill>
        <p:spPr>
          <a:xfrm>
            <a:off x="4614864" y="2280230"/>
            <a:ext cx="656052" cy="573500"/>
          </a:xfrm>
          <a:prstGeom prst="rect">
            <a:avLst/>
          </a:prstGeom>
        </p:spPr>
      </p:pic>
      <p:pic>
        <p:nvPicPr>
          <p:cNvPr id="11" name="image18.jpeg" descr="source:si_idp647692448;FounderCES"/>
          <p:cNvPicPr/>
          <p:nvPr/>
        </p:nvPicPr>
        <p:blipFill>
          <a:blip r:embed="rId4">
            <a:clrChange>
              <a:clrFrom>
                <a:srgbClr val="FFFFFF"/>
              </a:clrFrom>
              <a:clrTo>
                <a:srgbClr val="FFFFFF">
                  <a:alpha val="0"/>
                </a:srgbClr>
              </a:clrTo>
            </a:clrChange>
          </a:blip>
          <a:stretch>
            <a:fillRect/>
          </a:stretch>
        </p:blipFill>
        <p:spPr>
          <a:xfrm>
            <a:off x="5983016" y="2280230"/>
            <a:ext cx="656052" cy="573500"/>
          </a:xfrm>
          <a:prstGeom prst="rect">
            <a:avLst/>
          </a:prstGeom>
        </p:spPr>
      </p:pic>
      <p:pic>
        <p:nvPicPr>
          <p:cNvPr id="12" name="image19.jpeg" descr="source:si_idp647706144;FounderCES"/>
          <p:cNvPicPr/>
          <p:nvPr/>
        </p:nvPicPr>
        <p:blipFill>
          <a:blip r:embed="rId2">
            <a:clrChange>
              <a:clrFrom>
                <a:srgbClr val="FFFFFF"/>
              </a:clrFrom>
              <a:clrTo>
                <a:srgbClr val="FFFFFF">
                  <a:alpha val="0"/>
                </a:srgbClr>
              </a:clrTo>
            </a:clrChange>
          </a:blip>
          <a:stretch>
            <a:fillRect/>
          </a:stretch>
        </p:blipFill>
        <p:spPr>
          <a:xfrm>
            <a:off x="1664618" y="3010446"/>
            <a:ext cx="656052" cy="573500"/>
          </a:xfrm>
          <a:prstGeom prst="rect">
            <a:avLst/>
          </a:prstGeom>
        </p:spPr>
      </p:pic>
      <p:pic>
        <p:nvPicPr>
          <p:cNvPr id="13" name="image20.jpeg" descr="source:si_idp647717792;FounderCES"/>
          <p:cNvPicPr/>
          <p:nvPr/>
        </p:nvPicPr>
        <p:blipFill>
          <a:blip r:embed="rId3">
            <a:clrChange>
              <a:clrFrom>
                <a:srgbClr val="FFFFFF"/>
              </a:clrFrom>
              <a:clrTo>
                <a:srgbClr val="FFFFFF">
                  <a:alpha val="0"/>
                </a:srgbClr>
              </a:clrTo>
            </a:clrChange>
          </a:blip>
          <a:stretch>
            <a:fillRect/>
          </a:stretch>
        </p:blipFill>
        <p:spPr>
          <a:xfrm>
            <a:off x="3142878" y="3010446"/>
            <a:ext cx="656052" cy="573500"/>
          </a:xfrm>
          <a:prstGeom prst="rect">
            <a:avLst/>
          </a:prstGeom>
        </p:spPr>
      </p:pic>
      <p:pic>
        <p:nvPicPr>
          <p:cNvPr id="14" name="image21.jpeg" descr="source:si_idp647726112;FounderCES"/>
          <p:cNvPicPr/>
          <p:nvPr/>
        </p:nvPicPr>
        <p:blipFill>
          <a:blip r:embed="rId5">
            <a:clrChange>
              <a:clrFrom>
                <a:srgbClr val="FFFFFF"/>
              </a:clrFrom>
              <a:clrTo>
                <a:srgbClr val="FFFFFF">
                  <a:alpha val="0"/>
                </a:srgbClr>
              </a:clrTo>
            </a:clrChange>
          </a:blip>
          <a:stretch>
            <a:fillRect/>
          </a:stretch>
        </p:blipFill>
        <p:spPr>
          <a:xfrm>
            <a:off x="4713314" y="3010446"/>
            <a:ext cx="1148452" cy="573500"/>
          </a:xfrm>
          <a:prstGeom prst="rect">
            <a:avLst/>
          </a:prstGeom>
        </p:spPr>
      </p:pic>
    </p:spTree>
    <p:extLst>
      <p:ext uri="{BB962C8B-B14F-4D97-AF65-F5344CB8AC3E}">
        <p14:creationId xmlns:p14="http://schemas.microsoft.com/office/powerpoint/2010/main" val="3432409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837506"/>
            <a:ext cx="11410514" cy="3582519"/>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非金属单质及其化合物的转化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非金属单质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酸性氧化物</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酸</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符合上述转化关系的常见非金属有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等不符合上述转化关系。</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5" name="image22.jpeg" descr="source:si_idp647975456;FounderCES"/>
          <p:cNvPicPr/>
          <p:nvPr/>
        </p:nvPicPr>
        <p:blipFill>
          <a:blip r:embed="rId2">
            <a:clrChange>
              <a:clrFrom>
                <a:srgbClr val="FFFFFF"/>
              </a:clrFrom>
              <a:clrTo>
                <a:srgbClr val="FFFFFF">
                  <a:alpha val="0"/>
                </a:srgbClr>
              </a:clrTo>
            </a:clrChange>
          </a:blip>
          <a:stretch>
            <a:fillRect/>
          </a:stretch>
        </p:blipFill>
        <p:spPr>
          <a:xfrm>
            <a:off x="2270802" y="1629594"/>
            <a:ext cx="656052" cy="573500"/>
          </a:xfrm>
          <a:prstGeom prst="rect">
            <a:avLst/>
          </a:prstGeom>
        </p:spPr>
      </p:pic>
      <p:pic>
        <p:nvPicPr>
          <p:cNvPr id="16" name="image23.jpeg" descr="source:si_idp647983776;FounderCES"/>
          <p:cNvPicPr/>
          <p:nvPr/>
        </p:nvPicPr>
        <p:blipFill>
          <a:blip r:embed="rId3">
            <a:clrChange>
              <a:clrFrom>
                <a:srgbClr val="FFFFFF"/>
              </a:clrFrom>
              <a:clrTo>
                <a:srgbClr val="FFFFFF">
                  <a:alpha val="0"/>
                </a:srgbClr>
              </a:clrTo>
            </a:clrChange>
          </a:blip>
          <a:stretch>
            <a:fillRect/>
          </a:stretch>
        </p:blipFill>
        <p:spPr>
          <a:xfrm>
            <a:off x="4752454" y="1629594"/>
            <a:ext cx="656052" cy="573500"/>
          </a:xfrm>
          <a:prstGeom prst="rect">
            <a:avLst/>
          </a:prstGeom>
        </p:spPr>
      </p:pic>
      <p:pic>
        <p:nvPicPr>
          <p:cNvPr id="17" name="image24.jpeg" descr="source:si_idp647992096;FounderCES"/>
          <p:cNvPicPr/>
          <p:nvPr/>
        </p:nvPicPr>
        <p:blipFill>
          <a:blip r:embed="rId4">
            <a:clrChange>
              <a:clrFrom>
                <a:srgbClr val="FFFFFF"/>
              </a:clrFrom>
              <a:clrTo>
                <a:srgbClr val="FFFFFF">
                  <a:alpha val="0"/>
                </a:srgbClr>
              </a:clrTo>
            </a:clrChange>
          </a:blip>
          <a:stretch>
            <a:fillRect/>
          </a:stretch>
        </p:blipFill>
        <p:spPr>
          <a:xfrm>
            <a:off x="5888812" y="1629594"/>
            <a:ext cx="656052" cy="573500"/>
          </a:xfrm>
          <a:prstGeom prst="rect">
            <a:avLst/>
          </a:prstGeom>
        </p:spPr>
      </p:pic>
      <p:pic>
        <p:nvPicPr>
          <p:cNvPr id="18" name="image25.jpeg" descr="source:si_idp648005792;FounderCES"/>
          <p:cNvPicPr/>
          <p:nvPr/>
        </p:nvPicPr>
        <p:blipFill>
          <a:blip r:embed="rId2">
            <a:clrChange>
              <a:clrFrom>
                <a:srgbClr val="FFFFFF"/>
              </a:clrFrom>
              <a:clrTo>
                <a:srgbClr val="FFFFFF">
                  <a:alpha val="0"/>
                </a:srgbClr>
              </a:clrTo>
            </a:clrChange>
          </a:blip>
          <a:stretch>
            <a:fillRect/>
          </a:stretch>
        </p:blipFill>
        <p:spPr>
          <a:xfrm>
            <a:off x="1440086" y="2407196"/>
            <a:ext cx="656052" cy="573500"/>
          </a:xfrm>
          <a:prstGeom prst="rect">
            <a:avLst/>
          </a:prstGeom>
        </p:spPr>
      </p:pic>
      <p:pic>
        <p:nvPicPr>
          <p:cNvPr id="19" name="image26.jpeg" descr="source:si_idp648015904;FounderCES"/>
          <p:cNvPicPr/>
          <p:nvPr/>
        </p:nvPicPr>
        <p:blipFill>
          <a:blip r:embed="rId3">
            <a:clrChange>
              <a:clrFrom>
                <a:srgbClr val="FFFFFF"/>
              </a:clrFrom>
              <a:clrTo>
                <a:srgbClr val="FFFFFF">
                  <a:alpha val="0"/>
                </a:srgbClr>
              </a:clrTo>
            </a:clrChange>
          </a:blip>
          <a:stretch>
            <a:fillRect/>
          </a:stretch>
        </p:blipFill>
        <p:spPr>
          <a:xfrm>
            <a:off x="2710830" y="2407196"/>
            <a:ext cx="656052" cy="573500"/>
          </a:xfrm>
          <a:prstGeom prst="rect">
            <a:avLst/>
          </a:prstGeom>
        </p:spPr>
      </p:pic>
      <p:pic>
        <p:nvPicPr>
          <p:cNvPr id="20" name="image27.jpeg" descr="source:si_idp648029344;FounderCES"/>
          <p:cNvPicPr/>
          <p:nvPr/>
        </p:nvPicPr>
        <p:blipFill>
          <a:blip r:embed="rId5">
            <a:clrChange>
              <a:clrFrom>
                <a:srgbClr val="FFFFFF"/>
              </a:clrFrom>
              <a:clrTo>
                <a:srgbClr val="FFFFFF">
                  <a:alpha val="0"/>
                </a:srgbClr>
              </a:clrTo>
            </a:clrChange>
          </a:blip>
          <a:stretch>
            <a:fillRect/>
          </a:stretch>
        </p:blipFill>
        <p:spPr>
          <a:xfrm>
            <a:off x="4506254" y="2407196"/>
            <a:ext cx="1148452" cy="573500"/>
          </a:xfrm>
          <a:prstGeom prst="rect">
            <a:avLst/>
          </a:prstGeom>
        </p:spPr>
      </p:pic>
    </p:spTree>
    <p:extLst>
      <p:ext uri="{BB962C8B-B14F-4D97-AF65-F5344CB8AC3E}">
        <p14:creationId xmlns:p14="http://schemas.microsoft.com/office/powerpoint/2010/main" val="655391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66614" y="621482"/>
            <a:ext cx="10657184" cy="3816424"/>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983941" y="967017"/>
            <a:ext cx="10007810" cy="2677656"/>
          </a:xfrm>
          <a:prstGeom prst="rect">
            <a:avLst/>
          </a:prstGeom>
        </p:spPr>
        <p:txBody>
          <a:bodyPr wrap="square">
            <a:spAutoFit/>
          </a:bodyPr>
          <a:lstStyle/>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从海水中提取物质都必须通过化学反应才能实现</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点燃爆竹后</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硫燃烧生成</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kern="100" baseline="30000" dirty="0">
                <a:latin typeface="Times New Roman" panose="02020603050405020304" pitchFamily="18" charset="0"/>
                <a:ea typeface="方正中等线简体" panose="03000509000000000000" pitchFamily="65" charset="-122"/>
                <a:cs typeface="Times New Roman" panose="02020603050405020304" pitchFamily="18" charset="0"/>
              </a:rPr>
              <a:t>232</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Th</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转化成</a:t>
            </a:r>
            <a:r>
              <a:rPr lang="en-US" altLang="zh-CN" sz="2800" kern="100" baseline="30000" dirty="0">
                <a:latin typeface="Times New Roman" panose="02020603050405020304" pitchFamily="18" charset="0"/>
                <a:ea typeface="方正中等线简体" panose="03000509000000000000" pitchFamily="65" charset="-122"/>
                <a:cs typeface="Times New Roman" panose="02020603050405020304" pitchFamily="18" charset="0"/>
              </a:rPr>
              <a:t>233</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Th</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是化学变化</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石墨在一定条件下转化为金刚石是化学变化</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6" name="矩形 15"/>
          <p:cNvSpPr/>
          <p:nvPr/>
        </p:nvSpPr>
        <p:spPr>
          <a:xfrm>
            <a:off x="8958585" y="1072626"/>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
        <p:nvSpPr>
          <p:cNvPr id="17" name="矩形 16"/>
          <p:cNvSpPr/>
          <p:nvPr/>
        </p:nvSpPr>
        <p:spPr>
          <a:xfrm>
            <a:off x="8202292" y="2999571"/>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
        <p:nvSpPr>
          <p:cNvPr id="18" name="矩形 17"/>
          <p:cNvSpPr/>
          <p:nvPr/>
        </p:nvSpPr>
        <p:spPr>
          <a:xfrm>
            <a:off x="5709766" y="1701602"/>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
        <p:nvSpPr>
          <p:cNvPr id="19" name="矩形 18"/>
          <p:cNvSpPr/>
          <p:nvPr/>
        </p:nvSpPr>
        <p:spPr>
          <a:xfrm>
            <a:off x="5827853" y="2353324"/>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37113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281215" y="907757"/>
            <a:ext cx="11410514" cy="3970318"/>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一、生产、生活中的物质变化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1.(2024</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连云港模拟</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化学与生活息息相关。下列做法不涉及化学变化的是</a:t>
            </a:r>
            <a:endParaRPr lang="zh-CN" altLang="zh-CN" sz="1100" spc="-6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用过氧乙酸对居住环境杀菌消毒</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用活性炭除去冰箱里的异味</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用去氧剂保鲜食品袋里的食品</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用食醋清洗金属器皿表面的锈</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迹</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TextBox 9"/>
          <p:cNvSpPr txBox="1"/>
          <p:nvPr/>
        </p:nvSpPr>
        <p:spPr>
          <a:xfrm>
            <a:off x="132662" y="286109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16872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4457831"/>
            <a:chOff x="0" y="333450"/>
            <a:chExt cx="11801206" cy="4457831"/>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20963"/>
              <a:ext cx="11412000" cy="397031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用过氧乙酸对居住环境杀菌消毒</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利用过氧乙酸的强氧化性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活性炭</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具有强吸附性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可吸附异味气体分子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不涉及化学变化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去氧剂保鲜食品袋里的食品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去氧剂能与氧气反应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防止食品被氧化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食醋清洗金属器皿表面的锈迹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723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693847"/>
            <a:ext cx="11410514" cy="397031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锑是带有银色光泽的灰色金属</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Sb</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可用于制造耐火材料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锑能与铅形成用途广泛的合金。下列物质的性质与用途具有对应关系的是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氨气易液化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可用于工业制硝酸</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五氧化二磷能与水反应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可用于干燥氨气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三氧化二锑的熔点高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可用于制造耐火材料</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锑铅合金导热性好</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可用于铅酸电池的电极</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材料</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Box 9"/>
          <p:cNvSpPr txBox="1"/>
          <p:nvPr/>
        </p:nvSpPr>
        <p:spPr>
          <a:xfrm>
            <a:off x="248863" y="329313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7029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3808017"/>
            <a:chOff x="0" y="333450"/>
            <a:chExt cx="11801206" cy="3808017"/>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86602"/>
              <a:ext cx="11412000" cy="3254865"/>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进一步氧化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得到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溶于水得到硝酸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该过程与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易液化无关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五氧化二磷</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溶于水得到磷酸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不能用于干燥氨气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三氧化二锑</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的熔点高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可以制造耐火材料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锑</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铅合金用于电极材料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与其导电性有关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与导热性无关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0409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405458"/>
            <a:ext cx="11410514" cy="4487382"/>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二、物质间的转化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判断下列转化能否实现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能实现的打</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不能实现的打</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BaO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矩形 11"/>
          <p:cNvSpPr/>
          <p:nvPr/>
        </p:nvSpPr>
        <p:spPr>
          <a:xfrm>
            <a:off x="3630599" y="2649190"/>
            <a:ext cx="646247" cy="646247"/>
          </a:xfrm>
          <a:prstGeom prst="rect">
            <a:avLst/>
          </a:prstGeom>
        </p:spPr>
        <p:txBody>
          <a:bodyPr wrap="none">
            <a:spAutoFit/>
          </a:bodyPr>
          <a:lstStyle/>
          <a:p>
            <a:r>
              <a:rPr lang="en-US" altLang="zh-CN" sz="3600" dirty="0">
                <a:solidFill>
                  <a:srgbClr val="C00000"/>
                </a:solidFill>
                <a:latin typeface="华文细黑" panose="02010600040101010101" pitchFamily="2" charset="-122"/>
                <a:ea typeface="华文细黑" panose="02010600040101010101" pitchFamily="2" charset="-122"/>
              </a:rPr>
              <a:t>√</a:t>
            </a:r>
            <a:endParaRPr lang="zh-CN" altLang="en-US" sz="3600" dirty="0">
              <a:solidFill>
                <a:srgbClr val="C00000"/>
              </a:solidFill>
              <a:latin typeface="华文细黑" panose="02010600040101010101" pitchFamily="2" charset="-122"/>
              <a:ea typeface="华文细黑" panose="02010600040101010101" pitchFamily="2" charset="-122"/>
            </a:endParaRPr>
          </a:p>
        </p:txBody>
      </p:sp>
      <p:sp>
        <p:nvSpPr>
          <p:cNvPr id="13" name="矩形 12"/>
          <p:cNvSpPr/>
          <p:nvPr/>
        </p:nvSpPr>
        <p:spPr>
          <a:xfrm>
            <a:off x="3792775" y="1901519"/>
            <a:ext cx="646247" cy="646247"/>
          </a:xfrm>
          <a:prstGeom prst="rect">
            <a:avLst/>
          </a:prstGeom>
        </p:spPr>
        <p:txBody>
          <a:bodyPr wrap="none">
            <a:spAutoFit/>
          </a:bodyPr>
          <a:lstStyle/>
          <a:p>
            <a:r>
              <a:rPr lang="en-US" altLang="zh-CN" sz="3600" dirty="0">
                <a:solidFill>
                  <a:srgbClr val="C00000"/>
                </a:solidFill>
                <a:latin typeface="华文细黑" panose="02010600040101010101" pitchFamily="2" charset="-122"/>
                <a:ea typeface="华文细黑" panose="02010600040101010101" pitchFamily="2" charset="-122"/>
              </a:rPr>
              <a:t>×</a:t>
            </a:r>
            <a:endParaRPr lang="zh-CN" altLang="en-US" sz="3600" dirty="0">
              <a:solidFill>
                <a:srgbClr val="C00000"/>
              </a:solidFill>
              <a:latin typeface="华文细黑" panose="02010600040101010101" pitchFamily="2" charset="-122"/>
              <a:ea typeface="华文细黑" panose="02010600040101010101" pitchFamily="2" charset="-122"/>
            </a:endParaRPr>
          </a:p>
        </p:txBody>
      </p:sp>
      <p:pic>
        <p:nvPicPr>
          <p:cNvPr id="14" name="image30.jpeg" descr="source:si_idp649282080;FounderCES"/>
          <p:cNvPicPr/>
          <p:nvPr/>
        </p:nvPicPr>
        <p:blipFill>
          <a:blip r:embed="rId2">
            <a:clrChange>
              <a:clrFrom>
                <a:srgbClr val="FFFFFF"/>
              </a:clrFrom>
              <a:clrTo>
                <a:srgbClr val="FFFFFF">
                  <a:alpha val="0"/>
                </a:srgbClr>
              </a:clrTo>
            </a:clrChange>
          </a:blip>
          <a:stretch>
            <a:fillRect/>
          </a:stretch>
        </p:blipFill>
        <p:spPr>
          <a:xfrm>
            <a:off x="1682011" y="1845618"/>
            <a:ext cx="761872" cy="666004"/>
          </a:xfrm>
          <a:prstGeom prst="rect">
            <a:avLst/>
          </a:prstGeom>
        </p:spPr>
      </p:pic>
      <p:pic>
        <p:nvPicPr>
          <p:cNvPr id="15" name="image31.jpeg" descr="source:si_idp649308832;FounderCES"/>
          <p:cNvPicPr/>
          <p:nvPr/>
        </p:nvPicPr>
        <p:blipFill>
          <a:blip r:embed="rId2">
            <a:clrChange>
              <a:clrFrom>
                <a:srgbClr val="FFFFFF"/>
              </a:clrFrom>
              <a:clrTo>
                <a:srgbClr val="FFFFFF">
                  <a:alpha val="0"/>
                </a:srgbClr>
              </a:clrTo>
            </a:clrChange>
          </a:blip>
          <a:stretch>
            <a:fillRect/>
          </a:stretch>
        </p:blipFill>
        <p:spPr>
          <a:xfrm>
            <a:off x="1643911" y="2547766"/>
            <a:ext cx="761872" cy="666004"/>
          </a:xfrm>
          <a:prstGeom prst="rect">
            <a:avLst/>
          </a:prstGeom>
        </p:spPr>
      </p:pic>
      <p:pic>
        <p:nvPicPr>
          <p:cNvPr id="16" name="image32.jpeg" descr="source:si_idp649338912;FounderCES"/>
          <p:cNvPicPr/>
          <p:nvPr/>
        </p:nvPicPr>
        <p:blipFill>
          <a:blip r:embed="rId2">
            <a:clrChange>
              <a:clrFrom>
                <a:srgbClr val="FFFFFF"/>
              </a:clrFrom>
              <a:clrTo>
                <a:srgbClr val="FFFFFF">
                  <a:alpha val="0"/>
                </a:srgbClr>
              </a:clrTo>
            </a:clrChange>
          </a:blip>
          <a:stretch>
            <a:fillRect/>
          </a:stretch>
        </p:blipFill>
        <p:spPr>
          <a:xfrm>
            <a:off x="1876950" y="3357786"/>
            <a:ext cx="761872" cy="666004"/>
          </a:xfrm>
          <a:prstGeom prst="rect">
            <a:avLst/>
          </a:prstGeom>
        </p:spPr>
      </p:pic>
      <p:pic>
        <p:nvPicPr>
          <p:cNvPr id="17" name="image33.jpeg" descr="source:si_idp649365152;FounderCES"/>
          <p:cNvPicPr/>
          <p:nvPr/>
        </p:nvPicPr>
        <p:blipFill>
          <a:blip r:embed="rId2">
            <a:clrChange>
              <a:clrFrom>
                <a:srgbClr val="FFFFFF"/>
              </a:clrFrom>
              <a:clrTo>
                <a:srgbClr val="FFFFFF">
                  <a:alpha val="0"/>
                </a:srgbClr>
              </a:clrTo>
            </a:clrChange>
          </a:blip>
          <a:stretch>
            <a:fillRect/>
          </a:stretch>
        </p:blipFill>
        <p:spPr>
          <a:xfrm>
            <a:off x="1682011" y="4077866"/>
            <a:ext cx="761872" cy="666004"/>
          </a:xfrm>
          <a:prstGeom prst="rect">
            <a:avLst/>
          </a:prstGeom>
        </p:spPr>
      </p:pic>
      <p:sp>
        <p:nvSpPr>
          <p:cNvPr id="18" name="矩形 17"/>
          <p:cNvSpPr/>
          <p:nvPr/>
        </p:nvSpPr>
        <p:spPr>
          <a:xfrm>
            <a:off x="4006974" y="4179290"/>
            <a:ext cx="646247" cy="646247"/>
          </a:xfrm>
          <a:prstGeom prst="rect">
            <a:avLst/>
          </a:prstGeom>
        </p:spPr>
        <p:txBody>
          <a:bodyPr wrap="none">
            <a:spAutoFit/>
          </a:bodyPr>
          <a:lstStyle/>
          <a:p>
            <a:r>
              <a:rPr lang="en-US" altLang="zh-CN" sz="3600" dirty="0">
                <a:solidFill>
                  <a:srgbClr val="C00000"/>
                </a:solidFill>
                <a:latin typeface="华文细黑" panose="02010600040101010101" pitchFamily="2" charset="-122"/>
                <a:ea typeface="华文细黑" panose="02010600040101010101" pitchFamily="2" charset="-122"/>
              </a:rPr>
              <a:t>√</a:t>
            </a:r>
            <a:endParaRPr lang="zh-CN" altLang="en-US" sz="3600" dirty="0">
              <a:solidFill>
                <a:srgbClr val="C00000"/>
              </a:solidFill>
              <a:latin typeface="华文细黑" panose="02010600040101010101" pitchFamily="2" charset="-122"/>
              <a:ea typeface="华文细黑" panose="02010600040101010101" pitchFamily="2" charset="-122"/>
            </a:endParaRPr>
          </a:p>
        </p:txBody>
      </p:sp>
      <p:sp>
        <p:nvSpPr>
          <p:cNvPr id="19" name="矩形 18"/>
          <p:cNvSpPr/>
          <p:nvPr/>
        </p:nvSpPr>
        <p:spPr>
          <a:xfrm>
            <a:off x="4169150" y="3431619"/>
            <a:ext cx="646247" cy="646247"/>
          </a:xfrm>
          <a:prstGeom prst="rect">
            <a:avLst/>
          </a:prstGeom>
        </p:spPr>
        <p:txBody>
          <a:bodyPr wrap="none">
            <a:spAutoFit/>
          </a:bodyPr>
          <a:lstStyle/>
          <a:p>
            <a:r>
              <a:rPr lang="en-US" altLang="zh-CN" sz="3600" dirty="0">
                <a:solidFill>
                  <a:srgbClr val="C00000"/>
                </a:solidFill>
                <a:latin typeface="华文细黑" panose="02010600040101010101" pitchFamily="2" charset="-122"/>
                <a:ea typeface="华文细黑" panose="02010600040101010101" pitchFamily="2" charset="-122"/>
              </a:rPr>
              <a:t>×</a:t>
            </a:r>
            <a:endParaRPr lang="zh-CN" altLang="en-US" sz="3600" dirty="0">
              <a:solidFill>
                <a:srgbClr val="C00000"/>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42423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261442"/>
            <a:ext cx="11410514" cy="2677656"/>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铜器久置于空气中会和空气中的水蒸气、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作用产生</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绿锈</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绿锈</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俗称</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铜绿</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又称</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孔雀石</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化学式为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铜绿</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能与酸反应生成铜盐、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。某同学利用下述系列反应实现了</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铜绿</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的转化。</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389949" y="2997746"/>
            <a:ext cx="11410514" cy="900222"/>
            <a:chOff x="389949" y="3141762"/>
            <a:chExt cx="11410514" cy="900222"/>
          </a:xfrm>
        </p:grpSpPr>
        <p:sp>
          <p:nvSpPr>
            <p:cNvPr id="20" name="矩形 19"/>
            <p:cNvSpPr/>
            <p:nvPr/>
          </p:nvSpPr>
          <p:spPr>
            <a:xfrm>
              <a:off x="389949" y="3192300"/>
              <a:ext cx="11410514" cy="669542"/>
            </a:xfrm>
            <a:prstGeom prst="rect">
              <a:avLst/>
            </a:prstGeom>
          </p:spPr>
          <p:txBody>
            <a:bodyPr wrap="square">
              <a:spAutoFit/>
            </a:bodyPr>
            <a:lstStyle/>
            <a:p>
              <a:pPr algn="ct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铜</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铜绿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9" name="image34.jpeg" descr="source:si_idp649994400;FounderCES"/>
            <p:cNvPicPr/>
            <p:nvPr/>
          </p:nvPicPr>
          <p:blipFill>
            <a:blip r:embed="rId2">
              <a:clrChange>
                <a:clrFrom>
                  <a:srgbClr val="FFFFFF"/>
                </a:clrFrom>
                <a:clrTo>
                  <a:srgbClr val="FFFFFF">
                    <a:alpha val="0"/>
                  </a:srgbClr>
                </a:clrTo>
              </a:clrChange>
            </a:blip>
            <a:stretch>
              <a:fillRect/>
            </a:stretch>
          </p:blipFill>
          <p:spPr>
            <a:xfrm>
              <a:off x="2676922" y="3231871"/>
              <a:ext cx="720496" cy="629834"/>
            </a:xfrm>
            <a:prstGeom prst="rect">
              <a:avLst/>
            </a:prstGeom>
          </p:spPr>
        </p:pic>
        <p:pic>
          <p:nvPicPr>
            <p:cNvPr id="10" name="image35.jpeg" descr="source:si_idp650002720;FounderCES"/>
            <p:cNvPicPr/>
            <p:nvPr/>
          </p:nvPicPr>
          <p:blipFill>
            <a:blip r:embed="rId3">
              <a:clrChange>
                <a:clrFrom>
                  <a:srgbClr val="FFFFFF"/>
                </a:clrFrom>
                <a:clrTo>
                  <a:srgbClr val="FFFFFF">
                    <a:alpha val="0"/>
                  </a:srgbClr>
                </a:clrTo>
              </a:clrChange>
            </a:blip>
            <a:stretch>
              <a:fillRect/>
            </a:stretch>
          </p:blipFill>
          <p:spPr>
            <a:xfrm>
              <a:off x="4260682" y="3231871"/>
              <a:ext cx="720496" cy="629834"/>
            </a:xfrm>
            <a:prstGeom prst="rect">
              <a:avLst/>
            </a:prstGeom>
          </p:spPr>
        </p:pic>
        <p:pic>
          <p:nvPicPr>
            <p:cNvPr id="11" name="image36.jpeg" descr="source:si_idp650011040;FounderCES"/>
            <p:cNvPicPr/>
            <p:nvPr/>
          </p:nvPicPr>
          <p:blipFill>
            <a:blip r:embed="rId4">
              <a:clrChange>
                <a:clrFrom>
                  <a:srgbClr val="FFFFFF"/>
                </a:clrFrom>
                <a:clrTo>
                  <a:srgbClr val="FFFFFF">
                    <a:alpha val="0"/>
                  </a:srgbClr>
                </a:clrTo>
              </a:clrChange>
            </a:blip>
            <a:stretch>
              <a:fillRect/>
            </a:stretch>
          </p:blipFill>
          <p:spPr>
            <a:xfrm>
              <a:off x="5459418" y="3231871"/>
              <a:ext cx="720496" cy="629834"/>
            </a:xfrm>
            <a:prstGeom prst="rect">
              <a:avLst/>
            </a:prstGeom>
          </p:spPr>
        </p:pic>
        <p:pic>
          <p:nvPicPr>
            <p:cNvPr id="18" name="image37.jpeg" descr="source:si_idp650025760;FounderCES"/>
            <p:cNvPicPr/>
            <p:nvPr/>
          </p:nvPicPr>
          <p:blipFill>
            <a:blip r:embed="rId5">
              <a:clrChange>
                <a:clrFrom>
                  <a:srgbClr val="FFFFFF"/>
                </a:clrFrom>
                <a:clrTo>
                  <a:srgbClr val="FFFFFF">
                    <a:alpha val="0"/>
                  </a:srgbClr>
                </a:clrTo>
              </a:clrChange>
            </a:blip>
            <a:stretch>
              <a:fillRect/>
            </a:stretch>
          </p:blipFill>
          <p:spPr>
            <a:xfrm>
              <a:off x="7679382" y="3231871"/>
              <a:ext cx="720496" cy="629834"/>
            </a:xfrm>
            <a:prstGeom prst="rect">
              <a:avLst/>
            </a:prstGeom>
          </p:spPr>
        </p:pic>
        <p:pic>
          <p:nvPicPr>
            <p:cNvPr id="19" name="image38.jpeg" descr="source:si_idp650034080;FounderCES"/>
            <p:cNvPicPr/>
            <p:nvPr/>
          </p:nvPicPr>
          <p:blipFill>
            <a:blip r:embed="rId6">
              <a:clrChange>
                <a:clrFrom>
                  <a:srgbClr val="FFFFFF"/>
                </a:clrFrom>
                <a:clrTo>
                  <a:srgbClr val="FFFFFF">
                    <a:alpha val="0"/>
                  </a:srgbClr>
                </a:clrTo>
              </a:clrChange>
            </a:blip>
            <a:stretch>
              <a:fillRect/>
            </a:stretch>
          </p:blipFill>
          <p:spPr>
            <a:xfrm>
              <a:off x="8746386" y="3141762"/>
              <a:ext cx="720496" cy="900222"/>
            </a:xfrm>
            <a:prstGeom prst="rect">
              <a:avLst/>
            </a:prstGeom>
          </p:spPr>
        </p:pic>
      </p:grpSp>
      <p:sp>
        <p:nvSpPr>
          <p:cNvPr id="21" name="矩形 20"/>
          <p:cNvSpPr/>
          <p:nvPr/>
        </p:nvSpPr>
        <p:spPr>
          <a:xfrm>
            <a:off x="389949" y="3861842"/>
            <a:ext cx="11410514" cy="2677656"/>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从三种不同分类标准回答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铜绿</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属于哪类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物：</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请写出</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铜绿</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与盐酸反应的化学方程式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8510567" y="3965135"/>
            <a:ext cx="305724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盐、铜盐、</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碱式盐</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633399" y="4579299"/>
            <a:ext cx="1861407"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或碳酸盐</a:t>
            </a: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7707237" y="5214671"/>
            <a:ext cx="4004593"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rPr>
              <a:t>Cu</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(OH)</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rPr>
              <a:t>3</a:t>
            </a:r>
            <a:r>
              <a:rPr lang="en-US" altLang="zh-CN" sz="2800" dirty="0">
                <a:solidFill>
                  <a:srgbClr val="C00000"/>
                </a:solidFill>
                <a:latin typeface="Times New Roman" panose="02020603050405020304" pitchFamily="18" charset="0"/>
                <a:ea typeface="方正中等线简体" panose="03000509000000000000" pitchFamily="65" charset="-122"/>
              </a:rPr>
              <a:t>+4HCl</a:t>
            </a:r>
            <a:r>
              <a:rPr lang="en-US" altLang="zh-CN" sz="2800" spc="-80" dirty="0" smtClean="0">
                <a:solidFill>
                  <a:srgbClr val="C00000"/>
                </a:solidFill>
                <a:latin typeface="Times New Roman" panose="02020603050405020304" pitchFamily="18" charset="0"/>
                <a:ea typeface="方正中等线简体" panose="03000509000000000000" pitchFamily="65" charset="-122"/>
              </a:rPr>
              <a:t>==</a:t>
            </a:r>
            <a:r>
              <a:rPr lang="en-US" altLang="zh-CN" sz="2800" dirty="0" smtClean="0">
                <a:solidFill>
                  <a:srgbClr val="C00000"/>
                </a:solidFill>
                <a:latin typeface="Times New Roman" panose="02020603050405020304" pitchFamily="18" charset="0"/>
                <a:ea typeface="方正中等线简体" panose="03000509000000000000" pitchFamily="65" charset="-122"/>
              </a:rPr>
              <a:t>=</a:t>
            </a:r>
            <a:endParaRPr lang="zh-CN" altLang="en-US" dirty="0"/>
          </a:p>
        </p:txBody>
      </p:sp>
      <p:sp>
        <p:nvSpPr>
          <p:cNvPr id="23" name="矩形 22"/>
          <p:cNvSpPr/>
          <p:nvPr/>
        </p:nvSpPr>
        <p:spPr>
          <a:xfrm>
            <a:off x="633399" y="5835578"/>
            <a:ext cx="3428529"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rPr>
              <a:t>2CuCl</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2</a:t>
            </a:r>
            <a:r>
              <a:rPr lang="en-US" altLang="zh-CN" sz="2800" dirty="0" smtClean="0">
                <a:solidFill>
                  <a:srgbClr val="C00000"/>
                </a:solidFill>
                <a:latin typeface="Times New Roman" panose="02020603050405020304" pitchFamily="18" charset="0"/>
                <a:ea typeface="方正中等线简体" panose="03000509000000000000" pitchFamily="65" charset="-122"/>
              </a:rPr>
              <a:t>+3H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2</a:t>
            </a:r>
            <a:r>
              <a:rPr lang="en-US" altLang="zh-CN" sz="2800" dirty="0" smtClean="0">
                <a:solidFill>
                  <a:srgbClr val="C00000"/>
                </a:solidFill>
                <a:latin typeface="Times New Roman" panose="02020603050405020304" pitchFamily="18" charset="0"/>
                <a:ea typeface="方正中等线简体" panose="03000509000000000000" pitchFamily="65" charset="-122"/>
              </a:rPr>
              <a:t>O+CO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9504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5"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621482"/>
            <a:ext cx="11410514" cy="900222"/>
            <a:chOff x="389949" y="3141762"/>
            <a:chExt cx="11410514" cy="900222"/>
          </a:xfrm>
        </p:grpSpPr>
        <p:sp>
          <p:nvSpPr>
            <p:cNvPr id="20" name="矩形 19"/>
            <p:cNvSpPr/>
            <p:nvPr/>
          </p:nvSpPr>
          <p:spPr>
            <a:xfrm>
              <a:off x="389949" y="3192300"/>
              <a:ext cx="11410514" cy="669542"/>
            </a:xfrm>
            <a:prstGeom prst="rect">
              <a:avLst/>
            </a:prstGeom>
          </p:spPr>
          <p:txBody>
            <a:bodyPr wrap="square">
              <a:spAutoFit/>
            </a:bodyPr>
            <a:lstStyle/>
            <a:p>
              <a:pPr algn="ct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铜</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铜绿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9" name="image34.jpeg" descr="source:si_idp649994400;FounderCES"/>
            <p:cNvPicPr/>
            <p:nvPr/>
          </p:nvPicPr>
          <p:blipFill>
            <a:blip r:embed="rId2">
              <a:clrChange>
                <a:clrFrom>
                  <a:srgbClr val="FFFFFF"/>
                </a:clrFrom>
                <a:clrTo>
                  <a:srgbClr val="FFFFFF">
                    <a:alpha val="0"/>
                  </a:srgbClr>
                </a:clrTo>
              </a:clrChange>
            </a:blip>
            <a:stretch>
              <a:fillRect/>
            </a:stretch>
          </p:blipFill>
          <p:spPr>
            <a:xfrm>
              <a:off x="2676922" y="3231871"/>
              <a:ext cx="720496" cy="629834"/>
            </a:xfrm>
            <a:prstGeom prst="rect">
              <a:avLst/>
            </a:prstGeom>
          </p:spPr>
        </p:pic>
        <p:pic>
          <p:nvPicPr>
            <p:cNvPr id="10" name="image35.jpeg" descr="source:si_idp650002720;FounderCES"/>
            <p:cNvPicPr/>
            <p:nvPr/>
          </p:nvPicPr>
          <p:blipFill>
            <a:blip r:embed="rId3">
              <a:clrChange>
                <a:clrFrom>
                  <a:srgbClr val="FFFFFF"/>
                </a:clrFrom>
                <a:clrTo>
                  <a:srgbClr val="FFFFFF">
                    <a:alpha val="0"/>
                  </a:srgbClr>
                </a:clrTo>
              </a:clrChange>
            </a:blip>
            <a:stretch>
              <a:fillRect/>
            </a:stretch>
          </p:blipFill>
          <p:spPr>
            <a:xfrm>
              <a:off x="4260682" y="3231871"/>
              <a:ext cx="720496" cy="629834"/>
            </a:xfrm>
            <a:prstGeom prst="rect">
              <a:avLst/>
            </a:prstGeom>
          </p:spPr>
        </p:pic>
        <p:pic>
          <p:nvPicPr>
            <p:cNvPr id="11" name="image36.jpeg" descr="source:si_idp650011040;FounderCES"/>
            <p:cNvPicPr/>
            <p:nvPr/>
          </p:nvPicPr>
          <p:blipFill>
            <a:blip r:embed="rId4">
              <a:clrChange>
                <a:clrFrom>
                  <a:srgbClr val="FFFFFF"/>
                </a:clrFrom>
                <a:clrTo>
                  <a:srgbClr val="FFFFFF">
                    <a:alpha val="0"/>
                  </a:srgbClr>
                </a:clrTo>
              </a:clrChange>
            </a:blip>
            <a:stretch>
              <a:fillRect/>
            </a:stretch>
          </p:blipFill>
          <p:spPr>
            <a:xfrm>
              <a:off x="5459418" y="3231871"/>
              <a:ext cx="720496" cy="629834"/>
            </a:xfrm>
            <a:prstGeom prst="rect">
              <a:avLst/>
            </a:prstGeom>
          </p:spPr>
        </p:pic>
        <p:pic>
          <p:nvPicPr>
            <p:cNvPr id="18" name="image37.jpeg" descr="source:si_idp650025760;FounderCES"/>
            <p:cNvPicPr/>
            <p:nvPr/>
          </p:nvPicPr>
          <p:blipFill>
            <a:blip r:embed="rId5">
              <a:clrChange>
                <a:clrFrom>
                  <a:srgbClr val="FFFFFF"/>
                </a:clrFrom>
                <a:clrTo>
                  <a:srgbClr val="FFFFFF">
                    <a:alpha val="0"/>
                  </a:srgbClr>
                </a:clrTo>
              </a:clrChange>
            </a:blip>
            <a:stretch>
              <a:fillRect/>
            </a:stretch>
          </p:blipFill>
          <p:spPr>
            <a:xfrm>
              <a:off x="7679382" y="3231871"/>
              <a:ext cx="720496" cy="629834"/>
            </a:xfrm>
            <a:prstGeom prst="rect">
              <a:avLst/>
            </a:prstGeom>
          </p:spPr>
        </p:pic>
        <p:pic>
          <p:nvPicPr>
            <p:cNvPr id="19" name="image38.jpeg" descr="source:si_idp650034080;FounderCES"/>
            <p:cNvPicPr/>
            <p:nvPr/>
          </p:nvPicPr>
          <p:blipFill>
            <a:blip r:embed="rId6">
              <a:clrChange>
                <a:clrFrom>
                  <a:srgbClr val="FFFFFF"/>
                </a:clrFrom>
                <a:clrTo>
                  <a:srgbClr val="FFFFFF">
                    <a:alpha val="0"/>
                  </a:srgbClr>
                </a:clrTo>
              </a:clrChange>
            </a:blip>
            <a:stretch>
              <a:fillRect/>
            </a:stretch>
          </p:blipFill>
          <p:spPr>
            <a:xfrm>
              <a:off x="8746386" y="3141762"/>
              <a:ext cx="720496" cy="900222"/>
            </a:xfrm>
            <a:prstGeom prst="rect">
              <a:avLst/>
            </a:prstGeom>
          </p:spPr>
        </p:pic>
      </p:grpSp>
      <p:sp>
        <p:nvSpPr>
          <p:cNvPr id="21" name="矩形 20"/>
          <p:cNvSpPr/>
          <p:nvPr/>
        </p:nvSpPr>
        <p:spPr>
          <a:xfrm>
            <a:off x="389949" y="1644917"/>
            <a:ext cx="11410514" cy="3582519"/>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a:t>
            </a:r>
            <a:r>
              <a:rPr lang="zh-CN" altLang="zh-CN" sz="2800" dirty="0">
                <a:latin typeface="Calibri" panose="020F0502020204030204" pitchFamily="34" charset="0"/>
                <a:ea typeface="宋体" panose="02010600030101010101" pitchFamily="2" charset="-122"/>
                <a:cs typeface="宋体" panose="02010600030101010101" pitchFamily="2" charset="-122"/>
              </a:rPr>
              <a:t>④⑤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的化学方程式：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上述转化过程中属于化合反应的是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填序号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属于复分解反应的是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属于分解反应的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7" name="组合 6"/>
          <p:cNvGrpSpPr/>
          <p:nvPr/>
        </p:nvGrpSpPr>
        <p:grpSpPr>
          <a:xfrm>
            <a:off x="982638" y="2233682"/>
            <a:ext cx="3990195" cy="755203"/>
            <a:chOff x="1126654" y="2233682"/>
            <a:chExt cx="3990195" cy="755203"/>
          </a:xfrm>
        </p:grpSpPr>
        <p:pic>
          <p:nvPicPr>
            <p:cNvPr id="12" name="image40.jpeg" descr="source:si_idp650175392;FounderCES"/>
            <p:cNvPicPr/>
            <p:nvPr/>
          </p:nvPicPr>
          <p:blipFill>
            <a:blip r:embed="rId7">
              <a:clrChange>
                <a:clrFrom>
                  <a:srgbClr val="FFFFFF"/>
                </a:clrFrom>
                <a:clrTo>
                  <a:srgbClr val="FFFFFF">
                    <a:alpha val="0"/>
                  </a:srgbClr>
                </a:clrTo>
              </a:clrChange>
              <a:duotone>
                <a:schemeClr val="accent2">
                  <a:shade val="45000"/>
                  <a:satMod val="135000"/>
                </a:schemeClr>
                <a:prstClr val="white"/>
              </a:duotone>
            </a:blip>
            <a:stretch>
              <a:fillRect/>
            </a:stretch>
          </p:blipFill>
          <p:spPr>
            <a:xfrm>
              <a:off x="2533511" y="2233682"/>
              <a:ext cx="863907" cy="755203"/>
            </a:xfrm>
            <a:prstGeom prst="rect">
              <a:avLst/>
            </a:prstGeom>
          </p:spPr>
        </p:pic>
        <p:sp>
          <p:nvSpPr>
            <p:cNvPr id="6" name="矩形 5"/>
            <p:cNvSpPr/>
            <p:nvPr/>
          </p:nvSpPr>
          <p:spPr>
            <a:xfrm>
              <a:off x="1126654" y="2402518"/>
              <a:ext cx="399019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CuO+H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grpSp>
      <p:grpSp>
        <p:nvGrpSpPr>
          <p:cNvPr id="14" name="组合 13"/>
          <p:cNvGrpSpPr/>
          <p:nvPr/>
        </p:nvGrpSpPr>
        <p:grpSpPr>
          <a:xfrm>
            <a:off x="921063" y="2997746"/>
            <a:ext cx="3781805" cy="755203"/>
            <a:chOff x="921063" y="2997746"/>
            <a:chExt cx="3781805" cy="755203"/>
          </a:xfrm>
        </p:grpSpPr>
        <p:pic>
          <p:nvPicPr>
            <p:cNvPr id="16" name="image40.jpeg" descr="source:si_idp650175392;FounderCES"/>
            <p:cNvPicPr/>
            <p:nvPr/>
          </p:nvPicPr>
          <p:blipFill>
            <a:blip r:embed="rId7">
              <a:clrChange>
                <a:clrFrom>
                  <a:srgbClr val="FFFFFF"/>
                </a:clrFrom>
                <a:clrTo>
                  <a:srgbClr val="FFFFFF">
                    <a:alpha val="0"/>
                  </a:srgbClr>
                </a:clrTo>
              </a:clrChange>
              <a:duotone>
                <a:schemeClr val="accent2">
                  <a:shade val="45000"/>
                  <a:satMod val="135000"/>
                </a:schemeClr>
                <a:prstClr val="white"/>
              </a:duotone>
            </a:blip>
            <a:stretch>
              <a:fillRect/>
            </a:stretch>
          </p:blipFill>
          <p:spPr>
            <a:xfrm>
              <a:off x="2350790" y="2997746"/>
              <a:ext cx="863907" cy="755203"/>
            </a:xfrm>
            <a:prstGeom prst="rect">
              <a:avLst/>
            </a:prstGeom>
          </p:spPr>
        </p:pic>
        <p:sp>
          <p:nvSpPr>
            <p:cNvPr id="13" name="矩形 12"/>
            <p:cNvSpPr/>
            <p:nvPr/>
          </p:nvSpPr>
          <p:spPr>
            <a:xfrm>
              <a:off x="921063" y="3180625"/>
              <a:ext cx="378180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grpSp>
      <p:sp>
        <p:nvSpPr>
          <p:cNvPr id="15" name="矩形 14"/>
          <p:cNvSpPr/>
          <p:nvPr/>
        </p:nvSpPr>
        <p:spPr>
          <a:xfrm>
            <a:off x="6383238" y="3933850"/>
            <a:ext cx="543739"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①</a:t>
            </a:r>
            <a:endParaRPr lang="zh-CN" altLang="en-US" sz="2800" dirty="0"/>
          </a:p>
        </p:txBody>
      </p:sp>
      <p:sp>
        <p:nvSpPr>
          <p:cNvPr id="22" name="矩形 21"/>
          <p:cNvSpPr/>
          <p:nvPr/>
        </p:nvSpPr>
        <p:spPr>
          <a:xfrm>
            <a:off x="1303963" y="4581922"/>
            <a:ext cx="902811"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②③</a:t>
            </a:r>
            <a:endParaRPr lang="zh-CN" altLang="en-US" dirty="0"/>
          </a:p>
        </p:txBody>
      </p:sp>
      <p:sp>
        <p:nvSpPr>
          <p:cNvPr id="24" name="矩形 23"/>
          <p:cNvSpPr/>
          <p:nvPr/>
        </p:nvSpPr>
        <p:spPr>
          <a:xfrm>
            <a:off x="5270817" y="4551595"/>
            <a:ext cx="543739"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④</a:t>
            </a:r>
            <a:endParaRPr lang="zh-CN" altLang="en-US" dirty="0"/>
          </a:p>
        </p:txBody>
      </p:sp>
    </p:spTree>
    <p:extLst>
      <p:ext uri="{BB962C8B-B14F-4D97-AF65-F5344CB8AC3E}">
        <p14:creationId xmlns:p14="http://schemas.microsoft.com/office/powerpoint/2010/main" val="87346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hlinkClick r:id="rId3" action="ppaction://hlinksldjump"/>
          </p:cNvPr>
          <p:cNvSpPr txBox="1"/>
          <p:nvPr/>
        </p:nvSpPr>
        <p:spPr>
          <a:xfrm>
            <a:off x="1369460" y="5085978"/>
            <a:ext cx="2839284" cy="507647"/>
          </a:xfrm>
          <a:prstGeom prst="rect">
            <a:avLst/>
          </a:prstGeom>
          <a:noFill/>
        </p:spPr>
        <p:txBody>
          <a:bodyPr wrap="square" rtlCol="0">
            <a:spAutoFit/>
          </a:bodyPr>
          <a:lstStyle/>
          <a:p>
            <a:r>
              <a:rPr lang="zh-CN" altLang="en-US" sz="2600" b="1" kern="300" dirty="0">
                <a:solidFill>
                  <a:schemeClr val="tx1">
                    <a:lumMod val="75000"/>
                    <a:lumOff val="25000"/>
                  </a:schemeClr>
                </a:solidFill>
                <a:latin typeface="微软雅黑" panose="020B0503020204020204" charset="-122"/>
                <a:ea typeface="微软雅黑" panose="020B0503020204020204" charset="-122"/>
                <a:cs typeface="明兰_UI_TC" pitchFamily="2" charset="-122"/>
              </a:rPr>
              <a:t>课时精练</a:t>
            </a:r>
          </a:p>
        </p:txBody>
      </p:sp>
      <p:sp>
        <p:nvSpPr>
          <p:cNvPr id="12" name="文本框 11">
            <a:hlinkClick r:id="rId4" action="ppaction://hlinksldjump"/>
          </p:cNvPr>
          <p:cNvSpPr txBox="1"/>
          <p:nvPr/>
        </p:nvSpPr>
        <p:spPr>
          <a:xfrm>
            <a:off x="1369460" y="1857231"/>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考点一　物质的组成与分类</a:t>
            </a:r>
          </a:p>
        </p:txBody>
      </p:sp>
      <p:sp>
        <p:nvSpPr>
          <p:cNvPr id="17" name="文本框 16">
            <a:hlinkClick r:id="rId5" action="ppaction://hlinksldjump"/>
          </p:cNvPr>
          <p:cNvSpPr txBox="1"/>
          <p:nvPr/>
        </p:nvSpPr>
        <p:spPr>
          <a:xfrm>
            <a:off x="1369460" y="2664418"/>
            <a:ext cx="6597954"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zh-CN" dirty="0" smtClean="0"/>
              <a:t>考点二　物质的性质与转化</a:t>
            </a:r>
            <a:endParaRPr lang="zh-CN" altLang="zh-CN" dirty="0"/>
          </a:p>
        </p:txBody>
      </p:sp>
      <p:sp>
        <p:nvSpPr>
          <p:cNvPr id="18" name="文本框 17">
            <a:hlinkClick r:id="rId6" action="ppaction://hlinksldjump"/>
          </p:cNvPr>
          <p:cNvSpPr txBox="1"/>
          <p:nvPr/>
        </p:nvSpPr>
        <p:spPr>
          <a:xfrm>
            <a:off x="1369460" y="3471605"/>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考点三　分散系　胶体</a:t>
            </a:r>
          </a:p>
        </p:txBody>
      </p:sp>
      <p:sp>
        <p:nvSpPr>
          <p:cNvPr id="19" name="文本框 18">
            <a:hlinkClick r:id="rId7" action="ppaction://hlinksldjump"/>
          </p:cNvPr>
          <p:cNvSpPr txBox="1"/>
          <p:nvPr/>
        </p:nvSpPr>
        <p:spPr>
          <a:xfrm>
            <a:off x="1369460" y="4278792"/>
            <a:ext cx="4638037"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en-US" dirty="0" smtClean="0"/>
              <a:t>练真题</a:t>
            </a:r>
            <a:r>
              <a:rPr lang="zh-CN" altLang="zh-CN" dirty="0"/>
              <a:t>　</a:t>
            </a:r>
            <a:r>
              <a:rPr lang="zh-CN" altLang="en-US" dirty="0" smtClean="0"/>
              <a:t>明考向</a:t>
            </a:r>
            <a:endParaRPr lang="zh-CN" altLang="zh-CN" dirty="0"/>
          </a:p>
        </p:txBody>
      </p:sp>
      <p:grpSp>
        <p:nvGrpSpPr>
          <p:cNvPr id="2" name="组合 1"/>
          <p:cNvGrpSpPr/>
          <p:nvPr/>
        </p:nvGrpSpPr>
        <p:grpSpPr>
          <a:xfrm>
            <a:off x="2205" y="745278"/>
            <a:ext cx="3152181" cy="452268"/>
            <a:chOff x="2205" y="745278"/>
            <a:chExt cx="3152181" cy="452268"/>
          </a:xfrm>
        </p:grpSpPr>
        <p:sp>
          <p:nvSpPr>
            <p:cNvPr id="15" name="矩形 14"/>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内容索引</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6" name="直接连接符 15"/>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522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89949" y="549474"/>
            <a:ext cx="11410514" cy="2031325"/>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三、基于物质类别预测陌生物质的性质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已知次磷酸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是一元酸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请写出其与足量氢氧化钠反应的化学方程式：</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矩形 4"/>
          <p:cNvSpPr/>
          <p:nvPr/>
        </p:nvSpPr>
        <p:spPr>
          <a:xfrm>
            <a:off x="1342678" y="1898462"/>
            <a:ext cx="509017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sp>
        <p:nvSpPr>
          <p:cNvPr id="23" name="矩形 22"/>
          <p:cNvSpPr/>
          <p:nvPr/>
        </p:nvSpPr>
        <p:spPr>
          <a:xfrm>
            <a:off x="389949" y="2493690"/>
            <a:ext cx="11410514" cy="2677656"/>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都属于两性氢氧化物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分别溶于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溶液、盐酸的化学方程式：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5" name="矩形 24"/>
          <p:cNvSpPr/>
          <p:nvPr/>
        </p:nvSpPr>
        <p:spPr>
          <a:xfrm>
            <a:off x="622598" y="3832518"/>
            <a:ext cx="570412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Be(OH)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+2NaOH</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BeO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solidFill>
                <a:srgbClr val="C00000"/>
              </a:solidFill>
            </a:endParaRPr>
          </a:p>
        </p:txBody>
      </p:sp>
      <p:sp>
        <p:nvSpPr>
          <p:cNvPr id="26" name="矩形 25"/>
          <p:cNvSpPr/>
          <p:nvPr/>
        </p:nvSpPr>
        <p:spPr>
          <a:xfrm>
            <a:off x="622598" y="4463306"/>
            <a:ext cx="490422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Be(OH)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+2HCl</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=BeCl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solidFill>
                <a:srgbClr val="C00000"/>
              </a:solidFill>
            </a:endParaRPr>
          </a:p>
        </p:txBody>
      </p:sp>
      <p:sp>
        <p:nvSpPr>
          <p:cNvPr id="27" name="矩形 26">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79443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7"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smtClean="0">
                <a:solidFill>
                  <a:srgbClr val="3A5150"/>
                </a:solidFill>
                <a:latin typeface="楷体" panose="02010609060101010101" pitchFamily="49" charset="-122"/>
                <a:ea typeface="楷体" panose="02010609060101010101" pitchFamily="49" charset="-122"/>
              </a:rPr>
              <a:t>考点三</a:t>
            </a:r>
            <a:endParaRPr lang="zh-CN" altLang="en-US" sz="2799" b="1" dirty="0">
              <a:solidFill>
                <a:srgbClr val="3A5150"/>
              </a:solidFill>
              <a:latin typeface="楷体" panose="02010609060101010101" pitchFamily="49" charset="-122"/>
              <a:ea typeface="楷体" panose="02010609060101010101" pitchFamily="49" charset="-122"/>
            </a:endParaRPr>
          </a:p>
        </p:txBody>
      </p:sp>
      <p:sp>
        <p:nvSpPr>
          <p:cNvPr id="10" name="矩形 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分散系　胶体</a:t>
            </a:r>
          </a:p>
        </p:txBody>
      </p:sp>
    </p:spTree>
    <p:extLst>
      <p:ext uri="{BB962C8B-B14F-4D97-AF65-F5344CB8AC3E}">
        <p14:creationId xmlns:p14="http://schemas.microsoft.com/office/powerpoint/2010/main" val="1660062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06" y="837506"/>
            <a:ext cx="11412000" cy="1315873"/>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分散系</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组成</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0" y="0"/>
            <a:ext cx="12192000" cy="792000"/>
            <a:chOff x="0" y="0"/>
            <a:chExt cx="12192000" cy="792000"/>
          </a:xfrm>
        </p:grpSpPr>
        <p:cxnSp>
          <p:nvCxnSpPr>
            <p:cNvPr id="10" name="直接连接符 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 name="矩形 12"/>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5" name="矩形 14"/>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16" name="直接连接符 15"/>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pic>
        <p:nvPicPr>
          <p:cNvPr id="18" name="image42.jpeg"/>
          <p:cNvPicPr/>
          <p:nvPr/>
        </p:nvPicPr>
        <p:blipFill>
          <a:blip r:embed="rId2">
            <a:clrChange>
              <a:clrFrom>
                <a:srgbClr val="FFFFFF"/>
              </a:clrFrom>
              <a:clrTo>
                <a:srgbClr val="FFFFFF">
                  <a:alpha val="0"/>
                </a:srgbClr>
              </a:clrTo>
            </a:clrChange>
          </a:blip>
          <a:stretch>
            <a:fillRect/>
          </a:stretch>
        </p:blipFill>
        <p:spPr>
          <a:xfrm>
            <a:off x="2350790" y="1845618"/>
            <a:ext cx="7488832" cy="2495666"/>
          </a:xfrm>
          <a:prstGeom prst="rect">
            <a:avLst/>
          </a:prstGeom>
        </p:spPr>
      </p:pic>
      <p:pic>
        <p:nvPicPr>
          <p:cNvPr id="19" name="image43.jpeg"/>
          <p:cNvPicPr/>
          <p:nvPr/>
        </p:nvPicPr>
        <p:blipFill>
          <a:blip r:embed="rId3">
            <a:clrChange>
              <a:clrFrom>
                <a:srgbClr val="FFFFFF"/>
              </a:clrFrom>
              <a:clrTo>
                <a:srgbClr val="FFFFFF">
                  <a:alpha val="0"/>
                </a:srgbClr>
              </a:clrTo>
            </a:clrChange>
          </a:blip>
          <a:stretch>
            <a:fillRect/>
          </a:stretch>
        </p:blipFill>
        <p:spPr>
          <a:xfrm>
            <a:off x="2955398" y="5436690"/>
            <a:ext cx="6279616" cy="945432"/>
          </a:xfrm>
          <a:prstGeom prst="rect">
            <a:avLst/>
          </a:prstGeom>
        </p:spPr>
      </p:pic>
      <p:sp>
        <p:nvSpPr>
          <p:cNvPr id="20" name="矩形 19"/>
          <p:cNvSpPr/>
          <p:nvPr/>
        </p:nvSpPr>
        <p:spPr>
          <a:xfrm>
            <a:off x="389206" y="4293890"/>
            <a:ext cx="11412000"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根据</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大小。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4367014" y="1917963"/>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分散</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质</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1" name="矩形 20"/>
          <p:cNvSpPr/>
          <p:nvPr/>
        </p:nvSpPr>
        <p:spPr>
          <a:xfrm>
            <a:off x="4367014" y="3636602"/>
            <a:ext cx="1261884"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分散剂</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2710830" y="4387368"/>
            <a:ext cx="2698175"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分散质粒子直径</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3253983" y="5328897"/>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4799062" y="5328897"/>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胶体</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3" name="矩形 22"/>
          <p:cNvSpPr/>
          <p:nvPr/>
        </p:nvSpPr>
        <p:spPr>
          <a:xfrm>
            <a:off x="6200507" y="5328897"/>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浊</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液</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6917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9" grpId="0"/>
      <p:bldP spid="12"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5316" y="543079"/>
            <a:ext cx="11263151" cy="5262979"/>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分类</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请把下列物质的序号填到对应的横线上：</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云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烟水晶　</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雾</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蛋白质溶液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烟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有色玻璃</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气溶胶</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Calibri" panose="020F0502020204030204" pitchFamily="34" charset="0"/>
                <a:ea typeface="宋体" panose="02010600030101010101" pitchFamily="2" charset="-122"/>
                <a:cs typeface="宋体" panose="02010600030101010101" pitchFamily="2" charset="-122"/>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液溶胶</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Calibri" panose="020F0502020204030204" pitchFamily="34" charset="0"/>
                <a:ea typeface="宋体" panose="02010600030101010101" pitchFamily="2" charset="-122"/>
                <a:cs typeface="宋体" panose="02010600030101010101" pitchFamily="2" charset="-122"/>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固溶胶</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Calibri" panose="020F0502020204030204" pitchFamily="34" charset="0"/>
                <a:ea typeface="宋体" panose="02010600030101010101" pitchFamily="2" charset="-122"/>
                <a:cs typeface="宋体" panose="02010600030101010101" pitchFamily="2" charset="-122"/>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性质与应用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丁达尔效应</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鉴别</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明矾、铁盐能够净水</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 name="矩形 1"/>
          <p:cNvSpPr/>
          <p:nvPr/>
        </p:nvSpPr>
        <p:spPr>
          <a:xfrm>
            <a:off x="1928169" y="3802293"/>
            <a:ext cx="1261884" cy="523220"/>
          </a:xfrm>
          <a:prstGeom prst="rect">
            <a:avLst/>
          </a:prstGeom>
        </p:spPr>
        <p:txBody>
          <a:bodyPr wrap="none">
            <a:spAutoFit/>
          </a:bodyPr>
          <a:lstStyle/>
          <a:p>
            <a:r>
              <a:rPr lang="zh-CN" altLang="zh-CN"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②④⑥</a:t>
            </a:r>
            <a:endPar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4871070" y="3802293"/>
            <a:ext cx="902811" cy="523220"/>
          </a:xfrm>
          <a:prstGeom prst="rect">
            <a:avLst/>
          </a:prstGeom>
        </p:spPr>
        <p:txBody>
          <a:bodyPr wrap="none">
            <a:spAutoFit/>
          </a:bodyPr>
          <a:lstStyle/>
          <a:p>
            <a:r>
              <a:rPr lang="zh-CN" altLang="zh-CN"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①⑤</a:t>
            </a:r>
            <a:endPar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7463358" y="3802293"/>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③⑦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4040267" y="516422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胶体</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5515485" y="513839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7303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5316" y="45418"/>
            <a:ext cx="11263151" cy="669542"/>
          </a:xfrm>
          <a:prstGeom prst="rect">
            <a:avLst/>
          </a:prstGeom>
        </p:spPr>
        <p:txBody>
          <a:bodyPr wrap="square">
            <a:spAutoFit/>
          </a:bodyPr>
          <a:lstStyle/>
          <a:p>
            <a:pPr>
              <a:lnSpc>
                <a:spcPct val="150000"/>
              </a:lnSpc>
            </a:pPr>
            <a:r>
              <a:rPr lang="en-US" altLang="zh-CN" sz="2800" dirty="0">
                <a:latin typeface="Times New Roman" panose="02020603050405020304" pitchFamily="18" charset="0"/>
                <a:ea typeface="方正中等线简体" panose="03000509000000000000" pitchFamily="65" charset="-122"/>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三种分散系的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比较</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992017231"/>
              </p:ext>
            </p:extLst>
          </p:nvPr>
        </p:nvGraphicFramePr>
        <p:xfrm>
          <a:off x="550590" y="765498"/>
          <a:ext cx="11047878" cy="5849251"/>
        </p:xfrm>
        <a:graphic>
          <a:graphicData uri="http://schemas.openxmlformats.org/drawingml/2006/table">
            <a:tbl>
              <a:tblPr firstRow="1" firstCol="1" bandRow="1"/>
              <a:tblGrid>
                <a:gridCol w="3240360"/>
                <a:gridCol w="1810210"/>
                <a:gridCol w="2798302"/>
                <a:gridCol w="3199006"/>
              </a:tblGrid>
              <a:tr h="576064">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分散系</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胶体</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浊液</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421">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分散质微粒成分</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离子或小分子</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大分子或离子集合体</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巨大分子或离子集合体</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939">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分散质粒子直径大小</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a:t>
                      </a:r>
                      <a:endParaRPr lang="zh-CN" sz="28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____________</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939">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稳定性</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稳定</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介稳定</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不稳定</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661">
                <a:tc>
                  <a:txBody>
                    <a:bodyPr/>
                    <a:lstStyle/>
                    <a:p>
                      <a:pPr marL="72000">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分散质能否透过滤纸或半透膜</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均能</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just">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能透过滤纸</a:t>
                      </a:r>
                      <a:r>
                        <a:rPr lang="en-US"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不能透过半透膜</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11875" marR="11875"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均不能</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421">
                <a:tc>
                  <a:txBody>
                    <a:bodyPr/>
                    <a:lstStyle/>
                    <a:p>
                      <a:pPr algn="ctr">
                        <a:lnSpc>
                          <a:spcPct val="15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鉴别</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503" marR="6503"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______________</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11875" marR="11875"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______________</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11875" marR="11875"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________________</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11875" marR="11875" marT="6503" marB="65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4078982" y="2737745"/>
            <a:ext cx="1114408"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&lt;1 nm</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6239222" y="2737745"/>
            <a:ext cx="1645002"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1~100 nm</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9263558" y="2737745"/>
            <a:ext cx="1473480"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&gt;100 nm</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3865046" y="5238551"/>
            <a:ext cx="1654096" cy="1384995"/>
          </a:xfrm>
          <a:prstGeom prst="rect">
            <a:avLst/>
          </a:prstGeom>
        </p:spPr>
        <p:txBody>
          <a:bodyPr wrap="square">
            <a:spAutoFit/>
          </a:bodyPr>
          <a:lstStyle/>
          <a:p>
            <a:pPr>
              <a:lnSpc>
                <a:spcPct val="150000"/>
              </a:lnSpc>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无</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丁达尔</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效应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5807174" y="5642878"/>
            <a:ext cx="2339102"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有丁达尔效应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8651210" y="5642878"/>
            <a:ext cx="2698175"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静置沉淀或分层</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95837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66614" y="909514"/>
            <a:ext cx="10657184" cy="331236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983941" y="1341562"/>
            <a:ext cx="10222530" cy="1962204"/>
          </a:xfrm>
          <a:prstGeom prst="rect">
            <a:avLst/>
          </a:prstGeom>
        </p:spPr>
        <p:txBody>
          <a:bodyPr wrap="square">
            <a:spAutoFit/>
          </a:bodyPr>
          <a:lstStyle/>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可用过滤的方法将胶体粒子与分散剂分开</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胶体不一定是液态</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胶体的丁达尔效应属于物理变化</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利用丁达尔效应可区分蛋白质溶液和食盐水</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6" name="矩形 15"/>
          <p:cNvSpPr/>
          <p:nvPr/>
        </p:nvSpPr>
        <p:spPr>
          <a:xfrm>
            <a:off x="7895406" y="1394716"/>
            <a:ext cx="646247" cy="646247"/>
          </a:xfrm>
          <a:prstGeom prst="rect">
            <a:avLst/>
          </a:prstGeom>
        </p:spPr>
        <p:txBody>
          <a:bodyPr wrap="none">
            <a:spAutoFit/>
          </a:bodyPr>
          <a:lstStyle/>
          <a:p>
            <a:r>
              <a:rPr lang="en-US" altLang="zh-CN" sz="3600" b="1">
                <a:solidFill>
                  <a:srgbClr val="C00000"/>
                </a:solidFill>
                <a:latin typeface="华文细黑" panose="02010600040101010101" pitchFamily="2" charset="-122"/>
                <a:ea typeface="华文细黑" panose="02010600040101010101" pitchFamily="2" charset="-122"/>
              </a:rPr>
              <a:t>×</a:t>
            </a:r>
            <a:endParaRPr lang="zh-CN" altLang="en-US" sz="3600" b="1">
              <a:solidFill>
                <a:srgbClr val="C00000"/>
              </a:solidFill>
              <a:latin typeface="华文细黑" panose="02010600040101010101" pitchFamily="2" charset="-122"/>
              <a:ea typeface="华文细黑" panose="02010600040101010101" pitchFamily="2" charset="-122"/>
            </a:endParaRPr>
          </a:p>
        </p:txBody>
      </p:sp>
      <p:sp>
        <p:nvSpPr>
          <p:cNvPr id="17" name="矩形 16"/>
          <p:cNvSpPr/>
          <p:nvPr/>
        </p:nvSpPr>
        <p:spPr>
          <a:xfrm>
            <a:off x="9335566" y="2059817"/>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0" name="矩形 9"/>
          <p:cNvSpPr/>
          <p:nvPr/>
        </p:nvSpPr>
        <p:spPr>
          <a:xfrm>
            <a:off x="8218529" y="2693872"/>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27451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281214" y="765498"/>
            <a:ext cx="11718647" cy="5909310"/>
          </a:xfrm>
          <a:prstGeom prst="rect">
            <a:avLst/>
          </a:prstGeom>
        </p:spPr>
        <p:txBody>
          <a:bodyPr wrap="square">
            <a:spAutoFit/>
          </a:bodyPr>
          <a:lstStyle/>
          <a:p>
            <a:pPr>
              <a:lnSpc>
                <a:spcPct val="150000"/>
              </a:lnSpc>
              <a:spcAft>
                <a:spcPts val="0"/>
              </a:spcAft>
            </a:pPr>
            <a:r>
              <a:rPr lang="en-US" altLang="zh-CN" sz="2800" b="1"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1"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胶体的制备</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制备方法：向沸水中逐滴加入</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继续煮沸至液体</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呈</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停止加热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即制得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制备原理：</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用化学方程式表示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spc="-6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胶体区别于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溶液最本质的特征</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填字母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A.Fe</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胶体分散质粒子的直径在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1~100 nm</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之间</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B.Fe</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胶体具有丁达尔效应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C.Fe</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胶体是均一的分散系</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D.Fe</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胶体的分散质能透过</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滤纸</a:t>
            </a: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3" name="矩形 2"/>
          <p:cNvSpPr/>
          <p:nvPr/>
        </p:nvSpPr>
        <p:spPr>
          <a:xfrm>
            <a:off x="5447134" y="1493908"/>
            <a:ext cx="2438488" cy="523220"/>
          </a:xfrm>
          <a:prstGeom prst="rect">
            <a:avLst/>
          </a:prstGeom>
        </p:spPr>
        <p:txBody>
          <a:bodyPr wrap="none">
            <a:spAutoFit/>
          </a:bodyPr>
          <a:lstStyle/>
          <a:p>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饱和</a:t>
            </a:r>
            <a:r>
              <a:rPr lang="en-US" altLang="zh-CN" sz="2800" dirty="0">
                <a:solidFill>
                  <a:srgbClr val="C00000"/>
                </a:solidFill>
                <a:latin typeface="Times New Roman" panose="02020603050405020304" pitchFamily="18" charset="0"/>
                <a:ea typeface="方正中等线简体" panose="03000509000000000000" pitchFamily="65" charset="-122"/>
              </a:rPr>
              <a:t>FeCl</a:t>
            </a:r>
            <a:r>
              <a:rPr lang="en-US" altLang="zh-CN" sz="2800" baseline="-25000" dirty="0">
                <a:solidFill>
                  <a:srgbClr val="C00000"/>
                </a:solidFill>
                <a:latin typeface="Times New Roman" panose="02020603050405020304" pitchFamily="18" charset="0"/>
                <a:ea typeface="方正中等线简体" panose="03000509000000000000" pitchFamily="65" charset="-122"/>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en-US" dirty="0"/>
          </a:p>
        </p:txBody>
      </p:sp>
      <p:sp>
        <p:nvSpPr>
          <p:cNvPr id="5" name="矩形 4"/>
          <p:cNvSpPr/>
          <p:nvPr/>
        </p:nvSpPr>
        <p:spPr>
          <a:xfrm>
            <a:off x="10899359" y="1493908"/>
            <a:ext cx="543739" cy="523220"/>
          </a:xfrm>
          <a:prstGeom prst="rect">
            <a:avLst/>
          </a:prstGeom>
        </p:spPr>
        <p:txBody>
          <a:bodyPr wrap="none">
            <a:spAutoFit/>
          </a:bodyPr>
          <a:lstStyle/>
          <a:p>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红</a:t>
            </a:r>
            <a:endParaRPr lang="zh-CN" altLang="en-US" dirty="0"/>
          </a:p>
        </p:txBody>
      </p:sp>
      <p:grpSp>
        <p:nvGrpSpPr>
          <p:cNvPr id="8" name="组合 7"/>
          <p:cNvGrpSpPr/>
          <p:nvPr/>
        </p:nvGrpSpPr>
        <p:grpSpPr>
          <a:xfrm>
            <a:off x="2466525" y="2639463"/>
            <a:ext cx="6076953" cy="738664"/>
            <a:chOff x="2466525" y="2781722"/>
            <a:chExt cx="6076953" cy="738664"/>
          </a:xfrm>
        </p:grpSpPr>
        <p:pic>
          <p:nvPicPr>
            <p:cNvPr id="15" name="image55.jpeg" descr="source:si_idp918031072;FounderCES"/>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454468" y="2809435"/>
              <a:ext cx="802810" cy="701794"/>
            </a:xfrm>
            <a:prstGeom prst="rect">
              <a:avLst/>
            </a:prstGeom>
          </p:spPr>
        </p:pic>
        <p:sp>
          <p:nvSpPr>
            <p:cNvPr id="7" name="矩形 6"/>
            <p:cNvSpPr/>
            <p:nvPr/>
          </p:nvSpPr>
          <p:spPr>
            <a:xfrm>
              <a:off x="2466525" y="2781722"/>
              <a:ext cx="6076953" cy="738664"/>
            </a:xfrm>
            <a:prstGeom prst="rect">
              <a:avLst/>
            </a:prstGeom>
          </p:spPr>
          <p:txBody>
            <a:bodyPr wrap="square">
              <a:spAutoFit/>
            </a:bodyPr>
            <a:lstStyle/>
            <a:p>
              <a:pPr>
                <a:lnSpc>
                  <a:spcPct val="150000"/>
                </a:lnSpc>
                <a:spcAft>
                  <a:spcPts val="0"/>
                </a:spcAft>
                <a:tabLst>
                  <a:tab pos="2790825" algn="l"/>
                  <a:tab pos="4140835" algn="l"/>
                </a:tabLst>
              </a:pPr>
              <a:r>
                <a:rPr lang="en-US" altLang="zh-CN" sz="2800" dirty="0">
                  <a:solidFill>
                    <a:srgbClr val="C00000"/>
                  </a:solidFill>
                  <a:latin typeface="Times New Roman" panose="02020603050405020304" pitchFamily="18" charset="0"/>
                  <a:ea typeface="方正中等线简体" panose="03000509000000000000" pitchFamily="65" charset="-122"/>
                </a:rPr>
                <a:t>FeCl</a:t>
              </a:r>
              <a:r>
                <a:rPr lang="en-US" altLang="zh-CN" sz="2800" baseline="-25000" dirty="0">
                  <a:solidFill>
                    <a:srgbClr val="C00000"/>
                  </a:solidFill>
                  <a:latin typeface="Times New Roman" panose="02020603050405020304" pitchFamily="18" charset="0"/>
                  <a:ea typeface="方正中等线简体" panose="03000509000000000000" pitchFamily="65" charset="-122"/>
                </a:rPr>
                <a:t>3</a:t>
              </a:r>
              <a:r>
                <a:rPr lang="en-US" altLang="zh-CN" sz="2800" dirty="0">
                  <a:solidFill>
                    <a:srgbClr val="C00000"/>
                  </a:solidFill>
                  <a:latin typeface="Times New Roman" panose="02020603050405020304" pitchFamily="18" charset="0"/>
                  <a:ea typeface="方正中等线简体" panose="03000509000000000000" pitchFamily="65" charset="-122"/>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rPr>
                <a:t>Fe(OH)</a:t>
              </a:r>
              <a:r>
                <a:rPr lang="en-US" altLang="zh-CN" sz="2800" baseline="-25000" dirty="0">
                  <a:solidFill>
                    <a:srgbClr val="C00000"/>
                  </a:solidFill>
                  <a:latin typeface="Times New Roman" panose="02020603050405020304" pitchFamily="18" charset="0"/>
                  <a:ea typeface="方正中等线简体" panose="03000509000000000000" pitchFamily="65" charset="-122"/>
                </a:rPr>
                <a:t>3</a:t>
              </a:r>
              <a:r>
                <a:rPr lang="en-US" altLang="zh-CN" sz="2800" dirty="0">
                  <a:solidFill>
                    <a:srgbClr val="C00000"/>
                  </a:solidFill>
                  <a:latin typeface="Times New Roman" panose="02020603050405020304" pitchFamily="18" charset="0"/>
                  <a:ea typeface="方正中等线简体" panose="03000509000000000000" pitchFamily="65" charset="-122"/>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胶体</a:t>
              </a:r>
              <a:r>
                <a:rPr lang="en-US" altLang="zh-CN" sz="2800" dirty="0">
                  <a:solidFill>
                    <a:srgbClr val="C00000"/>
                  </a:solidFill>
                  <a:latin typeface="Times New Roman" panose="02020603050405020304" pitchFamily="18" charset="0"/>
                  <a:ea typeface="方正中等线简体" panose="03000509000000000000" pitchFamily="65" charset="-122"/>
                </a:rPr>
                <a:t>)+3HCl</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sp>
        <p:nvSpPr>
          <p:cNvPr id="22" name="矩形 21"/>
          <p:cNvSpPr/>
          <p:nvPr/>
        </p:nvSpPr>
        <p:spPr>
          <a:xfrm>
            <a:off x="460346" y="2143956"/>
            <a:ext cx="902811" cy="523220"/>
          </a:xfrm>
          <a:prstGeom prst="rect">
            <a:avLst/>
          </a:prstGeom>
        </p:spPr>
        <p:txBody>
          <a:bodyPr wrap="none">
            <a:spAutoFit/>
          </a:bodyPr>
          <a:lstStyle/>
          <a:p>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褐色</a:t>
            </a:r>
            <a:endParaRPr lang="zh-CN" altLang="en-US" dirty="0"/>
          </a:p>
        </p:txBody>
      </p:sp>
      <p:sp>
        <p:nvSpPr>
          <p:cNvPr id="2" name="矩形 1"/>
          <p:cNvSpPr/>
          <p:nvPr/>
        </p:nvSpPr>
        <p:spPr>
          <a:xfrm>
            <a:off x="7955110" y="3442494"/>
            <a:ext cx="44435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4032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2"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5316" y="1177817"/>
            <a:ext cx="11263151" cy="1384995"/>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问题讨论</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可以利用</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证明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胶体已经制成。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1918742" y="1898462"/>
            <a:ext cx="1980029"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丁达尔</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效应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19727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smtClean="0">
                <a:solidFill>
                  <a:schemeClr val="tx1">
                    <a:lumMod val="65000"/>
                    <a:lumOff val="35000"/>
                  </a:schemeClr>
                </a:solidFill>
                <a:latin typeface="C-KT" panose="03000509000000000000" pitchFamily="65" charset="-122"/>
                <a:ea typeface="C-KT" panose="03000509000000000000" pitchFamily="65" charset="-122"/>
              </a:rPr>
              <a:t>LIANZHENTI</a:t>
            </a:r>
            <a:r>
              <a:rPr lang="zh-CN" altLang="en-US" sz="2000" dirty="0" smtClean="0">
                <a:solidFill>
                  <a:schemeClr val="tx1">
                    <a:lumMod val="65000"/>
                    <a:lumOff val="35000"/>
                  </a:schemeClr>
                </a:solidFill>
                <a:latin typeface="C-KT" panose="03000509000000000000" pitchFamily="65" charset="-122"/>
                <a:ea typeface="C-KT" panose="03000509000000000000" pitchFamily="65" charset="-122"/>
              </a:rPr>
              <a:t>　</a:t>
            </a:r>
            <a:r>
              <a:rPr lang="en-US" altLang="zh-CN" sz="2000" dirty="0" smtClean="0">
                <a:solidFill>
                  <a:schemeClr val="tx1">
                    <a:lumMod val="65000"/>
                    <a:lumOff val="35000"/>
                  </a:schemeClr>
                </a:solidFill>
                <a:latin typeface="C-KT" panose="03000509000000000000" pitchFamily="65" charset="-122"/>
                <a:ea typeface="C-KT" panose="03000509000000000000" pitchFamily="65" charset="-122"/>
              </a:rPr>
              <a:t>MINGKAOXIANG</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smtClean="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练真题　明考向</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1485364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52621"/>
            <a:ext cx="11410514"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1.(2023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江苏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我国提出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2060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年实现碳中和的目标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体现了大国担当。碳中和中的碳是指</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碳原子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二氧化碳</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碳元素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D</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含碳</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物质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Box 9"/>
          <p:cNvSpPr txBox="1"/>
          <p:nvPr/>
        </p:nvSpPr>
        <p:spPr>
          <a:xfrm>
            <a:off x="3934966" y="206164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4" name="组合 3"/>
          <p:cNvGrpSpPr/>
          <p:nvPr/>
        </p:nvGrpSpPr>
        <p:grpSpPr>
          <a:xfrm>
            <a:off x="0" y="4005858"/>
            <a:ext cx="11801206" cy="1646363"/>
            <a:chOff x="0" y="333450"/>
            <a:chExt cx="11801206" cy="1646363"/>
          </a:xfrm>
        </p:grpSpPr>
        <p:sp>
          <p:nvSpPr>
            <p:cNvPr id="5" name="矩形 4"/>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89206" y="663940"/>
              <a:ext cx="11412000" cy="1315873"/>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碳中和中的碳是指二氧化碳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减少二氧化碳的排放和充分利用二氧化碳转化为其他物质是碳中和的核心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173619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考点一</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物质的组成与分类</a:t>
            </a:r>
          </a:p>
        </p:txBody>
      </p:sp>
    </p:spTree>
    <p:extLst>
      <p:ext uri="{BB962C8B-B14F-4D97-AF65-F5344CB8AC3E}">
        <p14:creationId xmlns:p14="http://schemas.microsoft.com/office/powerpoint/2010/main" val="1665592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52621"/>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新课标卷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文房四宝是中华传统文化的瑰宝。下列有关叙述错误的是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羊毛可用于制毛笔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主要成分为蛋白质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松木可用于制墨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墨的主要成分是单质碳</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竹子可用于造纸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纸的主要成分是纤维素</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大理石可用于制砚台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硅酸盐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Box 9"/>
          <p:cNvSpPr txBox="1"/>
          <p:nvPr/>
        </p:nvSpPr>
        <p:spPr>
          <a:xfrm>
            <a:off x="281412" y="393385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136761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628147"/>
            <a:ext cx="11801206" cy="3585355"/>
            <a:chOff x="0" y="333450"/>
            <a:chExt cx="11801206" cy="3585355"/>
          </a:xfrm>
        </p:grpSpPr>
        <p:sp>
          <p:nvSpPr>
            <p:cNvPr id="14" name="矩形 13"/>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89206" y="663940"/>
              <a:ext cx="11412000" cy="3254865"/>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羊毛的主要成分是蛋白质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松木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燃烧产生的烟灰可用来制墨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墨的主要成分是炭黑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是碳元素的一种单质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竹子</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的主要成分是纤维素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可用于造纸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则纸的主要成分也是纤维素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大理石</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的主要成分为碳酸钙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6" name="文本框 1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42797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52621"/>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浙江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月选考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化学与人类社会可持续发展息息相关。下列说法不正确的是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部分金属可在高温下用焦炭、一氧化碳、氢气等还原金属矿物得到</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煤的气化是通过物理变化将煤转化为可燃性气体的过程</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制作水果罐头时加入抗氧化剂维生素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可延长保质期</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加入混凝剂聚合氯化铝</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可使污水中细小悬浮物聚集成大</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颗粒</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Box 9"/>
          <p:cNvSpPr txBox="1"/>
          <p:nvPr/>
        </p:nvSpPr>
        <p:spPr>
          <a:xfrm>
            <a:off x="263317" y="274781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3478353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81688"/>
            <a:ext cx="11801206" cy="5076405"/>
            <a:chOff x="0" y="781688"/>
            <a:chExt cx="11801206" cy="5076405"/>
          </a:xfrm>
        </p:grpSpPr>
        <p:grpSp>
          <p:nvGrpSpPr>
            <p:cNvPr id="7" name="组合 6"/>
            <p:cNvGrpSpPr/>
            <p:nvPr/>
          </p:nvGrpSpPr>
          <p:grpSpPr>
            <a:xfrm>
              <a:off x="0" y="781688"/>
              <a:ext cx="11801206" cy="5076405"/>
              <a:chOff x="0" y="333450"/>
              <a:chExt cx="11801206" cy="5076405"/>
            </a:xfrm>
          </p:grpSpPr>
          <p:sp>
            <p:nvSpPr>
              <p:cNvPr id="10" name="矩形 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89206" y="663940"/>
                <a:ext cx="11412000" cy="4745915"/>
              </a:xfrm>
              <a:prstGeom prst="rect">
                <a:avLst/>
              </a:prstGeom>
            </p:spPr>
            <p:txBody>
              <a:bodyPr>
                <a:spAutoFit/>
              </a:bodyPr>
              <a:lstStyle/>
              <a:p>
                <a:pPr>
                  <a:lnSpc>
                    <a:spcPct val="150000"/>
                  </a:lnSpc>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部分金属的冶炼可以采取热还原法</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即利用焦炭、</a:t>
                </a:r>
                <a:r>
                  <a:rPr lang="en-US" altLang="zh-CN" sz="2800" dirty="0">
                    <a:latin typeface="Times New Roman" panose="02020603050405020304" pitchFamily="18" charset="0"/>
                    <a:ea typeface="方正中等线简体" panose="03000509000000000000" pitchFamily="65" charset="-122"/>
                  </a:rPr>
                  <a:t>CO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H</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等的还原性</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高温下将金属矿物还原为金属单质</a:t>
                </a: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rPr>
                  <a:t>;</a:t>
                </a:r>
              </a:p>
              <a:p>
                <a:pPr>
                  <a:lnSpc>
                    <a:spcPct val="18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煤的气化是化学变化</a:t>
                </a:r>
                <a:r>
                  <a:rPr lang="en-US" altLang="zh-CN" sz="2800" dirty="0" smtClean="0">
                    <a:latin typeface="Times New Roman" panose="02020603050405020304" pitchFamily="18" charset="0"/>
                    <a:ea typeface="方正中等线简体" panose="03000509000000000000" pitchFamily="65" charset="-122"/>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主要发生的反应为</a:t>
                </a:r>
                <a:r>
                  <a:rPr lang="en-US" altLang="zh-CN" sz="2800" dirty="0" smtClean="0">
                    <a:latin typeface="Times New Roman" panose="02020603050405020304" pitchFamily="18" charset="0"/>
                    <a:ea typeface="方正中等线简体" panose="03000509000000000000" pitchFamily="65" charset="-122"/>
                  </a:rPr>
                  <a:t>C+H</a:t>
                </a:r>
                <a:r>
                  <a:rPr lang="en-US" altLang="zh-CN" sz="2800" baseline="-25000" dirty="0" smtClean="0">
                    <a:latin typeface="Times New Roman" panose="02020603050405020304" pitchFamily="18" charset="0"/>
                    <a:ea typeface="方正中等线简体" panose="03000509000000000000" pitchFamily="65" charset="-122"/>
                  </a:rPr>
                  <a:t>2</a:t>
                </a:r>
                <a:r>
                  <a:rPr lang="en-US" altLang="zh-CN" sz="2800" dirty="0" smtClean="0">
                    <a:latin typeface="Times New Roman" panose="02020603050405020304" pitchFamily="18" charset="0"/>
                    <a:ea typeface="方正中等线简体" panose="03000509000000000000" pitchFamily="65" charset="-122"/>
                  </a:rPr>
                  <a:t>O(g)</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维生素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即抗坏血酸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具有还原性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故制作水果罐头时加入维生素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作抗氧化剂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可延长保质期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混凝剂</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聚合氯化铝在污水中能水解成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胶体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胶体能吸附污水中细小悬浮物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使其聚集成较大颗粒而沉降下来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文本框 1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6" name="image52.jpeg" descr="source:si_idp443835040;FounderCES"/>
            <p:cNvPicPr/>
            <p:nvPr/>
          </p:nvPicPr>
          <p:blipFill>
            <a:blip r:embed="rId2">
              <a:clrChange>
                <a:clrFrom>
                  <a:srgbClr val="FFFFFF"/>
                </a:clrFrom>
                <a:clrTo>
                  <a:srgbClr val="FFFFFF">
                    <a:alpha val="0"/>
                  </a:srgbClr>
                </a:clrTo>
              </a:clrChange>
            </a:blip>
            <a:stretch>
              <a:fillRect/>
            </a:stretch>
          </p:blipFill>
          <p:spPr>
            <a:xfrm>
              <a:off x="8111619" y="2487606"/>
              <a:ext cx="791899" cy="692256"/>
            </a:xfrm>
            <a:prstGeom prst="rect">
              <a:avLst/>
            </a:prstGeom>
          </p:spPr>
        </p:pic>
      </p:grpSp>
    </p:spTree>
    <p:extLst>
      <p:ext uri="{BB962C8B-B14F-4D97-AF65-F5344CB8AC3E}">
        <p14:creationId xmlns:p14="http://schemas.microsoft.com/office/powerpoint/2010/main" val="204661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043772561"/>
              </p:ext>
            </p:extLst>
          </p:nvPr>
        </p:nvGraphicFramePr>
        <p:xfrm>
          <a:off x="550590" y="2277663"/>
          <a:ext cx="8064895" cy="2592290"/>
        </p:xfrm>
        <a:graphic>
          <a:graphicData uri="http://schemas.openxmlformats.org/drawingml/2006/table">
            <a:tbl>
              <a:tblPr firstRow="1" firstCol="1" bandRow="1"/>
              <a:tblGrid>
                <a:gridCol w="975219"/>
                <a:gridCol w="1950434"/>
                <a:gridCol w="1950434"/>
                <a:gridCol w="3188808"/>
              </a:tblGrid>
              <a:tr h="518458">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选项</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乙</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丙</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NaClO</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NaCl</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Ca</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(HCO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9711" marR="9711" marT="9711" marB="97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9" name="矩形 38"/>
          <p:cNvSpPr/>
          <p:nvPr/>
        </p:nvSpPr>
        <p:spPr>
          <a:xfrm>
            <a:off x="389949" y="621482"/>
            <a:ext cx="11410514" cy="134879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en-US" altLang="zh-CN" sz="2800" dirty="0">
                <a:latin typeface="Times New Roman" panose="02020603050405020304" pitchFamily="18" charset="0"/>
                <a:ea typeface="方正中等线简体" panose="03000509000000000000" pitchFamily="65" charset="-122"/>
              </a:rPr>
              <a:t>4.(2024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安徽</a:t>
            </a:r>
            <a:r>
              <a:rPr lang="en-US" altLang="zh-CN" sz="2800" dirty="0">
                <a:latin typeface="Times New Roman" panose="02020603050405020304" pitchFamily="18" charset="0"/>
                <a:ea typeface="方正中等线简体" panose="03000509000000000000" pitchFamily="65" charset="-122"/>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下列选项中的物质能按图示路径在自然界中转化。且甲和水可以直接生成乙的是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Box 9"/>
          <p:cNvSpPr txBox="1"/>
          <p:nvPr/>
        </p:nvSpPr>
        <p:spPr>
          <a:xfrm>
            <a:off x="658784" y="422188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4" name="image53.jpeg"/>
          <p:cNvPicPr/>
          <p:nvPr/>
        </p:nvPicPr>
        <p:blipFill>
          <a:blip r:embed="rId2">
            <a:clrChange>
              <a:clrFrom>
                <a:srgbClr val="FFFFFF"/>
              </a:clrFrom>
              <a:clrTo>
                <a:srgbClr val="FFFFFF">
                  <a:alpha val="0"/>
                </a:srgbClr>
              </a:clrTo>
            </a:clrChange>
          </a:blip>
          <a:stretch>
            <a:fillRect/>
          </a:stretch>
        </p:blipFill>
        <p:spPr>
          <a:xfrm>
            <a:off x="9695606" y="2556773"/>
            <a:ext cx="1890057" cy="1890057"/>
          </a:xfrm>
          <a:prstGeom prst="rect">
            <a:avLst/>
          </a:prstGeom>
        </p:spPr>
      </p:pic>
    </p:spTree>
    <p:extLst>
      <p:ext uri="{BB962C8B-B14F-4D97-AF65-F5344CB8AC3E}">
        <p14:creationId xmlns:p14="http://schemas.microsoft.com/office/powerpoint/2010/main" val="33052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25726"/>
            <a:ext cx="11801206" cy="6097281"/>
            <a:chOff x="0" y="425726"/>
            <a:chExt cx="11801206" cy="6097281"/>
          </a:xfrm>
        </p:grpSpPr>
        <p:grpSp>
          <p:nvGrpSpPr>
            <p:cNvPr id="7" name="组合 6"/>
            <p:cNvGrpSpPr/>
            <p:nvPr/>
          </p:nvGrpSpPr>
          <p:grpSpPr>
            <a:xfrm>
              <a:off x="0" y="425726"/>
              <a:ext cx="11801206" cy="6097281"/>
              <a:chOff x="0" y="333450"/>
              <a:chExt cx="11801206" cy="6097281"/>
            </a:xfrm>
          </p:grpSpPr>
          <p:sp>
            <p:nvSpPr>
              <p:cNvPr id="10" name="矩形 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89206" y="663940"/>
                <a:ext cx="8946360" cy="2274212"/>
              </a:xfrm>
              <a:prstGeom prst="rect">
                <a:avLst/>
              </a:prstGeom>
            </p:spPr>
            <p:txBody>
              <a:bodyPr wrap="square">
                <a:spAutoFit/>
              </a:bodyPr>
              <a:lstStyle/>
              <a:p>
                <a:pPr>
                  <a:lnSpc>
                    <a:spcPct val="140000"/>
                  </a:lnSpc>
                  <a:spcAft>
                    <a:spcPts val="0"/>
                  </a:spcAft>
                </a:pP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与浓盐酸反应生成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O,NaCl (</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电解生成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与水反应生成</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HClO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无法直接生成</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项不符合</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很</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稳</a:t>
                </a:r>
                <a:endPar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文本框 1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13" name="矩形 12"/>
              <p:cNvSpPr/>
              <p:nvPr/>
            </p:nvSpPr>
            <p:spPr>
              <a:xfrm>
                <a:off x="389206" y="2977478"/>
                <a:ext cx="11412000" cy="3453253"/>
              </a:xfrm>
              <a:prstGeom prst="rect">
                <a:avLst/>
              </a:prstGeom>
            </p:spPr>
            <p:txBody>
              <a:bodyPr>
                <a:spAutoFit/>
              </a:bodyPr>
              <a:lstStyle/>
              <a:p>
                <a:pPr>
                  <a:lnSpc>
                    <a:spcPct val="140000"/>
                  </a:lnSpc>
                </a:pP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定</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加热至</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200</a:t>
                </a:r>
                <a:r>
                  <a:rPr lang="en-US"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 </a:t>
                </a:r>
                <a:r>
                  <a:rPr lang="zh-CN" altLang="zh-CN" sz="2600" spc="-3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以上分解</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CaO</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spc="-3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3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spc="-3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与水反应生成</a:t>
                </a:r>
                <a:r>
                  <a:rPr lang="en-US" altLang="zh-CN" sz="2600" spc="-3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spc="-3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3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spc="-3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p>
              <a:p>
                <a:pPr>
                  <a:lnSpc>
                    <a:spcPct val="140000"/>
                  </a:lnSpc>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而</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项不符合</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与盐酸反应生成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不能直接转化为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Fe</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与水不反应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不能生成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项不符合</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与水反应生成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乙</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丙</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err="1" smtClean="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受热分解生成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气体</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项符合。</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p:grpSp>
        <p:pic>
          <p:nvPicPr>
            <p:cNvPr id="8" name="image53.jpeg"/>
            <p:cNvPicPr/>
            <p:nvPr/>
          </p:nvPicPr>
          <p:blipFill>
            <a:blip r:embed="rId2">
              <a:clrChange>
                <a:clrFrom>
                  <a:srgbClr val="FFFFFF"/>
                </a:clrFrom>
                <a:clrTo>
                  <a:srgbClr val="FFFFFF">
                    <a:alpha val="0"/>
                  </a:srgbClr>
                </a:clrTo>
              </a:clrChange>
            </a:blip>
            <a:stretch>
              <a:fillRect/>
            </a:stretch>
          </p:blipFill>
          <p:spPr>
            <a:xfrm>
              <a:off x="9551590" y="819657"/>
              <a:ext cx="1890057" cy="1890057"/>
            </a:xfrm>
            <a:prstGeom prst="rect">
              <a:avLst/>
            </a:prstGeom>
          </p:spPr>
        </p:pic>
      </p:grpSp>
      <p:sp>
        <p:nvSpPr>
          <p:cNvPr id="14" name="矩形 13">
            <a:hlinkClick r:id="rId3"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31552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chemeClr val="tx1">
                    <a:lumMod val="65000"/>
                    <a:lumOff val="35000"/>
                  </a:schemeClr>
                </a:solidFill>
                <a:latin typeface="C-KT" panose="03000509000000000000" pitchFamily="65" charset="-122"/>
                <a:ea typeface="C-KT" panose="03000509000000000000" pitchFamily="65" charset="-122"/>
              </a:rPr>
              <a:t>KESHIJINGLIAN</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课时精练</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3393998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a:latin typeface="微软雅黑" panose="020B0503020204020204" pitchFamily="34" charset="-122"/>
                <a:ea typeface="微软雅黑" panose="020B0503020204020204" pitchFamily="34" charset="-122"/>
              </a:rPr>
              <a:t>对一对</a:t>
            </a:r>
          </a:p>
        </p:txBody>
      </p:sp>
      <p:graphicFrame>
        <p:nvGraphicFramePr>
          <p:cNvPr id="59" name="表格 58"/>
          <p:cNvGraphicFramePr>
            <a:graphicFrameLocks noGrp="1"/>
          </p:cNvGraphicFramePr>
          <p:nvPr>
            <p:extLst>
              <p:ext uri="{D42A27DB-BD31-4B8C-83A1-F6EECF244321}">
                <p14:modId xmlns:p14="http://schemas.microsoft.com/office/powerpoint/2010/main" val="1998443528"/>
              </p:ext>
            </p:extLst>
          </p:nvPr>
        </p:nvGraphicFramePr>
        <p:xfrm>
          <a:off x="559097" y="1359795"/>
          <a:ext cx="11008008" cy="3150119"/>
        </p:xfrm>
        <a:graphic>
          <a:graphicData uri="http://schemas.openxmlformats.org/drawingml/2006/table">
            <a:tbl>
              <a:tblPr firstRow="1" bandRow="1"/>
              <a:tblGrid>
                <a:gridCol w="1223112">
                  <a:extLst>
                    <a:ext uri="{9D8B030D-6E8A-4147-A177-3AD203B41FA5}">
                      <a16:colId xmlns:mc="http://schemas.openxmlformats.org/markup-compatibility/2006" xmlns:a14="http://schemas.microsoft.com/office/drawing/2010/main" xmlns="" xmlns:a16="http://schemas.microsoft.com/office/drawing/2014/main" val="20000"/>
                    </a:ext>
                  </a:extLst>
                </a:gridCol>
                <a:gridCol w="1223112">
                  <a:extLst>
                    <a:ext uri="{9D8B030D-6E8A-4147-A177-3AD203B41FA5}">
                      <a16:colId xmlns:mc="http://schemas.openxmlformats.org/markup-compatibility/2006" xmlns:a14="http://schemas.microsoft.com/office/drawing/2010/main" xmlns="" xmlns:a16="http://schemas.microsoft.com/office/drawing/2014/main" val="20001"/>
                    </a:ext>
                  </a:extLst>
                </a:gridCol>
                <a:gridCol w="1223112">
                  <a:extLst>
                    <a:ext uri="{9D8B030D-6E8A-4147-A177-3AD203B41FA5}">
                      <a16:colId xmlns:mc="http://schemas.openxmlformats.org/markup-compatibility/2006" xmlns:a14="http://schemas.microsoft.com/office/drawing/2010/main" xmlns="" xmlns:a16="http://schemas.microsoft.com/office/drawing/2014/main" val="20002"/>
                    </a:ext>
                  </a:extLst>
                </a:gridCol>
                <a:gridCol w="1223112">
                  <a:extLst>
                    <a:ext uri="{9D8B030D-6E8A-4147-A177-3AD203B41FA5}">
                      <a16:colId xmlns:mc="http://schemas.openxmlformats.org/markup-compatibility/2006" xmlns:a14="http://schemas.microsoft.com/office/drawing/2010/main" xmlns="" xmlns:a16="http://schemas.microsoft.com/office/drawing/2014/main" val="20003"/>
                    </a:ext>
                  </a:extLst>
                </a:gridCol>
                <a:gridCol w="1223112">
                  <a:extLst>
                    <a:ext uri="{9D8B030D-6E8A-4147-A177-3AD203B41FA5}">
                      <a16:colId xmlns:mc="http://schemas.openxmlformats.org/markup-compatibility/2006" xmlns:a14="http://schemas.microsoft.com/office/drawing/2010/main" xmlns="" xmlns:a16="http://schemas.microsoft.com/office/drawing/2014/main" val="20004"/>
                    </a:ext>
                  </a:extLst>
                </a:gridCol>
                <a:gridCol w="1223112">
                  <a:extLst>
                    <a:ext uri="{9D8B030D-6E8A-4147-A177-3AD203B41FA5}">
                      <a16:colId xmlns:mc="http://schemas.openxmlformats.org/markup-compatibility/2006" xmlns:a14="http://schemas.microsoft.com/office/drawing/2010/main" xmlns="" xmlns:a16="http://schemas.microsoft.com/office/drawing/2014/main" val="20005"/>
                    </a:ext>
                  </a:extLst>
                </a:gridCol>
                <a:gridCol w="1223112">
                  <a:extLst>
                    <a:ext uri="{9D8B030D-6E8A-4147-A177-3AD203B41FA5}">
                      <a16:colId xmlns:mc="http://schemas.openxmlformats.org/markup-compatibility/2006" xmlns:a14="http://schemas.microsoft.com/office/drawing/2010/main" xmlns="" xmlns:a16="http://schemas.microsoft.com/office/drawing/2014/main" val="20006"/>
                    </a:ext>
                  </a:extLst>
                </a:gridCol>
                <a:gridCol w="1223112">
                  <a:extLst>
                    <a:ext uri="{9D8B030D-6E8A-4147-A177-3AD203B41FA5}">
                      <a16:colId xmlns:mc="http://schemas.openxmlformats.org/markup-compatibility/2006" xmlns:a14="http://schemas.microsoft.com/office/drawing/2010/main" xmlns="" xmlns:a16="http://schemas.microsoft.com/office/drawing/2014/main" val="20007"/>
                    </a:ext>
                  </a:extLst>
                </a:gridCol>
                <a:gridCol w="1223112">
                  <a:extLst>
                    <a:ext uri="{9D8B030D-6E8A-4147-A177-3AD203B41FA5}">
                      <a16:colId xmlns:mc="http://schemas.openxmlformats.org/markup-compatibility/2006" xmlns:a14="http://schemas.microsoft.com/office/drawing/2010/main" xmlns="" xmlns:a16="http://schemas.microsoft.com/office/drawing/2014/main" val="20008"/>
                    </a:ext>
                  </a:extLst>
                </a:gridCol>
              </a:tblGrid>
              <a:tr h="792323">
                <a:tc>
                  <a:txBody>
                    <a:bodyPr/>
                    <a:lstStyle/>
                    <a:p>
                      <a:pPr algn="ctr"/>
                      <a:r>
                        <a:rPr lang="zh-CN" altLang="en-US" sz="2800" baseline="0" dirty="0" smtClean="0">
                          <a:solidFill>
                            <a:schemeClr val="tx1"/>
                          </a:solidFill>
                          <a:latin typeface="Arial" panose="020B0604020202020204" pitchFamily="34" charset="0"/>
                          <a:ea typeface="微软雅黑" panose="020B0503020204020204" pitchFamily="34" charset="-122"/>
                        </a:rPr>
                        <a:t>题号</a:t>
                      </a:r>
                      <a:endParaRPr lang="zh-CN" altLang="en-US" sz="2800" b="0" baseline="0" dirty="0">
                        <a:solidFill>
                          <a:schemeClr val="tx1"/>
                        </a:solidFill>
                        <a:latin typeface="Arial" panose="020B0604020202020204" pitchFamily="34" charset="0"/>
                        <a:ea typeface="微软雅黑" panose="020B0503020204020204" pitchFamily="34" charset="-122"/>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1</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2</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3</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4</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5</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6</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7</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8</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mc="http://schemas.openxmlformats.org/markup-compatibility/2006" xmlns:a14="http://schemas.microsoft.com/office/drawing/2010/main" xmlns="" xmlns:a16="http://schemas.microsoft.com/office/drawing/2014/main" val="10000"/>
                  </a:ext>
                </a:extLst>
              </a:tr>
              <a:tr h="792323">
                <a:tc>
                  <a:txBody>
                    <a:bodyPr/>
                    <a:lstStyle/>
                    <a:p>
                      <a:pPr algn="ctr"/>
                      <a:r>
                        <a:rPr lang="zh-CN" altLang="en-US" sz="2800" baseline="0" dirty="0">
                          <a:solidFill>
                            <a:schemeClr val="bg1"/>
                          </a:solidFill>
                          <a:latin typeface="Arial" panose="020B0604020202020204" pitchFamily="34" charset="0"/>
                          <a:ea typeface="微软雅黑" panose="020B0503020204020204" pitchFamily="34" charset="-122"/>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mc="http://schemas.openxmlformats.org/markup-compatibility/2006" xmlns:a14="http://schemas.microsoft.com/office/drawing/2010/main" xmlns="" xmlns:a16="http://schemas.microsoft.com/office/drawing/2014/main" val="10001"/>
                  </a:ext>
                </a:extLst>
              </a:tr>
              <a:tr h="773473">
                <a:tc>
                  <a:txBody>
                    <a:bodyPr/>
                    <a:lstStyle/>
                    <a:p>
                      <a:pPr marL="0" algn="ctr" defTabSz="914400" rtl="0" eaLnBrk="1" latinLnBrk="0" hangingPunct="1"/>
                      <a:r>
                        <a:rPr lang="zh-CN" altLang="en-US" sz="2800" kern="1200" baseline="0" dirty="0">
                          <a:solidFill>
                            <a:schemeClr val="tx1"/>
                          </a:solidFill>
                          <a:latin typeface="Arial" panose="020B0604020202020204" pitchFamily="34" charset="0"/>
                          <a:ea typeface="微软雅黑" panose="020B0503020204020204" pitchFamily="34" charset="-122"/>
                          <a:cs typeface="+mn-cs"/>
                        </a:rPr>
                        <a:t>题号</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9</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10</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11</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gridSpan="5">
                  <a:txBody>
                    <a:bodyPr/>
                    <a:lstStyle/>
                    <a:p>
                      <a:pPr marL="0" algn="l" defTabSz="914400" rtl="0" eaLnBrk="1" latinLnBrk="0" hangingPunct="1"/>
                      <a:r>
                        <a:rPr lang="zh-CN" altLang="en-US" sz="2800" kern="1200" baseline="0" dirty="0" smtClean="0">
                          <a:solidFill>
                            <a:schemeClr val="tx1"/>
                          </a:solidFill>
                          <a:latin typeface="Arial" panose="020B0604020202020204" pitchFamily="34" charset="0"/>
                          <a:ea typeface="+mn-ea"/>
                          <a:cs typeface="+mn-cs"/>
                        </a:rPr>
                        <a:t>　</a:t>
                      </a:r>
                      <a:r>
                        <a:rPr lang="en-US" altLang="zh-CN" sz="2800" kern="1200" baseline="0" dirty="0" smtClean="0">
                          <a:solidFill>
                            <a:schemeClr val="tx1"/>
                          </a:solidFill>
                          <a:latin typeface="Arial" panose="020B0604020202020204" pitchFamily="34" charset="0"/>
                          <a:ea typeface="+mn-ea"/>
                          <a:cs typeface="+mn-cs"/>
                        </a:rPr>
                        <a:t>12</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l" defTabSz="914400" rtl="0" eaLnBrk="1" latinLnBrk="0" hangingPunct="1"/>
                      <a:endParaRPr lang="en-US" altLang="zh-CN" sz="2800" kern="1200" baseline="0" dirty="0" smtClean="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mc="http://schemas.openxmlformats.org/markup-compatibility/2006" xmlns:a14="http://schemas.microsoft.com/office/drawing/2010/main" xmlns="" xmlns:a16="http://schemas.microsoft.com/office/drawing/2014/main" val="10002"/>
                  </a:ext>
                </a:extLst>
              </a:tr>
              <a:tr h="792000">
                <a:tc>
                  <a:txBody>
                    <a:bodyPr/>
                    <a:lstStyle/>
                    <a:p>
                      <a:pPr marL="0" algn="ctr" defTabSz="914400" rtl="0" eaLnBrk="1" latinLnBrk="0" hangingPunct="1"/>
                      <a:r>
                        <a:rPr lang="zh-CN" altLang="en-US" sz="2800" kern="1200" baseline="0" dirty="0">
                          <a:solidFill>
                            <a:schemeClr val="bg1"/>
                          </a:solidFill>
                          <a:latin typeface="Arial" panose="020B0604020202020204" pitchFamily="34" charset="0"/>
                          <a:ea typeface="微软雅黑" panose="020B0503020204020204" pitchFamily="34" charset="-122"/>
                          <a:cs typeface="+mn-cs"/>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5">
                  <a:txBody>
                    <a:bodyPr/>
                    <a:lstStyle/>
                    <a:p>
                      <a:pPr marL="0" algn="l" defTabSz="914400" rtl="0" eaLnBrk="1" latinLnBrk="0" hangingPunct="1"/>
                      <a:r>
                        <a:rPr lang="zh-CN" altLang="en-US" sz="3200" kern="1200" baseline="0" dirty="0" smtClean="0">
                          <a:solidFill>
                            <a:schemeClr val="tx1"/>
                          </a:solidFill>
                          <a:latin typeface="Arial" panose="020B0604020202020204" pitchFamily="34" charset="0"/>
                          <a:ea typeface="+mn-ea"/>
                          <a:cs typeface="+mn-cs"/>
                        </a:rPr>
                        <a:t>　</a:t>
                      </a:r>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l"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mc="http://schemas.openxmlformats.org/markup-compatibility/2006" xmlns:a14="http://schemas.microsoft.com/office/drawing/2010/main" xmlns="" xmlns:a16="http://schemas.microsoft.com/office/drawing/2014/main" val="10003"/>
                  </a:ext>
                </a:extLst>
              </a:tr>
            </a:tbl>
          </a:graphicData>
        </a:graphic>
      </p:graphicFrame>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Tree>
    <p:extLst>
      <p:ext uri="{BB962C8B-B14F-4D97-AF65-F5344CB8AC3E}">
        <p14:creationId xmlns:p14="http://schemas.microsoft.com/office/powerpoint/2010/main" val="30041533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13.</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4" name="矩形 23"/>
          <p:cNvSpPr/>
          <p:nvPr/>
        </p:nvSpPr>
        <p:spPr>
          <a:xfrm>
            <a:off x="447802" y="1085882"/>
            <a:ext cx="11296396" cy="2837647"/>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都含有氧原子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或都是氧化物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二氧化碳分子是由不同种元素的原子构成的分子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而氮气分子是由同种元素的原子构成的分子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pPr>
            <a:r>
              <a:rPr lang="en-US" altLang="zh-CN" sz="2800" dirty="0" smtClean="0">
                <a:latin typeface="Times New Roman" panose="02020603050405020304" pitchFamily="18" charset="0"/>
                <a:ea typeface="方正中等线简体" panose="03000509000000000000" pitchFamily="65" charset="-122"/>
              </a:rPr>
              <a:t>(3)2NO+2CO              </a:t>
            </a:r>
            <a:r>
              <a:rPr lang="en-US" altLang="zh-CN" sz="2800" dirty="0">
                <a:latin typeface="Times New Roman" panose="02020603050405020304" pitchFamily="18" charset="0"/>
                <a:ea typeface="方正中等线简体" panose="03000509000000000000" pitchFamily="65" charset="-122"/>
              </a:rPr>
              <a:t>2CO</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+N</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rPr>
              <a:t>15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22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化学变化中原子的种类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数目</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、质量没有发生改变</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其他合理答案也可</a:t>
            </a:r>
            <a:r>
              <a:rPr lang="en-US" altLang="zh-CN" sz="2800" dirty="0">
                <a:latin typeface="Times New Roman" panose="02020603050405020304" pitchFamily="18" charset="0"/>
                <a:ea typeface="方正中等线简体" panose="03000509000000000000" pitchFamily="65" charset="-122"/>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5" name="image73.jpeg" descr="source:si_idp442638960;FounderCES"/>
          <p:cNvPicPr/>
          <p:nvPr/>
        </p:nvPicPr>
        <p:blipFill>
          <a:blip r:embed="rId17">
            <a:clrChange>
              <a:clrFrom>
                <a:srgbClr val="FFFFFF"/>
              </a:clrFrom>
              <a:clrTo>
                <a:srgbClr val="FFFFFF">
                  <a:alpha val="0"/>
                </a:srgbClr>
              </a:clrTo>
            </a:clrChange>
          </a:blip>
          <a:stretch>
            <a:fillRect/>
          </a:stretch>
        </p:blipFill>
        <p:spPr>
          <a:xfrm>
            <a:off x="2638822" y="2520221"/>
            <a:ext cx="1002246" cy="693549"/>
          </a:xfrm>
          <a:prstGeom prst="rect">
            <a:avLst/>
          </a:prstGeom>
        </p:spPr>
      </p:pic>
    </p:spTree>
    <p:extLst>
      <p:ext uri="{BB962C8B-B14F-4D97-AF65-F5344CB8AC3E}">
        <p14:creationId xmlns:p14="http://schemas.microsoft.com/office/powerpoint/2010/main" val="21190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blinds(horizontal)">
                                      <p:cBhvr>
                                        <p:cTn id="16" dur="500"/>
                                        <p:tgtEl>
                                          <p:spTgt spid="24">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14.</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4" name="矩形 23"/>
          <p:cNvSpPr/>
          <p:nvPr/>
        </p:nvSpPr>
        <p:spPr>
          <a:xfrm>
            <a:off x="447802" y="1085882"/>
            <a:ext cx="11296396" cy="2062050"/>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宋体" panose="02010600030101010101" pitchFamily="2" charset="-122"/>
              </a:rPr>
              <a:t>②③⑤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(3)1~100 nm</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丁达尔效应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分解生成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部分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元素被还原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元素应被氧化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bc</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766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0.jpeg"/>
          <p:cNvPicPr/>
          <p:nvPr/>
        </p:nvPicPr>
        <p:blipFill>
          <a:blip r:embed="rId2">
            <a:clrChange>
              <a:clrFrom>
                <a:srgbClr val="FFFFFF"/>
              </a:clrFrom>
              <a:clrTo>
                <a:srgbClr val="FFFFFF">
                  <a:alpha val="0"/>
                </a:srgbClr>
              </a:clrTo>
            </a:clrChange>
          </a:blip>
          <a:stretch>
            <a:fillRect/>
          </a:stretch>
        </p:blipFill>
        <p:spPr>
          <a:xfrm>
            <a:off x="1535238" y="1834380"/>
            <a:ext cx="9119936" cy="4331718"/>
          </a:xfrm>
          <a:prstGeom prst="rect">
            <a:avLst/>
          </a:prstGeom>
        </p:spPr>
      </p:pic>
      <p:sp>
        <p:nvSpPr>
          <p:cNvPr id="10" name="矩形 9"/>
          <p:cNvSpPr/>
          <p:nvPr/>
        </p:nvSpPr>
        <p:spPr>
          <a:xfrm>
            <a:off x="389206" y="1047820"/>
            <a:ext cx="11412000"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物质的组成——元素与物质的关系</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9" name="组合 28"/>
          <p:cNvGrpSpPr/>
          <p:nvPr/>
        </p:nvGrpSpPr>
        <p:grpSpPr>
          <a:xfrm>
            <a:off x="0" y="0"/>
            <a:ext cx="12192000" cy="792000"/>
            <a:chOff x="0" y="0"/>
            <a:chExt cx="12192000" cy="792000"/>
          </a:xfrm>
        </p:grpSpPr>
        <p:cxnSp>
          <p:nvCxnSpPr>
            <p:cNvPr id="30" name="直接连接符 2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1" name="矩形 30"/>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33" name="矩形 32"/>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34" name="直接连接符 33"/>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2" name="矩形 1"/>
          <p:cNvSpPr/>
          <p:nvPr/>
        </p:nvSpPr>
        <p:spPr>
          <a:xfrm>
            <a:off x="2667850" y="2374237"/>
            <a:ext cx="902811" cy="523220"/>
          </a:xfrm>
          <a:prstGeom prst="rect">
            <a:avLst/>
          </a:prstGeom>
        </p:spPr>
        <p:txBody>
          <a:bodyPr wrap="none">
            <a:spAutoFit/>
          </a:bodyPr>
          <a:lstStyle/>
          <a:p>
            <a:r>
              <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游离</a:t>
            </a:r>
          </a:p>
        </p:txBody>
      </p:sp>
      <p:sp>
        <p:nvSpPr>
          <p:cNvPr id="3" name="矩形 2"/>
          <p:cNvSpPr/>
          <p:nvPr/>
        </p:nvSpPr>
        <p:spPr>
          <a:xfrm>
            <a:off x="7127184" y="2383974"/>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原子</a:t>
            </a:r>
          </a:p>
        </p:txBody>
      </p:sp>
      <p:sp>
        <p:nvSpPr>
          <p:cNvPr id="4" name="矩形 3"/>
          <p:cNvSpPr/>
          <p:nvPr/>
        </p:nvSpPr>
        <p:spPr>
          <a:xfrm>
            <a:off x="7147330" y="3013141"/>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分子</a:t>
            </a:r>
          </a:p>
        </p:txBody>
      </p:sp>
      <p:sp>
        <p:nvSpPr>
          <p:cNvPr id="5" name="矩形 4"/>
          <p:cNvSpPr/>
          <p:nvPr/>
        </p:nvSpPr>
        <p:spPr>
          <a:xfrm>
            <a:off x="2721549" y="4581922"/>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化合</a:t>
            </a:r>
          </a:p>
        </p:txBody>
      </p:sp>
      <p:sp>
        <p:nvSpPr>
          <p:cNvPr id="6" name="矩形 5"/>
          <p:cNvSpPr/>
          <p:nvPr/>
        </p:nvSpPr>
        <p:spPr>
          <a:xfrm>
            <a:off x="5619431" y="4312744"/>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原子</a:t>
            </a:r>
          </a:p>
        </p:txBody>
      </p:sp>
      <p:sp>
        <p:nvSpPr>
          <p:cNvPr id="7" name="矩形 6"/>
          <p:cNvSpPr/>
          <p:nvPr/>
        </p:nvSpPr>
        <p:spPr>
          <a:xfrm>
            <a:off x="5619431" y="4922798"/>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分子</a:t>
            </a:r>
          </a:p>
        </p:txBody>
      </p:sp>
      <p:sp>
        <p:nvSpPr>
          <p:cNvPr id="8" name="矩形 7"/>
          <p:cNvSpPr/>
          <p:nvPr/>
        </p:nvSpPr>
        <p:spPr>
          <a:xfrm>
            <a:off x="5628858" y="5545997"/>
            <a:ext cx="902811" cy="523220"/>
          </a:xfrm>
          <a:prstGeom prst="rect">
            <a:avLst/>
          </a:prstGeom>
        </p:spPr>
        <p:txBody>
          <a:bodyPr wrap="none">
            <a:spAutoFit/>
          </a:bodyPr>
          <a:lstStyle/>
          <a:p>
            <a:r>
              <a:rPr lang="zh-CN" altLang="en-US" sz="2800"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离子</a:t>
            </a:r>
          </a:p>
        </p:txBody>
      </p:sp>
    </p:spTree>
    <p:extLst>
      <p:ext uri="{BB962C8B-B14F-4D97-AF65-F5344CB8AC3E}">
        <p14:creationId xmlns:p14="http://schemas.microsoft.com/office/powerpoint/2010/main" val="20895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linds(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linds(horizontal)">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333450"/>
            <a:ext cx="11410514"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前黄高级中学模拟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下列物质中可用于净水的盐是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1350645" algn="l"/>
                <a:tab pos="2790825" algn="l"/>
                <a:tab pos="4231005" algn="l"/>
              </a:tabLs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纯碱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明矾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活性炭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氯</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水</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3057924" y="102813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2015126"/>
            <a:ext cx="11801206" cy="3641391"/>
            <a:chOff x="0" y="333450"/>
            <a:chExt cx="11801206" cy="3641391"/>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3323987"/>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纯碱属于盐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不能净水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明矾</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明矾溶于水电离出的铝离子能水解生成氢氧化铝胶体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氢氧化铝胶体具有吸附性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能吸附水中悬浮的难溶性杂质沉降净水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活性炭</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不是盐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氯</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水是混合物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32237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82608"/>
            <a:ext cx="11410514"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如图是一种</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该技术可提高肿瘤的治疗效果。下列说法错误的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分散于水中</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所得</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分散系属于胶体</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葡萄糖、酒精等这类含碳化合物属于有机物</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属于混合物</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中的四氧化三铁不属于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碱性氧化物</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191762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1" name="image54.jpeg"/>
          <p:cNvPicPr/>
          <p:nvPr/>
        </p:nvPicPr>
        <p:blipFill>
          <a:blip r:embed="rId17">
            <a:clrChange>
              <a:clrFrom>
                <a:srgbClr val="FFFFFF"/>
              </a:clrFrom>
              <a:clrTo>
                <a:srgbClr val="FFFFFF">
                  <a:alpha val="0"/>
                </a:srgbClr>
              </a:clrTo>
            </a:clrChange>
          </a:blip>
          <a:stretch>
            <a:fillRect/>
          </a:stretch>
        </p:blipFill>
        <p:spPr>
          <a:xfrm>
            <a:off x="7939102" y="1510049"/>
            <a:ext cx="3330222" cy="2146172"/>
          </a:xfrm>
          <a:prstGeom prst="rect">
            <a:avLst/>
          </a:prstGeom>
        </p:spPr>
      </p:pic>
    </p:spTree>
    <p:extLst>
      <p:ext uri="{BB962C8B-B14F-4D97-AF65-F5344CB8AC3E}">
        <p14:creationId xmlns:p14="http://schemas.microsoft.com/office/powerpoint/2010/main" val="228299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48" name="圆角矩形 47">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9" name="圆角矩形 48">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0" name="圆角矩形 49">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9" name="圆角矩形 28">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801206" cy="5105660"/>
            <a:chOff x="0" y="425726"/>
            <a:chExt cx="11801206" cy="5105660"/>
          </a:xfrm>
        </p:grpSpPr>
        <p:grpSp>
          <p:nvGrpSpPr>
            <p:cNvPr id="32" name="组合 31"/>
            <p:cNvGrpSpPr/>
            <p:nvPr/>
          </p:nvGrpSpPr>
          <p:grpSpPr>
            <a:xfrm>
              <a:off x="0" y="425726"/>
              <a:ext cx="11801206" cy="5105660"/>
              <a:chOff x="0" y="333450"/>
              <a:chExt cx="11801206" cy="5105660"/>
            </a:xfrm>
          </p:grpSpPr>
          <p:sp>
            <p:nvSpPr>
              <p:cNvPr id="33" name="矩形 3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89206" y="673222"/>
                <a:ext cx="7390843" cy="2031325"/>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的直径为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nm,</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分散于水中所得的分散系属于浊液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葡萄糖</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、酒精属于有机物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p:sp>
            <p:nvSpPr>
              <p:cNvPr id="35" name="文本框 3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5" name="矩形 24"/>
              <p:cNvSpPr/>
              <p:nvPr/>
            </p:nvSpPr>
            <p:spPr>
              <a:xfrm>
                <a:off x="389206" y="2761454"/>
                <a:ext cx="11412000" cy="2677656"/>
              </a:xfrm>
              <a:prstGeom prst="rect">
                <a:avLst/>
              </a:prstGeom>
            </p:spPr>
            <p:txBody>
              <a:bodyPr>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纳米药物分子运输车</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含有二氧化硅、四氧化三铁、药物等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属于混合物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四氧化三铁</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中铁元素显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和盐酸反应生成氯化铁、氯化亚铁两种盐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不属于碱性氧化物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23" name="image54.jpeg"/>
            <p:cNvPicPr/>
            <p:nvPr/>
          </p:nvPicPr>
          <p:blipFill>
            <a:blip r:embed="rId17">
              <a:clrChange>
                <a:clrFrom>
                  <a:srgbClr val="FFFFFF"/>
                </a:clrFrom>
                <a:clrTo>
                  <a:srgbClr val="FFFFFF">
                    <a:alpha val="0"/>
                  </a:srgbClr>
                </a:clrTo>
              </a:clrChange>
            </a:blip>
            <a:stretch>
              <a:fillRect/>
            </a:stretch>
          </p:blipFill>
          <p:spPr>
            <a:xfrm>
              <a:off x="8122613" y="735832"/>
              <a:ext cx="3330222" cy="2146172"/>
            </a:xfrm>
            <a:prstGeom prst="rect">
              <a:avLst/>
            </a:prstGeom>
          </p:spPr>
        </p:pic>
      </p:grpSp>
    </p:spTree>
    <p:extLst>
      <p:ext uri="{BB962C8B-B14F-4D97-AF65-F5344CB8AC3E}">
        <p14:creationId xmlns:p14="http://schemas.microsoft.com/office/powerpoint/2010/main" val="3909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333450"/>
            <a:ext cx="11410514"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盐城期中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水是生命之源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寻找火星水源是</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祝融</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号火星车的任务之一。下列关于水的说法正确的是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两性氧化物</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既有氧化性又有还原性</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互为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同素异形体</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电解质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5139489" y="168806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22" name="组合 21"/>
          <p:cNvGrpSpPr/>
          <p:nvPr/>
        </p:nvGrpSpPr>
        <p:grpSpPr>
          <a:xfrm>
            <a:off x="0" y="3239262"/>
            <a:ext cx="11801206" cy="2926836"/>
            <a:chOff x="0" y="333450"/>
            <a:chExt cx="11801206" cy="2926836"/>
          </a:xfrm>
        </p:grpSpPr>
        <p:sp>
          <p:nvSpPr>
            <p:cNvPr id="23" name="矩形 2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89206" y="650854"/>
              <a:ext cx="11412000" cy="2609432"/>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两性氧化物指的是既能与酸反应又能与碱反应的氧化物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水</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电解生成氢气和氧气的反应中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水既作氧化剂也作还原剂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同素异形体</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为由同种元素组成的不同单质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水及双氧水为化合物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水</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为弱电解质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6" name="文本框 2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2364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23142"/>
            <a:ext cx="11410514"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苏锡常镇四市一调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南梁陶弘景在《本草经集注》中记载了石灰的制法与性质：</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近山生石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青白色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作灶烧竟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以水沃之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即热蒸而解。</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下列有关说法不正确的是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青白色石</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作灶烧竟</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过程发生分解反应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以水沃之</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过程放出大量的热</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热蒸而解</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表明石灰受热</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溶解</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458580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82697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77466"/>
            <a:ext cx="11801206" cy="5040560"/>
            <a:chOff x="0" y="333450"/>
            <a:chExt cx="11801206" cy="504056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757362"/>
              <a:ext cx="11412000" cy="461664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由题意可知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青白色石的主要成分是受热能发生分解反应生成氧化钙的碳酸钙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作灶烧竟</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的过程为碳酸钙受热发生分解反应生成氧化钙和二氧化碳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以水沃之</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的过程为氧化钙与水反应生成氢氧化钙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反应中会放出大量的热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热</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蒸而解</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表明石灰与水反应生成氢氧化钙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05641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442"/>
            <a:ext cx="11410514"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盐城模拟预测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一种陨磷钠镁钙石的化学式为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A.Ca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混合物</a:t>
            </a:r>
            <a:r>
              <a:rPr lang="en-US" altLang="zh-CN" sz="28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B.Ca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属于共价化合物</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C.CaO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均为</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碱性氧化物</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D.Ca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正盐</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5668252" y="221301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069754"/>
            <a:ext cx="11801206" cy="2995060"/>
            <a:chOff x="0" y="333450"/>
            <a:chExt cx="11801206" cy="299506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2677656"/>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属于纯净物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属于离子化合物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属于过氧化物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为碱性氧化物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9</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NaMg(PO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属于正盐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7008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69349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南通如皋期初检测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下列关于胶体的叙述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明矾净水利用了胶体的吸附性</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依据丁达尔效应可将分散系分为溶液、胶体与浊液</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雾是气溶胶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在阳光下可观察到丁达尔效应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用渗析法分离胶体与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206164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33359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688776" cy="4454106"/>
            <a:chOff x="0" y="333450"/>
            <a:chExt cx="11688776" cy="445410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637" y="817238"/>
              <a:ext cx="11187139" cy="397031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胶体胶粒直径小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比表面积大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吸附性强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明矾净水利用了胶体的吸附性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依据</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分散质粒子直径的大小可将分散系分为溶液、胶体与浊液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雾</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是气溶胶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属于胶体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在阳光下可观察到丁达尔效应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溶液</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能透过半透膜</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胶体粒子不能通过半透膜</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可用渗析的方法分离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00660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66960"/>
            <a:ext cx="11410514" cy="118919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pPr>
            <a:r>
              <a:rPr lang="en-US" altLang="zh-CN" sz="2600" dirty="0">
                <a:latin typeface="Times New Roman" panose="02020603050405020304" pitchFamily="18" charset="0"/>
                <a:ea typeface="方正中等线简体" panose="03000509000000000000" pitchFamily="65" charset="-122"/>
              </a:rPr>
              <a:t>7.</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分类法是一种行之有效、简单易行的科学方法</a:t>
            </a:r>
            <a:r>
              <a:rPr lang="en-US" altLang="zh-CN" sz="2600" dirty="0">
                <a:latin typeface="Times New Roman" panose="02020603050405020304" pitchFamily="18" charset="0"/>
                <a:ea typeface="方正中等线简体" panose="03000509000000000000" pitchFamily="65" charset="-122"/>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某同学用如表所示的形式对所学知识进行分类</a:t>
            </a:r>
            <a:r>
              <a:rPr lang="en-US" altLang="zh-CN" sz="2600" dirty="0">
                <a:latin typeface="Times New Roman" panose="02020603050405020304" pitchFamily="18" charset="0"/>
                <a:ea typeface="方正中等线简体" panose="03000509000000000000" pitchFamily="65" charset="-122"/>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其中甲与乙、丙、丁、戊是包含关系。</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5135980" y="549681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aphicFrame>
        <p:nvGraphicFramePr>
          <p:cNvPr id="3" name="表格 2"/>
          <p:cNvGraphicFramePr>
            <a:graphicFrameLocks noGrp="1"/>
          </p:cNvGraphicFramePr>
          <p:nvPr>
            <p:extLst>
              <p:ext uri="{D42A27DB-BD31-4B8C-83A1-F6EECF244321}">
                <p14:modId xmlns:p14="http://schemas.microsoft.com/office/powerpoint/2010/main" val="4199734619"/>
              </p:ext>
            </p:extLst>
          </p:nvPr>
        </p:nvGraphicFramePr>
        <p:xfrm>
          <a:off x="550590" y="1269554"/>
          <a:ext cx="11089232" cy="3672410"/>
        </p:xfrm>
        <a:graphic>
          <a:graphicData uri="http://schemas.openxmlformats.org/drawingml/2006/table">
            <a:tbl>
              <a:tblPr firstRow="1" firstCol="1" bandRow="1"/>
              <a:tblGrid>
                <a:gridCol w="1035442"/>
                <a:gridCol w="2786623"/>
                <a:gridCol w="7267167"/>
              </a:tblGrid>
              <a:tr h="524630">
                <a:tc>
                  <a:txBody>
                    <a:bodyPr/>
                    <a:lstStyle/>
                    <a:p>
                      <a:pPr algn="ctr">
                        <a:lnSpc>
                          <a:spcPct val="100000"/>
                        </a:lnSpc>
                        <a:spcAft>
                          <a:spcPts val="0"/>
                        </a:spcAft>
                      </a:pPr>
                      <a:r>
                        <a:rPr lang="zh-CN" sz="26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序号</a:t>
                      </a:r>
                      <a:endParaRPr lang="zh-CN" sz="26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甲</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乙、丙、丁、戊</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①</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常见干燥剂</a:t>
                      </a:r>
                      <a:endParaRPr lang="zh-CN" sz="26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浓硫酸、石灰石、碱石灰、五氧化二磷</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②</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常见合金</a:t>
                      </a:r>
                      <a:endParaRPr lang="zh-CN" sz="26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不锈钢、青铜、硬铝、生铁</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③</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基本营养物质</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油脂、蛋白质、纤维素、无机盐</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④</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腐蚀品</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盐酸、浓硫酸、烧碱、硝酸</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⑤</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碱性氧化物</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过氧化钠、氧化镁、氧化铝、氧化铁</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630">
                <a:tc>
                  <a:txBody>
                    <a:bodyPr/>
                    <a:lstStyle/>
                    <a:p>
                      <a:pPr algn="ctr">
                        <a:lnSpc>
                          <a:spcPct val="100000"/>
                        </a:lnSpc>
                        <a:spcAft>
                          <a:spcPts val="0"/>
                        </a:spcAft>
                      </a:pPr>
                      <a:r>
                        <a:rPr lang="zh-CN" sz="2600" baseline="0">
                          <a:effectLst/>
                          <a:latin typeface="Calibri" panose="020F0502020204030204" pitchFamily="34" charset="0"/>
                          <a:ea typeface="宋体" panose="02010600030101010101" pitchFamily="2" charset="-122"/>
                          <a:cs typeface="宋体" panose="02010600030101010101" pitchFamily="2" charset="-122"/>
                        </a:rPr>
                        <a:t>⑥</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a:effectLst/>
                          <a:latin typeface="Times New Roman" panose="02020603050405020304" pitchFamily="18" charset="0"/>
                          <a:ea typeface="方正中等线简体" panose="03000509000000000000" pitchFamily="65" charset="-122"/>
                          <a:cs typeface="Times New Roman" panose="02020603050405020304" pitchFamily="18" charset="0"/>
                        </a:rPr>
                        <a:t>弱电解质</a:t>
                      </a:r>
                      <a:endParaRPr lang="zh-CN" sz="2600" baseline="0">
                        <a:effectLst/>
                        <a:latin typeface="Calibri" panose="020F0502020204030204" pitchFamily="34" charset="0"/>
                        <a:ea typeface="宋体" panose="02010600030101010101" pitchFamily="2" charset="-122"/>
                        <a:cs typeface="Times New Roman" panose="02020603050405020304" pitchFamily="18" charset="0"/>
                      </a:endParaRPr>
                    </a:p>
                  </a:txBody>
                  <a:tcPr marL="6483" marR="6483"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6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次氯酸、一水合氨、水、醋酸</a:t>
                      </a:r>
                      <a:endParaRPr lang="zh-CN" sz="26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11839" marR="11839" marT="6483" marB="64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矩形 22"/>
          <p:cNvSpPr/>
          <p:nvPr/>
        </p:nvSpPr>
        <p:spPr>
          <a:xfrm>
            <a:off x="389949" y="4983251"/>
            <a:ext cx="11410514" cy="124337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正确的组合是</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Calibri" panose="020F0502020204030204" pitchFamily="34" charset="0"/>
                <a:ea typeface="宋体" panose="02010600030101010101" pitchFamily="2" charset="-122"/>
                <a:cs typeface="宋体" panose="02010600030101010101" pitchFamily="2" charset="-122"/>
              </a:rPr>
              <a:t>①②</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B</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Calibri" panose="020F0502020204030204" pitchFamily="34" charset="0"/>
                <a:ea typeface="宋体" panose="02010600030101010101" pitchFamily="2" charset="-122"/>
                <a:cs typeface="宋体" panose="02010600030101010101" pitchFamily="2" charset="-122"/>
              </a:rPr>
              <a:t>④⑤</a:t>
            </a:r>
            <a:r>
              <a:rPr lang="zh-CN" altLang="zh-CN" sz="2600" dirty="0" smtClean="0">
                <a:latin typeface="Calibri" panose="020F0502020204030204" pitchFamily="34" charset="0"/>
                <a:ea typeface="宋体" panose="02010600030101010101" pitchFamily="2" charset="-122"/>
                <a:cs typeface="宋体" panose="02010600030101010101" pitchFamily="2" charset="-122"/>
              </a:rPr>
              <a:t>⑥</a:t>
            </a:r>
            <a:r>
              <a:rPr lang="en-US" altLang="zh-CN" sz="26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Calibri" panose="020F0502020204030204" pitchFamily="34" charset="0"/>
                <a:ea typeface="宋体" panose="02010600030101010101" pitchFamily="2" charset="-122"/>
                <a:cs typeface="宋体" panose="02010600030101010101" pitchFamily="2" charset="-122"/>
              </a:rPr>
              <a:t>②④⑥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600" dirty="0">
                <a:latin typeface="Calibri" panose="020F0502020204030204" pitchFamily="34" charset="0"/>
                <a:ea typeface="宋体" panose="02010600030101010101" pitchFamily="2" charset="-122"/>
                <a:cs typeface="宋体" panose="02010600030101010101" pitchFamily="2" charset="-122"/>
              </a:rPr>
              <a:t>①⑤⑥</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3828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477466"/>
            <a:ext cx="11410514" cy="5909310"/>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同素异形体</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定义：由同一种元素形成</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性质：物理性质不同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化学性质有差异。同素异形体之间在一定条件下可以相互转化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这种转化</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变化</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常见元素的同素异形体</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氧元素</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碳元素</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磷元素</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纯净物和混合物</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纯净物：由同种单质或化合物组成的物质。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混合物：由几种不同的单质或化合物组成的物质。</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矩形 1"/>
          <p:cNvSpPr/>
          <p:nvPr/>
        </p:nvSpPr>
        <p:spPr>
          <a:xfrm>
            <a:off x="5087094" y="1197546"/>
            <a:ext cx="3416320"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几种性质不同的单质</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4640532" y="250942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化学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1899888" y="3755286"/>
            <a:ext cx="1303562" cy="523220"/>
          </a:xfrm>
          <a:prstGeom prst="rect">
            <a:avLst/>
          </a:prstGeom>
        </p:spPr>
        <p:txBody>
          <a:bodyPr wrap="none">
            <a:spAutoFit/>
          </a:bodyPr>
          <a:lstStyle/>
          <a:p>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a:solidFill>
                <a:srgbClr val="C00000"/>
              </a:solidFill>
            </a:endParaRPr>
          </a:p>
        </p:txBody>
      </p:sp>
      <p:sp>
        <p:nvSpPr>
          <p:cNvPr id="7" name="矩形 6"/>
          <p:cNvSpPr/>
          <p:nvPr/>
        </p:nvSpPr>
        <p:spPr>
          <a:xfrm>
            <a:off x="4999640" y="3764732"/>
            <a:ext cx="3177473" cy="523220"/>
          </a:xfrm>
          <a:prstGeom prst="rect">
            <a:avLst/>
          </a:prstGeom>
        </p:spPr>
        <p:txBody>
          <a:bodyPr wrap="none">
            <a:spAutoFit/>
          </a:bodyPr>
          <a:lstStyle/>
          <a:p>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金刚石、石墨、</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60</a:t>
            </a:r>
            <a:endParaRPr lang="zh-CN" altLang="en-US" dirty="0">
              <a:solidFill>
                <a:srgbClr val="C00000"/>
              </a:solidFill>
            </a:endParaRPr>
          </a:p>
        </p:txBody>
      </p:sp>
      <p:sp>
        <p:nvSpPr>
          <p:cNvPr id="8" name="矩形 7"/>
          <p:cNvSpPr/>
          <p:nvPr/>
        </p:nvSpPr>
        <p:spPr>
          <a:xfrm>
            <a:off x="9695606" y="3787004"/>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白磷、红磷</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2443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801206" cy="2572020"/>
            <a:chOff x="0" y="333450"/>
            <a:chExt cx="11801206" cy="257202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874145"/>
              <a:ext cx="11412000" cy="2031325"/>
            </a:xfrm>
            <a:prstGeom prst="rect">
              <a:avLst/>
            </a:prstGeom>
          </p:spPr>
          <p:txBody>
            <a:bodyPr>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石灰石不具备吸水性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不能作干燥剂</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纤维素不能被人体吸收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不属于营养物质</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过氧化钠不是碱性氧化物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氧化铝是两性氧化物</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30641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33345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我国古代发明或技术应用中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其工作原理不涉及化学反应的是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指南针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黑火药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转轮排字　</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黏土制陶瓷　</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用玻璃瓶盛装</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强水</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古书中记载一种能腐蚀五金的液体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用明矾溶液清洗铜镜表面的铜锈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湿法炼铜</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Calibri" panose="020F0502020204030204" pitchFamily="34" charset="0"/>
                <a:ea typeface="宋体" panose="02010600030101010101" pitchFamily="2" charset="-122"/>
                <a:cs typeface="宋体" panose="02010600030101010101" pitchFamily="2" charset="-122"/>
              </a:rPr>
              <a:t>①③④⑤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①③</a:t>
            </a:r>
            <a:r>
              <a:rPr lang="zh-CN" altLang="zh-CN" sz="2800" dirty="0" smtClean="0">
                <a:latin typeface="Calibri" panose="020F0502020204030204" pitchFamily="34" charset="0"/>
                <a:ea typeface="宋体" panose="02010600030101010101" pitchFamily="2" charset="-122"/>
                <a:cs typeface="宋体" panose="02010600030101010101" pitchFamily="2" charset="-122"/>
              </a:rPr>
              <a:t>⑤</a:t>
            </a:r>
            <a:r>
              <a:rPr lang="en-US" altLang="zh-CN" sz="11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①③④⑦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D.</a:t>
            </a:r>
            <a:r>
              <a:rPr lang="zh-CN" altLang="zh-CN" sz="2800" dirty="0">
                <a:latin typeface="Calibri" panose="020F0502020204030204" pitchFamily="34" charset="0"/>
                <a:ea typeface="宋体" panose="02010600030101010101" pitchFamily="2" charset="-122"/>
                <a:cs typeface="宋体" panose="02010600030101010101" pitchFamily="2" charset="-122"/>
              </a:rPr>
              <a:t>①③⑤</a:t>
            </a:r>
            <a:r>
              <a:rPr lang="zh-CN" altLang="zh-CN" sz="2800" dirty="0" smtClean="0">
                <a:latin typeface="Calibri" panose="020F0502020204030204" pitchFamily="34" charset="0"/>
                <a:ea typeface="宋体" panose="02010600030101010101" pitchFamily="2" charset="-122"/>
                <a:cs typeface="宋体" panose="02010600030101010101" pitchFamily="2" charset="-122"/>
              </a:rPr>
              <a:t>⑥</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879838" y="291800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789834"/>
            <a:ext cx="11801206" cy="2279608"/>
            <a:chOff x="0" y="333450"/>
            <a:chExt cx="11801206" cy="2279608"/>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1962204"/>
            </a:xfrm>
            <a:prstGeom prst="rect">
              <a:avLst/>
            </a:prstGeom>
          </p:spPr>
          <p:txBody>
            <a:bodyPr>
              <a:spAutoFit/>
            </a:bodyPr>
            <a:lstStyle/>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用玻璃瓶盛装</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强水</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古书中记载一种能腐蚀五金的液体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这里所说的强水应该是硝酸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硝酸不会和玻璃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主要成分是二氧化硅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没有发生化学变化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6660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10600"/>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苏南名校高三调研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根据化学反应的实质是旧键断裂和新键形成这一观点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下列不属于化学变化的是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食品变质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胆矾晶体受热由蓝色变白色</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在稀盐酸中滴入紫色石蕊溶液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溶液变红</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石油</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分馏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3726927"/>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4454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801206" cy="5020292"/>
            <a:chOff x="0" y="333450"/>
            <a:chExt cx="11801206" cy="502029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737094"/>
              <a:ext cx="11412000" cy="461664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食品变质过程中有新物质生成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胆矾</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晶体受热由蓝色变白色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胆矾失去结晶水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有新物质生成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属于化学变化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稀盐酸中滴入紫色石蕊溶液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溶液变红是盐酸的化学性质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生成了新物质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石油</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分馏得到汽油、柴油等是利用了物质的沸点不同而分离的方法</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属于物理变化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没有新物质生成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31654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69381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徐州期初调研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下列关于化学反应类型的叙述中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凡是生成盐和水的反应都是中和反应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复分解反应一定没有单质参加</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生成一种单质和一种化合物的反应一定是置换反应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分解反应的生成物一定有</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单质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49858" y="199699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16923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652499"/>
            <a:ext cx="11801206" cy="4287722"/>
            <a:chOff x="0" y="333450"/>
            <a:chExt cx="11801206" cy="428772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397031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金属氧化物与酸反应也可以生成盐和水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但不是中和反应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复分解</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反应中需要化合物与化合物彼此交换成分</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一定没有单质参加</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生成一种单质和一种化合物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但该反应不是置换反应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受热分解生成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该反应没有单质生成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但为分解反应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012678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3501802"/>
            <a:ext cx="11410514" cy="1846619"/>
            <a:chOff x="389949" y="3595352"/>
            <a:chExt cx="11410514" cy="1846619"/>
          </a:xfrm>
        </p:grpSpPr>
        <p:sp>
          <p:nvSpPr>
            <p:cNvPr id="26" name="矩形 25"/>
            <p:cNvSpPr/>
            <p:nvPr/>
          </p:nvSpPr>
          <p:spPr>
            <a:xfrm>
              <a:off x="389949" y="3595352"/>
              <a:ext cx="11410514" cy="184661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20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21" name="image55.jpeg" descr="source:si_idp604511152;FounderCES"/>
            <p:cNvPicPr/>
            <p:nvPr/>
          </p:nvPicPr>
          <p:blipFill>
            <a:blip r:embed="rId2">
              <a:clrChange>
                <a:clrFrom>
                  <a:srgbClr val="FFFFFF"/>
                </a:clrFrom>
                <a:clrTo>
                  <a:srgbClr val="FFFFFF">
                    <a:alpha val="0"/>
                  </a:srgbClr>
                </a:clrTo>
              </a:clrChange>
            </a:blip>
            <a:stretch>
              <a:fillRect/>
            </a:stretch>
          </p:blipFill>
          <p:spPr>
            <a:xfrm>
              <a:off x="1857754" y="3794159"/>
              <a:ext cx="775426" cy="677858"/>
            </a:xfrm>
            <a:prstGeom prst="rect">
              <a:avLst/>
            </a:prstGeom>
          </p:spPr>
        </p:pic>
        <p:pic>
          <p:nvPicPr>
            <p:cNvPr id="22" name="image56.jpeg" descr="source:si_idp604527408;FounderCES"/>
            <p:cNvPicPr/>
            <p:nvPr/>
          </p:nvPicPr>
          <p:blipFill>
            <a:blip r:embed="rId3">
              <a:clrChange>
                <a:clrFrom>
                  <a:srgbClr val="FFFFFF"/>
                </a:clrFrom>
                <a:clrTo>
                  <a:srgbClr val="FFFFFF">
                    <a:alpha val="0"/>
                  </a:srgbClr>
                </a:clrTo>
              </a:clrChange>
            </a:blip>
            <a:stretch>
              <a:fillRect/>
            </a:stretch>
          </p:blipFill>
          <p:spPr>
            <a:xfrm>
              <a:off x="7903761" y="3788148"/>
              <a:ext cx="1261564" cy="677856"/>
            </a:xfrm>
            <a:prstGeom prst="rect">
              <a:avLst/>
            </a:prstGeom>
          </p:spPr>
        </p:pic>
        <p:pic>
          <p:nvPicPr>
            <p:cNvPr id="23" name="image57.jpeg" descr="source:si_idp604543664;FounderCES"/>
            <p:cNvPicPr/>
            <p:nvPr/>
          </p:nvPicPr>
          <p:blipFill>
            <a:blip r:embed="rId4">
              <a:clrChange>
                <a:clrFrom>
                  <a:srgbClr val="FFFFFF"/>
                </a:clrFrom>
                <a:clrTo>
                  <a:srgbClr val="FFFFFF">
                    <a:alpha val="0"/>
                  </a:srgbClr>
                </a:clrTo>
              </a:clrChange>
            </a:blip>
            <a:stretch>
              <a:fillRect/>
            </a:stretch>
          </p:blipFill>
          <p:spPr>
            <a:xfrm>
              <a:off x="1766751" y="4618065"/>
              <a:ext cx="1745992" cy="677858"/>
            </a:xfrm>
            <a:prstGeom prst="rect">
              <a:avLst/>
            </a:prstGeom>
          </p:spPr>
        </p:pic>
        <p:pic>
          <p:nvPicPr>
            <p:cNvPr id="25" name="image58.jpeg" descr="source:si_idp604562992;FounderCES"/>
            <p:cNvPicPr/>
            <p:nvPr/>
          </p:nvPicPr>
          <p:blipFill>
            <a:blip r:embed="rId5">
              <a:clrChange>
                <a:clrFrom>
                  <a:srgbClr val="FFFFFF"/>
                </a:clrFrom>
                <a:clrTo>
                  <a:srgbClr val="FFFFFF">
                    <a:alpha val="0"/>
                  </a:srgbClr>
                </a:clrTo>
              </a:clrChange>
            </a:blip>
            <a:stretch>
              <a:fillRect/>
            </a:stretch>
          </p:blipFill>
          <p:spPr>
            <a:xfrm>
              <a:off x="8060515" y="4658800"/>
              <a:ext cx="775426" cy="677858"/>
            </a:xfrm>
            <a:prstGeom prst="rect">
              <a:avLst/>
            </a:prstGeom>
          </p:spPr>
        </p:pic>
      </p:grpSp>
      <p:sp>
        <p:nvSpPr>
          <p:cNvPr id="39" name="矩形 38"/>
          <p:cNvSpPr/>
          <p:nvPr/>
        </p:nvSpPr>
        <p:spPr>
          <a:xfrm>
            <a:off x="389949" y="261442"/>
            <a:ext cx="11410514" cy="328778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苏锡常镇四市联考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砷元素广泛地存在于自然界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单质以灰砷、黑砷和黄砷形式存在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其化合物常用作农药、除草剂、杀虫剂等。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俗称砒霜</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是一种两性氧化物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可用于治疗癌症。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是一种酸性氧化物。水体中含有一定浓度的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时会破坏水质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需要通过一定的方法除去。下列转化在指定条件下能够实现的是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98744" y="456388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6"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7"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8"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9"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0"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11"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2"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3"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4"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5"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6"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7"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8"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9"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20"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30600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796515"/>
            <a:ext cx="11801206" cy="3785407"/>
            <a:chOff x="0" y="333450"/>
            <a:chExt cx="11801206" cy="3785407"/>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794870"/>
              <a:ext cx="11412000" cy="3323987"/>
            </a:xfrm>
            <a:prstGeom prst="rect">
              <a:avLst/>
            </a:prstGeom>
          </p:spPr>
          <p:txBody>
            <a:bodyPr>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是一种两性氧化物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和盐酸反应会生成盐而不是酸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具有强氧化性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次氯酸钠也具有氧化性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二者混合不能发生氧化还原反应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是一种酸性氧化物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可以和过量的氢氧化钠生成正盐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是一种酸性氧化物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可以和水反应生成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89949" y="606650"/>
            <a:ext cx="11410514" cy="4407320"/>
            <a:chOff x="389949" y="117426"/>
            <a:chExt cx="11410514" cy="4407320"/>
          </a:xfrm>
        </p:grpSpPr>
        <p:sp>
          <p:nvSpPr>
            <p:cNvPr id="39" name="矩形 38"/>
            <p:cNvSpPr/>
            <p:nvPr/>
          </p:nvSpPr>
          <p:spPr>
            <a:xfrm>
              <a:off x="389949" y="117426"/>
              <a:ext cx="11410514" cy="440732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12.(2025</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mtClean="0">
                  <a:latin typeface="Times New Roman" panose="02020603050405020304" pitchFamily="18" charset="0"/>
                  <a:ea typeface="方正楷体_GBK" panose="03000509000000000000" pitchFamily="65" charset="-122"/>
                  <a:cs typeface="Times New Roman" panose="02020603050405020304" pitchFamily="18" charset="0"/>
                </a:rPr>
                <a:t>常州期中</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下列工业生产或处理过程涉及的物质转化关系不正确的是</a:t>
              </a:r>
              <a:endPar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80000"/>
                </a:lnSpc>
                <a:spcAft>
                  <a:spcPts val="0"/>
                </a:spcAft>
              </a:pP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消除污染物：</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2600" smtClean="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去除难溶物：</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600" smtClean="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endParaRPr lang="en-US" altLang="zh-CN" sz="200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80000"/>
                </a:lnSpc>
                <a:spcAft>
                  <a:spcPts val="0"/>
                </a:spcAft>
              </a:pP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合成聚合物：　　　　　　　　</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60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8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=CHCl</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smtClean="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endParaRPr lang="en-US" altLang="zh-CN" sz="900" spc="-10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80000"/>
                </a:lnSpc>
                <a:spcAft>
                  <a:spcPts val="0"/>
                </a:spcAft>
              </a:pPr>
              <a:r>
                <a:rPr lang="en-US" altLang="zh-CN" sz="2600" spc="-100"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spc="-100" smtClean="0">
                  <a:latin typeface="Times New Roman" panose="02020603050405020304" pitchFamily="18" charset="0"/>
                  <a:ea typeface="方正中等线简体" panose="03000509000000000000" pitchFamily="65" charset="-122"/>
                  <a:cs typeface="Times New Roman" panose="02020603050405020304" pitchFamily="18" charset="0"/>
                </a:rPr>
                <a:t>制备配合物：</a:t>
              </a:r>
              <a:r>
                <a:rPr lang="en-US" altLang="zh-CN" sz="2600" spc="-100" smtClean="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600" spc="-10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spc="-100" smtClean="0">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6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[Cu(NH</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[Cu(NH</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spc="-60" baseline="-2500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smtClean="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2600" spc="-6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23" name="image59.jpeg" descr="source:si_idp520701728;FounderCES"/>
            <p:cNvPicPr/>
            <p:nvPr/>
          </p:nvPicPr>
          <p:blipFill>
            <a:blip r:embed="rId2">
              <a:clrChange>
                <a:clrFrom>
                  <a:srgbClr val="FFFFFF"/>
                </a:clrFrom>
                <a:clrTo>
                  <a:srgbClr val="FFFFFF">
                    <a:alpha val="0"/>
                  </a:srgbClr>
                </a:clrTo>
              </a:clrChange>
            </a:blip>
            <a:stretch>
              <a:fillRect/>
            </a:stretch>
          </p:blipFill>
          <p:spPr>
            <a:xfrm>
              <a:off x="3505928" y="837506"/>
              <a:ext cx="678970" cy="593536"/>
            </a:xfrm>
            <a:prstGeom prst="rect">
              <a:avLst/>
            </a:prstGeom>
          </p:spPr>
        </p:pic>
        <p:pic>
          <p:nvPicPr>
            <p:cNvPr id="25" name="image60.jpeg" descr="source:si_idp520715936;FounderCES"/>
            <p:cNvPicPr/>
            <p:nvPr/>
          </p:nvPicPr>
          <p:blipFill>
            <a:blip r:embed="rId3">
              <a:clrChange>
                <a:clrFrom>
                  <a:srgbClr val="FFFFFF"/>
                </a:clrFrom>
                <a:clrTo>
                  <a:srgbClr val="FFFFFF">
                    <a:alpha val="0"/>
                  </a:srgbClr>
                </a:clrTo>
              </a:clrChange>
            </a:blip>
            <a:stretch>
              <a:fillRect/>
            </a:stretch>
          </p:blipFill>
          <p:spPr>
            <a:xfrm>
              <a:off x="5934401" y="837506"/>
              <a:ext cx="678970" cy="593536"/>
            </a:xfrm>
            <a:prstGeom prst="rect">
              <a:avLst/>
            </a:prstGeom>
          </p:spPr>
        </p:pic>
        <p:pic>
          <p:nvPicPr>
            <p:cNvPr id="26" name="image61.jpeg" descr="source:si_idp520736288;FounderCES"/>
            <p:cNvPicPr/>
            <p:nvPr/>
          </p:nvPicPr>
          <p:blipFill>
            <a:blip r:embed="rId4">
              <a:clrChange>
                <a:clrFrom>
                  <a:srgbClr val="FFFFFF"/>
                </a:clrFrom>
                <a:clrTo>
                  <a:srgbClr val="FFFFFF">
                    <a:alpha val="0"/>
                  </a:srgbClr>
                </a:clrTo>
              </a:clrChange>
            </a:blip>
            <a:stretch>
              <a:fillRect/>
            </a:stretch>
          </p:blipFill>
          <p:spPr>
            <a:xfrm>
              <a:off x="3831548" y="1557586"/>
              <a:ext cx="2378638" cy="593536"/>
            </a:xfrm>
            <a:prstGeom prst="rect">
              <a:avLst/>
            </a:prstGeom>
          </p:spPr>
        </p:pic>
        <p:pic>
          <p:nvPicPr>
            <p:cNvPr id="27" name="image62.jpeg" descr="source:si_idp520744864;FounderCES"/>
            <p:cNvPicPr/>
            <p:nvPr/>
          </p:nvPicPr>
          <p:blipFill>
            <a:blip r:embed="rId5">
              <a:clrChange>
                <a:clrFrom>
                  <a:srgbClr val="FFFFFF"/>
                </a:clrFrom>
                <a:clrTo>
                  <a:srgbClr val="FFFFFF">
                    <a:alpha val="0"/>
                  </a:srgbClr>
                </a:clrTo>
              </a:clrChange>
            </a:blip>
            <a:stretch>
              <a:fillRect/>
            </a:stretch>
          </p:blipFill>
          <p:spPr>
            <a:xfrm>
              <a:off x="7438789" y="1518209"/>
              <a:ext cx="678970" cy="593536"/>
            </a:xfrm>
            <a:prstGeom prst="rect">
              <a:avLst/>
            </a:prstGeom>
          </p:spPr>
        </p:pic>
        <p:pic>
          <p:nvPicPr>
            <p:cNvPr id="28" name="image63.jpeg" descr="source:si_idp520757280;FounderCES"/>
            <p:cNvPicPr/>
            <p:nvPr/>
          </p:nvPicPr>
          <p:blipFill>
            <a:blip r:embed="rId6">
              <a:clrChange>
                <a:clrFrom>
                  <a:srgbClr val="FFFFFF"/>
                </a:clrFrom>
                <a:clrTo>
                  <a:srgbClr val="FFFFFF">
                    <a:alpha val="0"/>
                  </a:srgbClr>
                </a:clrTo>
              </a:clrChange>
            </a:blip>
            <a:stretch>
              <a:fillRect/>
            </a:stretch>
          </p:blipFill>
          <p:spPr>
            <a:xfrm>
              <a:off x="2473663" y="2966719"/>
              <a:ext cx="1632598" cy="428993"/>
            </a:xfrm>
            <a:prstGeom prst="rect">
              <a:avLst/>
            </a:prstGeom>
          </p:spPr>
        </p:pic>
        <p:pic>
          <p:nvPicPr>
            <p:cNvPr id="29" name="image64.jpeg" descr="source:si_idp520763168;FounderCES"/>
            <p:cNvPicPr/>
            <p:nvPr/>
          </p:nvPicPr>
          <p:blipFill>
            <a:blip r:embed="rId7">
              <a:clrChange>
                <a:clrFrom>
                  <a:srgbClr val="FFFFFF"/>
                </a:clrFrom>
                <a:clrTo>
                  <a:srgbClr val="FFFFFF">
                    <a:alpha val="0"/>
                  </a:srgbClr>
                </a:clrTo>
              </a:clrChange>
            </a:blip>
            <a:stretch>
              <a:fillRect/>
            </a:stretch>
          </p:blipFill>
          <p:spPr>
            <a:xfrm>
              <a:off x="3934966" y="2747814"/>
              <a:ext cx="1443368" cy="764402"/>
            </a:xfrm>
            <a:prstGeom prst="rect">
              <a:avLst/>
            </a:prstGeom>
          </p:spPr>
        </p:pic>
        <p:pic>
          <p:nvPicPr>
            <p:cNvPr id="30" name="image66.jpeg" descr="source:si_idp520779040;FounderCES"/>
            <p:cNvPicPr/>
            <p:nvPr/>
          </p:nvPicPr>
          <p:blipFill>
            <a:blip r:embed="rId8">
              <a:clrChange>
                <a:clrFrom>
                  <a:srgbClr val="FFFFFF"/>
                </a:clrFrom>
                <a:clrTo>
                  <a:srgbClr val="FFFFFF">
                    <a:alpha val="0"/>
                  </a:srgbClr>
                </a:clrTo>
              </a:clrChange>
            </a:blip>
            <a:stretch>
              <a:fillRect/>
            </a:stretch>
          </p:blipFill>
          <p:spPr>
            <a:xfrm>
              <a:off x="7247334" y="2860933"/>
              <a:ext cx="1443368" cy="593536"/>
            </a:xfrm>
            <a:prstGeom prst="rect">
              <a:avLst/>
            </a:prstGeom>
          </p:spPr>
        </p:pic>
        <p:pic>
          <p:nvPicPr>
            <p:cNvPr id="31" name="image67.jpeg" descr="source:si_idp520784928;FounderCES"/>
            <p:cNvPicPr/>
            <p:nvPr/>
          </p:nvPicPr>
          <p:blipFill>
            <a:blip r:embed="rId9">
              <a:clrChange>
                <a:clrFrom>
                  <a:srgbClr val="FFFFFF"/>
                </a:clrFrom>
                <a:clrTo>
                  <a:srgbClr val="FFFFFF">
                    <a:alpha val="0"/>
                  </a:srgbClr>
                </a:clrTo>
              </a:clrChange>
            </a:blip>
            <a:stretch>
              <a:fillRect/>
            </a:stretch>
          </p:blipFill>
          <p:spPr>
            <a:xfrm>
              <a:off x="8687494" y="2387141"/>
              <a:ext cx="2245169" cy="1042653"/>
            </a:xfrm>
            <a:prstGeom prst="rect">
              <a:avLst/>
            </a:prstGeom>
          </p:spPr>
        </p:pic>
        <p:pic>
          <p:nvPicPr>
            <p:cNvPr id="32" name="image68.jpeg" descr="source:si_idp520798368;FounderCES"/>
            <p:cNvPicPr/>
            <p:nvPr/>
          </p:nvPicPr>
          <p:blipFill>
            <a:blip r:embed="rId10">
              <a:clrChange>
                <a:clrFrom>
                  <a:srgbClr val="FFFFFF"/>
                </a:clrFrom>
                <a:clrTo>
                  <a:srgbClr val="FFFFFF">
                    <a:alpha val="0"/>
                  </a:srgbClr>
                </a:clrTo>
              </a:clrChange>
            </a:blip>
            <a:stretch>
              <a:fillRect/>
            </a:stretch>
          </p:blipFill>
          <p:spPr>
            <a:xfrm>
              <a:off x="4325639" y="3772362"/>
              <a:ext cx="1443368" cy="593536"/>
            </a:xfrm>
            <a:prstGeom prst="rect">
              <a:avLst/>
            </a:prstGeom>
          </p:spPr>
        </p:pic>
        <p:pic>
          <p:nvPicPr>
            <p:cNvPr id="33" name="image69.jpeg" descr="source:si_idp520815648;FounderCES"/>
            <p:cNvPicPr/>
            <p:nvPr/>
          </p:nvPicPr>
          <p:blipFill>
            <a:blip r:embed="rId11">
              <a:clrChange>
                <a:clrFrom>
                  <a:srgbClr val="FFFFFF"/>
                </a:clrFrom>
                <a:clrTo>
                  <a:srgbClr val="FFFFFF">
                    <a:alpha val="0"/>
                  </a:srgbClr>
                </a:clrTo>
              </a:clrChange>
            </a:blip>
            <a:stretch>
              <a:fillRect/>
            </a:stretch>
          </p:blipFill>
          <p:spPr>
            <a:xfrm>
              <a:off x="7951108" y="3759484"/>
              <a:ext cx="678970" cy="593536"/>
            </a:xfrm>
            <a:prstGeom prst="rect">
              <a:avLst/>
            </a:prstGeom>
          </p:spPr>
        </p:pic>
      </p:grpSp>
      <p:sp>
        <p:nvSpPr>
          <p:cNvPr id="40" name="圆角矩形 39">
            <a:hlinkClick r:id="rId1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1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1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2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2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2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2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2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2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2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11898" y="203600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397824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801206" cy="4218600"/>
            <a:chOff x="0" y="333450"/>
            <a:chExt cx="11801206" cy="421860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390119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二氧化硫是酸性氧化物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与氨水反应可生成亚硫酸铵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亚硫酸铵在空气中可以被氧化生成硫酸铵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乙炔</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和氯化氢在一定条件下生成氯乙烯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氯乙烯在一定条件下加聚生成聚氯乙烯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硫酸铜</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和过量的氨水反应生成硫酸铜氨溶液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加入乙醇降低溶解度析出晶体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71697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9949" y="477466"/>
            <a:ext cx="11410514" cy="5262979"/>
          </a:xfrm>
          <a:prstGeom prst="rect">
            <a:avLst/>
          </a:prstGeom>
        </p:spPr>
        <p:txBody>
          <a:bodyPr wrap="square">
            <a:spAutoFit/>
          </a:bodyPr>
          <a:lstStyle/>
          <a:p>
            <a:pPr>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应用举例</a:t>
            </a:r>
            <a:r>
              <a:rPr lang="en-US"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现有下列物质：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冰水混合物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爆鸣气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铝热剂　</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普通玻璃　</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水玻璃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有机玻璃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漂白粉　</a:t>
            </a:r>
            <a:r>
              <a:rPr lang="zh-CN" altLang="zh-CN" sz="2800" dirty="0">
                <a:latin typeface="Calibri" panose="020F0502020204030204" pitchFamily="34" charset="0"/>
                <a:ea typeface="宋体" panose="02010600030101010101" pitchFamily="2" charset="-122"/>
                <a:cs typeface="宋体" panose="02010600030101010101" pitchFamily="2" charset="-122"/>
              </a:rPr>
              <a:t>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TNT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⑩</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的氧化镁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⑪</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花生油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⑫</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福尔马林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⑬</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密封保存的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气体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⑭</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液氯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⑮</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王水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⑯</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KAl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12H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分子式为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10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的烃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⑱</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分子式为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的芳香烃</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其中一定为纯净物的是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填序号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一定为混合物的是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可能是纯净物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也可能是混合物的是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 name="矩形 1"/>
          <p:cNvSpPr/>
          <p:nvPr/>
        </p:nvSpPr>
        <p:spPr>
          <a:xfrm>
            <a:off x="4097836" y="4428169"/>
            <a:ext cx="2698175"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①⑧⑨⑩</a:t>
            </a:r>
            <a:r>
              <a:rPr lang="zh-CN" altLang="zh-CN" sz="2800" dirty="0">
                <a:solidFill>
                  <a:srgbClr val="C00000"/>
                </a:solidFill>
                <a:latin typeface="Calibri" panose="020F0502020204030204" pitchFamily="34" charset="0"/>
                <a:ea typeface="MS Mincho" panose="02020609040205080304" pitchFamily="49" charset="-128"/>
                <a:cs typeface="MS Mincho" panose="02020609040205080304" pitchFamily="49" charset="-128"/>
              </a:rPr>
              <a:t>⑭⑯⑱</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910630" y="5060366"/>
            <a:ext cx="3775393"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②③④⑤⑥⑦</a:t>
            </a:r>
            <a:r>
              <a:rPr lang="zh-CN" altLang="zh-CN" sz="2800" dirty="0">
                <a:solidFill>
                  <a:srgbClr val="C00000"/>
                </a:solidFill>
                <a:latin typeface="Calibri" panose="020F0502020204030204" pitchFamily="34" charset="0"/>
                <a:ea typeface="MS Mincho" panose="02020609040205080304" pitchFamily="49" charset="-128"/>
                <a:cs typeface="MS Mincho" panose="02020609040205080304" pitchFamily="49" charset="-128"/>
              </a:rPr>
              <a:t>⑪⑫⑬⑮</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10448011" y="5069793"/>
            <a:ext cx="543739"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⑰</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5206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854"/>
            <a:ext cx="11410514" cy="59400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在宏观—微观—符号之间建立联系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是化学学科特有的思维方式。汽车尾气是造成大气污染的主要原因之一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在汽车排气管上安装</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催化转换器</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便可以使汽车的尾气转换成无毒气体。如用　　表示碳原子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表示氧原子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表示</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氮原子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下图为气体转换的微观过程。请你根据图示回答下列问题：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三种物质可以归为一类的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依</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据</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归为化合物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归为单质的理由</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2" name="image70.jpeg"/>
          <p:cNvPicPr/>
          <p:nvPr/>
        </p:nvPicPr>
        <p:blipFill>
          <a:blip r:embed="rId17">
            <a:clrChange>
              <a:clrFrom>
                <a:srgbClr val="FFFFFF"/>
              </a:clrFrom>
              <a:clrTo>
                <a:srgbClr val="FFFFFF">
                  <a:alpha val="0"/>
                </a:srgbClr>
              </a:clrTo>
            </a:clrChange>
          </a:blip>
          <a:stretch>
            <a:fillRect/>
          </a:stretch>
        </p:blipFill>
        <p:spPr>
          <a:xfrm flipH="1">
            <a:off x="8145409" y="1777369"/>
            <a:ext cx="299270" cy="299270"/>
          </a:xfrm>
          <a:prstGeom prst="rect">
            <a:avLst/>
          </a:prstGeom>
        </p:spPr>
      </p:pic>
      <p:pic>
        <p:nvPicPr>
          <p:cNvPr id="23" name="image71.jpeg"/>
          <p:cNvPicPr/>
          <p:nvPr/>
        </p:nvPicPr>
        <p:blipFill>
          <a:blip r:embed="rId18">
            <a:clrChange>
              <a:clrFrom>
                <a:srgbClr val="FFFFFF"/>
              </a:clrFrom>
              <a:clrTo>
                <a:srgbClr val="FFFFFF">
                  <a:alpha val="0"/>
                </a:srgbClr>
              </a:clrTo>
            </a:clrChange>
          </a:blip>
          <a:stretch>
            <a:fillRect/>
          </a:stretch>
        </p:blipFill>
        <p:spPr>
          <a:xfrm flipH="1">
            <a:off x="2581507" y="2421682"/>
            <a:ext cx="299270" cy="299270"/>
          </a:xfrm>
          <a:prstGeom prst="rect">
            <a:avLst/>
          </a:prstGeom>
        </p:spPr>
      </p:pic>
      <p:pic>
        <p:nvPicPr>
          <p:cNvPr id="25" name="image72.jpeg"/>
          <p:cNvPicPr/>
          <p:nvPr/>
        </p:nvPicPr>
        <p:blipFill>
          <a:blip r:embed="rId19">
            <a:clrChange>
              <a:clrFrom>
                <a:srgbClr val="FFFFFF"/>
              </a:clrFrom>
              <a:clrTo>
                <a:srgbClr val="FFFFFF">
                  <a:alpha val="0"/>
                </a:srgbClr>
              </a:clrTo>
            </a:clrChange>
          </a:blip>
          <a:stretch>
            <a:fillRect/>
          </a:stretch>
        </p:blipFill>
        <p:spPr>
          <a:xfrm>
            <a:off x="7278500" y="3202241"/>
            <a:ext cx="4521963" cy="1280403"/>
          </a:xfrm>
          <a:prstGeom prst="rect">
            <a:avLst/>
          </a:prstGeom>
        </p:spPr>
      </p:pic>
      <p:sp>
        <p:nvSpPr>
          <p:cNvPr id="2" name="矩形 1"/>
          <p:cNvSpPr/>
          <p:nvPr/>
        </p:nvSpPr>
        <p:spPr>
          <a:xfrm>
            <a:off x="1289210" y="4221034"/>
            <a:ext cx="4733988"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都含有氧原子</a:t>
            </a: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或都是氧化物</a:t>
            </a: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6" name="矩形 25"/>
          <p:cNvSpPr/>
          <p:nvPr/>
        </p:nvSpPr>
        <p:spPr>
          <a:xfrm>
            <a:off x="478582" y="4694500"/>
            <a:ext cx="11074933"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二氧化碳</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分子是由不同种元素的原子构成的分子</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而氮气分子是由同种元素的原子构成的分子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6461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73529"/>
            <a:ext cx="11410514"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图示反应用化学方程式表示为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en-US"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化学变化</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过程中消耗的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物质和生成的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物质的质量比为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从微观的角度去描述你获得的关于化学变化的有关信息</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答出一条即可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5" name="image72.jpeg"/>
          <p:cNvPicPr/>
          <p:nvPr/>
        </p:nvPicPr>
        <p:blipFill>
          <a:blip r:embed="rId17">
            <a:clrChange>
              <a:clrFrom>
                <a:srgbClr val="FFFFFF"/>
              </a:clrFrom>
              <a:clrTo>
                <a:srgbClr val="FFFFFF">
                  <a:alpha val="0"/>
                </a:srgbClr>
              </a:clrTo>
            </a:clrChange>
          </a:blip>
          <a:stretch>
            <a:fillRect/>
          </a:stretch>
        </p:blipFill>
        <p:spPr>
          <a:xfrm>
            <a:off x="3834225" y="277183"/>
            <a:ext cx="4521963" cy="1280403"/>
          </a:xfrm>
          <a:prstGeom prst="rect">
            <a:avLst/>
          </a:prstGeom>
        </p:spPr>
      </p:pic>
      <p:grpSp>
        <p:nvGrpSpPr>
          <p:cNvPr id="3" name="组合 2"/>
          <p:cNvGrpSpPr/>
          <p:nvPr/>
        </p:nvGrpSpPr>
        <p:grpSpPr>
          <a:xfrm>
            <a:off x="5544542" y="1750661"/>
            <a:ext cx="4669868" cy="759874"/>
            <a:chOff x="5519142" y="2173877"/>
            <a:chExt cx="4669868" cy="759874"/>
          </a:xfrm>
        </p:grpSpPr>
        <p:sp>
          <p:nvSpPr>
            <p:cNvPr id="2" name="矩形 1"/>
            <p:cNvSpPr/>
            <p:nvPr/>
          </p:nvSpPr>
          <p:spPr>
            <a:xfrm>
              <a:off x="5519142" y="2307318"/>
              <a:ext cx="4669868"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rPr>
                <a:t>2NO+2CO</a:t>
              </a:r>
              <a:r>
                <a:rPr lang="zh-CN" altLang="en-US" sz="2800" dirty="0" smtClean="0">
                  <a:solidFill>
                    <a:srgbClr val="C00000"/>
                  </a:solidFill>
                  <a:latin typeface="Times New Roman" panose="02020603050405020304" pitchFamily="18" charset="0"/>
                  <a:ea typeface="方正中等线简体" panose="03000509000000000000" pitchFamily="65" charset="-122"/>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2CO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pic>
          <p:nvPicPr>
            <p:cNvPr id="26" name="image73.jpeg" descr="source:si_idp442638960;FounderCES"/>
            <p:cNvPicPr/>
            <p:nvPr/>
          </p:nvPicPr>
          <p:blipFill>
            <a:blip r:embed="rId18">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329382" y="2173877"/>
              <a:ext cx="1098093" cy="759874"/>
            </a:xfrm>
            <a:prstGeom prst="rect">
              <a:avLst/>
            </a:prstGeom>
          </p:spPr>
        </p:pic>
      </p:grpSp>
      <p:sp>
        <p:nvSpPr>
          <p:cNvPr id="4" name="矩形 3"/>
          <p:cNvSpPr/>
          <p:nvPr/>
        </p:nvSpPr>
        <p:spPr>
          <a:xfrm>
            <a:off x="8471470" y="2618961"/>
            <a:ext cx="1261884"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15</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8" name="矩形 27"/>
          <p:cNvSpPr/>
          <p:nvPr/>
        </p:nvSpPr>
        <p:spPr>
          <a:xfrm>
            <a:off x="502365" y="3101921"/>
            <a:ext cx="11185682"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化学变化</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中原子的种类、数目、质量没有发生</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改变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9" name="组合 28"/>
          <p:cNvGrpSpPr/>
          <p:nvPr/>
        </p:nvGrpSpPr>
        <p:grpSpPr>
          <a:xfrm>
            <a:off x="0" y="4869954"/>
            <a:ext cx="11801206" cy="987844"/>
            <a:chOff x="0" y="333450"/>
            <a:chExt cx="11801206" cy="987844"/>
          </a:xfrm>
        </p:grpSpPr>
        <p:sp>
          <p:nvSpPr>
            <p:cNvPr id="30" name="矩形 2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89206" y="650854"/>
              <a:ext cx="11412000" cy="670440"/>
            </a:xfrm>
            <a:prstGeom prst="rect">
              <a:avLst/>
            </a:prstGeom>
          </p:spPr>
          <p:txBody>
            <a:bodyPr>
              <a:spAutoFit/>
            </a:bodyPr>
            <a:lstStyle/>
            <a:p>
              <a:pPr algn="just">
                <a:lnSpc>
                  <a:spcPct val="150000"/>
                </a:lnSpc>
                <a:spcAft>
                  <a:spcPts val="0"/>
                </a:spcAft>
                <a:tabLst>
                  <a:tab pos="2790825" algn="l"/>
                  <a:tab pos="4140835" algn="l"/>
                </a:tabLs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根据题意及图示可知</a:t>
              </a: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rPr>
                <a:t>CO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rPr>
                <a:t>CO</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rPr>
                <a:t>N</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2" name="文本框 3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80325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8" y="189434"/>
            <a:ext cx="11465897" cy="70028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14.(2024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无锡模拟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铁广泛应用于人类的生产、生活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5" name="image74.jpeg"/>
          <p:cNvPicPr/>
          <p:nvPr/>
        </p:nvPicPr>
        <p:blipFill>
          <a:blip r:embed="rId17">
            <a:clrChange>
              <a:clrFrom>
                <a:srgbClr val="FFFFFF"/>
              </a:clrFrom>
              <a:clrTo>
                <a:srgbClr val="FFFFFF">
                  <a:alpha val="0"/>
                </a:srgbClr>
              </a:clrTo>
            </a:clrChange>
          </a:blip>
          <a:stretch>
            <a:fillRect/>
          </a:stretch>
        </p:blipFill>
        <p:spPr>
          <a:xfrm>
            <a:off x="8101901" y="1095266"/>
            <a:ext cx="3600162" cy="2755692"/>
          </a:xfrm>
          <a:prstGeom prst="rect">
            <a:avLst/>
          </a:prstGeom>
        </p:spPr>
      </p:pic>
      <p:sp>
        <p:nvSpPr>
          <p:cNvPr id="27" name="矩形 26"/>
          <p:cNvSpPr/>
          <p:nvPr/>
        </p:nvSpPr>
        <p:spPr>
          <a:xfrm>
            <a:off x="389949" y="981522"/>
            <a:ext cx="7577466"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smtClean="0">
                <a:latin typeface="Times New Roman" panose="02020603050405020304" pitchFamily="18" charset="0"/>
                <a:ea typeface="宋体" panose="02010600030101010101" pitchFamily="2" charset="-122"/>
                <a:cs typeface="Times New Roman" panose="02020603050405020304" pitchFamily="18" charset="0"/>
              </a:rPr>
              <a:t>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铁及其化合物存在如图甲转化关系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部分反应物和反应条件已略去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回答下列问题</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三种物质中属于电解质的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填化学式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p:cNvSpPr/>
          <p:nvPr/>
        </p:nvSpPr>
        <p:spPr>
          <a:xfrm>
            <a:off x="6479853" y="2349674"/>
            <a:ext cx="1361270"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30" name="矩形 29"/>
          <p:cNvSpPr/>
          <p:nvPr/>
        </p:nvSpPr>
        <p:spPr>
          <a:xfrm>
            <a:off x="561670" y="2946431"/>
            <a:ext cx="1423788"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grpSp>
        <p:nvGrpSpPr>
          <p:cNvPr id="31" name="组合 30"/>
          <p:cNvGrpSpPr/>
          <p:nvPr/>
        </p:nvGrpSpPr>
        <p:grpSpPr>
          <a:xfrm>
            <a:off x="0" y="4005858"/>
            <a:ext cx="11801206" cy="1728192"/>
            <a:chOff x="0" y="333450"/>
            <a:chExt cx="11801206" cy="1728192"/>
          </a:xfrm>
        </p:grpSpPr>
        <p:sp>
          <p:nvSpPr>
            <p:cNvPr id="32" name="矩形 3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89206" y="676647"/>
              <a:ext cx="11412000" cy="1384995"/>
            </a:xfrm>
            <a:prstGeom prst="rect">
              <a:avLst/>
            </a:prstGeom>
          </p:spPr>
          <p:txBody>
            <a:bodyPr>
              <a:spAutoFit/>
            </a:bodyPr>
            <a:lstStyle/>
            <a:p>
              <a:pPr>
                <a:lnSpc>
                  <a:spcPct val="150000"/>
                </a:lnSpc>
                <a:spcAft>
                  <a:spcPts val="0"/>
                </a:spcAft>
              </a:pP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根据物质类别和铁元素的化合价可知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Fe,b</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三种物质中属于电解质的是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34" name="文本框 33"/>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402291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9434"/>
            <a:ext cx="7732218" cy="206206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既是化合反应又是氧化还原反应的有</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填序号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的化学方程式：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5" name="image74.jpeg"/>
          <p:cNvPicPr/>
          <p:nvPr/>
        </p:nvPicPr>
        <p:blipFill>
          <a:blip r:embed="rId17">
            <a:clrChange>
              <a:clrFrom>
                <a:srgbClr val="FFFFFF"/>
              </a:clrFrom>
              <a:clrTo>
                <a:srgbClr val="FFFFFF">
                  <a:alpha val="0"/>
                </a:srgbClr>
              </a:clrTo>
            </a:clrChange>
          </a:blip>
          <a:stretch>
            <a:fillRect/>
          </a:stretch>
        </p:blipFill>
        <p:spPr>
          <a:xfrm>
            <a:off x="8110409" y="333450"/>
            <a:ext cx="3600162" cy="2755692"/>
          </a:xfrm>
          <a:prstGeom prst="rect">
            <a:avLst/>
          </a:prstGeom>
        </p:spPr>
      </p:pic>
      <p:sp>
        <p:nvSpPr>
          <p:cNvPr id="3" name="矩形 2"/>
          <p:cNvSpPr/>
          <p:nvPr/>
        </p:nvSpPr>
        <p:spPr>
          <a:xfrm>
            <a:off x="1342678" y="934914"/>
            <a:ext cx="1261884" cy="523220"/>
          </a:xfrm>
          <a:prstGeom prst="rect">
            <a:avLst/>
          </a:prstGeom>
        </p:spPr>
        <p:txBody>
          <a:bodyPr wrap="none">
            <a:spAutoFit/>
          </a:bodyPr>
          <a:lstStyle/>
          <a:p>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②③⑤</a:t>
            </a:r>
            <a:endParaRPr lang="zh-CN" altLang="en-US" dirty="0"/>
          </a:p>
        </p:txBody>
      </p:sp>
      <p:sp>
        <p:nvSpPr>
          <p:cNvPr id="5" name="矩形 4"/>
          <p:cNvSpPr/>
          <p:nvPr/>
        </p:nvSpPr>
        <p:spPr>
          <a:xfrm>
            <a:off x="750026" y="1520047"/>
            <a:ext cx="556947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4Fe(OH)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=4Fe(OH)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en-US" dirty="0"/>
          </a:p>
        </p:txBody>
      </p:sp>
      <p:grpSp>
        <p:nvGrpSpPr>
          <p:cNvPr id="27" name="组合 26"/>
          <p:cNvGrpSpPr/>
          <p:nvPr/>
        </p:nvGrpSpPr>
        <p:grpSpPr>
          <a:xfrm>
            <a:off x="0" y="3213770"/>
            <a:ext cx="11801206" cy="2374522"/>
            <a:chOff x="0" y="333450"/>
            <a:chExt cx="11801206" cy="2374522"/>
          </a:xfrm>
        </p:grpSpPr>
        <p:sp>
          <p:nvSpPr>
            <p:cNvPr id="28" name="矩形 27"/>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89206" y="676647"/>
              <a:ext cx="11412000" cy="2031325"/>
            </a:xfrm>
            <a:prstGeom prst="rect">
              <a:avLst/>
            </a:prstGeom>
          </p:spPr>
          <p:txBody>
            <a:bodyPr>
              <a:spAutoFit/>
            </a:bodyPr>
            <a:lstStyle/>
            <a:p>
              <a:pPr>
                <a:lnSpc>
                  <a:spcPct val="150000"/>
                </a:lnSpc>
                <a:spcAft>
                  <a:spcPts val="0"/>
                </a:spcAft>
              </a:pPr>
              <a:r>
                <a:rPr lang="zh-CN" altLang="zh-CN" sz="2800" dirty="0">
                  <a:solidFill>
                    <a:prstClr val="black"/>
                  </a:solidFill>
                  <a:latin typeface="Calibri" panose="020F0502020204030204" pitchFamily="34" charset="0"/>
                  <a:ea typeface="宋体" panose="02010600030101010101" pitchFamily="2" charset="-122"/>
                  <a:cs typeface="宋体" panose="02010600030101010101" pitchFamily="2" charset="-122"/>
                </a:rPr>
                <a:t>①</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置换反应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氯气与氯化亚铁反应生成氯化铁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铁在氯气中点燃生成氯化铁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的化合价没有发生变化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氢氧化亚铁与氧气、水反应生成氢氧化铁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既是化合反应又是氧化还原反应的有</a:t>
              </a:r>
              <a:r>
                <a:rPr lang="zh-CN" altLang="zh-CN" sz="2800" dirty="0">
                  <a:latin typeface="Calibri" panose="020F0502020204030204" pitchFamily="34" charset="0"/>
                  <a:ea typeface="宋体" panose="02010600030101010101" pitchFamily="2" charset="-122"/>
                  <a:cs typeface="宋体" panose="02010600030101010101" pitchFamily="2" charset="-122"/>
                </a:rPr>
                <a:t>②③⑤</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30" name="文本框 29"/>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94581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406375"/>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的浓溶液滴加到沸水中可得到红褐色液体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该液体属于一种特殊的分散系。该分散系中分散质的微粒直径为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的浓溶液与该分散系所用方法的原理为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明代《徐光启手迹》记载了以绿矾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和硝</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为原料制备硝酸的方法</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其主要流程如图乙</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75.jpeg"/>
          <p:cNvPicPr/>
          <p:nvPr/>
        </p:nvPicPr>
        <p:blipFill>
          <a:blip r:embed="rId17">
            <a:clrChange>
              <a:clrFrom>
                <a:srgbClr val="FFFFFF"/>
              </a:clrFrom>
              <a:clrTo>
                <a:srgbClr val="FFFFFF">
                  <a:alpha val="0"/>
                </a:srgbClr>
              </a:clrTo>
            </a:clrChange>
          </a:blip>
          <a:stretch>
            <a:fillRect/>
          </a:stretch>
        </p:blipFill>
        <p:spPr>
          <a:xfrm>
            <a:off x="3701090" y="3761099"/>
            <a:ext cx="4788232" cy="2188975"/>
          </a:xfrm>
          <a:prstGeom prst="rect">
            <a:avLst/>
          </a:prstGeom>
        </p:spPr>
      </p:pic>
      <p:sp>
        <p:nvSpPr>
          <p:cNvPr id="3" name="矩形 2"/>
          <p:cNvSpPr/>
          <p:nvPr/>
        </p:nvSpPr>
        <p:spPr>
          <a:xfrm>
            <a:off x="7049774" y="1126455"/>
            <a:ext cx="1645002"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1~100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nm</a:t>
            </a:r>
            <a:endParaRPr lang="zh-CN" altLang="en-US" dirty="0"/>
          </a:p>
        </p:txBody>
      </p:sp>
      <p:sp>
        <p:nvSpPr>
          <p:cNvPr id="22" name="矩形 21"/>
          <p:cNvSpPr/>
          <p:nvPr/>
        </p:nvSpPr>
        <p:spPr>
          <a:xfrm>
            <a:off x="5263017" y="1827032"/>
            <a:ext cx="1980029" cy="523220"/>
          </a:xfrm>
          <a:prstGeom prst="rect">
            <a:avLst/>
          </a:prstGeom>
        </p:spPr>
        <p:txBody>
          <a:bodyPr wrap="none">
            <a:spAutoFit/>
          </a:bodyPr>
          <a:lstStyle/>
          <a:p>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丁达尔</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效应</a:t>
            </a:r>
            <a:endParaRPr lang="zh-CN" altLang="en-US" dirty="0"/>
          </a:p>
        </p:txBody>
      </p:sp>
    </p:spTree>
    <p:extLst>
      <p:ext uri="{BB962C8B-B14F-4D97-AF65-F5344CB8AC3E}">
        <p14:creationId xmlns:p14="http://schemas.microsoft.com/office/powerpoint/2010/main" val="277426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9434"/>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为铁的氧化物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的化学式可能</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判断依据</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___________________</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a:t>
            </a:r>
            <a:endPar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利用浓硫酸的性质为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填字母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高</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沸点</a:t>
            </a:r>
            <a:r>
              <a:rPr lang="en-US" altLang="zh-CN" sz="1100" dirty="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d</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脱水性</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75.jpeg"/>
          <p:cNvPicPr/>
          <p:nvPr/>
        </p:nvPicPr>
        <p:blipFill>
          <a:blip r:embed="rId17">
            <a:clrChange>
              <a:clrFrom>
                <a:srgbClr val="FFFFFF"/>
              </a:clrFrom>
              <a:clrTo>
                <a:srgbClr val="FFFFFF">
                  <a:alpha val="0"/>
                </a:srgbClr>
              </a:clrTo>
            </a:clrChange>
          </a:blip>
          <a:stretch>
            <a:fillRect/>
          </a:stretch>
        </p:blipFill>
        <p:spPr>
          <a:xfrm>
            <a:off x="7283638" y="261442"/>
            <a:ext cx="4788232" cy="2188975"/>
          </a:xfrm>
          <a:prstGeom prst="rect">
            <a:avLst/>
          </a:prstGeom>
        </p:spPr>
      </p:pic>
      <p:sp>
        <p:nvSpPr>
          <p:cNvPr id="3" name="矩形 2"/>
          <p:cNvSpPr/>
          <p:nvPr/>
        </p:nvSpPr>
        <p:spPr>
          <a:xfrm>
            <a:off x="6203458" y="267678"/>
            <a:ext cx="1043876"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sp>
        <p:nvSpPr>
          <p:cNvPr id="21" name="矩形 20"/>
          <p:cNvSpPr/>
          <p:nvPr/>
        </p:nvSpPr>
        <p:spPr>
          <a:xfrm>
            <a:off x="524269" y="938625"/>
            <a:ext cx="1402948" cy="523220"/>
          </a:xfrm>
          <a:prstGeom prst="rect">
            <a:avLst/>
          </a:prstGeom>
        </p:spPr>
        <p:txBody>
          <a:bodyPr wrap="none">
            <a:spAutoFit/>
          </a:bodyPr>
          <a:lstStyle/>
          <a:p>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en-US" dirty="0"/>
          </a:p>
        </p:txBody>
      </p:sp>
      <p:sp>
        <p:nvSpPr>
          <p:cNvPr id="22" name="矩形 21"/>
          <p:cNvSpPr/>
          <p:nvPr/>
        </p:nvSpPr>
        <p:spPr>
          <a:xfrm>
            <a:off x="488458" y="1412598"/>
            <a:ext cx="6830884"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部分</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元素被还原</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元素应被氧化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所以</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p:cNvSpPr/>
          <p:nvPr/>
        </p:nvSpPr>
        <p:spPr>
          <a:xfrm>
            <a:off x="3855826" y="931657"/>
            <a:ext cx="314060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分解</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6" name="矩形 5"/>
          <p:cNvSpPr/>
          <p:nvPr/>
        </p:nvSpPr>
        <p:spPr>
          <a:xfrm>
            <a:off x="4583038" y="2901410"/>
            <a:ext cx="522900" cy="523220"/>
          </a:xfrm>
          <a:prstGeom prst="rect">
            <a:avLst/>
          </a:prstGeom>
        </p:spPr>
        <p:txBody>
          <a:bodyPr wrap="none">
            <a:spAutoFit/>
          </a:bodyPr>
          <a:lstStyle/>
          <a:p>
            <a:r>
              <a:rPr lang="en-US" altLang="zh-CN" sz="28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bc</a:t>
            </a:r>
            <a:endParaRPr lang="zh-CN" altLang="en-US" dirty="0"/>
          </a:p>
        </p:txBody>
      </p:sp>
      <p:grpSp>
        <p:nvGrpSpPr>
          <p:cNvPr id="27" name="组合 26"/>
          <p:cNvGrpSpPr/>
          <p:nvPr/>
        </p:nvGrpSpPr>
        <p:grpSpPr>
          <a:xfrm>
            <a:off x="0" y="4363012"/>
            <a:ext cx="11801206" cy="1659070"/>
            <a:chOff x="0" y="333450"/>
            <a:chExt cx="11801206" cy="1659070"/>
          </a:xfrm>
        </p:grpSpPr>
        <p:sp>
          <p:nvSpPr>
            <p:cNvPr id="28" name="矩形 27"/>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89206" y="676647"/>
              <a:ext cx="11412000" cy="1315873"/>
            </a:xfrm>
            <a:prstGeom prst="rect">
              <a:avLst/>
            </a:prstGeom>
          </p:spPr>
          <p:txBody>
            <a:bodyPr>
              <a:spAutoFit/>
            </a:bodyPr>
            <a:lstStyle/>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中浓硫酸与硝酸钾发生复分解反应生成硝酸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硝酸沸点低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易挥发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浓硫酸的沸点高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难挥发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利用了浓硫酸的高沸点和酸性。</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0" name="文本框 29"/>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31" name="矩形 30">
            <a:hlinkClick r:id="rId18"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1401748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4"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review.qiantucdn.com/paixin/89/21/73/05A58PICUNddDZsMqC5xP_PIC2018.jpg!w1024_new_small"/>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4" name="矩形 13"/>
          <p:cNvSpPr/>
          <p:nvPr/>
        </p:nvSpPr>
        <p:spPr>
          <a:xfrm>
            <a:off x="1560343" y="1013064"/>
            <a:ext cx="10627549"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21" name="文本框 20"/>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本课结束</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22" name="标题 1"/>
          <p:cNvSpPr txBox="1"/>
          <p:nvPr/>
        </p:nvSpPr>
        <p:spPr>
          <a:xfrm>
            <a:off x="1918743" y="2522885"/>
            <a:ext cx="7056784" cy="1050925"/>
          </a:xfrm>
          <a:prstGeom prst="rect">
            <a:avLst/>
          </a:prstGeom>
        </p:spPr>
        <p:txBody>
          <a:bodyPr vert="horz" lIns="91412" tIns="45707" rIns="91412" bIns="457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chemeClr val="tx1">
                    <a:lumMod val="75000"/>
                    <a:lumOff val="25000"/>
                  </a:schemeClr>
                </a:solidFill>
                <a:latin typeface="微软雅黑" panose="020B0503020204020204" charset="-122"/>
                <a:ea typeface="微软雅黑" panose="020B0503020204020204" charset="-122"/>
              </a:rPr>
              <a:t>更多精彩内容请登录</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3200" b="1" dirty="0" smtClean="0">
              <a:solidFill>
                <a:schemeClr val="tx1">
                  <a:lumMod val="75000"/>
                  <a:lumOff val="25000"/>
                </a:schemeClr>
              </a:solidFill>
              <a:latin typeface="微软雅黑" panose="020B0503020204020204" charset="-122"/>
              <a:ea typeface="微软雅黑" panose="020B0503020204020204" charset="-122"/>
            </a:endParaRPr>
          </a:p>
          <a:p>
            <a:pPr algn="l">
              <a:lnSpc>
                <a:spcPts val="6500"/>
              </a:lnSpc>
            </a:pPr>
            <a:r>
              <a:rPr lang="en-US" altLang="zh-CN" sz="4800" b="1" dirty="0" smtClean="0">
                <a:solidFill>
                  <a:schemeClr val="tx1">
                    <a:lumMod val="95000"/>
                    <a:lumOff val="5000"/>
                  </a:schemeClr>
                </a:solidFill>
                <a:latin typeface="微软雅黑" panose="020B0503020204020204" charset="-122"/>
                <a:ea typeface="微软雅黑" panose="020B0503020204020204" charset="-122"/>
              </a:rPr>
              <a:t>www.xinjiaoyu.com</a:t>
            </a:r>
            <a:endParaRPr lang="en-US" altLang="zh-CN" sz="4800" b="1" dirty="0">
              <a:solidFill>
                <a:schemeClr val="tx1">
                  <a:lumMod val="95000"/>
                  <a:lumOff val="5000"/>
                </a:schemeClr>
              </a:solidFill>
              <a:latin typeface="微软雅黑" panose="020B0503020204020204" charset="-122"/>
              <a:ea typeface="微软雅黑" panose="020B0503020204020204" charset="-122"/>
            </a:endParaRPr>
          </a:p>
        </p:txBody>
      </p:sp>
      <p:sp>
        <p:nvSpPr>
          <p:cNvPr id="25"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628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435">
                                          <p:stCondLst>
                                            <p:cond delay="0"/>
                                          </p:stCondLst>
                                        </p:cTn>
                                        <p:tgtEl>
                                          <p:spTgt spid="22"/>
                                        </p:tgtEl>
                                      </p:cBhvr>
                                    </p:animEffect>
                                    <p:anim calcmode="lin" valueType="num">
                                      <p:cBhvr>
                                        <p:cTn id="8"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13" dur="20">
                                          <p:stCondLst>
                                            <p:cond delay="487"/>
                                          </p:stCondLst>
                                        </p:cTn>
                                        <p:tgtEl>
                                          <p:spTgt spid="22"/>
                                        </p:tgtEl>
                                      </p:cBhvr>
                                      <p:to x="100000" y="60000"/>
                                    </p:animScale>
                                    <p:animScale>
                                      <p:cBhvr>
                                        <p:cTn id="14" dur="124" decel="50000">
                                          <p:stCondLst>
                                            <p:cond delay="507"/>
                                          </p:stCondLst>
                                        </p:cTn>
                                        <p:tgtEl>
                                          <p:spTgt spid="22"/>
                                        </p:tgtEl>
                                      </p:cBhvr>
                                      <p:to x="100000" y="100000"/>
                                    </p:animScale>
                                    <p:animScale>
                                      <p:cBhvr>
                                        <p:cTn id="15" dur="20">
                                          <p:stCondLst>
                                            <p:cond delay="984"/>
                                          </p:stCondLst>
                                        </p:cTn>
                                        <p:tgtEl>
                                          <p:spTgt spid="22"/>
                                        </p:tgtEl>
                                      </p:cBhvr>
                                      <p:to x="100000" y="80000"/>
                                    </p:animScale>
                                    <p:animScale>
                                      <p:cBhvr>
                                        <p:cTn id="16" dur="124" decel="50000">
                                          <p:stCondLst>
                                            <p:cond delay="1004"/>
                                          </p:stCondLst>
                                        </p:cTn>
                                        <p:tgtEl>
                                          <p:spTgt spid="22"/>
                                        </p:tgtEl>
                                      </p:cBhvr>
                                      <p:to x="100000" y="100000"/>
                                    </p:animScale>
                                    <p:animScale>
                                      <p:cBhvr>
                                        <p:cTn id="17" dur="20">
                                          <p:stCondLst>
                                            <p:cond delay="1231"/>
                                          </p:stCondLst>
                                        </p:cTn>
                                        <p:tgtEl>
                                          <p:spTgt spid="22"/>
                                        </p:tgtEl>
                                      </p:cBhvr>
                                      <p:to x="100000" y="90000"/>
                                    </p:animScale>
                                    <p:animScale>
                                      <p:cBhvr>
                                        <p:cTn id="18" dur="124" decel="50000">
                                          <p:stCondLst>
                                            <p:cond delay="1251"/>
                                          </p:stCondLst>
                                        </p:cTn>
                                        <p:tgtEl>
                                          <p:spTgt spid="22"/>
                                        </p:tgtEl>
                                      </p:cBhvr>
                                      <p:to x="100000" y="100000"/>
                                    </p:animScale>
                                    <p:animScale>
                                      <p:cBhvr>
                                        <p:cTn id="19" dur="20">
                                          <p:stCondLst>
                                            <p:cond delay="1356"/>
                                          </p:stCondLst>
                                        </p:cTn>
                                        <p:tgtEl>
                                          <p:spTgt spid="22"/>
                                        </p:tgtEl>
                                      </p:cBhvr>
                                      <p:to x="100000" y="95000"/>
                                    </p:animScale>
                                    <p:animScale>
                                      <p:cBhvr>
                                        <p:cTn id="20" dur="124" decel="50000">
                                          <p:stCondLst>
                                            <p:cond delay="1376"/>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26590"/>
            <a:ext cx="11410514" cy="6555641"/>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物质的分类</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分类应依据事先设定的</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标准</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进行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标准</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分类方法也不相同。在化学上常用的分类方法</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有</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分类法和</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分类法</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树状分类法应用举例</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请把下列物质的序号填写</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到</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en-US" sz="2800" dirty="0" smtClean="0">
                <a:latin typeface="Times New Roman" panose="02020603050405020304" pitchFamily="18" charset="0"/>
                <a:ea typeface="方正中等线简体" panose="03000509000000000000" pitchFamily="65" charset="-122"/>
                <a:cs typeface="Times New Roman" panose="02020603050405020304" pitchFamily="18" charset="0"/>
              </a:rPr>
              <a:t>右</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图</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的横线上：</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硫黄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HClO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苛性钠　</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明矾　</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小苏打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氧化钠　</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⑩</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淀粉溶液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⑪</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泥水</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4" name="image9.jpeg"/>
          <p:cNvPicPr/>
          <p:nvPr/>
        </p:nvPicPr>
        <p:blipFill>
          <a:blip r:embed="rId2">
            <a:clrChange>
              <a:clrFrom>
                <a:srgbClr val="FFFFFF"/>
              </a:clrFrom>
              <a:clrTo>
                <a:srgbClr val="FFFFFF">
                  <a:alpha val="0"/>
                </a:srgbClr>
              </a:clrTo>
            </a:clrChange>
          </a:blip>
          <a:stretch>
            <a:fillRect/>
          </a:stretch>
        </p:blipFill>
        <p:spPr>
          <a:xfrm>
            <a:off x="5429399" y="2173489"/>
            <a:ext cx="6354439" cy="4208633"/>
          </a:xfrm>
          <a:prstGeom prst="rect">
            <a:avLst/>
          </a:prstGeom>
        </p:spPr>
      </p:pic>
      <p:sp>
        <p:nvSpPr>
          <p:cNvPr id="2" name="矩形 1"/>
          <p:cNvSpPr/>
          <p:nvPr/>
        </p:nvSpPr>
        <p:spPr>
          <a:xfrm>
            <a:off x="4784548" y="1351921"/>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树状</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7247334" y="137586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交叉</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1088469" y="2474859"/>
            <a:ext cx="492443"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10696985" y="2983621"/>
            <a:ext cx="800219"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②⑨</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10725659" y="3422719"/>
            <a:ext cx="800219"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③⑦</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10725659" y="3811787"/>
            <a:ext cx="800219"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④⑤</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11033435" y="4228732"/>
            <a:ext cx="492443"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⑥</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9593275" y="5035361"/>
            <a:ext cx="492443" cy="461665"/>
          </a:xfrm>
          <a:prstGeom prst="rect">
            <a:avLst/>
          </a:prstGeom>
        </p:spPr>
        <p:txBody>
          <a:bodyPr wrap="none">
            <a:spAutoFit/>
          </a:bodyPr>
          <a:lstStyle/>
          <a:p>
            <a:r>
              <a:rPr lang="zh-CN" altLang="zh-CN"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⑧</a:t>
            </a:r>
            <a:endParaRPr lang="zh-CN" altLang="en-US"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9593275" y="5456989"/>
            <a:ext cx="492443" cy="461665"/>
          </a:xfrm>
          <a:prstGeom prst="rect">
            <a:avLst/>
          </a:prstGeom>
        </p:spPr>
        <p:txBody>
          <a:bodyPr wrap="none">
            <a:spAutoFit/>
          </a:bodyPr>
          <a:lstStyle/>
          <a:p>
            <a:r>
              <a:rPr lang="zh-CN"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⑩</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9593275" y="5884916"/>
            <a:ext cx="492443" cy="461665"/>
          </a:xfrm>
          <a:prstGeom prst="rect">
            <a:avLst/>
          </a:prstGeom>
        </p:spPr>
        <p:txBody>
          <a:bodyPr wrap="none">
            <a:spAutoFit/>
          </a:bodyPr>
          <a:lstStyle/>
          <a:p>
            <a:r>
              <a:rPr lang="en-US" altLang="zh-CN"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⑪</a:t>
            </a:r>
            <a:endParaRPr lang="zh-CN" altLang="en-US"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0057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linds(horizont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linds(horizont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blinds(horizontal)">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blinds(horizontal)">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12.jpeg"/>
          <p:cNvPicPr/>
          <p:nvPr/>
        </p:nvPicPr>
        <p:blipFill>
          <a:blip r:embed="rId2">
            <a:clrChange>
              <a:clrFrom>
                <a:srgbClr val="FFFFFF"/>
              </a:clrFrom>
              <a:clrTo>
                <a:srgbClr val="FFFFFF">
                  <a:alpha val="0"/>
                </a:srgbClr>
              </a:clrTo>
            </a:clrChange>
          </a:blip>
          <a:stretch>
            <a:fillRect/>
          </a:stretch>
        </p:blipFill>
        <p:spPr>
          <a:xfrm>
            <a:off x="3107088" y="1485578"/>
            <a:ext cx="5976237" cy="5229390"/>
          </a:xfrm>
          <a:prstGeom prst="rect">
            <a:avLst/>
          </a:prstGeom>
        </p:spPr>
      </p:pic>
      <p:sp>
        <p:nvSpPr>
          <p:cNvPr id="42" name="矩形 41"/>
          <p:cNvSpPr/>
          <p:nvPr/>
        </p:nvSpPr>
        <p:spPr>
          <a:xfrm>
            <a:off x="389949" y="117426"/>
            <a:ext cx="11410514" cy="1318053"/>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交叉分类法应用举例</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将下列氧化物与指定类别连线：</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4" name="直接连接符 3"/>
          <p:cNvCxnSpPr/>
          <p:nvPr/>
        </p:nvCxnSpPr>
        <p:spPr>
          <a:xfrm flipV="1">
            <a:off x="4583038" y="3265170"/>
            <a:ext cx="792088" cy="6733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154514" y="3182433"/>
            <a:ext cx="9738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583038" y="3862404"/>
            <a:ext cx="792088" cy="4128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186264" y="3827450"/>
            <a:ext cx="8852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83038" y="4417180"/>
            <a:ext cx="792088" cy="658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262534" y="4482991"/>
            <a:ext cx="840784" cy="60354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583038" y="5302564"/>
            <a:ext cx="1008112" cy="7200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107197" y="5302564"/>
            <a:ext cx="919851" cy="9498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4583038" y="5847012"/>
            <a:ext cx="1008112" cy="4053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6107197" y="5158548"/>
            <a:ext cx="964353" cy="5811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583038" y="6438317"/>
            <a:ext cx="1008112"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6107197" y="6324419"/>
            <a:ext cx="919851" cy="541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6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_Office 主题​​">
  <a:themeElements>
    <a:clrScheme name="自定义 2">
      <a:dk1>
        <a:sysClr val="windowText" lastClr="000000"/>
      </a:dk1>
      <a:lt1>
        <a:sysClr val="window" lastClr="C7EDCA"/>
      </a:lt1>
      <a:dk2>
        <a:srgbClr val="44546A"/>
      </a:dk2>
      <a:lt2>
        <a:srgbClr val="E7E6E6"/>
      </a:lt2>
      <a:accent1>
        <a:srgbClr val="5B9BD5"/>
      </a:accent1>
      <a:accent2>
        <a:srgbClr val="FF00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TotalTime>
  <Words>4868</Words>
  <Application>Microsoft Office PowerPoint</Application>
  <PresentationFormat>自定义</PresentationFormat>
  <Paragraphs>1067</Paragraphs>
  <Slides>76</Slides>
  <Notes>9</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76</vt:i4>
      </vt:variant>
    </vt:vector>
  </HeadingPairs>
  <TitlesOfParts>
    <vt:vector size="98" baseType="lpstr">
      <vt:lpstr>Adobe 黑体 Std R</vt:lpstr>
      <vt:lpstr>C-KT</vt:lpstr>
      <vt:lpstr>DOUYU Font</vt:lpstr>
      <vt:lpstr>MS Mincho</vt:lpstr>
      <vt:lpstr>等线</vt:lpstr>
      <vt:lpstr>方正大黑_GBK</vt:lpstr>
      <vt:lpstr>方正大黑简体</vt:lpstr>
      <vt:lpstr>方正楷体_GBK</vt:lpstr>
      <vt:lpstr>方正书宋_GBK</vt:lpstr>
      <vt:lpstr>方正中等线简体</vt:lpstr>
      <vt:lpstr>方正准圆_GBK</vt:lpstr>
      <vt:lpstr>华文黑体</vt:lpstr>
      <vt:lpstr>华文细黑</vt:lpstr>
      <vt:lpstr>楷体</vt:lpstr>
      <vt:lpstr>明兰_UI_TC</vt:lpstr>
      <vt:lpstr>宋体</vt:lpstr>
      <vt:lpstr>微软雅黑</vt:lpstr>
      <vt:lpstr>Arial</vt:lpstr>
      <vt:lpstr>Calibri</vt:lpstr>
      <vt:lpstr>Courier New</vt:lpstr>
      <vt:lpstr>Times New Roman</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化学课件</dc:title>
  <dc:creator>金榜苑</dc:creator>
  <cp:lastModifiedBy>Admin</cp:lastModifiedBy>
  <cp:revision>6717</cp:revision>
  <dcterms:created xsi:type="dcterms:W3CDTF">2014-11-27T01:03:00Z</dcterms:created>
  <dcterms:modified xsi:type="dcterms:W3CDTF">2025-02-14T08:34:30Z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F9A15CD799CA4571B5BBA2371C765EB1_12</vt:lpwstr>
  </property>
</Properties>
</file>