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76"/>
  </p:notesMasterIdLst>
  <p:handoutMasterIdLst>
    <p:handoutMasterId r:id="rId77"/>
  </p:handoutMasterIdLst>
  <p:sldIdLst>
    <p:sldId id="817" r:id="rId3"/>
    <p:sldId id="710" r:id="rId4"/>
    <p:sldId id="870" r:id="rId5"/>
    <p:sldId id="914" r:id="rId6"/>
    <p:sldId id="716" r:id="rId7"/>
    <p:sldId id="871" r:id="rId8"/>
    <p:sldId id="874" r:id="rId9"/>
    <p:sldId id="919" r:id="rId10"/>
    <p:sldId id="920" r:id="rId11"/>
    <p:sldId id="875" r:id="rId12"/>
    <p:sldId id="565" r:id="rId13"/>
    <p:sldId id="921" r:id="rId14"/>
    <p:sldId id="672" r:id="rId15"/>
    <p:sldId id="723" r:id="rId16"/>
    <p:sldId id="879" r:id="rId17"/>
    <p:sldId id="813" r:id="rId18"/>
    <p:sldId id="915" r:id="rId19"/>
    <p:sldId id="883" r:id="rId20"/>
    <p:sldId id="831" r:id="rId21"/>
    <p:sldId id="851" r:id="rId22"/>
    <p:sldId id="823" r:id="rId23"/>
    <p:sldId id="731" r:id="rId24"/>
    <p:sldId id="923" r:id="rId25"/>
    <p:sldId id="815" r:id="rId26"/>
    <p:sldId id="886" r:id="rId27"/>
    <p:sldId id="855" r:id="rId28"/>
    <p:sldId id="926" r:id="rId29"/>
    <p:sldId id="927" r:id="rId30"/>
    <p:sldId id="928" r:id="rId31"/>
    <p:sldId id="929" r:id="rId32"/>
    <p:sldId id="930" r:id="rId33"/>
    <p:sldId id="931" r:id="rId34"/>
    <p:sldId id="932" r:id="rId35"/>
    <p:sldId id="749" r:id="rId36"/>
    <p:sldId id="933" r:id="rId37"/>
    <p:sldId id="934" r:id="rId38"/>
    <p:sldId id="935" r:id="rId39"/>
    <p:sldId id="924" r:id="rId40"/>
    <p:sldId id="824" r:id="rId41"/>
    <p:sldId id="937" r:id="rId42"/>
    <p:sldId id="770" r:id="rId43"/>
    <p:sldId id="938" r:id="rId44"/>
    <p:sldId id="890" r:id="rId45"/>
    <p:sldId id="753" r:id="rId46"/>
    <p:sldId id="814" r:id="rId47"/>
    <p:sldId id="755" r:id="rId48"/>
    <p:sldId id="756" r:id="rId49"/>
    <p:sldId id="757" r:id="rId50"/>
    <p:sldId id="758" r:id="rId51"/>
    <p:sldId id="816" r:id="rId52"/>
    <p:sldId id="319" r:id="rId53"/>
    <p:sldId id="320" r:id="rId54"/>
    <p:sldId id="321" r:id="rId55"/>
    <p:sldId id="322" r:id="rId56"/>
    <p:sldId id="323" r:id="rId57"/>
    <p:sldId id="324" r:id="rId58"/>
    <p:sldId id="906" r:id="rId59"/>
    <p:sldId id="325" r:id="rId60"/>
    <p:sldId id="326" r:id="rId61"/>
    <p:sldId id="327" r:id="rId62"/>
    <p:sldId id="328" r:id="rId63"/>
    <p:sldId id="939" r:id="rId64"/>
    <p:sldId id="940" r:id="rId65"/>
    <p:sldId id="329" r:id="rId66"/>
    <p:sldId id="330" r:id="rId67"/>
    <p:sldId id="331" r:id="rId68"/>
    <p:sldId id="866" r:id="rId69"/>
    <p:sldId id="332" r:id="rId70"/>
    <p:sldId id="333" r:id="rId71"/>
    <p:sldId id="651" r:id="rId72"/>
    <p:sldId id="334" r:id="rId73"/>
    <p:sldId id="867" r:id="rId74"/>
    <p:sldId id="822" r:id="rId75"/>
  </p:sldIdLst>
  <p:sldSz cx="12192000" cy="6858000"/>
  <p:notesSz cx="6858000" cy="9144000"/>
  <p:custDataLst>
    <p:tags r:id="rId7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429" autoAdjust="0"/>
  </p:normalViewPr>
  <p:slideViewPr>
    <p:cSldViewPr>
      <p:cViewPr varScale="1">
        <p:scale>
          <a:sx n="109" d="100"/>
          <a:sy n="109" d="100"/>
        </p:scale>
        <p:origin x="492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6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0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04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0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7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20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9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8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43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98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97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037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1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4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24.xml"/><Relationship Id="rId4" Type="http://schemas.openxmlformats.org/officeDocument/2006/relationships/slide" Target="slide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4.xml"/><Relationship Id="rId18" Type="http://schemas.openxmlformats.org/officeDocument/2006/relationships/slide" Target="slide71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1.xml"/><Relationship Id="rId17" Type="http://schemas.openxmlformats.org/officeDocument/2006/relationships/slide" Target="slide69.xml"/><Relationship Id="rId2" Type="http://schemas.openxmlformats.org/officeDocument/2006/relationships/image" Target="../media/image11.png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0.xml"/><Relationship Id="rId5" Type="http://schemas.openxmlformats.org/officeDocument/2006/relationships/slide" Target="slide53.xml"/><Relationship Id="rId15" Type="http://schemas.openxmlformats.org/officeDocument/2006/relationships/slide" Target="slide66.xml"/><Relationship Id="rId10" Type="http://schemas.openxmlformats.org/officeDocument/2006/relationships/slide" Target="slide59.xml"/><Relationship Id="rId19" Type="http://schemas.openxmlformats.org/officeDocument/2006/relationships/image" Target="../media/image12.png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4.xml"/><Relationship Id="rId18" Type="http://schemas.openxmlformats.org/officeDocument/2006/relationships/slide" Target="slide71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1.xml"/><Relationship Id="rId17" Type="http://schemas.openxmlformats.org/officeDocument/2006/relationships/slide" Target="slide69.xml"/><Relationship Id="rId2" Type="http://schemas.openxmlformats.org/officeDocument/2006/relationships/image" Target="../media/image13.png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0.xml"/><Relationship Id="rId5" Type="http://schemas.openxmlformats.org/officeDocument/2006/relationships/slide" Target="slide53.xml"/><Relationship Id="rId15" Type="http://schemas.openxmlformats.org/officeDocument/2006/relationships/slide" Target="slide66.xml"/><Relationship Id="rId10" Type="http://schemas.openxmlformats.org/officeDocument/2006/relationships/slide" Target="slide59.xml"/><Relationship Id="rId19" Type="http://schemas.openxmlformats.org/officeDocument/2006/relationships/image" Target="../media/image14.png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4.xml"/><Relationship Id="rId18" Type="http://schemas.openxmlformats.org/officeDocument/2006/relationships/slide" Target="slide71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1.xml"/><Relationship Id="rId17" Type="http://schemas.openxmlformats.org/officeDocument/2006/relationships/slide" Target="slide69.xml"/><Relationship Id="rId2" Type="http://schemas.openxmlformats.org/officeDocument/2006/relationships/notesSlide" Target="../notesSlides/notesSlide27.xml"/><Relationship Id="rId16" Type="http://schemas.openxmlformats.org/officeDocument/2006/relationships/slide" Target="slide6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0.xml"/><Relationship Id="rId5" Type="http://schemas.openxmlformats.org/officeDocument/2006/relationships/slide" Target="slide53.xml"/><Relationship Id="rId15" Type="http://schemas.openxmlformats.org/officeDocument/2006/relationships/slide" Target="slide66.xml"/><Relationship Id="rId10" Type="http://schemas.openxmlformats.org/officeDocument/2006/relationships/slide" Target="slide59.xml"/><Relationship Id="rId19" Type="http://schemas.openxmlformats.org/officeDocument/2006/relationships/image" Target="../media/image15.png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18" Type="http://schemas.openxmlformats.org/officeDocument/2006/relationships/image" Target="../media/image17.png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19" Type="http://schemas.openxmlformats.org/officeDocument/2006/relationships/image" Target="../media/image18.png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4.xml"/><Relationship Id="rId18" Type="http://schemas.openxmlformats.org/officeDocument/2006/relationships/slide" Target="slide71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1.xml"/><Relationship Id="rId17" Type="http://schemas.openxmlformats.org/officeDocument/2006/relationships/slide" Target="slide69.xml"/><Relationship Id="rId2" Type="http://schemas.openxmlformats.org/officeDocument/2006/relationships/image" Target="../media/image19.png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0.xml"/><Relationship Id="rId5" Type="http://schemas.openxmlformats.org/officeDocument/2006/relationships/slide" Target="slide53.xml"/><Relationship Id="rId15" Type="http://schemas.openxmlformats.org/officeDocument/2006/relationships/slide" Target="slide66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4.xml"/><Relationship Id="rId18" Type="http://schemas.openxmlformats.org/officeDocument/2006/relationships/slide" Target="slide71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1.xml"/><Relationship Id="rId17" Type="http://schemas.openxmlformats.org/officeDocument/2006/relationships/slide" Target="slide69.xml"/><Relationship Id="rId2" Type="http://schemas.openxmlformats.org/officeDocument/2006/relationships/image" Target="../media/image20.png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0.xml"/><Relationship Id="rId5" Type="http://schemas.openxmlformats.org/officeDocument/2006/relationships/slide" Target="slide53.xml"/><Relationship Id="rId15" Type="http://schemas.openxmlformats.org/officeDocument/2006/relationships/slide" Target="slide66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18" Type="http://schemas.openxmlformats.org/officeDocument/2006/relationships/image" Target="../media/image21.png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5.xml"/><Relationship Id="rId18" Type="http://schemas.openxmlformats.org/officeDocument/2006/relationships/slide" Target="slide4.xml"/><Relationship Id="rId3" Type="http://schemas.openxmlformats.org/officeDocument/2006/relationships/slide" Target="slide52.xml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71.xml"/><Relationship Id="rId2" Type="http://schemas.openxmlformats.org/officeDocument/2006/relationships/slide" Target="slide51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11" Type="http://schemas.openxmlformats.org/officeDocument/2006/relationships/slide" Target="slide61.xml"/><Relationship Id="rId5" Type="http://schemas.openxmlformats.org/officeDocument/2006/relationships/slide" Target="slide54.xml"/><Relationship Id="rId15" Type="http://schemas.openxmlformats.org/officeDocument/2006/relationships/slide" Target="slide68.xml"/><Relationship Id="rId10" Type="http://schemas.openxmlformats.org/officeDocument/2006/relationships/slide" Target="slide60.xml"/><Relationship Id="rId19" Type="http://schemas.openxmlformats.org/officeDocument/2006/relationships/image" Target="../media/image3.png"/><Relationship Id="rId4" Type="http://schemas.openxmlformats.org/officeDocument/2006/relationships/slide" Target="slide53.xml"/><Relationship Id="rId9" Type="http://schemas.openxmlformats.org/officeDocument/2006/relationships/slide" Target="slide59.xml"/><Relationship Id="rId14" Type="http://schemas.openxmlformats.org/officeDocument/2006/relationships/slide" Target="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2020009" y="2824256"/>
            <a:ext cx="815198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§1.1</a:t>
            </a:r>
            <a:r>
              <a:rPr lang="zh-CN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　集合的概念与表示</a:t>
            </a:r>
            <a:endParaRPr lang="zh-CN" altLang="en-US" sz="4800" b="1" cap="all" spc="300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7" y="2044443"/>
            <a:ext cx="909037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元素与集合之间是属于或不属于的关系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注意符号的书写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11033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332656"/>
                <a:ext cx="11412000" cy="3386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下列对象能组成集合的是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的所有近似值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某个班级中学习好的所有同学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C.2024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年高考数学试卷中所有难题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某校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2024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年入学的全体高一年级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新生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32656"/>
                <a:ext cx="11412000" cy="3386889"/>
              </a:xfrm>
              <a:prstGeom prst="rect">
                <a:avLst/>
              </a:prstGeom>
              <a:blipFill rotWithShape="0">
                <a:blip r:embed="rId3"/>
                <a:stretch>
                  <a:fillRect l="-1122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0" y="484561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244426" y="293763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4535" y="3946635"/>
            <a:ext cx="11248331" cy="2320507"/>
            <a:chOff x="471835" y="4581128"/>
            <a:chExt cx="11248331" cy="2320507"/>
          </a:xfrm>
        </p:grpSpPr>
        <p:sp>
          <p:nvSpPr>
            <p:cNvPr id="20" name="圆角矩形 19"/>
            <p:cNvSpPr/>
            <p:nvPr/>
          </p:nvSpPr>
          <p:spPr>
            <a:xfrm>
              <a:off x="471835" y="4694020"/>
              <a:ext cx="11248331" cy="2207615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41394" y="4235817"/>
            <a:ext cx="1090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近似值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学习好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难题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标准不明确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不满足确定性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A,B,C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都不能构成集合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某校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2024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年入学的全体高一年级新生确定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能构成集合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7644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下列选项中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A.2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.|-3|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C.|-3|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D.0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∉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4535" y="2836685"/>
            <a:ext cx="11248331" cy="2464523"/>
            <a:chOff x="471835" y="4581128"/>
            <a:chExt cx="11248331" cy="2464523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2351631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41394" y="3128268"/>
            <a:ext cx="1090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根据元素与集合的关系得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|-3|=3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|-3|=3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;0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33744" y="130031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54806" y="195544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999656" y="130031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79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563495"/>
            <a:ext cx="91450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判断一组对象能构成集合的条件是能找到一个明确的标准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使得对于任何一个对象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都能确定它是不是给定集合的元素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判断元素和集合关系的两种方法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直接法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集合中的元素是直接给出的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推理法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判断该元素是否满足集合中元素所具有的特征即可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47746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692696"/>
            <a:ext cx="11339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下列说法正确的有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花坛上色彩艳丽的花朵构成一个集合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正方体的全体构成一个集合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未来世界的高科技产品构成一个集合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不大于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的所有自然数构成一个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263352" y="191683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263352" y="325929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4535" y="3212976"/>
            <a:ext cx="11248331" cy="1800200"/>
            <a:chOff x="471835" y="4581128"/>
            <a:chExt cx="11248331" cy="1800200"/>
          </a:xfrm>
        </p:grpSpPr>
        <p:sp>
          <p:nvSpPr>
            <p:cNvPr id="8" name="圆角矩形 7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41394" y="3504559"/>
            <a:ext cx="10909212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中的元素是第二象限的点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是实数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∉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(-2,1)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是第二象限内的点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(-2,1)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(1,3)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在第一象限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(1,3)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∉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7368" y="1179909"/>
            <a:ext cx="1133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是由平面直角坐标系中第二象限的点组成的集合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2_____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;(-2,1)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;(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1,3)</a:t>
            </a:r>
            <a:r>
              <a:rPr lang="zh-CN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64552" y="1245463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∉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20604" y="19740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65880" y="194845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∉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集合元素基本属性的应用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697206"/>
            <a:ext cx="114158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集合元素的基本属性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集合的元素必须是确定的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互异性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对于一个给定的集合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集合中的元素一定是不同的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无序性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集合中的元素可以任意排列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554987"/>
            <a:ext cx="9550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集合中的元素必须是确定的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不能是模棱两可的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任何两个元素不能相同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且与顺序无关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3263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,12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三个元素组成的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0000" y="1700808"/>
            <a:ext cx="11412000" cy="4536504"/>
            <a:chOff x="319674" y="2575382"/>
            <a:chExt cx="11412000" cy="4536504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4536504"/>
              <a:chOff x="319674" y="476672"/>
              <a:chExt cx="11412000" cy="4536504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442361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1384" y="1970256"/>
                <a:ext cx="11161240" cy="4126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-2=-3,2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不符合集合中元素的互异性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应舍去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符合集合中元素的互异性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综上可知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970256"/>
                <a:ext cx="11161240" cy="4126707"/>
              </a:xfrm>
              <a:prstGeom prst="rect">
                <a:avLst/>
              </a:prstGeom>
              <a:blipFill rotWithShape="0">
                <a:blip r:embed="rId3"/>
                <a:stretch>
                  <a:fillRect l="-1092" r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626245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了解集合的含义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体会元素与集合的</a:t>
            </a:r>
            <a:r>
              <a:rPr lang="en-US" altLang="zh-CN" sz="24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属于</a:t>
            </a:r>
            <a:r>
              <a:rPr lang="en-US" altLang="zh-CN" sz="24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记住常用数集的表示符号并会应用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理解集合中元素的基本属性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初步掌握集合的两种表示方法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列举法、描述法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会用集合的两种表示方法表示一些简单集合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理解集合相等、有限集、无限集、空集等概念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4624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本例中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中的三个元素换为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-3,2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其余不变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12695"/>
            <a:ext cx="1991544" cy="523220"/>
            <a:chOff x="0" y="586780"/>
            <a:chExt cx="2209642" cy="523220"/>
          </a:xfrm>
        </p:grpSpPr>
        <p:sp>
          <p:nvSpPr>
            <p:cNvPr id="5" name="矩形 4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1383987"/>
            <a:ext cx="11412000" cy="5328592"/>
            <a:chOff x="319674" y="2575382"/>
            <a:chExt cx="11412000" cy="532859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5328592"/>
              <a:chOff x="319674" y="476672"/>
              <a:chExt cx="11412000" cy="5328592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5215701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51384" y="1538465"/>
            <a:ext cx="11161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-3=-3,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中的元素为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-3,-1,-4,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-1=-3,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中的元素为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-4,-3,-3,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不满足元素的互异性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-4=-3,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=±1.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中的元素为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-2,1,-3,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知不符合题意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综上可知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2824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21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策略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根据集合中元素的确定性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可以解出参数的所有可能值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再根据集合中元素的互异性对求得的参数值进行检验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利用集合中元素的互异性解题时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要注意分类讨论思想的应用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767708"/>
            <a:ext cx="9578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利用集合中元素的确定性、互异性求参数的策略及注意点</a:t>
            </a: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4" y="548680"/>
            <a:ext cx="1139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中含有三个元素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应满足的条件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712562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0000" y="2060848"/>
            <a:ext cx="11412000" cy="2376264"/>
            <a:chOff x="319674" y="2575382"/>
            <a:chExt cx="11412000" cy="2376264"/>
          </a:xfrm>
        </p:grpSpPr>
        <p:grpSp>
          <p:nvGrpSpPr>
            <p:cNvPr id="33" name="组合 32"/>
            <p:cNvGrpSpPr/>
            <p:nvPr/>
          </p:nvGrpSpPr>
          <p:grpSpPr>
            <a:xfrm>
              <a:off x="319674" y="2575382"/>
              <a:ext cx="11412000" cy="2376264"/>
              <a:chOff x="319674" y="476672"/>
              <a:chExt cx="11412000" cy="237626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319674" y="589563"/>
                <a:ext cx="11412000" cy="226337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51384" y="2330296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由集合中元素的互异性可知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≠3,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≠3.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≠-1,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≠3.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4" y="675906"/>
            <a:ext cx="11392777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90000" y="1772816"/>
            <a:ext cx="11412000" cy="1800200"/>
            <a:chOff x="319674" y="2575382"/>
            <a:chExt cx="11412000" cy="1800200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1800200"/>
              <a:chOff x="319674" y="476672"/>
              <a:chExt cx="11412000" cy="180020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1687309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384" y="2042264"/>
            <a:ext cx="1116124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集合的表示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983082"/>
            <a:ext cx="11519302" cy="14180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2833207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dirty="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这是用自然语言法表示的集合</a:t>
            </a:r>
            <a:r>
              <a:rPr lang="en-US" altLang="zh-CN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我们可以把所有男生的名字写出来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或者把所有男生的学号一一写出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969994"/>
            <a:ext cx="994082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本班所有的男生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组成的集合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这是利用的哪种方法表示的集合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你能把集合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中的所有元素逐一列举出来吗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099075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kern="100" dirty="0">
                <a:solidFill>
                  <a:prstClr val="white"/>
                </a:solidFill>
                <a:latin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7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412776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列举法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将集合的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并置于花括号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内的表示集合的方法叫做列举法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1744" y="154749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一一列举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554987"/>
            <a:ext cx="9550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集合中的元素之间用逗号分隔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元素不重复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元素无顺序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元素个数较少时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把元素一一列举并用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括起来即可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元素个数较多且有明显规律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可用列举法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但必须把规律显示清楚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然后加省略号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9024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9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983083"/>
            <a:ext cx="11519302" cy="78973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2132856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-7&lt;3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的解是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因为满足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的实数有无数个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-7&lt;3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的解集无法用列举法表示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但是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我们可以利用解集中元素的共同特征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是实数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把解集表示为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969994"/>
            <a:ext cx="9940828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你能用列举法表示不等式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-7&lt;3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099075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kern="100" dirty="0">
                <a:solidFill>
                  <a:prstClr val="white"/>
                </a:solidFill>
                <a:latin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983083"/>
            <a:ext cx="11519302" cy="78973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1916832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969994"/>
            <a:ext cx="9940828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仿照上面的例子以及阅读课本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你能表示偶数集吗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099075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kern="100" dirty="0">
                <a:solidFill>
                  <a:prstClr val="white"/>
                </a:solidFill>
                <a:latin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6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554237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在体育课上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体育老师常说的一句话就是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这个时候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同学们从四面八方集合到一起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而这个集合是一个动词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在我们数学课上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也有一个名词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比如在小学和初中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我们学习过自然数的集合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同一平面内到一个定点的距离等于定长的点的集合等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为了进一步了解集合的有关知识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我们开始今天的学习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412776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将集合的所有元素都具有的性质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满足的条件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表示出来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这样表示集合的方法称为描述法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088" y="2122394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)}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554987"/>
            <a:ext cx="9550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用描述法表示集合时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应写清该集合中元素的代表符号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并用简明、准确的语言描述集合的特征性质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从上下文的关系来看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若元素的取值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或变化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范围是明确的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则可省略不写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9024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3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193839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为了直观地表示集合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我们常画一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曲线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用它的内部来表示一个集合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集合相等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如果两个集合所含的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中的元素都是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中的元素也都是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那么称这两个集合相等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6071" y="134076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封闭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9074" y="1971256"/>
            <a:ext cx="128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Venn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3906" y="32129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完全相同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193839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集合的分类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按照集合元素的多少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集合可以分为有限集和无限集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元素的集合称为有限集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元素的集合称为无限集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不含任何元素的集合称为空集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48408" y="25942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29808" y="26030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84032" y="3913892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260648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用恰当的方法表示下列给定的集合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不大于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的非负偶数组成的集合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700808"/>
            <a:ext cx="11412000" cy="1762100"/>
            <a:chOff x="319674" y="2575382"/>
            <a:chExt cx="11412000" cy="1762100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762100"/>
              <a:chOff x="319674" y="476672"/>
              <a:chExt cx="11412000" cy="1762100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1649209"/>
              </a:xfrm>
              <a:prstGeom prst="roundRect">
                <a:avLst>
                  <a:gd name="adj" fmla="val 4948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425970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51384" y="1970256"/>
            <a:ext cx="1101722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不大于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的非负偶数有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0,2,4,6,8,10,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={0,2,4,6,8,10}.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0000" y="369556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-3=0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的实数根组成的集合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0000" y="4581128"/>
            <a:ext cx="11412000" cy="1762100"/>
            <a:chOff x="319674" y="2575382"/>
            <a:chExt cx="11412000" cy="17621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19674" y="2575382"/>
              <a:ext cx="11412000" cy="1762100"/>
              <a:chOff x="319674" y="476672"/>
              <a:chExt cx="11412000" cy="17621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19674" y="589563"/>
                <a:ext cx="11412000" cy="1649209"/>
              </a:xfrm>
              <a:prstGeom prst="roundRect">
                <a:avLst>
                  <a:gd name="adj" fmla="val 388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51384" y="4850576"/>
            <a:ext cx="1101722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的实数根为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-1,3,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={-1,3}.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375355"/>
                <a:ext cx="11412000" cy="15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方程组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=4,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75355"/>
                <a:ext cx="11412000" cy="1534074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1887523"/>
            <a:ext cx="11412000" cy="2261557"/>
            <a:chOff x="319674" y="2575382"/>
            <a:chExt cx="11412000" cy="2261557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2261557"/>
              <a:chOff x="319674" y="476672"/>
              <a:chExt cx="11412000" cy="2261557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2148666"/>
              </a:xfrm>
              <a:prstGeom prst="roundRect">
                <a:avLst>
                  <a:gd name="adj" fmla="val 4948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1384" y="1959531"/>
                <a:ext cx="11017224" cy="2180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方程组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=4,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的解为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所以方程组的解集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={(3,1)}.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959531"/>
                <a:ext cx="11017224" cy="2180405"/>
              </a:xfrm>
              <a:prstGeom prst="rect">
                <a:avLst/>
              </a:prstGeom>
              <a:blipFill rotWithShape="0">
                <a:blip r:embed="rId4"/>
                <a:stretch>
                  <a:fillRect l="-1106" b="-3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7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0000" y="69269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④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的解组成的集合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0000" y="1650270"/>
            <a:ext cx="11412000" cy="3650938"/>
            <a:chOff x="319674" y="2575382"/>
            <a:chExt cx="11412000" cy="3650938"/>
          </a:xfrm>
        </p:grpSpPr>
        <p:grpSp>
          <p:nvGrpSpPr>
            <p:cNvPr id="17" name="组合 16"/>
            <p:cNvGrpSpPr/>
            <p:nvPr/>
          </p:nvGrpSpPr>
          <p:grpSpPr>
            <a:xfrm>
              <a:off x="319674" y="2575382"/>
              <a:ext cx="11412000" cy="3650938"/>
              <a:chOff x="319674" y="476672"/>
              <a:chExt cx="11412000" cy="365093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19674" y="589563"/>
                <a:ext cx="11412000" cy="3538047"/>
              </a:xfrm>
              <a:prstGeom prst="roundRect">
                <a:avLst>
                  <a:gd name="adj" fmla="val 388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51384" y="1919718"/>
            <a:ext cx="11017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的解组成的集合为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中的元素是数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设代表元素为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-3&lt;1},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0000" y="47667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⑤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的正整数的集合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0000" y="1311700"/>
            <a:ext cx="11412000" cy="1850738"/>
            <a:chOff x="319674" y="2575382"/>
            <a:chExt cx="11412000" cy="1850738"/>
          </a:xfrm>
        </p:grpSpPr>
        <p:grpSp>
          <p:nvGrpSpPr>
            <p:cNvPr id="17" name="组合 16"/>
            <p:cNvGrpSpPr/>
            <p:nvPr/>
          </p:nvGrpSpPr>
          <p:grpSpPr>
            <a:xfrm>
              <a:off x="319674" y="2575382"/>
              <a:ext cx="11412000" cy="1850738"/>
              <a:chOff x="319674" y="476672"/>
              <a:chExt cx="11412000" cy="185073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19674" y="589563"/>
                <a:ext cx="11412000" cy="1737847"/>
              </a:xfrm>
              <a:prstGeom prst="roundRect">
                <a:avLst>
                  <a:gd name="adj" fmla="val 388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51384" y="1581148"/>
            <a:ext cx="11017224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设被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除余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的数为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但元素为正整数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所以被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除余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的正整数的集合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335699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⑥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平面直角坐标系中第二象限内的点组成的集合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0000" y="4192020"/>
            <a:ext cx="11412000" cy="1850738"/>
            <a:chOff x="319674" y="2575382"/>
            <a:chExt cx="11412000" cy="1850738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1850738"/>
              <a:chOff x="319674" y="476672"/>
              <a:chExt cx="11412000" cy="185073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1737847"/>
              </a:xfrm>
              <a:prstGeom prst="roundRect">
                <a:avLst>
                  <a:gd name="adj" fmla="val 388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51384" y="4461468"/>
            <a:ext cx="1101722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平面直角坐标系中第二象限内的点的横坐标为负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纵坐标为正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故第二象限内的点的集合为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175730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60296" y="132730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76520" y="13255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535" y="2204864"/>
            <a:ext cx="11248331" cy="3096344"/>
            <a:chOff x="471835" y="4581128"/>
            <a:chExt cx="11248331" cy="3096344"/>
          </a:xfrm>
        </p:grpSpPr>
        <p:sp>
          <p:nvSpPr>
            <p:cNvPr id="6" name="圆角矩形 5"/>
            <p:cNvSpPr/>
            <p:nvPr/>
          </p:nvSpPr>
          <p:spPr>
            <a:xfrm>
              <a:off x="471835" y="4694020"/>
              <a:ext cx="11248331" cy="2983452"/>
            </a:xfrm>
            <a:prstGeom prst="roundRect">
              <a:avLst>
                <a:gd name="adj" fmla="val 20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48872" y="2474727"/>
            <a:ext cx="10694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相等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不满足集合中元素的互异性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应舍去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0"/>
            <a:ext cx="11377264" cy="4852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16521"/>
            <a:ext cx="93621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用列举法表示集合的注意点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把元素一一列举出来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且相同元素只能列举一次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已包含所有的意思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不能出现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利用描述法表示集合的注意点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写清楚该集合代表元素的符号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所有描述的内容都要写在花括号内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一、集合的相关概念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4677986" cy="53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二、集合元素基本属性的应用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三、集合的表示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240472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16521"/>
            <a:ext cx="9362130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一个集合可以用不同的方法表示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若两个集合相等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则这两个集合的元素相同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要注意其中的元素不一定按顺序对应相等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应注意检验元素是否满足互异性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31118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用列举法或描述法表示下列集合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由所有小于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的既是奇数又是质数的自然数组成的集合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513905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1938302"/>
            <a:ext cx="11412000" cy="1850738"/>
            <a:chOff x="319674" y="2575382"/>
            <a:chExt cx="11412000" cy="1850738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850738"/>
              <a:chOff x="319674" y="476672"/>
              <a:chExt cx="11412000" cy="1850738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1737847"/>
              </a:xfrm>
              <a:prstGeom prst="roundRect">
                <a:avLst>
                  <a:gd name="adj" fmla="val 388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51384" y="2207750"/>
            <a:ext cx="1101722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满足条件的数有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3,5,7,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所以所求集合为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{3,5,7}.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3914472"/>
            <a:ext cx="822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大又比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小的实数组成的集合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0000" y="4890630"/>
            <a:ext cx="11412000" cy="1130658"/>
            <a:chOff x="319674" y="2575382"/>
            <a:chExt cx="11412000" cy="1130658"/>
          </a:xfrm>
        </p:grpSpPr>
        <p:grpSp>
          <p:nvGrpSpPr>
            <p:cNvPr id="23" name="组合 22"/>
            <p:cNvGrpSpPr/>
            <p:nvPr/>
          </p:nvGrpSpPr>
          <p:grpSpPr>
            <a:xfrm>
              <a:off x="319674" y="2575382"/>
              <a:ext cx="11412000" cy="1130658"/>
              <a:chOff x="319674" y="476672"/>
              <a:chExt cx="11412000" cy="1130658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19674" y="589563"/>
                <a:ext cx="11412000" cy="1017767"/>
              </a:xfrm>
              <a:prstGeom prst="roundRect">
                <a:avLst>
                  <a:gd name="adj" fmla="val 6498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51384" y="5160078"/>
            <a:ext cx="1101722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可以表示成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52642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538208"/>
            <a:ext cx="11412000" cy="1178282"/>
            <a:chOff x="319674" y="2575382"/>
            <a:chExt cx="11412000" cy="117828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178282"/>
              <a:chOff x="319674" y="476672"/>
              <a:chExt cx="11412000" cy="117828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4"/>
                <a:ext cx="11412000" cy="1065390"/>
              </a:xfrm>
              <a:prstGeom prst="roundRect">
                <a:avLst>
                  <a:gd name="adj" fmla="val 7214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51384" y="1807656"/>
            <a:ext cx="1101722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可以表示成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2978368"/>
            <a:ext cx="822628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④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上的点的集合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0000" y="3954526"/>
            <a:ext cx="11412000" cy="1130658"/>
            <a:chOff x="319674" y="2575382"/>
            <a:chExt cx="11412000" cy="1130658"/>
          </a:xfrm>
        </p:grpSpPr>
        <p:grpSp>
          <p:nvGrpSpPr>
            <p:cNvPr id="23" name="组合 22"/>
            <p:cNvGrpSpPr/>
            <p:nvPr/>
          </p:nvGrpSpPr>
          <p:grpSpPr>
            <a:xfrm>
              <a:off x="319674" y="2575382"/>
              <a:ext cx="11412000" cy="1130658"/>
              <a:chOff x="319674" y="476672"/>
              <a:chExt cx="11412000" cy="1130658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19674" y="589563"/>
                <a:ext cx="11412000" cy="1017767"/>
              </a:xfrm>
              <a:prstGeom prst="roundRect">
                <a:avLst>
                  <a:gd name="adj" fmla="val 6498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51384" y="4223974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可以表示成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92696"/>
                <a:ext cx="11412000" cy="10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}=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92696"/>
                <a:ext cx="11412000" cy="1053878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484535" y="1988840"/>
            <a:ext cx="11248331" cy="2592288"/>
            <a:chOff x="471835" y="4581128"/>
            <a:chExt cx="11248331" cy="2592288"/>
          </a:xfrm>
        </p:grpSpPr>
        <p:sp>
          <p:nvSpPr>
            <p:cNvPr id="18" name="圆角矩形 17"/>
            <p:cNvSpPr/>
            <p:nvPr/>
          </p:nvSpPr>
          <p:spPr>
            <a:xfrm>
              <a:off x="471835" y="4694020"/>
              <a:ext cx="11248331" cy="2479396"/>
            </a:xfrm>
            <a:prstGeom prst="roundRect">
              <a:avLst>
                <a:gd name="adj" fmla="val 20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48872" y="2265301"/>
                <a:ext cx="8083432" cy="23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72" y="2265301"/>
                <a:ext cx="8083432" cy="2315827"/>
              </a:xfrm>
              <a:prstGeom prst="rect">
                <a:avLst/>
              </a:prstGeom>
              <a:blipFill rotWithShape="0">
                <a:blip r:embed="rId4"/>
                <a:stretch>
                  <a:fillRect l="-1584" b="-3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49860" y="105273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集合的概念、元素与集合的关系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集合中元素的属性及应用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用列举法和描述法表示集合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分类讨论、等价转化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忽视集合中元素的互异性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忽视点集与数集的区别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四</a:t>
            </a:r>
            <a:endParaRPr lang="zh-CN" altLang="en-U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000" y="33005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下列选项中能构成集合的有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接近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的所有正整数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的实数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024,1)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(1,2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024)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某班级里身高较高的学生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0652" y="126439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284984"/>
            <a:ext cx="11248331" cy="2893680"/>
            <a:chOff x="471835" y="4581128"/>
            <a:chExt cx="11248331" cy="2893680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2780788"/>
            </a:xfrm>
            <a:prstGeom prst="roundRect">
              <a:avLst>
                <a:gd name="adj" fmla="val 323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501008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接近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的所有正整数标准不明确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故不能构成集合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小于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是一个明确的标准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能构成集合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,(2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024,1)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(1,2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是两个不同的点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是确定的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能构成集合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某班级里身高较高的学生不能构成一个集合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36212" y="190359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0482" y="1134087"/>
                <a:ext cx="11491037" cy="2092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中的元素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则下列各式正确的是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A.3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B.3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C.3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D.3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1134087"/>
                <a:ext cx="11491037" cy="2092111"/>
              </a:xfrm>
              <a:prstGeom prst="rect">
                <a:avLst/>
              </a:prstGeom>
              <a:blipFill rotWithShape="0">
                <a:blip r:embed="rId2"/>
                <a:stretch>
                  <a:fillRect l="-1060" b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863752" y="24413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3356992"/>
            <a:ext cx="11248331" cy="1872208"/>
            <a:chOff x="471835" y="4581128"/>
            <a:chExt cx="11248331" cy="1872208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3657724"/>
                <a:ext cx="10801200" cy="150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3-1=2&gt;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-3-1=-4&lt;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657724"/>
                <a:ext cx="10801200" cy="1506566"/>
              </a:xfrm>
              <a:prstGeom prst="rect">
                <a:avLst/>
              </a:prstGeom>
              <a:blipFill rotWithShape="0">
                <a:blip r:embed="rId7"/>
                <a:stretch>
                  <a:fillRect l="-1129" b="-4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726604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的另一种表示法是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A.{0,1,2,3,4}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.{1,2,3,4}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C.{0,1,2,3,4,5}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.{1,2,3,4,5}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8004" y="13409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996952"/>
            <a:ext cx="11248331" cy="1872208"/>
            <a:chOff x="471835" y="4581128"/>
            <a:chExt cx="11248331" cy="1872208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5400" y="3320261"/>
            <a:ext cx="10873208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-3&lt;2,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=1,2,3,4.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2090" y="818128"/>
            <a:ext cx="1136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)=0},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2592288"/>
            <a:chOff x="471835" y="4581128"/>
            <a:chExt cx="11248331" cy="2592288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2479396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5400" y="2672189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64352" y="95977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88488" y="9621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集合的相关概念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五</a:t>
            </a:r>
            <a:endParaRPr lang="zh-CN" altLang="en-U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90000" y="1052736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下列选项中能构成集合的是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高一年级跑得快的同学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中国的大河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C.3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的倍数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的有理数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37952" y="358110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45596" y="293302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71835" y="4517204"/>
            <a:ext cx="11248331" cy="1080120"/>
            <a:chOff x="471835" y="4581128"/>
            <a:chExt cx="11248331" cy="1080120"/>
          </a:xfrm>
        </p:grpSpPr>
        <p:sp>
          <p:nvSpPr>
            <p:cNvPr id="27" name="圆角矩形 26"/>
            <p:cNvSpPr/>
            <p:nvPr/>
          </p:nvSpPr>
          <p:spPr>
            <a:xfrm>
              <a:off x="471835" y="4694021"/>
              <a:ext cx="11248331" cy="967227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23392" y="4733228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都不具备确定性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不能构成集合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/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792505"/>
                <a:ext cx="11412000" cy="2299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中的元素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但不是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中的元素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可以是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A.3.14	B.-5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92505"/>
                <a:ext cx="11412000" cy="2299860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23211" y="222887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68769"/>
            <a:ext cx="11248331" cy="1052319"/>
            <a:chOff x="471835" y="4581128"/>
            <a:chExt cx="11248331" cy="1052319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939428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3356992"/>
                <a:ext cx="10801200" cy="79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应为无理数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可以为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356992"/>
                <a:ext cx="10801200" cy="798488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2309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是由大于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且小于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的实数构成的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则下列关系式正确的是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B.0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C.1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2309735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3001993" y="201323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924944"/>
            <a:ext cx="11248331" cy="3216938"/>
            <a:chOff x="471835" y="4581128"/>
            <a:chExt cx="11248331" cy="321693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3104047"/>
            </a:xfrm>
            <a:prstGeom prst="roundRect">
              <a:avLst>
                <a:gd name="adj" fmla="val 20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3185817"/>
                <a:ext cx="10801200" cy="2956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2&lt;0&lt;1,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不小于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185817"/>
                <a:ext cx="10801200" cy="2956066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789891"/>
            <a:ext cx="11412000" cy="1962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若以集合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的四个元素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为边长构成一个四边形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则这个四边形可能是</a:t>
            </a:r>
            <a:endParaRPr lang="zh-CN" altLang="zh-CN" sz="1100" spc="-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梯形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平行四边形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菱形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矩形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54474" y="138807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996952"/>
            <a:ext cx="11248331" cy="1728192"/>
            <a:chOff x="471835" y="4581128"/>
            <a:chExt cx="11248331" cy="17281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615300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3212976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四个元素互不相同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故它们组成的四边形的四条边都不相等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则这个四边形可能是梯形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1073934"/>
            <a:ext cx="11298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用列举法表示集合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+1=0}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A.{1,1}	B.{1}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=1}	D.{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+1=0}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498636" y="169780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501008"/>
            <a:ext cx="11248331" cy="1224136"/>
            <a:chOff x="471835" y="4581128"/>
            <a:chExt cx="11248331" cy="1224136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60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2759" y="3787874"/>
            <a:ext cx="10895849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有两个相等的实数根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根据集合元素的互异性知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76" y="980728"/>
            <a:ext cx="113685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下列说法中不正确的是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{0}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表示同一个集合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={(3,4)}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表示同一个集合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-2)=0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的所有解的集合可表示为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{1,1,2}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|4&lt;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不能用列举法表示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57454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226799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90464" y="287919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739304"/>
            <a:ext cx="11248331" cy="4417888"/>
            <a:chOff x="471835" y="4581128"/>
            <a:chExt cx="11248331" cy="4417888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4304996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980728"/>
            <a:ext cx="1080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是一个数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{0}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是一个集合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,0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{0},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表示数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3,4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构成的集合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={(3,4)}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表示点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(3,4)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构成的集合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根据集合元素的互异性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可得方程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的所有解的集合可表示为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|4&lt;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含有无穷个元素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不能用列举法表示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090" y="809472"/>
            <a:ext cx="1129807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2,4,6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构成的集合为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,6-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060848"/>
            <a:ext cx="11248331" cy="1872208"/>
            <a:chOff x="471835" y="4581128"/>
            <a:chExt cx="11248331" cy="1872208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521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2357589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代入验证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6-2=4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6-4=2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6-6=0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不符合题意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48328" y="92678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或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7368" y="188640"/>
                <a:ext cx="11449272" cy="10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若集合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与集合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,0}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相等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值为</a:t>
                </a:r>
                <a:r>
                  <a:rPr lang="zh-CN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88640"/>
                <a:ext cx="11449272" cy="1053878"/>
              </a:xfrm>
              <a:prstGeom prst="rect">
                <a:avLst/>
              </a:prstGeom>
              <a:blipFill rotWithShape="0">
                <a:blip r:embed="rId19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1340768"/>
            <a:ext cx="11248331" cy="4680520"/>
            <a:chOff x="471835" y="4581128"/>
            <a:chExt cx="11248331" cy="4680520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567628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1527401"/>
                <a:ext cx="10081120" cy="4560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由已知可得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因为两集合相等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所以有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经检验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满足条件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527401"/>
                <a:ext cx="10081120" cy="4560351"/>
              </a:xfrm>
              <a:prstGeom prst="rect">
                <a:avLst/>
              </a:prstGeom>
              <a:blipFill rotWithShape="0">
                <a:blip r:embed="rId20"/>
                <a:stretch>
                  <a:fillRect l="-1209" b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9665604" y="5688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81999"/>
            <a:ext cx="11519302" cy="52345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168911"/>
            <a:ext cx="6916492" cy="519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观察下面的几个例子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讨论它们有什么共同特点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~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之间的所有偶数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立德中学今年入学的全体高一学生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所有正方形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的距离等于定长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(5)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+2=0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的所有实数根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(6)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地球上的四大洋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29799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5425495"/>
            <a:ext cx="11350315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以上例子中描述的内容都是某种研究对象的全体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而且每个例子中的研究对象都是确定的、互不相同的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17429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含有两个元素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1700808"/>
            <a:ext cx="11412000" cy="3528392"/>
            <a:chOff x="319674" y="2575382"/>
            <a:chExt cx="11412000" cy="3528392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3528392"/>
              <a:chOff x="319674" y="476672"/>
              <a:chExt cx="11412000" cy="352839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3415501"/>
              </a:xfrm>
              <a:prstGeom prst="roundRect">
                <a:avLst>
                  <a:gd name="adj" fmla="val 267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23392" y="1844824"/>
            <a:ext cx="11017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这与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相矛盾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=1(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中含有元素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满足集合中元素的互异性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5360" y="404664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用适当的方法表示下列集合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+1)=0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925340"/>
            <a:ext cx="11412000" cy="1143620"/>
            <a:chOff x="319674" y="2575382"/>
            <a:chExt cx="11412000" cy="114362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143620"/>
              <a:chOff x="319674" y="476672"/>
              <a:chExt cx="11412000" cy="114362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1030729"/>
              </a:xfrm>
              <a:prstGeom prst="roundRect">
                <a:avLst>
                  <a:gd name="adj" fmla="val 87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2155031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{0,-1}.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5360" y="321297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在自然数集内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的奇数构成的集合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42400" y="4157588"/>
            <a:ext cx="11412000" cy="1143620"/>
            <a:chOff x="319674" y="2575382"/>
            <a:chExt cx="11412000" cy="1143620"/>
          </a:xfrm>
        </p:grpSpPr>
        <p:grpSp>
          <p:nvGrpSpPr>
            <p:cNvPr id="27" name="组合 26"/>
            <p:cNvGrpSpPr/>
            <p:nvPr/>
          </p:nvGrpSpPr>
          <p:grpSpPr>
            <a:xfrm>
              <a:off x="319674" y="2575382"/>
              <a:ext cx="11412000" cy="1143620"/>
              <a:chOff x="319674" y="476672"/>
              <a:chExt cx="11412000" cy="114362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1030729"/>
              </a:xfrm>
              <a:prstGeom prst="roundRect">
                <a:avLst>
                  <a:gd name="adj" fmla="val 87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75792" y="4387279"/>
            <a:ext cx="1101722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000,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5360" y="62068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-2&gt;6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412776"/>
            <a:ext cx="11412000" cy="1143620"/>
            <a:chOff x="319674" y="2575382"/>
            <a:chExt cx="11412000" cy="114362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143620"/>
              <a:chOff x="319674" y="476672"/>
              <a:chExt cx="11412000" cy="114362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1030729"/>
              </a:xfrm>
              <a:prstGeom prst="roundRect">
                <a:avLst>
                  <a:gd name="adj" fmla="val 87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1642467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&gt;8}.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5360" y="278092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0.5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且不大于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的自然数构成的集合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42400" y="3725540"/>
            <a:ext cx="11412000" cy="1143620"/>
            <a:chOff x="319674" y="2575382"/>
            <a:chExt cx="11412000" cy="1143620"/>
          </a:xfrm>
        </p:grpSpPr>
        <p:grpSp>
          <p:nvGrpSpPr>
            <p:cNvPr id="27" name="组合 26"/>
            <p:cNvGrpSpPr/>
            <p:nvPr/>
          </p:nvGrpSpPr>
          <p:grpSpPr>
            <a:xfrm>
              <a:off x="319674" y="2575382"/>
              <a:ext cx="11412000" cy="1143620"/>
              <a:chOff x="319674" y="476672"/>
              <a:chExt cx="11412000" cy="1143620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1030729"/>
              </a:xfrm>
              <a:prstGeom prst="roundRect">
                <a:avLst>
                  <a:gd name="adj" fmla="val 87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75792" y="3955231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{1,2,3,4,5,6}.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35360" y="620688"/>
                <a:ext cx="11412000" cy="15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方程组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620688"/>
                <a:ext cx="11412000" cy="1534074"/>
              </a:xfrm>
              <a:prstGeom prst="rect">
                <a:avLst/>
              </a:prstGeom>
              <a:blipFill rotWithShape="0">
                <a:blip r:embed="rId18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542400" y="2285380"/>
            <a:ext cx="11412000" cy="2310423"/>
            <a:chOff x="319674" y="2575382"/>
            <a:chExt cx="11412000" cy="2310423"/>
          </a:xfrm>
        </p:grpSpPr>
        <p:grpSp>
          <p:nvGrpSpPr>
            <p:cNvPr id="27" name="组合 26"/>
            <p:cNvGrpSpPr/>
            <p:nvPr/>
          </p:nvGrpSpPr>
          <p:grpSpPr>
            <a:xfrm>
              <a:off x="319674" y="2575382"/>
              <a:ext cx="11412000" cy="2310423"/>
              <a:chOff x="319674" y="476672"/>
              <a:chExt cx="11412000" cy="2310423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2197532"/>
              </a:xfrm>
              <a:prstGeom prst="roundRect">
                <a:avLst>
                  <a:gd name="adj" fmla="val 426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775792" y="2515071"/>
                <a:ext cx="11017224" cy="178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解集用描述法表示为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=3,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800" i="1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2800">
                                          <a:effectLst/>
                                          <a:latin typeface="Cambria Math" panose="02040503050406030204" pitchFamily="18" charset="0"/>
                                          <a:ea typeface="方正中等线简体" panose="03000509000000000000" pitchFamily="65" charset="-122"/>
                                          <a:cs typeface="Times New Roman" panose="02020603050405020304" pitchFamily="18" charset="0"/>
                                        </a:rPr>
                                        <m:t>=4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解集用列举法表示为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{(2,-1)}.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2" y="2515071"/>
                <a:ext cx="11017224" cy="1788631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8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0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024" y="980728"/>
            <a:ext cx="11004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由大于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且小于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的偶数组成的集合是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&lt;11}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3352" y="349474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4509120"/>
            <a:ext cx="11248331" cy="1080120"/>
            <a:chOff x="471835" y="4581128"/>
            <a:chExt cx="11248331" cy="108012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967227"/>
            </a:xfrm>
            <a:prstGeom prst="roundRect">
              <a:avLst>
                <a:gd name="adj" fmla="val 69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06069" y="4778569"/>
            <a:ext cx="10790531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满足题设条件的只有选项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294556"/>
                <a:ext cx="11394632" cy="299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是非零实数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代数式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的值组成的集合是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则下列判断正确的是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A.0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B.-1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C.3</a:t>
                </a:r>
                <a:r>
                  <a:rPr lang="en-US" altLang="zh-CN" sz="280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∉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D.1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94556"/>
                <a:ext cx="11394632" cy="2990755"/>
              </a:xfrm>
              <a:prstGeom prst="rect">
                <a:avLst/>
              </a:prstGeom>
              <a:blipFill rotWithShape="0">
                <a:blip r:embed="rId2"/>
                <a:stretch>
                  <a:fillRect l="-1124" b="-2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480897" y="184482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501007"/>
            <a:ext cx="11248331" cy="1728193"/>
            <a:chOff x="471835" y="4581128"/>
            <a:chExt cx="11248331" cy="1728193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1615300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59396" y="3789039"/>
            <a:ext cx="1087320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全为正数时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代数式的值是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全是负数时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代数式的值是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-1;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是一正一负时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代数式的值是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={3,-1},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结合选项知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908720"/>
                <a:ext cx="11362541" cy="3109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中的元素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则下列元素属于集合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的选项是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A.0	B.3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908720"/>
                <a:ext cx="11362541" cy="3109121"/>
              </a:xfrm>
              <a:prstGeom prst="rect">
                <a:avLst/>
              </a:prstGeom>
              <a:blipFill rotWithShape="0">
                <a:blip r:embed="rId2"/>
                <a:stretch>
                  <a:fillRect l="-1073" r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234850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531590" y="227687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40974" y="309521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60648"/>
            <a:ext cx="11248331" cy="5726731"/>
            <a:chOff x="471835" y="4581128"/>
            <a:chExt cx="11248331" cy="5726731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5613839"/>
            </a:xfrm>
            <a:prstGeom prst="roundRect">
              <a:avLst>
                <a:gd name="adj" fmla="val 231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69273" y="443183"/>
                <a:ext cx="10899335" cy="5726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)(1+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所以此时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无法满足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,A,B,D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中的元素都属于集合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中的元素不属于集合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443183"/>
                <a:ext cx="10899335" cy="5726311"/>
              </a:xfrm>
              <a:prstGeom prst="rect">
                <a:avLst/>
              </a:prstGeom>
              <a:blipFill rotWithShape="0">
                <a:blip r:embed="rId18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796522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1783550"/>
            <a:ext cx="11248331" cy="1789466"/>
            <a:chOff x="471835" y="4581128"/>
            <a:chExt cx="11248331" cy="1789466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1676575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95400" y="2038879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=9-12=-3,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不符合集合元素的互异性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+3=0,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=-3(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45352" y="93816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-1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255996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)=0}={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则下列说法正确的是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A.3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一定等于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可能等于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={1,3,5}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50652" y="249289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899742" y="250177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3900248" y="314946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697206"/>
            <a:ext cx="114158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一定范围内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某些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的全体组成一个集合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通常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拉丁字母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来表示集合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集合中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该集合的元素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简称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通常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拉丁字母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来表示集合的元素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03912" y="18448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确定的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30894" y="18362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不同的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12869" y="24782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大写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2524" y="311533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每一个对象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4549" y="31153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45717" y="31153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小写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908720"/>
            <a:ext cx="11248331" cy="4396804"/>
            <a:chOff x="471835" y="4581128"/>
            <a:chExt cx="11248331" cy="4396804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4283912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201068"/>
            <a:ext cx="10801200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由题意可得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6=1+5=2+4=3+3,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=8;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因为只有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个正整数解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A,3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=9,B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选项可知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={1,3,5},D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907145"/>
            <a:ext cx="1136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={9,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-5,1-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},9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中再没有其他元素属于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能否根据上述条件求出实数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若能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则求出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若不能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则说明理由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16632"/>
            <a:ext cx="11412000" cy="6120680"/>
            <a:chOff x="319674" y="2575382"/>
            <a:chExt cx="11412000" cy="6120680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6120680"/>
              <a:chOff x="319674" y="476672"/>
              <a:chExt cx="11412000" cy="612068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6007788"/>
              </a:xfrm>
              <a:prstGeom prst="roundRect">
                <a:avLst>
                  <a:gd name="adj" fmla="val 100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381603"/>
            <a:ext cx="11017224" cy="563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zh-CN" altLang="zh-CN" sz="26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-1=9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=9,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-1=9,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=5,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此时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={-4,9,25},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={9,0,-4},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显然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zh-CN" altLang="zh-CN" sz="26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zh-CN" altLang="zh-CN" sz="26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与已知矛盾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故舍去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=9,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=±3,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={-4,5,9},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={9,-2,-2},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中有两个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与集合中元素的互异性矛盾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故舍去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={-4,-7,9},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={9,-8,4},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综上所述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满足条件的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存在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6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=-3.</a:t>
            </a:r>
            <a:endParaRPr lang="zh-CN" altLang="zh-CN" sz="26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返回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412776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常用数集及表示符号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84721"/>
              </p:ext>
            </p:extLst>
          </p:nvPr>
        </p:nvGraphicFramePr>
        <p:xfrm>
          <a:off x="480000" y="2276872"/>
          <a:ext cx="11232000" cy="1978660"/>
        </p:xfrm>
        <a:graphic>
          <a:graphicData uri="http://schemas.openxmlformats.org/drawingml/2006/table">
            <a:tbl>
              <a:tblPr firstRow="1" firstCol="1" bandRow="1"/>
              <a:tblGrid>
                <a:gridCol w="1836000"/>
                <a:gridCol w="2052000"/>
                <a:gridCol w="1836000"/>
                <a:gridCol w="1836000"/>
                <a:gridCol w="1836000"/>
                <a:gridCol w="1836000"/>
              </a:tblGrid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非负整数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集</a:t>
                      </a:r>
                      <a:endParaRPr lang="en-US" altLang="zh-CN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或自然数集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正整数集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整数集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有理数集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实数集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记法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b="0" u="none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 </a:t>
                      </a:r>
                      <a:endParaRPr lang="zh-CN" sz="1100" b="0" u="none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kumimoji="0" lang="en-US" altLang="zh-CN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126580" y="367066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6562" y="3636478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13714" y="36450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26112" y="362793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560496" y="36450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556792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元素与集合的关系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28845"/>
              </p:ext>
            </p:extLst>
          </p:nvPr>
        </p:nvGraphicFramePr>
        <p:xfrm>
          <a:off x="498000" y="2349168"/>
          <a:ext cx="11196000" cy="2633220"/>
        </p:xfrm>
        <a:graphic>
          <a:graphicData uri="http://schemas.openxmlformats.org/drawingml/2006/table">
            <a:tbl>
              <a:tblPr firstRow="1" firstCol="1" bandRow="1"/>
              <a:tblGrid>
                <a:gridCol w="1133504"/>
                <a:gridCol w="6120680"/>
                <a:gridCol w="1853816"/>
                <a:gridCol w="20880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关系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记法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读法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属于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如果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就说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属于集合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791" marR="14791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i="1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属于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不属于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如果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就说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不属于集合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791" marR="14791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不属于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50" marR="12150" marT="12150" marB="12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360130" y="3123876"/>
            <a:ext cx="2738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是集合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30602" y="3106784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3592" y="3769876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不是集合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27291" y="4095732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752279" y="4087186"/>
                <a:ext cx="808235" cy="538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</m:e>
                    </m:bar>
                  </m:oMath>
                </a14:m>
                <a:r>
                  <a:rPr lang="en-US" altLang="zh-CN" sz="28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279" y="4087186"/>
                <a:ext cx="808235" cy="538353"/>
              </a:xfrm>
              <a:prstGeom prst="rect">
                <a:avLst/>
              </a:prstGeom>
              <a:blipFill rotWithShape="0">
                <a:blip r:embed="rId2"/>
                <a:stretch>
                  <a:fillRect l="-15909" t="-7865" r="-13636" b="-30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4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4040</Words>
  <Application>Microsoft Office PowerPoint</Application>
  <PresentationFormat>宽屏</PresentationFormat>
  <Paragraphs>825</Paragraphs>
  <Slides>73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73</vt:i4>
      </vt:variant>
    </vt:vector>
  </HeadingPairs>
  <TitlesOfParts>
    <vt:vector size="91" baseType="lpstr">
      <vt:lpstr>Adobe 黑体 Std R</vt:lpstr>
      <vt:lpstr>DOUYU Font</vt:lpstr>
      <vt:lpstr>MS Mincho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Lucida Sans Unicode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1463</cp:revision>
  <dcterms:created xsi:type="dcterms:W3CDTF">2019-11-13T09:14:00Z</dcterms:created>
  <dcterms:modified xsi:type="dcterms:W3CDTF">2024-05-23T06:59:55Z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