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tags" Target="tags/tag1.xml" /><Relationship Id="rId4" Type="http://schemas.openxmlformats.org/officeDocument/2006/relationships/slide" Target="slides/slide3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slideLayout" Target="../slideLayouts/slideLayout37.xml" /><Relationship Id="rId38" Type="http://schemas.openxmlformats.org/officeDocument/2006/relationships/image" Target="file:///D:\qq&#25991;&#20214;\712321467\Image\C2C\Image2\%7b75232B38-A165-1FB7-499C-2E1C792CACB5%7d.png" TargetMode="External" /><Relationship Id="rId3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40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9" r:link="rId3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image" Target="../media/image3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image" Target="../media/image4.png" /><Relationship Id="rId3" Type="http://schemas.openxmlformats.org/officeDocument/2006/relationships/image" Target="../media/image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../media/image3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image" Target="../media/image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5.png" /><Relationship Id="rId3" Type="http://schemas.openxmlformats.org/officeDocument/2006/relationships/image" Target="../media/image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.png" /><Relationship Id="rId3" Type="http://schemas.openxmlformats.org/officeDocument/2006/relationships/image" Target="../media/image3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image" Target="../media/image7.png" /><Relationship Id="rId3" Type="http://schemas.openxmlformats.org/officeDocument/2006/relationships/image" Target="../media/image3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image" Target="../media/image8.png" /><Relationship Id="rId3" Type="http://schemas.openxmlformats.org/officeDocument/2006/relationships/image" Target="../media/image3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9.png" /><Relationship Id="rId3" Type="http://schemas.openxmlformats.org/officeDocument/2006/relationships/image" Target="../media/image10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1" title=""/>
          <p:cNvSpPr txBox="1"/>
          <p:nvPr/>
        </p:nvSpPr>
        <p:spPr>
          <a:xfrm>
            <a:off x="4268048" y="262144"/>
            <a:ext cx="2949578" cy="68030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44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选择题</a:t>
            </a:r>
            <a:endParaRPr lang="zh-CN" altLang="en-US" sz="44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210185" y="1177290"/>
            <a:ext cx="11831320" cy="4502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l">
              <a:lnSpc>
                <a:spcPts val="4800"/>
              </a:lnSpc>
            </a:pPr>
            <a:r>
              <a:rPr lang="zh-CN" altLang="en-US" sz="4800" b="1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以材料为依托创设情境命题</a:t>
            </a:r>
            <a:r>
              <a:rPr lang="zh-CN" altLang="en-US" sz="4800" b="1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是历史选择题的最大特点，这也意味着</a:t>
            </a:r>
            <a:r>
              <a:rPr lang="zh-CN" altLang="en-US" sz="4800" b="1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获取材料中的有效信息</a:t>
            </a:r>
            <a:r>
              <a:rPr lang="zh-CN" altLang="en-US" sz="4800" b="1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是做好历史选择题的关键因素。简单的说，主要做好这三步：</a:t>
            </a:r>
            <a:endParaRPr lang="zh-CN" altLang="en-US" sz="48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4800"/>
              </a:lnSpc>
            </a:pPr>
            <a:r>
              <a:rPr lang="zh-CN" altLang="en-US" sz="4800" b="1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①审材料（定时空，找关键）；</a:t>
            </a:r>
            <a:endParaRPr lang="zh-CN" altLang="en-US" sz="48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4800"/>
              </a:lnSpc>
            </a:pPr>
            <a:r>
              <a:rPr lang="zh-CN" altLang="en-US" sz="4800" b="1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②看设问（抓主旨，明题型）；</a:t>
            </a:r>
            <a:endParaRPr lang="zh-CN" altLang="en-US" sz="48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5600"/>
              </a:lnSpc>
            </a:pPr>
            <a:r>
              <a:rPr lang="zh-CN" altLang="en-US" sz="5400" b="1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③</a:t>
            </a:r>
            <a:r>
              <a:rPr lang="zh-CN" altLang="en-US" sz="4800" b="1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析选项。</a:t>
            </a:r>
            <a:endParaRPr lang="zh-CN" altLang="en-US" sz="4800" b="1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476250" y="876300"/>
            <a:ext cx="11422380" cy="582168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③括号：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（表补充说明，是解题必备信息）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43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往往后边缀的往往是某历史事件的起止时间，某历史人物的生卒年月，某个词语的注释。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特别提醒：</a:t>
            </a:r>
            <a:r>
              <a:rPr lang="zh-CN" altLang="en-US" sz="2400" b="1" i="0">
                <a:solidFill>
                  <a:srgbClr val="3F5DF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非选择题中括号出现时间也是重要的提示，要重点关注该时间段的重大史实。</a:t>
            </a:r>
            <a:endParaRPr lang="zh-CN" altLang="en-US" sz="2400" b="1" i="0">
              <a:solidFill>
                <a:srgbClr val="3F5DF3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4300"/>
              </a:lnSpc>
            </a:pP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 ④双引号：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这句话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加双引号，表示某人说的话，没什么特殊含义。但是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个别词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加的双引号，就有特殊含义了，主要有两个方面的意思，一是起着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强调、暗示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的作用，解答时务必高度关注加双引号的这个词的特殊含义，可结合所学知识对此分析解读；二是表示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否定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之意，如我们一般在针对社会主义国家或共产党时，说“左”的错误，左字是要加双引号的，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左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本来意思来说是好的，但是加了双引号之后，其历史意义是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表示否定之意。</a:t>
            </a:r>
            <a:endParaRPr lang="zh-CN" altLang="en-US" sz="24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382474" y="-1151"/>
            <a:ext cx="4366964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一、审题干，抓关键词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3" title=""/>
          <p:cNvSpPr txBox="1"/>
          <p:nvPr/>
        </p:nvSpPr>
        <p:spPr>
          <a:xfrm>
            <a:off x="476072" y="520695"/>
            <a:ext cx="8205501" cy="66103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2.</a:t>
            </a: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中心词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（关键词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主要信息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主体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重心）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3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）标点符号：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2413533" y="809883"/>
            <a:ext cx="1102398" cy="2727186"/>
            <a:chExt cx="1102398" cy="2727186"/>
          </a:xfrm>
        </p:grpSpPr>
        <p:sp>
          <p:nvSpPr>
            <p:cNvPr id="3" name="形状6"/>
            <p:cNvSpPr txBox="1"/>
            <p:nvPr/>
          </p:nvSpPr>
          <p:spPr>
            <a:xfrm>
              <a:off x="3810" y="49530"/>
              <a:ext cx="1098588" cy="267765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文本7"/>
            <p:cNvSpPr txBox="1"/>
            <p:nvPr/>
          </p:nvSpPr>
          <p:spPr>
            <a:xfrm>
              <a:off x="0" y="0"/>
              <a:ext cx="1098588" cy="267765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（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2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）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背景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条件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原因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目的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" name="形状1" title=""/>
          <p:cNvSpPr txBox="1"/>
          <p:nvPr/>
        </p:nvSpPr>
        <p:spPr>
          <a:xfrm rot="10800000">
            <a:off x="3546914" y="1873159"/>
            <a:ext cx="784706" cy="917079"/>
          </a:xfrm>
          <a:prstGeom prst="rightArrow">
            <a:avLst/>
          </a:prstGeom>
          <a:solidFill>
            <a:srgbClr val="FF3300">
              <a:alpha val="100000"/>
            </a:srgbClr>
          </a:solidFill>
          <a:ln w="9525">
            <a:solidFill>
              <a:srgbClr val="0000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6" name="组合2" title=""/>
          <p:cNvGrpSpPr/>
          <p:nvPr/>
        </p:nvGrpSpPr>
        <p:grpSpPr>
          <a:xfrm>
            <a:off x="9041321" y="669290"/>
            <a:ext cx="1102398" cy="2727186"/>
            <a:chExt cx="1102398" cy="2727186"/>
          </a:xfrm>
        </p:grpSpPr>
        <p:sp>
          <p:nvSpPr>
            <p:cNvPr id="7" name="形状7"/>
            <p:cNvSpPr txBox="1"/>
            <p:nvPr/>
          </p:nvSpPr>
          <p:spPr>
            <a:xfrm>
              <a:off x="3810" y="49530"/>
              <a:ext cx="1098588" cy="267765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文本8"/>
            <p:cNvSpPr txBox="1"/>
            <p:nvPr/>
          </p:nvSpPr>
          <p:spPr>
            <a:xfrm>
              <a:off x="0" y="0"/>
              <a:ext cx="1098588" cy="267765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（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3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）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结果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影响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意义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作用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9" name="形状2" title=""/>
          <p:cNvSpPr txBox="1"/>
          <p:nvPr/>
        </p:nvSpPr>
        <p:spPr>
          <a:xfrm>
            <a:off x="8326432" y="1887377"/>
            <a:ext cx="704982" cy="917079"/>
          </a:xfrm>
          <a:prstGeom prst="rightArrow">
            <a:avLst/>
          </a:prstGeom>
          <a:solidFill>
            <a:srgbClr val="FF3300">
              <a:alpha val="100000"/>
            </a:srgbClr>
          </a:solidFill>
          <a:ln w="9525">
            <a:solidFill>
              <a:srgbClr val="0000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文本1" title=""/>
          <p:cNvSpPr txBox="1"/>
          <p:nvPr/>
        </p:nvSpPr>
        <p:spPr>
          <a:xfrm>
            <a:off x="548209" y="3970647"/>
            <a:ext cx="11415368" cy="93046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）考查历史表象的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本质或实质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：反映了、揭示了、体现了、说明了、表明了等。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2" title=""/>
          <p:cNvSpPr txBox="1"/>
          <p:nvPr/>
        </p:nvSpPr>
        <p:spPr>
          <a:xfrm>
            <a:off x="548209" y="4467950"/>
            <a:ext cx="11343360" cy="10204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）考查引发历史表象的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原因、背景、条件和目的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。措辞主要有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: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因为、为了、促使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(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属于将来时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)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、旨在、意在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3" title=""/>
          <p:cNvSpPr txBox="1"/>
          <p:nvPr/>
        </p:nvSpPr>
        <p:spPr>
          <a:xfrm>
            <a:off x="548209" y="5297719"/>
            <a:ext cx="11302032" cy="10204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3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）考查历史表象产生的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结果、影响、意义和评价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。措辞主要有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:XX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了，如促进了、推动了、产生了等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(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属于完成时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)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</p:txBody>
      </p:sp>
      <p:grpSp>
        <p:nvGrpSpPr>
          <p:cNvPr id="13" name="组合3" title=""/>
          <p:cNvGrpSpPr/>
          <p:nvPr/>
        </p:nvGrpSpPr>
        <p:grpSpPr>
          <a:xfrm>
            <a:off x="4312425" y="3182606"/>
            <a:ext cx="3848867" cy="563115"/>
            <a:chExt cx="3848867" cy="563115"/>
          </a:xfrm>
        </p:grpSpPr>
        <p:sp>
          <p:nvSpPr>
            <p:cNvPr id="14" name="形状8"/>
            <p:cNvSpPr txBox="1"/>
            <p:nvPr/>
          </p:nvSpPr>
          <p:spPr>
            <a:xfrm>
              <a:off x="3810" y="49530"/>
              <a:ext cx="3845057" cy="4616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9"/>
            <p:cNvSpPr txBox="1"/>
            <p:nvPr/>
          </p:nvSpPr>
          <p:spPr>
            <a:xfrm>
              <a:off x="0" y="0"/>
              <a:ext cx="3845057" cy="5631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FF33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（</a:t>
              </a:r>
              <a:r>
                <a:rPr lang="zh-CN" altLang="en-US" sz="2400" b="1" i="0">
                  <a:solidFill>
                    <a:srgbClr val="FF3300">
                      <a:alpha val="100000"/>
                    </a:srgbClr>
                  </a:solidFill>
                  <a:latin typeface="Arial"/>
                  <a:ea typeface="Arial"/>
                </a:rPr>
                <a:t>1</a:t>
              </a:r>
              <a:r>
                <a:rPr lang="zh-CN" altLang="en-US" sz="2400" b="1" i="0">
                  <a:solidFill>
                    <a:srgbClr val="FF33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）本质、实质</a:t>
              </a:r>
              <a:endParaRPr lang="zh-CN" altLang="en-US" sz="2400" b="1" i="0">
                <a:solidFill>
                  <a:srgbClr val="FF33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4" title=""/>
          <p:cNvGrpSpPr/>
          <p:nvPr/>
        </p:nvGrpSpPr>
        <p:grpSpPr>
          <a:xfrm>
            <a:off x="4442263" y="2065555"/>
            <a:ext cx="3790728" cy="557845"/>
            <a:chExt cx="3790728" cy="557845"/>
          </a:xfrm>
        </p:grpSpPr>
        <p:sp>
          <p:nvSpPr>
            <p:cNvPr id="17" name="形状9"/>
            <p:cNvSpPr txBox="1"/>
            <p:nvPr/>
          </p:nvSpPr>
          <p:spPr>
            <a:xfrm>
              <a:off x="3810" y="49530"/>
              <a:ext cx="3786918" cy="461665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9525">
              <a:solidFill>
                <a:srgbClr val="0000CC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文本10"/>
            <p:cNvSpPr txBox="1"/>
            <p:nvPr/>
          </p:nvSpPr>
          <p:spPr>
            <a:xfrm>
              <a:off x="0" y="0"/>
              <a:ext cx="3786918" cy="55784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FF33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表象（具象、抽象）</a:t>
              </a:r>
              <a:endParaRPr lang="zh-CN" altLang="en-US" sz="2400" b="1" i="0">
                <a:solidFill>
                  <a:srgbClr val="FF33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9" name="形状3" title=""/>
          <p:cNvSpPr txBox="1"/>
          <p:nvPr/>
        </p:nvSpPr>
        <p:spPr>
          <a:xfrm>
            <a:off x="4431952" y="2113057"/>
            <a:ext cx="3830088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00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0" name="文本4" title=""/>
          <p:cNvSpPr txBox="1"/>
          <p:nvPr/>
        </p:nvSpPr>
        <p:spPr>
          <a:xfrm>
            <a:off x="4316047" y="1544213"/>
            <a:ext cx="4114028" cy="65216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新材料、新情境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形状4" title=""/>
          <p:cNvSpPr txBox="1"/>
          <p:nvPr/>
        </p:nvSpPr>
        <p:spPr>
          <a:xfrm rot="5400000">
            <a:off x="5892077" y="2555654"/>
            <a:ext cx="629007" cy="670269"/>
          </a:xfrm>
          <a:prstGeom prst="rightArrow">
            <a:avLst/>
          </a:prstGeom>
          <a:solidFill>
            <a:srgbClr val="FF3300">
              <a:alpha val="100000"/>
            </a:srgbClr>
          </a:solidFill>
          <a:ln w="9525">
            <a:solidFill>
              <a:srgbClr val="0000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2" name="形状5" title=""/>
          <p:cNvSpPr txBox="1"/>
          <p:nvPr/>
        </p:nvSpPr>
        <p:spPr>
          <a:xfrm rot="16200000">
            <a:off x="5947749" y="1023197"/>
            <a:ext cx="629007" cy="670269"/>
          </a:xfrm>
          <a:prstGeom prst="rightArrow">
            <a:avLst/>
          </a:prstGeom>
          <a:solidFill>
            <a:srgbClr val="FF3300">
              <a:alpha val="100000"/>
            </a:srgbClr>
          </a:solidFill>
          <a:ln w="9525">
            <a:solidFill>
              <a:srgbClr val="0000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23" name="组合5" title=""/>
          <p:cNvGrpSpPr/>
          <p:nvPr/>
        </p:nvGrpSpPr>
        <p:grpSpPr>
          <a:xfrm>
            <a:off x="4595931" y="550881"/>
            <a:ext cx="3328831" cy="563115"/>
            <a:chExt cx="3328831" cy="563115"/>
          </a:xfrm>
        </p:grpSpPr>
        <p:sp>
          <p:nvSpPr>
            <p:cNvPr id="24" name="形状10"/>
            <p:cNvSpPr txBox="1"/>
            <p:nvPr/>
          </p:nvSpPr>
          <p:spPr>
            <a:xfrm>
              <a:off x="3810" y="49530"/>
              <a:ext cx="3325021" cy="4616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5" name="文本11"/>
            <p:cNvSpPr txBox="1"/>
            <p:nvPr/>
          </p:nvSpPr>
          <p:spPr>
            <a:xfrm>
              <a:off x="0" y="0"/>
              <a:ext cx="3325021" cy="5631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（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4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）历史史实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6" name="文本5" title=""/>
          <p:cNvSpPr txBox="1"/>
          <p:nvPr/>
        </p:nvSpPr>
        <p:spPr>
          <a:xfrm>
            <a:off x="547384" y="6128939"/>
            <a:ext cx="6154263" cy="6521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4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）考查历史表象对应的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史实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6" title=""/>
          <p:cNvSpPr txBox="1"/>
          <p:nvPr/>
        </p:nvSpPr>
        <p:spPr>
          <a:xfrm>
            <a:off x="78740" y="100330"/>
            <a:ext cx="465709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二、审设问</a:t>
            </a: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 </a:t>
            </a: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判断试题类型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1" title=""/>
          <p:cNvGraphicFramePr>
            <a:graphicFrameLocks noGrp="1"/>
          </p:cNvGraphicFramePr>
          <p:nvPr/>
        </p:nvGraphicFramePr>
        <p:xfrm>
          <a:off x="4954651" y="1005408"/>
          <a:ext cx="6682740" cy="496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2740"/>
              </a:tblGrid>
              <a:tr h="4967428">
                <a:tc>
                  <a:txBody>
                    <a:bodyPr vert="horz" wrap="square"/>
                    <a:lstStyle/>
                    <a:p>
                      <a:pPr marL="0" algn="l"/>
                    </a:p>
                    <a:p>
                      <a:pPr marL="0" algn="l">
                        <a:lnSpc>
                          <a:spcPts val="4000"/>
                        </a:lnSpc>
                        <a:buFont typeface="Arial"/>
                        <a:buChar char=" "/>
                      </a:pP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（2023·湖南·1） </a:t>
                      </a:r>
                      <a:r>
                        <a:rPr lang="zh-CN" altLang="en-US" sz="2300" b="1" i="0" u="sng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湖南澧县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城头山古城遗址距今</a:t>
                      </a:r>
                      <a:r>
                        <a:rPr lang="zh-CN" altLang="en-US" sz="2300" b="1" i="0" u="sng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约</a:t>
                      </a:r>
                      <a:r>
                        <a:rPr lang="zh-CN" altLang="en-US" sz="2300" b="1" i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r>
                        <a:rPr lang="zh-CN" altLang="en-US" sz="2300" b="1" i="0" u="sng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6000年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， 是中国迄今已知最早的</a:t>
                      </a:r>
                      <a:r>
                        <a:rPr lang="zh-CN" altLang="en-US" sz="2300" b="1" i="0" u="sng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新石器时代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城址。 城址内外发掘出大片房屋建筑遗迹， 多座陶窑， 以  及中国迄今已知最早的</a:t>
                      </a:r>
                      <a:r>
                        <a:rPr lang="zh-CN" altLang="en-US" sz="2300" b="1" i="0" u="sng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祭坛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和</a:t>
                      </a:r>
                      <a:r>
                        <a:rPr lang="zh-CN" altLang="en-US" sz="2300" b="1" i="0" u="sng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古稻田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。这说明</a:t>
                      </a:r>
                      <a:endParaRPr lang="zh-CN" altLang="en-US" sz="23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9060" algn="l">
                        <a:lnSpc>
                          <a:spcPts val="2500"/>
                        </a:lnSpc>
                      </a:pP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A.城市是</a:t>
                      </a:r>
                      <a:r>
                        <a:rPr lang="zh-CN" altLang="en-US" sz="2300" b="1" i="0">
                          <a:solidFill>
                            <a:srgbClr val="0000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最早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出现的人类文明要素</a:t>
                      </a:r>
                      <a:endParaRPr lang="zh-CN" altLang="en-US" sz="23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23190" algn="l">
                        <a:lnSpc>
                          <a:spcPts val="2500"/>
                        </a:lnSpc>
                      </a:pP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B.长江流域是中华文明的重要源头</a:t>
                      </a:r>
                      <a:endParaRPr lang="zh-CN" altLang="en-US" sz="23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09220" algn="l">
                        <a:lnSpc>
                          <a:spcPts val="2300"/>
                        </a:lnSpc>
                      </a:pP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C.古城先民</a:t>
                      </a:r>
                      <a:r>
                        <a:rPr lang="zh-CN" altLang="en-US" sz="2300" b="1" i="0">
                          <a:solidFill>
                            <a:srgbClr val="0000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已摆脱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对渔猎采集的依赖</a:t>
                      </a:r>
                      <a:endParaRPr lang="zh-CN" altLang="en-US" sz="23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23190" algn="l">
                        <a:lnSpc>
                          <a:spcPts val="4100"/>
                        </a:lnSpc>
                      </a:pP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D.遗址所处时代</a:t>
                      </a:r>
                      <a:r>
                        <a:rPr lang="zh-CN" altLang="en-US" sz="2300" b="1" i="0">
                          <a:solidFill>
                            <a:srgbClr val="0000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已迈入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阶级社会门槛</a:t>
                      </a:r>
                      <a:endParaRPr lang="zh-CN" altLang="en-US" sz="23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6350" cap="flat">
                      <a:solidFill>
                        <a:srgbClr val="5B9BD5">
                          <a:alpha val="100000"/>
                        </a:srgbClr>
                      </a:solidFill>
                    </a:lnL>
                    <a:lnR w="6350" cap="flat">
                      <a:solidFill>
                        <a:srgbClr val="5B9BD5">
                          <a:alpha val="100000"/>
                        </a:srgbClr>
                      </a:solidFill>
                    </a:lnR>
                    <a:lnT w="6350" cap="flat">
                      <a:solidFill>
                        <a:srgbClr val="5B9BD5">
                          <a:alpha val="100000"/>
                        </a:srgbClr>
                      </a:solidFill>
                    </a:lnT>
                    <a:lnB w="6350" cap="flat">
                      <a:solidFill>
                        <a:srgbClr val="5B9BD5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2" title=""/>
          <p:cNvGraphicFramePr>
            <a:graphicFrameLocks noGrp="1"/>
          </p:cNvGraphicFramePr>
          <p:nvPr/>
        </p:nvGraphicFramePr>
        <p:xfrm>
          <a:off x="1312684" y="1186243"/>
          <a:ext cx="3435985" cy="3674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985"/>
              </a:tblGrid>
              <a:tr h="3667760">
                <a:tc>
                  <a:txBody>
                    <a:bodyPr vert="horz" wrap="square"/>
                    <a:lstStyle/>
                    <a:p>
                      <a:pPr marL="0" algn="l"/>
                    </a:p>
                    <a:p>
                      <a:pPr marL="116840" algn="l">
                        <a:lnSpc>
                          <a:spcPts val="4100"/>
                        </a:lnSpc>
                      </a:pPr>
                      <a:r>
                        <a:rPr lang="zh-CN" altLang="en-US" sz="35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合:</a:t>
                      </a:r>
                      <a:endParaRPr lang="zh-CN" altLang="en-US" sz="3500" b="1" i="0">
                        <a:solidFill>
                          <a:srgbClr val="FF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16840" algn="l">
                        <a:lnSpc>
                          <a:spcPts val="2800"/>
                        </a:lnSpc>
                      </a:pPr>
                      <a:r>
                        <a:rPr lang="zh-CN" altLang="en-US" sz="2700" b="1" i="0">
                          <a:solidFill>
                            <a:srgbClr val="2020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选项是否</a:t>
                      </a:r>
                      <a:r>
                        <a:rPr lang="zh-CN" altLang="en-US" sz="27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符合史实</a:t>
                      </a:r>
                      <a:endParaRPr lang="zh-CN" altLang="en-US" sz="2700" b="1" i="0">
                        <a:solidFill>
                          <a:srgbClr val="FF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16840" algn="l">
                        <a:lnSpc>
                          <a:spcPts val="6800"/>
                        </a:lnSpc>
                      </a:pPr>
                      <a:r>
                        <a:rPr lang="zh-CN" altLang="en-US" sz="2700" b="1" i="0">
                          <a:solidFill>
                            <a:srgbClr val="2020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选项是否</a:t>
                      </a:r>
                      <a:r>
                        <a:rPr lang="zh-CN" altLang="en-US" sz="27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符合题意</a:t>
                      </a:r>
                      <a:r>
                        <a:rPr lang="zh-CN" altLang="en-US" sz="2700" b="0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r>
                        <a:rPr lang="zh-CN" altLang="en-US" sz="2700" b="1" i="0">
                          <a:solidFill>
                            <a:srgbClr val="2020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选项是否</a:t>
                      </a:r>
                      <a:r>
                        <a:rPr lang="zh-CN" altLang="en-US" sz="27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符合常识</a:t>
                      </a:r>
                      <a:r>
                        <a:rPr lang="zh-CN" altLang="en-US" sz="2700" b="0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r>
                        <a:rPr lang="zh-CN" altLang="en-US" sz="2700" b="1" i="0">
                          <a:solidFill>
                            <a:srgbClr val="2020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选项是否</a:t>
                      </a:r>
                      <a:r>
                        <a:rPr lang="zh-CN" altLang="en-US" sz="27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符合逻辑</a:t>
                      </a:r>
                      <a:endParaRPr lang="zh-CN" altLang="en-US" sz="2700" b="1" i="0">
                        <a:solidFill>
                          <a:srgbClr val="FF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6350" cap="flat">
                      <a:solidFill>
                        <a:srgbClr val="ED7D31">
                          <a:alpha val="100000"/>
                        </a:srgbClr>
                      </a:solidFill>
                    </a:lnL>
                    <a:lnR w="6350" cap="flat">
                      <a:solidFill>
                        <a:srgbClr val="ED7D31">
                          <a:alpha val="100000"/>
                        </a:srgbClr>
                      </a:solidFill>
                    </a:lnR>
                    <a:lnT w="6350" cap="flat">
                      <a:solidFill>
                        <a:srgbClr val="ED7D31">
                          <a:alpha val="100000"/>
                        </a:srgbClr>
                      </a:solidFill>
                    </a:lnT>
                    <a:lnB w="6350" cap="flat">
                      <a:solidFill>
                        <a:srgbClr val="ED7D31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3" title=""/>
          <p:cNvGraphicFramePr>
            <a:graphicFrameLocks noGrp="1"/>
          </p:cNvGraphicFramePr>
          <p:nvPr/>
        </p:nvGraphicFramePr>
        <p:xfrm>
          <a:off x="166370" y="1407159"/>
          <a:ext cx="826135" cy="355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135"/>
              </a:tblGrid>
              <a:tr h="3550920">
                <a:tc>
                  <a:txBody>
                    <a:bodyPr vert="horz" wrap="square"/>
                    <a:lstStyle/>
                    <a:p>
                      <a:pPr marL="0" algn="l"/>
                    </a:p>
                    <a:p>
                      <a:pPr marL="88265" algn="l">
                        <a:lnSpc>
                          <a:spcPts val="3500"/>
                        </a:lnSpc>
                      </a:pPr>
                      <a:r>
                        <a:rPr lang="zh-CN" altLang="en-US" sz="3200" b="1" i="0">
                          <a:solidFill>
                            <a:srgbClr val="3650E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合度全观</a:t>
                      </a:r>
                      <a:r>
                        <a:rPr lang="zh-CN" altLang="en-US" sz="32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敲选项</a:t>
                      </a:r>
                      <a:endParaRPr lang="zh-CN" altLang="en-US" sz="3200" b="1" i="0">
                        <a:solidFill>
                          <a:srgbClr val="FF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6350" cap="flat">
                      <a:solidFill>
                        <a:srgbClr val="5B9BD5">
                          <a:alpha val="100000"/>
                        </a:srgbClr>
                      </a:solidFill>
                    </a:lnL>
                    <a:lnR w="6350" cap="flat">
                      <a:solidFill>
                        <a:srgbClr val="5B9BD5">
                          <a:alpha val="100000"/>
                        </a:srgbClr>
                      </a:solidFill>
                    </a:lnR>
                    <a:lnT w="6350" cap="flat">
                      <a:solidFill>
                        <a:srgbClr val="5B9BD5">
                          <a:alpha val="100000"/>
                        </a:srgbClr>
                      </a:solidFill>
                    </a:lnT>
                    <a:lnB w="6350" cap="flat">
                      <a:solidFill>
                        <a:srgbClr val="5B9BD5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文本1" title=""/>
          <p:cNvSpPr txBox="1"/>
          <p:nvPr/>
        </p:nvSpPr>
        <p:spPr>
          <a:xfrm>
            <a:off x="281940" y="191770"/>
            <a:ext cx="279717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三、审选项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2" title=""/>
          <p:cNvSpPr txBox="1"/>
          <p:nvPr/>
        </p:nvSpPr>
        <p:spPr>
          <a:xfrm>
            <a:off x="4951095" y="3651250"/>
            <a:ext cx="627380" cy="7569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√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1" title=""/>
          <p:cNvGraphicFramePr>
            <a:graphicFrameLocks noGrp="1"/>
          </p:cNvGraphicFramePr>
          <p:nvPr/>
        </p:nvGraphicFramePr>
        <p:xfrm>
          <a:off x="1287284" y="558863"/>
          <a:ext cx="3435985" cy="1519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985"/>
              </a:tblGrid>
              <a:tr h="1513204">
                <a:tc>
                  <a:txBody>
                    <a:bodyPr vert="horz" wrap="square"/>
                    <a:lstStyle/>
                    <a:p>
                      <a:pPr marL="0" algn="l"/>
                    </a:p>
                    <a:p>
                      <a:pPr marL="115570" algn="l">
                        <a:lnSpc>
                          <a:spcPts val="4100"/>
                        </a:lnSpc>
                      </a:pPr>
                      <a:r>
                        <a:rPr lang="zh-CN" altLang="en-US" sz="35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度:</a:t>
                      </a:r>
                      <a:endParaRPr lang="zh-CN" altLang="en-US" sz="3500" b="1" i="0">
                        <a:solidFill>
                          <a:srgbClr val="FF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16840" algn="l">
                        <a:lnSpc>
                          <a:spcPts val="2800"/>
                        </a:lnSpc>
                      </a:pPr>
                      <a:r>
                        <a:rPr lang="zh-CN" altLang="en-US" sz="2700" b="1" i="0">
                          <a:solidFill>
                            <a:srgbClr val="2020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选项说法是否</a:t>
                      </a:r>
                      <a:r>
                        <a:rPr lang="zh-CN" altLang="en-US" sz="27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适度</a:t>
                      </a:r>
                      <a:endParaRPr lang="zh-CN" altLang="en-US" sz="2700" b="1" i="0">
                        <a:solidFill>
                          <a:srgbClr val="FF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6350" cap="flat">
                      <a:solidFill>
                        <a:srgbClr val="ED7D31">
                          <a:alpha val="100000"/>
                        </a:srgbClr>
                      </a:solidFill>
                    </a:lnL>
                    <a:lnR w="6350" cap="flat">
                      <a:solidFill>
                        <a:srgbClr val="ED7D31">
                          <a:alpha val="100000"/>
                        </a:srgbClr>
                      </a:solidFill>
                    </a:lnR>
                    <a:lnT w="6350" cap="flat">
                      <a:solidFill>
                        <a:srgbClr val="ED7D31">
                          <a:alpha val="100000"/>
                        </a:srgbClr>
                      </a:solidFill>
                    </a:lnT>
                    <a:lnB w="6350" cap="flat">
                      <a:solidFill>
                        <a:srgbClr val="ED7D31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2" title=""/>
          <p:cNvGraphicFramePr>
            <a:graphicFrameLocks noGrp="1"/>
          </p:cNvGraphicFramePr>
          <p:nvPr/>
        </p:nvGraphicFramePr>
        <p:xfrm>
          <a:off x="199390" y="555624"/>
          <a:ext cx="826135" cy="355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135"/>
              </a:tblGrid>
              <a:tr h="3550920">
                <a:tc>
                  <a:txBody>
                    <a:bodyPr vert="horz" wrap="square"/>
                    <a:lstStyle/>
                    <a:p>
                      <a:pPr marL="0" algn="l"/>
                    </a:p>
                    <a:p>
                      <a:pPr marL="88265" algn="l">
                        <a:lnSpc>
                          <a:spcPts val="3500"/>
                        </a:lnSpc>
                      </a:pPr>
                      <a:r>
                        <a:rPr lang="zh-CN" altLang="en-US" sz="3200" b="1" i="0">
                          <a:solidFill>
                            <a:srgbClr val="3650E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合度全观</a:t>
                      </a:r>
                      <a:r>
                        <a:rPr lang="zh-CN" altLang="en-US" sz="32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敲选项</a:t>
                      </a:r>
                      <a:endParaRPr lang="zh-CN" altLang="en-US" sz="3200" b="1" i="0">
                        <a:solidFill>
                          <a:srgbClr val="FF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6350" cap="flat">
                      <a:solidFill>
                        <a:srgbClr val="5B9BD5">
                          <a:alpha val="100000"/>
                        </a:srgbClr>
                      </a:solidFill>
                    </a:lnL>
                    <a:lnR w="6350" cap="flat">
                      <a:solidFill>
                        <a:srgbClr val="5B9BD5">
                          <a:alpha val="100000"/>
                        </a:srgbClr>
                      </a:solidFill>
                    </a:lnR>
                    <a:lnT w="6350" cap="flat">
                      <a:solidFill>
                        <a:srgbClr val="5B9BD5">
                          <a:alpha val="100000"/>
                        </a:srgbClr>
                      </a:solidFill>
                    </a:lnT>
                    <a:lnB w="6350" cap="flat">
                      <a:solidFill>
                        <a:srgbClr val="5B9BD5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" name="组合1" title=""/>
          <p:cNvGrpSpPr/>
          <p:nvPr/>
        </p:nvGrpSpPr>
        <p:grpSpPr>
          <a:xfrm>
            <a:off x="1193165" y="2339340"/>
            <a:ext cx="3625215" cy="3496605"/>
            <a:chExt cx="3625215" cy="3496605"/>
          </a:xfrm>
        </p:grpSpPr>
        <p:sp>
          <p:nvSpPr>
            <p:cNvPr id="5" name="形状1"/>
            <p:cNvSpPr txBox="1"/>
            <p:nvPr/>
          </p:nvSpPr>
          <p:spPr>
            <a:xfrm>
              <a:off x="3810" y="49530"/>
              <a:ext cx="3621405" cy="341503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325395">
                  <a:alpha val="100000"/>
                </a:srgbClr>
              </a:solidFill>
              <a:prstDash val="sys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文本2"/>
            <p:cNvSpPr txBox="1"/>
            <p:nvPr/>
          </p:nvSpPr>
          <p:spPr>
            <a:xfrm>
              <a:off x="0" y="0"/>
              <a:ext cx="3621405" cy="349660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118110" algn="l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选项中含有绝对化意思的（最、皆、均、仅、只、凡、都；开始、彻底、始终、全面、全部、完全、不再、仅仅、凡是、根本；消除了、保证了、摒弃了等），没有百分之百的把握，可视为</a:t>
              </a: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末位项</a:t>
              </a:r>
              <a:endPara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aphicFrame>
        <p:nvGraphicFramePr>
          <p:cNvPr id="7" name="表格3" title=""/>
          <p:cNvGraphicFramePr>
            <a:graphicFrameLocks noGrp="1"/>
          </p:cNvGraphicFramePr>
          <p:nvPr/>
        </p:nvGraphicFramePr>
        <p:xfrm>
          <a:off x="4954651" y="1005408"/>
          <a:ext cx="6682740" cy="496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2740"/>
              </a:tblGrid>
              <a:tr h="4967428">
                <a:tc>
                  <a:txBody>
                    <a:bodyPr vert="horz" wrap="square"/>
                    <a:lstStyle/>
                    <a:p>
                      <a:pPr marL="0" algn="l"/>
                    </a:p>
                    <a:p>
                      <a:pPr marL="0" algn="l">
                        <a:lnSpc>
                          <a:spcPts val="4000"/>
                        </a:lnSpc>
                        <a:buFont typeface="Arial"/>
                        <a:buChar char=" "/>
                      </a:pP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（2023·湖南·1） </a:t>
                      </a:r>
                      <a:r>
                        <a:rPr lang="zh-CN" altLang="en-US" sz="2300" b="1" i="0" u="sng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湖南澧县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城头山古城遗址距今</a:t>
                      </a:r>
                      <a:r>
                        <a:rPr lang="zh-CN" altLang="en-US" sz="2300" b="1" i="0" u="sng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约</a:t>
                      </a:r>
                      <a:r>
                        <a:rPr lang="zh-CN" altLang="en-US" sz="2300" b="1" i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r>
                        <a:rPr lang="zh-CN" altLang="en-US" sz="2300" b="1" i="0" u="sng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6000年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， 是中国迄今已知最早的</a:t>
                      </a:r>
                      <a:r>
                        <a:rPr lang="zh-CN" altLang="en-US" sz="2300" b="1" i="0" u="sng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新石器时代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城址。 城址内外发掘出大片房屋建筑遗迹， 多座陶窑， 以  及中国迄今已知最早的</a:t>
                      </a:r>
                      <a:r>
                        <a:rPr lang="zh-CN" altLang="en-US" sz="2300" b="1" i="0" u="sng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祭坛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和</a:t>
                      </a:r>
                      <a:r>
                        <a:rPr lang="zh-CN" altLang="en-US" sz="2300" b="1" i="0" u="sng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古稻田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。这说明</a:t>
                      </a:r>
                      <a:endParaRPr lang="zh-CN" altLang="en-US" sz="23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9060" algn="l">
                        <a:lnSpc>
                          <a:spcPts val="2500"/>
                        </a:lnSpc>
                      </a:pP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A.城市是</a:t>
                      </a:r>
                      <a:r>
                        <a:rPr lang="zh-CN" altLang="en-US" sz="2300" b="1" i="0">
                          <a:solidFill>
                            <a:srgbClr val="0000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最早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出现的人类文明要素</a:t>
                      </a:r>
                      <a:endParaRPr lang="zh-CN" altLang="en-US" sz="23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23190" algn="l">
                        <a:lnSpc>
                          <a:spcPts val="2500"/>
                        </a:lnSpc>
                      </a:pP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B.长江流域是中华文明的重要源头</a:t>
                      </a:r>
                      <a:endParaRPr lang="zh-CN" altLang="en-US" sz="23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09220" algn="l">
                        <a:lnSpc>
                          <a:spcPts val="2300"/>
                        </a:lnSpc>
                      </a:pP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C.古城先民</a:t>
                      </a:r>
                      <a:r>
                        <a:rPr lang="zh-CN" altLang="en-US" sz="2300" b="1" i="0">
                          <a:solidFill>
                            <a:srgbClr val="0000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已摆脱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对渔猎采集的依赖</a:t>
                      </a:r>
                      <a:endParaRPr lang="zh-CN" altLang="en-US" sz="23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23190" algn="l">
                        <a:lnSpc>
                          <a:spcPts val="4100"/>
                        </a:lnSpc>
                      </a:pP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D.遗址所处时代</a:t>
                      </a:r>
                      <a:r>
                        <a:rPr lang="zh-CN" altLang="en-US" sz="2300" b="1" i="0">
                          <a:solidFill>
                            <a:srgbClr val="0000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已迈入</a:t>
                      </a:r>
                      <a:r>
                        <a:rPr lang="zh-CN" altLang="en-US" sz="2300" b="1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阶级社会门槛</a:t>
                      </a:r>
                      <a:endParaRPr lang="zh-CN" altLang="en-US" sz="2300" b="1" i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6350" cap="flat">
                      <a:solidFill>
                        <a:srgbClr val="5B9BD5">
                          <a:alpha val="100000"/>
                        </a:srgbClr>
                      </a:solidFill>
                    </a:lnL>
                    <a:lnR w="6350" cap="flat">
                      <a:solidFill>
                        <a:srgbClr val="5B9BD5">
                          <a:alpha val="100000"/>
                        </a:srgbClr>
                      </a:solidFill>
                    </a:lnR>
                    <a:lnT w="6350" cap="flat">
                      <a:solidFill>
                        <a:srgbClr val="5B9BD5">
                          <a:alpha val="100000"/>
                        </a:srgbClr>
                      </a:solidFill>
                    </a:lnT>
                    <a:lnB w="6350" cap="flat">
                      <a:solidFill>
                        <a:srgbClr val="5B9BD5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文本1" title=""/>
          <p:cNvSpPr txBox="1"/>
          <p:nvPr/>
        </p:nvSpPr>
        <p:spPr>
          <a:xfrm>
            <a:off x="4951095" y="3651250"/>
            <a:ext cx="627380" cy="7569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√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1" title=""/>
          <p:cNvGraphicFramePr>
            <a:graphicFrameLocks noGrp="1"/>
          </p:cNvGraphicFramePr>
          <p:nvPr/>
        </p:nvGraphicFramePr>
        <p:xfrm>
          <a:off x="1385709" y="2331148"/>
          <a:ext cx="3435985" cy="1519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985"/>
              </a:tblGrid>
              <a:tr h="1513204">
                <a:tc>
                  <a:txBody>
                    <a:bodyPr vert="horz" wrap="square"/>
                    <a:lstStyle/>
                    <a:p>
                      <a:pPr marL="0" algn="l"/>
                    </a:p>
                    <a:p>
                      <a:pPr marL="118745" algn="l">
                        <a:lnSpc>
                          <a:spcPts val="4200"/>
                        </a:lnSpc>
                      </a:pPr>
                      <a:r>
                        <a:rPr lang="zh-CN" altLang="en-US" sz="35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全:</a:t>
                      </a:r>
                      <a:endParaRPr lang="zh-CN" altLang="en-US" sz="3500" b="1" i="0">
                        <a:solidFill>
                          <a:srgbClr val="FF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09855" algn="l">
                        <a:lnSpc>
                          <a:spcPts val="3200"/>
                        </a:lnSpc>
                      </a:pPr>
                      <a:r>
                        <a:rPr lang="zh-CN" altLang="en-US" sz="2700" b="1" i="0">
                          <a:solidFill>
                            <a:srgbClr val="2020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材料理解是否</a:t>
                      </a:r>
                      <a:r>
                        <a:rPr lang="zh-CN" altLang="en-US" sz="27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全面   </a:t>
                      </a:r>
                      <a:r>
                        <a:rPr lang="zh-CN" altLang="en-US" sz="2700" b="1" i="0">
                          <a:solidFill>
                            <a:srgbClr val="2020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选项包含关系</a:t>
                      </a:r>
                      <a:r>
                        <a:rPr lang="zh-CN" altLang="en-US" sz="27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大小</a:t>
                      </a:r>
                      <a:endParaRPr lang="zh-CN" altLang="en-US" sz="2700" b="1" i="0">
                        <a:solidFill>
                          <a:srgbClr val="FF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6350" cap="flat">
                      <a:solidFill>
                        <a:srgbClr val="ED7D31">
                          <a:alpha val="100000"/>
                        </a:srgbClr>
                      </a:solidFill>
                    </a:lnL>
                    <a:lnR w="6350" cap="flat">
                      <a:solidFill>
                        <a:srgbClr val="ED7D31">
                          <a:alpha val="100000"/>
                        </a:srgbClr>
                      </a:solidFill>
                    </a:lnR>
                    <a:lnT w="6350" cap="flat">
                      <a:solidFill>
                        <a:srgbClr val="ED7D31">
                          <a:alpha val="100000"/>
                        </a:srgbClr>
                      </a:solidFill>
                    </a:lnT>
                    <a:lnB w="6350" cap="flat">
                      <a:solidFill>
                        <a:srgbClr val="ED7D31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2" title=""/>
          <p:cNvGraphicFramePr>
            <a:graphicFrameLocks noGrp="1"/>
          </p:cNvGraphicFramePr>
          <p:nvPr/>
        </p:nvGraphicFramePr>
        <p:xfrm>
          <a:off x="368935" y="1141094"/>
          <a:ext cx="826135" cy="355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135"/>
              </a:tblGrid>
              <a:tr h="3550920">
                <a:tc>
                  <a:txBody>
                    <a:bodyPr vert="horz" wrap="square"/>
                    <a:lstStyle/>
                    <a:p>
                      <a:pPr marL="0" algn="l"/>
                    </a:p>
                    <a:p>
                      <a:pPr marL="88265" algn="l">
                        <a:lnSpc>
                          <a:spcPts val="3500"/>
                        </a:lnSpc>
                      </a:pPr>
                      <a:r>
                        <a:rPr lang="zh-CN" altLang="en-US" sz="3200" b="1" i="0">
                          <a:solidFill>
                            <a:srgbClr val="3650E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合度全观</a:t>
                      </a:r>
                      <a:r>
                        <a:rPr lang="zh-CN" altLang="en-US" sz="32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敲选项</a:t>
                      </a:r>
                      <a:endParaRPr lang="zh-CN" altLang="en-US" sz="3200" b="1" i="0">
                        <a:solidFill>
                          <a:srgbClr val="FF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6350" cap="flat">
                      <a:solidFill>
                        <a:srgbClr val="5B9BD5">
                          <a:alpha val="100000"/>
                        </a:srgbClr>
                      </a:solidFill>
                    </a:lnL>
                    <a:lnR w="6350" cap="flat">
                      <a:solidFill>
                        <a:srgbClr val="5B9BD5">
                          <a:alpha val="100000"/>
                        </a:srgbClr>
                      </a:solidFill>
                    </a:lnR>
                    <a:lnT w="6350" cap="flat">
                      <a:solidFill>
                        <a:srgbClr val="5B9BD5">
                          <a:alpha val="100000"/>
                        </a:srgbClr>
                      </a:solidFill>
                    </a:lnT>
                    <a:lnB w="6350" cap="flat">
                      <a:solidFill>
                        <a:srgbClr val="5B9BD5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" name="组合1" title=""/>
          <p:cNvGrpSpPr/>
          <p:nvPr/>
        </p:nvGrpSpPr>
        <p:grpSpPr>
          <a:xfrm>
            <a:off x="4726305" y="1259840"/>
            <a:ext cx="7355840" cy="3903020"/>
            <a:chExt cx="7355840" cy="3903020"/>
          </a:xfrm>
        </p:grpSpPr>
        <p:sp>
          <p:nvSpPr>
            <p:cNvPr id="5" name="形状3"/>
            <p:cNvSpPr txBox="1"/>
            <p:nvPr/>
          </p:nvSpPr>
          <p:spPr>
            <a:xfrm>
              <a:off x="95250" y="95250"/>
              <a:ext cx="7260590" cy="37338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325395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文本3"/>
            <p:cNvSpPr txBox="1"/>
            <p:nvPr/>
          </p:nvSpPr>
          <p:spPr>
            <a:xfrm>
              <a:off x="0" y="0"/>
              <a:ext cx="7260590" cy="39030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500"/>
                </a:lnSpc>
              </a:pP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（2022.湖南卷）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600" b="1" i="0">
                  <a:solidFill>
                    <a:srgbClr val="3650EE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嘉庆七年 （1802） ， 户部侍郎兼管钱局二品大员周兴岱任江西主考时， 却以南书房行走 （即在南书房当值的官员） 的身份擅发告示， 收受贿赂。这反映当时</a:t>
              </a:r>
              <a:endParaRPr lang="zh-CN" altLang="en-US" sz="2600" b="1" i="0">
                <a:solidFill>
                  <a:srgbClr val="3650E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2700" algn="l">
                <a:lnSpc>
                  <a:spcPts val="28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A． 君主的高度集权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33020" algn="l">
                <a:lnSpc>
                  <a:spcPts val="28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B． 官员俸禄入不敷出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0955" algn="l">
                <a:lnSpc>
                  <a:spcPts val="28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C． 南书房地位提高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33020" algn="l">
                <a:lnSpc>
                  <a:spcPts val="28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D． 中央吏治十分混乱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buFont typeface="Arial"/>
                <a:buChar char=" "/>
              </a:pP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形状1" title=""/>
          <p:cNvSpPr txBox="1"/>
          <p:nvPr/>
        </p:nvSpPr>
        <p:spPr>
          <a:xfrm>
            <a:off x="8508364" y="4169536"/>
            <a:ext cx="2033778" cy="547116"/>
          </a:xfrm>
          <a:prstGeom prst="rect">
            <a:avLst/>
          </a:prstGeom>
          <a:solidFill>
            <a:srgbClr val="5B9BD5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8" name="形状2" title=""/>
          <p:cNvSpPr txBox="1"/>
          <p:nvPr/>
        </p:nvSpPr>
        <p:spPr>
          <a:xfrm>
            <a:off x="8502014" y="4163695"/>
            <a:ext cx="2045970" cy="559371"/>
          </a:xfrm>
          <a:prstGeom prst="rect">
            <a:avLst/>
          </a:prstGeom>
          <a:solidFill>
            <a:srgbClr val="5B9BD5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9" name="文本1" title=""/>
          <p:cNvSpPr txBox="1"/>
          <p:nvPr/>
        </p:nvSpPr>
        <p:spPr>
          <a:xfrm>
            <a:off x="8394064" y="4016096"/>
            <a:ext cx="2128520" cy="130770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</a:p>
          <a:p>
            <a:pPr marL="12700" algn="l">
              <a:lnSpc>
                <a:spcPts val="3600"/>
              </a:lnSpc>
            </a:pPr>
            <a:r>
              <a:rPr lang="zh-CN" altLang="en-US" sz="3200" b="0" i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	以偏</a:t>
            </a:r>
            <a:r>
              <a:rPr lang="zh-CN" altLang="en-US" sz="4400" b="0" i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概</a:t>
            </a:r>
            <a:r>
              <a:rPr lang="zh-CN" altLang="en-US" sz="3200" b="0" i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全</a:t>
            </a:r>
            <a:endParaRPr lang="zh-CN" altLang="en-US" sz="3200" b="0" i="0">
              <a:solidFill>
                <a:srgbClr val="FFFFFF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2" title=""/>
          <p:cNvSpPr txBox="1"/>
          <p:nvPr/>
        </p:nvSpPr>
        <p:spPr>
          <a:xfrm>
            <a:off x="4817745" y="3096260"/>
            <a:ext cx="627380" cy="7569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√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20" y="654050"/>
            <a:ext cx="6450965" cy="4714240"/>
          </a:xfrm>
          <a:prstGeom prst="rect">
            <a:avLst/>
          </a:prstGeom>
        </p:spPr>
      </p:pic>
      <p:graphicFrame>
        <p:nvGraphicFramePr>
          <p:cNvPr id="3" name="表格1" title=""/>
          <p:cNvGraphicFramePr>
            <a:graphicFrameLocks noGrp="1"/>
          </p:cNvGraphicFramePr>
          <p:nvPr/>
        </p:nvGraphicFramePr>
        <p:xfrm>
          <a:off x="1546999" y="776033"/>
          <a:ext cx="3435985" cy="1088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985"/>
              </a:tblGrid>
              <a:tr h="1082040">
                <a:tc>
                  <a:txBody>
                    <a:bodyPr vert="horz" wrap="square"/>
                    <a:lstStyle/>
                    <a:p>
                      <a:pPr marL="0" algn="l"/>
                    </a:p>
                    <a:p>
                      <a:pPr marL="111760" algn="l">
                        <a:lnSpc>
                          <a:spcPts val="4100"/>
                        </a:lnSpc>
                      </a:pPr>
                      <a:r>
                        <a:rPr lang="zh-CN" altLang="en-US" sz="35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观</a:t>
                      </a:r>
                      <a:r>
                        <a:rPr lang="zh-CN" altLang="en-US" sz="35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:</a:t>
                      </a:r>
                      <a:endParaRPr lang="zh-CN" altLang="en-US" sz="3500" b="1" i="0">
                        <a:solidFill>
                          <a:srgbClr val="FF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109855" algn="l">
                        <a:lnSpc>
                          <a:spcPts val="3100"/>
                        </a:lnSpc>
                      </a:pPr>
                      <a:r>
                        <a:rPr lang="zh-CN" altLang="en-US" sz="2700" b="1" i="0">
                          <a:solidFill>
                            <a:srgbClr val="20202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结合唯物史观分析</a:t>
                      </a:r>
                      <a:endParaRPr lang="zh-CN" altLang="en-US" sz="2700" b="1" i="0">
                        <a:solidFill>
                          <a:srgbClr val="202020">
                            <a:alpha val="100000"/>
                          </a:srgb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6350" cap="flat">
                      <a:solidFill>
                        <a:srgbClr val="ED7D31">
                          <a:alpha val="100000"/>
                        </a:srgbClr>
                      </a:solidFill>
                    </a:lnL>
                    <a:lnR w="6350" cap="flat">
                      <a:solidFill>
                        <a:srgbClr val="ED7D31">
                          <a:alpha val="100000"/>
                        </a:srgbClr>
                      </a:solidFill>
                    </a:lnR>
                    <a:lnT w="6350" cap="flat">
                      <a:solidFill>
                        <a:srgbClr val="ED7D31">
                          <a:alpha val="100000"/>
                        </a:srgbClr>
                      </a:solidFill>
                    </a:lnT>
                    <a:lnB w="6350" cap="flat">
                      <a:solidFill>
                        <a:srgbClr val="ED7D31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2" title=""/>
          <p:cNvGraphicFramePr>
            <a:graphicFrameLocks noGrp="1"/>
          </p:cNvGraphicFramePr>
          <p:nvPr/>
        </p:nvGraphicFramePr>
        <p:xfrm>
          <a:off x="381635" y="1145539"/>
          <a:ext cx="826135" cy="355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135"/>
              </a:tblGrid>
              <a:tr h="3550920">
                <a:tc>
                  <a:txBody>
                    <a:bodyPr vert="horz" wrap="square"/>
                    <a:lstStyle/>
                    <a:p>
                      <a:pPr marL="0" algn="l"/>
                    </a:p>
                    <a:p>
                      <a:pPr marL="88265" algn="l">
                        <a:lnSpc>
                          <a:spcPts val="3500"/>
                        </a:lnSpc>
                      </a:pPr>
                      <a:r>
                        <a:rPr lang="zh-CN" altLang="en-US" sz="3200" b="1" i="0">
                          <a:solidFill>
                            <a:srgbClr val="3650E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合度全观</a:t>
                      </a:r>
                      <a:r>
                        <a:rPr lang="zh-CN" altLang="en-US" sz="3200" b="1" i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敲选项</a:t>
                      </a:r>
                      <a:endParaRPr lang="zh-CN" altLang="en-US" sz="3200" b="1" i="0">
                        <a:solidFill>
                          <a:srgbClr val="FF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6350" cap="flat">
                      <a:solidFill>
                        <a:srgbClr val="5B9BD5">
                          <a:alpha val="100000"/>
                        </a:srgbClr>
                      </a:solidFill>
                    </a:lnL>
                    <a:lnR w="6350" cap="flat">
                      <a:solidFill>
                        <a:srgbClr val="5B9BD5">
                          <a:alpha val="100000"/>
                        </a:srgbClr>
                      </a:solidFill>
                    </a:lnR>
                    <a:lnT w="6350" cap="flat">
                      <a:solidFill>
                        <a:srgbClr val="5B9BD5">
                          <a:alpha val="100000"/>
                        </a:srgbClr>
                      </a:solidFill>
                    </a:lnT>
                    <a:lnB w="6350" cap="flat">
                      <a:solidFill>
                        <a:srgbClr val="5B9BD5">
                          <a:alpha val="100000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5" name="组合1" title=""/>
          <p:cNvGrpSpPr/>
          <p:nvPr/>
        </p:nvGrpSpPr>
        <p:grpSpPr>
          <a:xfrm>
            <a:off x="1402715" y="2146300"/>
            <a:ext cx="3721100" cy="3496515"/>
            <a:chExt cx="3721100" cy="3496515"/>
          </a:xfrm>
        </p:grpSpPr>
        <p:sp>
          <p:nvSpPr>
            <p:cNvPr id="6" name="形状1"/>
            <p:cNvSpPr txBox="1"/>
            <p:nvPr/>
          </p:nvSpPr>
          <p:spPr>
            <a:xfrm>
              <a:off x="3810" y="49530"/>
              <a:ext cx="3717290" cy="341503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325395">
                  <a:alpha val="100000"/>
                </a:srgbClr>
              </a:solidFill>
              <a:prstDash val="sys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1"/>
            <p:cNvSpPr txBox="1"/>
            <p:nvPr/>
          </p:nvSpPr>
          <p:spPr>
            <a:xfrm>
              <a:off x="0" y="0"/>
              <a:ext cx="3717290" cy="34965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唯物史观主要内容有</a:t>
              </a:r>
              <a:r>
                <a:rPr lang="zh-CN" altLang="en-US" sz="2400" b="1" i="0">
                  <a:solidFill>
                    <a:srgbClr val="7030A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r>
                <a:rPr lang="zh-CN" altLang="en-US" sz="2400" b="1" i="0">
                  <a:solidFill>
                    <a:srgbClr val="3650EE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生产力与生产关系；经济基础与上层建筑；社会存在与社会意识；正确运用阶级分析法；人民群众是历史的创造者；人类社会发展规律：从低级到高级；从分散到整体；主要矛盾与次要矛盾。</a:t>
              </a:r>
              <a:endParaRPr lang="zh-CN" altLang="en-US" sz="2400" b="1" i="0">
                <a:solidFill>
                  <a:srgbClr val="3650E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334940" y="842483"/>
            <a:ext cx="11306175" cy="582231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材料至上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原则：不符合材料具体信息；不符合题干设问要求；不符合材料中的相关史实；不符合材料内容逻辑；离材料信息较远，无法体现等选项，都可排除。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时空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原则：牢抓材料的时间和空间。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“深挖”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原则：选项中同时有“现象”和“本质”，两者都正确时，一般选“本质”。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“绝对” 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原则：选项非常绝对，一般来说是错误项。（空前、最、第一等等）                        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全面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原则：能全面反映材料主旨的选项就是正选。（以偏概全的选项不能选） 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⑥</a:t>
            </a: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同项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原则：四个选项如果有两个或三个意思相近的选项，一般可排除。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⑦</a:t>
            </a: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“具体”</a:t>
            </a: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原则：材料中的主旨只涉及政治、经济、思想其中一个方面时，正选只能选对应的方面，不能是全面的选项。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3679193" y="160315"/>
            <a:ext cx="4616453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常规</a:t>
            </a:r>
            <a:r>
              <a:rPr lang="zh-CN" altLang="en-US" sz="28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选择题</a:t>
            </a: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题解题步骤：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377190" y="73660"/>
            <a:ext cx="2194560" cy="56832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0">
                <a:solidFill>
                  <a:srgbClr val="FFFFFF">
                    <a:alpha val="36078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1.试题立意</a:t>
            </a:r>
            <a:endParaRPr lang="zh-CN" altLang="en-US" sz="2400" b="1" i="0">
              <a:solidFill>
                <a:srgbClr val="FFFFFF">
                  <a:alpha val="36078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6403975" y="73660"/>
            <a:ext cx="2152015" cy="64389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0">
                <a:solidFill>
                  <a:srgbClr val="FFFFFF">
                    <a:alpha val="36078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3.技巧提升</a:t>
            </a:r>
            <a:endParaRPr lang="zh-CN" altLang="en-US" sz="2400" b="1" i="0">
              <a:solidFill>
                <a:srgbClr val="FFFFFF">
                  <a:alpha val="36078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3" title=""/>
          <p:cNvSpPr txBox="1"/>
          <p:nvPr/>
        </p:nvSpPr>
        <p:spPr>
          <a:xfrm>
            <a:off x="9451340" y="73660"/>
            <a:ext cx="2217420" cy="64389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0">
                <a:solidFill>
                  <a:srgbClr val="FFFFFF">
                    <a:alpha val="36078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4.启示反思</a:t>
            </a:r>
            <a:endParaRPr lang="zh-CN" altLang="en-US" sz="2400" b="1" i="0">
              <a:solidFill>
                <a:srgbClr val="FFFFFF">
                  <a:alpha val="36078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1" title=""/>
          <p:cNvGrpSpPr/>
          <p:nvPr/>
        </p:nvGrpSpPr>
        <p:grpSpPr>
          <a:xfrm>
            <a:off x="934720" y="1371600"/>
            <a:ext cx="2623820" cy="557835"/>
            <a:chExt cx="2623820" cy="557835"/>
          </a:xfrm>
        </p:grpSpPr>
        <p:sp>
          <p:nvSpPr>
            <p:cNvPr id="6" name="形状8"/>
            <p:cNvSpPr txBox="1"/>
            <p:nvPr/>
          </p:nvSpPr>
          <p:spPr>
            <a:xfrm>
              <a:off x="3810" y="49530"/>
              <a:ext cx="2620010" cy="460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70C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5"/>
            <p:cNvSpPr txBox="1"/>
            <p:nvPr/>
          </p:nvSpPr>
          <p:spPr>
            <a:xfrm>
              <a:off x="0" y="0"/>
              <a:ext cx="2620010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第一步：</a:t>
              </a: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审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设问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形状1" title=""/>
          <p:cNvSpPr txBox="1"/>
          <p:nvPr/>
        </p:nvSpPr>
        <p:spPr>
          <a:xfrm flipH="1">
            <a:off x="2325116" y="1921003"/>
            <a:ext cx="4795" cy="480389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38100">
            <a:solidFill>
              <a:srgbClr val="4874CB">
                <a:alpha val="100000"/>
              </a:srgbClr>
            </a:solidFill>
            <a:prstDash val="solid"/>
            <a:tailEnd type="arrow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9" name="组合2" title=""/>
          <p:cNvGrpSpPr/>
          <p:nvPr/>
        </p:nvGrpSpPr>
        <p:grpSpPr>
          <a:xfrm>
            <a:off x="920115" y="2390775"/>
            <a:ext cx="2652395" cy="557835"/>
            <a:chExt cx="2652395" cy="557835"/>
          </a:xfrm>
        </p:grpSpPr>
        <p:sp>
          <p:nvSpPr>
            <p:cNvPr id="10" name="形状9"/>
            <p:cNvSpPr txBox="1"/>
            <p:nvPr/>
          </p:nvSpPr>
          <p:spPr>
            <a:xfrm>
              <a:off x="3810" y="49530"/>
              <a:ext cx="2648585" cy="460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70C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6"/>
            <p:cNvSpPr txBox="1"/>
            <p:nvPr/>
          </p:nvSpPr>
          <p:spPr>
            <a:xfrm>
              <a:off x="0" y="0"/>
              <a:ext cx="2648585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第二步：</a:t>
              </a: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读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材料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形状2" title=""/>
          <p:cNvSpPr txBox="1"/>
          <p:nvPr/>
        </p:nvSpPr>
        <p:spPr>
          <a:xfrm>
            <a:off x="2334641" y="3079273"/>
            <a:ext cx="9525" cy="53340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38100">
            <a:solidFill>
              <a:srgbClr val="4874CB">
                <a:alpha val="100000"/>
              </a:srgbClr>
            </a:solidFill>
            <a:prstDash val="solid"/>
            <a:tailEnd type="arrow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3" name="组合3" title=""/>
          <p:cNvGrpSpPr/>
          <p:nvPr/>
        </p:nvGrpSpPr>
        <p:grpSpPr>
          <a:xfrm>
            <a:off x="965835" y="3638550"/>
            <a:ext cx="2698115" cy="557835"/>
            <a:chExt cx="2698115" cy="557835"/>
          </a:xfrm>
        </p:grpSpPr>
        <p:sp>
          <p:nvSpPr>
            <p:cNvPr id="14" name="形状10"/>
            <p:cNvSpPr txBox="1"/>
            <p:nvPr/>
          </p:nvSpPr>
          <p:spPr>
            <a:xfrm>
              <a:off x="3810" y="49530"/>
              <a:ext cx="2694305" cy="460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70C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7"/>
            <p:cNvSpPr txBox="1"/>
            <p:nvPr/>
          </p:nvSpPr>
          <p:spPr>
            <a:xfrm>
              <a:off x="0" y="0"/>
              <a:ext cx="2694305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第三步：</a:t>
              </a: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扣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教材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6" name="形状3" title=""/>
          <p:cNvSpPr txBox="1"/>
          <p:nvPr/>
        </p:nvSpPr>
        <p:spPr>
          <a:xfrm>
            <a:off x="3631968" y="1499549"/>
            <a:ext cx="602555" cy="273844"/>
          </a:xfrm>
          <a:prstGeom prst="rightArrow">
            <a:avLst/>
          </a:prstGeom>
          <a:solidFill>
            <a:srgbClr val="4874CB">
              <a:alpha val="100000"/>
            </a:srgbClr>
          </a:solidFill>
          <a:ln w="9525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7" name="形状4" title=""/>
          <p:cNvSpPr txBox="1"/>
          <p:nvPr/>
        </p:nvSpPr>
        <p:spPr>
          <a:xfrm>
            <a:off x="3632200" y="2517775"/>
            <a:ext cx="651510" cy="273685"/>
          </a:xfrm>
          <a:prstGeom prst="rightArrow">
            <a:avLst/>
          </a:prstGeom>
          <a:solidFill>
            <a:srgbClr val="4874CB">
              <a:alpha val="100000"/>
            </a:srgbClr>
          </a:solidFill>
          <a:ln w="9525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8" name="形状5" title=""/>
          <p:cNvSpPr txBox="1"/>
          <p:nvPr/>
        </p:nvSpPr>
        <p:spPr>
          <a:xfrm>
            <a:off x="3690842" y="3825921"/>
            <a:ext cx="602555" cy="273844"/>
          </a:xfrm>
          <a:prstGeom prst="rightArrow">
            <a:avLst/>
          </a:prstGeom>
          <a:solidFill>
            <a:srgbClr val="4874CB">
              <a:alpha val="100000"/>
            </a:srgbClr>
          </a:solidFill>
          <a:ln w="9525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9" name="组合4" title=""/>
          <p:cNvGrpSpPr/>
          <p:nvPr/>
        </p:nvGrpSpPr>
        <p:grpSpPr>
          <a:xfrm>
            <a:off x="4304665" y="1353820"/>
            <a:ext cx="7359015" cy="557835"/>
            <a:chExt cx="7359015" cy="557835"/>
          </a:xfrm>
        </p:grpSpPr>
        <p:sp>
          <p:nvSpPr>
            <p:cNvPr id="20" name="形状11"/>
            <p:cNvSpPr txBox="1"/>
            <p:nvPr/>
          </p:nvSpPr>
          <p:spPr>
            <a:xfrm>
              <a:off x="3810" y="49530"/>
              <a:ext cx="7355205" cy="460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70C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1" name="文本8"/>
            <p:cNvSpPr txBox="1"/>
            <p:nvPr/>
          </p:nvSpPr>
          <p:spPr>
            <a:xfrm>
              <a:off x="0" y="0"/>
              <a:ext cx="7355205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审设问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：审依据、审方式、审限制、审答词、审分值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5" title=""/>
          <p:cNvGrpSpPr/>
          <p:nvPr/>
        </p:nvGrpSpPr>
        <p:grpSpPr>
          <a:xfrm>
            <a:off x="4276725" y="1926590"/>
            <a:ext cx="7337425" cy="1659840"/>
            <a:chExt cx="7337425" cy="1659840"/>
          </a:xfrm>
        </p:grpSpPr>
        <p:sp>
          <p:nvSpPr>
            <p:cNvPr id="23" name="形状12"/>
            <p:cNvSpPr txBox="1"/>
            <p:nvPr/>
          </p:nvSpPr>
          <p:spPr>
            <a:xfrm>
              <a:off x="3810" y="49530"/>
              <a:ext cx="7333615" cy="15684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70C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4" name="文本9"/>
            <p:cNvSpPr txBox="1"/>
            <p:nvPr/>
          </p:nvSpPr>
          <p:spPr>
            <a:xfrm>
              <a:off x="0" y="0"/>
              <a:ext cx="7333615" cy="165984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划分层次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：注意分号、句号、省略号、破折号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划关键词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：材料出处、时间、空间（国别、地区）、人物、事件、中心句、概括句、总结句等。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从具体到一般，从现象到本质。</a:t>
              </a:r>
              <a:endParaRPr lang="zh-CN" altLang="en-US" sz="24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6" title=""/>
          <p:cNvGrpSpPr/>
          <p:nvPr/>
        </p:nvGrpSpPr>
        <p:grpSpPr>
          <a:xfrm>
            <a:off x="4289425" y="3607435"/>
            <a:ext cx="7334250" cy="925170"/>
            <a:chExt cx="7334250" cy="925170"/>
          </a:xfrm>
        </p:grpSpPr>
        <p:sp>
          <p:nvSpPr>
            <p:cNvPr id="26" name="形状13"/>
            <p:cNvSpPr txBox="1"/>
            <p:nvPr/>
          </p:nvSpPr>
          <p:spPr>
            <a:xfrm>
              <a:off x="3810" y="49530"/>
              <a:ext cx="7330440" cy="8299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70C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7" name="文本10"/>
            <p:cNvSpPr txBox="1"/>
            <p:nvPr/>
          </p:nvSpPr>
          <p:spPr>
            <a:xfrm>
              <a:off x="0" y="0"/>
              <a:ext cx="7330440" cy="92517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扣教材：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联系教材，</a:t>
              </a: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找答题角度，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梳理层次，转化语言，组织答案。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形状6" title=""/>
          <p:cNvSpPr txBox="1"/>
          <p:nvPr/>
        </p:nvSpPr>
        <p:spPr>
          <a:xfrm>
            <a:off x="2327834" y="4223820"/>
            <a:ext cx="1191" cy="522143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38100">
            <a:solidFill>
              <a:srgbClr val="4874CB">
                <a:alpha val="100000"/>
              </a:srgbClr>
            </a:solidFill>
            <a:prstDash val="solid"/>
            <a:tailEnd type="arrow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29" name="组合7" title=""/>
          <p:cNvGrpSpPr/>
          <p:nvPr/>
        </p:nvGrpSpPr>
        <p:grpSpPr>
          <a:xfrm>
            <a:off x="953770" y="4886325"/>
            <a:ext cx="2618740" cy="557835"/>
            <a:chExt cx="2618740" cy="557835"/>
          </a:xfrm>
        </p:grpSpPr>
        <p:sp>
          <p:nvSpPr>
            <p:cNvPr id="30" name="形状14"/>
            <p:cNvSpPr txBox="1"/>
            <p:nvPr/>
          </p:nvSpPr>
          <p:spPr>
            <a:xfrm>
              <a:off x="3810" y="49530"/>
              <a:ext cx="2614930" cy="460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70C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1" name="文本11"/>
            <p:cNvSpPr txBox="1"/>
            <p:nvPr/>
          </p:nvSpPr>
          <p:spPr>
            <a:xfrm>
              <a:off x="0" y="0"/>
              <a:ext cx="2614930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第四步：</a:t>
              </a: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写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答案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2" name="形状7" title=""/>
          <p:cNvSpPr txBox="1"/>
          <p:nvPr/>
        </p:nvSpPr>
        <p:spPr>
          <a:xfrm>
            <a:off x="3625034" y="5028727"/>
            <a:ext cx="602555" cy="275035"/>
          </a:xfrm>
          <a:prstGeom prst="rightArrow">
            <a:avLst/>
          </a:prstGeom>
          <a:solidFill>
            <a:srgbClr val="4874CB">
              <a:alpha val="100000"/>
            </a:srgbClr>
          </a:solidFill>
          <a:ln w="9525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3" name="组合8" title=""/>
          <p:cNvGrpSpPr/>
          <p:nvPr/>
        </p:nvGrpSpPr>
        <p:grpSpPr>
          <a:xfrm>
            <a:off x="4276725" y="4664710"/>
            <a:ext cx="6375400" cy="953135"/>
            <a:chExt cx="6375400" cy="953135"/>
          </a:xfrm>
        </p:grpSpPr>
        <p:sp>
          <p:nvSpPr>
            <p:cNvPr id="34" name="形状15"/>
            <p:cNvSpPr txBox="1"/>
            <p:nvPr/>
          </p:nvSpPr>
          <p:spPr>
            <a:xfrm>
              <a:off x="3810" y="49530"/>
              <a:ext cx="6371590" cy="90360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70C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5" name="文本12"/>
            <p:cNvSpPr txBox="1"/>
            <p:nvPr/>
          </p:nvSpPr>
          <p:spPr>
            <a:xfrm>
              <a:off x="0" y="0"/>
              <a:ext cx="6371590" cy="92517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（1）序号化 （2）段落化（3）要点化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（4）专业化（历史学科术语）（5）整洁化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6" name="文本4" title=""/>
          <p:cNvSpPr txBox="1"/>
          <p:nvPr/>
        </p:nvSpPr>
        <p:spPr>
          <a:xfrm>
            <a:off x="4159539" y="334689"/>
            <a:ext cx="387350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常规</a:t>
            </a:r>
            <a:r>
              <a:rPr lang="zh-CN" altLang="en-US" sz="28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主观题</a:t>
            </a: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9" grpId="0" animBg="1"/>
      <p:bldP spid="9" grpId="0" animBg="1"/>
      <p:bldP spid="8" grpId="0" animBg="1"/>
      <p:bldP spid="17" grpId="0" animBg="1"/>
      <p:bldP spid="22" grpId="0" animBg="1"/>
      <p:bldP spid="12" grpId="0" animBg="1"/>
      <p:bldP spid="13" grpId="0" animBg="1"/>
      <p:bldP spid="18" grpId="0" animBg="1"/>
      <p:bldP spid="25" grpId="0" animBg="1"/>
      <p:bldP spid="29" grpId="0" animBg="1"/>
      <p:bldP spid="28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105832" y="2132362"/>
            <a:ext cx="11860530" cy="386252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    背景、原因是我们认识历史事件的重要因素。</a:t>
            </a:r>
            <a:r>
              <a: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背景</a:t>
            </a: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是历史事件或历史现象发生、发展、变化的</a:t>
            </a:r>
            <a:r>
              <a: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历史条件或现实环境</a:t>
            </a: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,它</a:t>
            </a:r>
            <a:r>
              <a: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包括原因和条件</a:t>
            </a: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。原因偏重于为什么（</a:t>
            </a:r>
            <a:r>
              <a: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必要性</a:t>
            </a: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），条件偏重于有什么（</a:t>
            </a:r>
            <a:r>
              <a: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可能性</a:t>
            </a: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） 。有时三者可以通用，即背景、条件也是原因。</a:t>
            </a:r>
            <a:endParaRPr lang="zh-CN" altLang="en-US" sz="26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2800"/>
              </a:lnSpc>
            </a:pP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    此类设问主要是依据历史事件发生的背景来命制的，主要考查</a:t>
            </a:r>
            <a:r>
              <a: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概括、理解和分析能力</a:t>
            </a: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。具体的设问方式有：</a:t>
            </a:r>
            <a:endParaRPr lang="zh-CN" altLang="en-US" sz="26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2800"/>
              </a:lnSpc>
            </a:pPr>
            <a:r>
              <a: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(1)限定性的设问</a:t>
            </a: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，如这一现象出现的历史、社会、经济、政治根源(原因)是什么，根本、主要、直接原因是什么等。</a:t>
            </a:r>
            <a:endParaRPr lang="zh-CN" altLang="en-US" sz="26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2800"/>
              </a:lnSpc>
            </a:pPr>
            <a:r>
              <a: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(2)宽泛性的设问</a:t>
            </a: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，该设问类型主要包括：“简析……的背景”；“简析……的原因”；“指出……因素”；“概括……条件”。</a:t>
            </a:r>
            <a:endParaRPr lang="zh-CN" altLang="en-US" sz="26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166249" y="1568567"/>
            <a:ext cx="287528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1、题型特点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3" title=""/>
          <p:cNvSpPr txBox="1"/>
          <p:nvPr/>
        </p:nvSpPr>
        <p:spPr>
          <a:xfrm>
            <a:off x="4084187" y="480870"/>
            <a:ext cx="4457700" cy="80273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一、原因、背景类</a:t>
            </a:r>
            <a:endParaRPr lang="zh-CN" altLang="en-US" sz="40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377190" y="73660"/>
            <a:ext cx="2194560" cy="56832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0">
                <a:solidFill>
                  <a:srgbClr val="FFFFFF">
                    <a:alpha val="36078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1.试题立意</a:t>
            </a:r>
            <a:endParaRPr lang="zh-CN" altLang="en-US" sz="2400" b="1" i="0">
              <a:solidFill>
                <a:srgbClr val="FFFFFF">
                  <a:alpha val="36078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9451340" y="73660"/>
            <a:ext cx="2217420" cy="64389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0">
                <a:solidFill>
                  <a:srgbClr val="FFFFFF">
                    <a:alpha val="36078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4.启示反思</a:t>
            </a:r>
            <a:endParaRPr lang="zh-CN" altLang="en-US" sz="2400" b="1" i="0">
              <a:solidFill>
                <a:srgbClr val="FFFFFF">
                  <a:alpha val="36078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3" title=""/>
          <p:cNvSpPr txBox="1"/>
          <p:nvPr/>
        </p:nvSpPr>
        <p:spPr>
          <a:xfrm>
            <a:off x="136525" y="-49530"/>
            <a:ext cx="287528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2、技巧点拨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1" title=""/>
          <p:cNvGrpSpPr/>
          <p:nvPr/>
        </p:nvGrpSpPr>
        <p:grpSpPr>
          <a:xfrm>
            <a:off x="213995" y="472440"/>
            <a:ext cx="11594465" cy="1846516"/>
            <a:chExt cx="11594465" cy="1846516"/>
          </a:xfrm>
        </p:grpSpPr>
        <p:sp>
          <p:nvSpPr>
            <p:cNvPr id="6" name="形状1"/>
            <p:cNvSpPr txBox="1"/>
            <p:nvPr/>
          </p:nvSpPr>
          <p:spPr>
            <a:xfrm>
              <a:off x="3810" y="49530"/>
              <a:ext cx="11590655" cy="176339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325395">
                  <a:alpha val="100000"/>
                </a:srgbClr>
              </a:solidFill>
              <a:prstDash val="sys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6"/>
            <p:cNvSpPr txBox="1"/>
            <p:nvPr/>
          </p:nvSpPr>
          <p:spPr>
            <a:xfrm>
              <a:off x="0" y="0"/>
              <a:ext cx="11590655" cy="184651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200"/>
                </a:lnSpc>
              </a:pP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审题：明确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某一历史事件或现象对应的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时间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，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优先挖掘材料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，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联系所学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该历史时期（或者稍前）的史实/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阶段特征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展开分析。设问类型要求注意题干中的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定向词汇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（如：“根据材料”；“结合所学知识”），从而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厘清答案来源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，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理顺答题思路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。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8" name="组合2" title=""/>
          <p:cNvGrpSpPr/>
          <p:nvPr/>
        </p:nvGrpSpPr>
        <p:grpSpPr>
          <a:xfrm>
            <a:off x="213995" y="3146425"/>
            <a:ext cx="11593830" cy="3221587"/>
            <a:chExt cx="11593830" cy="3221587"/>
          </a:xfrm>
        </p:grpSpPr>
        <p:sp>
          <p:nvSpPr>
            <p:cNvPr id="9" name="形状2"/>
            <p:cNvSpPr txBox="1"/>
            <p:nvPr/>
          </p:nvSpPr>
          <p:spPr>
            <a:xfrm>
              <a:off x="3810" y="49530"/>
              <a:ext cx="11590020" cy="31457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325395">
                  <a:alpha val="100000"/>
                </a:srgbClr>
              </a:solidFill>
              <a:prstDash val="sys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7"/>
            <p:cNvSpPr txBox="1"/>
            <p:nvPr/>
          </p:nvSpPr>
          <p:spPr>
            <a:xfrm>
              <a:off x="0" y="0"/>
              <a:ext cx="11590020" cy="322158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200"/>
                </a:lnSpc>
              </a:pP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解题技巧1：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在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没有限定词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的情况下，历史背景、条件、因素、依据、原因等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可从（国际、国内）经济、政治、思想文化等方面思考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,即结合这一时期的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时代特征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进行分析。具体表现为：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l">
                <a:lnSpc>
                  <a:spcPts val="46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⑴经济背景=生产力+生产关系+经济结构+经济格局+……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l">
                <a:lnSpc>
                  <a:spcPts val="46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⑵政治背景=政局+制度+政策+阶级+民族+外交+军事+……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l">
                <a:lnSpc>
                  <a:spcPts val="46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⑶文化背景=思想+文化+宗教+科技+教育+……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1" name="组合3" title=""/>
          <p:cNvGrpSpPr/>
          <p:nvPr/>
        </p:nvGrpSpPr>
        <p:grpSpPr>
          <a:xfrm>
            <a:off x="480695" y="2407285"/>
            <a:ext cx="3187065" cy="557835"/>
            <a:chExt cx="3187065" cy="557835"/>
          </a:xfrm>
        </p:grpSpPr>
        <p:sp>
          <p:nvSpPr>
            <p:cNvPr id="12" name="形状3"/>
            <p:cNvSpPr txBox="1"/>
            <p:nvPr/>
          </p:nvSpPr>
          <p:spPr>
            <a:xfrm>
              <a:off x="3810" y="49530"/>
              <a:ext cx="3183255" cy="460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70C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8"/>
            <p:cNvSpPr txBox="1"/>
            <p:nvPr/>
          </p:nvSpPr>
          <p:spPr>
            <a:xfrm>
              <a:off x="0" y="0"/>
              <a:ext cx="3183255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时代特征</a:t>
              </a: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（大背景）</a:t>
              </a:r>
              <a:endParaRPr lang="zh-CN" altLang="en-US" sz="24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4" title=""/>
          <p:cNvGrpSpPr/>
          <p:nvPr/>
        </p:nvGrpSpPr>
        <p:grpSpPr>
          <a:xfrm>
            <a:off x="4204970" y="2407285"/>
            <a:ext cx="3611880" cy="557835"/>
            <a:chExt cx="3611880" cy="557835"/>
          </a:xfrm>
        </p:grpSpPr>
        <p:sp>
          <p:nvSpPr>
            <p:cNvPr id="15" name="形状4"/>
            <p:cNvSpPr txBox="1"/>
            <p:nvPr/>
          </p:nvSpPr>
          <p:spPr>
            <a:xfrm>
              <a:off x="3810" y="49530"/>
              <a:ext cx="3608070" cy="460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70C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9"/>
            <p:cNvSpPr txBox="1"/>
            <p:nvPr/>
          </p:nvSpPr>
          <p:spPr>
            <a:xfrm>
              <a:off x="0" y="0"/>
              <a:ext cx="3608070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设问中的主体、客体因素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5" title=""/>
          <p:cNvGrpSpPr/>
          <p:nvPr/>
        </p:nvGrpSpPr>
        <p:grpSpPr>
          <a:xfrm>
            <a:off x="8486775" y="2407285"/>
            <a:ext cx="2853055" cy="925170"/>
            <a:chExt cx="2853055" cy="925170"/>
          </a:xfrm>
        </p:grpSpPr>
        <p:sp>
          <p:nvSpPr>
            <p:cNvPr id="18" name="形状5"/>
            <p:cNvSpPr txBox="1"/>
            <p:nvPr/>
          </p:nvSpPr>
          <p:spPr>
            <a:xfrm>
              <a:off x="3810" y="49530"/>
              <a:ext cx="2849245" cy="460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70C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10"/>
            <p:cNvSpPr txBox="1"/>
            <p:nvPr/>
          </p:nvSpPr>
          <p:spPr>
            <a:xfrm>
              <a:off x="0" y="0"/>
              <a:ext cx="2849245" cy="92517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主体目的</a:t>
              </a: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（小背景）</a:t>
              </a:r>
              <a:endParaRPr lang="zh-CN" altLang="en-US" sz="24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文本4" title=""/>
          <p:cNvSpPr txBox="1"/>
          <p:nvPr/>
        </p:nvSpPr>
        <p:spPr>
          <a:xfrm>
            <a:off x="3664027" y="2283989"/>
            <a:ext cx="86438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endParaRPr lang="zh-CN" altLang="en-US" sz="40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5" title=""/>
          <p:cNvSpPr txBox="1"/>
          <p:nvPr/>
        </p:nvSpPr>
        <p:spPr>
          <a:xfrm>
            <a:off x="7812993" y="2284298"/>
            <a:ext cx="864380" cy="8972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endParaRPr lang="zh-CN" altLang="en-US" sz="40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14" grpId="0" animBg="1"/>
      <p:bldP spid="21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382474" y="69334"/>
            <a:ext cx="4366964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一、审题干，抓关键词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1" title=""/>
          <p:cNvGrpSpPr/>
          <p:nvPr/>
        </p:nvGrpSpPr>
        <p:grpSpPr>
          <a:xfrm>
            <a:off x="662940" y="676910"/>
            <a:ext cx="10952480" cy="1291499"/>
            <a:chExt cx="10952480" cy="1291499"/>
          </a:xfrm>
        </p:grpSpPr>
        <p:sp>
          <p:nvSpPr>
            <p:cNvPr id="4" name="形状2"/>
            <p:cNvSpPr txBox="1"/>
            <p:nvPr/>
          </p:nvSpPr>
          <p:spPr>
            <a:xfrm>
              <a:off x="3810" y="49530"/>
              <a:ext cx="10948670" cy="11988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588E32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文本9"/>
            <p:cNvSpPr txBox="1"/>
            <p:nvPr/>
          </p:nvSpPr>
          <p:spPr>
            <a:xfrm>
              <a:off x="0" y="0"/>
              <a:ext cx="10948670" cy="129149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1.时空信息（时间、阶段、区域、政权）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l">
                <a:lnSpc>
                  <a:spcPts val="43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材料出现的时间和空间信息往往是解题的关键，蕴含着丰富的信息。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6" name="文本2" title=""/>
          <p:cNvSpPr txBox="1"/>
          <p:nvPr/>
        </p:nvSpPr>
        <p:spPr>
          <a:xfrm>
            <a:off x="2506012" y="1961612"/>
            <a:ext cx="9231872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显性呈现：如1919年5月4日；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3" title=""/>
          <p:cNvSpPr txBox="1"/>
          <p:nvPr/>
        </p:nvSpPr>
        <p:spPr>
          <a:xfrm>
            <a:off x="2504005" y="2613244"/>
            <a:ext cx="2469515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隐性呈现：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4" title=""/>
          <p:cNvSpPr txBox="1"/>
          <p:nvPr/>
        </p:nvSpPr>
        <p:spPr>
          <a:xfrm>
            <a:off x="3967204" y="2594469"/>
            <a:ext cx="783411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特殊人名、地名、特定名称、专有名词、历史事件等。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形状1" title=""/>
          <p:cNvSpPr txBox="1"/>
          <p:nvPr/>
        </p:nvSpPr>
        <p:spPr>
          <a:xfrm>
            <a:off x="2040991" y="2086829"/>
            <a:ext cx="150550" cy="936870"/>
          </a:xfrm>
          <a:prstGeom prst="leftBrace">
            <a:avLst/>
          </a:prstGeom>
          <a:solidFill>
            <a:srgbClr val="FFFFFF">
              <a:alpha val="0"/>
            </a:srgbClr>
          </a:solidFill>
          <a:ln w="44450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文本5" title=""/>
          <p:cNvSpPr txBox="1"/>
          <p:nvPr/>
        </p:nvSpPr>
        <p:spPr>
          <a:xfrm>
            <a:off x="656590" y="2288193"/>
            <a:ext cx="130562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时间：</a:t>
            </a:r>
            <a:endParaRPr lang="zh-CN" altLang="en-US" sz="24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6" title=""/>
          <p:cNvSpPr txBox="1"/>
          <p:nvPr/>
        </p:nvSpPr>
        <p:spPr>
          <a:xfrm>
            <a:off x="657765" y="5168534"/>
            <a:ext cx="2854829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空间：</a:t>
            </a:r>
            <a:endParaRPr lang="zh-CN" altLang="en-US" sz="24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7" title=""/>
          <p:cNvSpPr txBox="1"/>
          <p:nvPr/>
        </p:nvSpPr>
        <p:spPr>
          <a:xfrm>
            <a:off x="1622159" y="5162081"/>
            <a:ext cx="10456645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注意历史事件、历史现象发生的特定地理条件、环境，地图空间分布；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3" name="组合2" title=""/>
          <p:cNvGrpSpPr/>
          <p:nvPr/>
        </p:nvGrpSpPr>
        <p:grpSpPr>
          <a:xfrm>
            <a:off x="656590" y="3105221"/>
            <a:ext cx="10982573" cy="2484247"/>
            <a:chExt cx="10982573" cy="2484247"/>
          </a:xfrm>
        </p:grpSpPr>
        <p:sp>
          <p:nvSpPr>
            <p:cNvPr id="14" name="形状3"/>
            <p:cNvSpPr txBox="1"/>
            <p:nvPr/>
          </p:nvSpPr>
          <p:spPr>
            <a:xfrm>
              <a:off x="3810" y="49530"/>
              <a:ext cx="10978763" cy="19380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588E32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10"/>
            <p:cNvSpPr txBox="1"/>
            <p:nvPr/>
          </p:nvSpPr>
          <p:spPr>
            <a:xfrm>
              <a:off x="0" y="0"/>
              <a:ext cx="10978763" cy="248424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600"/>
                </a:lnSpc>
              </a:pPr>
              <a:r>
                <a:rPr lang="zh-CN" altLang="en-US" sz="20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如特殊人名</a:t>
              </a:r>
              <a:r>
                <a:rPr lang="zh-CN" altLang="en-US" sz="20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：老子、孔子（春秋末年）、武则天、卢梭等；</a:t>
              </a:r>
              <a:r>
                <a:rPr lang="zh-CN" altLang="en-US" sz="20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特殊地名</a:t>
              </a:r>
              <a:r>
                <a:rPr lang="zh-CN" altLang="en-US" sz="20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：天京（太平天国运动）、井冈山革命根据地（国共十年对峙时期）、沦陷区（抗日战争时期）、陕甘宁边区（抗日战争时期）、北平等；</a:t>
              </a:r>
              <a:r>
                <a:rPr lang="zh-CN" altLang="en-US" sz="20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特定名称、专有名词、历史事件等</a:t>
              </a:r>
              <a:r>
                <a:rPr lang="zh-CN" altLang="en-US" sz="20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：如民国纪年（1911+n），国民大革命（1924-1927），过渡时期（1949-1956），苏联（1922-1991）、</a:t>
              </a:r>
              <a:r>
                <a:rPr lang="zh-CN" altLang="en-US" sz="20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帝国主义</a:t>
              </a:r>
              <a:r>
                <a:rPr lang="zh-CN" altLang="en-US" sz="20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（19世纪末以后）等</a:t>
              </a:r>
              <a:endParaRPr lang="zh-CN" altLang="en-US" sz="20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6" name="文本8" title=""/>
          <p:cNvSpPr txBox="1"/>
          <p:nvPr/>
        </p:nvSpPr>
        <p:spPr>
          <a:xfrm>
            <a:off x="3787934" y="5688924"/>
            <a:ext cx="496443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（如：苏区、抗日革命根据地等）</a:t>
            </a:r>
            <a:endParaRPr lang="zh-CN" altLang="en-US" sz="24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579755" y="401320"/>
            <a:ext cx="11137265" cy="50831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解题技巧2：</a:t>
            </a: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从设问的主体、客体因素方面考虑</a:t>
            </a:r>
            <a:endParaRPr lang="zh-CN" altLang="en-US" sz="26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原因广度：主观（内因）+客观（外因）：</a:t>
            </a:r>
            <a:endParaRPr lang="zh-CN" altLang="en-US" sz="26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主观原因</a:t>
            </a: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(主观意识方面的原因)一般从领导某事件的</a:t>
            </a:r>
            <a:r>
              <a: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阶级、阶层的主观目的、动机、决策、政策、方针</a:t>
            </a: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等方面进行思考（事件发起和参与者，内在经济、政治、思想等方面的因素）。</a:t>
            </a:r>
            <a:endParaRPr lang="zh-CN" altLang="en-US" sz="26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②</a:t>
            </a:r>
            <a:r>
              <a: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客观原因</a:t>
            </a: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指与主观原因有有紧密关系但又不受主观意识影响的原因，一般从</a:t>
            </a:r>
            <a:r>
              <a: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自然、社会环境，外在的经济状况、政治状况、思想因素</a:t>
            </a:r>
            <a:r>
              <a: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等方面进行思考。</a:t>
            </a:r>
            <a:endParaRPr lang="zh-CN" altLang="en-US" sz="26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313055" y="86360"/>
            <a:ext cx="11677650" cy="5557725"/>
            <a:chExt cx="11677650" cy="5557725"/>
          </a:xfrm>
        </p:grpSpPr>
        <p:sp>
          <p:nvSpPr>
            <p:cNvPr id="3" name="形状1"/>
            <p:cNvSpPr txBox="1"/>
            <p:nvPr/>
          </p:nvSpPr>
          <p:spPr>
            <a:xfrm>
              <a:off x="3810" y="49530"/>
              <a:ext cx="11673840" cy="54927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325395">
                  <a:alpha val="100000"/>
                </a:srgbClr>
              </a:solidFill>
              <a:prstDash val="sys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文本1"/>
            <p:cNvSpPr txBox="1"/>
            <p:nvPr/>
          </p:nvSpPr>
          <p:spPr>
            <a:xfrm>
              <a:off x="0" y="0"/>
              <a:ext cx="11673840" cy="555772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600"/>
                </a:lnSpc>
              </a:pP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解题技巧2：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从设问的主体、客体因素方面考虑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l">
                <a:lnSpc>
                  <a:spcPts val="4600"/>
                </a:lnSpc>
              </a:pP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原因深度：直接原因→主要原因→根本原因</a:t>
              </a:r>
              <a:endParaRPr lang="zh-CN" altLang="en-US" sz="26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l">
                <a:lnSpc>
                  <a:spcPts val="46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①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直接原因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：从最直接引发事件的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偶然性因素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(导火线、借口等)分析。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l">
                <a:lnSpc>
                  <a:spcPts val="46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②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主要原因：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包括引发事件的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主观、客观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各方面重要因素，一般指在诸多因素中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占支配地位的，起主导作用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的重要因素。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l">
                <a:lnSpc>
                  <a:spcPts val="46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③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根本原因（唯物史观）：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政治层面的根本原因从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经济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层面入手，生产关系层面的根本原因从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生产力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入手，上层建筑层面的根本原因从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经济基础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入手，社会意识形态层面的根本原因从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社会存在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入手，一切历史事件存在和发展的根本原因从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内因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入手，相同属性事物存在和发展的根本原因从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历史规律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入手。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5" name="组合2" title=""/>
          <p:cNvGrpSpPr/>
          <p:nvPr/>
        </p:nvGrpSpPr>
        <p:grpSpPr>
          <a:xfrm>
            <a:off x="208915" y="5724525"/>
            <a:ext cx="11781790" cy="986382"/>
            <a:chExt cx="11781790" cy="986382"/>
          </a:xfrm>
        </p:grpSpPr>
        <p:sp>
          <p:nvSpPr>
            <p:cNvPr id="6" name="形状2"/>
            <p:cNvSpPr txBox="1"/>
            <p:nvPr/>
          </p:nvSpPr>
          <p:spPr>
            <a:xfrm>
              <a:off x="3810" y="49530"/>
              <a:ext cx="11777980" cy="891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325395">
                  <a:alpha val="100000"/>
                </a:srgbClr>
              </a:solidFill>
              <a:prstDash val="sys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2"/>
            <p:cNvSpPr txBox="1"/>
            <p:nvPr/>
          </p:nvSpPr>
          <p:spPr>
            <a:xfrm>
              <a:off x="0" y="0"/>
              <a:ext cx="11777980" cy="98638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100"/>
                </a:lnSpc>
              </a:pP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解题技巧3：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主体目的：（1）直接目的：从需要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迫切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解决的问题等角度考虑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l">
                <a:lnSpc>
                  <a:spcPts val="31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          （2）根本目的：从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维护阶级（阶层）、民族利益的需求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的角度考虑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115800" y="12522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383296" y="2070525"/>
            <a:ext cx="11301095" cy="4094480"/>
            <a:chExt cx="11301095" cy="4094480"/>
          </a:xfrm>
        </p:grpSpPr>
        <p:sp>
          <p:nvSpPr>
            <p:cNvPr id="3" name="形状1"/>
            <p:cNvSpPr txBox="1"/>
            <p:nvPr/>
          </p:nvSpPr>
          <p:spPr>
            <a:xfrm>
              <a:off x="3810" y="49530"/>
              <a:ext cx="11297285" cy="40449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325395">
                  <a:alpha val="100000"/>
                </a:srgbClr>
              </a:solidFill>
              <a:prstDash val="sys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文本3"/>
            <p:cNvSpPr txBox="1"/>
            <p:nvPr/>
          </p:nvSpPr>
          <p:spPr>
            <a:xfrm>
              <a:off x="0" y="0"/>
              <a:ext cx="11297285" cy="404495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6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三者的细微差别：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作用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和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影响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较为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中性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有正面作用也有负面作用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，有积极影响也有消极影响，但是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“意义”一般是指积极影响。</a:t>
              </a:r>
              <a:endParaRPr lang="zh-CN" altLang="en-US" sz="2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6200"/>
                </a:lnSpc>
              </a:pP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宽泛性的设问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。如分析某一历史事件或现象带来的影响、作用、意义等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6200"/>
                </a:lnSpc>
              </a:pP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限定性的设问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。如分析某一历史事件或现象带来的积极/消极影响、在政治、经济、思想文化等方面产生了怎样的影响等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文本1" title=""/>
          <p:cNvSpPr txBox="1"/>
          <p:nvPr/>
        </p:nvSpPr>
        <p:spPr>
          <a:xfrm>
            <a:off x="380952" y="1210713"/>
            <a:ext cx="2875280" cy="7620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1、题型特点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2" title=""/>
          <p:cNvSpPr txBox="1"/>
          <p:nvPr/>
        </p:nvSpPr>
        <p:spPr>
          <a:xfrm>
            <a:off x="2946959" y="169374"/>
            <a:ext cx="5857875" cy="80273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二、影响、作用、意义类</a:t>
            </a:r>
            <a:endParaRPr lang="zh-CN" altLang="en-US" sz="40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377190" y="73660"/>
            <a:ext cx="2194560" cy="56832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0">
                <a:solidFill>
                  <a:srgbClr val="FFFFFF">
                    <a:alpha val="36078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1.试题立意</a:t>
            </a:r>
            <a:endParaRPr lang="zh-CN" altLang="en-US" sz="2400" b="1" i="0">
              <a:solidFill>
                <a:srgbClr val="FFFFFF">
                  <a:alpha val="36078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9451340" y="73660"/>
            <a:ext cx="2217420" cy="64389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0">
                <a:solidFill>
                  <a:srgbClr val="FFFFFF">
                    <a:alpha val="36078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4.启示反思</a:t>
            </a:r>
            <a:endParaRPr lang="zh-CN" altLang="en-US" sz="2400" b="1" i="0">
              <a:solidFill>
                <a:srgbClr val="FFFFFF">
                  <a:alpha val="36078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3" title=""/>
          <p:cNvSpPr txBox="1"/>
          <p:nvPr/>
        </p:nvSpPr>
        <p:spPr>
          <a:xfrm>
            <a:off x="136525" y="-49530"/>
            <a:ext cx="2875280" cy="76708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2、技巧点拨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1" title=""/>
          <p:cNvGrpSpPr/>
          <p:nvPr/>
        </p:nvGrpSpPr>
        <p:grpSpPr>
          <a:xfrm>
            <a:off x="297180" y="706120"/>
            <a:ext cx="11594465" cy="5810011"/>
            <a:chExt cx="11594465" cy="5810011"/>
          </a:xfrm>
        </p:grpSpPr>
        <p:sp>
          <p:nvSpPr>
            <p:cNvPr id="6" name="形状1"/>
            <p:cNvSpPr txBox="1"/>
            <p:nvPr/>
          </p:nvSpPr>
          <p:spPr>
            <a:xfrm>
              <a:off x="3810" y="49530"/>
              <a:ext cx="11590655" cy="53467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325395">
                  <a:alpha val="100000"/>
                </a:srgbClr>
              </a:solidFill>
              <a:prstDash val="sys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4"/>
            <p:cNvSpPr txBox="1"/>
            <p:nvPr/>
          </p:nvSpPr>
          <p:spPr>
            <a:xfrm>
              <a:off x="0" y="0"/>
              <a:ext cx="11590655" cy="581001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2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明确某一历史事件或现象的基本概况（何时何地何人何事），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优先挖掘材料，再联系所学展开分析（先直接后间接；先当下后长远；先微观后宏观）</a:t>
              </a:r>
              <a:endParaRPr lang="zh-CN" altLang="en-US" sz="2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32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（1）针对宽泛性设问，通常要一分为二、客观理性地展开分析。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3100"/>
                </a:lnSpc>
              </a:pPr>
              <a:r>
                <a:rPr lang="zh-CN" altLang="en-US" sz="2600" b="1" i="0">
                  <a:solidFill>
                    <a:srgbClr val="2A2EE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★特殊情况：</a:t>
              </a:r>
              <a:endParaRPr lang="zh-CN" altLang="en-US" sz="2600" b="1" i="0">
                <a:solidFill>
                  <a:srgbClr val="2A2EE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31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①若分析的</a:t>
              </a:r>
              <a:r>
                <a:rPr lang="zh-CN" altLang="en-US" sz="2600" b="1" i="0" u="sng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“对象”本身就是消极的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，如人口膨胀、生态破坏、环境污染等，一般从消极方面分析即可。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31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②若分析的</a:t>
              </a:r>
              <a:r>
                <a:rPr lang="zh-CN" altLang="en-US" sz="2600" b="1" i="0" u="sng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“对象”本身就是正面的，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如成功的改革、对国家有贡献的历史人物、与中共相关的，通常从积极方面分析。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31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（2）针对限定性设问：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一般从题目限定的角度展开多角度分析，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大致可考虑：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31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对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某国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带来的影响：政治、经济、思想文化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31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对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国际/世界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带来的影响：政治/经济格局、趋势；思想文化交流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31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对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当时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的影响：事件本身的目的/动机是否实现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31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对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后世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的影响：历史趋势，如为……方面奠定了基础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strips dir="rd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579755" y="401320"/>
            <a:ext cx="10950575" cy="5557819"/>
            <a:chExt cx="10950575" cy="5557819"/>
          </a:xfrm>
        </p:grpSpPr>
        <p:sp>
          <p:nvSpPr>
            <p:cNvPr id="3" name="形状1"/>
            <p:cNvSpPr txBox="1"/>
            <p:nvPr/>
          </p:nvSpPr>
          <p:spPr>
            <a:xfrm>
              <a:off x="3810" y="49530"/>
              <a:ext cx="10946765" cy="54927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325395">
                  <a:alpha val="100000"/>
                </a:srgbClr>
              </a:solidFill>
              <a:prstDash val="sys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文本1"/>
            <p:cNvSpPr txBox="1"/>
            <p:nvPr/>
          </p:nvSpPr>
          <p:spPr>
            <a:xfrm>
              <a:off x="0" y="0"/>
              <a:ext cx="10946765" cy="555781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600"/>
                </a:lnSpc>
              </a:pP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【注意事项】</a:t>
              </a:r>
              <a:endParaRPr lang="zh-CN" altLang="en-US" sz="2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46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（1）该设问类型中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“作用”与“影响”设问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，首先要考虑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一分为二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方式作答（如：积极与消极、利与弊、积极性与局限性、肯定之处与不足之处）， 但“意义” 设问除外，一般答题句式结构可采纳“一方面……，另一方面……”。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46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（2）该设问类型必须要考虑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多角度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作答（如：政治、经济、思想、文化等）。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4600"/>
                </a:lnSpc>
              </a:pP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（3）该设问类型的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答案一般可采取以“动词＋了”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的方式作答（比较常见的表达方式，如：</a:t>
              </a:r>
              <a:r>
                <a:rPr lang="zh-CN" altLang="en-US" sz="2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“推动了XX”; “促进了XX”；“有利于XX”</a:t>
              </a:r>
              <a:r>
                <a:rPr lang="zh-CN" altLang="en-US" sz="2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）。</a:t>
              </a:r>
              <a:endParaRPr lang="zh-CN" altLang="en-US" sz="2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777764"/>
            <a:ext cx="11982450" cy="6008532"/>
          </a:xfrm>
          <a:prstGeom prst="rect">
            <a:avLst/>
          </a:prstGeom>
        </p:spPr>
      </p:pic>
      <p:sp>
        <p:nvSpPr>
          <p:cNvPr id="3" name="文本1" title=""/>
          <p:cNvSpPr txBox="1"/>
          <p:nvPr/>
        </p:nvSpPr>
        <p:spPr>
          <a:xfrm>
            <a:off x="2895038" y="-24479"/>
            <a:ext cx="5857875" cy="80273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三、特点、特征类</a:t>
            </a:r>
            <a:endParaRPr lang="zh-CN" altLang="en-US" sz="40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3" y="1414320"/>
            <a:ext cx="11858625" cy="4863484"/>
          </a:xfrm>
          <a:prstGeom prst="rect">
            <a:avLst/>
          </a:prstGeom>
        </p:spPr>
      </p:pic>
      <p:sp>
        <p:nvSpPr>
          <p:cNvPr id="3" name="文本1" title=""/>
          <p:cNvSpPr txBox="1"/>
          <p:nvPr/>
        </p:nvSpPr>
        <p:spPr>
          <a:xfrm>
            <a:off x="2895038" y="-24479"/>
            <a:ext cx="5857875" cy="80273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三、特点、特征类</a:t>
            </a:r>
            <a:endParaRPr lang="zh-CN" altLang="en-US" sz="40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099"/>
            <a:ext cx="11982450" cy="5716276"/>
          </a:xfrm>
          <a:prstGeom prst="rect">
            <a:avLst/>
          </a:prstGeom>
        </p:spPr>
      </p:pic>
      <p:sp>
        <p:nvSpPr>
          <p:cNvPr id="3" name="文本1" title=""/>
          <p:cNvSpPr txBox="1"/>
          <p:nvPr/>
        </p:nvSpPr>
        <p:spPr>
          <a:xfrm>
            <a:off x="2895038" y="-24479"/>
            <a:ext cx="5857875" cy="80273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三、特点、特征类</a:t>
            </a:r>
            <a:endParaRPr lang="zh-CN" altLang="en-US" sz="40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04078"/>
            <a:ext cx="11458575" cy="5592794"/>
          </a:xfrm>
          <a:prstGeom prst="rect">
            <a:avLst/>
          </a:prstGeom>
        </p:spPr>
      </p:pic>
      <p:sp>
        <p:nvSpPr>
          <p:cNvPr id="3" name="文本1" title=""/>
          <p:cNvSpPr txBox="1"/>
          <p:nvPr/>
        </p:nvSpPr>
        <p:spPr>
          <a:xfrm>
            <a:off x="2895038" y="-24479"/>
            <a:ext cx="5857875" cy="80273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三、特点、特征类</a:t>
            </a:r>
            <a:endParaRPr lang="zh-CN" altLang="en-US" sz="40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1780375" y="1457144"/>
            <a:ext cx="8696325" cy="394519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第一步：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审清题目的设问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第二步：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带问题看材料，圈划材料重点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第三步：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提炼主旨，摆观点或论点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第四步：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就观点或论点进行背景、过程、影响的阐述，有所侧重，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一定要结合材料例如一二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第五步：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总结升华（当时的人要怎么做）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2338378" y="337671"/>
            <a:ext cx="6013447" cy="86096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000" b="0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论文型做题步骤</a:t>
            </a:r>
            <a:endParaRPr lang="zh-CN" altLang="en-US" sz="4000" b="0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564497" y="781920"/>
            <a:ext cx="8205501" cy="66293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2.</a:t>
            </a: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中心词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（关键词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主要信息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主体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重心）</a:t>
            </a:r>
            <a:endParaRPr lang="zh-CN" altLang="en-US" sz="2400" b="0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1" title=""/>
          <p:cNvGrpSpPr/>
          <p:nvPr/>
        </p:nvGrpSpPr>
        <p:grpSpPr>
          <a:xfrm>
            <a:off x="480695" y="1558925"/>
            <a:ext cx="11214100" cy="2392497"/>
            <a:chExt cx="11214100" cy="2392497"/>
          </a:xfrm>
        </p:grpSpPr>
        <p:sp>
          <p:nvSpPr>
            <p:cNvPr id="4" name="形状1"/>
            <p:cNvSpPr txBox="1"/>
            <p:nvPr/>
          </p:nvSpPr>
          <p:spPr>
            <a:xfrm>
              <a:off x="3810" y="49530"/>
              <a:ext cx="11210290" cy="17532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B05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文本3"/>
            <p:cNvSpPr txBox="1"/>
            <p:nvPr/>
          </p:nvSpPr>
          <p:spPr>
            <a:xfrm>
              <a:off x="0" y="0"/>
              <a:ext cx="11210290" cy="239249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选择题中的关键词，也就是材料的中心和重点。关键词的分布往往有以下三种情况：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l">
                <a:lnSpc>
                  <a:spcPts val="43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（</a:t>
              </a:r>
              <a:r>
                <a:rPr lang="zh-CN" altLang="en-US" sz="2400" b="1" i="0" u="sng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1）材料的主体：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所谓材料的</a:t>
              </a: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主体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是指材料的</a:t>
              </a: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描述对象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（事件），材料的</a:t>
              </a: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主体往往是关键词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，本身就具有一些特征。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6" name="组合2" title=""/>
          <p:cNvGrpSpPr/>
          <p:nvPr/>
        </p:nvGrpSpPr>
        <p:grpSpPr>
          <a:xfrm>
            <a:off x="656590" y="3811761"/>
            <a:ext cx="10862310" cy="1296769"/>
            <a:chExt cx="10862310" cy="1296769"/>
          </a:xfrm>
        </p:grpSpPr>
        <p:sp>
          <p:nvSpPr>
            <p:cNvPr id="7" name="形状2"/>
            <p:cNvSpPr txBox="1"/>
            <p:nvPr/>
          </p:nvSpPr>
          <p:spPr>
            <a:xfrm>
              <a:off x="3810" y="49530"/>
              <a:ext cx="10858500" cy="112857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B05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文本4"/>
            <p:cNvSpPr txBox="1"/>
            <p:nvPr/>
          </p:nvSpPr>
          <p:spPr>
            <a:xfrm>
              <a:off x="0" y="0"/>
              <a:ext cx="10858500" cy="129676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启示</a:t>
              </a: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Arial"/>
                  <a:ea typeface="Arial"/>
                </a:rPr>
                <a:t>2</a:t>
              </a: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：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正确选项的主体必须与题干材料的主体一致，否则为错误项。即历史选择题解题时应遵循</a:t>
              </a:r>
              <a:r>
                <a:rPr lang="zh-CN" altLang="en-US" sz="2400" b="1" i="0">
                  <a:solidFill>
                    <a:srgbClr val="FF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主体一致原则。</a:t>
              </a:r>
              <a:endPara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9" name="文本2" title=""/>
          <p:cNvSpPr txBox="1"/>
          <p:nvPr/>
        </p:nvSpPr>
        <p:spPr>
          <a:xfrm>
            <a:off x="382474" y="69334"/>
            <a:ext cx="4366964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一、审题干，抓关键词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185230" y="1746060"/>
            <a:ext cx="12007063" cy="353907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1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）论题应围绕材料主旨拟定，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与材料主旨不符的论题不得分。</a:t>
            </a:r>
            <a:endParaRPr lang="zh-CN" altLang="en-US" sz="386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）论题部分可赋分值为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0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1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，共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分。</a:t>
            </a:r>
            <a:endParaRPr lang="zh-CN" altLang="en-US" sz="386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3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若论题部分得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Arial"/>
                <a:ea typeface="Arial"/>
              </a:rPr>
              <a:t>0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分，该题整体为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Arial"/>
                <a:ea typeface="Arial"/>
              </a:rPr>
              <a:t>0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分。</a:t>
            </a:r>
            <a:endParaRPr lang="zh-CN" altLang="en-US" sz="386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4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）论题出现关键性错别字、观点性错误或重大语病导致不能准确完整地表达正确观点的，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Arial"/>
                <a:ea typeface="Arial"/>
              </a:rPr>
              <a:t>0</a:t>
            </a:r>
            <a:r>
              <a:rPr lang="zh-CN" altLang="en-US" sz="38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分。</a:t>
            </a:r>
            <a:endParaRPr lang="zh-CN" altLang="en-US" sz="386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endParaRPr lang="zh-CN" altLang="en-US" sz="386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形状2" title=""/>
          <p:cNvSpPr txBox="1"/>
          <p:nvPr/>
        </p:nvSpPr>
        <p:spPr>
          <a:xfrm>
            <a:off x="1208964" y="263462"/>
            <a:ext cx="9194800" cy="83185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700"/>
              </a:lnSpc>
            </a:pPr>
            <a:r>
              <a:rPr lang="zh-CN" altLang="en-US" sz="4800" b="1" i="0">
                <a:solidFill>
                  <a:srgbClr val="7030A0">
                    <a:alpha val="100000"/>
                  </a:srgbClr>
                </a:solidFill>
                <a:latin typeface="Arial"/>
                <a:ea typeface="Arial"/>
              </a:rPr>
              <a:t>小论文题评分原则——</a:t>
            </a:r>
            <a:r>
              <a:rPr lang="zh-CN" altLang="en-US" sz="48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论题部分</a:t>
            </a:r>
            <a:endParaRPr lang="zh-CN" altLang="en-US" sz="4800" b="1" i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304800" y="1193800"/>
            <a:ext cx="11887200" cy="45233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100"/>
              </a:lnSpc>
            </a:pP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1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）阐述应紧密结合论题展开，史实论证要符合逻辑，并和拟定的论题之间必须构成严密的逻辑关系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。（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en-US" sz="346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4100"/>
              </a:lnSpc>
            </a:pP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要注意题干中的相关要求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，如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“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运用世界史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/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中国古代史相关知识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……”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46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4100"/>
              </a:lnSpc>
            </a:pP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）阐述应具备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充分的史实作为论据支撑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，无明确的史实仅说空话、套话或说理性语言不得分。</a:t>
            </a:r>
            <a:endParaRPr lang="zh-CN" altLang="en-US" sz="346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4100"/>
              </a:lnSpc>
            </a:pP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3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）阐述部分每点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分，可赋分值为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0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4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6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8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10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，共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10</a:t>
            </a: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分。</a:t>
            </a:r>
            <a:endParaRPr lang="zh-CN" altLang="en-US" sz="346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4100"/>
              </a:lnSpc>
            </a:pPr>
            <a:r>
              <a:rPr lang="zh-CN" altLang="en-US" sz="34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2060">
                    <a:alpha val="100000"/>
                  </a:srgbClr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  (4)仅有论题，无任何论述的，本题为0分。</a:t>
            </a:r>
            <a:endParaRPr lang="zh-CN" altLang="en-US" sz="346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2060">
                  <a:alpha val="100000"/>
                </a:srgbClr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形状2" title=""/>
          <p:cNvSpPr txBox="1"/>
          <p:nvPr/>
        </p:nvSpPr>
        <p:spPr>
          <a:xfrm>
            <a:off x="203200" y="177800"/>
            <a:ext cx="9194800" cy="83185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700"/>
              </a:lnSpc>
            </a:pPr>
            <a:r>
              <a:rPr lang="zh-CN" altLang="en-US" sz="4800" b="1" i="0">
                <a:solidFill>
                  <a:srgbClr val="7030A0">
                    <a:alpha val="100000"/>
                  </a:srgbClr>
                </a:solidFill>
                <a:latin typeface="Arial"/>
                <a:ea typeface="Arial"/>
              </a:rPr>
              <a:t>小论文题评分原则——</a:t>
            </a:r>
            <a:r>
              <a:rPr lang="zh-CN" altLang="en-US" sz="48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论述部分</a:t>
            </a:r>
            <a:endParaRPr lang="zh-CN" altLang="en-US" sz="4800" b="1" i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362979" y="2156384"/>
            <a:ext cx="11518900" cy="25548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1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）结论一般与论述部分的整体逻辑性合占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分，有时候也单独占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分，视具体情况而定。</a:t>
            </a:r>
            <a:endParaRPr lang="zh-CN" altLang="en-US" sz="40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4800"/>
              </a:lnSpc>
            </a:pP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）该部分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应是对论题的升华，照抄论题或对论题的简单改造不得分。</a:t>
            </a:r>
            <a:endParaRPr lang="zh-CN" altLang="en-US" sz="40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4800"/>
              </a:lnSpc>
            </a:pP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3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）本部分可赋分值为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0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，共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4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分。</a:t>
            </a:r>
            <a:endParaRPr lang="zh-CN" altLang="en-US" sz="40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形状2" title=""/>
          <p:cNvSpPr txBox="1"/>
          <p:nvPr/>
        </p:nvSpPr>
        <p:spPr>
          <a:xfrm>
            <a:off x="1594663" y="460235"/>
            <a:ext cx="9194800" cy="83185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700"/>
              </a:lnSpc>
            </a:pPr>
            <a:r>
              <a:rPr lang="zh-CN" altLang="en-US" sz="4800" b="1" i="0">
                <a:solidFill>
                  <a:srgbClr val="7030A0">
                    <a:alpha val="100000"/>
                  </a:srgbClr>
                </a:solidFill>
                <a:latin typeface="Arial"/>
                <a:ea typeface="Arial"/>
              </a:rPr>
              <a:t>小论文题评分原则——</a:t>
            </a:r>
            <a:r>
              <a:rPr lang="zh-CN" altLang="en-US" sz="48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结论部分</a:t>
            </a:r>
            <a:endParaRPr lang="zh-CN" altLang="en-US" sz="4800" b="1" i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23927" y="-85357"/>
            <a:ext cx="12246762" cy="8318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6500"/>
              </a:lnSpc>
            </a:pPr>
            <a:r>
              <a:rPr lang="zh-CN" altLang="en-US" sz="4800" b="1" i="0">
                <a:solidFill>
                  <a:srgbClr val="7030A0">
                    <a:alpha val="100000"/>
                  </a:srgbClr>
                </a:solidFill>
                <a:latin typeface="Arial"/>
                <a:ea typeface="Arial"/>
              </a:rPr>
              <a:t>小论文题答题规范——</a:t>
            </a:r>
            <a:r>
              <a:rPr lang="zh-CN" altLang="en-US" sz="48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基本要求</a:t>
            </a:r>
            <a:r>
              <a:rPr lang="zh-CN" altLang="en-US" sz="5465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（抄）</a:t>
            </a:r>
            <a:endParaRPr lang="zh-CN" altLang="en-US" sz="5465" b="1" i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形状2" title=""/>
          <p:cNvSpPr txBox="1"/>
          <p:nvPr/>
        </p:nvSpPr>
        <p:spPr>
          <a:xfrm>
            <a:off x="21539" y="776046"/>
            <a:ext cx="12090400" cy="5075771"/>
          </a:xfrm>
          <a:prstGeom prst="roundRect">
            <a:avLst/>
          </a:prstGeom>
          <a:solidFill>
            <a:srgbClr val="FFFFFF">
              <a:alpha val="0"/>
            </a:srgbClr>
          </a:solidFill>
          <a:ln w="33338">
            <a:solidFill>
              <a:srgbClr val="C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l">
              <a:lnSpc>
                <a:spcPts val="4100"/>
              </a:lnSpc>
            </a:pPr>
            <a:r>
              <a:rPr lang="zh-CN" altLang="en-US" sz="3465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论题：</a:t>
            </a:r>
            <a:r>
              <a:rPr lang="zh-CN" altLang="en-US" sz="2665" b="1" i="0">
                <a:solidFill>
                  <a:srgbClr val="00339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准确表达一个观点，应是</a:t>
            </a:r>
            <a:r>
              <a:rPr lang="zh-CN" altLang="en-US" sz="2665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完整简练的一句话</a:t>
            </a:r>
            <a:r>
              <a:rPr lang="zh-CN" altLang="en-US" sz="2665" b="1" i="0">
                <a:solidFill>
                  <a:srgbClr val="00339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，不是一个词或者短语，不能出现病句或错别字。</a:t>
            </a:r>
            <a:endParaRPr lang="zh-CN" altLang="en-US" sz="2665" b="1" i="0">
              <a:solidFill>
                <a:srgbClr val="003399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endParaRPr lang="zh-CN" altLang="en-US" sz="2665" b="1" i="0">
              <a:solidFill>
                <a:srgbClr val="003399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4100"/>
              </a:lnSpc>
            </a:pPr>
            <a:r>
              <a:rPr lang="zh-CN" altLang="en-US" sz="3465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阐述：</a:t>
            </a:r>
            <a:r>
              <a:rPr lang="zh-CN" altLang="en-US" sz="2665" b="1" i="0">
                <a:solidFill>
                  <a:srgbClr val="00339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应是言之成文的</a:t>
            </a:r>
            <a:r>
              <a:rPr lang="zh-CN" altLang="en-US" sz="2665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一段话，字数200字左右</a:t>
            </a:r>
            <a:r>
              <a:rPr lang="zh-CN" altLang="en-US" sz="2665" b="1" i="0">
                <a:solidFill>
                  <a:srgbClr val="00339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，不标序号，不说空话、废话。一般包括对历史背景、历史现象及影响（或政治、经济、思想文化/社会生活）等方面的准确表述，</a:t>
            </a:r>
            <a:r>
              <a:rPr lang="zh-CN" altLang="en-US" sz="2665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必须有至少3-4个史实运用性的表述，不能空发议论。</a:t>
            </a:r>
            <a:r>
              <a:rPr lang="zh-CN" altLang="en-US" sz="2665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视具体情况可适当段落化。</a:t>
            </a:r>
            <a:endParaRPr lang="zh-CN" altLang="en-US" sz="2665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endParaRPr lang="zh-CN" altLang="en-US" sz="2665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4100"/>
              </a:lnSpc>
            </a:pPr>
            <a:r>
              <a:rPr lang="zh-CN" altLang="en-US" sz="3465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结论：</a:t>
            </a:r>
            <a:r>
              <a:rPr lang="zh-CN" altLang="en-US" sz="2665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另起一段，2句话，</a:t>
            </a:r>
            <a:r>
              <a:rPr lang="zh-CN" altLang="en-US" sz="2665" b="1" i="0">
                <a:solidFill>
                  <a:srgbClr val="00339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是对阐述部分的总结，对论题的深化与升华。</a:t>
            </a:r>
            <a:r>
              <a:rPr lang="zh-CN" altLang="en-US" sz="2665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此部分不能省略。</a:t>
            </a:r>
            <a:endParaRPr lang="zh-CN" altLang="en-US" sz="2665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1" title=""/>
          <p:cNvSpPr txBox="1"/>
          <p:nvPr/>
        </p:nvSpPr>
        <p:spPr>
          <a:xfrm>
            <a:off x="7124789" y="5905170"/>
            <a:ext cx="2367492" cy="905679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4265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书写工整</a:t>
            </a:r>
            <a:endParaRPr lang="zh-CN" altLang="en-US" sz="4265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348615" y="-41275"/>
            <a:ext cx="10363835" cy="203581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19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．阅读材料，完成下列要求。（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12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en-US" sz="1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500"/>
              </a:lnSpc>
            </a:pP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材料一</a:t>
            </a:r>
            <a:r>
              <a:rPr lang="zh-CN" altLang="en-US" sz="21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城市化起步于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18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世纪中叶开始的工业革命。工业革命推动机器大工业生产发展。生产方式的改变促进了城市的发展，推动人类社会由农业文明向工业文明、由农村社会向城市化社会转变。纵观世界城市化的发展历程，并不总是一帆风顺，也出现过各种各样的城市病。</a:t>
            </a:r>
            <a:endParaRPr lang="zh-CN" altLang="en-US" sz="1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100"/>
              </a:lnSpc>
            </a:pP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——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摘编自李忠《世界各国城市化发展模式及启示》</a:t>
            </a:r>
            <a:endParaRPr lang="zh-CN" altLang="en-US" sz="1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100"/>
              </a:lnSpc>
            </a:pP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材料二</a:t>
            </a:r>
            <a:endParaRPr lang="zh-CN" altLang="en-US" sz="1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" y="1905635"/>
            <a:ext cx="9307830" cy="1123950"/>
          </a:xfrm>
          <a:prstGeom prst="rect">
            <a:avLst/>
          </a:prstGeom>
        </p:spPr>
      </p:pic>
      <p:sp>
        <p:nvSpPr>
          <p:cNvPr id="4" name="文本2" title=""/>
          <p:cNvSpPr txBox="1"/>
          <p:nvPr/>
        </p:nvSpPr>
        <p:spPr>
          <a:xfrm>
            <a:off x="523240" y="2618740"/>
            <a:ext cx="10363835" cy="171259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</a:p>
          <a:p>
            <a:pPr marL="0" algn="l"/>
          </a:p>
          <a:p>
            <a:pPr marL="0" algn="l">
              <a:lnSpc>
                <a:spcPts val="2100"/>
              </a:lnSpc>
            </a:pP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根据联合国《世界城镇化展望（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2018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年版）》等资料编制，反映了从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1800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年到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2015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年，城镇人口占世界总人口比例的变化情况。</a:t>
            </a:r>
            <a:endParaRPr lang="zh-CN" altLang="en-US" sz="1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100"/>
              </a:lnSpc>
            </a:pP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材料三</a:t>
            </a:r>
            <a:endParaRPr lang="zh-CN" altLang="en-US" sz="1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131310"/>
            <a:ext cx="10205085" cy="1600200"/>
          </a:xfrm>
          <a:prstGeom prst="rect">
            <a:avLst/>
          </a:prstGeom>
        </p:spPr>
      </p:pic>
      <p:sp>
        <p:nvSpPr>
          <p:cNvPr id="6" name="文本3" title=""/>
          <p:cNvSpPr txBox="1"/>
          <p:nvPr/>
        </p:nvSpPr>
        <p:spPr>
          <a:xfrm>
            <a:off x="523240" y="5468620"/>
            <a:ext cx="10363835" cy="138938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</a:p>
          <a:p>
            <a:pPr marL="0" algn="l"/>
          </a:p>
          <a:p>
            <a:pPr marL="0" algn="l">
              <a:lnSpc>
                <a:spcPts val="2100"/>
              </a:lnSpc>
            </a:pP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根据材料，结合相关史实，围绕城市化主题，自拟题目，写一篇历史小论文。（要求：立论正确，史论结合，逻辑清晰，表述成文）。</a:t>
            </a:r>
            <a:endParaRPr lang="zh-CN" altLang="en-US" sz="18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73660" y="303530"/>
            <a:ext cx="11675745" cy="61296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示例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0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400"/>
              </a:lnSpc>
            </a:pPr>
            <a:r>
              <a:rPr lang="zh-CN" altLang="en-US" sz="20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工业化推动了人类社会城市化进程。</a:t>
            </a:r>
            <a:endParaRPr lang="zh-CN" altLang="en-US" sz="20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400"/>
              </a:lnSpc>
            </a:pP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000" b="1" i="0">
                <a:solidFill>
                  <a:srgbClr val="00FF67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工业革命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以来，随着机器大工业生产发展，工业生产逐渐向城市集中，越来越多的人从乡村走向城市，城市化进程不断加快。英国的城市化伴随着工业革命展开，</a:t>
            </a:r>
            <a:r>
              <a:rPr lang="zh-CN" altLang="en-US" sz="2000" b="1" i="0">
                <a:solidFill>
                  <a:srgbClr val="00FF67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19</a:t>
            </a:r>
            <a:r>
              <a:rPr lang="zh-CN" altLang="en-US" sz="2000" b="1" i="0">
                <a:solidFill>
                  <a:srgbClr val="00FF67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世纪中期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，英国成为当时世界上第一个城市人口超过总人口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50%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的国家；随着其他资本主义国家工业革命展开，工业化进程的加速，世界城市化进程大大加快；</a:t>
            </a:r>
            <a:r>
              <a:rPr lang="zh-CN" altLang="en-US" sz="2000" b="1" i="0">
                <a:solidFill>
                  <a:srgbClr val="00FF67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二战后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，发展中国家的工业化蓬勃开展，城市化速度加快，同时发达国家城市化水平进一步提高，世界城市化进程进一步加快。城市化成为衡量国家现代化水平的重要标志。</a:t>
            </a:r>
            <a:endParaRPr lang="zh-CN" altLang="en-US" sz="20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400"/>
              </a:lnSpc>
            </a:pP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i="0">
                <a:solidFill>
                  <a:srgbClr val="006E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综上所述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，随着工业革命进行，发达资本主义国家和发展中国家的工业化开展，促进了人类城市化的进程。</a:t>
            </a:r>
            <a:endParaRPr lang="zh-CN" altLang="en-US" sz="20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400"/>
              </a:lnSpc>
            </a:pP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示例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0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400"/>
              </a:lnSpc>
            </a:pPr>
            <a:r>
              <a:rPr lang="zh-CN" altLang="en-US" sz="20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城市化进程中出现了一系列问题。</a:t>
            </a:r>
            <a:endParaRPr lang="zh-CN" altLang="en-US" sz="20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400"/>
              </a:lnSpc>
            </a:pP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i="0">
                <a:solidFill>
                  <a:srgbClr val="00FF67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城市化早期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，大量工厂集中在城市，林立的烟囱将烟尘不断排放到大气中。生活与工业废水直接排进河流，对城市饮用水源造成严重污染。</a:t>
            </a:r>
            <a:r>
              <a:rPr lang="zh-CN" altLang="en-US" sz="2000" b="1" i="0">
                <a:solidFill>
                  <a:srgbClr val="00FF67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随着汽车的普及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城市中又出现汽车尾气污染等新问题。产生了大量的废气、废水，对人们生存环境造成严重污染；城市化带来的巨大社会财富掌握在少数资本家手中，广大工人阶级生活贫困，工人住房拥挤昏暗，条件恶劣；私人汽车的普及，使交通拥堵成为各大城市甚至中小城市的普遍问题。</a:t>
            </a:r>
            <a:r>
              <a:rPr lang="zh-CN" altLang="en-US" sz="2000" b="1" i="0">
                <a:solidFill>
                  <a:srgbClr val="00FF67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第二次世界大战后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，发展中国家在城市化进程中，同样经历了发达国家曾经出现的</a:t>
            </a:r>
            <a:r>
              <a:rPr lang="zh-CN" altLang="en-US" sz="2000" b="1" i="0">
                <a:solidFill>
                  <a:srgbClr val="00FF67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环境污染、交通拥堵、贫富矛盾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等问题。与此同时，犯罪率上升、失业者增加等社会问题也日益突出。</a:t>
            </a:r>
            <a:endParaRPr lang="zh-CN" altLang="en-US" sz="20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400"/>
              </a:lnSpc>
            </a:pPr>
            <a:r>
              <a:rPr lang="zh-CN" altLang="en-US" sz="2000" b="1" i="0">
                <a:solidFill>
                  <a:srgbClr val="006E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综上所述</a:t>
            </a:r>
            <a:r>
              <a:rPr lang="zh-CN" altLang="en-US" sz="20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，随着工业化的开展，各种各样的城市病伴随着城市化进程而出现。</a:t>
            </a:r>
            <a:endParaRPr lang="zh-CN" altLang="en-US" sz="20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812800" y="177800"/>
            <a:ext cx="9906000" cy="66675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735" b="1" i="0">
                <a:solidFill>
                  <a:srgbClr val="7030A0">
                    <a:alpha val="100000"/>
                  </a:srgbClr>
                </a:solidFill>
                <a:latin typeface="Arial"/>
                <a:ea typeface="Arial"/>
              </a:rPr>
              <a:t>小论文题解题方法——</a:t>
            </a:r>
            <a:r>
              <a:rPr lang="zh-CN" altLang="en-US" sz="3735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例题分析</a:t>
            </a:r>
            <a:endParaRPr lang="zh-CN" altLang="en-US" sz="3735" b="1" i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形状2" title=""/>
          <p:cNvSpPr txBox="1"/>
          <p:nvPr/>
        </p:nvSpPr>
        <p:spPr>
          <a:xfrm>
            <a:off x="711200" y="1092200"/>
            <a:ext cx="11226800" cy="3733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l">
              <a:lnSpc>
                <a:spcPts val="2500"/>
              </a:lnSpc>
              <a:buFont typeface="Arial"/>
              <a:buChar char=" "/>
            </a:pP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Tahoma" panose="020b0604030504040204"/>
                <a:ea typeface="Tahoma" panose="020b0604030504040204"/>
              </a:rPr>
              <a:t>2022</a:t>
            </a: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届唐山一模】阅读材料，完成下列要求。（</a:t>
            </a: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Tahoma" panose="020b0604030504040204"/>
                <a:ea typeface="Tahoma" panose="020b0604030504040204"/>
              </a:rPr>
              <a:t>12</a:t>
            </a: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分）</a:t>
            </a:r>
            <a:endParaRPr lang="zh-CN" altLang="en-US" sz="2135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2500"/>
              </a:lnSpc>
              <a:buFont typeface="Arial"/>
              <a:buChar char=" "/>
            </a:pP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Tahoma" panose="020b0604030504040204"/>
                <a:ea typeface="Tahoma" panose="020b0604030504040204"/>
              </a:rPr>
              <a:t> </a:t>
            </a: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材料</a:t>
            </a:r>
            <a:endParaRPr lang="zh-CN" altLang="en-US" sz="2135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2500"/>
              </a:lnSpc>
              <a:buFont typeface="Arial"/>
              <a:buChar char=" "/>
            </a:pP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Tahoma" panose="020b0604030504040204"/>
                <a:ea typeface="Tahoma" panose="020b0604030504040204"/>
              </a:rPr>
              <a:t> </a:t>
            </a: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近两个世纪以来，社会主义经历了从空想到科学，从理论到实践，从一国实践到多国实践的历史发展过程。纵观这一历史过程，科学社会主义理论的产生、实践中的每一次飞跃，甚至包括经历的每一次低潮，都与</a:t>
            </a: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Tahoma" panose="020b0604030504040204"/>
                <a:ea typeface="Tahoma" panose="020b0604030504040204"/>
              </a:rPr>
              <a:t>200</a:t>
            </a: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年来世界蓬勃兴起的三次科技革命所造成的社会后果相联系。因此，认真分析社会主义运动的发展与科学技术进步的内在联系，对于我们坚定社会主义信念，正确把握新科技革命深入发展对社会主义运动带来的机遇和挑战，促进社会主义建设有着重大意义。</a:t>
            </a:r>
            <a:endParaRPr lang="zh-CN" altLang="en-US" sz="2135" b="0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r">
              <a:lnSpc>
                <a:spcPts val="2500"/>
              </a:lnSpc>
              <a:buFont typeface="Arial"/>
              <a:buChar char=" "/>
            </a:pP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——</a:t>
            </a: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摘编自严汉平《近代世界三次科技革命对社会主义运动的影响及启示》</a:t>
            </a:r>
            <a:endParaRPr lang="zh-CN" altLang="en-US" sz="2135" b="0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2500"/>
              </a:lnSpc>
              <a:buFont typeface="Arial"/>
              <a:buChar char=" "/>
            </a:pP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135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结合材料与世界史的相关知识，自行拟定一个具体的论题，并就所拟论题进行阐述。（要求：论题明确，史论结合，逻辑严密，表述通畅）</a:t>
            </a:r>
            <a:endParaRPr lang="zh-CN" altLang="en-US" sz="2135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形状3" title=""/>
          <p:cNvSpPr txBox="1"/>
          <p:nvPr/>
        </p:nvSpPr>
        <p:spPr>
          <a:xfrm>
            <a:off x="2743200" y="4445000"/>
            <a:ext cx="812800" cy="57150"/>
          </a:xfrm>
          <a:prstGeom prst="line">
            <a:avLst/>
          </a:prstGeom>
          <a:solidFill>
            <a:srgbClr val="FFFFFF">
              <a:alpha val="0"/>
            </a:srgbClr>
          </a:solidFill>
          <a:ln w="42862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形状4" title=""/>
          <p:cNvSpPr txBox="1"/>
          <p:nvPr/>
        </p:nvSpPr>
        <p:spPr>
          <a:xfrm>
            <a:off x="5181600" y="4445000"/>
            <a:ext cx="3048000" cy="57150"/>
          </a:xfrm>
          <a:prstGeom prst="line">
            <a:avLst/>
          </a:prstGeom>
          <a:solidFill>
            <a:srgbClr val="FFFFFF">
              <a:alpha val="0"/>
            </a:srgbClr>
          </a:solidFill>
          <a:ln w="42862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形状5" title=""/>
          <p:cNvSpPr txBox="1"/>
          <p:nvPr/>
        </p:nvSpPr>
        <p:spPr>
          <a:xfrm>
            <a:off x="406400" y="5359400"/>
            <a:ext cx="3403600" cy="778933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8F5431">
                <a:alpha val="10000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100"/>
              </a:lnSpc>
            </a:pPr>
            <a:r>
              <a:rPr lang="zh-CN" altLang="en-US" sz="42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Arial"/>
                <a:ea typeface="Arial"/>
              </a:rPr>
              <a:t>材料主旨：</a:t>
            </a:r>
            <a:endParaRPr lang="zh-CN" altLang="en-US" sz="426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Arial"/>
              <a:ea typeface="Arial"/>
            </a:endParaRPr>
          </a:p>
        </p:txBody>
      </p:sp>
      <p:sp>
        <p:nvSpPr>
          <p:cNvPr id="7" name="形状6" title=""/>
          <p:cNvSpPr txBox="1"/>
          <p:nvPr/>
        </p:nvSpPr>
        <p:spPr>
          <a:xfrm>
            <a:off x="3657600" y="5461000"/>
            <a:ext cx="7886700" cy="61595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“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科技革命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”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“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社会主义运动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”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的关系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形状7" title=""/>
          <p:cNvSpPr txBox="1"/>
          <p:nvPr/>
        </p:nvSpPr>
        <p:spPr>
          <a:xfrm>
            <a:off x="1422400" y="1600200"/>
            <a:ext cx="9956800" cy="4260851"/>
          </a:xfrm>
          <a:prstGeom prst="snip2DiagRect">
            <a:avLst/>
          </a:prstGeom>
          <a:solidFill>
            <a:srgbClr val="CDDDE3">
              <a:alpha val="100000"/>
            </a:srgbClr>
          </a:solidFill>
          <a:ln w="33338">
            <a:solidFill>
              <a:srgbClr val="C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拟定论题：</a:t>
            </a:r>
            <a:r>
              <a:rPr lang="zh-CN" altLang="en-US" sz="3200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可以从任一时间段切入，也可跨时间段进行拟定。如：</a:t>
            </a:r>
            <a:endParaRPr lang="zh-CN" altLang="en-US" sz="3200" b="0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1</a:t>
            </a:r>
            <a:r>
              <a:rPr lang="zh-CN" altLang="en-US" sz="3200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、第一次工业革命推动了科学社会主义的产生。</a:t>
            </a:r>
            <a:r>
              <a:rPr lang="zh-CN" altLang="en-US" sz="3200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（任一时间段）</a:t>
            </a:r>
            <a:endParaRPr lang="zh-CN" altLang="en-US" sz="3200" b="0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3200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、科技革命促进了社会主义运动的发展。</a:t>
            </a:r>
            <a:r>
              <a:rPr lang="zh-CN" altLang="en-US" sz="3200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Arial"/>
                <a:ea typeface="Arial"/>
              </a:rPr>
              <a:t>(</a:t>
            </a:r>
            <a:r>
              <a:rPr lang="zh-CN" altLang="en-US" sz="3200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跨时间段</a:t>
            </a:r>
            <a:r>
              <a:rPr lang="zh-CN" altLang="en-US" sz="3200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Arial"/>
                <a:ea typeface="Arial"/>
              </a:rPr>
              <a:t>)</a:t>
            </a:r>
            <a:endParaRPr lang="zh-CN" altLang="en-US" sz="3200" b="0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Arial"/>
              <a:ea typeface="Arial"/>
            </a:endParaRPr>
          </a:p>
          <a:p>
            <a:pPr marL="0" algn="l"/>
            <a:endParaRPr lang="zh-CN" altLang="en-US" sz="3200" b="0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Arial"/>
              <a:ea typeface="Arial"/>
            </a:endParaRPr>
          </a:p>
        </p:txBody>
      </p:sp>
      <p:sp>
        <p:nvSpPr>
          <p:cNvPr id="9" name="形状8" title=""/>
          <p:cNvSpPr txBox="1"/>
          <p:nvPr/>
        </p:nvSpPr>
        <p:spPr>
          <a:xfrm>
            <a:off x="2438400" y="1905000"/>
            <a:ext cx="8534400" cy="3086100"/>
          </a:xfrm>
          <a:prstGeom prst="snip2DiagRect">
            <a:avLst/>
          </a:prstGeom>
          <a:solidFill>
            <a:srgbClr val="CDDDE3">
              <a:alpha val="100000"/>
            </a:srgbClr>
          </a:solidFill>
          <a:ln w="33338">
            <a:solidFill>
              <a:srgbClr val="C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寻找史实论据：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1、第一次工业革命与马克思主义的诞生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2、第二次工业革命与俄国十月革命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3、第三次科技革命与苏联的社会主义建设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形状9" title=""/>
          <p:cNvSpPr txBox="1"/>
          <p:nvPr/>
        </p:nvSpPr>
        <p:spPr>
          <a:xfrm>
            <a:off x="16431" y="1224848"/>
            <a:ext cx="12192000" cy="5214137"/>
          </a:xfrm>
          <a:prstGeom prst="snip2DiagRect">
            <a:avLst/>
          </a:prstGeom>
          <a:solidFill>
            <a:srgbClr val="CDDDE3">
              <a:alpha val="100000"/>
            </a:srgbClr>
          </a:solidFill>
          <a:ln w="33338">
            <a:solidFill>
              <a:srgbClr val="C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l">
              <a:lnSpc>
                <a:spcPts val="3200"/>
              </a:lnSpc>
            </a:pPr>
            <a:r>
              <a:rPr lang="zh-CN" altLang="en-US" sz="26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参考示例：</a:t>
            </a:r>
            <a:endParaRPr lang="zh-CN" altLang="en-US" sz="266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200"/>
              </a:lnSpc>
            </a:pP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论题：社会主义运动的发展与科技进步密切联系。（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665" b="0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200"/>
              </a:lnSpc>
            </a:pP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阐述：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18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世纪末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19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世纪初，随着第一次工业革命的开展，资本主义制度的弊端暴露，两大社会阶级矛盾尖锐，马克思主义诞生并指导社会主义运动兴起（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19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世纪末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20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世纪初，随着第二次工业革命的深入，帝国主义国家政治经济不平衡加剧，为俄国十月社会主义革命的爆发提供了历史契机，社会主义由理论变为现实（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20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世纪中期，随着以计算机技术、核技术的开发和利用为代表的第三次科技革命的兴起，苏联利用其发展军事工业，造就苏联成为与美国抗衡的社会主义大国（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  <a:endParaRPr lang="zh-CN" altLang="en-US" sz="2665" b="0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200"/>
              </a:lnSpc>
            </a:pP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       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综上所述，科技进步促进了社会主义运动的发展，社会主义建设要取得发展，应牢固树立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”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科学技术是第一生产力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Arial"/>
                <a:ea typeface="Arial"/>
              </a:rPr>
              <a:t>“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的观念。（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266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6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（整体逻辑性</a:t>
            </a:r>
            <a:r>
              <a:rPr lang="zh-CN" altLang="en-US" sz="26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Arial"/>
                <a:ea typeface="Arial"/>
              </a:rPr>
              <a:t>2</a:t>
            </a:r>
            <a:r>
              <a:rPr lang="zh-CN" altLang="en-US" sz="26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en-US" sz="266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304800" y="1092200"/>
            <a:ext cx="10210800" cy="422698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200"/>
              </a:lnSpc>
            </a:pPr>
            <a:r>
              <a:rPr lang="zh-CN" altLang="en-US" sz="2665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17</a:t>
            </a:r>
            <a:r>
              <a:rPr lang="zh-CN" altLang="en-US" sz="2665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．阅读材料，完成下列要求。（</a:t>
            </a:r>
            <a:r>
              <a:rPr lang="zh-CN" altLang="en-US" sz="2665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13</a:t>
            </a:r>
            <a:r>
              <a:rPr lang="zh-CN" altLang="en-US" sz="2665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en-US" sz="2665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200"/>
              </a:lnSpc>
            </a:pPr>
            <a:r>
              <a:rPr lang="zh-CN" altLang="en-US" sz="2665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材料</a:t>
            </a:r>
            <a:r>
              <a:rPr lang="zh-CN" altLang="en-US" sz="2665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:</a:t>
            </a:r>
            <a:r>
              <a:rPr lang="zh-CN" altLang="en-US" sz="2665" b="0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人类学家博厄斯认为：</a:t>
            </a:r>
            <a:r>
              <a:rPr lang="zh-CN" altLang="en-US" sz="2665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“</a:t>
            </a:r>
            <a:r>
              <a:rPr lang="zh-CN" altLang="en-US" sz="2665" b="0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类的历史证明，一个社会群体，其文化的进步往往取决于它是否有机会吸取邻近社会群体的经验。一个社会群体所获得的种种发现可以传给其他社会群体；彼此之间的交流愈多样化，相互学习的机会也就愈多。大体上，文化最原始的部落也就是那些长期与世隔绝的部落，因而，它们不能从邻近部落所取得的文化成就中获得好处。</a:t>
            </a:r>
            <a:r>
              <a:rPr lang="zh-CN" altLang="en-US" sz="2665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”</a:t>
            </a:r>
            <a:endParaRPr lang="zh-CN" altLang="en-US" sz="2665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r">
              <a:lnSpc>
                <a:spcPts val="3200"/>
              </a:lnSpc>
            </a:pPr>
            <a:r>
              <a:rPr lang="zh-CN" altLang="en-US" sz="2665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—</a:t>
            </a:r>
            <a:r>
              <a:rPr lang="zh-CN" altLang="en-US" sz="2665" b="0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摘编自（美）斯塔夫里阿诺斯《全球通史》</a:t>
            </a:r>
            <a:endParaRPr lang="zh-CN" altLang="en-US" sz="2665" b="0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200"/>
              </a:lnSpc>
            </a:pPr>
            <a:r>
              <a:rPr lang="zh-CN" altLang="en-US" sz="2665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根据材料，自拟论题，并结合所学世界史的知识予以阐述。（要求：观点明确，史论结合，史实准确，逻辑清晰。）</a:t>
            </a:r>
            <a:endParaRPr lang="zh-CN" altLang="en-US" sz="2665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形状2" title=""/>
          <p:cNvSpPr txBox="1"/>
          <p:nvPr/>
        </p:nvSpPr>
        <p:spPr>
          <a:xfrm>
            <a:off x="457822" y="5702"/>
            <a:ext cx="9906000" cy="7493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100"/>
              </a:lnSpc>
            </a:pPr>
            <a:r>
              <a:rPr lang="zh-CN" altLang="en-US" sz="4265" b="1" i="0">
                <a:solidFill>
                  <a:srgbClr val="7030A0">
                    <a:alpha val="100000"/>
                  </a:srgbClr>
                </a:solidFill>
                <a:latin typeface="Arial"/>
                <a:ea typeface="Arial"/>
              </a:rPr>
              <a:t>小论文题解题方法——</a:t>
            </a:r>
            <a:r>
              <a:rPr lang="zh-CN" altLang="en-US" sz="4265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备用练习</a:t>
            </a:r>
            <a:endParaRPr lang="zh-CN" altLang="en-US" sz="4265" b="1" i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形状3" title=""/>
          <p:cNvSpPr txBox="1"/>
          <p:nvPr/>
        </p:nvSpPr>
        <p:spPr>
          <a:xfrm>
            <a:off x="2235200" y="4851400"/>
            <a:ext cx="1320800" cy="57150"/>
          </a:xfrm>
          <a:prstGeom prst="line">
            <a:avLst/>
          </a:prstGeom>
          <a:solidFill>
            <a:srgbClr val="FFFFFF">
              <a:alpha val="0"/>
            </a:srgbClr>
          </a:solidFill>
          <a:ln w="42862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形状4" title=""/>
          <p:cNvSpPr txBox="1"/>
          <p:nvPr/>
        </p:nvSpPr>
        <p:spPr>
          <a:xfrm>
            <a:off x="5384800" y="4851400"/>
            <a:ext cx="1320800" cy="57150"/>
          </a:xfrm>
          <a:prstGeom prst="line">
            <a:avLst/>
          </a:prstGeom>
          <a:solidFill>
            <a:srgbClr val="FFFFFF">
              <a:alpha val="0"/>
            </a:srgbClr>
          </a:solidFill>
          <a:ln w="42862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形状5" title=""/>
          <p:cNvSpPr txBox="1"/>
          <p:nvPr/>
        </p:nvSpPr>
        <p:spPr>
          <a:xfrm>
            <a:off x="1117600" y="5257800"/>
            <a:ext cx="1320800" cy="57150"/>
          </a:xfrm>
          <a:prstGeom prst="line">
            <a:avLst/>
          </a:prstGeom>
          <a:solidFill>
            <a:srgbClr val="FFFFFF">
              <a:alpha val="0"/>
            </a:srgbClr>
          </a:solidFill>
          <a:ln w="42862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形状6" title=""/>
          <p:cNvSpPr txBox="1"/>
          <p:nvPr/>
        </p:nvSpPr>
        <p:spPr>
          <a:xfrm>
            <a:off x="406400" y="5562600"/>
            <a:ext cx="3403600" cy="778933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8F5431">
                <a:alpha val="10000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100"/>
              </a:lnSpc>
            </a:pPr>
            <a:r>
              <a:rPr lang="zh-CN" altLang="en-US" sz="426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Arial"/>
                <a:ea typeface="Arial"/>
              </a:rPr>
              <a:t>材料主旨：</a:t>
            </a:r>
            <a:endParaRPr lang="zh-CN" altLang="en-US" sz="426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Arial"/>
              <a:ea typeface="Arial"/>
            </a:endParaRPr>
          </a:p>
        </p:txBody>
      </p:sp>
      <p:sp>
        <p:nvSpPr>
          <p:cNvPr id="8" name="形状7" title=""/>
          <p:cNvSpPr txBox="1"/>
          <p:nvPr/>
        </p:nvSpPr>
        <p:spPr>
          <a:xfrm>
            <a:off x="3657600" y="5461000"/>
            <a:ext cx="6756400" cy="94403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200"/>
              </a:lnSpc>
            </a:pPr>
            <a:r>
              <a:rPr lang="zh-CN" altLang="en-US" sz="2665" b="1" i="0">
                <a:solidFill>
                  <a:srgbClr val="7030A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文明的交流有利于社会进步，封闭孤立导致自身落后。</a:t>
            </a:r>
            <a:endParaRPr lang="zh-CN" altLang="en-US" sz="2665" b="1" i="0">
              <a:solidFill>
                <a:srgbClr val="7030A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形状8" title=""/>
          <p:cNvSpPr txBox="1"/>
          <p:nvPr/>
        </p:nvSpPr>
        <p:spPr>
          <a:xfrm>
            <a:off x="1727200" y="1193800"/>
            <a:ext cx="9956800" cy="3672417"/>
          </a:xfrm>
          <a:prstGeom prst="snip2DiagRect">
            <a:avLst/>
          </a:prstGeom>
          <a:solidFill>
            <a:srgbClr val="CDDDE3">
              <a:alpha val="100000"/>
            </a:srgbClr>
          </a:solidFill>
          <a:ln w="33338">
            <a:solidFill>
              <a:srgbClr val="C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拟定论题：</a:t>
            </a: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1、文明交流推动社会进步。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（或社会发展需要文明间的交流。）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2、古代印欧人的迁徙促进不同地区社会发展。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3、新航路开辟客观上推动了世界整体发展。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4、近现代移民促进了美国/新加坡多元文化发展。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形状9" title=""/>
          <p:cNvSpPr txBox="1"/>
          <p:nvPr/>
        </p:nvSpPr>
        <p:spPr>
          <a:xfrm>
            <a:off x="3352800" y="2108200"/>
            <a:ext cx="4673600" cy="57150"/>
          </a:xfrm>
          <a:prstGeom prst="line">
            <a:avLst/>
          </a:prstGeom>
          <a:solidFill>
            <a:srgbClr val="FFFFFF">
              <a:alpha val="0"/>
            </a:srgbClr>
          </a:solidFill>
          <a:ln w="42862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1" name="形状10" title=""/>
          <p:cNvSpPr txBox="1"/>
          <p:nvPr/>
        </p:nvSpPr>
        <p:spPr>
          <a:xfrm>
            <a:off x="2438400" y="1092200"/>
            <a:ext cx="8534400" cy="4260851"/>
          </a:xfrm>
          <a:prstGeom prst="snip2DiagRect">
            <a:avLst/>
          </a:prstGeom>
          <a:solidFill>
            <a:srgbClr val="CDDDE3">
              <a:alpha val="100000"/>
            </a:srgbClr>
          </a:solidFill>
          <a:ln w="33338">
            <a:solidFill>
              <a:srgbClr val="C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寻找史实论据：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1、西亚农耕技术的外传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2、希腊文明的扩展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3、阿拉伯文化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4、新航路开辟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5、中国古代四大发明对欧洲的影响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32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7030A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形状11" title=""/>
          <p:cNvSpPr txBox="1"/>
          <p:nvPr/>
        </p:nvSpPr>
        <p:spPr>
          <a:xfrm>
            <a:off x="92126" y="1021906"/>
            <a:ext cx="12077700" cy="5706262"/>
          </a:xfrm>
          <a:prstGeom prst="snip2DiagRect">
            <a:avLst/>
          </a:prstGeom>
          <a:solidFill>
            <a:srgbClr val="CDDDE3">
              <a:alpha val="100000"/>
            </a:srgbClr>
          </a:solidFill>
          <a:ln w="33338">
            <a:solidFill>
              <a:srgbClr val="C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l">
              <a:lnSpc>
                <a:spcPts val="3000"/>
              </a:lnSpc>
            </a:pPr>
            <a:r>
              <a:rPr lang="zh-CN" altLang="en-US" sz="2535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参考示例：</a:t>
            </a:r>
            <a:endParaRPr lang="zh-CN" altLang="en-US" sz="2535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000"/>
              </a:lnSpc>
            </a:pPr>
            <a:r>
              <a:rPr lang="zh-CN" altLang="en-US" sz="253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论题：文明交流促进社会进步。（</a:t>
            </a:r>
            <a:r>
              <a:rPr lang="zh-CN" altLang="en-US" sz="253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3分</a:t>
            </a:r>
            <a:r>
              <a:rPr lang="zh-CN" altLang="en-US" sz="253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sz="2535" b="0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000"/>
              </a:lnSpc>
            </a:pPr>
            <a:r>
              <a:rPr lang="zh-CN" altLang="en-US" sz="253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阐述：在人类文明发展过程中，不同地区之间的交流推动了人类社会向前发展。西亚的农耕技术传到欧洲、中亚和北非，冶铁技术扩散到埃及和希腊，这些技术的传播推动了当地农业的发展和社会的进步。（</a:t>
            </a:r>
            <a:r>
              <a:rPr lang="zh-CN" altLang="en-US" sz="253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2分</a:t>
            </a:r>
            <a:r>
              <a:rPr lang="zh-CN" altLang="en-US" sz="253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）马其顿的崛起，将希腊文明从地中海传递到印度河等欧亚大陆的广大地区，促进了不同地域文化的交流与交融，出现了人类历史上的“希腊化时代”。（</a:t>
            </a:r>
            <a:r>
              <a:rPr lang="zh-CN" altLang="en-US" sz="253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2分</a:t>
            </a:r>
            <a:r>
              <a:rPr lang="zh-CN" altLang="en-US" sz="253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）阿拉伯人继承和融合了被征服地区的文化遗产，传承了古代埃及、西亚、希腊、罗马以及印度的文化，创造了阿拉伯文化，并且成为东西方文化交流中的桥梁。（</a:t>
            </a:r>
            <a:r>
              <a:rPr lang="zh-CN" altLang="en-US" sz="253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2分</a:t>
            </a:r>
            <a:r>
              <a:rPr lang="zh-CN" altLang="en-US" sz="253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中国的造纸术和印刷术传到欧洲，推动了文艺复兴和宗教改革，促进了欧洲的思想解放；火药传到欧洲，帮助资产阶级摧毁了骑士阶层和封建城堡，加速了欧洲的社会转型；指南针传入欧洲，促进了全球航路的开辟，使世界日益联结成一个整体。（</a:t>
            </a:r>
            <a:r>
              <a:rPr lang="zh-CN" altLang="en-US" sz="253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4分</a:t>
            </a:r>
            <a:r>
              <a:rPr lang="zh-CN" altLang="en-US" sz="253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535" b="0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000"/>
              </a:lnSpc>
            </a:pPr>
            <a:r>
              <a:rPr lang="zh-CN" altLang="en-US" sz="2535" b="0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总之，文明只有在交流中才会不断发展，升华，保持旺盛的生命力，我们只有保持开放的意识，交流合作的意识，才能紧跟世界潮流。</a:t>
            </a:r>
            <a:endParaRPr lang="zh-CN" altLang="en-US" sz="2535" b="0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endParaRPr lang="zh-CN" altLang="en-US" sz="2535" b="0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504826" y="1323504"/>
            <a:ext cx="11049000" cy="415988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（1）材料的主体</a:t>
            </a:r>
            <a:endParaRPr lang="zh-CN" altLang="en-US" sz="2400" b="1" i="0" u="sng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43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（2）</a:t>
            </a: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关联词</a:t>
            </a:r>
            <a:endParaRPr lang="zh-CN" altLang="en-US" sz="2400" b="1" i="0" u="sng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4300"/>
              </a:lnSpc>
            </a:pP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①如</a:t>
            </a:r>
            <a:r>
              <a:rPr lang="zh-CN" altLang="en-US" sz="2400" b="1" i="0" u="sng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转折性</a:t>
            </a: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的词语（但是、却、而、然而等），</a:t>
            </a:r>
            <a:r>
              <a:rPr lang="zh-CN" altLang="en-US" sz="2400" b="1" i="0" u="sng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递进性</a:t>
            </a: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的词语（而且、并且等）</a:t>
            </a:r>
            <a:r>
              <a:rPr lang="zh-CN" altLang="en-US" sz="2400" b="1" i="0" u="sng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假设性</a:t>
            </a: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的词语（如果、若等）</a:t>
            </a:r>
            <a:endParaRPr lang="zh-CN" altLang="en-US" sz="2400" b="1" i="0" u="sng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4300"/>
              </a:lnSpc>
            </a:pP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②通过题干文字（数字）等所反映的口吻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有关，比如是赞扬（肯定）、讽刺（否定）等。（因果关系往往是以逻辑关系呈现）我们弄清楚了这些词语在题干材料中扮演的角色，一定会抓住题干的中心意思或材料所述重心。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656591" y="850938"/>
            <a:ext cx="8205501" cy="66293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2.</a:t>
            </a: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中心词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（关键词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主要信息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主体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重心）</a:t>
            </a:r>
            <a:endParaRPr lang="zh-CN" altLang="en-US" sz="2400" b="0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3" title=""/>
          <p:cNvSpPr txBox="1"/>
          <p:nvPr/>
        </p:nvSpPr>
        <p:spPr>
          <a:xfrm>
            <a:off x="382474" y="69334"/>
            <a:ext cx="4366964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一、审题干，抓关键词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380830" y="1892745"/>
            <a:ext cx="11827510" cy="48723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1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A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、转折关系：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一般强调的重心在转折部分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“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虽然（虽是、虽说、固然）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……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但是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”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“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尽管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……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却（还、可是）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”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“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然而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”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“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可是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”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“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却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”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“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不过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”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“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只是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”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等。</a:t>
            </a:r>
            <a:endParaRPr lang="zh-CN" altLang="en-US" sz="2400" b="0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B、递进关系：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一般强调的重心在递进部分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，“不仅……而且”、“况且”、“不光……也、“不仅……还”、“不但不……反而”、“连……也”、“何况”、“甚至”、“不但……还”、“非但……而且”等。</a:t>
            </a:r>
            <a:endParaRPr lang="zh-CN" altLang="en-US" sz="2400" b="0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C、并列关系：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并列前后权重相同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，做这类含有并列性关联词的选择题时，常常要用到选择题原则中的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全面原则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。“既……又”、“又……又”、“一边（面）……一边（面）”、“有时……有时”、“一会儿……一会儿”、“既不……也不”、“既是……也是”、“连同”、“也”、“只是……而不是”等。</a:t>
            </a:r>
            <a:endParaRPr lang="zh-CN" altLang="en-US" sz="2400" b="0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/>
            <a:endParaRPr lang="zh-CN" altLang="en-US" sz="2400" b="0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382474" y="69334"/>
            <a:ext cx="4366964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一、审题干，抓关键词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3" title=""/>
          <p:cNvSpPr txBox="1"/>
          <p:nvPr/>
        </p:nvSpPr>
        <p:spPr>
          <a:xfrm>
            <a:off x="575311" y="729018"/>
            <a:ext cx="8205501" cy="121539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2.</a:t>
            </a: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中心词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（关键词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主要信息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主体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重心）</a:t>
            </a:r>
            <a:endParaRPr lang="zh-CN" altLang="en-US" sz="2400" b="0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28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关联词</a:t>
            </a:r>
            <a:endParaRPr lang="zh-CN" altLang="en-US" sz="2400" b="1" i="0" u="sng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328555" y="1832620"/>
            <a:ext cx="11685270" cy="479805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100"/>
              </a:lnSpc>
            </a:pPr>
            <a:r>
              <a:rPr lang="zh-CN" altLang="en-US" sz="22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D、因果关系：</a:t>
            </a:r>
            <a:r>
              <a:rPr lang="zh-CN" altLang="en-US" sz="22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题干材料含有因果关系的关联词语，正确选项也应含有因果关系</a:t>
            </a:r>
            <a:r>
              <a:rPr lang="zh-CN" altLang="en-US" sz="22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“因为……所以”、“因此”、“之所以是……是因为”、“既然……就”，“由于”“既然……那么”、“由于……因此”等。值得注意的是，题干材料往往不出现这些表示因果关系的关联词，但是题干材料的叙述中却暗含着因果关系，在阅读中务必注意这个隐性的因果关系。</a:t>
            </a:r>
            <a:endParaRPr lang="zh-CN" altLang="en-US" sz="22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2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E、假设关系：</a:t>
            </a:r>
            <a:r>
              <a:rPr lang="zh-CN" altLang="en-US" sz="22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一般强调的重心在假设部分</a:t>
            </a:r>
            <a:r>
              <a:rPr lang="zh-CN" altLang="en-US" sz="22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，“如果……就”、“要是……那么”、“倘若……就”、“要是……就”、“如果……那么”、“即使……还（也）”、“假使……便”、“要是……那么”等。</a:t>
            </a:r>
            <a:endParaRPr lang="zh-CN" altLang="en-US" sz="22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3100"/>
              </a:lnSpc>
            </a:pPr>
            <a:r>
              <a:rPr lang="zh-CN" altLang="en-US" sz="22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F、条件关系：</a:t>
            </a:r>
            <a:r>
              <a:rPr lang="zh-CN" altLang="en-US" sz="22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一般强调的重心在条件部分</a:t>
            </a:r>
            <a:r>
              <a:rPr lang="zh-CN" altLang="en-US" sz="22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，“只有……才（就）”、“凡是……都”、“除非……才（否则）”、“否则”等。</a:t>
            </a:r>
            <a:endParaRPr lang="zh-CN" altLang="en-US" sz="22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382474" y="69334"/>
            <a:ext cx="4366964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一、审题干，抓关键词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3" title=""/>
          <p:cNvSpPr txBox="1"/>
          <p:nvPr/>
        </p:nvSpPr>
        <p:spPr>
          <a:xfrm>
            <a:off x="575311" y="617893"/>
            <a:ext cx="8205501" cy="121539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2.</a:t>
            </a: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中心词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（关键词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主要信息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主体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重心）</a:t>
            </a:r>
            <a:endParaRPr lang="zh-CN" altLang="en-US" sz="2400" b="0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28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关联词</a:t>
            </a:r>
            <a:endParaRPr lang="zh-CN" altLang="en-US" sz="2400" b="1" i="0" u="sng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382270" y="1257935"/>
            <a:ext cx="11654790" cy="459803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（1）材料的主体</a:t>
            </a:r>
            <a:endParaRPr lang="zh-CN" altLang="en-US" sz="2400" b="1" i="0" u="sng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37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（2）</a:t>
            </a: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关联词</a:t>
            </a:r>
            <a:endParaRPr lang="zh-CN" altLang="en-US" sz="2400" b="1" i="0" u="sng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37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（3）标点符号：分号、括号、省略号和个别词加的双引号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3700"/>
              </a:lnSpc>
            </a:pP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①分号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：如要表达两层或多层意思，或将两件事作比较，或讲某件事的发展演变过程（往往是</a:t>
            </a: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强调共性和差异性）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，往往要用分号或省略号表示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分层、比较或发展趋势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。遇到分号时，如果是并列关系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(一般是两个及多个史实共同说明一个道理）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判定选项就往往要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考虑全面原则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；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3700"/>
              </a:lnSpc>
            </a:pP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②省略号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：一般表明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省略号后边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是重要信息重点分析；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如果是多个省略号，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两个省略号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中间的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最有可能是答案。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619582" y="641980"/>
            <a:ext cx="8205501" cy="66103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2.</a:t>
            </a: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中心词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（关键词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主要信息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主体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重心）</a:t>
            </a:r>
            <a:endParaRPr lang="zh-CN" altLang="en-US" sz="24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3" title=""/>
          <p:cNvSpPr txBox="1"/>
          <p:nvPr/>
        </p:nvSpPr>
        <p:spPr>
          <a:xfrm>
            <a:off x="382474" y="69334"/>
            <a:ext cx="4366964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一、审题干，抓关键词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476250" y="876300"/>
            <a:ext cx="11422380" cy="582168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③括号：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（表补充说明，是解题必备信息）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43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往往后边缀的往往是某历史事件的起止时间，某历史人物的生卒年月，某个词语的注释。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特别提醒：</a:t>
            </a:r>
            <a:r>
              <a:rPr lang="zh-CN" altLang="en-US" sz="2400" b="1" i="0">
                <a:solidFill>
                  <a:srgbClr val="3F5DF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非选择题中括号出现时间也是重要的提示，要重点关注该时间段的重大史实。</a:t>
            </a:r>
            <a:endParaRPr lang="zh-CN" altLang="en-US" sz="2400" b="1" i="0">
              <a:solidFill>
                <a:srgbClr val="3F5DF3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4300"/>
              </a:lnSpc>
            </a:pP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 ④双引号：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这句话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加双引号，表示某人说的话，没什么特殊含义。但是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个别词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加的双引号，就有特殊含义了，主要有两个方面的意思，一是起着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强调、暗示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的作用，解答时务必高度关注加双引号的这个词的特殊含义，可结合所学知识对此分析解读；二是表示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否定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之意，如我们一般在针对社会主义国家或共产党时，说“左”的错误，左字是要加双引号的，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左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本来意思来说是好的，但是加了双引号之后，其历史意义是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表示否定之意。</a:t>
            </a:r>
            <a:endParaRPr lang="zh-CN" altLang="en-US" sz="24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382474" y="-1151"/>
            <a:ext cx="4366964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一、审题干，抓关键词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3" title=""/>
          <p:cNvSpPr txBox="1"/>
          <p:nvPr/>
        </p:nvSpPr>
        <p:spPr>
          <a:xfrm>
            <a:off x="476072" y="520695"/>
            <a:ext cx="8205501" cy="66103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2.</a:t>
            </a: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中心词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（关键词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主要信息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主体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0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重心）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3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）标点符号：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382270" y="1257935"/>
            <a:ext cx="11654790" cy="459803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（1）材料的主体</a:t>
            </a:r>
            <a:endParaRPr lang="zh-CN" altLang="en-US" sz="2400" b="1" i="0" u="sng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37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（2）</a:t>
            </a: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关联词</a:t>
            </a:r>
            <a:endParaRPr lang="zh-CN" altLang="en-US" sz="2400" b="1" i="0" u="sng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37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（3）标点符号：分号、括号、省略号和个别词加的双引号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3700"/>
              </a:lnSpc>
            </a:pP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①分号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：如要表达两层或多层意思，或将两件事作比较，或讲某件事的发展演变过程（往往是</a:t>
            </a: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强调共性和差异性）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，往往要用分号或省略号表示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分层、比较或发展趋势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。遇到分号时，如果是并列关系</a:t>
            </a:r>
            <a:r>
              <a:rPr lang="zh-CN" altLang="en-US" sz="18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(一般是两个及多个史实共同说明一个道理）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判定选项就往往要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考虑全面原则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；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ts val="3700"/>
              </a:lnSpc>
            </a:pPr>
            <a:r>
              <a:rPr lang="zh-CN" altLang="en-US" sz="2400" b="1" i="0" u="sng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②省略号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：一般表明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省略号后边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是重要信息重点分析；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如果是多个省略号，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两个省略号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中间的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最有可能是答案。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619582" y="641980"/>
            <a:ext cx="8205501" cy="66103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2.</a:t>
            </a:r>
            <a:r>
              <a:rPr lang="zh-CN" altLang="en-US" sz="2470" b="1" i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中心词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（关键词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主要信息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主体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/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重心）</a:t>
            </a:r>
            <a:endParaRPr lang="zh-CN" altLang="en-US" sz="24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3" title=""/>
          <p:cNvSpPr txBox="1"/>
          <p:nvPr/>
        </p:nvSpPr>
        <p:spPr>
          <a:xfrm>
            <a:off x="382474" y="69334"/>
            <a:ext cx="4366964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一、审题干，抓关键词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258</Paragraphs>
  <Slides>37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baseType="lpstr" size="48">
      <vt:lpstr>Arial</vt:lpstr>
      <vt:lpstr>等线 Light</vt:lpstr>
      <vt:lpstr>等线</vt:lpstr>
      <vt:lpstr>微软雅黑</vt:lpstr>
      <vt:lpstr>黑体</vt:lpstr>
      <vt:lpstr>Times New Roman</vt:lpstr>
      <vt:lpstr>宋体</vt:lpstr>
      <vt:lpstr>楷体</vt:lpstr>
      <vt:lpstr>Calibri</vt:lpstr>
      <vt:lpstr>Tahoma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2025-06-26T20:19:33.224</cp:lastPrinted>
  <dcterms:created xsi:type="dcterms:W3CDTF">2025-06-26T20:19:33Z</dcterms:created>
  <dcterms:modified xsi:type="dcterms:W3CDTF">2025-06-26T12:19:33Z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