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572" r:id="rId6"/>
    <p:sldId id="612" r:id="rId7"/>
    <p:sldId id="600" r:id="rId8"/>
    <p:sldId id="613" r:id="rId9"/>
    <p:sldId id="263" r:id="rId10"/>
    <p:sldId id="264" r:id="rId11"/>
    <p:sldId id="265" r:id="rId12"/>
    <p:sldId id="529" r:id="rId13"/>
    <p:sldId id="337" r:id="rId14"/>
    <p:sldId id="502" r:id="rId15"/>
    <p:sldId id="573" r:id="rId16"/>
    <p:sldId id="601" r:id="rId17"/>
    <p:sldId id="633" r:id="rId18"/>
    <p:sldId id="575" r:id="rId19"/>
    <p:sldId id="614" r:id="rId20"/>
    <p:sldId id="449" r:id="rId21"/>
    <p:sldId id="618" r:id="rId22"/>
    <p:sldId id="619" r:id="rId23"/>
    <p:sldId id="483" r:id="rId24"/>
    <p:sldId id="550" r:id="rId25"/>
    <p:sldId id="620" r:id="rId26"/>
    <p:sldId id="487" r:id="rId27"/>
    <p:sldId id="586" r:id="rId28"/>
    <p:sldId id="621" r:id="rId29"/>
    <p:sldId id="270" r:id="rId30"/>
    <p:sldId id="291" r:id="rId31"/>
    <p:sldId id="305" r:id="rId32"/>
    <p:sldId id="292" r:id="rId33"/>
    <p:sldId id="293" r:id="rId34"/>
    <p:sldId id="294" r:id="rId35"/>
    <p:sldId id="295" r:id="rId36"/>
    <p:sldId id="318" r:id="rId37"/>
    <p:sldId id="319" r:id="rId38"/>
    <p:sldId id="622" r:id="rId39"/>
    <p:sldId id="320" r:id="rId40"/>
    <p:sldId id="321" r:id="rId41"/>
    <p:sldId id="623" r:id="rId42"/>
    <p:sldId id="322" r:id="rId43"/>
    <p:sldId id="323" r:id="rId44"/>
    <p:sldId id="624" r:id="rId45"/>
    <p:sldId id="324" r:id="rId46"/>
    <p:sldId id="325" r:id="rId47"/>
    <p:sldId id="326" r:id="rId48"/>
    <p:sldId id="327" r:id="rId49"/>
    <p:sldId id="627" r:id="rId50"/>
    <p:sldId id="626" r:id="rId51"/>
    <p:sldId id="328" r:id="rId52"/>
    <p:sldId id="628" r:id="rId53"/>
    <p:sldId id="329" r:id="rId54"/>
    <p:sldId id="555" r:id="rId55"/>
    <p:sldId id="330" r:id="rId56"/>
    <p:sldId id="331" r:id="rId57"/>
    <p:sldId id="630" r:id="rId58"/>
    <p:sldId id="332" r:id="rId59"/>
    <p:sldId id="631" r:id="rId60"/>
    <p:sldId id="333" r:id="rId61"/>
    <p:sldId id="539" r:id="rId62"/>
    <p:sldId id="334" r:id="rId63"/>
    <p:sldId id="598" r:id="rId64"/>
    <p:sldId id="632" r:id="rId65"/>
    <p:sldId id="271" r:id="rId6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46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75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3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5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7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8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12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slide" Target="slide3.xml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10" Type="http://schemas.openxmlformats.org/officeDocument/2006/relationships/image" Target="../media/image16.emf"/><Relationship Id="rId4" Type="http://schemas.openxmlformats.org/officeDocument/2006/relationships/package" Target="../embeddings/Microsoft_Word___9.docx"/><Relationship Id="rId9" Type="http://schemas.openxmlformats.org/officeDocument/2006/relationships/package" Target="../embeddings/Microsoft_Word___10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6.xml"/><Relationship Id="rId4" Type="http://schemas.openxmlformats.org/officeDocument/2006/relationships/tags" Target="../tags/tag4.xml"/><Relationship Id="rId9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2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11" Type="http://schemas.openxmlformats.org/officeDocument/2006/relationships/slide" Target="slide34.xml"/><Relationship Id="rId5" Type="http://schemas.openxmlformats.org/officeDocument/2006/relationships/package" Target="../embeddings/Microsoft_Word___12.docx"/><Relationship Id="rId10" Type="http://schemas.openxmlformats.org/officeDocument/2006/relationships/slide" Target="slide33.xml"/><Relationship Id="rId4" Type="http://schemas.openxmlformats.org/officeDocument/2006/relationships/oleObject" Target="../embeddings/oleObject12.bin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10" Type="http://schemas.openxmlformats.org/officeDocument/2006/relationships/image" Target="../media/image20.emf"/><Relationship Id="rId4" Type="http://schemas.openxmlformats.org/officeDocument/2006/relationships/slide" Target="slide31.xml"/><Relationship Id="rId9" Type="http://schemas.openxmlformats.org/officeDocument/2006/relationships/package" Target="../embeddings/Microsoft_Word___13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8.xml"/><Relationship Id="rId3" Type="http://schemas.microsoft.com/office/2007/relationships/hdphoto" Target="../media/hdphoto1.wdp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6.xml"/><Relationship Id="rId2" Type="http://schemas.openxmlformats.org/officeDocument/2006/relationships/image" Target="../media/image21.png"/><Relationship Id="rId16" Type="http://schemas.openxmlformats.org/officeDocument/2006/relationships/slide" Target="slide55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5.xml"/><Relationship Id="rId19" Type="http://schemas.openxmlformats.org/officeDocument/2006/relationships/slide" Target="slide60.xml"/><Relationship Id="rId4" Type="http://schemas.openxmlformats.org/officeDocument/2006/relationships/image" Target="../media/image22.png"/><Relationship Id="rId9" Type="http://schemas.openxmlformats.org/officeDocument/2006/relationships/slide" Target="slide43.xml"/><Relationship Id="rId14" Type="http://schemas.openxmlformats.org/officeDocument/2006/relationships/slide" Target="slide5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23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14.docx"/><Relationship Id="rId1" Type="http://schemas.openxmlformats.org/officeDocument/2006/relationships/vmlDrawing" Target="../drawings/vmlDrawing10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0.xml"/><Relationship Id="rId15" Type="http://schemas.openxmlformats.org/officeDocument/2006/relationships/slide" Target="slide56.xml"/><Relationship Id="rId10" Type="http://schemas.openxmlformats.org/officeDocument/2006/relationships/slide" Target="slide47.xml"/><Relationship Id="rId19" Type="http://schemas.openxmlformats.org/officeDocument/2006/relationships/oleObject" Target="../embeddings/oleObject14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24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15.docx"/><Relationship Id="rId1" Type="http://schemas.openxmlformats.org/officeDocument/2006/relationships/vmlDrawing" Target="../drawings/vmlDrawing11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0.xml"/><Relationship Id="rId15" Type="http://schemas.openxmlformats.org/officeDocument/2006/relationships/slide" Target="slide56.xml"/><Relationship Id="rId10" Type="http://schemas.openxmlformats.org/officeDocument/2006/relationships/slide" Target="slide47.xml"/><Relationship Id="rId19" Type="http://schemas.openxmlformats.org/officeDocument/2006/relationships/oleObject" Target="../embeddings/oleObject15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25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16.docx"/><Relationship Id="rId1" Type="http://schemas.openxmlformats.org/officeDocument/2006/relationships/vmlDrawing" Target="../drawings/vmlDrawing12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0.xml"/><Relationship Id="rId15" Type="http://schemas.openxmlformats.org/officeDocument/2006/relationships/slide" Target="slide56.xml"/><Relationship Id="rId10" Type="http://schemas.openxmlformats.org/officeDocument/2006/relationships/slide" Target="slide47.xml"/><Relationship Id="rId19" Type="http://schemas.openxmlformats.org/officeDocument/2006/relationships/oleObject" Target="../embeddings/oleObject16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26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17.docx"/><Relationship Id="rId1" Type="http://schemas.openxmlformats.org/officeDocument/2006/relationships/vmlDrawing" Target="../drawings/vmlDrawing13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27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18.docx"/><Relationship Id="rId10" Type="http://schemas.openxmlformats.org/officeDocument/2006/relationships/slide" Target="slide47.xml"/><Relationship Id="rId19" Type="http://schemas.openxmlformats.org/officeDocument/2006/relationships/oleObject" Target="../embeddings/oleObject17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28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19.docx"/><Relationship Id="rId1" Type="http://schemas.openxmlformats.org/officeDocument/2006/relationships/vmlDrawing" Target="../drawings/vmlDrawing14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0.xml"/><Relationship Id="rId15" Type="http://schemas.openxmlformats.org/officeDocument/2006/relationships/slide" Target="slide56.xml"/><Relationship Id="rId10" Type="http://schemas.openxmlformats.org/officeDocument/2006/relationships/slide" Target="slide47.xml"/><Relationship Id="rId19" Type="http://schemas.openxmlformats.org/officeDocument/2006/relationships/oleObject" Target="../embeddings/oleObject19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6.xml"/><Relationship Id="rId3" Type="http://schemas.openxmlformats.org/officeDocument/2006/relationships/oleObject" Target="../embeddings/oleObject20.bin"/><Relationship Id="rId21" Type="http://schemas.openxmlformats.org/officeDocument/2006/relationships/slide" Target="slide62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53.xml"/><Relationship Id="rId20" Type="http://schemas.openxmlformats.org/officeDocument/2006/relationships/slide" Target="slide60.xml"/><Relationship Id="rId1" Type="http://schemas.openxmlformats.org/officeDocument/2006/relationships/vmlDrawing" Target="../drawings/vmlDrawing15.vml"/><Relationship Id="rId6" Type="http://schemas.openxmlformats.org/officeDocument/2006/relationships/slide" Target="slide37.xml"/><Relationship Id="rId11" Type="http://schemas.openxmlformats.org/officeDocument/2006/relationships/slide" Target="slide45.xml"/><Relationship Id="rId5" Type="http://schemas.openxmlformats.org/officeDocument/2006/relationships/image" Target="../media/image29.emf"/><Relationship Id="rId15" Type="http://schemas.openxmlformats.org/officeDocument/2006/relationships/slide" Target="slide51.xml"/><Relationship Id="rId10" Type="http://schemas.openxmlformats.org/officeDocument/2006/relationships/slide" Target="slide43.xml"/><Relationship Id="rId19" Type="http://schemas.openxmlformats.org/officeDocument/2006/relationships/slide" Target="slide58.xml"/><Relationship Id="rId4" Type="http://schemas.openxmlformats.org/officeDocument/2006/relationships/package" Target="../embeddings/Microsoft_Word___20.docx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image" Target="../media/image30.png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image" Target="../media/image30.png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31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21.docx"/><Relationship Id="rId1" Type="http://schemas.openxmlformats.org/officeDocument/2006/relationships/vmlDrawing" Target="../drawings/vmlDrawing16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32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22.docx"/><Relationship Id="rId10" Type="http://schemas.openxmlformats.org/officeDocument/2006/relationships/slide" Target="slide47.xml"/><Relationship Id="rId19" Type="http://schemas.openxmlformats.org/officeDocument/2006/relationships/oleObject" Target="../embeddings/oleObject21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26" Type="http://schemas.openxmlformats.org/officeDocument/2006/relationships/package" Target="../embeddings/Microsoft_Word___25.docx"/><Relationship Id="rId3" Type="http://schemas.openxmlformats.org/officeDocument/2006/relationships/slide" Target="slide37.xml"/><Relationship Id="rId21" Type="http://schemas.openxmlformats.org/officeDocument/2006/relationships/image" Target="../media/image33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23.docx"/><Relationship Id="rId1" Type="http://schemas.openxmlformats.org/officeDocument/2006/relationships/vmlDrawing" Target="../drawings/vmlDrawing17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34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24.docx"/><Relationship Id="rId10" Type="http://schemas.openxmlformats.org/officeDocument/2006/relationships/slide" Target="slide47.xml"/><Relationship Id="rId19" Type="http://schemas.openxmlformats.org/officeDocument/2006/relationships/oleObject" Target="../embeddings/oleObject23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8.xml"/><Relationship Id="rId3" Type="http://schemas.microsoft.com/office/2007/relationships/hdphoto" Target="../media/hdphoto1.wdp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6.xml"/><Relationship Id="rId2" Type="http://schemas.openxmlformats.org/officeDocument/2006/relationships/image" Target="../media/image21.png"/><Relationship Id="rId16" Type="http://schemas.openxmlformats.org/officeDocument/2006/relationships/slide" Target="slide55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5.xml"/><Relationship Id="rId19" Type="http://schemas.openxmlformats.org/officeDocument/2006/relationships/slide" Target="slide60.xml"/><Relationship Id="rId4" Type="http://schemas.openxmlformats.org/officeDocument/2006/relationships/image" Target="../media/image22.png"/><Relationship Id="rId9" Type="http://schemas.openxmlformats.org/officeDocument/2006/relationships/slide" Target="slide43.xml"/><Relationship Id="rId1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notesSlide" Target="../notesSlides/notesSlide3.xml"/><Relationship Id="rId21" Type="http://schemas.openxmlformats.org/officeDocument/2006/relationships/package" Target="../embeddings/Microsoft_Word___26.docx"/><Relationship Id="rId7" Type="http://schemas.openxmlformats.org/officeDocument/2006/relationships/slide" Target="slide42.xml"/><Relationship Id="rId12" Type="http://schemas.openxmlformats.org/officeDocument/2006/relationships/slide" Target="slide48.xml"/><Relationship Id="rId17" Type="http://schemas.openxmlformats.org/officeDocument/2006/relationships/slide" Target="slide58.xml"/><Relationship Id="rId25" Type="http://schemas.openxmlformats.org/officeDocument/2006/relationships/image" Target="../media/image37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56.xml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18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27.docx"/><Relationship Id="rId5" Type="http://schemas.openxmlformats.org/officeDocument/2006/relationships/slide" Target="slide39.xml"/><Relationship Id="rId15" Type="http://schemas.openxmlformats.org/officeDocument/2006/relationships/slide" Target="slide55.xml"/><Relationship Id="rId23" Type="http://schemas.openxmlformats.org/officeDocument/2006/relationships/oleObject" Target="../embeddings/oleObject27.bin"/><Relationship Id="rId10" Type="http://schemas.openxmlformats.org/officeDocument/2006/relationships/slide" Target="slide46.xml"/><Relationship Id="rId19" Type="http://schemas.openxmlformats.org/officeDocument/2006/relationships/slide" Target="slide62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image" Target="../media/image36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38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28.docx"/><Relationship Id="rId1" Type="http://schemas.openxmlformats.org/officeDocument/2006/relationships/vmlDrawing" Target="../drawings/vmlDrawing19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39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29.docx"/><Relationship Id="rId10" Type="http://schemas.openxmlformats.org/officeDocument/2006/relationships/slide" Target="slide47.xml"/><Relationship Id="rId19" Type="http://schemas.openxmlformats.org/officeDocument/2006/relationships/oleObject" Target="../embeddings/oleObject28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2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26" Type="http://schemas.openxmlformats.org/officeDocument/2006/relationships/package" Target="../embeddings/Microsoft_Word___32.docx"/><Relationship Id="rId3" Type="http://schemas.openxmlformats.org/officeDocument/2006/relationships/slide" Target="slide37.xml"/><Relationship Id="rId21" Type="http://schemas.openxmlformats.org/officeDocument/2006/relationships/image" Target="../media/image40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30.docx"/><Relationship Id="rId1" Type="http://schemas.openxmlformats.org/officeDocument/2006/relationships/vmlDrawing" Target="../drawings/vmlDrawing20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41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31.docx"/><Relationship Id="rId10" Type="http://schemas.openxmlformats.org/officeDocument/2006/relationships/slide" Target="slide47.xml"/><Relationship Id="rId19" Type="http://schemas.openxmlformats.org/officeDocument/2006/relationships/oleObject" Target="../embeddings/oleObject30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8.xml"/><Relationship Id="rId3" Type="http://schemas.microsoft.com/office/2007/relationships/hdphoto" Target="../media/hdphoto1.wdp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6.xml"/><Relationship Id="rId2" Type="http://schemas.openxmlformats.org/officeDocument/2006/relationships/image" Target="../media/image21.png"/><Relationship Id="rId16" Type="http://schemas.openxmlformats.org/officeDocument/2006/relationships/slide" Target="slide55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5.xml"/><Relationship Id="rId19" Type="http://schemas.openxmlformats.org/officeDocument/2006/relationships/slide" Target="slide60.xml"/><Relationship Id="rId4" Type="http://schemas.openxmlformats.org/officeDocument/2006/relationships/image" Target="../media/image22.png"/><Relationship Id="rId9" Type="http://schemas.openxmlformats.org/officeDocument/2006/relationships/slide" Target="slide43.xml"/><Relationship Id="rId14" Type="http://schemas.openxmlformats.org/officeDocument/2006/relationships/slide" Target="slide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43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33.docx"/><Relationship Id="rId1" Type="http://schemas.openxmlformats.org/officeDocument/2006/relationships/vmlDrawing" Target="../drawings/vmlDrawing21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0.xml"/><Relationship Id="rId15" Type="http://schemas.openxmlformats.org/officeDocument/2006/relationships/slide" Target="slide56.xml"/><Relationship Id="rId10" Type="http://schemas.openxmlformats.org/officeDocument/2006/relationships/slide" Target="slide47.xml"/><Relationship Id="rId19" Type="http://schemas.openxmlformats.org/officeDocument/2006/relationships/oleObject" Target="../embeddings/oleObject33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" Type="http://schemas.openxmlformats.org/officeDocument/2006/relationships/slide" Target="slide37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slide" Target="slide42.xml"/><Relationship Id="rId15" Type="http://schemas.openxmlformats.org/officeDocument/2006/relationships/slide" Target="slide58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3" Type="http://schemas.openxmlformats.org/officeDocument/2006/relationships/slide" Target="slide37.xml"/><Relationship Id="rId21" Type="http://schemas.openxmlformats.org/officeDocument/2006/relationships/image" Target="../media/image44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34.docx"/><Relationship Id="rId1" Type="http://schemas.openxmlformats.org/officeDocument/2006/relationships/vmlDrawing" Target="../drawings/vmlDrawing22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45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35.docx"/><Relationship Id="rId10" Type="http://schemas.openxmlformats.org/officeDocument/2006/relationships/slide" Target="slide47.xml"/><Relationship Id="rId19" Type="http://schemas.openxmlformats.org/officeDocument/2006/relationships/oleObject" Target="../embeddings/oleObject34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35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18" Type="http://schemas.openxmlformats.org/officeDocument/2006/relationships/slide" Target="slide62.xml"/><Relationship Id="rId26" Type="http://schemas.openxmlformats.org/officeDocument/2006/relationships/image" Target="../media/image5.png"/><Relationship Id="rId3" Type="http://schemas.openxmlformats.org/officeDocument/2006/relationships/slide" Target="slide37.xml"/><Relationship Id="rId21" Type="http://schemas.openxmlformats.org/officeDocument/2006/relationships/image" Target="../media/image46.emf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5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58.xml"/><Relationship Id="rId20" Type="http://schemas.openxmlformats.org/officeDocument/2006/relationships/package" Target="../embeddings/Microsoft_Word___36.docx"/><Relationship Id="rId1" Type="http://schemas.openxmlformats.org/officeDocument/2006/relationships/vmlDrawing" Target="../drawings/vmlDrawing23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47.emf"/><Relationship Id="rId5" Type="http://schemas.openxmlformats.org/officeDocument/2006/relationships/slide" Target="slide40.xml"/><Relationship Id="rId15" Type="http://schemas.openxmlformats.org/officeDocument/2006/relationships/slide" Target="slide56.xml"/><Relationship Id="rId23" Type="http://schemas.openxmlformats.org/officeDocument/2006/relationships/package" Target="../embeddings/Microsoft_Word___37.docx"/><Relationship Id="rId10" Type="http://schemas.openxmlformats.org/officeDocument/2006/relationships/slide" Target="slide47.xml"/><Relationship Id="rId19" Type="http://schemas.openxmlformats.org/officeDocument/2006/relationships/oleObject" Target="../embeddings/oleObject36.bin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5.xml"/><Relationship Id="rId22" Type="http://schemas.openxmlformats.org/officeDocument/2006/relationships/oleObject" Target="../embeddings/oleObject37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8784976" cy="7413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zh-CN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2</a:t>
            </a:r>
            <a:r>
              <a:rPr lang="zh-CN" altLang="zh-CN" sz="3500" b="1" dirty="0">
                <a:latin typeface="微软雅黑" panose="020B0503020204020204" pitchFamily="34" charset="-122"/>
              </a:rPr>
              <a:t>课时　频率与概率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15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§15.2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随机事件的概率</a:t>
            </a:r>
          </a:p>
        </p:txBody>
      </p:sp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887517"/>
            <a:ext cx="11256912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抛掷硬币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次出现正面，所以出现正面的概率为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如果买彩票中奖的概率是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张彩票一定能中奖；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乒乓球比赛前，决定谁先发球，抽签方法是从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个数字中各抽取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个，再比较大小，这种抽签方法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是公平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昨天没有下雨，则说明关于昨天气象局的天气预报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降水概率为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90%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是错误的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其中，正确的有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64650" y="210706"/>
            <a:ext cx="686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一、对概率概念的理解</a:t>
            </a:r>
          </a:p>
        </p:txBody>
      </p:sp>
      <p:sp>
        <p:nvSpPr>
          <p:cNvPr id="3" name="矩形 2"/>
          <p:cNvSpPr/>
          <p:nvPr/>
        </p:nvSpPr>
        <p:spPr>
          <a:xfrm>
            <a:off x="3431704" y="55149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7544" y="690886"/>
            <a:ext cx="11256912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抓住概率的意义可判断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只是这次试验的频率，故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张彩票不一定能中奖，故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，降水概率为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只说明下雨的可能性很大，但也可能不下雨，故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796600"/>
            <a:ext cx="10408429" cy="349649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69269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06309" y="2119933"/>
            <a:ext cx="977938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概率是描述随机事件发生的可能性大小的量，概率大，只能说明这个随机事件发生的可能性大，而不是必然发生或必然不发生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76672"/>
            <a:ext cx="11256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频率反映事件出现的频繁程度，概率反映事件发生的可能性大小；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次随机试验，事件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含百分比的数是频率，但不是概率；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频率是不能脱离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次随机试验的试验值，而概率是脱离随机试验的客观值；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频率是概率的近似值，概率是频率的稳定值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12150"/>
              </p:ext>
            </p:extLst>
          </p:nvPr>
        </p:nvGraphicFramePr>
        <p:xfrm>
          <a:off x="10632504" y="1722959"/>
          <a:ext cx="7858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4" name="文档" r:id="rId4" imgW="786404" imgH="1052516" progId="Word.Document.12">
                  <p:embed/>
                </p:oleObj>
              </mc:Choice>
              <mc:Fallback>
                <p:oleObj name="文档" r:id="rId4" imgW="786404" imgH="1052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2504" y="1722959"/>
                        <a:ext cx="785813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879976" y="60163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6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3272" y="1112044"/>
            <a:ext cx="111454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逐个判断各说法，根据频率与概率的定义，可知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中求出的是事件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发生的频率，因此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是一个数值，可以是百分数也可以是小数，因此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概率的定义可知，概率是一个客观值，频率是一个试验值，因此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276872"/>
            <a:ext cx="12190413" cy="99682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16632"/>
            <a:ext cx="1125691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试解释下面情况中概率的意义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某商场为促进销售，实行有奖销售活动，凡购买其商品的顾客中奖的概率为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420888"/>
            <a:ext cx="1125691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指购买其商品的顾客中奖的可能性是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645024"/>
            <a:ext cx="1125691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一生产厂家称：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我们厂生产的产品合格的概率为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0.98.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5085184"/>
            <a:ext cx="1125691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是说其厂生产的产品合格的可能性是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98%.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210" y="980728"/>
            <a:ext cx="394459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kern="100" dirty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中列出了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次抛掷硬币的试验结果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为抛掷硬币的次数，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为硬币正面朝上的次数，计算每次试验中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正面朝上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这一事件的频率，并估算它的概率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21515" y="210706"/>
            <a:ext cx="7548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二、利用频率估计概率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4655840" y="980728"/>
          <a:ext cx="7416824" cy="5200195"/>
        </p:xfrm>
        <a:graphic>
          <a:graphicData uri="http://schemas.openxmlformats.org/drawingml/2006/table">
            <a:tbl>
              <a:tblPr/>
              <a:tblGrid>
                <a:gridCol w="1068752"/>
                <a:gridCol w="1535027"/>
                <a:gridCol w="1893657"/>
                <a:gridCol w="2919388"/>
              </a:tblGrid>
              <a:tr h="123779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试验</a:t>
                      </a:r>
                      <a:endParaRPr lang="en-US" altLang="zh-CN" sz="26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抛掷的次数</a:t>
                      </a:r>
                      <a:r>
                        <a:rPr lang="en-US" sz="26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正面朝上的次数</a:t>
                      </a:r>
                      <a:r>
                        <a:rPr lang="en-US" sz="26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正面朝上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出现的频率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251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249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256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253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245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244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262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247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3210" y="833161"/>
            <a:ext cx="1134558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得出这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次试验中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正面朝上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这一事件出现的频率依次为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0.502,0.498, 0.512,0.506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0.502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0.49,0.488,0.516,0.524,0.494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这些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数字在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左右摆动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概率的统计定义可得，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正面朝上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12965"/>
              </p:ext>
            </p:extLst>
          </p:nvPr>
        </p:nvGraphicFramePr>
        <p:xfrm>
          <a:off x="2699420" y="751628"/>
          <a:ext cx="876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44" name="文档" r:id="rId4" imgW="876022" imgH="1205760" progId="Word.Document.12">
                  <p:embed/>
                </p:oleObj>
              </mc:Choice>
              <mc:Fallback>
                <p:oleObj name="文档" r:id="rId4" imgW="876022" imgH="1205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420" y="751628"/>
                        <a:ext cx="8763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5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210" y="463749"/>
            <a:ext cx="1134558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在本例条件不变的情况下，抛掷硬币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正面朝上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的次数大约有多少？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47731"/>
              </p:ext>
            </p:extLst>
          </p:nvPr>
        </p:nvGraphicFramePr>
        <p:xfrm>
          <a:off x="538163" y="3081362"/>
          <a:ext cx="818038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1" name="文档" r:id="rId4" imgW="8179665" imgH="1349054" progId="Word.Document.12">
                  <p:embed/>
                </p:oleObj>
              </mc:Choice>
              <mc:Fallback>
                <p:oleObj name="文档" r:id="rId4" imgW="8179665" imgH="1349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163" y="3081362"/>
                        <a:ext cx="8180387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560906"/>
              </p:ext>
            </p:extLst>
          </p:nvPr>
        </p:nvGraphicFramePr>
        <p:xfrm>
          <a:off x="538163" y="4219476"/>
          <a:ext cx="10810875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2" name="文档" r:id="rId7" imgW="10816723" imgH="1802921" progId="Word.Document.12">
                  <p:embed/>
                </p:oleObj>
              </mc:Choice>
              <mc:Fallback>
                <p:oleObj name="文档" r:id="rId7" imgW="10816723" imgH="1802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163" y="4219476"/>
                        <a:ext cx="10810875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2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926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掌握概率的基本性质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了解频率与概率的区别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理解概率的意义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376" y="220535"/>
            <a:ext cx="11377264" cy="522468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74966" y="11663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54714" y="1547352"/>
            <a:ext cx="10785902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频率是事件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与试验总次数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的比值，利用此公式可求出它们的频率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频率本身是随机变量，当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很大时，频率总是在一个稳定值附近摆动，这个稳定值就是概率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解此类题目的步骤：先利用频率的计算公式依次计算频率，然后用频率估计概率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210" y="44624"/>
            <a:ext cx="1134558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某公司在过去几年内使用某种型号的灯管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支，该公司对这些灯管的使用寿命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单位：小时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进行了统计，统计结果如表所示：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3210" y="1359352"/>
          <a:ext cx="11145398" cy="3328416"/>
        </p:xfrm>
        <a:graphic>
          <a:graphicData uri="http://schemas.openxmlformats.org/drawingml/2006/table">
            <a:tbl>
              <a:tblPr/>
              <a:tblGrid>
                <a:gridCol w="1110595"/>
                <a:gridCol w="2653989"/>
                <a:gridCol w="2653989"/>
                <a:gridCol w="2653989"/>
                <a:gridCol w="2072836"/>
              </a:tblGrid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[500,900)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[900,1 100)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[1 100,1 300)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[1 300,1 500)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223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[1 500,1 700)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[1 700,1 900)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[1 900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，＋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39052" y="4725144"/>
            <a:ext cx="1134558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求各组的频率；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052" y="5661248"/>
            <a:ext cx="1134558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频率依次是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0.048,0.121,0.208,0.223,0.193,0.165,0.042.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9052" y="3429000"/>
            <a:ext cx="1134558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根据上述统计结果，估计灯管使用寿命不足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小时的概率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052" y="4293096"/>
            <a:ext cx="113455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样本中寿命不足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小时的频数是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223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所以样本中寿命不足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小时的频率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0.6.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即灯管使用寿命不足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小时的概率约为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3210" y="116632"/>
          <a:ext cx="11145398" cy="3328416"/>
        </p:xfrm>
        <a:graphic>
          <a:graphicData uri="http://schemas.openxmlformats.org/drawingml/2006/table">
            <a:tbl>
              <a:tblPr/>
              <a:tblGrid>
                <a:gridCol w="1110595"/>
                <a:gridCol w="2653989"/>
                <a:gridCol w="2653989"/>
                <a:gridCol w="2653989"/>
                <a:gridCol w="2072836"/>
              </a:tblGrid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[500,900)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[900,1 100)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[1 100,1 300)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[1 300,1 500)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223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[1 500,1 700)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[1 700,1 900)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[1 900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，＋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165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759210"/>
              </p:ext>
            </p:extLst>
          </p:nvPr>
        </p:nvGraphicFramePr>
        <p:xfrm>
          <a:off x="6708427" y="4797152"/>
          <a:ext cx="1547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8" name="文档" r:id="rId4" imgW="1548334" imgH="1142660" progId="Word.Document.12">
                  <p:embed/>
                </p:oleObj>
              </mc:Choice>
              <mc:Fallback>
                <p:oleObj name="文档" r:id="rId4" imgW="1548334" imgH="11426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8427" y="4797152"/>
                        <a:ext cx="15478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7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28873" y="210706"/>
            <a:ext cx="91342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三、概率的应用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980728"/>
            <a:ext cx="11256912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某转盘被平均分成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，转动转盘，当转盘停止后，指针指向的数字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即为转出的数字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游戏规则如下：两个人参加，先确定猜数方案，甲转动转盘，乙猜，若猜出的结果与转盘转出的数字所表示的特征相符，则乙获胜，否则甲获胜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猜数方案从以下两种方案中选一种：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是奇数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是偶数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的整数倍数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的整数倍数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如果你是乙，为了尽可能获胜，你会选哪种猜数方案？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2130" name="Picture 2" descr="SY4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25" y="3579573"/>
            <a:ext cx="2767004" cy="25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11260" y="980728"/>
            <a:ext cx="1136948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为了尽可能获胜，乙应选择方案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的整数倍数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96619"/>
              </p:ext>
            </p:extLst>
          </p:nvPr>
        </p:nvGraphicFramePr>
        <p:xfrm>
          <a:off x="508000" y="2276872"/>
          <a:ext cx="1120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2" name="文档" r:id="rId4" imgW="11206764" imgH="1445643" progId="Word.Document.12">
                  <p:embed/>
                </p:oleObj>
              </mc:Choice>
              <mc:Fallback>
                <p:oleObj name="文档" r:id="rId4" imgW="11206764" imgH="1445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2276872"/>
                        <a:ext cx="11201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19966" y="3269177"/>
            <a:ext cx="1136948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超过了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为了尽可能获胜，选择方案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Picture 2" descr="SY4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46556"/>
            <a:ext cx="2767004" cy="25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4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9052" y="620688"/>
            <a:ext cx="6377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为了保证游戏的公平性，你认为应选哪种猜数方案？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052" y="2917911"/>
            <a:ext cx="1134558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为了保证游戏的公平性，应当选择方案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，这是因为方案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是奇数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是偶数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，从而保证了该游戏的公平性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SY4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6964"/>
            <a:ext cx="2767004" cy="25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08568"/>
            <a:ext cx="10820838" cy="507196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27406" y="1763376"/>
            <a:ext cx="10125178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概率是事件的本质属性，不随试验次数的变化而变化，概率反映了事件发生的可能性的大小，但概率只提供了一种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，而不是试验总次数中某一事件一定发生的比例，即使是大概率事件，也不能肯定事件一定发生，只是认为发生的可能性大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681077"/>
            <a:ext cx="11256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为了估计水库中鱼的尾数，可以使用以下的方法：先从水库中捕出一定数量的鱼，例如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尾，给每尾鱼作上记号，不影响其存活，然后放回水库，经过适当时间，让其和水库中其余的鱼充分混合，再从水库中捕出一定数量的鱼，例如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尾，查看其中有记号的鱼，设有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尾，试根据上述数据，估计水库内鱼的尾数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11260" y="116632"/>
            <a:ext cx="11369481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设水库中鱼的尾数为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，假定每尾鱼被捕的可能性是相等的，若从水库中任捕一尾，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63052"/>
              </p:ext>
            </p:extLst>
          </p:nvPr>
        </p:nvGraphicFramePr>
        <p:xfrm>
          <a:off x="508000" y="1412776"/>
          <a:ext cx="1120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1" name="文档" r:id="rId4" imgW="11206764" imgH="1451754" progId="Word.Document.12">
                  <p:embed/>
                </p:oleObj>
              </mc:Choice>
              <mc:Fallback>
                <p:oleObj name="文档" r:id="rId4" imgW="11206764" imgH="1451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412776"/>
                        <a:ext cx="11201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11260" y="2197831"/>
            <a:ext cx="1136948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第二次从水库中捕出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尾，观察其中带有记号的鱼有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尾，即事件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发生的频数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98172"/>
              </p:ext>
            </p:extLst>
          </p:nvPr>
        </p:nvGraphicFramePr>
        <p:xfrm>
          <a:off x="508000" y="3501008"/>
          <a:ext cx="1120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2" name="文档" r:id="rId9" imgW="11206764" imgH="1448519" progId="Word.Document.12">
                  <p:embed/>
                </p:oleObj>
              </mc:Choice>
              <mc:Fallback>
                <p:oleObj name="文档" r:id="rId9" imgW="11206764" imgH="1448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3501008"/>
                        <a:ext cx="11201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968260"/>
              </p:ext>
            </p:extLst>
          </p:nvPr>
        </p:nvGraphicFramePr>
        <p:xfrm>
          <a:off x="508000" y="4365104"/>
          <a:ext cx="56118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3" name="文档" r:id="rId12" imgW="5610856" imgH="1277330" progId="Word.Document.12">
                  <p:embed/>
                </p:oleObj>
              </mc:Choice>
              <mc:Fallback>
                <p:oleObj name="文档" r:id="rId12" imgW="5610856" imgH="1277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8000" y="4365104"/>
                        <a:ext cx="561181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11261" y="5212357"/>
            <a:ext cx="6620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25 000.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所以水库内约有鱼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25 000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372" y="116632"/>
            <a:ext cx="115572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下列结论正确的是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的值满足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0.999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为必然事件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灯泡的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合格率是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99%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，从一批灯泡中任取一个，是合格品的可能性为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99%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为不可能事件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63352" y="19888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3372" y="3501008"/>
            <a:ext cx="11557284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由概率的基本性质，可知事件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的值满足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必然事件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不可能事件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476672"/>
            <a:ext cx="1116124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老师讲一道数学题，李峰能听懂的概率是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老师每讲一题，该题有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的部分能听懂，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的部分听不懂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老师在讲的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道题中，李峰能听懂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李峰听懂老师所讲这道题的可能性为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以上解释都不对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35360" y="23561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380" y="4077072"/>
            <a:ext cx="1116124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概率的意义就是事件发生的可能性大小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9376" y="327364"/>
            <a:ext cx="1116124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在一次掷硬币试验中，掷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次，其中有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次正面向上，设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反面向上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出现的频数为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76789"/>
              </p:ext>
            </p:extLst>
          </p:nvPr>
        </p:nvGraphicFramePr>
        <p:xfrm>
          <a:off x="528638" y="4149080"/>
          <a:ext cx="10498137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82" name="文档" r:id="rId5" imgW="10504833" imgH="1623204" progId="Word.Document.12">
                  <p:embed/>
                </p:oleObj>
              </mc:Choice>
              <mc:Fallback>
                <p:oleObj name="文档" r:id="rId5" imgW="10504833" imgH="1623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8" y="4149080"/>
                        <a:ext cx="10498137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61594" y="112474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52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67408" y="175365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0.52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9376" y="3180636"/>
            <a:ext cx="1116124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次试验中，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次正面向上，则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次反面向上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18" y="332656"/>
            <a:ext cx="11341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容量为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的样本的频率直方图如图所示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根据样本的频率直方图计算样本数据落在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[6,10)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内的频数为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，估计数据落在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[2,10)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内的概率约为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5318" y="2924944"/>
            <a:ext cx="7326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数据落在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[6,10)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内的频数为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落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[2,10)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(0.02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0.08)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频率估计概率知，所求概率为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40293" y="108670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64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43472" y="176317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</a:t>
            </a:r>
            <a:endParaRPr lang="zh-CN" altLang="en-US" dirty="0"/>
          </a:p>
        </p:txBody>
      </p:sp>
      <p:pic>
        <p:nvPicPr>
          <p:cNvPr id="433154" name="Picture 2" descr="SY4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80" y="2167073"/>
            <a:ext cx="3220144" cy="28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79376" y="4149080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抽查的产品总件数为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1 150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，合格品件数为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1 094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合格率为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0.95,950÷0.95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大约需抽查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件产品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188640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对某厂生产的某种产品进行抽样检查，数据如下：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48208" y="333782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1 000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68730"/>
              </p:ext>
            </p:extLst>
          </p:nvPr>
        </p:nvGraphicFramePr>
        <p:xfrm>
          <a:off x="604342" y="980728"/>
          <a:ext cx="10873211" cy="1280160"/>
        </p:xfrm>
        <a:graphic>
          <a:graphicData uri="http://schemas.openxmlformats.org/drawingml/2006/table">
            <a:tbl>
              <a:tblPr/>
              <a:tblGrid>
                <a:gridCol w="3211328"/>
                <a:gridCol w="1345823"/>
                <a:gridCol w="1579015"/>
                <a:gridCol w="1579015"/>
                <a:gridCol w="1579015"/>
                <a:gridCol w="1579015"/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抽查件数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合格品件数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285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478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479376" y="2550240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根据上表所提供的数据，若要从该厂生产的此种产品中抽到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件合格品，大约需抽查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270726"/>
              </p:ext>
            </p:extLst>
          </p:nvPr>
        </p:nvGraphicFramePr>
        <p:xfrm>
          <a:off x="1991544" y="4725144"/>
          <a:ext cx="12969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2" name="文档" r:id="rId9" imgW="1297477" imgH="992300" progId="Word.Document.12">
                  <p:embed/>
                </p:oleObj>
              </mc:Choice>
              <mc:Fallback>
                <p:oleObj name="文档" r:id="rId9" imgW="129747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1544" y="4725144"/>
                        <a:ext cx="12969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37" y="1196752"/>
            <a:ext cx="11125126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概率的基本性质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频率与概率的区别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概率的意义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方法归纳：数学建模思想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常见误区：不理解概率的意义导致出错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1187312"/>
            <a:ext cx="1130525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任意事件的概率总是在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频率是客观存在的，与试验次数无关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随着试验次数的增加，频率一般会越来越接近概率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概率是随机的，在试验前不能确定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328214" y="30595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23659" y="476672"/>
            <a:ext cx="112549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任意事件的概率总是在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[0,1]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之间，其中必然事件的概率是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，不可能事件的概率是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任意事件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必然事件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不可能事件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通过试验，才会得到频率的值，故频率不是客观存在的，一般来说，当试验的次数不同时，频率是不同的，它与试验次数有关，故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试验次数增多时，频率值会逐渐接近于事件发生的概率，故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是一个确定的值，它不是随机的，它是频率的稳定值，故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2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2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74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22850" y="681077"/>
            <a:ext cx="114183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某地气象局预报：明天本地降水的概率为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，则下列解释正确的是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明天本地有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的区域降水，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的区域不降水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明天本地有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的时间降水，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的时间不降水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明天本地降水的可能性是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以上说法均不正确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265434" y="255328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2850" y="4287804"/>
            <a:ext cx="1125491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显然不正确，因为明天本地降水的概率为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而不是说有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的区域降水，也不是说有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的时间降水，而是指降水的可能性是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80%.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矩形 25"/>
          <p:cNvSpPr/>
          <p:nvPr/>
        </p:nvSpPr>
        <p:spPr>
          <a:xfrm>
            <a:off x="400866" y="188640"/>
            <a:ext cx="114652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下列说法中不正确的有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次抛掷一枚均匀硬币的试验，结果有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次出现正面，所以出现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正面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盒子中装有大小均匀的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个白球，每种颜色的球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到的可能性相同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1,0,1,2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中任取一个数，取得的数小于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和不小于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可能性相同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名女生中各选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名作为代表，那么每名学生被选中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2768" y="2119948"/>
            <a:ext cx="7344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25622"/>
              </p:ext>
            </p:extLst>
          </p:nvPr>
        </p:nvGraphicFramePr>
        <p:xfrm>
          <a:off x="2347764" y="1394763"/>
          <a:ext cx="723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0" name="文档" r:id="rId20" imgW="723780" imgH="1088573" progId="Word.Document.12">
                  <p:embed/>
                </p:oleObj>
              </mc:Choice>
              <mc:Fallback>
                <p:oleObj name="文档" r:id="rId20" imgW="723780" imgH="1088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7764" y="1394763"/>
                        <a:ext cx="72390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9"/>
          <p:cNvSpPr txBox="1"/>
          <p:nvPr/>
        </p:nvSpPr>
        <p:spPr>
          <a:xfrm>
            <a:off x="262768" y="3309831"/>
            <a:ext cx="7344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62768" y="4702801"/>
            <a:ext cx="7344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矩形 25"/>
          <p:cNvSpPr/>
          <p:nvPr/>
        </p:nvSpPr>
        <p:spPr>
          <a:xfrm>
            <a:off x="400866" y="539906"/>
            <a:ext cx="1146529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中，摸到白球的概率要小于摸到红球或黑球的概率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中，取得的数小于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的概率大于不小于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73988"/>
              </p:ext>
            </p:extLst>
          </p:nvPr>
        </p:nvGraphicFramePr>
        <p:xfrm>
          <a:off x="508198" y="2004566"/>
          <a:ext cx="9601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5" name="文档" r:id="rId20" imgW="9607702" imgH="1569648" progId="Word.Document.12">
                  <p:embed/>
                </p:oleObj>
              </mc:Choice>
              <mc:Fallback>
                <p:oleObj name="文档" r:id="rId20" imgW="9607702" imgH="156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8198" y="2004566"/>
                        <a:ext cx="9601200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00866" y="2924944"/>
            <a:ext cx="1146529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均不正确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0046" y="614730"/>
            <a:ext cx="11011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设某厂产品的次品率为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，估算该厂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件产品中合格品的件数大约为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B.7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840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C.7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998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D.7 800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257700" y="18612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0046" y="3717032"/>
            <a:ext cx="1101190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8 000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2%)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7 840(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479" y="97582"/>
            <a:ext cx="1156724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随着互联网的普及，网上购物已逐渐成为消费时尚，为了解消费者对网上购物的满意情况，某公司随机对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4 500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名网上购物消费者进行了调查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每名消费者限选一种情况回答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，统计结果如下表：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09599"/>
              </p:ext>
            </p:extLst>
          </p:nvPr>
        </p:nvGraphicFramePr>
        <p:xfrm>
          <a:off x="512445" y="2185665"/>
          <a:ext cx="7580729" cy="1387351"/>
        </p:xfrm>
        <a:graphic>
          <a:graphicData uri="http://schemas.openxmlformats.org/drawingml/2006/table">
            <a:tbl>
              <a:tblPr/>
              <a:tblGrid>
                <a:gridCol w="1779136"/>
                <a:gridCol w="1217618"/>
                <a:gridCol w="1558438"/>
                <a:gridCol w="997257"/>
                <a:gridCol w="2028280"/>
              </a:tblGrid>
              <a:tr h="812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满意情况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不满意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比较满意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满意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非常满意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200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7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2 100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1 000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387479" y="3717032"/>
            <a:ext cx="1156724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根据表中数据，估计在网上购物的消费者群体中对网上购物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21151"/>
              </p:ext>
            </p:extLst>
          </p:nvPr>
        </p:nvGraphicFramePr>
        <p:xfrm>
          <a:off x="503759" y="5147618"/>
          <a:ext cx="717708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8" name="文档" r:id="rId20" imgW="7176325" imgH="1267959" progId="Word.Document.12">
                  <p:embed/>
                </p:oleObj>
              </mc:Choice>
              <mc:Fallback>
                <p:oleObj name="文档" r:id="rId20" imgW="7176325" imgH="1267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3759" y="5147618"/>
                        <a:ext cx="7177087" cy="12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9"/>
          <p:cNvSpPr txBox="1"/>
          <p:nvPr/>
        </p:nvSpPr>
        <p:spPr>
          <a:xfrm>
            <a:off x="3268464" y="5157192"/>
            <a:ext cx="739304" cy="80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479" y="319733"/>
            <a:ext cx="115672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4 500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，所以随机调查的网上购物消费者中对网上购物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比较满足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的总人数为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3 300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随机调查的网上购物消费者中对网上购物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比较满意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估计在网上购物的消费者群体中对网上购物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比较满意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99554"/>
              </p:ext>
            </p:extLst>
          </p:nvPr>
        </p:nvGraphicFramePr>
        <p:xfrm>
          <a:off x="1631504" y="2780928"/>
          <a:ext cx="222091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1" name="文档" r:id="rId20" imgW="2220647" imgH="1169703" progId="Word.Document.12">
                  <p:embed/>
                </p:oleObj>
              </mc:Choice>
              <mc:Fallback>
                <p:oleObj name="文档" r:id="rId20" imgW="2220647" imgH="1169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31504" y="2780928"/>
                        <a:ext cx="2220913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87022"/>
              </p:ext>
            </p:extLst>
          </p:nvPr>
        </p:nvGraphicFramePr>
        <p:xfrm>
          <a:off x="1930871" y="4131221"/>
          <a:ext cx="222091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2" name="文档" r:id="rId23" imgW="2220647" imgH="1171866" progId="Word.Document.12">
                  <p:embed/>
                </p:oleObj>
              </mc:Choice>
              <mc:Fallback>
                <p:oleObj name="文档" r:id="rId23" imgW="2220647" imgH="1171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30871" y="4131221"/>
                        <a:ext cx="2220913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9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404664"/>
            <a:ext cx="112332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将一枚质地均匀的硬币连掷两次，则至少出现一次正面与两次均出现反面的概率比为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7" name="矩形 6"/>
          <p:cNvSpPr/>
          <p:nvPr/>
        </p:nvSpPr>
        <p:spPr>
          <a:xfrm>
            <a:off x="3293264" y="11884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79376" y="2633361"/>
            <a:ext cx="11233248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将一枚质地均匀的硬币连掷两次的样本点为：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正，正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正，反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反，正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反，反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至少出现一次正面有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个样本点，两次均出现反面有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个样本点，故答案为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28241" y="-27384"/>
            <a:ext cx="1113551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某人捡到不规则形状的五面体石块，他在每个面上用数字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进行了标记，投掷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次，记录下落在桌面上的数字，得到如下频数表：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矩形 23"/>
          <p:cNvSpPr/>
          <p:nvPr/>
        </p:nvSpPr>
        <p:spPr>
          <a:xfrm>
            <a:off x="528241" y="3212976"/>
            <a:ext cx="1113551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则落在桌面的数字不小于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8876" y="337745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0.35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95655"/>
              </p:ext>
            </p:extLst>
          </p:nvPr>
        </p:nvGraphicFramePr>
        <p:xfrm>
          <a:off x="695402" y="1406541"/>
          <a:ext cx="11161238" cy="1446395"/>
        </p:xfrm>
        <a:graphic>
          <a:graphicData uri="http://schemas.openxmlformats.org/drawingml/2006/table">
            <a:tbl>
              <a:tblPr/>
              <a:tblGrid>
                <a:gridCol w="4253858"/>
                <a:gridCol w="1381476"/>
                <a:gridCol w="1381476"/>
                <a:gridCol w="1381476"/>
                <a:gridCol w="1381476"/>
                <a:gridCol w="1381476"/>
              </a:tblGrid>
              <a:tr h="806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落在桌面的数字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528241" y="4323337"/>
            <a:ext cx="111355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落在桌面的数字不小于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，即为数字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0.35.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103122"/>
              </p:ext>
            </p:extLst>
          </p:nvPr>
        </p:nvGraphicFramePr>
        <p:xfrm>
          <a:off x="2431132" y="4887813"/>
          <a:ext cx="114458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7" name="文档" r:id="rId20" imgW="1145235" imgH="1133645" progId="Word.Document.12">
                  <p:embed/>
                </p:oleObj>
              </mc:Choice>
              <mc:Fallback>
                <p:oleObj name="文档" r:id="rId20" imgW="1145235" imgH="1133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31132" y="4887813"/>
                        <a:ext cx="1144588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4339"/>
              </p:ext>
            </p:extLst>
          </p:nvPr>
        </p:nvGraphicFramePr>
        <p:xfrm>
          <a:off x="426418" y="5499943"/>
          <a:ext cx="66294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5" name="文档" r:id="rId4" imgW="6629671" imgH="1241288" progId="Word.Document.12">
                  <p:embed/>
                </p:oleObj>
              </mc:Choice>
              <mc:Fallback>
                <p:oleObj name="文档" r:id="rId4" imgW="6629671" imgH="1241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18" y="5499943"/>
                        <a:ext cx="662940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3372" y="188640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从一堆苹果中任取了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个，并得到它们的质量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数据分布如下表：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9754" y="3284984"/>
            <a:ext cx="11532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则这堆苹果中，质量不小于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克的苹果数约占苹果总数的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______%.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8250" y="3429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70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71493"/>
              </p:ext>
            </p:extLst>
          </p:nvPr>
        </p:nvGraphicFramePr>
        <p:xfrm>
          <a:off x="602608" y="1556792"/>
          <a:ext cx="11146019" cy="1512168"/>
        </p:xfrm>
        <a:graphic>
          <a:graphicData uri="http://schemas.openxmlformats.org/drawingml/2006/table">
            <a:tbl>
              <a:tblPr/>
              <a:tblGrid>
                <a:gridCol w="857386"/>
                <a:gridCol w="1747025"/>
                <a:gridCol w="1747025"/>
                <a:gridCol w="1747025"/>
                <a:gridCol w="1747025"/>
                <a:gridCol w="1747025"/>
                <a:gridCol w="1553508"/>
              </a:tblGrid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分组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[90,100)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[100,110)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[110,120)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[120,130)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[130,140)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[140,150]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329754" y="4142047"/>
            <a:ext cx="1153249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计算出样本中质量不小于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克的苹果的频率，来估计这堆苹果中质量不小于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克的苹果所占的比例，实质上也是用频率估算概率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3935" y="99789"/>
            <a:ext cx="11459036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某校高二年级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班准备联合举行晚会，组织者欲使晚会气氛热烈、有趣，策划整场晚会以转盘游戏的方式进行，每个节目开始时，两班各派一人先进行转盘游戏，胜者获得一件奖品，负者表演一个节目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班的文娱委员利用分别标有数字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1,2,3,4,5,6,7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的两个转盘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，设计了一种游戏方案：两人同时各转动一个转盘一次，将转到的数字相加，和为偶数时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班代表获胜，否则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班代表获胜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该方案对双方是否公平？为什么？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42370" name="Picture 2" descr="SY40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35" y="4210959"/>
            <a:ext cx="5129731" cy="20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3935" y="200778"/>
            <a:ext cx="1145903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该方案对双方是公平的，理由如下：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各种情况如下表所示：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Picture 2" descr="SY40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79" y="1312768"/>
            <a:ext cx="5129731" cy="20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51385" y="1628800"/>
          <a:ext cx="5256585" cy="3028950"/>
        </p:xfrm>
        <a:graphic>
          <a:graphicData uri="http://schemas.openxmlformats.org/drawingml/2006/table">
            <a:tbl>
              <a:tblPr/>
              <a:tblGrid>
                <a:gridCol w="1698928"/>
                <a:gridCol w="815822"/>
                <a:gridCol w="815822"/>
                <a:gridCol w="815822"/>
                <a:gridCol w="1110191"/>
              </a:tblGrid>
              <a:tr h="1050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zh-CN" sz="100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altLang="zh-CN" sz="1000" dirty="0" smtClean="0"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AutoShape 4"/>
          <p:cNvSpPr>
            <a:spLocks noChangeShapeType="1"/>
          </p:cNvSpPr>
          <p:nvPr/>
        </p:nvSpPr>
        <p:spPr bwMode="auto">
          <a:xfrm>
            <a:off x="551384" y="1656978"/>
            <a:ext cx="1645139" cy="609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AutoShape 4"/>
          <p:cNvSpPr>
            <a:spLocks noChangeShapeType="1"/>
          </p:cNvSpPr>
          <p:nvPr/>
        </p:nvSpPr>
        <p:spPr bwMode="auto">
          <a:xfrm>
            <a:off x="551384" y="1656978"/>
            <a:ext cx="720082" cy="10420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3935" y="4790119"/>
            <a:ext cx="114590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由上表可知该游戏可能出现的样本点共有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个，其中两数字之和为偶数的有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个，为奇数的也有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概率的基本性质</a:t>
            </a:r>
          </a:p>
        </p:txBody>
      </p:sp>
      <p:sp>
        <p:nvSpPr>
          <p:cNvPr id="7" name="矩形 6"/>
          <p:cNvSpPr/>
          <p:nvPr/>
        </p:nvSpPr>
        <p:spPr>
          <a:xfrm>
            <a:off x="542917" y="1251917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随机事件的概率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范围为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必然事件和不可能事件分别用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Lucida Sans Unicode" panose="020B0602030504020204" pitchFamily="34" charset="0"/>
                <a:ea typeface="MS Mincho" panose="02020609040205080304" pitchFamily="49" charset="-128"/>
                <a:cs typeface="Courier New" panose="02070309020205020404" pitchFamily="49" charset="0"/>
              </a:rPr>
              <a:t>∅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表示，必然事件的概率为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，不可能事件的概率为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Lucida Sans Unicode" panose="020B0602030504020204" pitchFamily="34" charset="0"/>
                <a:ea typeface="MS Mincho" panose="02020609040205080304" pitchFamily="49" charset="-128"/>
                <a:cs typeface="Courier New" panose="02070309020205020404" pitchFamily="49" charset="0"/>
              </a:rPr>
              <a:t>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4483" y="1340768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84651"/>
              </p:ext>
            </p:extLst>
          </p:nvPr>
        </p:nvGraphicFramePr>
        <p:xfrm>
          <a:off x="601353" y="620688"/>
          <a:ext cx="89566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9" name="文档" r:id="rId20" imgW="8957272" imgH="1255862" progId="Word.Document.12">
                  <p:embed/>
                </p:oleObj>
              </mc:Choice>
              <mc:Fallback>
                <p:oleObj name="文档" r:id="rId20" imgW="8957272" imgH="1255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1353" y="620688"/>
                        <a:ext cx="8956675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15801"/>
              </p:ext>
            </p:extLst>
          </p:nvPr>
        </p:nvGraphicFramePr>
        <p:xfrm>
          <a:off x="601353" y="1628800"/>
          <a:ext cx="89566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0" name="文档" r:id="rId23" imgW="8957272" imgH="1253706" progId="Word.Document.12">
                  <p:embed/>
                </p:oleObj>
              </mc:Choice>
              <mc:Fallback>
                <p:oleObj name="文档" r:id="rId23" imgW="8957272" imgH="12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1353" y="1628800"/>
                        <a:ext cx="8956675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33364" y="2762344"/>
            <a:ext cx="1139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，机会是均等的，所以该方案对双方是公平的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Picture 2" descr="SY403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63" y="692696"/>
            <a:ext cx="5129731" cy="20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0482" y="684997"/>
            <a:ext cx="11491037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为了估计某自然保护区中天鹅的数量，可以使用以下方法：先从该保护区中捕出一定数量的天鹅，例如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只，给每只天鹅做上记号，不影响其存活，然后放回保护区，经过适当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的时间，让其和保护区中其余的天鹅充分混合，再从保护区中捕出一定数量的天鹅，例如</a:t>
            </a:r>
            <a:r>
              <a:rPr lang="en-US" altLang="zh-CN" sz="2800" kern="100" spc="-3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查看其中有记号的天鹅，设有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只，试根据上述数据，估计该自然保护区中天鹅的数量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0482" y="260648"/>
            <a:ext cx="11491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设保护区中天鹅的数量约为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5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假定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每只天鹅被捕到的可能性是相等的，从保护区中任捕出一定量的天鹅，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14490"/>
              </p:ext>
            </p:extLst>
          </p:nvPr>
        </p:nvGraphicFramePr>
        <p:xfrm>
          <a:off x="452766" y="1548083"/>
          <a:ext cx="106378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5" name="文档" r:id="rId20" imgW="10638110" imgH="1086337" progId="Word.Document.12">
                  <p:embed/>
                </p:oleObj>
              </mc:Choice>
              <mc:Fallback>
                <p:oleObj name="文档" r:id="rId20" imgW="10638110" imgH="10863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2766" y="1548083"/>
                        <a:ext cx="1063783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50482" y="2438241"/>
            <a:ext cx="1149103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第二次从保护区中捕出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只天鹅，其中有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只带有记号，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81733"/>
              </p:ext>
            </p:extLst>
          </p:nvPr>
        </p:nvGraphicFramePr>
        <p:xfrm>
          <a:off x="452766" y="3165563"/>
          <a:ext cx="106378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6" name="文档" r:id="rId23" imgW="10638110" imgH="1085257" progId="Word.Document.12">
                  <p:embed/>
                </p:oleObj>
              </mc:Choice>
              <mc:Fallback>
                <p:oleObj name="文档" r:id="rId23" imgW="10638110" imgH="1085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2766" y="3165563"/>
                        <a:ext cx="1063783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72600"/>
              </p:ext>
            </p:extLst>
          </p:nvPr>
        </p:nvGraphicFramePr>
        <p:xfrm>
          <a:off x="452766" y="4149080"/>
          <a:ext cx="106378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7" name="文档" r:id="rId26" imgW="10638110" imgH="1085257" progId="Word.Document.12">
                  <p:embed/>
                </p:oleObj>
              </mc:Choice>
              <mc:Fallback>
                <p:oleObj name="文档" r:id="rId26" imgW="10638110" imgH="1085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2766" y="4149080"/>
                        <a:ext cx="1063783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50482" y="5221057"/>
            <a:ext cx="1149103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所以该自然保护区中天鹅的数量约为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2506" y="942218"/>
            <a:ext cx="112501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由生物学知道生男生女的概率约为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，一对夫妇先后生两个小孩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一定为一男一女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一次摸奖活动中，中奖概率为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张票，一定有一张中奖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张票中有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张奖票，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人去摸，谁先摸则谁摸到奖票的可能性大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张票中有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张奖票，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人去摸，无论谁先摸，摸到奖票的概率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340914" y="42283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0467" y="402854"/>
            <a:ext cx="113856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一对夫妇生两个小孩可能是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男，男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男，女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女，男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女，女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中奖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是说中奖的可能性为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张票时，可能都中奖，也可能中一张、两张、三张、四张，或者都不中奖，所以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张票中有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张奖票，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人去摸，每人摸到的可能性是相同的，即无论谁先摸，摸到奖票的概率都是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170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414691" y="44624"/>
            <a:ext cx="11362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数学名著《九章算术》有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米谷粒分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题：粮仓开仓收粮，有人送来米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021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，验得米内夹谷，抽样取米一把，数得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270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粒内夹谷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粒，则这批米内夹谷约为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A.222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B.224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D.232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988572" y="194633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4691" y="2924944"/>
            <a:ext cx="1151395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由题意，抽样取米一把，数得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270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粒内夹谷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粒，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324242"/>
              </p:ext>
            </p:extLst>
          </p:nvPr>
        </p:nvGraphicFramePr>
        <p:xfrm>
          <a:off x="479376" y="3717032"/>
          <a:ext cx="104441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8" name="文档" r:id="rId21" imgW="10478543" imgH="1145875" progId="Word.Document.12">
                  <p:embed/>
                </p:oleObj>
              </mc:Choice>
              <mc:Fallback>
                <p:oleObj name="文档" r:id="rId21" imgW="10478543" imgH="1145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3717032"/>
                        <a:ext cx="1044416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73858"/>
              </p:ext>
            </p:extLst>
          </p:nvPr>
        </p:nvGraphicFramePr>
        <p:xfrm>
          <a:off x="474663" y="4724400"/>
          <a:ext cx="1044416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9" name="文档" r:id="rId24" imgW="10489217" imgH="1143910" progId="Word.Document.12">
                  <p:embed/>
                </p:oleObj>
              </mc:Choice>
              <mc:Fallback>
                <p:oleObj name="文档" r:id="rId24" imgW="10489217" imgH="1143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4663" y="4724400"/>
                        <a:ext cx="10444162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751" y="332656"/>
            <a:ext cx="110824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给出下列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个说法：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现有一批产品，次品率为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，则从中选取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件是次品；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次抛掷一枚硬币的试验，结果有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次出现正面向上，因此，出现正面向上的概率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抛掷一枚骰子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点，则出现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随机事件的概率一定等于这个事件发生的频率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其中正确的说法是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917413" y="43343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322680"/>
              </p:ext>
            </p:extLst>
          </p:nvPr>
        </p:nvGraphicFramePr>
        <p:xfrm>
          <a:off x="3905647" y="2204864"/>
          <a:ext cx="103822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21" name="文档" r:id="rId20" imgW="1037981" imgH="1214414" progId="Word.Document.12">
                  <p:embed/>
                </p:oleObj>
              </mc:Choice>
              <mc:Fallback>
                <p:oleObj name="文档" r:id="rId20" imgW="1037981" imgH="1214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05647" y="2204864"/>
                        <a:ext cx="1038225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03132"/>
              </p:ext>
            </p:extLst>
          </p:nvPr>
        </p:nvGraphicFramePr>
        <p:xfrm>
          <a:off x="10128448" y="2793379"/>
          <a:ext cx="103822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22" name="文档" r:id="rId23" imgW="1037981" imgH="1216217" progId="Word.Document.12">
                  <p:embed/>
                </p:oleObj>
              </mc:Choice>
              <mc:Fallback>
                <p:oleObj name="文档" r:id="rId23" imgW="1037981" imgH="1216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128448" y="2793379"/>
                        <a:ext cx="1038225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751" y="476604"/>
            <a:ext cx="110824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，即出现次品的概率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可能性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件产品中可能有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件是次品，并非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次具体的试验中，正面向上的次数与试验的总次数之比是频率，而不是概率，故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显然正确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概率的定义知，概率是频率的稳定值，频率在概率附近摆动，故随机事件的概率不一定等于该事件发生的频率，故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正确的说法是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501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8044" y="260648"/>
            <a:ext cx="11335913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某公司有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万元资金用于投资开发项目，如果成功，一年后可获收益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12%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；一旦失败，一年后将丧失全部资金的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，下表是去年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例类似项目开发的实施结果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69600"/>
              </p:ext>
            </p:extLst>
          </p:nvPr>
        </p:nvGraphicFramePr>
        <p:xfrm>
          <a:off x="428044" y="2369780"/>
          <a:ext cx="6727632" cy="1419259"/>
        </p:xfrm>
        <a:graphic>
          <a:graphicData uri="http://schemas.openxmlformats.org/drawingml/2006/table">
            <a:tbl>
              <a:tblPr/>
              <a:tblGrid>
                <a:gridCol w="3363816"/>
                <a:gridCol w="3363816"/>
              </a:tblGrid>
              <a:tr h="71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投资成功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投资失败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次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次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435287" y="4060667"/>
            <a:ext cx="1133591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则该公司一年后估计可获收益的平均数是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55676" y="420192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4 760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8044" y="260648"/>
            <a:ext cx="11335913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应先求出投资成功与失败的概率，再计算收益的平均数，设可获收益为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万元，如果成功，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12%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失败，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40159"/>
              </p:ext>
            </p:extLst>
          </p:nvPr>
        </p:nvGraphicFramePr>
        <p:xfrm>
          <a:off x="543340" y="2204864"/>
          <a:ext cx="87217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8" name="文档" r:id="rId20" imgW="8732899" imgH="1255862" progId="Word.Document.12">
                  <p:embed/>
                </p:oleObj>
              </mc:Choice>
              <mc:Fallback>
                <p:oleObj name="文档" r:id="rId20" imgW="8732899" imgH="1255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3340" y="2204864"/>
                        <a:ext cx="87217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182397"/>
              </p:ext>
            </p:extLst>
          </p:nvPr>
        </p:nvGraphicFramePr>
        <p:xfrm>
          <a:off x="543340" y="2996952"/>
          <a:ext cx="87217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9" name="文档" r:id="rId23" imgW="8732899" imgH="1253706" progId="Word.Document.12">
                  <p:embed/>
                </p:oleObj>
              </mc:Choice>
              <mc:Fallback>
                <p:oleObj name="文档" r:id="rId23" imgW="8732899" imgH="12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340" y="2996952"/>
                        <a:ext cx="87217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6616"/>
              </p:ext>
            </p:extLst>
          </p:nvPr>
        </p:nvGraphicFramePr>
        <p:xfrm>
          <a:off x="546100" y="4005064"/>
          <a:ext cx="1129665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0" name="文档" r:id="rId26" imgW="11304365" imgH="2036553" progId="Word.Document.12">
                  <p:embed/>
                </p:oleObj>
              </mc:Choice>
              <mc:Fallback>
                <p:oleObj name="文档" r:id="rId26" imgW="11304365" imgH="20365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6100" y="4005064"/>
                        <a:ext cx="11296650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8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频率的稳定性</a:t>
            </a:r>
          </a:p>
        </p:txBody>
      </p:sp>
      <p:sp>
        <p:nvSpPr>
          <p:cNvPr id="7" name="矩形 6"/>
          <p:cNvSpPr/>
          <p:nvPr/>
        </p:nvSpPr>
        <p:spPr>
          <a:xfrm>
            <a:off x="542917" y="1251917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一般地，对于给定的随机事件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，在相同条件下，随着试验次数的增加，事件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在随机事件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的附近摆动并趋于稳定，我们将频率的这个性质称为频率的稳定性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1624" y="20322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980728"/>
            <a:ext cx="11406309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从某自动包装机包装的食品中，随机抽取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袋，测得各袋的质量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492,496,494,495,498,497,503,506,508,507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497,501,502,504,496,492,496,500,501,499.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根据抽测结果估计该自动包装机包装的袋装食品质量在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497.5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501.5 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2460001" y="435363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754904"/>
            <a:ext cx="1118168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质量在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497.5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501.5 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袋，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84898"/>
              </p:ext>
            </p:extLst>
          </p:nvPr>
        </p:nvGraphicFramePr>
        <p:xfrm>
          <a:off x="471661" y="1556792"/>
          <a:ext cx="11295062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0" name="文档" r:id="rId20" imgW="11301844" imgH="1190445" progId="Word.Document.12">
                  <p:embed/>
                </p:oleObj>
              </mc:Choice>
              <mc:Fallback>
                <p:oleObj name="文档" r:id="rId20" imgW="11301844" imgH="1190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1661" y="1556792"/>
                        <a:ext cx="11295062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07368" y="2627112"/>
            <a:ext cx="1118168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由此我们可以估计质量在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497.5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501.5 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0.25.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82471" y="653781"/>
            <a:ext cx="1122705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用一台自动机床加工一批螺母，从中抽出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个逐个进行直径检验，结果如下：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73762"/>
              </p:ext>
            </p:extLst>
          </p:nvPr>
        </p:nvGraphicFramePr>
        <p:xfrm>
          <a:off x="623391" y="2036791"/>
          <a:ext cx="10873209" cy="3552449"/>
        </p:xfrm>
        <a:graphic>
          <a:graphicData uri="http://schemas.openxmlformats.org/drawingml/2006/table">
            <a:tbl>
              <a:tblPr/>
              <a:tblGrid>
                <a:gridCol w="3527145"/>
                <a:gridCol w="1912554"/>
                <a:gridCol w="3668066"/>
                <a:gridCol w="1765444"/>
              </a:tblGrid>
              <a:tr h="598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直径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直径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6.88&lt;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6.89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6.93&lt;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6.89&lt;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6.94&lt;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6.95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6.90&lt;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6.95&lt;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6.91&lt;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6.92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6.96&lt;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6.92&lt;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6.97&lt;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6.98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942233"/>
            <a:ext cx="12190413" cy="119227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82471" y="476672"/>
            <a:ext cx="1122705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个螺母中任意抽取一个，求：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(6.92&lt;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6.94)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的频率；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85523"/>
              </p:ext>
            </p:extLst>
          </p:nvPr>
        </p:nvGraphicFramePr>
        <p:xfrm>
          <a:off x="609600" y="2116262"/>
          <a:ext cx="80454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2" name="文档" r:id="rId20" imgW="8045790" imgH="1528903" progId="Word.Document.12">
                  <p:embed/>
                </p:oleObj>
              </mc:Choice>
              <mc:Fallback>
                <p:oleObj name="文档" r:id="rId20" imgW="8045790" imgH="1528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600" y="2116262"/>
                        <a:ext cx="8045450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82471" y="3268579"/>
            <a:ext cx="1122705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(6.90&lt;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6.96)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的频率；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11507"/>
              </p:ext>
            </p:extLst>
          </p:nvPr>
        </p:nvGraphicFramePr>
        <p:xfrm>
          <a:off x="609600" y="4533925"/>
          <a:ext cx="10228263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3" name="文档" r:id="rId23" imgW="10242285" imgH="1704436" progId="Word.Document.12">
                  <p:embed/>
                </p:oleObj>
              </mc:Choice>
              <mc:Fallback>
                <p:oleObj name="文档" r:id="rId23" imgW="10242285" imgH="1704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600" y="4533925"/>
                        <a:ext cx="10228263" cy="170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1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412776"/>
            <a:ext cx="12190413" cy="144265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82471" y="548680"/>
            <a:ext cx="1122705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&gt;6.96)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的频率；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132442"/>
              </p:ext>
            </p:extLst>
          </p:nvPr>
        </p:nvGraphicFramePr>
        <p:xfrm>
          <a:off x="609600" y="1612206"/>
          <a:ext cx="80454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6" name="文档" r:id="rId20" imgW="8045790" imgH="1530706" progId="Word.Document.12">
                  <p:embed/>
                </p:oleObj>
              </mc:Choice>
              <mc:Fallback>
                <p:oleObj name="文档" r:id="rId20" imgW="8045790" imgH="1530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600" y="1612206"/>
                        <a:ext cx="8045450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82471" y="3068960"/>
            <a:ext cx="1122705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6.89)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的频率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96498"/>
              </p:ext>
            </p:extLst>
          </p:nvPr>
        </p:nvGraphicFramePr>
        <p:xfrm>
          <a:off x="609600" y="4613052"/>
          <a:ext cx="723423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7" name="文档" r:id="rId23" imgW="7240383" imgH="1195875" progId="Word.Document.12">
                  <p:embed/>
                </p:oleObj>
              </mc:Choice>
              <mc:Fallback>
                <p:oleObj name="文档" r:id="rId23" imgW="7240383" imgH="1195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600" y="4613052"/>
                        <a:ext cx="7234238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返回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知识点三　频率与概率的关系</a:t>
            </a:r>
          </a:p>
        </p:txBody>
      </p:sp>
      <p:sp>
        <p:nvSpPr>
          <p:cNvPr id="7" name="矩形 6"/>
          <p:cNvSpPr/>
          <p:nvPr/>
        </p:nvSpPr>
        <p:spPr>
          <a:xfrm>
            <a:off x="542917" y="1251917"/>
            <a:ext cx="112332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次试验中发生了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次，则当试验次数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很大时，可以用事件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估计事件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15680" y="270892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32304" y="270892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718867"/>
              </p:ext>
            </p:extLst>
          </p:nvPr>
        </p:nvGraphicFramePr>
        <p:xfrm>
          <a:off x="3431704" y="1799432"/>
          <a:ext cx="8493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62" name="文档" r:id="rId4" imgW="849388" imgH="1205760" progId="Word.Document.12">
                  <p:embed/>
                </p:oleObj>
              </mc:Choice>
              <mc:Fallback>
                <p:oleObj name="文档" r:id="rId4" imgW="849388" imgH="1205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1704" y="1799432"/>
                        <a:ext cx="849313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14637"/>
              </p:ext>
            </p:extLst>
          </p:nvPr>
        </p:nvGraphicFramePr>
        <p:xfrm>
          <a:off x="9048328" y="1806303"/>
          <a:ext cx="8493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63" name="文档" r:id="rId7" imgW="849388" imgH="1205760" progId="Word.Document.12">
                  <p:embed/>
                </p:oleObj>
              </mc:Choice>
              <mc:Fallback>
                <p:oleObj name="文档" r:id="rId7" imgW="849388" imgH="1205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48328" y="1806303"/>
                        <a:ext cx="849313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4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知识点四　概率的意义</a:t>
            </a:r>
          </a:p>
        </p:txBody>
      </p:sp>
      <p:sp>
        <p:nvSpPr>
          <p:cNvPr id="7" name="矩形 6"/>
          <p:cNvSpPr/>
          <p:nvPr/>
        </p:nvSpPr>
        <p:spPr>
          <a:xfrm>
            <a:off x="542917" y="1124744"/>
            <a:ext cx="1123324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对于随机现象，虽然事先无法确定某个随机事件是否发生，但是在相同条件下进行大量重复试验时，可以发现随机事件的发生与否呈现出某种规律性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1412776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在大量重复试验中，概率是频率的稳定值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小概率事件就是不可能发生的事件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某事件发生的概率随着试验次数的变化而变化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频率的大小会随着试验次数的变化而变化，而概率是常数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75746" y="2134597"/>
            <a:ext cx="62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64152" y="15058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76448" y="278092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30904" y="3356992"/>
            <a:ext cx="629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3227</Words>
  <Application>Microsoft Office PowerPoint</Application>
  <PresentationFormat>宽屏</PresentationFormat>
  <Paragraphs>949</Paragraphs>
  <Slides>65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6" baseType="lpstr">
      <vt:lpstr>MS Mincho</vt:lpstr>
      <vt:lpstr>等线</vt:lpstr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Lucida Sans Unicode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832</cp:revision>
  <dcterms:created xsi:type="dcterms:W3CDTF">2019-11-13T09:14:31Z</dcterms:created>
  <dcterms:modified xsi:type="dcterms:W3CDTF">2021-09-09T01:19:37Z</dcterms:modified>
</cp:coreProperties>
</file>