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258" r:id="rId4"/>
    <p:sldId id="259" r:id="rId5"/>
    <p:sldId id="516" r:id="rId6"/>
    <p:sldId id="573" r:id="rId7"/>
    <p:sldId id="574" r:id="rId8"/>
    <p:sldId id="600" r:id="rId9"/>
    <p:sldId id="609" r:id="rId10"/>
    <p:sldId id="263" r:id="rId11"/>
    <p:sldId id="264" r:id="rId12"/>
    <p:sldId id="265" r:id="rId13"/>
    <p:sldId id="555" r:id="rId14"/>
    <p:sldId id="583" r:id="rId15"/>
    <p:sldId id="584" r:id="rId16"/>
    <p:sldId id="559" r:id="rId17"/>
    <p:sldId id="425" r:id="rId18"/>
    <p:sldId id="585" r:id="rId19"/>
    <p:sldId id="560" r:id="rId20"/>
    <p:sldId id="272" r:id="rId21"/>
    <p:sldId id="586" r:id="rId22"/>
    <p:sldId id="587" r:id="rId23"/>
    <p:sldId id="274" r:id="rId24"/>
    <p:sldId id="525" r:id="rId25"/>
    <p:sldId id="540" r:id="rId26"/>
    <p:sldId id="588" r:id="rId27"/>
    <p:sldId id="589" r:id="rId28"/>
    <p:sldId id="543" r:id="rId29"/>
    <p:sldId id="544" r:id="rId30"/>
    <p:sldId id="603" r:id="rId31"/>
    <p:sldId id="590" r:id="rId32"/>
    <p:sldId id="270" r:id="rId33"/>
    <p:sldId id="291" r:id="rId34"/>
    <p:sldId id="591" r:id="rId35"/>
    <p:sldId id="305" r:id="rId36"/>
    <p:sldId id="292" r:id="rId37"/>
    <p:sldId id="293" r:id="rId38"/>
    <p:sldId id="294" r:id="rId39"/>
    <p:sldId id="295" r:id="rId40"/>
    <p:sldId id="318" r:id="rId41"/>
    <p:sldId id="319" r:id="rId42"/>
    <p:sldId id="320" r:id="rId43"/>
    <p:sldId id="321" r:id="rId44"/>
    <p:sldId id="322" r:id="rId45"/>
    <p:sldId id="323" r:id="rId46"/>
    <p:sldId id="324" r:id="rId47"/>
    <p:sldId id="325" r:id="rId48"/>
    <p:sldId id="326" r:id="rId49"/>
    <p:sldId id="327" r:id="rId50"/>
    <p:sldId id="605" r:id="rId51"/>
    <p:sldId id="606" r:id="rId52"/>
    <p:sldId id="329" r:id="rId53"/>
    <p:sldId id="330" r:id="rId54"/>
    <p:sldId id="331" r:id="rId55"/>
    <p:sldId id="332" r:id="rId56"/>
    <p:sldId id="333" r:id="rId57"/>
    <p:sldId id="334" r:id="rId58"/>
    <p:sldId id="607" r:id="rId59"/>
    <p:sldId id="595" r:id="rId60"/>
    <p:sldId id="271" r:id="rId6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7D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4" autoAdjust="0"/>
    <p:restoredTop sz="95046" autoAdjust="0"/>
  </p:normalViewPr>
  <p:slideViewPr>
    <p:cSldViewPr>
      <p:cViewPr varScale="1">
        <p:scale>
          <a:sx n="109" d="100"/>
          <a:sy n="109" d="100"/>
        </p:scale>
        <p:origin x="804" y="8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1BDE6-D7CD-48AD-91D0-877B0016848D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9211A-EC15-48AF-9C00-CA884EFBB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13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F05D6-131D-4D04-9AD1-97898E0FD846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8344D-7117-4F88-AAA4-2EDA16E40D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31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8344D-7117-4F88-AAA4-2EDA16E40D4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5229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8344D-7117-4F88-AAA4-2EDA16E40D4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696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8344D-7117-4F88-AAA4-2EDA16E40D47}" type="slidenum">
              <a:rPr lang="zh-CN" altLang="en-US" smtClean="0"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262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>
                <a:solidFill>
                  <a:srgbClr val="000000"/>
                </a:solidFill>
              </a:rPr>
              <a:pPr/>
              <a:t>2021/8/24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4A51DD8C-2448-6749-979B-E40EFF86C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5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429000"/>
            <a:ext cx="12190413" cy="3430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3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717032"/>
            <a:ext cx="12190413" cy="314255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99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149874"/>
            <a:ext cx="12190413" cy="2709714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05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509120"/>
            <a:ext cx="12190413" cy="23504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9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869160"/>
            <a:ext cx="12190413" cy="19904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81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229200"/>
            <a:ext cx="12190413" cy="16303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88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589240"/>
            <a:ext cx="12190413" cy="12703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9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877272"/>
            <a:ext cx="12190413" cy="98231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38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="" xmlns:a16="http://schemas.microsoft.com/office/drawing/2014/main" id="{426B33F1-6A19-9C40-A7B1-9CFF7B3B4025}"/>
              </a:ext>
            </a:extLst>
          </p:cNvPr>
          <p:cNvSpPr/>
          <p:nvPr userDrawn="1"/>
        </p:nvSpPr>
        <p:spPr>
          <a:xfrm>
            <a:off x="0" y="195857"/>
            <a:ext cx="541867" cy="680400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A73676C6-1FD3-7641-BDD0-7DE1809B2CC3}"/>
              </a:ext>
            </a:extLst>
          </p:cNvPr>
          <p:cNvSpPr/>
          <p:nvPr userDrawn="1"/>
        </p:nvSpPr>
        <p:spPr>
          <a:xfrm>
            <a:off x="608438" y="195857"/>
            <a:ext cx="158045" cy="680400"/>
          </a:xfrm>
          <a:prstGeom prst="rect">
            <a:avLst/>
          </a:prstGeom>
          <a:solidFill>
            <a:srgbClr val="F5C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48FED324-0843-E644-A515-3881B5D998CA}"/>
              </a:ext>
            </a:extLst>
          </p:cNvPr>
          <p:cNvSpPr/>
          <p:nvPr userDrawn="1"/>
        </p:nvSpPr>
        <p:spPr>
          <a:xfrm>
            <a:off x="12033956" y="195857"/>
            <a:ext cx="158044" cy="680400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838899" y="195857"/>
            <a:ext cx="11106279" cy="680400"/>
          </a:xfrm>
          <a:prstGeom prst="rect">
            <a:avLst/>
          </a:prstGeom>
          <a:solidFill>
            <a:schemeClr val="accent5">
              <a:lumMod val="10000"/>
              <a:lumOff val="9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03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4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7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268760"/>
            <a:ext cx="12190413" cy="55908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5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628800"/>
            <a:ext cx="12190413" cy="52307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5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1988840"/>
            <a:ext cx="12190413" cy="48707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61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276872"/>
            <a:ext cx="12190413" cy="458271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70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08920"/>
            <a:ext cx="12190413" cy="41506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40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996952"/>
            <a:ext cx="12190413" cy="386263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84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4A64AD04-5EF6-FE48-938A-2215078438B1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alphaModFix amt="3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3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tags" Target="../tags/tag3.xml"/><Relationship Id="rId7" Type="http://schemas.openxmlformats.org/officeDocument/2006/relationships/slide" Target="slide4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1.xml"/><Relationship Id="rId10" Type="http://schemas.openxmlformats.org/officeDocument/2006/relationships/slide" Target="slide40.xml"/><Relationship Id="rId4" Type="http://schemas.openxmlformats.org/officeDocument/2006/relationships/tags" Target="../tags/tag4.xml"/><Relationship Id="rId9" Type="http://schemas.openxmlformats.org/officeDocument/2006/relationships/slide" Target="slide3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slide" Target="slide37.xml"/><Relationship Id="rId4" Type="http://schemas.openxmlformats.org/officeDocument/2006/relationships/slide" Target="slide3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3.xml"/><Relationship Id="rId6" Type="http://schemas.openxmlformats.org/officeDocument/2006/relationships/slide" Target="slide38.xml"/><Relationship Id="rId5" Type="http://schemas.openxmlformats.org/officeDocument/2006/relationships/slide" Target="slide37.xml"/><Relationship Id="rId4" Type="http://schemas.openxmlformats.org/officeDocument/2006/relationships/slide" Target="slide3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9.xml"/><Relationship Id="rId6" Type="http://schemas.openxmlformats.org/officeDocument/2006/relationships/slide" Target="slide38.xml"/><Relationship Id="rId5" Type="http://schemas.openxmlformats.org/officeDocument/2006/relationships/slide" Target="slide37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slide" Target="slide3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8.xml"/><Relationship Id="rId6" Type="http://schemas.openxmlformats.org/officeDocument/2006/relationships/slide" Target="slide38.xml"/><Relationship Id="rId5" Type="http://schemas.openxmlformats.org/officeDocument/2006/relationships/slide" Target="slide37.xml"/><Relationship Id="rId4" Type="http://schemas.openxmlformats.org/officeDocument/2006/relationships/slide" Target="slide3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slide" Target="slide37.xml"/><Relationship Id="rId4" Type="http://schemas.openxmlformats.org/officeDocument/2006/relationships/slide" Target="slide3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49.xml"/><Relationship Id="rId18" Type="http://schemas.openxmlformats.org/officeDocument/2006/relationships/slide" Target="slide55.xml"/><Relationship Id="rId3" Type="http://schemas.microsoft.com/office/2007/relationships/hdphoto" Target="../media/hdphoto1.wdp"/><Relationship Id="rId7" Type="http://schemas.openxmlformats.org/officeDocument/2006/relationships/slide" Target="slide43.xml"/><Relationship Id="rId12" Type="http://schemas.openxmlformats.org/officeDocument/2006/relationships/slide" Target="slide48.xml"/><Relationship Id="rId17" Type="http://schemas.openxmlformats.org/officeDocument/2006/relationships/slide" Target="slide54.xml"/><Relationship Id="rId2" Type="http://schemas.openxmlformats.org/officeDocument/2006/relationships/image" Target="../media/image13.png"/><Relationship Id="rId16" Type="http://schemas.openxmlformats.org/officeDocument/2006/relationships/slide" Target="slide53.xml"/><Relationship Id="rId20" Type="http://schemas.openxmlformats.org/officeDocument/2006/relationships/slide" Target="slide57.xml"/><Relationship Id="rId1" Type="http://schemas.openxmlformats.org/officeDocument/2006/relationships/slideLayout" Target="../slideLayouts/slideLayout16.xml"/><Relationship Id="rId6" Type="http://schemas.openxmlformats.org/officeDocument/2006/relationships/slide" Target="slide42.xml"/><Relationship Id="rId11" Type="http://schemas.openxmlformats.org/officeDocument/2006/relationships/slide" Target="slide47.xml"/><Relationship Id="rId5" Type="http://schemas.openxmlformats.org/officeDocument/2006/relationships/slide" Target="slide41.xml"/><Relationship Id="rId15" Type="http://schemas.openxmlformats.org/officeDocument/2006/relationships/slide" Target="slide52.xml"/><Relationship Id="rId10" Type="http://schemas.openxmlformats.org/officeDocument/2006/relationships/slide" Target="slide46.xml"/><Relationship Id="rId19" Type="http://schemas.openxmlformats.org/officeDocument/2006/relationships/slide" Target="slide56.xml"/><Relationship Id="rId4" Type="http://schemas.openxmlformats.org/officeDocument/2006/relationships/image" Target="../media/image14.png"/><Relationship Id="rId9" Type="http://schemas.openxmlformats.org/officeDocument/2006/relationships/slide" Target="slide45.xml"/><Relationship Id="rId14" Type="http://schemas.openxmlformats.org/officeDocument/2006/relationships/slide" Target="slide50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11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8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8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14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49.xml"/><Relationship Id="rId18" Type="http://schemas.openxmlformats.org/officeDocument/2006/relationships/slide" Target="slide56.xml"/><Relationship Id="rId3" Type="http://schemas.microsoft.com/office/2007/relationships/hdphoto" Target="../media/hdphoto1.wdp"/><Relationship Id="rId7" Type="http://schemas.openxmlformats.org/officeDocument/2006/relationships/slide" Target="slide43.xml"/><Relationship Id="rId12" Type="http://schemas.openxmlformats.org/officeDocument/2006/relationships/slide" Target="slide48.xml"/><Relationship Id="rId17" Type="http://schemas.openxmlformats.org/officeDocument/2006/relationships/slide" Target="slide55.xml"/><Relationship Id="rId2" Type="http://schemas.openxmlformats.org/officeDocument/2006/relationships/image" Target="../media/image13.png"/><Relationship Id="rId16" Type="http://schemas.openxmlformats.org/officeDocument/2006/relationships/slide" Target="slide54.xml"/><Relationship Id="rId20" Type="http://schemas.openxmlformats.org/officeDocument/2006/relationships/slide" Target="slide5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2.xml"/><Relationship Id="rId11" Type="http://schemas.openxmlformats.org/officeDocument/2006/relationships/slide" Target="slide47.xml"/><Relationship Id="rId5" Type="http://schemas.openxmlformats.org/officeDocument/2006/relationships/slide" Target="slide41.xml"/><Relationship Id="rId15" Type="http://schemas.openxmlformats.org/officeDocument/2006/relationships/slide" Target="slide53.xml"/><Relationship Id="rId10" Type="http://schemas.openxmlformats.org/officeDocument/2006/relationships/slide" Target="slide46.xml"/><Relationship Id="rId19" Type="http://schemas.openxmlformats.org/officeDocument/2006/relationships/slide" Target="slide57.xml"/><Relationship Id="rId4" Type="http://schemas.openxmlformats.org/officeDocument/2006/relationships/image" Target="../media/image14.png"/><Relationship Id="rId9" Type="http://schemas.openxmlformats.org/officeDocument/2006/relationships/slide" Target="slide45.xml"/><Relationship Id="rId14" Type="http://schemas.openxmlformats.org/officeDocument/2006/relationships/slide" Target="slide52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11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8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49.xml"/><Relationship Id="rId18" Type="http://schemas.openxmlformats.org/officeDocument/2006/relationships/slide" Target="slide56.xml"/><Relationship Id="rId3" Type="http://schemas.microsoft.com/office/2007/relationships/hdphoto" Target="../media/hdphoto1.wdp"/><Relationship Id="rId7" Type="http://schemas.openxmlformats.org/officeDocument/2006/relationships/slide" Target="slide43.xml"/><Relationship Id="rId12" Type="http://schemas.openxmlformats.org/officeDocument/2006/relationships/slide" Target="slide48.xml"/><Relationship Id="rId17" Type="http://schemas.openxmlformats.org/officeDocument/2006/relationships/slide" Target="slide55.xml"/><Relationship Id="rId2" Type="http://schemas.openxmlformats.org/officeDocument/2006/relationships/image" Target="../media/image13.png"/><Relationship Id="rId16" Type="http://schemas.openxmlformats.org/officeDocument/2006/relationships/slide" Target="slide54.xml"/><Relationship Id="rId20" Type="http://schemas.openxmlformats.org/officeDocument/2006/relationships/slide" Target="slide50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42.xml"/><Relationship Id="rId11" Type="http://schemas.openxmlformats.org/officeDocument/2006/relationships/slide" Target="slide47.xml"/><Relationship Id="rId5" Type="http://schemas.openxmlformats.org/officeDocument/2006/relationships/slide" Target="slide41.xml"/><Relationship Id="rId15" Type="http://schemas.openxmlformats.org/officeDocument/2006/relationships/slide" Target="slide53.xml"/><Relationship Id="rId10" Type="http://schemas.openxmlformats.org/officeDocument/2006/relationships/slide" Target="slide46.xml"/><Relationship Id="rId19" Type="http://schemas.openxmlformats.org/officeDocument/2006/relationships/slide" Target="slide57.xml"/><Relationship Id="rId4" Type="http://schemas.openxmlformats.org/officeDocument/2006/relationships/image" Target="../media/image14.png"/><Relationship Id="rId9" Type="http://schemas.openxmlformats.org/officeDocument/2006/relationships/slide" Target="slide45.xml"/><Relationship Id="rId14" Type="http://schemas.openxmlformats.org/officeDocument/2006/relationships/slide" Target="slide52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18" Type="http://schemas.openxmlformats.org/officeDocument/2006/relationships/slide" Target="slide50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image" Target="../media/image15.png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50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3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54.xml"/><Relationship Id="rId18" Type="http://schemas.openxmlformats.org/officeDocument/2006/relationships/image" Target="../media/image5.png"/><Relationship Id="rId3" Type="http://schemas.openxmlformats.org/officeDocument/2006/relationships/slide" Target="slide42.xml"/><Relationship Id="rId7" Type="http://schemas.openxmlformats.org/officeDocument/2006/relationships/slide" Target="slide46.xml"/><Relationship Id="rId12" Type="http://schemas.openxmlformats.org/officeDocument/2006/relationships/slide" Target="slide53.xml"/><Relationship Id="rId17" Type="http://schemas.openxmlformats.org/officeDocument/2006/relationships/slide" Target="slide3.xml"/><Relationship Id="rId2" Type="http://schemas.openxmlformats.org/officeDocument/2006/relationships/slide" Target="slide41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6.xml"/><Relationship Id="rId6" Type="http://schemas.openxmlformats.org/officeDocument/2006/relationships/slide" Target="slide45.xml"/><Relationship Id="rId11" Type="http://schemas.openxmlformats.org/officeDocument/2006/relationships/slide" Target="slide52.xml"/><Relationship Id="rId5" Type="http://schemas.openxmlformats.org/officeDocument/2006/relationships/slide" Target="slide44.xml"/><Relationship Id="rId15" Type="http://schemas.openxmlformats.org/officeDocument/2006/relationships/slide" Target="slide56.xml"/><Relationship Id="rId10" Type="http://schemas.openxmlformats.org/officeDocument/2006/relationships/slide" Target="slide49.xml"/><Relationship Id="rId19" Type="http://schemas.openxmlformats.org/officeDocument/2006/relationships/slide" Target="slide50.xml"/><Relationship Id="rId4" Type="http://schemas.openxmlformats.org/officeDocument/2006/relationships/slide" Target="slide43.xml"/><Relationship Id="rId9" Type="http://schemas.openxmlformats.org/officeDocument/2006/relationships/slide" Target="slide48.xml"/><Relationship Id="rId14" Type="http://schemas.openxmlformats.org/officeDocument/2006/relationships/slide" Target="slide5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E06BD271-C75C-4F7F-9409-8196C0EB7739}"/>
              </a:ext>
            </a:extLst>
          </p:cNvPr>
          <p:cNvSpPr/>
          <p:nvPr/>
        </p:nvSpPr>
        <p:spPr>
          <a:xfrm>
            <a:off x="1004" y="2780928"/>
            <a:ext cx="2134556" cy="1531147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5" name="任意多边形 3">
            <a:extLst>
              <a:ext uri="{FF2B5EF4-FFF2-40B4-BE49-F238E27FC236}">
                <a16:creationId xmlns="" xmlns:a16="http://schemas.microsoft.com/office/drawing/2014/main" id="{79E30776-5979-4CC0-866F-A9CAE1CDEC86}"/>
              </a:ext>
            </a:extLst>
          </p:cNvPr>
          <p:cNvSpPr/>
          <p:nvPr/>
        </p:nvSpPr>
        <p:spPr>
          <a:xfrm>
            <a:off x="398490" y="2901062"/>
            <a:ext cx="1170461" cy="1295844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微软雅黑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BC35A84C-1A16-BF4B-BC0C-18174FC593C8}"/>
              </a:ext>
            </a:extLst>
          </p:cNvPr>
          <p:cNvSpPr/>
          <p:nvPr/>
        </p:nvSpPr>
        <p:spPr>
          <a:xfrm>
            <a:off x="2495600" y="2896209"/>
            <a:ext cx="6623202" cy="464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300"/>
              </a:spcBef>
              <a:spcAft>
                <a:spcPts val="1300"/>
              </a:spcAft>
            </a:pPr>
            <a:r>
              <a:rPr lang="zh-CN" altLang="en-US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第</a:t>
            </a:r>
            <a:r>
              <a:rPr lang="en-US" altLang="zh-CN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15</a:t>
            </a:r>
            <a:r>
              <a:rPr lang="zh-CN" altLang="en-US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章</a:t>
            </a:r>
            <a:r>
              <a:rPr lang="zh-CN" altLang="zh-CN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　概</a:t>
            </a:r>
            <a:r>
              <a:rPr lang="zh-CN" altLang="en-US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　</a:t>
            </a:r>
            <a:r>
              <a:rPr lang="zh-CN" altLang="zh-CN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率</a:t>
            </a:r>
            <a:endParaRPr lang="zh-CN" altLang="zh-CN" sz="2000" dirty="0">
              <a:solidFill>
                <a:schemeClr val="tx1"/>
              </a:solidFill>
              <a:latin typeface="Microsoft YaHei" panose="020B0503020204020204" pitchFamily="34" charset="-122"/>
              <a:cs typeface="Times New Roman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0E76CD41-BF5C-EA4C-A184-F794300C8D31}"/>
              </a:ext>
            </a:extLst>
          </p:cNvPr>
          <p:cNvSpPr txBox="1"/>
          <p:nvPr/>
        </p:nvSpPr>
        <p:spPr>
          <a:xfrm>
            <a:off x="2495600" y="3372337"/>
            <a:ext cx="8712968" cy="8244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50000"/>
              </a:lnSpc>
              <a:spcBef>
                <a:spcPts val="1400"/>
              </a:spcBef>
              <a:spcAft>
                <a:spcPts val="1450"/>
              </a:spcAft>
            </a:pPr>
            <a:r>
              <a:rPr lang="en-US" altLang="zh-CN" sz="3500" b="1" dirty="0">
                <a:latin typeface="微软雅黑" panose="020B0503020204020204" pitchFamily="34" charset="-122"/>
              </a:rPr>
              <a:t>§15.1</a:t>
            </a:r>
            <a:r>
              <a:rPr lang="zh-CN" altLang="zh-CN" sz="3500" b="1" dirty="0">
                <a:latin typeface="微软雅黑" panose="020B0503020204020204" pitchFamily="34" charset="-122"/>
              </a:rPr>
              <a:t>　随机事件和样本空间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="" xmlns:a16="http://schemas.microsoft.com/office/drawing/2014/main" id="{2DAA2A69-B8C7-A146-AE32-F71F934663B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9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5"/>
          <p:cNvSpPr txBox="1">
            <a:spLocks/>
          </p:cNvSpPr>
          <p:nvPr/>
        </p:nvSpPr>
        <p:spPr>
          <a:xfrm>
            <a:off x="857250" y="232243"/>
            <a:ext cx="10515600" cy="381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b="1" dirty="0" smtClean="0">
                <a:solidFill>
                  <a:srgbClr val="000000"/>
                </a:solidFill>
              </a:rPr>
              <a:t>思考辨析  判断正误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sp>
        <p:nvSpPr>
          <p:cNvPr id="6" name="标题 5">
            <a:extLst>
              <a:ext uri="{FF2B5EF4-FFF2-40B4-BE49-F238E27FC236}">
                <a16:creationId xmlns="" xmlns:a16="http://schemas.microsoft.com/office/drawing/2014/main" id="{8338C955-F869-0D4F-AF60-AC1847908819}"/>
              </a:ext>
            </a:extLst>
          </p:cNvPr>
          <p:cNvSpPr txBox="1">
            <a:spLocks/>
          </p:cNvSpPr>
          <p:nvPr/>
        </p:nvSpPr>
        <p:spPr>
          <a:xfrm>
            <a:off x="857250" y="615685"/>
            <a:ext cx="10515600" cy="3807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200" dirty="0" smtClean="0">
                <a:solidFill>
                  <a:srgbClr val="FFFFFF">
                    <a:lumMod val="6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KAO BIAN XI  PAN DUAN ZHENG WU</a:t>
            </a:r>
          </a:p>
        </p:txBody>
      </p:sp>
      <p:pic>
        <p:nvPicPr>
          <p:cNvPr id="14" name="返回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73593" y="1196752"/>
            <a:ext cx="10844815" cy="47094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对于随机试验，当在同样的条件下重复进行试验时，每次试验的所有可能结果是不知道的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连续抛掷两次硬币，该试验的样本空间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Ω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正正，反反，正反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}.</a:t>
            </a:r>
          </a:p>
          <a:p>
            <a:pPr algn="r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已知一个盒中装有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个白球和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个黑球，从中任意取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个球，该球是白球或黑球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，此事件是必然事件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表示随机事件，则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也表示事件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576048" y="193797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0653295" y="3203664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654755" y="4490417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553797" y="5123631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6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>
            <a:extLst>
              <a:ext uri="{FF2B5EF4-FFF2-40B4-BE49-F238E27FC236}">
                <a16:creationId xmlns="" xmlns:a16="http://schemas.microsoft.com/office/drawing/2014/main" id="{5C0B93A0-1072-704B-9BE9-2BBBB8442780}"/>
              </a:ext>
            </a:extLst>
          </p:cNvPr>
          <p:cNvSpPr/>
          <p:nvPr/>
        </p:nvSpPr>
        <p:spPr bwMode="auto">
          <a:xfrm>
            <a:off x="-732" y="2658850"/>
            <a:ext cx="1343472" cy="1186771"/>
          </a:xfrm>
          <a:prstGeom prst="rect">
            <a:avLst/>
          </a:prstGeom>
          <a:solidFill>
            <a:srgbClr val="69BDDC"/>
          </a:solidFill>
          <a:ln w="28575"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altLang="zh-CN" sz="5400" dirty="0">
                <a:solidFill>
                  <a:srgbClr val="F5C131">
                    <a:lumMod val="20000"/>
                    <a:lumOff val="80000"/>
                  </a:srgbClr>
                </a:solidFill>
                <a:latin typeface="微软雅黑" panose="020B0503020204020204" pitchFamily="34" charset="-122"/>
              </a:rPr>
              <a:t>2</a:t>
            </a:r>
            <a:endParaRPr sz="5400" dirty="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8" name="文本框 18">
            <a:extLst>
              <a:ext uri="{FF2B5EF4-FFF2-40B4-BE49-F238E27FC236}">
                <a16:creationId xmlns="" xmlns:a16="http://schemas.microsoft.com/office/drawing/2014/main" id="{BD048E81-1781-914B-9126-831580D51281}"/>
              </a:ext>
            </a:extLst>
          </p:cNvPr>
          <p:cNvSpPr txBox="1"/>
          <p:nvPr/>
        </p:nvSpPr>
        <p:spPr>
          <a:xfrm>
            <a:off x="1701062" y="2977468"/>
            <a:ext cx="51870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40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题型探究</a:t>
            </a:r>
            <a:endParaRPr lang="zh-CN" altLang="en-US" sz="4000" b="1" dirty="0">
              <a:solidFill>
                <a:srgbClr val="000000">
                  <a:lumMod val="75000"/>
                  <a:lumOff val="25000"/>
                </a:srgbClr>
              </a:solidFill>
              <a:latin typeface="微软雅黑" panose="020B0503020204020204" pitchFamily="34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FFC846ED-24D9-544C-A7B1-00C1C0E7EE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13" name="文本框 17">
            <a:extLst>
              <a:ext uri="{FF2B5EF4-FFF2-40B4-BE49-F238E27FC236}">
                <a16:creationId xmlns="" xmlns:a16="http://schemas.microsoft.com/office/drawing/2014/main" id="{34BAE266-6D78-8441-80C0-79C85588BFCA}"/>
              </a:ext>
            </a:extLst>
          </p:cNvPr>
          <p:cNvSpPr txBox="1"/>
          <p:nvPr/>
        </p:nvSpPr>
        <p:spPr>
          <a:xfrm>
            <a:off x="-55029" y="3519781"/>
            <a:ext cx="145206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16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</a:rPr>
              <a:t>PART TWO</a:t>
            </a:r>
            <a:endParaRPr lang="zh-CN" altLang="en-US" sz="1600" dirty="0">
              <a:solidFill>
                <a:srgbClr val="FFFFFF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130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35943" y="1240988"/>
            <a:ext cx="10972770" cy="13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Courier New" panose="02070309020205020404" pitchFamily="49" charset="0"/>
              </a:rPr>
              <a:t>1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写出下列试验的样本空间：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同时抛掷三枚骰子，记录三枚骰子出现的点数之和；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168180"/>
            <a:ext cx="12190476" cy="584127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2682752" y="210706"/>
            <a:ext cx="68264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3000" b="1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一、样本空间的求法</a:t>
            </a:r>
          </a:p>
        </p:txBody>
      </p:sp>
      <p:sp>
        <p:nvSpPr>
          <p:cNvPr id="5" name="矩形 4"/>
          <p:cNvSpPr/>
          <p:nvPr/>
        </p:nvSpPr>
        <p:spPr>
          <a:xfrm>
            <a:off x="435943" y="3140968"/>
            <a:ext cx="8113776" cy="6578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该试验的样本空间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Ω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{3,4,5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18}.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9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81140" y="457401"/>
            <a:ext cx="10799436" cy="13108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从含有两件正品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和两件次品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的四件产品中任取两件，记录抽出产品的结果；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1140" y="2521471"/>
            <a:ext cx="8711204" cy="657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该试验所有样本点如图所示，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81140" y="4806677"/>
            <a:ext cx="11126669" cy="65684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因此，该试验的样本空间为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Ω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4099" name="Picture 3" descr="SY39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415" y="3220790"/>
            <a:ext cx="5209170" cy="1562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198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79376" y="1005578"/>
            <a:ext cx="11126669" cy="13108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用红、黄、蓝三种颜色给图中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个正方形随机涂色，每个正方形只涂一种颜色，记录正方形涂色的情况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060126"/>
              </p:ext>
            </p:extLst>
          </p:nvPr>
        </p:nvGraphicFramePr>
        <p:xfrm>
          <a:off x="4782035" y="2564904"/>
          <a:ext cx="2627931" cy="648072"/>
        </p:xfrm>
        <a:graphic>
          <a:graphicData uri="http://schemas.openxmlformats.org/drawingml/2006/table">
            <a:tbl>
              <a:tblPr firstRow="1" firstCol="1" bandRow="1"/>
              <a:tblGrid>
                <a:gridCol w="875977"/>
                <a:gridCol w="875977"/>
                <a:gridCol w="875977"/>
              </a:tblGrid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b="1" kern="1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b="1" kern="1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b="1" kern="1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14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89621" y="260648"/>
            <a:ext cx="3374131" cy="657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如图，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9621" y="3376042"/>
            <a:ext cx="11016504" cy="33356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1,2,3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分别表示红色、黄色与蓝色三种颜色，则此试验的样本空间为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{(1,1,1)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(1,1,2)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(1,1,3)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(1,2,1)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(1,2,2)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(1,2,3)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(1,3,1)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(1,3,2)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(1,3,3)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(2,1,1)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(2,1,2)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(2,1,3)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(2,2,1)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(2,2,2)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(2,2,3)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(2,3,1)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(2,3,2)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(2,3,3)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(3,1,1)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(3,1,2)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(3,1,3)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(3,2,1)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(3,2,2)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(3,2,3)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(3,3,1)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(3,3,2)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(3,3,3)}.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5122" name="Picture 2" descr="SY39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06" y="415002"/>
            <a:ext cx="6544388" cy="302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9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91786" y="383602"/>
            <a:ext cx="10408429" cy="6112487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 w="31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87376" y="279698"/>
            <a:ext cx="1092200" cy="1193800"/>
            <a:chOff x="10740732" y="1514604"/>
            <a:chExt cx="1092200" cy="1193800"/>
          </a:xfrm>
        </p:grpSpPr>
        <p:pic>
          <p:nvPicPr>
            <p:cNvPr id="13" name="Picture 17" descr="D:\Teliss_Tong\Copy\定期备份\工作备份\！PPT图片及版面资源\06-PPT精选插图\04-图标\红色坎肩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0732" y="1514604"/>
              <a:ext cx="10922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919742" y="1662152"/>
              <a:ext cx="720080" cy="799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2000" b="1" dirty="0">
                  <a:solidFill>
                    <a:srgbClr val="FFFFFF"/>
                  </a:solidFill>
                  <a:latin typeface="微软雅黑" pitchFamily="34" charset="-122"/>
                </a:rPr>
                <a:t>反思感悟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1157412" y="605830"/>
            <a:ext cx="98771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样本空间的关键是找样本点，具体有三种方法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列举法：适用样本点个数不是很多，可以把样本点一一列举出来的情况，但列举时必须按一定的顺序，要做到不重不漏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列表法：适用于试验中包含两个或两个以上的元素，且试验结果相对较多的样本点个数的求解问题，通常把样本归纳为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有序实数对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，也可用坐标法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列表法的优点是准确、全面、不易遗漏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树形图法：适用较复杂问题中的样本点的探求，一般需要分步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两步及两步以上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完成的结果可以用树形图法进行列举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46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2666" y="1124744"/>
            <a:ext cx="11126669" cy="19571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Courier New" panose="02070309020205020404" pitchFamily="49" charset="0"/>
              </a:rPr>
              <a:t>1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写出下列试验的样本空间：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随意安排甲、乙、丙、丁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天节日中值班，每人值班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天，记录值班的情况；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6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12205" y="63674"/>
            <a:ext cx="3955603" cy="657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如图，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375810" name="Picture 2" descr="10-3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832"/>
          <a:stretch/>
        </p:blipFill>
        <p:spPr bwMode="auto">
          <a:xfrm>
            <a:off x="695400" y="866656"/>
            <a:ext cx="2376264" cy="23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5811" name="Picture 3" descr="10-3A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697"/>
          <a:stretch/>
        </p:blipFill>
        <p:spPr bwMode="auto">
          <a:xfrm>
            <a:off x="6255848" y="846237"/>
            <a:ext cx="2327578" cy="238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10-3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67" r="864"/>
          <a:stretch/>
        </p:blipFill>
        <p:spPr bwMode="auto">
          <a:xfrm>
            <a:off x="3475624" y="866656"/>
            <a:ext cx="2376264" cy="23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10-3A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56" r="799"/>
          <a:stretch/>
        </p:blipFill>
        <p:spPr bwMode="auto">
          <a:xfrm>
            <a:off x="8987386" y="846237"/>
            <a:ext cx="2448271" cy="238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412205" y="3284984"/>
            <a:ext cx="11237936" cy="33640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设甲、乙、丙、丁分别为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1,2,3,4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所以样本空间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{(1,2,3,4)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(1,2,4,3)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(1,3,2,4)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(1,3,4,2)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(1,4,2,3)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(1,4,3,2)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(2,1,3,4)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(2,1,4,3)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(2,3,1,4)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(2,3,4,1)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(2,4,1,3)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(2,4,3,1)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(3,1,2,4)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(3,1,4,2)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(3,2,1,4)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(3,2,4,1)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(3,4,1,2)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(3,4,2,1)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(4,1,2,3)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(4,1,3,2)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(4,2,1,3)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(4,2,3,1)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(4,3,1,2)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(4,3,2,1)}.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95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5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407368" y="649263"/>
            <a:ext cx="10799436" cy="6644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从一批产品中，依次任选三件，记录出现正品与次品的情况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7368" y="2233439"/>
            <a:ext cx="10799436" cy="13031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设正品为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，次品为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样本空间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HHH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HHT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HTH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THH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HTT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TTH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THT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TTT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24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原创设计师QQ598969553             _1">
            <a:extLst>
              <a:ext uri="{FF2B5EF4-FFF2-40B4-BE49-F238E27FC236}">
                <a16:creationId xmlns:a16="http://schemas.microsoft.com/office/drawing/2014/main" xmlns="" id="{610910F6-6382-2A46-A81F-FDA7845E7F9F}"/>
              </a:ext>
            </a:extLst>
          </p:cNvPr>
          <p:cNvSpPr/>
          <p:nvPr/>
        </p:nvSpPr>
        <p:spPr bwMode="auto">
          <a:xfrm>
            <a:off x="0" y="411650"/>
            <a:ext cx="723865" cy="651048"/>
          </a:xfrm>
          <a:custGeom>
            <a:avLst/>
            <a:gdLst>
              <a:gd name="T0" fmla="*/ 0 w 286"/>
              <a:gd name="T1" fmla="*/ 0 h 571"/>
              <a:gd name="T2" fmla="*/ 286 w 286"/>
              <a:gd name="T3" fmla="*/ 287 h 571"/>
              <a:gd name="T4" fmla="*/ 0 w 286"/>
              <a:gd name="T5" fmla="*/ 571 h 571"/>
              <a:gd name="T6" fmla="*/ 0 w 286"/>
              <a:gd name="T7" fmla="*/ 0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" h="571">
                <a:moveTo>
                  <a:pt x="0" y="0"/>
                </a:moveTo>
                <a:lnTo>
                  <a:pt x="286" y="287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6350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" name="原创设计师QQ598969553             _2">
            <a:extLst>
              <a:ext uri="{FF2B5EF4-FFF2-40B4-BE49-F238E27FC236}">
                <a16:creationId xmlns:a16="http://schemas.microsoft.com/office/drawing/2014/main" xmlns="" id="{DD711B0D-211F-B94B-9A22-307FCC09C457}"/>
              </a:ext>
            </a:extLst>
          </p:cNvPr>
          <p:cNvSpPr/>
          <p:nvPr/>
        </p:nvSpPr>
        <p:spPr bwMode="auto">
          <a:xfrm>
            <a:off x="0" y="609360"/>
            <a:ext cx="581697" cy="587392"/>
          </a:xfrm>
          <a:custGeom>
            <a:avLst/>
            <a:gdLst>
              <a:gd name="T0" fmla="*/ 0 w 278"/>
              <a:gd name="T1" fmla="*/ 0 h 557"/>
              <a:gd name="T2" fmla="*/ 278 w 278"/>
              <a:gd name="T3" fmla="*/ 278 h 557"/>
              <a:gd name="T4" fmla="*/ 0 w 278"/>
              <a:gd name="T5" fmla="*/ 557 h 557"/>
              <a:gd name="T6" fmla="*/ 0 w 278"/>
              <a:gd name="T7" fmla="*/ 0 h 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8" h="557">
                <a:moveTo>
                  <a:pt x="0" y="0"/>
                </a:moveTo>
                <a:lnTo>
                  <a:pt x="278" y="278"/>
                </a:lnTo>
                <a:lnTo>
                  <a:pt x="0" y="557"/>
                </a:lnTo>
                <a:lnTo>
                  <a:pt x="0" y="0"/>
                </a:lnTo>
                <a:close/>
              </a:path>
            </a:pathLst>
          </a:custGeom>
          <a:solidFill>
            <a:srgbClr val="34AAD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原创设计师QQ598969553             _3">
            <a:extLst>
              <a:ext uri="{FF2B5EF4-FFF2-40B4-BE49-F238E27FC236}">
                <a16:creationId xmlns:a16="http://schemas.microsoft.com/office/drawing/2014/main" xmlns="" id="{0CDDA796-E53A-6342-A11D-00B809BBE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476" y="548680"/>
            <a:ext cx="28803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zh-CN" sz="2800" b="1" dirty="0">
                <a:solidFill>
                  <a:srgbClr val="000000"/>
                </a:solidFill>
                <a:latin typeface="Impact" pitchFamily="34" charset="0"/>
                <a:cs typeface="宋体" pitchFamily="2" charset="-122"/>
              </a:rPr>
              <a:t>学习目标</a:t>
            </a:r>
            <a:endParaRPr lang="en-US" altLang="zh-CN" sz="2800" b="1" dirty="0">
              <a:solidFill>
                <a:srgbClr val="000000"/>
              </a:solidFill>
              <a:latin typeface="Impact" pitchFamily="34" charset="0"/>
              <a:cs typeface="宋体" pitchFamily="2" charset="-122"/>
            </a:endParaRPr>
          </a:p>
        </p:txBody>
      </p:sp>
      <p:sp>
        <p:nvSpPr>
          <p:cNvPr id="15" name="原创设计师QQ598969553             _5">
            <a:extLst>
              <a:ext uri="{FF2B5EF4-FFF2-40B4-BE49-F238E27FC236}">
                <a16:creationId xmlns:a16="http://schemas.microsoft.com/office/drawing/2014/main" xmlns="" id="{6631F0D6-31CE-704F-8DC4-BE4500EAD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416" y="980084"/>
            <a:ext cx="302539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 smtClean="0">
                <a:solidFill>
                  <a:srgbClr val="FFFFFF">
                    <a:lumMod val="75000"/>
                  </a:srgbClr>
                </a:solidFill>
                <a:latin typeface="Arial Black"/>
                <a:cs typeface="宋体" pitchFamily="2" charset="-122"/>
              </a:rPr>
              <a:t>XUE XI MU BIAO</a:t>
            </a:r>
            <a:endParaRPr lang="en-US" altLang="zh-CN" sz="1200" dirty="0">
              <a:solidFill>
                <a:srgbClr val="FFFFFF">
                  <a:lumMod val="75000"/>
                </a:srgbClr>
              </a:solidFill>
              <a:latin typeface="Arial Black"/>
              <a:cs typeface="宋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7280" y="1700808"/>
            <a:ext cx="1037744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理解随机试验、样本点与样本空间，会写试验的样本空间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了解随机事件的有关概念，掌握随机事件的表示方法及含义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理解事件的关系与运算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3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168180"/>
            <a:ext cx="12190476" cy="58412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3047487" y="188640"/>
            <a:ext cx="60970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3000" b="1" dirty="0"/>
              <a:t>二、随机事件的表示</a:t>
            </a:r>
          </a:p>
        </p:txBody>
      </p:sp>
      <p:sp>
        <p:nvSpPr>
          <p:cNvPr id="4" name="矩形 3"/>
          <p:cNvSpPr/>
          <p:nvPr/>
        </p:nvSpPr>
        <p:spPr>
          <a:xfrm>
            <a:off x="609008" y="1124744"/>
            <a:ext cx="10973985" cy="4050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Courier New" panose="02070309020205020404" pitchFamily="49" charset="0"/>
              </a:rPr>
              <a:t>2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试验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：甲、乙两人玩出拳游戏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石头、剪刀、布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，观察甲、乙出拳的情况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设事件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表示随机事件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乙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平局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表示随机事件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甲赢得游戏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表示随机事件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乙不输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试用集合表示事件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2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30996" y="116632"/>
            <a:ext cx="11530009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设石头为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，剪刀为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，布为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表示游戏的结果，其中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表示甲出的拳，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表示乙出的拳，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则样本空间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)}.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因为事件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表示随机事件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甲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乙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则满足要求的样本点共有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个：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)}.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表示随机事件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甲赢得游戏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则满足要求的样本点共有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个：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9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72115" y="1124744"/>
            <a:ext cx="10647770" cy="32542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因为事件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表示随机事件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乙不输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则满足要求的样本点共有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Book Antiqua" panose="0204060205030503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36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91786" y="1444671"/>
            <a:ext cx="10408429" cy="3280473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 w="31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87376" y="1340768"/>
            <a:ext cx="1092200" cy="1193800"/>
            <a:chOff x="10740732" y="1514604"/>
            <a:chExt cx="1092200" cy="1193800"/>
          </a:xfrm>
        </p:grpSpPr>
        <p:pic>
          <p:nvPicPr>
            <p:cNvPr id="13" name="Picture 17" descr="D:\Teliss_Tong\Copy\定期备份\工作备份\！PPT图片及版面资源\06-PPT精选插图\04-图标\红色坎肩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0732" y="1514604"/>
              <a:ext cx="10922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919742" y="1662152"/>
              <a:ext cx="720080" cy="799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2000" b="1" dirty="0">
                  <a:solidFill>
                    <a:srgbClr val="FFFFFF"/>
                  </a:solidFill>
                  <a:latin typeface="微软雅黑" pitchFamily="34" charset="-122"/>
                </a:rPr>
                <a:t>反思感悟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1283889" y="2545854"/>
            <a:ext cx="9624223" cy="19964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对于随机事件的表示，应先列出所有的样本点，然后确定随机事件中含有哪些样本点，这些样本点作为元素表示的集合即为所求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9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6418" y="294471"/>
            <a:ext cx="11237936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Courier New" panose="02070309020205020404" pitchFamily="49" charset="0"/>
              </a:rPr>
              <a:t>2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如图，从正方形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ABCD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的四个顶点及其中心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个点中，任取两点观察取点的情况，设事件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这两点的距离不大于该正方形的边长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，试用样本点表示事件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6418" y="5435424"/>
            <a:ext cx="8925154" cy="6578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AO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BO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CD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CO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DO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146" name="Picture 2" descr="SY39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098" y="2304294"/>
            <a:ext cx="2301805" cy="2564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145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168180"/>
            <a:ext cx="12190476" cy="58412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3047487" y="188640"/>
            <a:ext cx="60970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3000" b="1" dirty="0"/>
              <a:t>三、事件的运算</a:t>
            </a:r>
          </a:p>
        </p:txBody>
      </p:sp>
      <p:sp>
        <p:nvSpPr>
          <p:cNvPr id="4" name="矩形 3"/>
          <p:cNvSpPr/>
          <p:nvPr/>
        </p:nvSpPr>
        <p:spPr>
          <a:xfrm>
            <a:off x="462715" y="980728"/>
            <a:ext cx="112665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Courier New" panose="02070309020205020404" pitchFamily="49" charset="0"/>
              </a:rPr>
              <a:t>3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盒子里有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个白球，现从中任取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个球，设事件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个球中有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个白球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个球中有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个白球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个球中至少有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个球中既有红球又有白球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求：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是什么样的运算关系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？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9851" y="3861048"/>
            <a:ext cx="112594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对于事件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，可能的结果为：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个白球，故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∪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80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34098" y="681851"/>
            <a:ext cx="8925154" cy="6644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的交事件是什么事件？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4098" y="2239413"/>
            <a:ext cx="10799436" cy="13031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对于事件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，可能的结果为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个均为红球，故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21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42052" y="113234"/>
            <a:ext cx="11107896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延伸探究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在本例中，设事件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个球中至少有一个白球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，那么事件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是什么运算关系？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的交事件是什么？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2052" y="2367862"/>
            <a:ext cx="11107896" cy="3888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包括的可能结果有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个红球三种情况，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故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⊆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⊆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包括的可能结果有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个红球、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个白球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06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891786" y="868607"/>
            <a:ext cx="10408429" cy="4432601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 w="31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187376" y="764704"/>
            <a:ext cx="1092200" cy="1193800"/>
            <a:chOff x="10740732" y="1514604"/>
            <a:chExt cx="1092200" cy="1193800"/>
          </a:xfrm>
        </p:grpSpPr>
        <p:pic>
          <p:nvPicPr>
            <p:cNvPr id="10" name="Picture 17" descr="D:\Teliss_Tong\Copy\定期备份\工作备份\！PPT图片及版面资源\06-PPT精选插图\04-图标\红色坎肩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0732" y="1514604"/>
              <a:ext cx="10922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0919742" y="1662152"/>
              <a:ext cx="720080" cy="799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2000" b="1" dirty="0">
                  <a:solidFill>
                    <a:srgbClr val="FFFFFF"/>
                  </a:solidFill>
                  <a:latin typeface="微软雅黑" pitchFamily="34" charset="-122"/>
                </a:rPr>
                <a:t>反思感悟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1283889" y="1916832"/>
            <a:ext cx="9624223" cy="32498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事件间的运算方法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利用事件间运算的定义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列出同一条件下的试验所有可能出现的结果，分析并利用这些结果进行事件间的运算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利用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Venn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借助集合间运算的思想，分析同一条件下的试验所有可能出现的结果，把这些结果在图中列出，进行运算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715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4384" y="540544"/>
            <a:ext cx="1126323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Courier New" panose="02070309020205020404" pitchFamily="49" charset="0"/>
              </a:rPr>
              <a:t>3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在掷骰子的试验中，可以定义许多事件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例如，事件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出现的点数不大于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出现的点数大于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出现的点数小于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出现的点数小于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出现的点数为偶数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G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出现的点数为奇数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，请根据上述定义的事件，回答下列问题：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请举出符合包含关系、相等关系的事件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19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2DAA2A69-B8C7-A146-AE32-F71F934663BD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-8240" y="2348880"/>
            <a:ext cx="1702385" cy="2867691"/>
          </a:xfrm>
          <a:prstGeom prst="rect">
            <a:avLst/>
          </a:prstGeom>
          <a:solidFill>
            <a:srgbClr val="DFEEF4"/>
          </a:solidFill>
          <a:ln w="9525">
            <a:solidFill>
              <a:srgbClr val="DBEA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321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更多2018年PPT下载：http://www.ppt20.com/u/739134/">
            <a:extLst>
              <a:ext uri="{FF2B5EF4-FFF2-40B4-BE49-F238E27FC236}">
                <a16:creationId xmlns="" xmlns:a16="http://schemas.microsoft.com/office/drawing/2014/main" id="{046CB508-A3E9-D740-9306-E6A8B0A1E1C5}"/>
              </a:ext>
            </a:extLst>
          </p:cNvPr>
          <p:cNvSpPr/>
          <p:nvPr/>
        </p:nvSpPr>
        <p:spPr>
          <a:xfrm>
            <a:off x="545435" y="2751673"/>
            <a:ext cx="595035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内</a:t>
            </a:r>
            <a:endParaRPr lang="en-US" altLang="zh-CN" sz="32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>
              <a:defRPr/>
            </a:pP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容</a:t>
            </a:r>
            <a:endParaRPr lang="en-US" altLang="zh-CN" sz="32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>
              <a:defRPr/>
            </a:pP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索</a:t>
            </a:r>
            <a:endParaRPr lang="en-US" altLang="zh-CN" sz="32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>
              <a:defRPr/>
            </a:pP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引</a:t>
            </a:r>
            <a:endParaRPr lang="zh-CN" altLang="en-US" sz="3200" dirty="0">
              <a:solidFill>
                <a:schemeClr val="bg1">
                  <a:lumMod val="50000"/>
                </a:schemeClr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E06BD271-C75C-4F7F-9409-8196C0EB7739}"/>
              </a:ext>
            </a:extLst>
          </p:cNvPr>
          <p:cNvSpPr/>
          <p:nvPr/>
        </p:nvSpPr>
        <p:spPr>
          <a:xfrm>
            <a:off x="1919536" y="2348880"/>
            <a:ext cx="4539907" cy="2867691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5" name="PA_文本框 8">
            <a:hlinkClick r:id="rId7" action="ppaction://hlinksldjump"/>
            <a:extLst>
              <a:ext uri="{FF2B5EF4-FFF2-40B4-BE49-F238E27FC236}">
                <a16:creationId xmlns="" xmlns:a16="http://schemas.microsoft.com/office/drawing/2014/main" id="{6825730B-79D3-DF4B-B6DE-033ACDED2B4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143672" y="2707715"/>
            <a:ext cx="20759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 smtClean="0">
                <a:solidFill>
                  <a:schemeClr val="bg1"/>
                </a:solidFill>
              </a:rPr>
              <a:t>知识梳理</a:t>
            </a:r>
            <a:endParaRPr lang="zh-CN" altLang="en-US" sz="2600" b="1" dirty="0">
              <a:solidFill>
                <a:schemeClr val="bg1"/>
              </a:solidFill>
            </a:endParaRPr>
          </a:p>
        </p:txBody>
      </p:sp>
      <p:sp>
        <p:nvSpPr>
          <p:cNvPr id="16" name="PA_文本框 9">
            <a:hlinkClick r:id="rId8" action="ppaction://hlinksldjump"/>
            <a:extLst>
              <a:ext uri="{FF2B5EF4-FFF2-40B4-BE49-F238E27FC236}">
                <a16:creationId xmlns="" xmlns:a16="http://schemas.microsoft.com/office/drawing/2014/main" id="{3E4B6F71-C5BB-FE46-BF1A-59231A563427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143672" y="3296362"/>
            <a:ext cx="20759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</a:rPr>
              <a:t>题型探究</a:t>
            </a:r>
          </a:p>
        </p:txBody>
      </p:sp>
      <p:sp>
        <p:nvSpPr>
          <p:cNvPr id="17" name="PA_文本框 10">
            <a:hlinkClick r:id="rId9" action="ppaction://hlinksldjump"/>
            <a:extLst>
              <a:ext uri="{FF2B5EF4-FFF2-40B4-BE49-F238E27FC236}">
                <a16:creationId xmlns="" xmlns:a16="http://schemas.microsoft.com/office/drawing/2014/main" id="{0A911338-A9E3-BC45-9E72-7B1B1781430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143672" y="3885009"/>
            <a:ext cx="20759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</a:rPr>
              <a:t>随堂演练</a:t>
            </a:r>
          </a:p>
        </p:txBody>
      </p:sp>
      <p:sp>
        <p:nvSpPr>
          <p:cNvPr id="18" name="PA_文本框 10">
            <a:hlinkClick r:id="rId10" action="ppaction://hlinksldjump"/>
            <a:extLst>
              <a:ext uri="{FF2B5EF4-FFF2-40B4-BE49-F238E27FC236}">
                <a16:creationId xmlns="" xmlns:a16="http://schemas.microsoft.com/office/drawing/2014/main" id="{0A911338-A9E3-BC45-9E72-7B1B17814308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143672" y="4473656"/>
            <a:ext cx="20759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 smtClean="0">
                <a:solidFill>
                  <a:schemeClr val="bg1"/>
                </a:solidFill>
              </a:rPr>
              <a:t>课时对点练</a:t>
            </a:r>
            <a:endParaRPr lang="zh-CN" alt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7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4384" y="1050926"/>
            <a:ext cx="11263232" cy="3242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因为事件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发生，则事件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必发生，所以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⊆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⊆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⊆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⊆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同理可得，事件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包含事件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包含事件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包含事件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包含事件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且易知事件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与事件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相等，即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47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20143" y="897454"/>
            <a:ext cx="11151715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利用和事件的定义，判断上述哪些事件是和事件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9" name="返回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520143" y="2201313"/>
            <a:ext cx="11151715" cy="2595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因为事件</a:t>
            </a:r>
            <a:r>
              <a:rPr lang="en-US" altLang="zh-CN" sz="2800" i="1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spc="-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出现的点数大于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3}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出现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点或出现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点或出现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点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∪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∪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同理可得，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60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>
            <a:extLst>
              <a:ext uri="{FF2B5EF4-FFF2-40B4-BE49-F238E27FC236}">
                <a16:creationId xmlns="" xmlns:a16="http://schemas.microsoft.com/office/drawing/2014/main" id="{5C0B93A0-1072-704B-9BE9-2BBBB8442780}"/>
              </a:ext>
            </a:extLst>
          </p:cNvPr>
          <p:cNvSpPr/>
          <p:nvPr/>
        </p:nvSpPr>
        <p:spPr bwMode="auto">
          <a:xfrm>
            <a:off x="-732" y="2658850"/>
            <a:ext cx="1343472" cy="1186771"/>
          </a:xfrm>
          <a:prstGeom prst="rect">
            <a:avLst/>
          </a:prstGeom>
          <a:solidFill>
            <a:srgbClr val="69BDDC"/>
          </a:solidFill>
          <a:ln w="28575"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altLang="zh-CN" sz="5400" dirty="0">
                <a:solidFill>
                  <a:srgbClr val="F5C131">
                    <a:lumMod val="20000"/>
                    <a:lumOff val="80000"/>
                  </a:srgbClr>
                </a:solidFill>
                <a:latin typeface="微软雅黑" panose="020B0503020204020204" pitchFamily="34" charset="-122"/>
              </a:rPr>
              <a:t>3</a:t>
            </a:r>
            <a:endParaRPr sz="5400" dirty="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9" name="文本框 18">
            <a:extLst>
              <a:ext uri="{FF2B5EF4-FFF2-40B4-BE49-F238E27FC236}">
                <a16:creationId xmlns="" xmlns:a16="http://schemas.microsoft.com/office/drawing/2014/main" id="{BD048E81-1781-914B-9126-831580D51281}"/>
              </a:ext>
            </a:extLst>
          </p:cNvPr>
          <p:cNvSpPr txBox="1"/>
          <p:nvPr/>
        </p:nvSpPr>
        <p:spPr>
          <a:xfrm>
            <a:off x="1701062" y="2977468"/>
            <a:ext cx="3386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随堂演练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FFC846ED-24D9-544C-A7B1-00C1C0E7EE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11" name="文本框 17">
            <a:extLst>
              <a:ext uri="{FF2B5EF4-FFF2-40B4-BE49-F238E27FC236}">
                <a16:creationId xmlns="" xmlns:a16="http://schemas.microsoft.com/office/drawing/2014/main" id="{34BAE266-6D78-8441-80C0-79C85588BFCA}"/>
              </a:ext>
            </a:extLst>
          </p:cNvPr>
          <p:cNvSpPr txBox="1"/>
          <p:nvPr/>
        </p:nvSpPr>
        <p:spPr>
          <a:xfrm>
            <a:off x="-127632" y="3519781"/>
            <a:ext cx="1597273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16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</a:rPr>
              <a:t>PART THREE</a:t>
            </a:r>
            <a:endParaRPr lang="zh-CN" altLang="en-US" sz="1600" dirty="0">
              <a:solidFill>
                <a:srgbClr val="FFFFFF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095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96282" y="764704"/>
            <a:ext cx="10799436" cy="40501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下列事件是必然事件的是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从分别标有数字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1,2,3,4,5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张标签中任取一张，得到标有数字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en-US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标签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函数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log</a:t>
            </a:r>
            <a:r>
              <a:rPr lang="en-US" altLang="zh-CN" sz="2800" i="1" kern="100" baseline="-250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&gt;0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且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≠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为增函数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平行于同一条直线的两条直线平行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随机选取一个实数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i="1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&lt;0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7" name="TextBox 19"/>
          <p:cNvSpPr txBox="1"/>
          <p:nvPr/>
        </p:nvSpPr>
        <p:spPr>
          <a:xfrm>
            <a:off x="553466" y="3347467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207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6282" y="978918"/>
            <a:ext cx="10799436" cy="32421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是随机事件，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张标签都可能被取到；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是随机事件，当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&gt;1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时，函数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log</a:t>
            </a:r>
            <a:r>
              <a:rPr lang="en-US" altLang="zh-CN" sz="2800" i="1" kern="100" baseline="-250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为增函数，当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0&lt;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&lt;1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时，函数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log</a:t>
            </a:r>
            <a:r>
              <a:rPr lang="en-US" altLang="zh-CN" sz="2800" i="1" kern="100" baseline="-250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为减函数；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是必然事件；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是不可能事件，根据指数函数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i="1" kern="100" baseline="30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的图象可得，对任意实数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,2</a:t>
            </a:r>
            <a:r>
              <a:rPr lang="en-US" altLang="zh-CN" sz="2800" i="1" kern="100" baseline="30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&gt;0.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3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0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2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2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1384" y="654596"/>
            <a:ext cx="1090743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集合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{2,3}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{1,2,4}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，从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中各任意取一个数，构成一个两位数，则所有样本点的个数为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A.8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B.9  		C.12  			D.11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1384" y="3212976"/>
            <a:ext cx="10907430" cy="13031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从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中各任意取一个数，可构成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12,21,22,24,42,13,31,23,32,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34,43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，共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个样本点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7697116" y="199609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774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2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2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4987" y="414189"/>
            <a:ext cx="8113776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下列试验中，随机事件有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某射手射击一次，射中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同时掷两枚骰子，都出现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某人购买福利彩票未中奖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为实数，则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414783" y="1177702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4" name="TextBox 19"/>
          <p:cNvSpPr txBox="1"/>
          <p:nvPr/>
        </p:nvSpPr>
        <p:spPr>
          <a:xfrm>
            <a:off x="386208" y="1751499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2" name="TextBox 19"/>
          <p:cNvSpPr txBox="1"/>
          <p:nvPr/>
        </p:nvSpPr>
        <p:spPr>
          <a:xfrm>
            <a:off x="414783" y="2377455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64987" y="4293096"/>
            <a:ext cx="10586645" cy="6578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为随机事件，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为必然事件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4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2" grpId="0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37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8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0647" y="361231"/>
            <a:ext cx="11530009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抛掷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枚硬币，试验的样本点用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z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表示，集合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既有正面朝上，也有反面朝上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____________________________________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_________________________________________________.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87579" y="1082175"/>
            <a:ext cx="582450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{(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正，正，反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正，反，正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541332" y="1715507"/>
            <a:ext cx="8925154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正，正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正，反，反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反，正，反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反，反，正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)}</a:t>
            </a:r>
            <a:endParaRPr lang="zh-CN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470647" y="2780928"/>
            <a:ext cx="11016504" cy="32421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试验的样本空间为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正，正，正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正，正，反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正，反，正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反，正，正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正，反，反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反，正，反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反，反，正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反，反，反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正，正，反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正，反，正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反，正，正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正，反，反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反，正，反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反，反，正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5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4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4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4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4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99673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969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" name="矩形 2"/>
          <p:cNvSpPr/>
          <p:nvPr/>
        </p:nvSpPr>
        <p:spPr>
          <a:xfrm>
            <a:off x="615631" y="1052736"/>
            <a:ext cx="10799436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抛掷一枚质地均匀的骰子两次，事件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{(2,6)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(3,5)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(4,4)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(5,3)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(6,2)}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的含义是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_____________________________________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89748" y="1793595"/>
            <a:ext cx="67056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抛掷一枚质地均匀的骰子两次，向上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点数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790531" y="2446886"/>
            <a:ext cx="1441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之和为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8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22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 txBox="1">
            <a:spLocks/>
          </p:cNvSpPr>
          <p:nvPr/>
        </p:nvSpPr>
        <p:spPr>
          <a:xfrm>
            <a:off x="838200" y="255588"/>
            <a:ext cx="10515600" cy="381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b="1" dirty="0" smtClean="0">
                <a:solidFill>
                  <a:srgbClr val="000000"/>
                </a:solidFill>
              </a:rPr>
              <a:t>课堂小结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sp>
        <p:nvSpPr>
          <p:cNvPr id="13" name="标题 5">
            <a:extLst>
              <a:ext uri="{FF2B5EF4-FFF2-40B4-BE49-F238E27FC236}">
                <a16:creationId xmlns="" xmlns:a16="http://schemas.microsoft.com/office/drawing/2014/main" id="{8338C955-F869-0D4F-AF60-AC1847908819}"/>
              </a:ext>
            </a:extLst>
          </p:cNvPr>
          <p:cNvSpPr txBox="1">
            <a:spLocks/>
          </p:cNvSpPr>
          <p:nvPr/>
        </p:nvSpPr>
        <p:spPr>
          <a:xfrm>
            <a:off x="838200" y="650235"/>
            <a:ext cx="10515600" cy="3807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200" dirty="0" smtClean="0">
                <a:solidFill>
                  <a:srgbClr val="FFFFFF">
                    <a:lumMod val="6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 TANG XIAO JIE</a:t>
            </a:r>
            <a:endParaRPr lang="en-US" altLang="zh-CN" sz="1200" dirty="0">
              <a:solidFill>
                <a:srgbClr val="FFFFFF">
                  <a:lumMod val="6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3042" y="1196752"/>
            <a:ext cx="10905917" cy="4542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知识清单：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随机试验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样本空间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随机事件、必然事件与不可能事件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事件的关系与运算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方法归纳：列举法、列表法、树形图法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常见误区：在列举样本点时要按照一定的顺序，要做到不重、不漏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" name="返回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6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2">
            <a:extLst>
              <a:ext uri="{FF2B5EF4-FFF2-40B4-BE49-F238E27FC236}">
                <a16:creationId xmlns="" xmlns:a16="http://schemas.microsoft.com/office/drawing/2014/main" id="{5C0B93A0-1072-704B-9BE9-2BBBB8442780}"/>
              </a:ext>
            </a:extLst>
          </p:cNvPr>
          <p:cNvSpPr/>
          <p:nvPr/>
        </p:nvSpPr>
        <p:spPr bwMode="auto">
          <a:xfrm>
            <a:off x="-732" y="2658850"/>
            <a:ext cx="1343472" cy="1186771"/>
          </a:xfrm>
          <a:prstGeom prst="rect">
            <a:avLst/>
          </a:prstGeom>
          <a:solidFill>
            <a:srgbClr val="69BDDC"/>
          </a:solidFill>
          <a:ln w="28575"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altLang="zh-CN" sz="5400" dirty="0">
                <a:solidFill>
                  <a:srgbClr val="F5C131">
                    <a:lumMod val="20000"/>
                    <a:lumOff val="80000"/>
                  </a:srgbClr>
                </a:solidFill>
                <a:latin typeface="微软雅黑" panose="020B0503020204020204" pitchFamily="34" charset="-122"/>
              </a:rPr>
              <a:t>1</a:t>
            </a:r>
            <a:endParaRPr sz="5400" dirty="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BD048E81-1781-914B-9126-831580D51281}"/>
              </a:ext>
            </a:extLst>
          </p:cNvPr>
          <p:cNvSpPr txBox="1"/>
          <p:nvPr/>
        </p:nvSpPr>
        <p:spPr>
          <a:xfrm>
            <a:off x="1701062" y="2977468"/>
            <a:ext cx="4738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知识梳理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="" xmlns:a16="http://schemas.microsoft.com/office/drawing/2014/main" id="{FFC846ED-24D9-544C-A7B1-00C1C0E7EE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7" name="文本框 17">
            <a:extLst>
              <a:ext uri="{FF2B5EF4-FFF2-40B4-BE49-F238E27FC236}">
                <a16:creationId xmlns="" xmlns:a16="http://schemas.microsoft.com/office/drawing/2014/main" id="{34BAE266-6D78-8441-80C0-79C85588BFCA}"/>
              </a:ext>
            </a:extLst>
          </p:cNvPr>
          <p:cNvSpPr txBox="1"/>
          <p:nvPr/>
        </p:nvSpPr>
        <p:spPr>
          <a:xfrm>
            <a:off x="-55029" y="3519781"/>
            <a:ext cx="145206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16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</a:rPr>
              <a:t>PART ONE</a:t>
            </a:r>
            <a:endParaRPr lang="zh-CN" altLang="en-US" sz="1600" dirty="0">
              <a:solidFill>
                <a:srgbClr val="FFFFFF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699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>
            <a:extLst>
              <a:ext uri="{FF2B5EF4-FFF2-40B4-BE49-F238E27FC236}">
                <a16:creationId xmlns="" xmlns:a16="http://schemas.microsoft.com/office/drawing/2014/main" id="{5C0B93A0-1072-704B-9BE9-2BBBB8442780}"/>
              </a:ext>
            </a:extLst>
          </p:cNvPr>
          <p:cNvSpPr/>
          <p:nvPr/>
        </p:nvSpPr>
        <p:spPr bwMode="auto">
          <a:xfrm>
            <a:off x="-732" y="2658850"/>
            <a:ext cx="1343472" cy="1186771"/>
          </a:xfrm>
          <a:prstGeom prst="rect">
            <a:avLst/>
          </a:prstGeom>
          <a:solidFill>
            <a:srgbClr val="69BDDC"/>
          </a:solidFill>
          <a:ln w="28575"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accent1"/>
                </a:solidFill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altLang="zh-CN" sz="5400" dirty="0" smtClean="0">
                <a:solidFill>
                  <a:srgbClr val="F5C131">
                    <a:lumMod val="20000"/>
                    <a:lumOff val="80000"/>
                  </a:srgbClr>
                </a:solidFill>
                <a:latin typeface="微软雅黑" panose="020B0503020204020204" pitchFamily="34" charset="-122"/>
              </a:rPr>
              <a:t>4</a:t>
            </a:r>
            <a:endParaRPr sz="5400" dirty="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7" name="文本框 18">
            <a:extLst>
              <a:ext uri="{FF2B5EF4-FFF2-40B4-BE49-F238E27FC236}">
                <a16:creationId xmlns="" xmlns:a16="http://schemas.microsoft.com/office/drawing/2014/main" id="{BD048E81-1781-914B-9126-831580D51281}"/>
              </a:ext>
            </a:extLst>
          </p:cNvPr>
          <p:cNvSpPr txBox="1"/>
          <p:nvPr/>
        </p:nvSpPr>
        <p:spPr>
          <a:xfrm>
            <a:off x="1701062" y="2977468"/>
            <a:ext cx="3386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课时对点练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FFC846ED-24D9-544C-A7B1-00C1C0E7EE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9" name="文本框 17">
            <a:extLst>
              <a:ext uri="{FF2B5EF4-FFF2-40B4-BE49-F238E27FC236}">
                <a16:creationId xmlns="" xmlns:a16="http://schemas.microsoft.com/office/drawing/2014/main" id="{34BAE266-6D78-8441-80C0-79C85588BFCA}"/>
              </a:ext>
            </a:extLst>
          </p:cNvPr>
          <p:cNvSpPr txBox="1"/>
          <p:nvPr/>
        </p:nvSpPr>
        <p:spPr>
          <a:xfrm>
            <a:off x="-55029" y="3519781"/>
            <a:ext cx="145206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1600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</a:rPr>
              <a:t>PART </a:t>
            </a:r>
            <a:r>
              <a:rPr lang="en-US" altLang="zh-CN" sz="1600" dirty="0" smtClean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</a:rPr>
              <a:t>FOUR</a:t>
            </a:r>
            <a:endParaRPr lang="zh-CN" altLang="en-US" sz="1600" dirty="0">
              <a:solidFill>
                <a:srgbClr val="FFFFFF">
                  <a:lumMod val="50000"/>
                </a:srgbClr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567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38"/>
          <p:cNvSpPr txBox="1"/>
          <p:nvPr/>
        </p:nvSpPr>
        <p:spPr>
          <a:xfrm>
            <a:off x="1023764" y="168040"/>
            <a:ext cx="2524829" cy="52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399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基础巩固</a:t>
            </a:r>
            <a:endParaRPr lang="en-US" altLang="zh-CN" sz="2399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4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2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4" cstate="email">
            <a:duotone>
              <a:prstClr val="black"/>
              <a:srgbClr val="5B9BD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543623" y="836712"/>
            <a:ext cx="10799436" cy="45801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下列事件中不可能事件的个数为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抛一块石块下落；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如果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&gt;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，那么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&gt;0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没有水分，种子能发芽；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某电话机在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分钟内收到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次呼叫；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⑤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在标准大气压下且温度低于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 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℃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时，冰融化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A.1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B.2  		C.3  		　　D.4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43623" y="5545807"/>
            <a:ext cx="9817669" cy="6578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①②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是必然事件，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是随机事件，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③⑤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是不可能事件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7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9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40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41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43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44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45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4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47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48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49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61" name="Rectangle 21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27" name="TextBox 19"/>
          <p:cNvSpPr txBox="1"/>
          <p:nvPr/>
        </p:nvSpPr>
        <p:spPr>
          <a:xfrm>
            <a:off x="2622648" y="4768577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982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2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2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3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33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34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35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36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37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38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587748" y="679336"/>
            <a:ext cx="11016504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抛掷一枚质地均匀的骰子，记事件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出现的点数是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出现的点数是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，则事件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出现的点数是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可以记为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∪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	B.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⊆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	D.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87748" y="3923997"/>
            <a:ext cx="9817669" cy="6578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∪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{1,2,3,4}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{2}.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1" name="TextBox 19"/>
          <p:cNvSpPr txBox="1"/>
          <p:nvPr/>
        </p:nvSpPr>
        <p:spPr>
          <a:xfrm>
            <a:off x="4979862" y="2023105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2872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9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3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3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3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37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38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39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40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57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58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541859" y="423714"/>
            <a:ext cx="10799436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从甲、乙等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名学生中随机选出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人，观察选出的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人，设事件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甲被选中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含有的样本点个数为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A.2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B.4  		C.6  		　D.8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1859" y="2924944"/>
            <a:ext cx="10799436" cy="19495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设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名学生分别为甲、乙、丙、丁、戊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甲乙，甲丙，甲丁，甲戊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 smtClean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含有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个样本点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1" name="TextBox 19"/>
          <p:cNvSpPr txBox="1"/>
          <p:nvPr/>
        </p:nvSpPr>
        <p:spPr>
          <a:xfrm>
            <a:off x="2615233" y="1763291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03392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6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6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6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66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67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8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69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71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72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73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74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75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7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5" name="矩形 4"/>
          <p:cNvSpPr/>
          <p:nvPr/>
        </p:nvSpPr>
        <p:spPr>
          <a:xfrm>
            <a:off x="488901" y="630213"/>
            <a:ext cx="10799436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人中选出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人担任正、副班长，则样本点个数为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A.10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B.15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C.20  		　　D.25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8901" y="2420888"/>
            <a:ext cx="11016504" cy="33690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把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人分别记为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，用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表示正班长，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表示副班长，则样本点用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，故共有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个样本点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7" name="TextBox 19"/>
          <p:cNvSpPr txBox="1"/>
          <p:nvPr/>
        </p:nvSpPr>
        <p:spPr>
          <a:xfrm>
            <a:off x="4907854" y="1312193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60476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29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0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1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2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33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3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3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3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54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55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5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471615" y="308273"/>
            <a:ext cx="10799436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下列事件是随机事件的是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函数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的图象关于直线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对称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某人给其朋友打电话，却忘记了朋友电话号码的最后一个数字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en-US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就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随意拨了一个数字，恰巧是朋友的电话号码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函数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是定义在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R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上的增函数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某人购买福利彩票一注，中奖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万元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TextBox 19"/>
          <p:cNvSpPr txBox="1"/>
          <p:nvPr/>
        </p:nvSpPr>
        <p:spPr>
          <a:xfrm>
            <a:off x="301452" y="162880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8" name="TextBox 19"/>
          <p:cNvSpPr txBox="1"/>
          <p:nvPr/>
        </p:nvSpPr>
        <p:spPr>
          <a:xfrm>
            <a:off x="327917" y="2896369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42" name="TextBox 19"/>
          <p:cNvSpPr txBox="1"/>
          <p:nvPr/>
        </p:nvSpPr>
        <p:spPr>
          <a:xfrm>
            <a:off x="301452" y="3563491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1615" y="4670685"/>
            <a:ext cx="8113776" cy="13031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为必然事件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为随机事件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3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84847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8" grpId="0"/>
      <p:bldP spid="4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6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6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6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6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6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7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73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74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75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76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77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78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696282" y="1340768"/>
            <a:ext cx="10799436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已知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1,0,1}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{1,2}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，从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中各取一个元素分别作为点的横坐标和纵坐标，则该试验的样本空间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Ω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05554" y="2081400"/>
            <a:ext cx="39064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{(</a:t>
            </a:r>
            <a:r>
              <a:rPr lang="zh-CN" altLang="zh-CN" sz="2800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1,1)</a:t>
            </a:r>
            <a:r>
              <a:rPr lang="zh-CN" altLang="zh-CN" sz="2800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1,2)</a:t>
            </a:r>
            <a:r>
              <a:rPr lang="zh-CN" altLang="zh-CN" sz="2800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(0,1)</a:t>
            </a:r>
            <a:r>
              <a:rPr lang="zh-CN" altLang="zh-CN" sz="2800" kern="100" spc="-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endParaRPr lang="zh-CN" altLang="en-US" spc="-100" dirty="0"/>
          </a:p>
        </p:txBody>
      </p:sp>
      <p:sp>
        <p:nvSpPr>
          <p:cNvPr id="9" name="矩形 8"/>
          <p:cNvSpPr/>
          <p:nvPr/>
        </p:nvSpPr>
        <p:spPr>
          <a:xfrm>
            <a:off x="867223" y="2695678"/>
            <a:ext cx="3193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(0,2)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(1,1)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(1,2)}</a:t>
            </a:r>
            <a:endParaRPr lang="zh-CN" altLang="en-US" sz="2800" dirty="0"/>
          </a:p>
        </p:txBody>
      </p:sp>
      <p:sp>
        <p:nvSpPr>
          <p:cNvPr id="2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38889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88901" y="647278"/>
            <a:ext cx="11126669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2,3,8,9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中任取两个不同数字，分别记为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表示该试验的样本点，则事件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log</a:t>
            </a:r>
            <a:r>
              <a:rPr lang="en-US" altLang="zh-CN" sz="2800" i="1" kern="100" baseline="-250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为整数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可表示为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6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6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6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6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</a:p>
        </p:txBody>
      </p:sp>
      <p:sp>
        <p:nvSpPr>
          <p:cNvPr id="66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67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6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7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7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7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7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7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3" name="矩形 2"/>
          <p:cNvSpPr/>
          <p:nvPr/>
        </p:nvSpPr>
        <p:spPr>
          <a:xfrm>
            <a:off x="7420719" y="1374696"/>
            <a:ext cx="2268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{(2,8)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(3,9)}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88901" y="2924944"/>
            <a:ext cx="9937324" cy="657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只有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log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log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9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为整数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11109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9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99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0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10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103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0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07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08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109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110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111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112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5" name="矩形 4"/>
          <p:cNvSpPr/>
          <p:nvPr/>
        </p:nvSpPr>
        <p:spPr>
          <a:xfrm>
            <a:off x="687639" y="1699079"/>
            <a:ext cx="10799436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8.(1)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一批小麦种子全部发芽是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某人投篮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次，投中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37788" y="182577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087888" y="2468513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不可能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08049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2718445"/>
            <a:ext cx="12190413" cy="996827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9376" y="539155"/>
            <a:ext cx="11016504" cy="19571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掷一枚骰子，给出下列事件：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出现奇数点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出现偶数点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出现的点数小于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3}.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求：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4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57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58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59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60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61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62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22" name="矩形 21"/>
          <p:cNvSpPr/>
          <p:nvPr/>
        </p:nvSpPr>
        <p:spPr>
          <a:xfrm>
            <a:off x="479376" y="2795511"/>
            <a:ext cx="11016504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 smtClean="0">
                <a:latin typeface="Lucida Sans Unicode" panose="020B0602030504020204" pitchFamily="34" charset="0"/>
                <a:ea typeface="MS Mincho" panose="02020609040205080304" pitchFamily="49" charset="-128"/>
              </a:rPr>
              <a:t>∅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出现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点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79376" y="3710152"/>
            <a:ext cx="11016504" cy="6644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(2)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∪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B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∪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79376" y="4652861"/>
            <a:ext cx="11016504" cy="6578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∪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出现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1,2,3,4,5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点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∪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{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出现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1,2,4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点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29388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 txBox="1">
            <a:spLocks/>
          </p:cNvSpPr>
          <p:nvPr/>
        </p:nvSpPr>
        <p:spPr>
          <a:xfrm>
            <a:off x="866775" y="301599"/>
            <a:ext cx="10515600" cy="5071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zh-CN" sz="2800" b="1" dirty="0">
                <a:solidFill>
                  <a:srgbClr val="000000"/>
                </a:solidFill>
              </a:rPr>
              <a:t>知识点一　现象、试验、事件</a:t>
            </a:r>
          </a:p>
        </p:txBody>
      </p:sp>
      <p:sp>
        <p:nvSpPr>
          <p:cNvPr id="8" name="矩形 7"/>
          <p:cNvSpPr/>
          <p:nvPr/>
        </p:nvSpPr>
        <p:spPr>
          <a:xfrm>
            <a:off x="465560" y="2295808"/>
            <a:ext cx="1172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现象</a:t>
            </a:r>
            <a:endParaRPr lang="zh-CN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1853700" y="1196752"/>
            <a:ext cx="9858924" cy="2608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确定性现象：在一定条件下，事先就能断定发生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或不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发生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某种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结果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随机现象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：在一定条件下，某种结果可能发生，也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可能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不发生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事先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不能断定出现哪种结果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.</a:t>
            </a:r>
          </a:p>
        </p:txBody>
      </p:sp>
      <p:sp>
        <p:nvSpPr>
          <p:cNvPr id="17" name="左大括号 16"/>
          <p:cNvSpPr/>
          <p:nvPr/>
        </p:nvSpPr>
        <p:spPr>
          <a:xfrm>
            <a:off x="1631991" y="1463074"/>
            <a:ext cx="221709" cy="2203660"/>
          </a:xfrm>
          <a:prstGeom prst="leftBrace">
            <a:avLst>
              <a:gd name="adj1" fmla="val 4581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63741" y="3851229"/>
            <a:ext cx="11248883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试验：对某随机现象进行的实验、观察称为随机试验，简称试验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48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8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8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8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10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10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0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0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0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10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10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110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111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532666" y="116632"/>
            <a:ext cx="11126669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10.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某校夏令营有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名男同学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名女同学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Z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，其年级情况如下表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900413"/>
              </p:ext>
            </p:extLst>
          </p:nvPr>
        </p:nvGraphicFramePr>
        <p:xfrm>
          <a:off x="632917" y="1490117"/>
          <a:ext cx="6589164" cy="1920240"/>
        </p:xfrm>
        <a:graphic>
          <a:graphicData uri="http://schemas.openxmlformats.org/drawingml/2006/table">
            <a:tbl>
              <a:tblPr/>
              <a:tblGrid>
                <a:gridCol w="1647291"/>
                <a:gridCol w="1647291"/>
                <a:gridCol w="1647291"/>
                <a:gridCol w="1647291"/>
              </a:tblGrid>
              <a:tr h="6215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一年级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二年级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三年级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5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男同学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A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B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C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5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女同学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X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Y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Z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矩形 22"/>
          <p:cNvSpPr/>
          <p:nvPr/>
        </p:nvSpPr>
        <p:spPr>
          <a:xfrm>
            <a:off x="532666" y="3486344"/>
            <a:ext cx="11126669" cy="13108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现从这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名同学中随机选出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人参加知识竞赛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每人被选到的可能性相同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写出该试验的样本空间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Ω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32666" y="4907454"/>
            <a:ext cx="11126669" cy="13108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AZ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BZ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CZ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XZ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YZ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2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02286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8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8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8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10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10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0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0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0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10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10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110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111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587748" y="476672"/>
            <a:ext cx="11016504" cy="13108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设事件</a:t>
            </a:r>
            <a:r>
              <a:rPr lang="en-US" altLang="zh-CN" sz="2800" i="1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kern="100" spc="-3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选出的</a:t>
            </a:r>
            <a:r>
              <a:rPr lang="en-US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人来自不同年级且恰有</a:t>
            </a:r>
            <a:r>
              <a:rPr lang="en-US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名男同学和</a:t>
            </a:r>
            <a:r>
              <a:rPr lang="en-US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名女同学</a:t>
            </a:r>
            <a:r>
              <a:rPr lang="en-US" altLang="zh-CN" sz="2800" kern="100" spc="-3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，试用集合表示</a:t>
            </a:r>
            <a:r>
              <a:rPr lang="en-US" altLang="zh-CN" sz="2800" i="1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en-US" altLang="zh-CN" sz="2800" kern="100" spc="-3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281385"/>
              </p:ext>
            </p:extLst>
          </p:nvPr>
        </p:nvGraphicFramePr>
        <p:xfrm>
          <a:off x="692872" y="1868800"/>
          <a:ext cx="6589164" cy="1920240"/>
        </p:xfrm>
        <a:graphic>
          <a:graphicData uri="http://schemas.openxmlformats.org/drawingml/2006/table">
            <a:tbl>
              <a:tblPr/>
              <a:tblGrid>
                <a:gridCol w="1647291"/>
                <a:gridCol w="1647291"/>
                <a:gridCol w="1647291"/>
                <a:gridCol w="1647291"/>
              </a:tblGrid>
              <a:tr h="6215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一年级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二年级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三年级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5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男同学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A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B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C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5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女同学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X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Y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Z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1802" marR="51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587748" y="4211288"/>
            <a:ext cx="11016504" cy="6578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AZ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BZ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CX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CY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2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4915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38"/>
          <p:cNvSpPr txBox="1"/>
          <p:nvPr/>
        </p:nvSpPr>
        <p:spPr>
          <a:xfrm>
            <a:off x="1023764" y="168040"/>
            <a:ext cx="2524829" cy="572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399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综合运用</a:t>
            </a:r>
            <a:endParaRPr lang="en-US" altLang="zh-CN" sz="2399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2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4" cstate="email">
            <a:duotone>
              <a:prstClr val="black"/>
              <a:srgbClr val="5B9BD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665105" y="1115188"/>
            <a:ext cx="10861790" cy="40100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11.(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给出关于满足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GBK_S" panose="03000509000000000000" pitchFamily="65" charset="-122"/>
                <a:ea typeface="GBK_S" panose="03000509000000000000" pitchFamily="65" charset="-122"/>
                <a:cs typeface="Times New Roman" panose="02020603050405020304" pitchFamily="18" charset="0"/>
              </a:rPr>
              <a:t>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的非空集合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的四个命题，其中正确的命题是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若任取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 err="1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∈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 err="1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∈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是必然事件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若任取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∉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 err="1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∈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是不可能事件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若任取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 err="1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∈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 err="1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∈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是随机事件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若任取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∉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∉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是必然事件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8" name="TextBox 19"/>
          <p:cNvSpPr txBox="1"/>
          <p:nvPr/>
        </p:nvSpPr>
        <p:spPr>
          <a:xfrm>
            <a:off x="507951" y="2513871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4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5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5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5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5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60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61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62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63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80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27" name="TextBox 19"/>
          <p:cNvSpPr txBox="1"/>
          <p:nvPr/>
        </p:nvSpPr>
        <p:spPr>
          <a:xfrm>
            <a:off x="517476" y="3709432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1" name="TextBox 19"/>
          <p:cNvSpPr txBox="1"/>
          <p:nvPr/>
        </p:nvSpPr>
        <p:spPr>
          <a:xfrm>
            <a:off x="498426" y="4372362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9" name="Rectangle 21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3221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7" grpId="0"/>
      <p:bldP spid="3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5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6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57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8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59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61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62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63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7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79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80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532666" y="524297"/>
            <a:ext cx="11126669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一袋中装有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个白球，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个黑球，现在把球随机地一个一个摸出来，为了保证在第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次或第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次之前一定能摸出红球，则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的最小值为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A.10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B.15  		C.16  		      D.17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1295" y="3929477"/>
            <a:ext cx="10799436" cy="6578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摸完黑球和白球共需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次，则第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次一定能摸出红球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5" name="TextBox 19"/>
          <p:cNvSpPr txBox="1"/>
          <p:nvPr/>
        </p:nvSpPr>
        <p:spPr>
          <a:xfrm>
            <a:off x="4953397" y="2483371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53922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00544" y="416776"/>
            <a:ext cx="11190913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将一枚质地均匀的骰子投两次，得到的点数依次记为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，设事件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方程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ax</a:t>
            </a:r>
            <a:r>
              <a:rPr lang="en-US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有实数解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中含有样本点的个数为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A.6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B.17  		C.19  		       D.21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0543" y="2687776"/>
            <a:ext cx="1119091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∵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方程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ax</a:t>
            </a:r>
            <a:r>
              <a:rPr lang="en-US" altLang="zh-CN" sz="2800" kern="100" baseline="30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＞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有实数解，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Δ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300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{(1,2)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(1,5)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(1,6)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(2,5)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(2,6)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(3,5)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(3,6)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(4,4)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(4,5)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(4,6)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(5,5)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(5,6)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(6,5)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(6,6)}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，共含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19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个样本点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7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7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79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8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8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83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8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87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88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89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90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91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92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26" name="TextBox 19"/>
          <p:cNvSpPr txBox="1"/>
          <p:nvPr/>
        </p:nvSpPr>
        <p:spPr>
          <a:xfrm>
            <a:off x="4926904" y="172777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1213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67142" y="241598"/>
            <a:ext cx="1134548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写出下列试验的样本空间：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甲、乙两队进行一场足球赛，观察甲队比赛结果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包括平局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)_________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4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7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28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29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0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1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32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34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35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36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37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38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39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22" name="矩形 21"/>
          <p:cNvSpPr/>
          <p:nvPr/>
        </p:nvSpPr>
        <p:spPr>
          <a:xfrm>
            <a:off x="794" y="2460272"/>
            <a:ext cx="12190413" cy="887195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027454" y="957550"/>
            <a:ext cx="16946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Ω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{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胜，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84528" y="1628800"/>
            <a:ext cx="1435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平，负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}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67142" y="2518599"/>
            <a:ext cx="8925154" cy="6578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对于甲队来说，有胜、平、负三种结果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67142" y="3535382"/>
            <a:ext cx="112734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(2)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从含有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6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件次品的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50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件产品中任取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4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件，观察其中次品数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_____________.</a:t>
            </a:r>
            <a:endParaRPr lang="zh-CN" altLang="zh-CN" sz="1050" kern="100" spc="-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038803" y="3635499"/>
            <a:ext cx="2406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Ω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{0,1,2,3,4}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367142" y="4590653"/>
            <a:ext cx="11126669" cy="13031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从含有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件次品的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件产品中任取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件，其次品的个数可能为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0,1,2,3,4.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0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22810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4" grpId="0"/>
      <p:bldP spid="1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38"/>
          <p:cNvSpPr txBox="1"/>
          <p:nvPr/>
        </p:nvSpPr>
        <p:spPr>
          <a:xfrm>
            <a:off x="1023764" y="168040"/>
            <a:ext cx="2524829" cy="52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399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拓广探究</a:t>
            </a:r>
            <a:endParaRPr lang="en-US" altLang="zh-CN" sz="2399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2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4" cstate="email">
            <a:duotone>
              <a:prstClr val="black"/>
              <a:srgbClr val="5B9BD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5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5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5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60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61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62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63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64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65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3" name="矩形 2"/>
          <p:cNvSpPr/>
          <p:nvPr/>
        </p:nvSpPr>
        <p:spPr>
          <a:xfrm>
            <a:off x="560909" y="1024161"/>
            <a:ext cx="1090743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将一个各个面上涂有颜色的正方体锯成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个同样大小的小正方体，从这些小正方体中任取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个，观察取到的小正方体的情况，则事件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从小正方体中任取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个，恰有两面涂有颜色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，那么事件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含有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样本点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708262" y="2430413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12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60909" y="4365104"/>
            <a:ext cx="109074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每条棱的中间位置上有一个是两个面涂有颜色的小正方体，共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7" name="Rectangle 21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15636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6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6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6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67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68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9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70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7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7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7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75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76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77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4" name="矩形 3"/>
          <p:cNvSpPr/>
          <p:nvPr/>
        </p:nvSpPr>
        <p:spPr>
          <a:xfrm>
            <a:off x="424792" y="254067"/>
            <a:ext cx="11350315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16.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汉字是世界上最古老的文字之一，字形结构体现着人类追求均衡对称、和谐稳定的天性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如图所示，三个汉字可以看成轴对称图形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4792" y="2708920"/>
            <a:ext cx="11237936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小敏和小慧利用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土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口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木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三个汉字设计了一个游戏，规则如下：将这三个汉字分别写在背面都相同的三张卡片上，背面朝上，洗匀后抽出一张，放回洗匀后再抽出一张，若两次抽出的汉字能构成上下结构的汉字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土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土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构成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圭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，则小敏获胜，否则小慧获胜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en-US" altLang="zh-CN" sz="1050" kern="100" dirty="0" smtClean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写出该试验的样本空间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Ω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pic>
        <p:nvPicPr>
          <p:cNvPr id="9218" name="Picture 2" descr="SY400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755" y="1663765"/>
            <a:ext cx="3942490" cy="973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78159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7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8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0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1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15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16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17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sp>
        <p:nvSpPr>
          <p:cNvPr id="19" name="矩形 18"/>
          <p:cNvSpPr/>
          <p:nvPr/>
        </p:nvSpPr>
        <p:spPr>
          <a:xfrm>
            <a:off x="498426" y="442764"/>
            <a:ext cx="8925154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每次游戏时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所有样本点如下表所示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：</a:t>
            </a:r>
            <a:endParaRPr lang="zh-CN" altLang="en-US" dirty="0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358237"/>
              </p:ext>
            </p:extLst>
          </p:nvPr>
        </p:nvGraphicFramePr>
        <p:xfrm>
          <a:off x="663208" y="1193279"/>
          <a:ext cx="10031780" cy="3200400"/>
        </p:xfrm>
        <a:graphic>
          <a:graphicData uri="http://schemas.openxmlformats.org/drawingml/2006/table">
            <a:tbl>
              <a:tblPr/>
              <a:tblGrid>
                <a:gridCol w="4394573"/>
                <a:gridCol w="1879069"/>
                <a:gridCol w="1879069"/>
                <a:gridCol w="1879069"/>
              </a:tblGrid>
              <a:tr h="109452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第二张卡片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第一张卡片　　　　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土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口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木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土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土，土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土，口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土，木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口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口，土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口，口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口，木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木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木，土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木，口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木，木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矩形 22"/>
          <p:cNvSpPr/>
          <p:nvPr/>
        </p:nvSpPr>
        <p:spPr>
          <a:xfrm>
            <a:off x="498426" y="4609703"/>
            <a:ext cx="11016504" cy="13031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土，土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土，口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土，木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口，土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口，口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口，木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木，土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木，口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木，木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2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0282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6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6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6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67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68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9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70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7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7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7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</a:p>
        </p:txBody>
      </p:sp>
      <p:sp>
        <p:nvSpPr>
          <p:cNvPr id="75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</a:p>
        </p:txBody>
      </p:sp>
      <p:sp>
        <p:nvSpPr>
          <p:cNvPr id="76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</a:p>
        </p:txBody>
      </p:sp>
      <p:sp>
        <p:nvSpPr>
          <p:cNvPr id="77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</a:p>
        </p:txBody>
      </p:sp>
      <p:pic>
        <p:nvPicPr>
          <p:cNvPr id="78" name="返回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64164" y="892315"/>
            <a:ext cx="8925154" cy="6644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设小敏获胜为事件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，试用样本点表示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4164" y="2276872"/>
            <a:ext cx="11016504" cy="19495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能组成上下结构的汉字的样本点为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土，土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口，口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木，口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口，木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土，土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口，口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木，口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口，木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)}.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1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27996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5"/>
          <p:cNvSpPr txBox="1">
            <a:spLocks/>
          </p:cNvSpPr>
          <p:nvPr/>
        </p:nvSpPr>
        <p:spPr>
          <a:xfrm>
            <a:off x="866775" y="301599"/>
            <a:ext cx="10515600" cy="5071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zh-CN" sz="2800" b="1" dirty="0">
                <a:solidFill>
                  <a:srgbClr val="000000"/>
                </a:solidFill>
              </a:rPr>
              <a:t>知识点二　样本空间</a:t>
            </a:r>
          </a:p>
        </p:txBody>
      </p:sp>
      <p:sp>
        <p:nvSpPr>
          <p:cNvPr id="10" name="矩形 9"/>
          <p:cNvSpPr/>
          <p:nvPr/>
        </p:nvSpPr>
        <p:spPr>
          <a:xfrm>
            <a:off x="642285" y="1628800"/>
            <a:ext cx="1090743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样本点：随机试验的每一个可能结果称为样本点，用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ω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样本空间：</a:t>
            </a:r>
            <a:r>
              <a:rPr lang="zh-CN" altLang="en-US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样本点组成的集合，记为</a:t>
            </a:r>
            <a:r>
              <a:rPr lang="en-US" altLang="zh-CN" sz="2800" i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11" name="矩形 10"/>
          <p:cNvSpPr/>
          <p:nvPr/>
        </p:nvSpPr>
        <p:spPr>
          <a:xfrm>
            <a:off x="2504197" y="241136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所有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320470" y="2430413"/>
            <a:ext cx="450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Ω</a:t>
            </a:r>
            <a:endParaRPr lang="zh-CN" altLang="en-US" sz="2800" i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99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a16="http://schemas.microsoft.com/office/drawing/2014/main" id="{E06BD271-C75C-4F7F-9409-8196C0EB7739}"/>
              </a:ext>
            </a:extLst>
          </p:cNvPr>
          <p:cNvSpPr/>
          <p:nvPr/>
        </p:nvSpPr>
        <p:spPr>
          <a:xfrm>
            <a:off x="1004" y="2780928"/>
            <a:ext cx="2134556" cy="1531147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任意多边形 3">
            <a:extLst>
              <a:ext uri="{FF2B5EF4-FFF2-40B4-BE49-F238E27FC236}">
                <a16:creationId xmlns="" xmlns:a16="http://schemas.microsoft.com/office/drawing/2014/main" id="{79E30776-5979-4CC0-866F-A9CAE1CDEC86}"/>
              </a:ext>
            </a:extLst>
          </p:cNvPr>
          <p:cNvSpPr/>
          <p:nvPr/>
        </p:nvSpPr>
        <p:spPr>
          <a:xfrm>
            <a:off x="398490" y="2901062"/>
            <a:ext cx="1170461" cy="1295844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微软雅黑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2DAA2A69-B8C7-A146-AE32-F71F934663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143575" y="2636912"/>
            <a:ext cx="4648455" cy="886749"/>
          </a:xfrm>
          <a:prstGeom prst="rect">
            <a:avLst/>
          </a:prstGeom>
        </p:spPr>
        <p:txBody>
          <a:bodyPr wrap="square" lIns="91410" tIns="45704" rIns="91410" bIns="45704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4400" b="1" dirty="0">
                <a:latin typeface="微软雅黑" pitchFamily="34" charset="-122"/>
              </a:rPr>
              <a:t>本课结束</a:t>
            </a: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2735148" y="3500815"/>
            <a:ext cx="7465308" cy="913055"/>
          </a:xfrm>
          <a:prstGeom prst="rect">
            <a:avLst/>
          </a:prstGeom>
        </p:spPr>
        <p:txBody>
          <a:bodyPr vert="horz" lIns="91412" tIns="45707" rIns="91412" bIns="45707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b="1" dirty="0" smtClean="0">
                <a:latin typeface="微软雅黑" pitchFamily="34" charset="-122"/>
              </a:rPr>
              <a:t>更多精彩内容请登录：</a:t>
            </a:r>
            <a:r>
              <a:rPr lang="en-US" altLang="zh-CN" sz="2700" b="1" dirty="0" smtClean="0">
                <a:latin typeface="微软雅黑" pitchFamily="34" charset="-122"/>
              </a:rPr>
              <a:t>www.xinjiaoyu.com</a:t>
            </a:r>
            <a:endParaRPr lang="zh-CN" altLang="en-US" sz="2700" b="1" dirty="0">
              <a:latin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546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02678" y="1268760"/>
            <a:ext cx="10586645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思考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如何确定试验的样本空间？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答案　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确定试验的样本空间就是写出试验的所有样本点并写成</a:t>
            </a:r>
            <a:r>
              <a:rPr lang="en-US" altLang="zh-CN" sz="2800" i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solidFill>
                  <a:srgbClr val="C00000"/>
                </a:solidFill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ω</a:t>
            </a:r>
            <a:r>
              <a:rPr lang="en-US" altLang="zh-CN" sz="2800" i="1" kern="10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的形式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6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5"/>
          <p:cNvSpPr txBox="1">
            <a:spLocks/>
          </p:cNvSpPr>
          <p:nvPr/>
        </p:nvSpPr>
        <p:spPr>
          <a:xfrm>
            <a:off x="866775" y="301599"/>
            <a:ext cx="10515600" cy="5071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zh-CN" sz="2800" b="1" dirty="0">
                <a:solidFill>
                  <a:srgbClr val="000000"/>
                </a:solidFill>
              </a:rPr>
              <a:t>知识点三　随机事件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836978"/>
              </p:ext>
            </p:extLst>
          </p:nvPr>
        </p:nvGraphicFramePr>
        <p:xfrm>
          <a:off x="1055441" y="1340768"/>
          <a:ext cx="10081118" cy="3840480"/>
        </p:xfrm>
        <a:graphic>
          <a:graphicData uri="http://schemas.openxmlformats.org/drawingml/2006/table">
            <a:tbl>
              <a:tblPr/>
              <a:tblGrid>
                <a:gridCol w="2118178"/>
                <a:gridCol w="7962940"/>
              </a:tblGrid>
              <a:tr h="4067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事件类型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定义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随机事件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样本空间</a:t>
                      </a:r>
                      <a:r>
                        <a:rPr lang="zh-CN" sz="2800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的</a:t>
                      </a:r>
                      <a:r>
                        <a:rPr lang="en-US" altLang="zh-CN" sz="2800" u="sng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zh-CN" sz="2800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简称事件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必然事件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Ω</a:t>
                      </a:r>
                      <a:r>
                        <a:rPr lang="en-US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全集</a:t>
                      </a:r>
                      <a:r>
                        <a:rPr lang="en-US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1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不可能事件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 baseline="0" dirty="0">
                          <a:effectLst/>
                          <a:latin typeface="Lucida Sans Unicode" panose="020B0602030504020204" pitchFamily="34" charset="0"/>
                          <a:ea typeface="MS Mincho" panose="02020609040205080304" pitchFamily="49" charset="-128"/>
                          <a:cs typeface="Courier New" panose="02070309020205020404" pitchFamily="49" charset="0"/>
                        </a:rPr>
                        <a:t>∅</a:t>
                      </a:r>
                      <a:r>
                        <a:rPr lang="en-US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空集</a:t>
                      </a:r>
                      <a:r>
                        <a:rPr lang="en-US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1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基本事件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当一个事件仅</a:t>
                      </a:r>
                      <a:r>
                        <a:rPr lang="zh-CN" sz="2800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包含</a:t>
                      </a:r>
                      <a:r>
                        <a:rPr lang="en-US" altLang="zh-CN" sz="2800" u="sng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zh-CN" sz="2800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样本点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时，称该事件为基本事件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6691114" y="2066181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子集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95385" y="398590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单一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21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5"/>
          <p:cNvSpPr txBox="1">
            <a:spLocks/>
          </p:cNvSpPr>
          <p:nvPr/>
        </p:nvSpPr>
        <p:spPr>
          <a:xfrm>
            <a:off x="866775" y="301599"/>
            <a:ext cx="10515600" cy="5071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zh-CN" sz="2800" b="1" dirty="0">
                <a:solidFill>
                  <a:srgbClr val="000000"/>
                </a:solidFill>
              </a:rPr>
              <a:t>知识点四　事件的关系与运算</a:t>
            </a:r>
          </a:p>
        </p:txBody>
      </p:sp>
      <p:sp>
        <p:nvSpPr>
          <p:cNvPr id="6" name="矩形 5"/>
          <p:cNvSpPr/>
          <p:nvPr/>
        </p:nvSpPr>
        <p:spPr>
          <a:xfrm>
            <a:off x="477032" y="889670"/>
            <a:ext cx="11237936" cy="19618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事件的包含关系：事件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发生必导致事件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发生，称事件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包含事件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包含于事件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，记作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BA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事件的运算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551384" y="2945149"/>
          <a:ext cx="11233248" cy="3724211"/>
        </p:xfrm>
        <a:graphic>
          <a:graphicData uri="http://schemas.openxmlformats.org/drawingml/2006/table">
            <a:tbl>
              <a:tblPr/>
              <a:tblGrid>
                <a:gridCol w="1728192"/>
                <a:gridCol w="4680520"/>
                <a:gridCol w="2304256"/>
                <a:gridCol w="2520280"/>
              </a:tblGrid>
              <a:tr h="360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定义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符号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图示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963"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并</a:t>
                      </a:r>
                      <a:r>
                        <a:rPr lang="zh-CN" sz="2800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事件</a:t>
                      </a:r>
                      <a:r>
                        <a:rPr lang="en-US" sz="2800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zh-CN" sz="2800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和事件</a:t>
                      </a:r>
                      <a:r>
                        <a:rPr lang="en-US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一般地，事件</a:t>
                      </a: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与事件</a:t>
                      </a: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至少有一个发生，即为事件</a:t>
                      </a: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发生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C</a:t>
                      </a:r>
                      <a:r>
                        <a:rPr lang="zh-CN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＝</a:t>
                      </a: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A</a:t>
                      </a:r>
                      <a:r>
                        <a:rPr lang="zh-CN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B</a:t>
                      </a:r>
                      <a:r>
                        <a:rPr lang="en-US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(</a:t>
                      </a:r>
                      <a:r>
                        <a:rPr lang="zh-CN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C</a:t>
                      </a:r>
                      <a:r>
                        <a:rPr lang="zh-CN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＝</a:t>
                      </a: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A</a:t>
                      </a:r>
                      <a:r>
                        <a:rPr lang="en-US" altLang="zh-CN" sz="2800" kern="100" dirty="0" smtClean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∪</a:t>
                      </a: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B</a:t>
                      </a:r>
                      <a:r>
                        <a:rPr lang="en-US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)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 baseline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8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交</a:t>
                      </a:r>
                      <a:r>
                        <a:rPr lang="zh-CN" sz="2800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事件</a:t>
                      </a:r>
                      <a:r>
                        <a:rPr lang="en-US" sz="2800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zh-CN" sz="2800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积事件</a:t>
                      </a:r>
                      <a:r>
                        <a:rPr lang="en-US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一般地，事件</a:t>
                      </a: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与事件</a:t>
                      </a: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同时发生，即为事件</a:t>
                      </a:r>
                      <a:r>
                        <a:rPr lang="en-US" sz="2800" i="1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zh-CN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发生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C</a:t>
                      </a:r>
                      <a:r>
                        <a:rPr lang="zh-CN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＝</a:t>
                      </a: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AB</a:t>
                      </a:r>
                      <a:r>
                        <a:rPr lang="en-US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(</a:t>
                      </a:r>
                      <a:r>
                        <a:rPr lang="zh-CN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C</a:t>
                      </a:r>
                      <a:r>
                        <a:rPr lang="zh-CN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＝</a:t>
                      </a: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A</a:t>
                      </a:r>
                      <a:r>
                        <a:rPr lang="en-US" altLang="zh-CN" sz="2800" kern="100" dirty="0" smtClean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∩</a:t>
                      </a:r>
                      <a:r>
                        <a:rPr lang="en-US" altLang="zh-CN" sz="2800" i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B</a:t>
                      </a:r>
                      <a:r>
                        <a:rPr lang="en-US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)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800" kern="100" baseline="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8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9138" marR="291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SY39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950" y="3645024"/>
            <a:ext cx="2223486" cy="13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SY39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950" y="5229200"/>
            <a:ext cx="2223486" cy="1383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061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1_Office 主题">
  <a:themeElements>
    <a:clrScheme name="自定义 1646">
      <a:dk1>
        <a:srgbClr val="000000"/>
      </a:dk1>
      <a:lt1>
        <a:srgbClr val="FFFFFF"/>
      </a:lt1>
      <a:dk2>
        <a:srgbClr val="F5C131"/>
      </a:dk2>
      <a:lt2>
        <a:srgbClr val="2D2833"/>
      </a:lt2>
      <a:accent1>
        <a:srgbClr val="2D2833"/>
      </a:accent1>
      <a:accent2>
        <a:srgbClr val="F5C131"/>
      </a:accent2>
      <a:accent3>
        <a:srgbClr val="2D2833"/>
      </a:accent3>
      <a:accent4>
        <a:srgbClr val="F5C131"/>
      </a:accent4>
      <a:accent5>
        <a:srgbClr val="2D2833"/>
      </a:accent5>
      <a:accent6>
        <a:srgbClr val="F5C131"/>
      </a:accent6>
      <a:hlink>
        <a:srgbClr val="0070C0"/>
      </a:hlink>
      <a:folHlink>
        <a:srgbClr val="0089D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3991</TotalTime>
  <Words>3100</Words>
  <Application>Microsoft Office PowerPoint</Application>
  <PresentationFormat>宽屏</PresentationFormat>
  <Paragraphs>677</Paragraphs>
  <Slides>60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60</vt:i4>
      </vt:variant>
    </vt:vector>
  </HeadingPairs>
  <TitlesOfParts>
    <vt:vector size="81" baseType="lpstr">
      <vt:lpstr>GBK_S</vt:lpstr>
      <vt:lpstr>MS Mincho</vt:lpstr>
      <vt:lpstr>等线</vt:lpstr>
      <vt:lpstr>方正中等线简体</vt:lpstr>
      <vt:lpstr>黑体</vt:lpstr>
      <vt:lpstr>华文细黑</vt:lpstr>
      <vt:lpstr>经典繁仿黑</vt:lpstr>
      <vt:lpstr>楷体</vt:lpstr>
      <vt:lpstr>宋体</vt:lpstr>
      <vt:lpstr>Microsoft YaHei</vt:lpstr>
      <vt:lpstr>Microsoft YaHei</vt:lpstr>
      <vt:lpstr>Arial</vt:lpstr>
      <vt:lpstr>Arial Black</vt:lpstr>
      <vt:lpstr>Book Antiqua</vt:lpstr>
      <vt:lpstr>Broadway</vt:lpstr>
      <vt:lpstr>Calibri</vt:lpstr>
      <vt:lpstr>Courier New</vt:lpstr>
      <vt:lpstr>Impact</vt:lpstr>
      <vt:lpstr>Lucida Sans Unicode</vt:lpstr>
      <vt:lpstr>Times New Roman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639</cp:revision>
  <dcterms:created xsi:type="dcterms:W3CDTF">2019-11-13T09:14:31Z</dcterms:created>
  <dcterms:modified xsi:type="dcterms:W3CDTF">2021-08-24T08:46:07Z</dcterms:modified>
</cp:coreProperties>
</file>