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handoutMasterIdLst>
    <p:handoutMasterId r:id="rId50"/>
  </p:handoutMasterIdLst>
  <p:sldIdLst>
    <p:sldId id="901" r:id="rId4"/>
    <p:sldId id="415" r:id="rId6"/>
    <p:sldId id="950" r:id="rId7"/>
    <p:sldId id="951" r:id="rId8"/>
    <p:sldId id="952" r:id="rId9"/>
    <p:sldId id="1057" r:id="rId10"/>
    <p:sldId id="1074" r:id="rId11"/>
    <p:sldId id="1059" r:id="rId12"/>
    <p:sldId id="1061" r:id="rId13"/>
    <p:sldId id="1062" r:id="rId14"/>
    <p:sldId id="953" r:id="rId15"/>
    <p:sldId id="998" r:id="rId16"/>
    <p:sldId id="1000" r:id="rId17"/>
    <p:sldId id="1073" r:id="rId18"/>
    <p:sldId id="1064" r:id="rId19"/>
    <p:sldId id="1066" r:id="rId20"/>
    <p:sldId id="1065" r:id="rId21"/>
    <p:sldId id="1067" r:id="rId22"/>
    <p:sldId id="1068" r:id="rId23"/>
    <p:sldId id="1075" r:id="rId24"/>
    <p:sldId id="1072" r:id="rId25"/>
    <p:sldId id="1071" r:id="rId26"/>
    <p:sldId id="1004" r:id="rId27"/>
    <p:sldId id="1005" r:id="rId28"/>
    <p:sldId id="1035" r:id="rId29"/>
    <p:sldId id="1037" r:id="rId30"/>
    <p:sldId id="1007" r:id="rId31"/>
    <p:sldId id="1011" r:id="rId32"/>
    <p:sldId id="1016" r:id="rId33"/>
    <p:sldId id="1040" r:id="rId34"/>
    <p:sldId id="1041" r:id="rId35"/>
    <p:sldId id="1042" r:id="rId36"/>
    <p:sldId id="1048" r:id="rId37"/>
    <p:sldId id="1050" r:id="rId38"/>
    <p:sldId id="1051" r:id="rId39"/>
    <p:sldId id="907" r:id="rId40"/>
    <p:sldId id="908" r:id="rId41"/>
    <p:sldId id="1018" r:id="rId42"/>
    <p:sldId id="1019" r:id="rId43"/>
    <p:sldId id="1052" r:id="rId44"/>
    <p:sldId id="1053" r:id="rId45"/>
    <p:sldId id="1020" r:id="rId46"/>
    <p:sldId id="1054" r:id="rId47"/>
    <p:sldId id="1055" r:id="rId48"/>
    <p:sldId id="791" r:id="rId49"/>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72271177" name="exercise-keep in a good mood" initials="e" lastIdx="0" clrIdx="0"/>
  <p:cmAuthor id="1" name="Administrator" initials="A" lastIdx="0" clrIdx="0"/>
  <p:cmAuthor id="2" name="作者" initials="A" lastIdx="0" clrIdx="1"/>
  <p:cmAuthor id="3" name="Hiupan" initials="H" lastIdx="0" clrIdx="2"/>
  <p:cmAuthor id="0" name="W Y" initials="" lastIdx="0" clrIdx="0"/>
  <p:cmAuthor id="4" name="kingsoft" initials="" lastIdx="0" clrIdx="0"/>
  <p:cmAuthor id="6" name="yyyaogd@126.com" initials="" lastIdx="0" clrIdx="0"/>
  <p:cmAuthor id="7" name="wucj" initials="" lastIdx="0" clrIdx="0"/>
  <p:cmAuthor id="8" name="SkyUser" initials="" lastIdx="0" clrIdx="0"/>
  <p:cmAuthor id="9" name="雨林木风" initials="" lastIdx="0" clrIdx="0"/>
  <p:cmAuthor id="10" name="宋洁然" initials="" lastIdx="0" clrIdx="1"/>
  <p:cmAuthor id="11" name="Lenovo" initials="" lastIdx="0" clrIdx="2"/>
  <p:cmAuthor id="12" name="姜伟光" initials="" lastIdx="0" clrIdx="0"/>
  <p:cmAuthor id="13" name="lenovo" initials="" lastIdx="0" clrIdx="0"/>
  <p:cmAuthor id="15" name="admin" initials="a" lastIdx="0" clrIdx="14"/>
  <p:cmAuthor id="19" name="shx" initials="s" lastIdx="0" clrIdx="0"/>
  <p:cmAuthor id="22" name="cuisyz" initials="c" lastIdx="0" clrIdx="1"/>
  <p:cmAuthor id="14" name="珠珠的电脑" initials="珠" lastIdx="0" clrIdx="13"/>
  <p:cmAuthor id="17" name="86187" initials="8" lastIdx="0" clrIdx="16"/>
  <p:cmAuthor id="18" name="宁鹏鹏" initials="宁" lastIdx="0" clrIdx="17"/>
  <p:cmAuthor id="16" name="aurora" initials="a" lastIdx="0" clrIdx="15"/>
  <p:cmAuthor id="5" name="hp" initials="h"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9BD5"/>
    <a:srgbClr val="0000FF"/>
    <a:srgbClr val="548235"/>
    <a:srgbClr val="6CA543"/>
    <a:srgbClr val="F08748"/>
    <a:srgbClr val="EE7D32"/>
    <a:srgbClr val="1E0DFF"/>
    <a:srgbClr val="002060"/>
    <a:srgbClr val="28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showGuides="1">
      <p:cViewPr varScale="1">
        <p:scale>
          <a:sx n="76" d="100"/>
          <a:sy n="76" d="100"/>
        </p:scale>
        <p:origin x="90" y="420"/>
      </p:cViewPr>
      <p:guideLst>
        <p:guide orient="horz" pos="2160"/>
        <p:guide pos="3835"/>
      </p:guideLst>
    </p:cSldViewPr>
  </p:slideViewPr>
  <p:notesTextViewPr>
    <p:cViewPr>
      <p:scale>
        <a:sx n="1" d="1"/>
        <a:sy n="1" d="1"/>
      </p:scale>
      <p:origin x="0" y="0"/>
    </p:cViewPr>
  </p:notesTextViewPr>
  <p:gridSpacing cx="432054" cy="43205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5" Type="http://schemas.openxmlformats.org/officeDocument/2006/relationships/tags" Target="tags/tag64.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空白板式">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2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2" name="动作按钮: 前进或下一项 14">
            <a:hlinkClick r:id="" action="ppaction://hlinkshowjump?jump=next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3"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151"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49908"/>
            <a:ext cx="4852610" cy="492443"/>
          </a:xfrm>
          <a:prstGeom prst="rect">
            <a:avLst/>
          </a:prstGeom>
        </p:spPr>
        <p:txBody>
          <a:bodyPr wrap="none">
            <a:spAutoFit/>
          </a:bodyPr>
          <a:lstStyle/>
          <a:p>
            <a:pPr>
              <a:lnSpc>
                <a:spcPct val="100000"/>
              </a:lnSpc>
            </a:pPr>
            <a:r>
              <a:rPr lang="zh-CN" altLang="en-US" sz="2600" b="1" smtClean="0">
                <a:solidFill>
                  <a:schemeClr val="bg1"/>
                </a:solidFill>
                <a:latin typeface="微软雅黑" panose="020B0503020204020204" charset="-122"/>
                <a:ea typeface="微软雅黑" panose="020B0503020204020204" charset="-122"/>
                <a:cs typeface="微软雅黑" panose="020B0503020204020204" charset="-122"/>
              </a:rPr>
              <a:t>考点一　捕获光能的色素和结构</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7" name="矩形 16"/>
          <p:cNvSpPr/>
          <p:nvPr userDrawn="1"/>
        </p:nvSpPr>
        <p:spPr>
          <a:xfrm>
            <a:off x="247863" y="49908"/>
            <a:ext cx="4852610" cy="492443"/>
          </a:xfrm>
          <a:prstGeom prst="rect">
            <a:avLst/>
          </a:prstGeom>
        </p:spPr>
        <p:txBody>
          <a:bodyPr wrap="none">
            <a:spAutoFit/>
          </a:bodyPr>
          <a:lstStyle/>
          <a:p>
            <a:pPr>
              <a:lnSpc>
                <a:spcPct val="100000"/>
              </a:lnSpc>
            </a:pPr>
            <a:r>
              <a:rPr lang="zh-CN" altLang="en-US" sz="2600" b="1" smtClean="0">
                <a:solidFill>
                  <a:schemeClr val="bg1"/>
                </a:solidFill>
                <a:latin typeface="微软雅黑" panose="020B0503020204020204" charset="-122"/>
                <a:ea typeface="微软雅黑" panose="020B0503020204020204" charset="-122"/>
                <a:cs typeface="微软雅黑" panose="020B0503020204020204" charset="-122"/>
              </a:rPr>
              <a:t>考点一　捕获光能的色素和结构</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3"/>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4"/>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考点二　光合作用的原理</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考点二　光合作用的原理</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3"/>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4"/>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3104678" y="0"/>
            <a:ext cx="9120977"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4"/>
            </p:custDataLst>
          </p:nvPr>
        </p:nvSpPr>
        <p:spPr>
          <a:xfrm>
            <a:off x="1" y="0"/>
            <a:ext cx="4367784"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97815" y="82498"/>
            <a:ext cx="4347210"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pitchFamily="49" charset="-122"/>
                <a:ea typeface="黑体" panose="02010609060101010101" pitchFamily="49" charset="-122"/>
              </a:rPr>
              <a:t>关键</a:t>
            </a:r>
            <a:r>
              <a:rPr lang="en-US" altLang="zh-CN" sz="3200" dirty="0" smtClean="0">
                <a:solidFill>
                  <a:schemeClr val="bg1"/>
                </a:solidFill>
                <a:latin typeface="黑体" panose="02010609060101010101" pitchFamily="49" charset="-122"/>
                <a:ea typeface="黑体" panose="02010609060101010101" pitchFamily="49" charset="-122"/>
              </a:rPr>
              <a:t>·</a:t>
            </a:r>
            <a:r>
              <a:rPr lang="zh-CN" altLang="en-US" sz="3200" dirty="0" smtClean="0">
                <a:solidFill>
                  <a:schemeClr val="bg1"/>
                </a:solidFill>
                <a:latin typeface="黑体" panose="02010609060101010101" pitchFamily="49" charset="-122"/>
                <a:ea typeface="黑体" panose="02010609060101010101" pitchFamily="49" charset="-122"/>
              </a:rPr>
              <a:t>真题必刷</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0" name="Rectangle 21">
            <a:hlinkClick r:id="" action="ppaction://noaction"/>
          </p:cNvPr>
          <p:cNvSpPr>
            <a:spLocks noChangeArrowheads="1"/>
          </p:cNvSpPr>
          <p:nvPr userDrawn="1">
            <p:custDataLst>
              <p:tags r:id="rId5"/>
            </p:custDataLst>
          </p:nvPr>
        </p:nvSpPr>
        <p:spPr bwMode="auto">
          <a:xfrm>
            <a:off x="919579" y="621791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01</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11" name="Rectangle 21">
            <a:hlinkClick r:id="" action="ppaction://noaction"/>
          </p:cNvPr>
          <p:cNvSpPr>
            <a:spLocks noChangeArrowheads="1"/>
          </p:cNvSpPr>
          <p:nvPr userDrawn="1">
            <p:custDataLst>
              <p:tags r:id="rId6"/>
            </p:custDataLst>
          </p:nvPr>
        </p:nvSpPr>
        <p:spPr bwMode="auto">
          <a:xfrm>
            <a:off x="1332711" y="6217910"/>
            <a:ext cx="24320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02</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18"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2" name="Rectangle 21">
            <a:hlinkClick r:id="" action="ppaction://noaction"/>
          </p:cNvPr>
          <p:cNvSpPr>
            <a:spLocks noChangeArrowheads="1"/>
          </p:cNvSpPr>
          <p:nvPr userDrawn="1">
            <p:custDataLst>
              <p:tags r:id="rId7"/>
            </p:custDataLst>
          </p:nvPr>
        </p:nvSpPr>
        <p:spPr bwMode="auto">
          <a:xfrm>
            <a:off x="1726315" y="6216073"/>
            <a:ext cx="24320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chemeClr val="accent6">
                    <a:lumMod val="50000"/>
                  </a:schemeClr>
                </a:solidFill>
                <a:latin typeface="微软雅黑" panose="020B0503020204020204" charset="-122"/>
                <a:ea typeface="微软雅黑" panose="020B0503020204020204" charset="-122"/>
                <a:cs typeface="经典繁仿黑" pitchFamily="49" charset="-122"/>
              </a:rPr>
              <a:t>03</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3104678" y="0"/>
            <a:ext cx="9120977"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4"/>
            </p:custDataLst>
          </p:nvPr>
        </p:nvSpPr>
        <p:spPr>
          <a:xfrm>
            <a:off x="1" y="0"/>
            <a:ext cx="4367784"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97815" y="82498"/>
            <a:ext cx="4347210"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pitchFamily="49" charset="-122"/>
                <a:ea typeface="黑体" panose="02010609060101010101" pitchFamily="49" charset="-122"/>
              </a:rPr>
              <a:t>情境</a:t>
            </a:r>
            <a:r>
              <a:rPr lang="en-US" altLang="zh-CN" sz="3200" dirty="0" smtClean="0">
                <a:solidFill>
                  <a:schemeClr val="bg1"/>
                </a:solidFill>
                <a:latin typeface="黑体" panose="02010609060101010101" pitchFamily="49" charset="-122"/>
                <a:ea typeface="黑体" panose="02010609060101010101" pitchFamily="49" charset="-122"/>
              </a:rPr>
              <a:t>·</a:t>
            </a:r>
            <a:r>
              <a:rPr lang="zh-CN" altLang="en-US" sz="3200" dirty="0" smtClean="0">
                <a:solidFill>
                  <a:schemeClr val="bg1"/>
                </a:solidFill>
                <a:latin typeface="黑体" panose="02010609060101010101" pitchFamily="49" charset="-122"/>
                <a:ea typeface="黑体" panose="02010609060101010101" pitchFamily="49" charset="-122"/>
              </a:rPr>
              <a:t>探究</a:t>
            </a:r>
            <a:r>
              <a:rPr lang="en-US" altLang="zh-CN" sz="3200" dirty="0" smtClean="0">
                <a:solidFill>
                  <a:schemeClr val="bg1"/>
                </a:solidFill>
                <a:latin typeface="黑体" panose="02010609060101010101" pitchFamily="49" charset="-122"/>
                <a:ea typeface="黑体" panose="02010609060101010101" pitchFamily="49" charset="-122"/>
              </a:rPr>
              <a:t>·</a:t>
            </a:r>
            <a:r>
              <a:rPr lang="zh-CN" altLang="en-US" sz="3200" dirty="0" smtClean="0">
                <a:solidFill>
                  <a:schemeClr val="bg1"/>
                </a:solidFill>
                <a:latin typeface="黑体" panose="02010609060101010101" pitchFamily="49" charset="-122"/>
                <a:ea typeface="黑体" panose="02010609060101010101" pitchFamily="49" charset="-122"/>
              </a:rPr>
              <a:t>长句</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8"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文本框 7">
            <a:hlinkClick r:id="" action="ppaction://noaction"/>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rot="16200000">
            <a:off x="389225" y="-389225"/>
            <a:ext cx="760066" cy="1538516"/>
            <a:chOff x="864588" y="360039"/>
            <a:chExt cx="477973" cy="861085"/>
          </a:xfrm>
          <a:solidFill>
            <a:srgbClr val="8FD3CD"/>
          </a:solidFill>
        </p:grpSpPr>
        <p:sp>
          <p:nvSpPr>
            <p:cNvPr id="22" name="矩形 21"/>
            <p:cNvSpPr/>
            <p:nvPr>
              <p:custDataLst>
                <p:tags r:id="rId3"/>
              </p:custDataLst>
            </p:nvPr>
          </p:nvSpPr>
          <p:spPr>
            <a:xfrm>
              <a:off x="872944" y="360039"/>
              <a:ext cx="469617" cy="548680"/>
            </a:xfrm>
            <a:prstGeom prst="rect">
              <a:avLst/>
            </a:prstGeom>
            <a:solidFill>
              <a:srgbClr val="F8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77AB"/>
                </a:solidFill>
              </a:endParaRPr>
            </a:p>
          </p:txBody>
        </p:sp>
        <p:sp>
          <p:nvSpPr>
            <p:cNvPr id="23" name="等腰三角形 22"/>
            <p:cNvSpPr/>
            <p:nvPr>
              <p:custDataLst>
                <p:tags r:id="rId4"/>
              </p:custDataLst>
            </p:nvPr>
          </p:nvSpPr>
          <p:spPr>
            <a:xfrm rot="10800000">
              <a:off x="864588" y="944927"/>
              <a:ext cx="477973" cy="276197"/>
            </a:xfrm>
            <a:prstGeom prst="triangle">
              <a:avLst/>
            </a:prstGeom>
            <a:solidFill>
              <a:srgbClr val="F8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77AB"/>
                </a:solidFill>
              </a:endParaRPr>
            </a:p>
          </p:txBody>
        </p:sp>
      </p:grpSp>
      <p:cxnSp>
        <p:nvCxnSpPr>
          <p:cNvPr id="24" name="直接连接符 23"/>
          <p:cNvCxnSpPr/>
          <p:nvPr userDrawn="1">
            <p:custDataLst>
              <p:tags r:id="rId5"/>
            </p:custDataLst>
          </p:nvPr>
        </p:nvCxnSpPr>
        <p:spPr>
          <a:xfrm flipV="1">
            <a:off x="2444" y="783675"/>
            <a:ext cx="12189556" cy="822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6"/>
            </p:custDataLst>
          </p:nvPr>
        </p:nvCxnSpPr>
        <p:spPr>
          <a:xfrm flipV="1">
            <a:off x="2444" y="761265"/>
            <a:ext cx="12189556" cy="8229"/>
          </a:xfrm>
          <a:prstGeom prst="line">
            <a:avLst/>
          </a:prstGeom>
          <a:ln w="12700">
            <a:solidFill>
              <a:srgbClr val="1777AB"/>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userDrawn="1">
            <p:custDataLst>
              <p:tags r:id="rId7"/>
            </p:custDataLst>
          </p:nvPr>
        </p:nvCxnSpPr>
        <p:spPr>
          <a:xfrm rot="5400000">
            <a:off x="108667" y="95871"/>
            <a:ext cx="723528" cy="56440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7" name="肘形连接符 26"/>
          <p:cNvCxnSpPr/>
          <p:nvPr userDrawn="1">
            <p:custDataLst>
              <p:tags r:id="rId8"/>
            </p:custDataLst>
          </p:nvPr>
        </p:nvCxnSpPr>
        <p:spPr>
          <a:xfrm rot="10800000" flipV="1">
            <a:off x="188232" y="203856"/>
            <a:ext cx="739398" cy="535976"/>
          </a:xfrm>
          <a:prstGeom prst="bentConnector3">
            <a:avLst/>
          </a:prstGeom>
          <a:ln w="25400">
            <a:solidFill>
              <a:srgbClr val="1777AB"/>
            </a:solidFill>
          </a:ln>
        </p:spPr>
        <p:style>
          <a:lnRef idx="1">
            <a:schemeClr val="accent1"/>
          </a:lnRef>
          <a:fillRef idx="0">
            <a:schemeClr val="accent1"/>
          </a:fillRef>
          <a:effectRef idx="0">
            <a:schemeClr val="accent1"/>
          </a:effectRef>
          <a:fontRef idx="minor">
            <a:schemeClr val="tx1"/>
          </a:fontRef>
        </p:style>
      </p:cxnSp>
      <p:sp>
        <p:nvSpPr>
          <p:cNvPr id="2" name="圆角矩形 4"/>
          <p:cNvSpPr/>
          <p:nvPr userDrawn="1">
            <p:custDataLst>
              <p:tags r:id="rId9"/>
            </p:custDataLst>
          </p:nvPr>
        </p:nvSpPr>
        <p:spPr>
          <a:xfrm>
            <a:off x="311729" y="963923"/>
            <a:ext cx="11568540" cy="5614856"/>
          </a:xfrm>
          <a:prstGeom prst="roundRect">
            <a:avLst>
              <a:gd name="adj" fmla="val 1925"/>
            </a:avLst>
          </a:prstGeom>
          <a:pattFill prst="smGrid">
            <a:fgClr>
              <a:sysClr val="window" lastClr="FFFFFF">
                <a:lumMod val="95000"/>
              </a:sysClr>
            </a:fgClr>
            <a:bgClr>
              <a:sysClr val="window" lastClr="FFFFFF"/>
            </a:bgClr>
          </a:pattFill>
          <a:ln w="25400" cap="flat" cmpd="sng" algn="ctr">
            <a:noFill/>
            <a:prstDash val="solid"/>
          </a:ln>
          <a:effectLst>
            <a:outerShdw blurRad="76200" dist="38100" dir="5400000" algn="t" rotWithShape="0">
              <a:prstClr val="black">
                <a:alpha val="2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 name="任意形状 6"/>
          <p:cNvSpPr/>
          <p:nvPr userDrawn="1">
            <p:custDataLst>
              <p:tags r:id="rId10"/>
            </p:custDataLst>
          </p:nvPr>
        </p:nvSpPr>
        <p:spPr>
          <a:xfrm>
            <a:off x="2903036" y="32718"/>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75A215"/>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 name="标题 2"/>
          <p:cNvSpPr txBox="1"/>
          <p:nvPr userDrawn="1">
            <p:custDataLst>
              <p:tags r:id="rId11"/>
            </p:custDataLst>
          </p:nvPr>
        </p:nvSpPr>
        <p:spPr>
          <a:xfrm>
            <a:off x="5105869" y="109949"/>
            <a:ext cx="2002520"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a:solidFill>
                  <a:prstClr val="white"/>
                </a:solidFill>
                <a:latin typeface="Arial Black" panose="020B0A04020102020204"/>
                <a:ea typeface="微软雅黑" panose="020B0503020204020204" charset="-122"/>
              </a:rPr>
              <a:t>●</a:t>
            </a:r>
            <a:endParaRPr lang="zh-CN" altLang="en-US" sz="2800" b="1">
              <a:solidFill>
                <a:prstClr val="white"/>
              </a:solidFill>
              <a:latin typeface="Arial Black" panose="020B0A04020102020204"/>
              <a:ea typeface="微软雅黑" panose="020B0503020204020204" charset="-122"/>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考点1">
    <p:spTree>
      <p:nvGrpSpPr>
        <p:cNvPr id="1" name=""/>
        <p:cNvGrpSpPr/>
        <p:nvPr/>
      </p:nvGrpSpPr>
      <p:grpSpPr>
        <a:xfrm>
          <a:off x="0" y="0"/>
          <a:ext cx="0" cy="0"/>
          <a:chOff x="0" y="0"/>
          <a:chExt cx="0" cy="0"/>
        </a:xfrm>
      </p:grpSpPr>
      <p:sp>
        <p:nvSpPr>
          <p:cNvPr id="75" name="平行四边形 74">
            <a:hlinkClick r:id="" action="ppaction://noaction"/>
          </p:cNvPr>
          <p:cNvSpPr/>
          <p:nvPr userDrawn="1">
            <p:custDataLst>
              <p:tags r:id="rId2"/>
            </p:custDataLst>
          </p:nvPr>
        </p:nvSpPr>
        <p:spPr>
          <a:xfrm>
            <a:off x="9249334" y="183725"/>
            <a:ext cx="1142794" cy="266693"/>
          </a:xfrm>
          <a:prstGeom prst="parallelogram">
            <a:avLst>
              <a:gd name="adj" fmla="val 72620"/>
            </a:avLst>
          </a:prstGeom>
          <a:solidFill>
            <a:srgbClr val="D3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70" smtClean="0">
                <a:solidFill>
                  <a:schemeClr val="bg1"/>
                </a:solidFill>
                <a:latin typeface="微软雅黑" panose="020B0503020204020204" charset="-122"/>
                <a:ea typeface="微软雅黑" panose="020B0503020204020204" charset="-122"/>
              </a:rPr>
              <a:t>考点二</a:t>
            </a:r>
            <a:endParaRPr lang="zh-CN" altLang="en-US" sz="1270">
              <a:solidFill>
                <a:schemeClr val="bg1"/>
              </a:solidFill>
              <a:latin typeface="微软雅黑" panose="020B0503020204020204" charset="-122"/>
              <a:ea typeface="微软雅黑" panose="020B0503020204020204" charset="-122"/>
            </a:endParaRPr>
          </a:p>
        </p:txBody>
      </p:sp>
      <p:sp>
        <p:nvSpPr>
          <p:cNvPr id="76" name="平行四边形 75">
            <a:hlinkClick r:id="" action="ppaction://noaction"/>
          </p:cNvPr>
          <p:cNvSpPr/>
          <p:nvPr userDrawn="1">
            <p:custDataLst>
              <p:tags r:id="rId3"/>
            </p:custDataLst>
          </p:nvPr>
        </p:nvSpPr>
        <p:spPr>
          <a:xfrm>
            <a:off x="8272078" y="107527"/>
            <a:ext cx="1142794" cy="342891"/>
          </a:xfrm>
          <a:prstGeom prst="parallelogram">
            <a:avLst>
              <a:gd name="adj" fmla="val 72620"/>
            </a:avLst>
          </a:prstGeom>
          <a:solidFill>
            <a:srgbClr val="7FD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70" b="1" smtClean="0">
                <a:solidFill>
                  <a:schemeClr val="bg1"/>
                </a:solidFill>
                <a:latin typeface="微软雅黑" panose="020B0503020204020204" charset="-122"/>
                <a:ea typeface="微软雅黑" panose="020B0503020204020204" charset="-122"/>
              </a:rPr>
              <a:t>考点一</a:t>
            </a:r>
            <a:endParaRPr lang="zh-CN" altLang="en-US" sz="1270" b="1" smtClean="0">
              <a:solidFill>
                <a:schemeClr val="bg1"/>
              </a:solidFill>
              <a:latin typeface="微软雅黑" panose="020B0503020204020204" charset="-122"/>
              <a:ea typeface="微软雅黑" panose="020B0503020204020204" charset="-122"/>
            </a:endParaRPr>
          </a:p>
        </p:txBody>
      </p:sp>
      <p:sp>
        <p:nvSpPr>
          <p:cNvPr id="79" name="平行四边形 78"/>
          <p:cNvSpPr/>
          <p:nvPr userDrawn="1">
            <p:custDataLst>
              <p:tags r:id="rId4"/>
            </p:custDataLst>
          </p:nvPr>
        </p:nvSpPr>
        <p:spPr>
          <a:xfrm>
            <a:off x="11856183" y="183725"/>
            <a:ext cx="716514" cy="266693"/>
          </a:xfrm>
          <a:prstGeom prst="parallelogram">
            <a:avLst>
              <a:gd name="adj" fmla="val 72620"/>
            </a:avLst>
          </a:prstGeom>
          <a:solidFill>
            <a:srgbClr val="D3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165">
              <a:latin typeface="微软雅黑" panose="020B0503020204020204" charset="-122"/>
              <a:ea typeface="微软雅黑" panose="020B0503020204020204" charset="-122"/>
            </a:endParaRPr>
          </a:p>
        </p:txBody>
      </p:sp>
      <p:sp>
        <p:nvSpPr>
          <p:cNvPr id="84" name="平行四边形 83">
            <a:hlinkClick r:id="" action="ppaction://noaction"/>
          </p:cNvPr>
          <p:cNvSpPr/>
          <p:nvPr userDrawn="1">
            <p:custDataLst>
              <p:tags r:id="rId5"/>
            </p:custDataLst>
          </p:nvPr>
        </p:nvSpPr>
        <p:spPr>
          <a:xfrm>
            <a:off x="10291004" y="183725"/>
            <a:ext cx="1676098" cy="266693"/>
          </a:xfrm>
          <a:prstGeom prst="parallelogram">
            <a:avLst>
              <a:gd name="adj" fmla="val 72620"/>
            </a:avLst>
          </a:prstGeom>
          <a:solidFill>
            <a:srgbClr val="7FD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zh-CN" altLang="en-US" sz="1270" smtClean="0">
                <a:solidFill>
                  <a:schemeClr val="bg1"/>
                </a:solidFill>
                <a:latin typeface="微软雅黑" panose="020B0503020204020204" charset="-122"/>
                <a:ea typeface="微软雅黑" panose="020B0503020204020204" charset="-122"/>
              </a:rPr>
              <a:t>课时质量评价</a:t>
            </a:r>
            <a:endParaRPr lang="zh-CN" altLang="en-US" sz="1270">
              <a:solidFill>
                <a:schemeClr val="bg1"/>
              </a:solidFill>
              <a:latin typeface="微软雅黑" panose="020B0503020204020204" charset="-122"/>
              <a:ea typeface="微软雅黑" panose="020B0503020204020204" charset="-122"/>
            </a:endParaRPr>
          </a:p>
        </p:txBody>
      </p:sp>
      <p:sp>
        <p:nvSpPr>
          <p:cNvPr id="4" name="文本占位符 3"/>
          <p:cNvSpPr>
            <a:spLocks noGrp="1"/>
          </p:cNvSpPr>
          <p:nvPr>
            <p:ph type="body" sz="quarter" idx="10"/>
            <p:custDataLst>
              <p:tags r:id="rId6"/>
            </p:custDataLst>
          </p:nvPr>
        </p:nvSpPr>
        <p:spPr>
          <a:xfrm>
            <a:off x="382029" y="2554464"/>
            <a:ext cx="11427942" cy="684015"/>
          </a:xfrm>
          <a:prstGeom prst="rect">
            <a:avLst/>
          </a:prstGeom>
        </p:spPr>
        <p:txBody>
          <a:bodyPr anchor="ctr" anchorCtr="0">
            <a:spAutoFit/>
          </a:bodyPr>
          <a:lstStyle>
            <a:lvl1pPr marL="0" indent="0" algn="just" eaLnBrk="1">
              <a:lnSpc>
                <a:spcPct val="150000"/>
              </a:lnSpc>
              <a:spcBef>
                <a:spcPct val="0"/>
              </a:spcBef>
              <a:buNone/>
              <a:tabLst>
                <a:tab pos="5219700" algn="l"/>
                <a:tab pos="10583545" algn="r"/>
              </a:tabLst>
              <a:defRPr sz="2540" b="1"/>
            </a:lvl1pPr>
            <a:lvl2pPr marL="457200" indent="0" algn="just" eaLnBrk="1">
              <a:lnSpc>
                <a:spcPct val="150000"/>
              </a:lnSpc>
              <a:buNone/>
              <a:tabLst>
                <a:tab pos="5219700" algn="l"/>
                <a:tab pos="10583545" algn="r"/>
              </a:tabLst>
              <a:defRPr sz="2540" b="1"/>
            </a:lvl2pPr>
            <a:lvl3pPr marL="913765" indent="0" algn="just" eaLnBrk="1">
              <a:lnSpc>
                <a:spcPct val="150000"/>
              </a:lnSpc>
              <a:buNone/>
              <a:tabLst>
                <a:tab pos="5219700" algn="l"/>
                <a:tab pos="10583545" algn="r"/>
              </a:tabLst>
              <a:defRPr sz="2540" b="1"/>
            </a:lvl3pPr>
            <a:lvl4pPr marL="1370965" indent="0" algn="just" eaLnBrk="1">
              <a:lnSpc>
                <a:spcPct val="150000"/>
              </a:lnSpc>
              <a:buNone/>
              <a:tabLst>
                <a:tab pos="5219700" algn="l"/>
                <a:tab pos="10583545" algn="r"/>
              </a:tabLst>
              <a:defRPr sz="2540" b="1"/>
            </a:lvl4pPr>
            <a:lvl5pPr marL="1829435" indent="0" algn="just" eaLnBrk="1">
              <a:lnSpc>
                <a:spcPct val="150000"/>
              </a:lnSpc>
              <a:buNone/>
              <a:tabLst>
                <a:tab pos="5219700" algn="l"/>
                <a:tab pos="10583545" algn="r"/>
              </a:tabLst>
              <a:defRPr sz="2540" b="1"/>
            </a:lvl5pPr>
          </a:lstStyle>
          <a:p>
            <a:pPr lvl="0"/>
            <a:r>
              <a:rPr lang="zh-CN" altLang="en-US" smtClean="0"/>
              <a:t>单击此处编辑母版文本样式</a:t>
            </a:r>
            <a:endParaRPr lang="zh-CN" altLang="en-US" smtClean="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0" y="0"/>
            <a:ext cx="10515600" cy="955497"/>
          </a:xfrm>
        </p:spPr>
        <p:txBody>
          <a:bodyPr>
            <a:normAutofit/>
          </a:bodyPr>
          <a:lstStyle>
            <a:lvl1pPr>
              <a:defRPr sz="4200" b="1">
                <a:latin typeface="楷体" panose="02010609060101010101" pitchFamily="49" charset="-122"/>
                <a:ea typeface="楷体" panose="02010609060101010101" pitchFamily="49" charset="-122"/>
              </a:defRPr>
            </a:lvl1p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E057AB6D-9FC1-4947-8AC7-1F556AD5DA3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A92345F8-48E3-477C-A558-D21F4460A72F}"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0F5074CE-C681-4748-92E8-11DC70239CB6}"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E4C7A06-4C63-47BC-B903-7FAB27E4F587}"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userDrawn="1"/>
        </p:nvSpPr>
        <p:spPr>
          <a:xfrm>
            <a:off x="247863" y="-196"/>
            <a:ext cx="105670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png"/><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tiff"/><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7.tiff"/><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28.emf"/><Relationship Id="rId2" Type="http://schemas.openxmlformats.org/officeDocument/2006/relationships/oleObject" Target="../embeddings/Document1.doc"/><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6.xml"/><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oleObject" Target="../embeddings/Document2.doc"/></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27.png"/><Relationship Id="rId2" Type="http://schemas.openxmlformats.org/officeDocument/2006/relationships/image" Target="../media/image30.emf"/><Relationship Id="rId1" Type="http://schemas.openxmlformats.org/officeDocument/2006/relationships/oleObject" Target="../embeddings/Document3.doc"/></Relationships>
</file>

<file path=ppt/slides/_rels/slide44.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27.png"/><Relationship Id="rId2" Type="http://schemas.openxmlformats.org/officeDocument/2006/relationships/image" Target="../media/image31.emf"/><Relationship Id="rId1" Type="http://schemas.openxmlformats.org/officeDocument/2006/relationships/oleObject" Target="../embeddings/Document4.doc"/></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tags" Target="../tags/tag63.xml"/><Relationship Id="rId1"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p:cNvSpPr txBox="1"/>
          <p:nvPr/>
        </p:nvSpPr>
        <p:spPr>
          <a:xfrm>
            <a:off x="1064260" y="3747135"/>
            <a:ext cx="2212340" cy="398780"/>
          </a:xfrm>
          <a:prstGeom prst="rect">
            <a:avLst/>
          </a:prstGeom>
          <a:noFill/>
        </p:spPr>
        <p:txBody>
          <a:bodyPr wrap="square" rtlCol="0">
            <a:spAutoFit/>
          </a:bodyPr>
          <a:lstStyle/>
          <a:p>
            <a:pPr algn="ctr"/>
            <a:r>
              <a:rPr lang="en-US" sz="2000" b="1" dirty="0">
                <a:solidFill>
                  <a:schemeClr val="bg1"/>
                </a:solidFill>
                <a:effectLst/>
                <a:latin typeface="微软雅黑 Light" panose="020B0502040204020203" charset="-122"/>
                <a:ea typeface="微软雅黑 Light" panose="020B0502040204020203" charset="-122"/>
                <a:cs typeface="微软雅黑" panose="020B0503020204020204" charset="-122"/>
              </a:rPr>
              <a:t>SHENG WU XUE</a:t>
            </a:r>
            <a:endParaRPr lang="en-US" sz="2000" b="1" dirty="0">
              <a:solidFill>
                <a:schemeClr val="bg1"/>
              </a:solidFill>
              <a:effectLst/>
              <a:latin typeface="微软雅黑 Light" panose="020B0502040204020203" charset="-122"/>
              <a:ea typeface="微软雅黑 Light" panose="020B0502040204020203" charset="-122"/>
              <a:cs typeface="微软雅黑" panose="020B0503020204020204" charset="-122"/>
            </a:endParaRPr>
          </a:p>
        </p:txBody>
      </p:sp>
      <p:pic>
        <p:nvPicPr>
          <p:cNvPr id="16" name="图片 15"/>
          <p:cNvPicPr>
            <a:picLocks noChangeAspect="1"/>
          </p:cNvPicPr>
          <p:nvPr/>
        </p:nvPicPr>
        <p:blipFill>
          <a:blip r:embed="rId1"/>
          <a:srcRect t="19670" r="19378" b="12287"/>
          <a:stretch>
            <a:fillRect/>
          </a:stretch>
        </p:blipFill>
        <p:spPr>
          <a:xfrm>
            <a:off x="0" y="0"/>
            <a:ext cx="12191365" cy="6858000"/>
          </a:xfrm>
          <a:prstGeom prst="rect">
            <a:avLst/>
          </a:prstGeom>
        </p:spPr>
      </p:pic>
      <p:sp>
        <p:nvSpPr>
          <p:cNvPr id="17" name="文本框 4"/>
          <p:cNvSpPr txBox="1"/>
          <p:nvPr/>
        </p:nvSpPr>
        <p:spPr>
          <a:xfrm>
            <a:off x="390111" y="754566"/>
            <a:ext cx="5664945" cy="4832092"/>
          </a:xfrm>
          <a:prstGeom prst="rect">
            <a:avLst/>
          </a:prstGeom>
          <a:noFill/>
        </p:spPr>
        <p:txBody>
          <a:bodyPr wrap="square" rtlCol="0">
            <a:spAutoFit/>
          </a:bodyPr>
          <a:lstStyle/>
          <a:p>
            <a:pPr>
              <a:lnSpc>
                <a:spcPct val="110000"/>
              </a:lnSpc>
            </a:pPr>
            <a:r>
              <a:rPr lang="zh-CN" altLang="en-US"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光呼吸、</a:t>
            </a:r>
            <a:r>
              <a:rPr lang="en-US" altLang="zh-CN"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C</a:t>
            </a:r>
            <a:r>
              <a:rPr lang="en-US" altLang="zh-CN" sz="7000" b="1" baseline="-25000" dirty="0" smtClean="0">
                <a:gradFill>
                  <a:gsLst>
                    <a:gs pos="97000">
                      <a:srgbClr val="417520"/>
                    </a:gs>
                    <a:gs pos="0">
                      <a:srgbClr val="BBD961"/>
                    </a:gs>
                  </a:gsLst>
                  <a:lin ang="0" scaled="0"/>
                </a:gradFill>
                <a:latin typeface="微软雅黑" panose="020B0503020204020204" charset="-122"/>
                <a:ea typeface="微软雅黑" panose="020B0503020204020204" charset="-122"/>
              </a:rPr>
              <a:t>4</a:t>
            </a:r>
            <a:r>
              <a:rPr lang="zh-CN" altLang="en-US"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植物、</a:t>
            </a:r>
            <a:r>
              <a:rPr lang="en-US" altLang="zh-CN"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CAM</a:t>
            </a:r>
            <a:r>
              <a:rPr lang="zh-CN" altLang="en-US"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植物等特殊代谢类型</a:t>
            </a:r>
            <a:endParaRPr lang="zh-CN" altLang="en-US" sz="7000" b="1" dirty="0">
              <a:gradFill>
                <a:gsLst>
                  <a:gs pos="97000">
                    <a:srgbClr val="417520"/>
                  </a:gs>
                  <a:gs pos="0">
                    <a:srgbClr val="BBD961"/>
                  </a:gs>
                </a:gsLst>
                <a:lin ang="0" scaled="0"/>
              </a:gradFill>
              <a:latin typeface="微软雅黑" panose="020B0503020204020204" charset="-122"/>
              <a:ea typeface="微软雅黑" panose="020B0503020204020204" charset="-122"/>
            </a:endParaRPr>
          </a:p>
        </p:txBody>
      </p:sp>
      <p:sp>
        <p:nvSpPr>
          <p:cNvPr id="18" name="文本框 5"/>
          <p:cNvSpPr txBox="1"/>
          <p:nvPr/>
        </p:nvSpPr>
        <p:spPr>
          <a:xfrm>
            <a:off x="447261" y="-13784"/>
            <a:ext cx="2583418" cy="769441"/>
          </a:xfrm>
          <a:prstGeom prst="rect">
            <a:avLst/>
          </a:prstGeom>
          <a:noFill/>
        </p:spPr>
        <p:txBody>
          <a:bodyPr wrap="square" rtlCol="0" anchor="t">
            <a:spAutoFit/>
          </a:bodyPr>
          <a:lstStyle/>
          <a:p>
            <a:pPr algn="dist"/>
            <a:r>
              <a:rPr lang="zh-CN" altLang="en-US" sz="4400" b="1" dirty="0">
                <a:gradFill>
                  <a:gsLst>
                    <a:gs pos="97000">
                      <a:srgbClr val="417520"/>
                    </a:gs>
                    <a:gs pos="0">
                      <a:srgbClr val="BBD961"/>
                    </a:gs>
                  </a:gsLst>
                  <a:lin ang="0" scaled="0"/>
                </a:gradFill>
                <a:latin typeface="微软雅黑" panose="020B0503020204020204" charset="-122"/>
                <a:ea typeface="微软雅黑" panose="020B0503020204020204" charset="-122"/>
              </a:rPr>
              <a:t>微</a:t>
            </a:r>
            <a:r>
              <a:rPr lang="zh-CN" altLang="en-US"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专题</a:t>
            </a:r>
            <a:r>
              <a:rPr lang="en-US" altLang="zh-CN"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6</a:t>
            </a:r>
            <a:endParaRPr lang="zh-CN" altLang="en-US" sz="4400" b="1" cap="all" dirty="0">
              <a:gradFill>
                <a:gsLst>
                  <a:gs pos="97000">
                    <a:srgbClr val="417520"/>
                  </a:gs>
                  <a:gs pos="0">
                    <a:srgbClr val="BBD961"/>
                  </a:gs>
                </a:gsLst>
                <a:lin ang="0" scaled="0"/>
              </a:gradFill>
              <a:latin typeface="微软雅黑" panose="020B0503020204020204" charset="-122"/>
              <a:ea typeface="微软雅黑" panose="020B0503020204020204" charset="-122"/>
            </a:endParaRPr>
          </a:p>
        </p:txBody>
      </p:sp>
      <p:pic>
        <p:nvPicPr>
          <p:cNvPr id="19" name="图片 18" descr="4"/>
          <p:cNvPicPr>
            <a:picLocks noChangeAspect="1"/>
          </p:cNvPicPr>
          <p:nvPr/>
        </p:nvPicPr>
        <p:blipFill>
          <a:blip r:embed="rId2"/>
          <a:stretch>
            <a:fillRect/>
          </a:stretch>
        </p:blipFill>
        <p:spPr>
          <a:xfrm>
            <a:off x="7105650" y="1589405"/>
            <a:ext cx="3476625" cy="3468370"/>
          </a:xfrm>
          <a:prstGeom prst="rect">
            <a:avLst/>
          </a:prstGeom>
        </p:spPr>
      </p:pic>
      <p:sp>
        <p:nvSpPr>
          <p:cNvPr id="2" name="矩形 1"/>
          <p:cNvSpPr/>
          <p:nvPr/>
        </p:nvSpPr>
        <p:spPr>
          <a:xfrm>
            <a:off x="11197988" y="-10642"/>
            <a:ext cx="1004930" cy="735464"/>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图片 10" descr="山东金榜苑"/>
          <p:cNvPicPr>
            <a:picLocks noChangeAspect="1"/>
          </p:cNvPicPr>
          <p:nvPr/>
        </p:nvPicPr>
        <p:blipFill>
          <a:blip r:embed="rId3">
            <a:lum bright="-8000" contrast="52000"/>
          </a:blip>
          <a:srcRect b="27240"/>
          <a:stretch>
            <a:fillRect/>
          </a:stretch>
        </p:blipFill>
        <p:spPr>
          <a:xfrm>
            <a:off x="11224641" y="-3682"/>
            <a:ext cx="920115" cy="6699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185" y="563652"/>
            <a:ext cx="4682490" cy="460375"/>
          </a:xfrm>
          <a:prstGeom prst="rect">
            <a:avLst/>
          </a:prstGeom>
        </p:spPr>
        <p:txBody>
          <a:bodyPr wrap="none">
            <a:spAutoFit/>
          </a:bodyPr>
          <a:lstStyle/>
          <a:p>
            <a:r>
              <a:rPr lang="zh-CN" altLang="zh-CN" sz="2400" b="1" kern="100">
                <a:solidFill>
                  <a:prstClr val="black"/>
                </a:solidFill>
                <a:latin typeface="微软雅黑" panose="020B0503020204020204" charset="-122"/>
                <a:cs typeface="Times New Roman" panose="02020603050405020304" pitchFamily="18" charset="0"/>
              </a:rPr>
              <a:t>（</a:t>
            </a:r>
            <a:r>
              <a:rPr lang="en-US" altLang="zh-CN" sz="2400" b="1" kern="100">
                <a:solidFill>
                  <a:prstClr val="black"/>
                </a:solidFill>
                <a:latin typeface="微软雅黑" panose="020B0503020204020204" charset="-122"/>
              </a:rPr>
              <a:t>3</a:t>
            </a:r>
            <a:r>
              <a:rPr lang="zh-CN" altLang="zh-CN" sz="2400" b="1" kern="100">
                <a:solidFill>
                  <a:prstClr val="black"/>
                </a:solidFill>
                <a:latin typeface="微软雅黑" panose="020B0503020204020204" charset="-122"/>
                <a:cs typeface="Times New Roman" panose="02020603050405020304" pitchFamily="18" charset="0"/>
              </a:rPr>
              <a:t>）</a:t>
            </a:r>
            <a:r>
              <a:rPr lang="en-US" altLang="zh-CN" sz="2400" b="1" kern="100">
                <a:solidFill>
                  <a:prstClr val="black"/>
                </a:solidFill>
                <a:latin typeface="微软雅黑" panose="020B0503020204020204" charset="-122"/>
              </a:rPr>
              <a:t>C</a:t>
            </a:r>
            <a:r>
              <a:rPr lang="en-US" altLang="zh-CN" sz="2400" b="1" kern="100" baseline="-25000">
                <a:solidFill>
                  <a:prstClr val="black"/>
                </a:solidFill>
                <a:latin typeface="微软雅黑" panose="020B0503020204020204" charset="-122"/>
              </a:rPr>
              <a:t>3</a:t>
            </a:r>
            <a:r>
              <a:rPr lang="zh-CN" altLang="zh-CN" sz="2400" b="1" kern="100">
                <a:solidFill>
                  <a:prstClr val="black"/>
                </a:solidFill>
                <a:latin typeface="微软雅黑" panose="020B0503020204020204" charset="-122"/>
                <a:cs typeface="Times New Roman" panose="02020603050405020304" pitchFamily="18" charset="0"/>
              </a:rPr>
              <a:t>和</a:t>
            </a:r>
            <a:r>
              <a:rPr lang="en-US" altLang="zh-CN" sz="2400" b="1" kern="100">
                <a:solidFill>
                  <a:prstClr val="black"/>
                </a:solidFill>
                <a:latin typeface="微软雅黑" panose="020B0503020204020204" charset="-122"/>
              </a:rPr>
              <a:t>C</a:t>
            </a:r>
            <a:r>
              <a:rPr lang="en-US" altLang="zh-CN" sz="2400" b="1" kern="100" baseline="-25000">
                <a:solidFill>
                  <a:prstClr val="black"/>
                </a:solidFill>
                <a:latin typeface="微软雅黑" panose="020B0503020204020204" charset="-122"/>
              </a:rPr>
              <a:t>4</a:t>
            </a:r>
            <a:r>
              <a:rPr lang="zh-CN" altLang="zh-CN" sz="2400" b="1" kern="100">
                <a:solidFill>
                  <a:prstClr val="black"/>
                </a:solidFill>
                <a:latin typeface="微软雅黑" panose="020B0503020204020204" charset="-122"/>
                <a:cs typeface="Times New Roman" panose="02020603050405020304" pitchFamily="18" charset="0"/>
              </a:rPr>
              <a:t>植物光合途径的比较</a:t>
            </a:r>
            <a:endParaRPr lang="zh-CN" altLang="en-US" sz="2400">
              <a:solidFill>
                <a:prstClr val="black"/>
              </a:solidFill>
              <a:latin typeface="微软雅黑" panose="020B0503020204020204" charset="-122"/>
            </a:endParaRPr>
          </a:p>
        </p:txBody>
      </p:sp>
      <p:graphicFrame>
        <p:nvGraphicFramePr>
          <p:cNvPr id="3" name="表格 2"/>
          <p:cNvGraphicFramePr>
            <a:graphicFrameLocks noGrp="1"/>
          </p:cNvGraphicFramePr>
          <p:nvPr/>
        </p:nvGraphicFramePr>
        <p:xfrm>
          <a:off x="706149" y="1446021"/>
          <a:ext cx="11086014" cy="3832860"/>
        </p:xfrm>
        <a:graphic>
          <a:graphicData uri="http://schemas.openxmlformats.org/drawingml/2006/table">
            <a:tbl>
              <a:tblPr firstRow="1" firstCol="1" bandRow="1">
                <a:tableStyleId>{5C22544A-7EE6-4342-B048-85BDC9FD1C3A}</a:tableStyleId>
              </a:tblPr>
              <a:tblGrid>
                <a:gridCol w="2041532"/>
                <a:gridCol w="2036390"/>
                <a:gridCol w="2186305"/>
                <a:gridCol w="2351405"/>
                <a:gridCol w="2470382"/>
              </a:tblGrid>
              <a:tr h="1092376">
                <a:tc>
                  <a:txBody>
                    <a:bodyPr wrap="square"/>
                    <a:lstStyle/>
                    <a:p>
                      <a:pPr indent="267970" algn="r">
                        <a:lnSpc>
                          <a:spcPct val="150000"/>
                        </a:lnSpc>
                        <a:spcAft>
                          <a:spcPct val="0"/>
                        </a:spcAft>
                        <a:tabLst>
                          <a:tab pos="2400300" algn="l"/>
                        </a:tabLst>
                      </a:pPr>
                      <a:r>
                        <a:rPr lang="en-US" altLang="zh-CN" sz="2400" kern="100" smtClean="0">
                          <a:effectLst/>
                        </a:rPr>
                        <a:t>   </a:t>
                      </a:r>
                      <a:r>
                        <a:rPr lang="zh-CN" sz="2400" kern="100" smtClean="0">
                          <a:effectLst/>
                        </a:rPr>
                        <a:t>项目</a:t>
                      </a:r>
                      <a:endParaRPr lang="en-US" altLang="zh-CN" sz="2400" kern="100" smtClean="0">
                        <a:effectLst/>
                      </a:endParaRPr>
                    </a:p>
                    <a:p>
                      <a:pPr indent="0" algn="l">
                        <a:lnSpc>
                          <a:spcPct val="150000"/>
                        </a:lnSpc>
                        <a:spcAft>
                          <a:spcPct val="0"/>
                        </a:spcAft>
                        <a:tabLst>
                          <a:tab pos="2400300" algn="l"/>
                        </a:tabLst>
                      </a:pPr>
                      <a:r>
                        <a:rPr lang="zh-CN" sz="2400" kern="100" smtClean="0">
                          <a:effectLst/>
                        </a:rPr>
                        <a:t>种类</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lnTlToBr w="12700" cap="flat" cmpd="sng" algn="ctr">
                      <a:solidFill>
                        <a:schemeClr val="tx1"/>
                      </a:solidFill>
                      <a:prstDash val="solid"/>
                      <a:round/>
                      <a:headEnd type="none" w="med" len="med"/>
                      <a:tailEnd type="none" w="med" len="med"/>
                    </a:lnTlToBr>
                  </a:tcPr>
                </a:tc>
                <a:tc>
                  <a:txBody>
                    <a:bodyPr wrap="square"/>
                    <a:lstStyle/>
                    <a:p>
                      <a:pPr algn="ctr">
                        <a:lnSpc>
                          <a:spcPct val="150000"/>
                        </a:lnSpc>
                        <a:spcAft>
                          <a:spcPct val="0"/>
                        </a:spcAft>
                        <a:tabLst>
                          <a:tab pos="2400300" algn="l"/>
                        </a:tabLst>
                      </a:pPr>
                      <a:r>
                        <a:rPr lang="en-US" sz="2400" kern="100">
                          <a:effectLst/>
                        </a:rPr>
                        <a:t>CO</a:t>
                      </a:r>
                      <a:r>
                        <a:rPr lang="en-US" sz="2400" kern="100" baseline="-25000">
                          <a:effectLst/>
                        </a:rPr>
                        <a:t>2</a:t>
                      </a:r>
                      <a:r>
                        <a:rPr lang="zh-CN" sz="2400" kern="100">
                          <a:effectLst/>
                        </a:rPr>
                        <a:t>受体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r>
                        <a:rPr lang="en-US" sz="2400" kern="100">
                          <a:effectLst/>
                        </a:rPr>
                        <a:t>CO</a:t>
                      </a:r>
                      <a:r>
                        <a:rPr lang="en-US" sz="2400" kern="100" baseline="-25000">
                          <a:effectLst/>
                        </a:rPr>
                        <a:t>2</a:t>
                      </a:r>
                      <a:r>
                        <a:rPr lang="zh-CN" sz="2400" kern="100">
                          <a:effectLst/>
                        </a:rPr>
                        <a:t>固定后产物</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r>
                        <a:rPr lang="zh-CN" sz="2400" kern="100">
                          <a:effectLst/>
                        </a:rPr>
                        <a:t>光反应场所</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r>
                        <a:rPr lang="zh-CN" sz="2400" kern="100">
                          <a:effectLst/>
                        </a:rPr>
                        <a:t>暗反应场所</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r>
              <a:tr h="1092376">
                <a:tc>
                  <a:txBody>
                    <a:bodyPr wrap="square"/>
                    <a:lstStyle/>
                    <a:p>
                      <a:pPr algn="ctr">
                        <a:lnSpc>
                          <a:spcPct val="150000"/>
                        </a:lnSpc>
                        <a:spcAft>
                          <a:spcPct val="0"/>
                        </a:spcAft>
                        <a:tabLst>
                          <a:tab pos="2400300" algn="l"/>
                        </a:tabLst>
                      </a:pPr>
                      <a:r>
                        <a:rPr lang="zh-CN" sz="2800" kern="0">
                          <a:effectLst/>
                        </a:rPr>
                        <a:t>C</a:t>
                      </a:r>
                      <a:r>
                        <a:rPr lang="zh-CN" sz="2800" kern="0" baseline="-25000">
                          <a:effectLst/>
                        </a:rPr>
                        <a:t>3</a:t>
                      </a:r>
                      <a:r>
                        <a:rPr lang="zh-CN" sz="2800" kern="0">
                          <a:effectLst/>
                        </a:rPr>
                        <a:t>植物</a:t>
                      </a:r>
                      <a:endParaRPr lang="zh-CN" sz="2800" kern="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r>
              <a:tr h="1638564">
                <a:tc>
                  <a:txBody>
                    <a:bodyPr wrap="square"/>
                    <a:lstStyle/>
                    <a:p>
                      <a:pPr algn="ctr">
                        <a:lnSpc>
                          <a:spcPct val="150000"/>
                        </a:lnSpc>
                        <a:spcAft>
                          <a:spcPct val="0"/>
                        </a:spcAft>
                        <a:tabLst>
                          <a:tab pos="2400300" algn="l"/>
                        </a:tabLst>
                      </a:pPr>
                      <a:r>
                        <a:rPr lang="zh-CN" sz="2800" kern="0">
                          <a:effectLst/>
                        </a:rPr>
                        <a:t>C</a:t>
                      </a:r>
                      <a:r>
                        <a:rPr lang="zh-CN" sz="2800" kern="0" baseline="-25000">
                          <a:effectLst/>
                        </a:rPr>
                        <a:t>4</a:t>
                      </a:r>
                      <a:r>
                        <a:rPr lang="zh-CN" sz="2800" kern="0">
                          <a:effectLst/>
                        </a:rPr>
                        <a:t>植物</a:t>
                      </a:r>
                      <a:endParaRPr lang="zh-CN" sz="2800" kern="0">
                        <a:effectLst/>
                        <a:latin typeface="宋体" panose="02010600030101010101" pitchFamily="2" charset="-122"/>
                        <a:ea typeface="宋体" panose="02010600030101010101" pitchFamily="2" charset="-122"/>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l">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c>
                  <a:txBody>
                    <a:bodyPr wrap="square"/>
                    <a:lstStyle/>
                    <a:p>
                      <a:pPr algn="ctr">
                        <a:lnSpc>
                          <a:spcPct val="150000"/>
                        </a:lnSpc>
                        <a:spcAft>
                          <a:spcPct val="0"/>
                        </a:spcAft>
                        <a:tabLst>
                          <a:tab pos="2400300" algn="l"/>
                        </a:tabLst>
                      </a:pPr>
                      <a:endParaRPr lang="zh-CN" sz="2400" b="1" kern="100">
                        <a:effectLst/>
                        <a:latin typeface="+mn-ea"/>
                        <a:ea typeface="+mn-ea"/>
                        <a:cs typeface="Courier New" panose="02070309020205020404" pitchFamily="49" charset="0"/>
                      </a:endParaRPr>
                    </a:p>
                  </a:txBody>
                  <a:tcPr marT="0" marB="0" vert="horz" anchor="ctr"/>
                </a:tc>
              </a:tr>
            </a:tbl>
          </a:graphicData>
        </a:graphic>
      </p:graphicFrame>
      <p:sp>
        <p:nvSpPr>
          <p:cNvPr id="6" name="文本框 5"/>
          <p:cNvSpPr txBox="1"/>
          <p:nvPr/>
        </p:nvSpPr>
        <p:spPr>
          <a:xfrm>
            <a:off x="2207895" y="2774950"/>
            <a:ext cx="2585085" cy="645160"/>
          </a:xfrm>
          <a:prstGeom prst="rect">
            <a:avLst/>
          </a:prstGeom>
          <a:noFill/>
        </p:spPr>
        <p:txBody>
          <a:bodyPr wrap="square" rtlCol="0">
            <a:spAutoFit/>
          </a:bodyPr>
          <a:p>
            <a:pPr algn="ctr">
              <a:lnSpc>
                <a:spcPct val="150000"/>
              </a:lnSpc>
              <a:spcAft>
                <a:spcPct val="0"/>
              </a:spcAft>
              <a:tabLst>
                <a:tab pos="2400300" algn="l"/>
              </a:tabLst>
            </a:pPr>
            <a:r>
              <a:rPr lang="en-US" sz="2400" b="1" kern="100" err="1">
                <a:effectLst/>
                <a:latin typeface="+mn-ea"/>
                <a:sym typeface="+mn-ea"/>
              </a:rPr>
              <a:t>RuBP(C5)</a:t>
            </a:r>
            <a:endParaRPr lang="en-US" sz="2400" b="1" kern="100" err="1">
              <a:effectLst/>
              <a:latin typeface="+mn-ea"/>
            </a:endParaRPr>
          </a:p>
        </p:txBody>
      </p:sp>
      <p:sp>
        <p:nvSpPr>
          <p:cNvPr id="11" name="文本框 10"/>
          <p:cNvSpPr txBox="1"/>
          <p:nvPr/>
        </p:nvSpPr>
        <p:spPr>
          <a:xfrm>
            <a:off x="4748530" y="2774950"/>
            <a:ext cx="1720215" cy="645160"/>
          </a:xfrm>
          <a:prstGeom prst="rect">
            <a:avLst/>
          </a:prstGeom>
          <a:noFill/>
        </p:spPr>
        <p:txBody>
          <a:bodyPr wrap="square" rtlCol="0">
            <a:spAutoFit/>
          </a:bodyPr>
          <a:p>
            <a:pPr algn="l">
              <a:lnSpc>
                <a:spcPct val="150000"/>
              </a:lnSpc>
              <a:spcAft>
                <a:spcPct val="0"/>
              </a:spcAft>
              <a:tabLst>
                <a:tab pos="2400300" algn="l"/>
              </a:tabLst>
            </a:pPr>
            <a:r>
              <a:rPr lang="en-US" sz="2400" b="1" kern="100">
                <a:effectLst/>
                <a:latin typeface="+mn-ea"/>
                <a:sym typeface="+mn-ea"/>
              </a:rPr>
              <a:t>PGA(C3)</a:t>
            </a:r>
            <a:endParaRPr lang="en-US" sz="2400" b="1" kern="100">
              <a:effectLst/>
              <a:latin typeface="+mn-ea"/>
            </a:endParaRPr>
          </a:p>
        </p:txBody>
      </p:sp>
      <p:sp>
        <p:nvSpPr>
          <p:cNvPr id="14" name="文本框 13"/>
          <p:cNvSpPr txBox="1"/>
          <p:nvPr/>
        </p:nvSpPr>
        <p:spPr>
          <a:xfrm>
            <a:off x="6783070" y="2378710"/>
            <a:ext cx="2769235" cy="1041400"/>
          </a:xfrm>
          <a:prstGeom prst="rect">
            <a:avLst/>
          </a:prstGeom>
          <a:noFill/>
        </p:spPr>
        <p:txBody>
          <a:bodyPr wrap="square" rtlCol="0">
            <a:noAutofit/>
          </a:bodyPr>
          <a:p>
            <a:pPr algn="ctr">
              <a:lnSpc>
                <a:spcPct val="150000"/>
              </a:lnSpc>
              <a:spcAft>
                <a:spcPct val="0"/>
              </a:spcAft>
              <a:tabLst>
                <a:tab pos="2400300" algn="l"/>
              </a:tabLst>
            </a:pPr>
            <a:r>
              <a:rPr lang="zh-CN" sz="2400" b="1" kern="0">
                <a:effectLst/>
                <a:latin typeface="+mn-ea"/>
                <a:sym typeface="+mn-ea"/>
              </a:rPr>
              <a:t>叶肉细胞</a:t>
            </a:r>
            <a:endParaRPr lang="zh-CN" sz="2400" b="1" kern="0">
              <a:effectLst/>
              <a:latin typeface="+mn-ea"/>
              <a:sym typeface="+mn-ea"/>
            </a:endParaRPr>
          </a:p>
          <a:p>
            <a:pPr algn="ctr">
              <a:lnSpc>
                <a:spcPct val="150000"/>
              </a:lnSpc>
              <a:spcAft>
                <a:spcPct val="0"/>
              </a:spcAft>
              <a:tabLst>
                <a:tab pos="2400300" algn="l"/>
              </a:tabLst>
            </a:pPr>
            <a:r>
              <a:rPr lang="zh-CN" sz="2400" b="1" kern="0">
                <a:effectLst/>
                <a:latin typeface="+mn-ea"/>
                <a:sym typeface="+mn-ea"/>
              </a:rPr>
              <a:t>叶绿体类囊体</a:t>
            </a:r>
            <a:endParaRPr lang="zh-CN" sz="2400" b="1" kern="0">
              <a:effectLst/>
              <a:latin typeface="+mn-ea"/>
            </a:endParaRPr>
          </a:p>
        </p:txBody>
      </p:sp>
      <p:sp>
        <p:nvSpPr>
          <p:cNvPr id="15" name="文本框 14"/>
          <p:cNvSpPr txBox="1"/>
          <p:nvPr/>
        </p:nvSpPr>
        <p:spPr>
          <a:xfrm>
            <a:off x="9552305" y="2378710"/>
            <a:ext cx="6096000" cy="1198880"/>
          </a:xfrm>
          <a:prstGeom prst="rect">
            <a:avLst/>
          </a:prstGeom>
          <a:noFill/>
        </p:spPr>
        <p:txBody>
          <a:bodyPr wrap="square" rtlCol="0">
            <a:spAutoFit/>
          </a:bodyPr>
          <a:p>
            <a:pPr algn="l">
              <a:lnSpc>
                <a:spcPct val="150000"/>
              </a:lnSpc>
              <a:spcAft>
                <a:spcPct val="0"/>
              </a:spcAft>
              <a:tabLst>
                <a:tab pos="2400300" algn="l"/>
              </a:tabLst>
            </a:pPr>
            <a:r>
              <a:rPr lang="zh-CN" sz="2400" b="1" kern="0">
                <a:effectLst/>
                <a:latin typeface="+mn-ea"/>
                <a:sym typeface="+mn-ea"/>
              </a:rPr>
              <a:t>叶肉细胞</a:t>
            </a:r>
            <a:endParaRPr lang="zh-CN" sz="2400" b="1" kern="0">
              <a:effectLst/>
              <a:latin typeface="+mn-ea"/>
              <a:ea typeface="+mn-ea"/>
            </a:endParaRPr>
          </a:p>
          <a:p>
            <a:pPr algn="l">
              <a:lnSpc>
                <a:spcPct val="150000"/>
              </a:lnSpc>
              <a:spcAft>
                <a:spcPct val="0"/>
              </a:spcAft>
              <a:tabLst>
                <a:tab pos="2400300" algn="l"/>
              </a:tabLst>
            </a:pPr>
            <a:r>
              <a:rPr lang="zh-CN" sz="2400" b="1" kern="0" smtClean="0">
                <a:effectLst/>
                <a:latin typeface="+mn-ea"/>
                <a:sym typeface="+mn-ea"/>
              </a:rPr>
              <a:t>叶绿体</a:t>
            </a:r>
            <a:r>
              <a:rPr lang="zh-CN" altLang="en-US" sz="2400" b="1" kern="0" smtClean="0">
                <a:effectLst/>
                <a:latin typeface="+mn-ea"/>
                <a:sym typeface="+mn-ea"/>
              </a:rPr>
              <a:t>基质</a:t>
            </a:r>
            <a:endParaRPr lang="zh-CN" altLang="en-US" sz="2400" b="1" kern="0" smtClean="0">
              <a:effectLst/>
              <a:latin typeface="+mn-ea"/>
            </a:endParaRPr>
          </a:p>
        </p:txBody>
      </p:sp>
      <p:sp>
        <p:nvSpPr>
          <p:cNvPr id="16" name="文本框 15"/>
          <p:cNvSpPr txBox="1"/>
          <p:nvPr/>
        </p:nvSpPr>
        <p:spPr>
          <a:xfrm>
            <a:off x="2726690" y="3860800"/>
            <a:ext cx="2066290" cy="1198880"/>
          </a:xfrm>
          <a:prstGeom prst="rect">
            <a:avLst/>
          </a:prstGeom>
          <a:noFill/>
        </p:spPr>
        <p:txBody>
          <a:bodyPr wrap="square" rtlCol="0">
            <a:spAutoFit/>
          </a:bodyPr>
          <a:p>
            <a:pPr algn="l">
              <a:lnSpc>
                <a:spcPct val="150000"/>
              </a:lnSpc>
              <a:spcAft>
                <a:spcPct val="0"/>
              </a:spcAft>
              <a:tabLst>
                <a:tab pos="2400300" algn="l"/>
              </a:tabLst>
            </a:pPr>
            <a:r>
              <a:rPr lang="en-US" sz="2400" b="1" kern="100">
                <a:effectLst/>
                <a:latin typeface="+mn-ea"/>
                <a:sym typeface="+mn-ea"/>
              </a:rPr>
              <a:t>PEP(C3)</a:t>
            </a:r>
            <a:endParaRPr lang="zh-CN" sz="2400" b="1" kern="100">
              <a:effectLst/>
              <a:latin typeface="+mn-ea"/>
              <a:ea typeface="+mn-ea"/>
            </a:endParaRPr>
          </a:p>
          <a:p>
            <a:pPr algn="l">
              <a:lnSpc>
                <a:spcPct val="150000"/>
              </a:lnSpc>
              <a:spcAft>
                <a:spcPct val="0"/>
              </a:spcAft>
              <a:tabLst>
                <a:tab pos="2400300" algn="l"/>
              </a:tabLst>
            </a:pPr>
            <a:r>
              <a:rPr lang="en-US" sz="2400" b="1" kern="100" err="1">
                <a:effectLst/>
                <a:latin typeface="+mn-ea"/>
                <a:sym typeface="+mn-ea"/>
              </a:rPr>
              <a:t>RuBP(C5)</a:t>
            </a:r>
            <a:endParaRPr lang="en-US" sz="2400" b="1" kern="100" err="1">
              <a:effectLst/>
              <a:latin typeface="+mn-ea"/>
            </a:endParaRPr>
          </a:p>
        </p:txBody>
      </p:sp>
      <p:sp>
        <p:nvSpPr>
          <p:cNvPr id="17" name="文本框 16"/>
          <p:cNvSpPr txBox="1"/>
          <p:nvPr/>
        </p:nvSpPr>
        <p:spPr>
          <a:xfrm>
            <a:off x="4924425" y="3936365"/>
            <a:ext cx="1786890" cy="1198880"/>
          </a:xfrm>
          <a:prstGeom prst="rect">
            <a:avLst/>
          </a:prstGeom>
          <a:noFill/>
        </p:spPr>
        <p:txBody>
          <a:bodyPr wrap="square" rtlCol="0">
            <a:spAutoFit/>
          </a:bodyPr>
          <a:p>
            <a:pPr algn="l">
              <a:lnSpc>
                <a:spcPct val="150000"/>
              </a:lnSpc>
              <a:spcAft>
                <a:spcPct val="0"/>
              </a:spcAft>
              <a:tabLst>
                <a:tab pos="2400300" algn="l"/>
              </a:tabLst>
            </a:pPr>
            <a:r>
              <a:rPr lang="en-US" sz="2400" b="1" kern="100">
                <a:effectLst/>
                <a:latin typeface="+mn-ea"/>
                <a:sym typeface="+mn-ea"/>
              </a:rPr>
              <a:t>PGA(C3)</a:t>
            </a:r>
            <a:endParaRPr lang="zh-CN" sz="2400" b="1" kern="100">
              <a:effectLst/>
              <a:latin typeface="+mn-ea"/>
              <a:ea typeface="+mn-ea"/>
            </a:endParaRPr>
          </a:p>
          <a:p>
            <a:pPr algn="l">
              <a:lnSpc>
                <a:spcPct val="150000"/>
              </a:lnSpc>
              <a:spcAft>
                <a:spcPct val="0"/>
              </a:spcAft>
              <a:tabLst>
                <a:tab pos="2400300" algn="l"/>
              </a:tabLst>
            </a:pPr>
            <a:r>
              <a:rPr lang="en-US" sz="2400" b="1" kern="100">
                <a:effectLst/>
                <a:latin typeface="+mn-ea"/>
                <a:sym typeface="+mn-ea"/>
              </a:rPr>
              <a:t>OAA(C4)</a:t>
            </a:r>
            <a:endParaRPr lang="en-US" sz="2400" b="1" kern="100">
              <a:effectLst/>
              <a:latin typeface="+mn-ea"/>
            </a:endParaRPr>
          </a:p>
        </p:txBody>
      </p:sp>
      <p:sp>
        <p:nvSpPr>
          <p:cNvPr id="18" name="文本框 17"/>
          <p:cNvSpPr txBox="1"/>
          <p:nvPr/>
        </p:nvSpPr>
        <p:spPr>
          <a:xfrm>
            <a:off x="7192010" y="3860800"/>
            <a:ext cx="2360295" cy="1198880"/>
          </a:xfrm>
          <a:prstGeom prst="rect">
            <a:avLst/>
          </a:prstGeom>
          <a:noFill/>
        </p:spPr>
        <p:txBody>
          <a:bodyPr wrap="square" rtlCol="0">
            <a:spAutoFit/>
          </a:bodyPr>
          <a:p>
            <a:pPr algn="l">
              <a:lnSpc>
                <a:spcPct val="150000"/>
              </a:lnSpc>
              <a:spcAft>
                <a:spcPct val="0"/>
              </a:spcAft>
              <a:tabLst>
                <a:tab pos="2400300" algn="l"/>
              </a:tabLst>
            </a:pPr>
            <a:r>
              <a:rPr lang="zh-CN" sz="2400" b="1" kern="0">
                <a:effectLst/>
                <a:latin typeface="+mn-ea"/>
                <a:sym typeface="+mn-ea"/>
              </a:rPr>
              <a:t>叶肉细胞</a:t>
            </a:r>
            <a:endParaRPr lang="zh-CN" sz="2400" b="1" kern="0">
              <a:effectLst/>
              <a:latin typeface="+mn-ea"/>
              <a:ea typeface="+mn-ea"/>
            </a:endParaRPr>
          </a:p>
          <a:p>
            <a:pPr algn="l">
              <a:lnSpc>
                <a:spcPct val="150000"/>
              </a:lnSpc>
              <a:spcAft>
                <a:spcPct val="0"/>
              </a:spcAft>
              <a:tabLst>
                <a:tab pos="2400300" algn="l"/>
              </a:tabLst>
            </a:pPr>
            <a:r>
              <a:rPr lang="zh-CN" sz="2400" b="1" kern="0">
                <a:effectLst/>
                <a:latin typeface="+mn-ea"/>
                <a:sym typeface="+mn-ea"/>
              </a:rPr>
              <a:t>叶绿体类囊体</a:t>
            </a:r>
            <a:endParaRPr lang="zh-CN" sz="2400" b="1" kern="0">
              <a:effectLst/>
              <a:latin typeface="+mn-ea"/>
            </a:endParaRPr>
          </a:p>
        </p:txBody>
      </p:sp>
      <p:sp>
        <p:nvSpPr>
          <p:cNvPr id="19" name="文本框 18"/>
          <p:cNvSpPr txBox="1"/>
          <p:nvPr/>
        </p:nvSpPr>
        <p:spPr>
          <a:xfrm>
            <a:off x="9552305" y="3936365"/>
            <a:ext cx="1850390" cy="1198880"/>
          </a:xfrm>
          <a:prstGeom prst="rect">
            <a:avLst/>
          </a:prstGeom>
          <a:noFill/>
        </p:spPr>
        <p:txBody>
          <a:bodyPr wrap="square" rtlCol="0">
            <a:spAutoFit/>
          </a:bodyPr>
          <a:p>
            <a:pPr algn="l">
              <a:lnSpc>
                <a:spcPct val="150000"/>
              </a:lnSpc>
              <a:spcAft>
                <a:spcPct val="0"/>
              </a:spcAft>
              <a:tabLst>
                <a:tab pos="2400300" algn="l"/>
              </a:tabLst>
            </a:pPr>
            <a:r>
              <a:rPr lang="zh-CN" sz="2400" b="1" kern="0">
                <a:effectLst/>
                <a:latin typeface="+mn-ea"/>
                <a:sym typeface="+mn-ea"/>
              </a:rPr>
              <a:t>维管束细胞</a:t>
            </a:r>
            <a:endParaRPr lang="zh-CN" sz="2400" b="1" kern="0">
              <a:effectLst/>
              <a:latin typeface="+mn-ea"/>
              <a:sym typeface="+mn-ea"/>
            </a:endParaRPr>
          </a:p>
          <a:p>
            <a:pPr algn="l">
              <a:lnSpc>
                <a:spcPct val="150000"/>
              </a:lnSpc>
              <a:spcAft>
                <a:spcPct val="0"/>
              </a:spcAft>
              <a:tabLst>
                <a:tab pos="2400300" algn="l"/>
              </a:tabLst>
            </a:pPr>
            <a:r>
              <a:rPr lang="zh-CN" sz="2400" b="1" kern="0">
                <a:effectLst/>
                <a:latin typeface="+mn-ea"/>
                <a:sym typeface="+mn-ea"/>
              </a:rPr>
              <a:t>叶绿体基质</a:t>
            </a:r>
            <a:endParaRPr lang="zh-CN" sz="2400" b="1" kern="0">
              <a:effectLst/>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099" y="1568589"/>
            <a:ext cx="11656625" cy="2520950"/>
          </a:xfrm>
          <a:prstGeom prst="rect">
            <a:avLst/>
          </a:prstGeom>
        </p:spPr>
        <p:txBody>
          <a:bodyPr wrap="square" lIns="121898" tIns="60948" rIns="121898" bIns="60948">
            <a:spAutoFit/>
          </a:bodyPr>
          <a:lstStyle/>
          <a:p>
            <a:pPr algn="just">
              <a:lnSpc>
                <a:spcPct val="150000"/>
              </a:lnSpc>
              <a:spcAft>
                <a:spcPts val="0"/>
              </a:spcAft>
            </a:pPr>
            <a:r>
              <a:rPr lang="en-US" altLang="zh-CN" sz="2600" b="1" kern="100">
                <a:solidFill>
                  <a:srgbClr val="262626"/>
                </a:solidFill>
                <a:latin typeface="宋体" panose="02010600030101010101" pitchFamily="2" charset="-122"/>
                <a:ea typeface="宋体" panose="02010600030101010101" pitchFamily="2" charset="-122"/>
                <a:cs typeface="Times New Roman" panose="02020603050405020304" pitchFamily="18" charset="0"/>
              </a:rPr>
              <a:t>①</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植物</a:t>
            </a:r>
            <a:r>
              <a:rPr lang="zh-CN" altLang="zh-CN" sz="2600" b="1" kern="100">
                <a:solidFill>
                  <a:srgbClr val="262626"/>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叶肉细胞的叶绿体有类囊体，能进行光反应</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，而</a:t>
            </a:r>
            <a:r>
              <a:rPr lang="zh-CN" altLang="zh-CN" sz="2600" b="1" kern="100">
                <a:solidFill>
                  <a:srgbClr val="262626"/>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维管束鞘细胞没有完整的叶绿体</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植物光反应发生在叶肉细胞的叶绿体类囊体薄膜上，而</a:t>
            </a:r>
            <a:r>
              <a:rPr lang="en-US" altLang="zh-CN" sz="2600" b="1" kern="100">
                <a:solidFill>
                  <a:srgbClr val="262626"/>
                </a:solidFill>
                <a:highlight>
                  <a:srgbClr val="FFFF00"/>
                </a:highlight>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a:solidFill>
                  <a:srgbClr val="262626"/>
                </a:solidFill>
                <a:highlight>
                  <a:srgbClr val="FFFF00"/>
                </a:highlight>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262626"/>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的固定发生在叶肉细胞的细胞质基质和维管束鞘细胞的叶绿体基质</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中。</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a:solidFill>
                  <a:srgbClr val="262626"/>
                </a:solidFill>
                <a:latin typeface="Times New Roman" panose="02020603050405020304" pitchFamily="18" charset="0"/>
                <a:cs typeface="Times New Roman" panose="02020603050405020304" pitchFamily="18" charset="0"/>
              </a:rPr>
              <a:t>　　　</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50" name="Picture 2" descr="名师解读"/>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936" y="784505"/>
            <a:ext cx="1840551" cy="4611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6482715"/>
          </a:xfrm>
          <a:prstGeom prst="rect">
            <a:avLst/>
          </a:prstGeom>
        </p:spPr>
        <p:txBody>
          <a:bodyPr wrap="square" lIns="121898" tIns="60948" rIns="121898" bIns="60948">
            <a:spAutoFit/>
          </a:bodyPr>
          <a:lstStyle/>
          <a:p>
            <a:pPr marL="252095" indent="-457200" algn="just" fontAlgn="auto">
              <a:lnSpc>
                <a:spcPct val="120000"/>
              </a:lnSpc>
              <a:spcAft>
                <a:spcPts val="0"/>
              </a:spcAft>
            </a:pPr>
            <a:r>
              <a:rPr lang="en-US" altLang="zh-CN" sz="2600" b="1" kern="100" dirty="0">
                <a:latin typeface="Times New Roman" panose="02020603050405020304" pitchFamily="18" charset="0"/>
                <a:ea typeface="黑体" panose="02010609060101010101" pitchFamily="49" charset="-122"/>
                <a:cs typeface="Arial" panose="020B0604020202020204" pitchFamily="34" charset="0"/>
              </a:rPr>
              <a:t>[</a:t>
            </a:r>
            <a:r>
              <a:rPr lang="zh-CN" altLang="zh-CN" sz="2600" b="1" kern="100" dirty="0">
                <a:latin typeface="Times New Roman" panose="02020603050405020304" pitchFamily="18" charset="0"/>
                <a:ea typeface="黑体" panose="02010609060101010101" pitchFamily="49" charset="-122"/>
                <a:cs typeface="Arial" panose="020B0604020202020204" pitchFamily="34" charset="0"/>
              </a:rPr>
              <a:t>例</a:t>
            </a:r>
            <a:r>
              <a:rPr lang="en-US" altLang="zh-CN" sz="2600" b="1" kern="100" dirty="0">
                <a:latin typeface="Times New Roman" panose="02020603050405020304" pitchFamily="18" charset="0"/>
                <a:ea typeface="黑体" panose="02010609060101010101" pitchFamily="49" charset="-122"/>
                <a:cs typeface="Arial" panose="020B0604020202020204" pitchFamily="34" charset="0"/>
              </a:rPr>
              <a:t>1]</a:t>
            </a:r>
            <a:r>
              <a:rPr lang="en-US" altLang="zh-CN" sz="2600" kern="100" dirty="0">
                <a:solidFill>
                  <a:srgbClr val="262626"/>
                </a:solidFill>
                <a:latin typeface="Times New Roman" panose="02020603050405020304" pitchFamily="18" charset="0"/>
                <a:cs typeface="Arial" panose="020B0604020202020204" pitchFamily="34"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Arial" panose="020B0604020202020204" pitchFamily="34"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Arial" panose="020B0604020202020204" pitchFamily="34" charset="0"/>
              </a:rPr>
              <a:t>全国甲卷，</a:t>
            </a:r>
            <a:r>
              <a:rPr lang="en-US" altLang="zh-CN" sz="2600" b="1" kern="100" dirty="0">
                <a:solidFill>
                  <a:srgbClr val="262626"/>
                </a:solidFill>
                <a:latin typeface="Times New Roman" panose="02020603050405020304" pitchFamily="18" charset="0"/>
                <a:ea typeface="宋体" panose="02010600030101010101" pitchFamily="2" charset="-122"/>
                <a:cs typeface="Arial" panose="020B0604020202020204" pitchFamily="34" charset="0"/>
              </a:rPr>
              <a:t>29)</a:t>
            </a:r>
            <a:r>
              <a:rPr lang="zh-CN" altLang="zh-CN" sz="2600" kern="100" dirty="0">
                <a:solidFill>
                  <a:srgbClr val="262626"/>
                </a:solidFill>
                <a:latin typeface="Times New Roman" panose="02020603050405020304" pitchFamily="18" charset="0"/>
                <a:cs typeface="Arial" panose="020B0604020202020204" pitchFamily="34" charset="0"/>
              </a:rPr>
              <a:t>根据光合作用中</a:t>
            </a:r>
            <a:r>
              <a:rPr lang="en-US" altLang="zh-CN" sz="2600" kern="100" dirty="0">
                <a:solidFill>
                  <a:srgbClr val="262626"/>
                </a:solidFill>
                <a:latin typeface="Times New Roman" panose="02020603050405020304" pitchFamily="18" charset="0"/>
                <a:cs typeface="Arial" panose="020B0604020202020204" pitchFamily="34" charset="0"/>
              </a:rPr>
              <a:t>CO</a:t>
            </a:r>
            <a:r>
              <a:rPr lang="en-US" altLang="zh-CN" sz="2600" kern="100" baseline="-250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的固定方式不同，可将植物分为</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3</a:t>
            </a:r>
            <a:r>
              <a:rPr lang="zh-CN" altLang="zh-CN" sz="2600" kern="100" dirty="0">
                <a:solidFill>
                  <a:srgbClr val="262626"/>
                </a:solidFill>
                <a:latin typeface="Times New Roman" panose="02020603050405020304" pitchFamily="18" charset="0"/>
                <a:cs typeface="Arial" panose="020B0604020202020204" pitchFamily="34" charset="0"/>
              </a:rPr>
              <a:t>植物和</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4</a:t>
            </a:r>
            <a:r>
              <a:rPr lang="zh-CN" altLang="zh-CN" sz="2600" kern="100" dirty="0">
                <a:solidFill>
                  <a:srgbClr val="262626"/>
                </a:solidFill>
                <a:latin typeface="Times New Roman" panose="02020603050405020304" pitchFamily="18" charset="0"/>
                <a:cs typeface="Arial" panose="020B0604020202020204" pitchFamily="34" charset="0"/>
              </a:rPr>
              <a:t>植物等类型。</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4</a:t>
            </a:r>
            <a:r>
              <a:rPr lang="zh-CN" altLang="zh-CN" sz="2600" kern="100" dirty="0">
                <a:solidFill>
                  <a:srgbClr val="262626"/>
                </a:solidFill>
                <a:latin typeface="Times New Roman" panose="02020603050405020304" pitchFamily="18" charset="0"/>
                <a:cs typeface="Arial" panose="020B0604020202020204" pitchFamily="34" charset="0"/>
              </a:rPr>
              <a:t>植物的</a:t>
            </a:r>
            <a:r>
              <a:rPr lang="en-US" altLang="zh-CN" sz="2600" kern="100" dirty="0">
                <a:solidFill>
                  <a:srgbClr val="262626"/>
                </a:solidFill>
                <a:latin typeface="Times New Roman" panose="02020603050405020304" pitchFamily="18" charset="0"/>
                <a:cs typeface="Arial" panose="020B0604020202020204" pitchFamily="34" charset="0"/>
              </a:rPr>
              <a:t>CO</a:t>
            </a:r>
            <a:r>
              <a:rPr lang="en-US" altLang="zh-CN" sz="2600" kern="100" baseline="-250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补偿点比</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3</a:t>
            </a:r>
            <a:r>
              <a:rPr lang="zh-CN" altLang="zh-CN" sz="2600" kern="100" dirty="0">
                <a:solidFill>
                  <a:srgbClr val="262626"/>
                </a:solidFill>
                <a:latin typeface="Times New Roman" panose="02020603050405020304" pitchFamily="18" charset="0"/>
                <a:cs typeface="Arial" panose="020B0604020202020204" pitchFamily="34" charset="0"/>
              </a:rPr>
              <a:t>植物的低。</a:t>
            </a:r>
            <a:r>
              <a:rPr lang="en-US" altLang="zh-CN" sz="2600" kern="100" dirty="0">
                <a:solidFill>
                  <a:srgbClr val="262626"/>
                </a:solidFill>
                <a:latin typeface="Times New Roman" panose="02020603050405020304" pitchFamily="18" charset="0"/>
                <a:cs typeface="Arial" panose="020B0604020202020204" pitchFamily="34" charset="0"/>
              </a:rPr>
              <a:t>CO</a:t>
            </a:r>
            <a:r>
              <a:rPr lang="en-US" altLang="zh-CN" sz="2600" kern="100" baseline="-250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补偿点通常是指环境</a:t>
            </a:r>
            <a:r>
              <a:rPr lang="en-US" altLang="zh-CN" sz="2600" kern="100" dirty="0">
                <a:solidFill>
                  <a:srgbClr val="262626"/>
                </a:solidFill>
                <a:latin typeface="Times New Roman" panose="02020603050405020304" pitchFamily="18" charset="0"/>
                <a:cs typeface="Arial" panose="020B0604020202020204" pitchFamily="34" charset="0"/>
              </a:rPr>
              <a:t>CO</a:t>
            </a:r>
            <a:r>
              <a:rPr lang="en-US" altLang="zh-CN" sz="2600" kern="100" baseline="-250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浓度降低导致光合速率与呼吸速率相等时的环境</a:t>
            </a:r>
            <a:r>
              <a:rPr lang="en-US" altLang="zh-CN" sz="2600" kern="100" dirty="0">
                <a:solidFill>
                  <a:srgbClr val="262626"/>
                </a:solidFill>
                <a:latin typeface="Times New Roman" panose="02020603050405020304" pitchFamily="18" charset="0"/>
                <a:cs typeface="Arial" panose="020B0604020202020204" pitchFamily="34" charset="0"/>
              </a:rPr>
              <a:t>CO</a:t>
            </a:r>
            <a:r>
              <a:rPr lang="en-US" altLang="zh-CN" sz="2600" kern="100" baseline="-250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浓度。回答下列问题：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pPr>
            <a:r>
              <a:rPr lang="en-US" altLang="zh-CN" sz="2600" kern="100" dirty="0" smtClean="0">
                <a:solidFill>
                  <a:srgbClr val="262626"/>
                </a:solidFill>
                <a:latin typeface="Times New Roman" panose="02020603050405020304" pitchFamily="18" charset="0"/>
                <a:cs typeface="Arial" panose="020B0604020202020204" pitchFamily="34" charset="0"/>
              </a:rPr>
              <a:t>	(</a:t>
            </a:r>
            <a:r>
              <a:rPr lang="en-US" altLang="zh-CN" sz="2600" kern="100" dirty="0">
                <a:solidFill>
                  <a:srgbClr val="262626"/>
                </a:solidFill>
                <a:latin typeface="Times New Roman" panose="02020603050405020304" pitchFamily="18" charset="0"/>
                <a:cs typeface="Arial" panose="020B0604020202020204" pitchFamily="34" charset="0"/>
              </a:rPr>
              <a:t>1)</a:t>
            </a:r>
            <a:r>
              <a:rPr lang="zh-CN" altLang="zh-CN" sz="2600" kern="100" dirty="0">
                <a:solidFill>
                  <a:srgbClr val="262626"/>
                </a:solidFill>
                <a:latin typeface="Times New Roman" panose="02020603050405020304" pitchFamily="18" charset="0"/>
                <a:cs typeface="Arial" panose="020B0604020202020204" pitchFamily="34" charset="0"/>
              </a:rPr>
              <a:t>不同植物</a:t>
            </a:r>
            <a:r>
              <a:rPr lang="en-US" altLang="zh-CN" sz="2600" kern="100" dirty="0">
                <a:solidFill>
                  <a:srgbClr val="262626"/>
                </a:solidFill>
                <a:latin typeface="Times New Roman" panose="02020603050405020304" pitchFamily="18" charset="0"/>
                <a:cs typeface="Arial" panose="020B0604020202020204" pitchFamily="34" charset="0"/>
              </a:rPr>
              <a:t>(</a:t>
            </a:r>
            <a:r>
              <a:rPr lang="zh-CN" altLang="zh-CN" sz="2600" kern="100" dirty="0">
                <a:solidFill>
                  <a:srgbClr val="262626"/>
                </a:solidFill>
                <a:latin typeface="Times New Roman" panose="02020603050405020304" pitchFamily="18" charset="0"/>
                <a:cs typeface="Arial" panose="020B0604020202020204" pitchFamily="34" charset="0"/>
              </a:rPr>
              <a:t>如</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3</a:t>
            </a:r>
            <a:r>
              <a:rPr lang="zh-CN" altLang="zh-CN" sz="2600" kern="100" dirty="0">
                <a:solidFill>
                  <a:srgbClr val="262626"/>
                </a:solidFill>
                <a:latin typeface="Times New Roman" panose="02020603050405020304" pitchFamily="18" charset="0"/>
                <a:cs typeface="Arial" panose="020B0604020202020204" pitchFamily="34" charset="0"/>
              </a:rPr>
              <a:t>植物和</a:t>
            </a:r>
            <a:r>
              <a:rPr lang="en-US" altLang="zh-CN" sz="2600" kern="100" dirty="0">
                <a:solidFill>
                  <a:srgbClr val="262626"/>
                </a:solidFill>
                <a:latin typeface="Times New Roman" panose="02020603050405020304" pitchFamily="18" charset="0"/>
                <a:cs typeface="Arial" panose="020B0604020202020204" pitchFamily="34" charset="0"/>
              </a:rPr>
              <a:t>C</a:t>
            </a:r>
            <a:r>
              <a:rPr lang="en-US" altLang="zh-CN" sz="2600" kern="100" baseline="-25000" dirty="0">
                <a:solidFill>
                  <a:srgbClr val="262626"/>
                </a:solidFill>
                <a:latin typeface="Times New Roman" panose="02020603050405020304" pitchFamily="18" charset="0"/>
                <a:cs typeface="Arial" panose="020B0604020202020204" pitchFamily="34" charset="0"/>
              </a:rPr>
              <a:t>4</a:t>
            </a:r>
            <a:r>
              <a:rPr lang="zh-CN" altLang="zh-CN" sz="2600" kern="100" dirty="0">
                <a:solidFill>
                  <a:srgbClr val="262626"/>
                </a:solidFill>
                <a:latin typeface="Times New Roman" panose="02020603050405020304" pitchFamily="18" charset="0"/>
                <a:cs typeface="Arial" panose="020B0604020202020204" pitchFamily="34" charset="0"/>
              </a:rPr>
              <a:t>植物</a:t>
            </a:r>
            <a:r>
              <a:rPr lang="en-US" altLang="zh-CN" sz="2600" kern="100" dirty="0">
                <a:solidFill>
                  <a:srgbClr val="262626"/>
                </a:solidFill>
                <a:latin typeface="Times New Roman" panose="02020603050405020304" pitchFamily="18" charset="0"/>
                <a:cs typeface="Arial" panose="020B0604020202020204" pitchFamily="34" charset="0"/>
              </a:rPr>
              <a:t>)</a:t>
            </a:r>
            <a:r>
              <a:rPr lang="zh-CN" altLang="zh-CN" sz="2600" kern="100" dirty="0">
                <a:solidFill>
                  <a:srgbClr val="262626"/>
                </a:solidFill>
                <a:latin typeface="Times New Roman" panose="02020603050405020304" pitchFamily="18" charset="0"/>
                <a:cs typeface="Arial" panose="020B0604020202020204" pitchFamily="34" charset="0"/>
              </a:rPr>
              <a:t>光合作用光反应阶段的产物是相同的，光反应阶段的产物是</a:t>
            </a:r>
            <a:r>
              <a:rPr lang="en-US" altLang="zh-CN" sz="2600" kern="100" dirty="0">
                <a:solidFill>
                  <a:srgbClr val="262626"/>
                </a:solidFill>
                <a:latin typeface="Times New Roman" panose="02020603050405020304" pitchFamily="18" charset="0"/>
                <a:cs typeface="Arial" panose="020B0604020202020204" pitchFamily="34" charset="0"/>
              </a:rPr>
              <a:t>____________________(</a:t>
            </a:r>
            <a:r>
              <a:rPr lang="zh-CN" altLang="zh-CN" sz="2600" kern="100" dirty="0">
                <a:solidFill>
                  <a:srgbClr val="262626"/>
                </a:solidFill>
                <a:latin typeface="Times New Roman" panose="02020603050405020304" pitchFamily="18" charset="0"/>
                <a:cs typeface="Arial" panose="020B0604020202020204" pitchFamily="34" charset="0"/>
              </a:rPr>
              <a:t>答出</a:t>
            </a:r>
            <a:r>
              <a:rPr lang="en-US" altLang="zh-CN" sz="2600" kern="100" dirty="0">
                <a:solidFill>
                  <a:srgbClr val="262626"/>
                </a:solidFill>
                <a:latin typeface="Times New Roman" panose="02020603050405020304" pitchFamily="18" charset="0"/>
                <a:cs typeface="Arial" panose="020B0604020202020204" pitchFamily="34" charset="0"/>
              </a:rPr>
              <a:t>3</a:t>
            </a:r>
            <a:r>
              <a:rPr lang="zh-CN" altLang="zh-CN" sz="2600" kern="100" dirty="0">
                <a:solidFill>
                  <a:srgbClr val="262626"/>
                </a:solidFill>
                <a:latin typeface="Times New Roman" panose="02020603050405020304" pitchFamily="18" charset="0"/>
                <a:cs typeface="Arial" panose="020B0604020202020204" pitchFamily="34" charset="0"/>
              </a:rPr>
              <a:t>点即可</a:t>
            </a:r>
            <a:r>
              <a:rPr lang="en-US" altLang="zh-CN" sz="2600" kern="100" dirty="0">
                <a:solidFill>
                  <a:srgbClr val="262626"/>
                </a:solidFill>
                <a:latin typeface="Times New Roman" panose="02020603050405020304" pitchFamily="18" charset="0"/>
                <a:cs typeface="Arial" panose="020B0604020202020204" pitchFamily="34" charset="0"/>
              </a:rPr>
              <a:t>)</a:t>
            </a:r>
            <a:r>
              <a:rPr lang="zh-CN" altLang="zh-CN" sz="2600" kern="100" dirty="0">
                <a:solidFill>
                  <a:srgbClr val="262626"/>
                </a:solidFill>
                <a:latin typeface="Times New Roman" panose="02020603050405020304" pitchFamily="18" charset="0"/>
                <a:cs typeface="Arial" panose="020B0604020202020204" pitchFamily="34"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pPr>
            <a:r>
              <a:rPr lang="en-US" altLang="zh-CN" sz="2600" kern="100" dirty="0" smtClean="0">
                <a:solidFill>
                  <a:srgbClr val="262626"/>
                </a:solidFill>
                <a:latin typeface="Times New Roman" panose="02020603050405020304" pitchFamily="18" charset="0"/>
                <a:cs typeface="Arial" panose="020B0604020202020204" pitchFamily="34" charset="0"/>
              </a:rPr>
              <a:t>	(</a:t>
            </a:r>
            <a:r>
              <a:rPr lang="en-US" altLang="zh-CN" sz="2600" kern="100" dirty="0">
                <a:solidFill>
                  <a:srgbClr val="262626"/>
                </a:solidFill>
                <a:latin typeface="Times New Roman" panose="02020603050405020304" pitchFamily="18" charset="0"/>
                <a:cs typeface="Arial" panose="020B0604020202020204" pitchFamily="34" charset="0"/>
              </a:rPr>
              <a:t>2)</a:t>
            </a:r>
            <a:r>
              <a:rPr lang="zh-CN" altLang="zh-CN" sz="2600" kern="100" dirty="0">
                <a:solidFill>
                  <a:srgbClr val="262626"/>
                </a:solidFill>
                <a:latin typeface="Times New Roman" panose="02020603050405020304" pitchFamily="18" charset="0"/>
                <a:cs typeface="Arial" panose="020B0604020202020204" pitchFamily="34" charset="0"/>
              </a:rPr>
              <a:t>正常条件下，植物叶片的光合产物不会全部运输到其他部位，原因是</a:t>
            </a:r>
            <a:r>
              <a:rPr lang="en-US" altLang="zh-CN" sz="2600" kern="100" dirty="0" smtClean="0">
                <a:solidFill>
                  <a:srgbClr val="262626"/>
                </a:solidFill>
                <a:latin typeface="Times New Roman" panose="02020603050405020304" pitchFamily="18" charset="0"/>
                <a:cs typeface="Arial" panose="020B0604020202020204" pitchFamily="34" charset="0"/>
              </a:rPr>
              <a:t>__________________________________________________(</a:t>
            </a:r>
            <a:r>
              <a:rPr lang="zh-CN" altLang="zh-CN" sz="2600" kern="100" dirty="0">
                <a:solidFill>
                  <a:srgbClr val="262626"/>
                </a:solidFill>
                <a:latin typeface="Times New Roman" panose="02020603050405020304" pitchFamily="18" charset="0"/>
                <a:cs typeface="Arial" panose="020B0604020202020204" pitchFamily="34" charset="0"/>
              </a:rPr>
              <a:t>答出</a:t>
            </a:r>
            <a:r>
              <a:rPr lang="en-US" altLang="zh-CN" sz="2600" kern="100" dirty="0">
                <a:solidFill>
                  <a:srgbClr val="262626"/>
                </a:solidFill>
                <a:latin typeface="Times New Roman" panose="02020603050405020304" pitchFamily="18" charset="0"/>
                <a:cs typeface="Arial" panose="020B0604020202020204" pitchFamily="34" charset="0"/>
              </a:rPr>
              <a:t>1</a:t>
            </a:r>
            <a:r>
              <a:rPr lang="zh-CN" altLang="zh-CN" sz="2600" kern="100" dirty="0">
                <a:solidFill>
                  <a:srgbClr val="262626"/>
                </a:solidFill>
                <a:latin typeface="Times New Roman" panose="02020603050405020304" pitchFamily="18" charset="0"/>
                <a:cs typeface="Arial" panose="020B0604020202020204" pitchFamily="34" charset="0"/>
              </a:rPr>
              <a:t>点即可</a:t>
            </a:r>
            <a:r>
              <a:rPr lang="en-US" altLang="zh-CN" sz="2600" kern="100" dirty="0">
                <a:solidFill>
                  <a:srgbClr val="262626"/>
                </a:solidFill>
                <a:latin typeface="Times New Roman" panose="02020603050405020304" pitchFamily="18" charset="0"/>
                <a:cs typeface="Arial" panose="020B0604020202020204" pitchFamily="34" charset="0"/>
              </a:rPr>
              <a:t>)</a:t>
            </a:r>
            <a:r>
              <a:rPr lang="zh-CN" altLang="zh-CN" sz="2600" kern="100" dirty="0">
                <a:solidFill>
                  <a:srgbClr val="262626"/>
                </a:solidFill>
                <a:latin typeface="Times New Roman" panose="02020603050405020304" pitchFamily="18" charset="0"/>
                <a:cs typeface="Arial" panose="020B0604020202020204" pitchFamily="34" charset="0"/>
              </a:rPr>
              <a:t>。</a:t>
            </a:r>
            <a:endParaRPr lang="zh-CN" altLang="zh-CN" sz="2600" kern="100" dirty="0">
              <a:solidFill>
                <a:srgbClr val="262626"/>
              </a:solidFill>
              <a:latin typeface="Times New Roman" panose="02020603050405020304" pitchFamily="18" charset="0"/>
              <a:cs typeface="Arial" panose="020B0604020202020204" pitchFamily="34"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Arial" panose="020B0604020202020204" pitchFamily="34" charset="0"/>
                <a:sym typeface="+mn-ea"/>
              </a:rPr>
              <a:t>(3)</a:t>
            </a:r>
            <a:r>
              <a:rPr lang="zh-CN" altLang="zh-CN" sz="2600" kern="100" dirty="0">
                <a:solidFill>
                  <a:srgbClr val="262626"/>
                </a:solidFill>
                <a:latin typeface="Times New Roman" panose="02020603050405020304" pitchFamily="18" charset="0"/>
                <a:cs typeface="Arial" panose="020B0604020202020204" pitchFamily="34" charset="0"/>
                <a:sym typeface="+mn-ea"/>
              </a:rPr>
              <a:t>干旱会导致气孔开度减小，研究发现在同等程度干旱条件下，</a:t>
            </a:r>
            <a:r>
              <a:rPr lang="en-US" altLang="zh-CN" sz="2600" kern="100" dirty="0">
                <a:solidFill>
                  <a:srgbClr val="262626"/>
                </a:solidFill>
                <a:latin typeface="Times New Roman" panose="02020603050405020304" pitchFamily="18" charset="0"/>
                <a:cs typeface="Arial" panose="020B0604020202020204" pitchFamily="34" charset="0"/>
                <a:sym typeface="+mn-ea"/>
              </a:rPr>
              <a:t>C</a:t>
            </a:r>
            <a:r>
              <a:rPr lang="en-US" altLang="zh-CN" sz="2600" kern="100" baseline="-25000" dirty="0">
                <a:solidFill>
                  <a:srgbClr val="262626"/>
                </a:solidFill>
                <a:latin typeface="Times New Roman" panose="02020603050405020304" pitchFamily="18" charset="0"/>
                <a:cs typeface="Arial" panose="020B0604020202020204" pitchFamily="34" charset="0"/>
                <a:sym typeface="+mn-ea"/>
              </a:rPr>
              <a:t>4</a:t>
            </a:r>
            <a:r>
              <a:rPr lang="zh-CN" altLang="zh-CN" sz="2600" kern="100" dirty="0">
                <a:solidFill>
                  <a:srgbClr val="262626"/>
                </a:solidFill>
                <a:latin typeface="Times New Roman" panose="02020603050405020304" pitchFamily="18" charset="0"/>
                <a:cs typeface="Arial" panose="020B0604020202020204" pitchFamily="34" charset="0"/>
                <a:sym typeface="+mn-ea"/>
              </a:rPr>
              <a:t>植物比</a:t>
            </a:r>
            <a:r>
              <a:rPr lang="en-US" altLang="zh-CN" sz="2600" kern="100" dirty="0">
                <a:solidFill>
                  <a:srgbClr val="262626"/>
                </a:solidFill>
                <a:latin typeface="Times New Roman" panose="02020603050405020304" pitchFamily="18" charset="0"/>
                <a:cs typeface="Arial" panose="020B0604020202020204" pitchFamily="34" charset="0"/>
                <a:sym typeface="+mn-ea"/>
              </a:rPr>
              <a:t>C</a:t>
            </a:r>
            <a:r>
              <a:rPr lang="en-US" altLang="zh-CN" sz="2600" kern="100" baseline="-25000" dirty="0">
                <a:solidFill>
                  <a:srgbClr val="262626"/>
                </a:solidFill>
                <a:latin typeface="Times New Roman" panose="02020603050405020304" pitchFamily="18" charset="0"/>
                <a:cs typeface="Arial" panose="020B0604020202020204" pitchFamily="34" charset="0"/>
                <a:sym typeface="+mn-ea"/>
              </a:rPr>
              <a:t>3</a:t>
            </a:r>
            <a:r>
              <a:rPr lang="zh-CN" altLang="zh-CN" sz="2600" kern="100" dirty="0">
                <a:solidFill>
                  <a:srgbClr val="262626"/>
                </a:solidFill>
                <a:latin typeface="Times New Roman" panose="02020603050405020304" pitchFamily="18" charset="0"/>
                <a:cs typeface="Arial" panose="020B0604020202020204" pitchFamily="34" charset="0"/>
                <a:sym typeface="+mn-ea"/>
              </a:rPr>
              <a:t>植物生长得好。从两种植物</a:t>
            </a:r>
            <a:r>
              <a:rPr lang="en-US" altLang="zh-CN" sz="2600" kern="100" dirty="0">
                <a:solidFill>
                  <a:srgbClr val="262626"/>
                </a:solidFill>
                <a:latin typeface="Times New Roman" panose="02020603050405020304" pitchFamily="18" charset="0"/>
                <a:cs typeface="Arial" panose="020B0604020202020204" pitchFamily="34" charset="0"/>
                <a:sym typeface="+mn-ea"/>
              </a:rPr>
              <a:t>CO</a:t>
            </a:r>
            <a:r>
              <a:rPr lang="en-US" altLang="zh-CN" sz="2600" kern="100" baseline="-25000" dirty="0">
                <a:solidFill>
                  <a:srgbClr val="262626"/>
                </a:solidFill>
                <a:latin typeface="Times New Roman" panose="02020603050405020304" pitchFamily="18" charset="0"/>
                <a:cs typeface="Arial" panose="020B0604020202020204" pitchFamily="34" charset="0"/>
                <a:sym typeface="+mn-ea"/>
              </a:rPr>
              <a:t>2</a:t>
            </a:r>
            <a:r>
              <a:rPr lang="zh-CN" altLang="zh-CN" sz="2600" kern="100" dirty="0">
                <a:solidFill>
                  <a:srgbClr val="262626"/>
                </a:solidFill>
                <a:latin typeface="Times New Roman" panose="02020603050405020304" pitchFamily="18" charset="0"/>
                <a:cs typeface="Arial" panose="020B0604020202020204" pitchFamily="34" charset="0"/>
                <a:sym typeface="+mn-ea"/>
              </a:rPr>
              <a:t>补偿点的角度分析，可能的原因</a:t>
            </a:r>
            <a:r>
              <a:rPr lang="zh-CN" altLang="zh-CN" sz="2600" kern="100" dirty="0" smtClean="0">
                <a:solidFill>
                  <a:srgbClr val="262626"/>
                </a:solidFill>
                <a:latin typeface="Times New Roman" panose="02020603050405020304" pitchFamily="18" charset="0"/>
                <a:cs typeface="Arial" panose="020B0604020202020204" pitchFamily="34" charset="0"/>
                <a:sym typeface="+mn-ea"/>
              </a:rPr>
              <a:t>是</a:t>
            </a:r>
            <a:r>
              <a:rPr lang="en-US" altLang="zh-CN" sz="2600" kern="100" dirty="0" smtClean="0">
                <a:solidFill>
                  <a:srgbClr val="262626"/>
                </a:solidFill>
                <a:latin typeface="Times New Roman" panose="02020603050405020304" pitchFamily="18" charset="0"/>
                <a:cs typeface="Arial" panose="020B0604020202020204" pitchFamily="34" charset="0"/>
                <a:sym typeface="+mn-ea"/>
              </a:rPr>
              <a:t>___________________________________________________________________</a:t>
            </a:r>
            <a:r>
              <a:rPr lang="zh-CN" altLang="zh-CN" sz="2600" kern="100" dirty="0">
                <a:solidFill>
                  <a:srgbClr val="262626"/>
                </a:solidFill>
                <a:latin typeface="Times New Roman" panose="02020603050405020304" pitchFamily="18" charset="0"/>
                <a:cs typeface="Arial" panose="020B0604020202020204" pitchFamily="34" charset="0"/>
                <a:sym typeface="+mn-ea"/>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pP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071699" y="3171425"/>
            <a:ext cx="2943370"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O</a:t>
            </a:r>
            <a:r>
              <a:rPr lang="en-US" altLang="zh-CN" sz="2600" baseline="-2500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NADPH</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和</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ATP</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911163" y="4368882"/>
            <a:ext cx="6519734"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叶片自身呼吸作用需要消耗一部分光合产物</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4" name="矩形 3"/>
          <p:cNvSpPr/>
          <p:nvPr/>
        </p:nvSpPr>
        <p:spPr>
          <a:xfrm>
            <a:off x="613075" y="6021137"/>
            <a:ext cx="9817669" cy="892552"/>
          </a:xfrm>
          <a:prstGeom prst="rect">
            <a:avLst/>
          </a:prstGeom>
        </p:spPr>
        <p:txBody>
          <a:bodyPr>
            <a:spAutoFit/>
          </a:bodyPr>
          <a:p>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4</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植物的</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CO</a:t>
            </a:r>
            <a:r>
              <a:rPr lang="en-US" altLang="zh-CN" sz="2600" baseline="-250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补偿点低于</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植物，</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4</a:t>
            </a:r>
            <a:r>
              <a:rPr lang="zh-CN"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植物能够利用较低浓度的</a:t>
            </a:r>
            <a:r>
              <a:rPr lang="en-US" altLang="zh-CN" sz="26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CO</a:t>
            </a:r>
            <a:r>
              <a:rPr lang="en-US" altLang="zh-CN" sz="2600" baseline="-25000" dirty="0">
                <a:solidFill>
                  <a:srgbClr val="C00000"/>
                </a:solidFill>
                <a:latin typeface="Times New Roman" panose="02020603050405020304" pitchFamily="18" charset="0"/>
                <a:ea typeface="微软雅黑" panose="020B0503020204020204" charset="-122"/>
                <a:cs typeface="Arial" panose="020B0604020202020204" pitchFamily="34" charset="0"/>
                <a:sym typeface="Times New Roman" panose="02020603050405020304" pitchFamily="18" charset="0"/>
              </a:rPr>
              <a:t>2</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444" y="404509"/>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景天科植物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(CAM</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b="1" kern="100">
              <a:effectLst/>
              <a:latin typeface="Times New Roman" panose="02020603050405020304" pitchFamily="18" charset="0"/>
              <a:ea typeface="黑体" panose="02010609060101010101" pitchFamily="49" charset="-122"/>
              <a:cs typeface="Courier New" panose="02070309020205020404" pitchFamily="49" charset="0"/>
            </a:endParaRPr>
          </a:p>
        </p:txBody>
      </p:sp>
      <p:pic>
        <p:nvPicPr>
          <p:cNvPr id="24579" name="Picture 3" descr="SY54A"/>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r="52420"/>
          <a:stretch>
            <a:fillRect/>
          </a:stretch>
        </p:blipFill>
        <p:spPr bwMode="auto">
          <a:xfrm>
            <a:off x="479425" y="836295"/>
            <a:ext cx="4320540" cy="550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231765" y="1268730"/>
            <a:ext cx="6959600" cy="4225925"/>
          </a:xfrm>
          <a:prstGeom prst="rect">
            <a:avLst/>
          </a:prstGeom>
          <a:noFill/>
        </p:spPr>
        <p:txBody>
          <a:bodyPr wrap="square" rtlCol="0" anchor="t">
            <a:spAutoFit/>
          </a:bodyPr>
          <a:p>
            <a:pPr indent="0" algn="just" fontAlgn="auto">
              <a:lnSpc>
                <a:spcPct val="120000"/>
              </a:lnSpc>
              <a:spcAft>
                <a:spcPct val="0"/>
              </a:spcAft>
              <a:tabLst>
                <a:tab pos="3060700" algn="l"/>
              </a:tabLst>
            </a:pPr>
            <a:r>
              <a:rPr lang="zh-CN" altLang="zh-CN" sz="2800" kern="100">
                <a:latin typeface="Times New Roman" panose="02020603050405020304"/>
                <a:cs typeface="Times New Roman" panose="02020603050405020304"/>
                <a:sym typeface="+mn-ea"/>
              </a:rPr>
              <a:t>仙人掌、菠萝和许多肉质植物都进行这种类型的光合作用。这类植物特别适合于炎热干旱地区</a:t>
            </a:r>
            <a:r>
              <a:rPr lang="zh-CN" altLang="zh-CN" sz="2800" kern="100">
                <a:latin typeface="Times New Roman" panose="02020603050405020304"/>
                <a:cs typeface="Times New Roman" panose="02020603050405020304"/>
                <a:sym typeface="+mn-ea"/>
              </a:rPr>
              <a:t>。</a:t>
            </a:r>
            <a:endParaRPr lang="zh-CN" altLang="zh-CN" sz="2800" kern="100">
              <a:latin typeface="Times New Roman" panose="02020603050405020304"/>
              <a:cs typeface="Times New Roman" panose="02020603050405020304"/>
              <a:sym typeface="+mn-ea"/>
            </a:endParaRPr>
          </a:p>
          <a:p>
            <a:pPr indent="0" algn="just" fontAlgn="auto">
              <a:lnSpc>
                <a:spcPct val="120000"/>
              </a:lnSpc>
              <a:spcAft>
                <a:spcPct val="0"/>
              </a:spcAft>
              <a:tabLst>
                <a:tab pos="3060700" algn="l"/>
              </a:tabLst>
            </a:pPr>
            <a:r>
              <a:rPr lang="en-US" altLang="zh-CN" sz="2800" kern="100">
                <a:latin typeface="宋体" panose="02010600030101010101" pitchFamily="2" charset="-122"/>
                <a:cs typeface="Times New Roman" panose="02020603050405020304"/>
                <a:sym typeface="+mn-ea"/>
              </a:rPr>
              <a:t>①</a:t>
            </a:r>
            <a:r>
              <a:rPr lang="zh-CN" altLang="zh-CN" sz="2800" kern="100">
                <a:solidFill>
                  <a:schemeClr val="tx1"/>
                </a:solidFill>
                <a:latin typeface="Times New Roman" panose="02020603050405020304"/>
                <a:cs typeface="Times New Roman" panose="02020603050405020304"/>
                <a:sym typeface="+mn-ea"/>
              </a:rPr>
              <a:t>气孔夜间开放，来自外界环境和</a:t>
            </a:r>
            <a:r>
              <a:rPr lang="en-US" altLang="zh-CN" sz="2800" u="sng" kern="100">
                <a:solidFill>
                  <a:schemeClr val="tx1"/>
                </a:solidFill>
                <a:latin typeface="Times New Roman" panose="02020603050405020304"/>
                <a:cs typeface="Times New Roman" panose="02020603050405020304"/>
                <a:sym typeface="+mn-ea"/>
              </a:rPr>
              <a:t>        </a:t>
            </a:r>
            <a:r>
              <a:rPr lang="zh-CN" altLang="en-US" sz="2800" kern="100">
                <a:solidFill>
                  <a:schemeClr val="tx1"/>
                </a:solidFill>
                <a:latin typeface="Times New Roman" panose="02020603050405020304"/>
                <a:cs typeface="Times New Roman" panose="02020603050405020304"/>
                <a:sym typeface="+mn-ea"/>
              </a:rPr>
              <a:t>产生的</a:t>
            </a:r>
            <a:r>
              <a:rPr lang="en-US" altLang="zh-CN" sz="2800" kern="100">
                <a:latin typeface="Times New Roman" panose="02020603050405020304"/>
                <a:cs typeface="Courier New" panose="02070309020205020404"/>
                <a:sym typeface="+mn-ea"/>
              </a:rPr>
              <a:t>CO</a:t>
            </a:r>
            <a:r>
              <a:rPr lang="en-US" altLang="zh-CN" sz="2800" kern="100" baseline="-25000">
                <a:latin typeface="Times New Roman" panose="02020603050405020304"/>
                <a:cs typeface="Courier New" panose="02070309020205020404"/>
                <a:sym typeface="+mn-ea"/>
              </a:rPr>
              <a:t>2</a:t>
            </a:r>
            <a:r>
              <a:rPr lang="zh-CN" altLang="zh-CN" sz="2800" kern="100">
                <a:solidFill>
                  <a:schemeClr val="tx1"/>
                </a:solidFill>
                <a:latin typeface="Times New Roman" panose="02020603050405020304"/>
                <a:cs typeface="Times New Roman" panose="02020603050405020304"/>
                <a:sym typeface="+mn-ea"/>
              </a:rPr>
              <a:t>，转化成</a:t>
            </a:r>
            <a:r>
              <a:rPr lang="en-US" altLang="zh-CN" sz="2800" kern="100">
                <a:solidFill>
                  <a:schemeClr val="tx1"/>
                </a:solidFill>
                <a:latin typeface="Times New Roman" panose="02020603050405020304"/>
                <a:cs typeface="Times New Roman" panose="02020603050405020304"/>
                <a:sym typeface="+mn-ea"/>
              </a:rPr>
              <a:t>H</a:t>
            </a:r>
            <a:r>
              <a:rPr lang="en-US" altLang="zh-CN" sz="2800" kern="100">
                <a:latin typeface="Times New Roman" panose="02020603050405020304"/>
                <a:cs typeface="Courier New" panose="02070309020205020404"/>
                <a:sym typeface="+mn-ea"/>
              </a:rPr>
              <a:t>CO</a:t>
            </a:r>
            <a:r>
              <a:rPr lang="en-US" altLang="zh-CN" sz="2800" kern="100" baseline="-25000">
                <a:latin typeface="Times New Roman" panose="02020603050405020304"/>
                <a:cs typeface="Courier New" panose="02070309020205020404"/>
                <a:sym typeface="+mn-ea"/>
              </a:rPr>
              <a:t>3</a:t>
            </a:r>
            <a:r>
              <a:rPr lang="en-US" altLang="zh-CN" sz="2800" b="1" kern="100" baseline="30000">
                <a:latin typeface="微软雅黑" panose="020B0503020204020204" charset="-122"/>
                <a:ea typeface="微软雅黑" panose="020B0503020204020204" charset="-122"/>
                <a:cs typeface="Courier New" panose="02070309020205020404"/>
                <a:sym typeface="+mn-ea"/>
              </a:rPr>
              <a:t>-</a:t>
            </a:r>
            <a:r>
              <a:rPr lang="en-US" altLang="zh-CN" sz="2800" kern="100">
                <a:latin typeface="微软雅黑" panose="020B0503020204020204" charset="-122"/>
                <a:ea typeface="微软雅黑" panose="020B0503020204020204" charset="-122"/>
                <a:cs typeface="Courier New" panose="02070309020205020404"/>
                <a:sym typeface="+mn-ea"/>
              </a:rPr>
              <a:t>,</a:t>
            </a:r>
            <a:r>
              <a:rPr lang="zh-CN" altLang="en-US" sz="2800" kern="100">
                <a:latin typeface="微软雅黑" panose="020B0503020204020204" charset="-122"/>
                <a:ea typeface="微软雅黑" panose="020B0503020204020204" charset="-122"/>
                <a:cs typeface="Courier New" panose="02070309020205020404"/>
                <a:sym typeface="+mn-ea"/>
              </a:rPr>
              <a:t>在</a:t>
            </a:r>
            <a:r>
              <a:rPr lang="en-US" altLang="zh-CN" sz="2800" kern="100">
                <a:latin typeface="微软雅黑" panose="020B0503020204020204" charset="-122"/>
                <a:ea typeface="微软雅黑" panose="020B0503020204020204" charset="-122"/>
                <a:cs typeface="Courier New" panose="02070309020205020404"/>
                <a:sym typeface="+mn-ea"/>
              </a:rPr>
              <a:t>PEP</a:t>
            </a:r>
            <a:r>
              <a:rPr lang="zh-CN" altLang="en-US" sz="2800" kern="100">
                <a:latin typeface="微软雅黑" panose="020B0503020204020204" charset="-122"/>
                <a:ea typeface="微软雅黑" panose="020B0503020204020204" charset="-122"/>
                <a:cs typeface="Courier New" panose="02070309020205020404"/>
                <a:sym typeface="+mn-ea"/>
              </a:rPr>
              <a:t>羧化酶催化下直接与</a:t>
            </a:r>
            <a:r>
              <a:rPr lang="en-US" altLang="zh-CN" sz="2800" kern="100">
                <a:latin typeface="微软雅黑" panose="020B0503020204020204" charset="-122"/>
                <a:ea typeface="微软雅黑" panose="020B0503020204020204" charset="-122"/>
                <a:cs typeface="Courier New" panose="02070309020205020404"/>
                <a:sym typeface="+mn-ea"/>
              </a:rPr>
              <a:t>PEP</a:t>
            </a:r>
            <a:r>
              <a:rPr lang="zh-CN" altLang="en-US" sz="2800" kern="100">
                <a:latin typeface="微软雅黑" panose="020B0503020204020204" charset="-122"/>
                <a:ea typeface="微软雅黑" panose="020B0503020204020204" charset="-122"/>
                <a:cs typeface="Courier New" panose="02070309020205020404"/>
                <a:sym typeface="+mn-ea"/>
              </a:rPr>
              <a:t>结合生成</a:t>
            </a:r>
            <a:r>
              <a:rPr lang="en-US" altLang="zh-CN" sz="2800" kern="100">
                <a:solidFill>
                  <a:schemeClr val="tx1"/>
                </a:solidFill>
                <a:latin typeface="Times New Roman" panose="02020603050405020304"/>
                <a:cs typeface="Times New Roman" panose="02020603050405020304"/>
                <a:sym typeface="+mn-ea"/>
              </a:rPr>
              <a:t> </a:t>
            </a:r>
            <a:r>
              <a:rPr lang="en-US" altLang="zh-CN" sz="2800" u="sng" kern="100">
                <a:solidFill>
                  <a:schemeClr val="tx1"/>
                </a:solidFill>
                <a:latin typeface="Times New Roman" panose="02020603050405020304"/>
                <a:cs typeface="Times New Roman" panose="02020603050405020304"/>
                <a:sym typeface="+mn-ea"/>
              </a:rPr>
              <a:t>                    </a:t>
            </a:r>
            <a:r>
              <a:rPr lang="zh-CN" altLang="en-US" sz="2800" kern="100">
                <a:solidFill>
                  <a:schemeClr val="tx1"/>
                </a:solidFill>
                <a:latin typeface="Times New Roman" panose="02020603050405020304"/>
                <a:cs typeface="Times New Roman" panose="02020603050405020304"/>
                <a:sym typeface="+mn-ea"/>
              </a:rPr>
              <a:t>，进一步还原成</a:t>
            </a:r>
            <a:r>
              <a:rPr lang="zh-CN" altLang="zh-CN" sz="2800" kern="100">
                <a:latin typeface="Times New Roman" panose="02020603050405020304"/>
                <a:cs typeface="Times New Roman" panose="02020603050405020304"/>
                <a:sym typeface="+mn-ea"/>
              </a:rPr>
              <a:t>为</a:t>
            </a:r>
            <a:r>
              <a:rPr lang="zh-CN" altLang="zh-CN" sz="2800" kern="100">
                <a:solidFill>
                  <a:schemeClr val="tx1"/>
                </a:solidFill>
                <a:latin typeface="Times New Roman" panose="02020603050405020304"/>
                <a:cs typeface="Times New Roman" panose="02020603050405020304"/>
                <a:sym typeface="+mn-ea"/>
              </a:rPr>
              <a:t>苹果酸，储存于</a:t>
            </a:r>
            <a:r>
              <a:rPr lang="en-US" altLang="zh-CN" sz="2800" u="sng" kern="100">
                <a:solidFill>
                  <a:schemeClr val="tx1"/>
                </a:solidFill>
                <a:latin typeface="Times New Roman" panose="02020603050405020304"/>
                <a:cs typeface="Times New Roman" panose="02020603050405020304"/>
                <a:sym typeface="+mn-ea"/>
              </a:rPr>
              <a:t>            </a:t>
            </a:r>
            <a:r>
              <a:rPr lang="zh-CN" altLang="zh-CN" sz="2800" kern="100">
                <a:solidFill>
                  <a:schemeClr val="tx1"/>
                </a:solidFill>
                <a:latin typeface="Times New Roman" panose="02020603050405020304"/>
                <a:cs typeface="Times New Roman" panose="02020603050405020304"/>
                <a:sym typeface="+mn-ea"/>
              </a:rPr>
              <a:t>中，细胞液的</a:t>
            </a:r>
            <a:r>
              <a:rPr lang="en-US" altLang="zh-CN" sz="2800" kern="100">
                <a:solidFill>
                  <a:schemeClr val="tx1"/>
                </a:solidFill>
                <a:latin typeface="Times New Roman" panose="02020603050405020304"/>
                <a:cs typeface="Times New Roman" panose="02020603050405020304"/>
                <a:sym typeface="+mn-ea"/>
              </a:rPr>
              <a:t>PH  </a:t>
            </a:r>
            <a:r>
              <a:rPr lang="en-US" altLang="zh-CN" sz="2800" u="sng" kern="100">
                <a:solidFill>
                  <a:schemeClr val="tx1"/>
                </a:solidFill>
                <a:latin typeface="Times New Roman" panose="02020603050405020304"/>
                <a:cs typeface="Times New Roman" panose="02020603050405020304"/>
                <a:sym typeface="+mn-ea"/>
              </a:rPr>
              <a:t>         </a:t>
            </a:r>
            <a:r>
              <a:rPr lang="zh-CN" altLang="zh-CN" sz="2800" kern="100">
                <a:solidFill>
                  <a:schemeClr val="tx1"/>
                </a:solidFill>
                <a:latin typeface="Times New Roman" panose="02020603050405020304"/>
                <a:cs typeface="Times New Roman" panose="02020603050405020304"/>
                <a:sym typeface="+mn-ea"/>
              </a:rPr>
              <a:t>；</a:t>
            </a:r>
            <a:endParaRPr lang="zh-CN" altLang="zh-CN" sz="2800" kern="100">
              <a:solidFill>
                <a:schemeClr val="tx1"/>
              </a:solidFill>
              <a:latin typeface="Times New Roman" panose="02020603050405020304"/>
              <a:ea typeface="等线" panose="02010600030101010101" charset="-122"/>
              <a:cs typeface="Times New Roman" panose="02020603050405020304"/>
              <a:sym typeface="+mn-ea"/>
            </a:endParaRPr>
          </a:p>
        </p:txBody>
      </p:sp>
      <p:sp>
        <p:nvSpPr>
          <p:cNvPr id="4" name="文本框 3"/>
          <p:cNvSpPr txBox="1"/>
          <p:nvPr/>
        </p:nvSpPr>
        <p:spPr>
          <a:xfrm>
            <a:off x="8687753" y="4293235"/>
            <a:ext cx="1060450" cy="521970"/>
          </a:xfrm>
          <a:prstGeom prst="rect">
            <a:avLst/>
          </a:prstGeom>
          <a:noFill/>
        </p:spPr>
        <p:txBody>
          <a:bodyPr wrap="square" rtlCol="0" anchor="t">
            <a:spAutoFit/>
          </a:bodyPr>
          <a:p>
            <a:r>
              <a:rPr lang="zh-CN" altLang="zh-CN" sz="2800" b="1" kern="100">
                <a:solidFill>
                  <a:srgbClr val="FF0000"/>
                </a:solidFill>
                <a:latin typeface="Times New Roman" panose="02020603050405020304"/>
                <a:cs typeface="Times New Roman" panose="02020603050405020304"/>
                <a:sym typeface="+mn-ea"/>
              </a:rPr>
              <a:t>液泡</a:t>
            </a:r>
            <a:endParaRPr lang="zh-CN" altLang="zh-CN" sz="2800" b="1" kern="100">
              <a:solidFill>
                <a:srgbClr val="FF0000"/>
              </a:solidFill>
              <a:latin typeface="Times New Roman" panose="02020603050405020304"/>
              <a:cs typeface="Times New Roman" panose="02020603050405020304"/>
              <a:sym typeface="+mn-ea"/>
            </a:endParaRPr>
          </a:p>
        </p:txBody>
      </p:sp>
      <p:sp>
        <p:nvSpPr>
          <p:cNvPr id="8" name="文本框 7"/>
          <p:cNvSpPr txBox="1"/>
          <p:nvPr/>
        </p:nvSpPr>
        <p:spPr>
          <a:xfrm>
            <a:off x="6096000" y="4815205"/>
            <a:ext cx="1261745" cy="521970"/>
          </a:xfrm>
          <a:prstGeom prst="rect">
            <a:avLst/>
          </a:prstGeom>
          <a:noFill/>
        </p:spPr>
        <p:txBody>
          <a:bodyPr wrap="square" rtlCol="0">
            <a:spAutoFit/>
          </a:bodyPr>
          <a:p>
            <a:r>
              <a:rPr lang="zh-CN" altLang="en-US" sz="2800" b="1" kern="100">
                <a:solidFill>
                  <a:srgbClr val="FF0000"/>
                </a:solidFill>
                <a:latin typeface="Times New Roman" panose="02020603050405020304"/>
                <a:cs typeface="Times New Roman" panose="02020603050405020304"/>
                <a:sym typeface="+mn-ea"/>
              </a:rPr>
              <a:t>下降</a:t>
            </a:r>
            <a:endParaRPr lang="zh-CN" altLang="en-US" sz="2800" b="1" kern="100">
              <a:solidFill>
                <a:srgbClr val="FF0000"/>
              </a:solidFill>
              <a:latin typeface="Times New Roman" panose="02020603050405020304"/>
              <a:cs typeface="Times New Roman" panose="02020603050405020304"/>
              <a:sym typeface="+mn-ea"/>
            </a:endParaRPr>
          </a:p>
        </p:txBody>
      </p:sp>
      <p:sp>
        <p:nvSpPr>
          <p:cNvPr id="2" name="文本框 1"/>
          <p:cNvSpPr txBox="1"/>
          <p:nvPr/>
        </p:nvSpPr>
        <p:spPr>
          <a:xfrm>
            <a:off x="10164445" y="2564765"/>
            <a:ext cx="1759585" cy="521970"/>
          </a:xfrm>
          <a:prstGeom prst="rect">
            <a:avLst/>
          </a:prstGeom>
          <a:noFill/>
        </p:spPr>
        <p:txBody>
          <a:bodyPr wrap="square" rtlCol="0">
            <a:spAutoFit/>
          </a:bodyPr>
          <a:p>
            <a:r>
              <a:rPr lang="zh-CN" altLang="en-US" sz="2800" b="1" kern="100">
                <a:solidFill>
                  <a:srgbClr val="FF0000"/>
                </a:solidFill>
                <a:latin typeface="Times New Roman" panose="02020603050405020304"/>
                <a:cs typeface="Times New Roman" panose="02020603050405020304"/>
                <a:sym typeface="+mn-ea"/>
              </a:rPr>
              <a:t>细胞呼吸</a:t>
            </a:r>
            <a:endParaRPr lang="zh-CN" altLang="en-US" sz="2800" b="1" kern="100">
              <a:solidFill>
                <a:srgbClr val="FF0000"/>
              </a:solidFill>
              <a:latin typeface="Times New Roman" panose="02020603050405020304"/>
              <a:cs typeface="Times New Roman" panose="02020603050405020304"/>
              <a:sym typeface="+mn-ea"/>
            </a:endParaRPr>
          </a:p>
        </p:txBody>
      </p:sp>
      <p:sp>
        <p:nvSpPr>
          <p:cNvPr id="7" name="文本框 6"/>
          <p:cNvSpPr txBox="1"/>
          <p:nvPr/>
        </p:nvSpPr>
        <p:spPr>
          <a:xfrm>
            <a:off x="8256270" y="3860800"/>
            <a:ext cx="2233295" cy="521970"/>
          </a:xfrm>
          <a:prstGeom prst="rect">
            <a:avLst/>
          </a:prstGeom>
          <a:noFill/>
        </p:spPr>
        <p:txBody>
          <a:bodyPr wrap="square" rtlCol="0">
            <a:spAutoFit/>
          </a:bodyPr>
          <a:p>
            <a:r>
              <a:rPr lang="zh-CN" altLang="en-US" sz="2800" b="1" kern="100">
                <a:solidFill>
                  <a:srgbClr val="FF0000"/>
                </a:solidFill>
                <a:latin typeface="Times New Roman" panose="02020603050405020304"/>
                <a:cs typeface="Times New Roman" panose="02020603050405020304"/>
                <a:sym typeface="+mn-ea"/>
              </a:rPr>
              <a:t>草酰乙酸</a:t>
            </a:r>
            <a:r>
              <a:rPr lang="en-US" altLang="zh-CN" sz="2800" b="1" kern="100">
                <a:solidFill>
                  <a:srgbClr val="FF0000"/>
                </a:solidFill>
                <a:latin typeface="Times New Roman" panose="02020603050405020304"/>
                <a:cs typeface="Times New Roman" panose="02020603050405020304"/>
                <a:sym typeface="+mn-ea"/>
              </a:rPr>
              <a:t>C4</a:t>
            </a:r>
            <a:endParaRPr lang="en-US" altLang="zh-CN" sz="2800" b="1" kern="100">
              <a:solidFill>
                <a:srgbClr val="FF0000"/>
              </a:solidFill>
              <a:latin typeface="Times New Roman" panose="02020603050405020304"/>
              <a:cs typeface="Times New Roman" panose="02020603050405020304"/>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8" grpId="0"/>
      <p:bldP spid="8" grpId="1"/>
      <p:bldP spid="2" grpId="0"/>
      <p:bldP spid="2"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444" y="405144"/>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景天科植物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(CAM</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b="1" kern="100">
              <a:effectLst/>
              <a:latin typeface="Times New Roman" panose="02020603050405020304" pitchFamily="18" charset="0"/>
              <a:ea typeface="黑体" panose="02010609060101010101" pitchFamily="49" charset="-122"/>
              <a:cs typeface="Courier New" panose="02070309020205020404" pitchFamily="49" charset="0"/>
            </a:endParaRPr>
          </a:p>
        </p:txBody>
      </p:sp>
      <p:pic>
        <p:nvPicPr>
          <p:cNvPr id="24579" name="Picture 3" descr="SY54A"/>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580"/>
          <a:stretch>
            <a:fillRect/>
          </a:stretch>
        </p:blipFill>
        <p:spPr bwMode="auto">
          <a:xfrm>
            <a:off x="478790" y="1268730"/>
            <a:ext cx="4759960" cy="550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663565" y="1268730"/>
            <a:ext cx="6275705" cy="4208780"/>
          </a:xfrm>
          <a:prstGeom prst="rect">
            <a:avLst/>
          </a:prstGeom>
          <a:noFill/>
        </p:spPr>
        <p:txBody>
          <a:bodyPr wrap="square" rtlCol="0" anchor="t">
            <a:spAutoFit/>
          </a:bodyPr>
          <a:p>
            <a:pPr algn="just" defTabSz="914400">
              <a:lnSpc>
                <a:spcPct val="150000"/>
              </a:lnSpc>
              <a:spcAft>
                <a:spcPts val="0"/>
              </a:spcAft>
            </a:pPr>
            <a:r>
              <a:rPr lang="zh-CN" altLang="zh-CN" sz="2600" kern="100">
                <a:solidFill>
                  <a:schemeClr val="tx1"/>
                </a:solidFill>
                <a:latin typeface="Times New Roman" panose="02020603050405020304"/>
                <a:cs typeface="Times New Roman" panose="02020603050405020304"/>
                <a:sym typeface="+mn-ea"/>
              </a:rPr>
              <a:t>②白天时气孔关闭，</a:t>
            </a:r>
            <a:r>
              <a:rPr lang="zh-CN" altLang="zh-CN" sz="2600" kern="100">
                <a:latin typeface="Times New Roman" panose="02020603050405020304"/>
                <a:cs typeface="Times New Roman" panose="02020603050405020304"/>
                <a:sym typeface="+mn-ea"/>
              </a:rPr>
              <a:t>苹果酸从液泡转移到细胞质基质中脱羧，</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释放出的</a:t>
            </a:r>
            <a:r>
              <a:rPr lang="en-US" altLang="zh-CN" sz="2600" kern="100" dirty="0">
                <a:solidFill>
                  <a:srgbClr val="262626"/>
                </a:solidFill>
                <a:latin typeface="Times New Roman" panose="02020603050405020304" pitchFamily="18" charset="0"/>
                <a:cs typeface="Courier New" panose="02070309020205020404" pitchFamily="49" charset="0"/>
                <a:sym typeface="+mn-ea"/>
              </a:rPr>
              <a:t>CO</a:t>
            </a:r>
            <a:r>
              <a:rPr lang="en-US" altLang="zh-CN" sz="2600" kern="100" baseline="-25000" dirty="0">
                <a:solidFill>
                  <a:srgbClr val="262626"/>
                </a:solidFill>
                <a:latin typeface="Times New Roman" panose="02020603050405020304" pitchFamily="18" charset="0"/>
                <a:cs typeface="Courier New" panose="02070309020205020404" pitchFamily="49" charset="0"/>
                <a:sym typeface="+mn-ea"/>
              </a:rPr>
              <a:t>2</a:t>
            </a:r>
            <a:r>
              <a:rPr lang="zh-CN" altLang="zh-CN" sz="2600" kern="100">
                <a:solidFill>
                  <a:schemeClr val="tx1"/>
                </a:solidFill>
                <a:latin typeface="Times New Roman" panose="02020603050405020304"/>
                <a:cs typeface="Times New Roman" panose="02020603050405020304"/>
                <a:sym typeface="+mn-ea"/>
              </a:rPr>
              <a:t>，</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直接进入</a:t>
            </a:r>
            <a:r>
              <a:rPr lang="en-US" altLang="zh-CN" sz="2600" u="sng" kern="100" dirty="0" smtClean="0">
                <a:solidFill>
                  <a:srgbClr val="262626"/>
                </a:solidFill>
                <a:latin typeface="Times New Roman" panose="02020603050405020304" pitchFamily="18" charset="0"/>
                <a:cs typeface="Courier New" panose="02070309020205020404" pitchFamily="49" charset="0"/>
                <a:sym typeface="+mn-ea"/>
              </a:rPr>
              <a:t>                 </a:t>
            </a:r>
            <a:r>
              <a:rPr lang="en-US" altLang="zh-CN" sz="2600" kern="100" dirty="0" smtClean="0">
                <a:solidFill>
                  <a:srgbClr val="262626"/>
                </a:solidFill>
                <a:latin typeface="Times New Roman" panose="02020603050405020304" pitchFamily="18" charset="0"/>
                <a:cs typeface="Courier New" panose="02070309020205020404" pitchFamily="49" charset="0"/>
                <a:sym typeface="+mn-ea"/>
              </a:rPr>
              <a:t> </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参与卡尔文循环</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生成淀粉</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，同时生成的</a:t>
            </a:r>
            <a:r>
              <a:rPr lang="en-US" altLang="zh-CN" sz="2600" kern="100" dirty="0" smtClean="0">
                <a:solidFill>
                  <a:srgbClr val="262626"/>
                </a:solidFill>
                <a:latin typeface="Times New Roman" panose="02020603050405020304" pitchFamily="18" charset="0"/>
                <a:cs typeface="Courier New" panose="02070309020205020404" pitchFamily="49" charset="0"/>
                <a:sym typeface="+mn-ea"/>
              </a:rPr>
              <a:t>____</a:t>
            </a:r>
            <a:r>
              <a:rPr lang="en-US" altLang="zh-CN" sz="2600" kern="100" dirty="0">
                <a:solidFill>
                  <a:srgbClr val="262626"/>
                </a:solidFill>
                <a:latin typeface="Times New Roman" panose="02020603050405020304" pitchFamily="18" charset="0"/>
                <a:cs typeface="Courier New" panose="02070309020205020404" pitchFamily="49" charset="0"/>
                <a:sym typeface="+mn-ea"/>
              </a:rPr>
              <a:t>__</a:t>
            </a:r>
            <a:r>
              <a:rPr lang="en-US" altLang="zh-CN" sz="2600" kern="100" dirty="0" smtClean="0">
                <a:solidFill>
                  <a:srgbClr val="262626"/>
                </a:solidFill>
                <a:latin typeface="Times New Roman" panose="02020603050405020304" pitchFamily="18" charset="0"/>
                <a:cs typeface="Courier New" panose="02070309020205020404" pitchFamily="49" charset="0"/>
                <a:sym typeface="+mn-ea"/>
              </a:rPr>
              <a:t>____</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则进入叶绿体生成淀粉，该生理变化将导致液泡的</a:t>
            </a:r>
            <a:r>
              <a:rPr lang="en-US" altLang="zh-CN" sz="2600" kern="100" dirty="0">
                <a:solidFill>
                  <a:srgbClr val="262626"/>
                </a:solidFill>
                <a:latin typeface="Times New Roman" panose="02020603050405020304" pitchFamily="18" charset="0"/>
                <a:cs typeface="Courier New" panose="02070309020205020404" pitchFamily="49" charset="0"/>
                <a:sym typeface="+mn-ea"/>
              </a:rPr>
              <a:t>pH________</a:t>
            </a:r>
            <a:r>
              <a:rPr lang="zh-CN" altLang="zh-CN" sz="2600" kern="100" dirty="0">
                <a:solidFill>
                  <a:srgbClr val="262626"/>
                </a:solidFill>
                <a:latin typeface="Times New Roman" panose="02020603050405020304" pitchFamily="18" charset="0"/>
                <a:cs typeface="Times New Roman" panose="02020603050405020304" pitchFamily="18" charset="0"/>
                <a:sym typeface="+mn-ea"/>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indent="0" algn="just" fontAlgn="auto">
              <a:lnSpc>
                <a:spcPct val="120000"/>
              </a:lnSpc>
              <a:spcAft>
                <a:spcPct val="0"/>
              </a:spcAft>
              <a:tabLst>
                <a:tab pos="3060700" algn="l"/>
              </a:tabLst>
            </a:pPr>
            <a:endParaRPr lang="zh-CN" altLang="zh-CN" sz="2800" kern="100">
              <a:solidFill>
                <a:schemeClr val="tx1"/>
              </a:solidFill>
              <a:latin typeface="Times New Roman" panose="02020603050405020304"/>
              <a:cs typeface="Times New Roman" panose="02020603050405020304"/>
              <a:sym typeface="+mn-ea"/>
            </a:endParaRPr>
          </a:p>
        </p:txBody>
      </p:sp>
      <p:sp>
        <p:nvSpPr>
          <p:cNvPr id="8" name="文本框 7"/>
          <p:cNvSpPr txBox="1"/>
          <p:nvPr/>
        </p:nvSpPr>
        <p:spPr>
          <a:xfrm>
            <a:off x="6303645" y="2565400"/>
            <a:ext cx="1811020" cy="460375"/>
          </a:xfrm>
          <a:prstGeom prst="rect">
            <a:avLst/>
          </a:prstGeom>
          <a:noFill/>
        </p:spPr>
        <p:txBody>
          <a:bodyPr wrap="square" rtlCol="0" anchor="t">
            <a:spAutoFit/>
          </a:bodyPr>
          <a:p>
            <a:r>
              <a:rPr lang="zh-CN" altLang="en-US" sz="2400" b="1" kern="100">
                <a:solidFill>
                  <a:srgbClr val="FF0000"/>
                </a:solidFill>
                <a:latin typeface="Times New Roman" panose="02020603050405020304"/>
                <a:cs typeface="Times New Roman" panose="02020603050405020304"/>
                <a:sym typeface="+mn-ea"/>
              </a:rPr>
              <a:t>叶绿体基质</a:t>
            </a:r>
            <a:endParaRPr lang="zh-CN" altLang="en-US" sz="2400" b="1" kern="100">
              <a:solidFill>
                <a:srgbClr val="FF0000"/>
              </a:solidFill>
              <a:latin typeface="Times New Roman" panose="02020603050405020304"/>
              <a:cs typeface="Times New Roman" panose="02020603050405020304"/>
              <a:sym typeface="+mn-ea"/>
            </a:endParaRPr>
          </a:p>
        </p:txBody>
      </p:sp>
      <p:sp>
        <p:nvSpPr>
          <p:cNvPr id="7" name="矩形 6"/>
          <p:cNvSpPr/>
          <p:nvPr/>
        </p:nvSpPr>
        <p:spPr>
          <a:xfrm>
            <a:off x="7392303" y="3127287"/>
            <a:ext cx="1503680" cy="491490"/>
          </a:xfrm>
          <a:prstGeom prst="rect">
            <a:avLst/>
          </a:prstGeom>
        </p:spPr>
        <p:txBody>
          <a:bodyPr wrap="none">
            <a:spAutoFit/>
          </a:bodyPr>
          <a:p>
            <a:r>
              <a:rPr lang="zh-CN" altLang="zh-CN" sz="26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磷酸丙糖</a:t>
            </a:r>
            <a:endParaRPr lang="zh-CN" altLang="zh-CN" sz="26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6" name="矩形 5"/>
          <p:cNvSpPr/>
          <p:nvPr/>
        </p:nvSpPr>
        <p:spPr>
          <a:xfrm>
            <a:off x="6527713" y="4293376"/>
            <a:ext cx="843280" cy="491490"/>
          </a:xfrm>
          <a:prstGeom prst="rect">
            <a:avLst/>
          </a:prstGeom>
        </p:spPr>
        <p:txBody>
          <a:bodyPr wrap="none">
            <a:spAutoFit/>
          </a:bodyPr>
          <a:p>
            <a:r>
              <a:rPr lang="zh-CN" altLang="zh-CN" sz="2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升高</a:t>
            </a:r>
            <a:endParaRPr lang="zh-CN" altLang="zh-CN" sz="2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0" name="文本框 9"/>
          <p:cNvSpPr txBox="1"/>
          <p:nvPr/>
        </p:nvSpPr>
        <p:spPr>
          <a:xfrm>
            <a:off x="5663565" y="5157470"/>
            <a:ext cx="6261100" cy="891540"/>
          </a:xfrm>
          <a:prstGeom prst="rect">
            <a:avLst/>
          </a:prstGeom>
          <a:solidFill>
            <a:schemeClr val="accent2">
              <a:lumMod val="40000"/>
              <a:lumOff val="60000"/>
            </a:schemeClr>
          </a:solidFill>
        </p:spPr>
        <p:txBody>
          <a:bodyPr wrap="square" rtlCol="0" anchor="t">
            <a:spAutoFit/>
          </a:bodyPr>
          <a:p>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问题</a:t>
            </a:r>
            <a:r>
              <a:rPr lang="en-US"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白天适当提高</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CO</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2</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浓度，景天科植物的光合作用速率怎么</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变化？</a:t>
            </a:r>
            <a:endPar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7392035" y="6226090"/>
            <a:ext cx="4064000" cy="460375"/>
          </a:xfrm>
          <a:prstGeom prst="rect">
            <a:avLst/>
          </a:prstGeom>
        </p:spPr>
        <p:txBody>
          <a:bodyPr>
            <a:spAutoFit/>
            <a:extLst>
              <a:ext uri="{4A0BC546-FE56-4ADE-93B0-CB8AF2F6F144}">
                <wpsdc:textFrameExt xmlns:wpsdc="http://www.wps.cn/officeDocument/2022/drawingmlCustomData" type="text"/>
              </a:ext>
            </a:extLst>
          </a:bodyPr>
          <a:p>
            <a:pPr algn="l"/>
            <a:r>
              <a:rPr lang="zh-CN" altLang="en-US" sz="2400" b="1">
                <a:solidFill>
                  <a:srgbClr val="FF0000"/>
                </a:solidFill>
                <a:latin typeface="Arial" panose="020B0604020202020204" pitchFamily="34" charset="0"/>
                <a:ea typeface="微软雅黑" panose="020B0503020204020204" charset="-122"/>
              </a:rPr>
              <a:t>基本不变</a:t>
            </a:r>
            <a:endParaRPr lang="zh-CN" altLang="en-US" sz="2400" b="1">
              <a:solidFill>
                <a:srgbClr val="FF0000"/>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utoUpdateAnimBg="0"/>
      <p:bldP spid="6" grpId="0" autoUpdateAnimBg="0"/>
      <p:bldP spid="10" grpId="0" animBg="1"/>
      <p:bldP spid="10" grpId="1" animBg="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58928" y="1475105"/>
            <a:ext cx="5339715" cy="2963545"/>
          </a:xfrm>
          <a:prstGeom prst="rect">
            <a:avLst/>
          </a:prstGeom>
        </p:spPr>
        <p:txBody>
          <a:bodyPr wrap="square" lIns="121898" tIns="60948" rIns="121898" bIns="60948">
            <a:spAutoFit/>
          </a:bodyPr>
          <a:lstStyle/>
          <a:p>
            <a:pPr indent="0" algn="l" fontAlgn="auto">
              <a:lnSpc>
                <a:spcPct val="110000"/>
              </a:lnSpc>
              <a:spcAft>
                <a:spcPct val="0"/>
              </a:spcAft>
              <a:tabLst>
                <a:tab pos="3060700" algn="l"/>
              </a:tabLst>
            </a:pPr>
            <a:r>
              <a:rPr lang="zh-CN" altLang="en-US" sz="2800" b="1" kern="100">
                <a:solidFill>
                  <a:schemeClr val="tx1"/>
                </a:solidFill>
                <a:uFillTx/>
                <a:latin typeface="Calibri" panose="020F0502020204030204"/>
                <a:ea typeface="宋体" panose="02010600030101010101" pitchFamily="2" charset="-122"/>
                <a:cs typeface="Times New Roman" panose="02020603050405020304"/>
              </a:rPr>
              <a:t>③</a:t>
            </a:r>
            <a:r>
              <a:rPr lang="zh-CN"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从进化角度看，这种气孔开闭特点的形成是自然选择的结果。夜晚该类植物</a:t>
            </a:r>
            <a:r>
              <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_____</a:t>
            </a:r>
            <a:r>
              <a:rPr lang="zh-CN"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（能</a:t>
            </a:r>
            <a:r>
              <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a:t>
            </a:r>
            <a:r>
              <a:rPr lang="zh-CN" altLang="en-US"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不能）</a:t>
            </a:r>
            <a:r>
              <a:rPr lang="zh-CN"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合成葡萄糖，原因是</a:t>
            </a:r>
            <a:endParaRPr lang="zh-CN" altLang="zh-CN" sz="2800" b="1" kern="100">
              <a:solidFill>
                <a:schemeClr val="tx1"/>
              </a:solidFill>
              <a:uFillTx/>
              <a:latin typeface="Times New Roman" panose="02020603050405020304" pitchFamily="18" charset="0"/>
              <a:ea typeface="宋体" panose="02010600030101010101" pitchFamily="2" charset="-122"/>
              <a:cs typeface="Courier New" panose="02070309020205020404"/>
            </a:endParaRPr>
          </a:p>
          <a:p>
            <a:pPr indent="0" algn="l" fontAlgn="auto">
              <a:lnSpc>
                <a:spcPct val="110000"/>
              </a:lnSpc>
              <a:spcAft>
                <a:spcPct val="0"/>
              </a:spcAft>
              <a:tabLst>
                <a:tab pos="3060700" algn="l"/>
              </a:tabLst>
            </a:pPr>
            <a:r>
              <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a:rPr>
              <a:t>________________________________________________________</a:t>
            </a:r>
            <a:endParaRPr lang="en-US" altLang="zh-CN" sz="2800" b="1" kern="100">
              <a:solidFill>
                <a:schemeClr val="tx1"/>
              </a:solidFill>
              <a:effectLst/>
              <a:uFillTx/>
              <a:latin typeface="Times New Roman" panose="02020603050405020304" pitchFamily="18" charset="0"/>
              <a:ea typeface="宋体" panose="02010600030101010101" pitchFamily="2" charset="-122"/>
              <a:cs typeface="Times New Roman" panose="02020603050405020304"/>
            </a:endParaRPr>
          </a:p>
        </p:txBody>
      </p:sp>
      <p:sp>
        <p:nvSpPr>
          <p:cNvPr id="4" name="文本框 3"/>
          <p:cNvSpPr txBox="1"/>
          <p:nvPr/>
        </p:nvSpPr>
        <p:spPr>
          <a:xfrm>
            <a:off x="9120188" y="2272030"/>
            <a:ext cx="1219200" cy="475615"/>
          </a:xfrm>
          <a:prstGeom prst="rect">
            <a:avLst/>
          </a:prstGeom>
          <a:noFill/>
        </p:spPr>
        <p:txBody>
          <a:bodyPr wrap="square" rtlCol="0" anchor="t">
            <a:spAutoFit/>
          </a:bodyPr>
          <a:lstStyle/>
          <a:p>
            <a:r>
              <a:rPr lang="zh-CN" altLang="zh-CN" sz="2500" b="1" kern="100">
                <a:solidFill>
                  <a:srgbClr val="FF0000"/>
                </a:solidFill>
                <a:latin typeface="Times New Roman" panose="02020603050405020304"/>
                <a:cs typeface="Times New Roman" panose="02020603050405020304"/>
                <a:sym typeface="+mn-ea"/>
              </a:rPr>
              <a:t>不能</a:t>
            </a:r>
            <a:endParaRPr lang="zh-CN" altLang="zh-CN" sz="2500" b="1" kern="100">
              <a:solidFill>
                <a:srgbClr val="FF0000"/>
              </a:solidFill>
              <a:latin typeface="Times New Roman" panose="02020603050405020304"/>
              <a:cs typeface="Times New Roman" panose="02020603050405020304"/>
              <a:sym typeface="+mn-ea"/>
            </a:endParaRPr>
          </a:p>
        </p:txBody>
      </p:sp>
      <p:sp>
        <p:nvSpPr>
          <p:cNvPr id="5" name="文本框 4"/>
          <p:cNvSpPr txBox="1"/>
          <p:nvPr/>
        </p:nvSpPr>
        <p:spPr>
          <a:xfrm>
            <a:off x="6766878" y="3314065"/>
            <a:ext cx="5473700" cy="1124585"/>
          </a:xfrm>
          <a:prstGeom prst="rect">
            <a:avLst/>
          </a:prstGeom>
          <a:noFill/>
        </p:spPr>
        <p:txBody>
          <a:bodyPr wrap="square" rtlCol="0" anchor="t">
            <a:spAutoFit/>
          </a:bodyPr>
          <a:lstStyle/>
          <a:p>
            <a:pPr indent="0" fontAlgn="auto">
              <a:lnSpc>
                <a:spcPct val="120000"/>
              </a:lnSpc>
            </a:pPr>
            <a:r>
              <a:rPr lang="zh-CN" altLang="zh-CN" sz="2800" b="1" kern="100">
                <a:solidFill>
                  <a:srgbClr val="FF0000"/>
                </a:solidFill>
                <a:latin typeface="Times New Roman" panose="02020603050405020304"/>
                <a:cs typeface="Times New Roman" panose="02020603050405020304"/>
                <a:sym typeface="+mn-ea"/>
              </a:rPr>
              <a:t>没有光反应为暗反应提供</a:t>
            </a:r>
            <a:r>
              <a:rPr lang="en-US" altLang="zh-CN" sz="2800" b="1" kern="100">
                <a:solidFill>
                  <a:srgbClr val="FF0000"/>
                </a:solidFill>
                <a:latin typeface="Times New Roman" panose="02020603050405020304"/>
                <a:cs typeface="Courier New" panose="02070309020205020404"/>
                <a:sym typeface="+mn-ea"/>
              </a:rPr>
              <a:t>ATP</a:t>
            </a:r>
            <a:r>
              <a:rPr lang="zh-CN" altLang="zh-CN" sz="2800" b="1" kern="100">
                <a:solidFill>
                  <a:srgbClr val="FF0000"/>
                </a:solidFill>
                <a:latin typeface="Times New Roman" panose="02020603050405020304"/>
                <a:cs typeface="Times New Roman" panose="02020603050405020304"/>
                <a:sym typeface="+mn-ea"/>
              </a:rPr>
              <a:t>和</a:t>
            </a:r>
            <a:r>
              <a:rPr lang="en-US" altLang="zh-CN" sz="2800" b="1" kern="100">
                <a:solidFill>
                  <a:srgbClr val="FF0000"/>
                </a:solidFill>
                <a:latin typeface="Times New Roman" panose="02020603050405020304"/>
                <a:cs typeface="Courier New" panose="02070309020205020404"/>
                <a:sym typeface="+mn-ea"/>
              </a:rPr>
              <a:t>NADPH</a:t>
            </a:r>
            <a:r>
              <a:rPr lang="zh-CN" altLang="zh-CN" sz="2800" b="1" kern="100">
                <a:solidFill>
                  <a:srgbClr val="FF0000"/>
                </a:solidFill>
                <a:latin typeface="Times New Roman" panose="02020603050405020304"/>
                <a:cs typeface="Times New Roman" panose="02020603050405020304"/>
                <a:sym typeface="+mn-ea"/>
              </a:rPr>
              <a:t>。</a:t>
            </a:r>
            <a:endParaRPr lang="zh-CN" altLang="zh-CN" sz="2800" b="1" kern="100">
              <a:solidFill>
                <a:srgbClr val="FF0000"/>
              </a:solidFill>
              <a:latin typeface="Times New Roman" panose="02020603050405020304"/>
              <a:cs typeface="Times New Roman" panose="02020603050405020304"/>
              <a:sym typeface="+mn-ea"/>
            </a:endParaRPr>
          </a:p>
        </p:txBody>
      </p:sp>
      <p:pic>
        <p:nvPicPr>
          <p:cNvPr id="10242"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7335" y="1492885"/>
            <a:ext cx="5895975" cy="49364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7444" y="405144"/>
            <a:ext cx="11656625" cy="766445"/>
          </a:xfrm>
          <a:prstGeom prst="rect">
            <a:avLst/>
          </a:prstGeom>
        </p:spPr>
        <p:txBody>
          <a:bodyPr wrap="square" lIns="121898" tIns="60948" rIns="121898" bIns="60948">
            <a:spAutoFit/>
          </a:bodyPr>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景天科植物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(CAM</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b="1" kern="100">
              <a:effectLst/>
              <a:latin typeface="Times New Roman" panose="02020603050405020304" pitchFamily="18" charset="0"/>
              <a:ea typeface="黑体" panose="02010609060101010101" pitchFamily="49"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250623" y="404495"/>
            <a:ext cx="5994400" cy="1124585"/>
          </a:xfrm>
          <a:prstGeom prst="rect">
            <a:avLst/>
          </a:prstGeom>
          <a:solidFill>
            <a:schemeClr val="accent2">
              <a:lumMod val="40000"/>
              <a:lumOff val="60000"/>
            </a:schemeClr>
          </a:solidFill>
        </p:spPr>
        <p:txBody>
          <a:bodyPr wrap="square" rtlCol="0">
            <a:spAutoFit/>
          </a:bodyPr>
          <a:lstStyle/>
          <a:p>
            <a:pPr indent="0" fontAlgn="auto">
              <a:lnSpc>
                <a:spcPct val="120000"/>
              </a:lnSpc>
            </a:pPr>
            <a:r>
              <a:rPr lang="zh-CN" altLang="en-US" sz="2800">
                <a:latin typeface="微软雅黑" panose="020B0503020204020204" charset="-122"/>
                <a:ea typeface="微软雅黑" panose="020B0503020204020204" charset="-122"/>
                <a:cs typeface="微软雅黑" panose="020B0503020204020204" charset="-122"/>
              </a:rPr>
              <a:t>问题</a:t>
            </a:r>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宋体" panose="02010600030101010101" pitchFamily="2" charset="-122"/>
                <a:ea typeface="宋体" panose="02010600030101010101" pitchFamily="2" charset="-122"/>
              </a:rPr>
              <a:t>：</a:t>
            </a:r>
            <a:r>
              <a:rPr lang="zh-CN" altLang="en-US" sz="2800"/>
              <a:t>夜间苹果酸进入液泡的生理意义？</a:t>
            </a:r>
            <a:endParaRPr lang="en-US" altLang="zh-CN" sz="2800"/>
          </a:p>
        </p:txBody>
      </p:sp>
      <p:sp>
        <p:nvSpPr>
          <p:cNvPr id="5" name="文本框 4"/>
          <p:cNvSpPr txBox="1"/>
          <p:nvPr>
            <p:custDataLst>
              <p:tags r:id="rId2"/>
            </p:custDataLst>
          </p:nvPr>
        </p:nvSpPr>
        <p:spPr>
          <a:xfrm>
            <a:off x="6403023" y="1700530"/>
            <a:ext cx="9276080" cy="521970"/>
          </a:xfrm>
          <a:prstGeom prst="rect">
            <a:avLst/>
          </a:prstGeom>
          <a:noFill/>
        </p:spPr>
        <p:txBody>
          <a:bodyPr wrap="square" rtlCol="0">
            <a:spAutoFit/>
          </a:bodyPr>
          <a:lstStyle/>
          <a:p>
            <a:r>
              <a:rPr lang="zh-CN" altLang="en-US" sz="2800" b="1">
                <a:solidFill>
                  <a:srgbClr val="FF0000"/>
                </a:solidFill>
              </a:rPr>
              <a:t>避免苹果酸降低细胞质基质的</a:t>
            </a:r>
            <a:r>
              <a:rPr lang="en-US" altLang="zh-CN" sz="2800" b="1">
                <a:solidFill>
                  <a:srgbClr val="FF0000"/>
                </a:solidFill>
              </a:rPr>
              <a:t>pH</a:t>
            </a:r>
            <a:r>
              <a:rPr lang="en-US" altLang="zh-CN" sz="2800" b="1">
                <a:solidFill>
                  <a:srgbClr val="FF0000"/>
                </a:solidFill>
                <a:sym typeface="+mn-ea"/>
              </a:rPr>
              <a:t>;</a:t>
            </a:r>
            <a:endParaRPr lang="en-US" altLang="zh-CN" sz="2800" b="1">
              <a:solidFill>
                <a:srgbClr val="FF0000"/>
              </a:solidFill>
              <a:sym typeface="+mn-ea"/>
            </a:endParaRPr>
          </a:p>
        </p:txBody>
      </p:sp>
      <p:sp>
        <p:nvSpPr>
          <p:cNvPr id="6" name="文本框 5"/>
          <p:cNvSpPr txBox="1"/>
          <p:nvPr>
            <p:custDataLst>
              <p:tags r:id="rId3"/>
            </p:custDataLst>
          </p:nvPr>
        </p:nvSpPr>
        <p:spPr>
          <a:xfrm>
            <a:off x="6230620" y="2667635"/>
            <a:ext cx="6014720" cy="962660"/>
          </a:xfrm>
          <a:prstGeom prst="rect">
            <a:avLst/>
          </a:prstGeom>
          <a:solidFill>
            <a:schemeClr val="accent2">
              <a:lumMod val="40000"/>
              <a:lumOff val="60000"/>
            </a:schemeClr>
          </a:solidFill>
        </p:spPr>
        <p:txBody>
          <a:bodyPr wrap="square" rtlCol="0" anchor="t">
            <a:noAutofit/>
          </a:bodyPr>
          <a:lstStyle/>
          <a:p>
            <a:pPr indent="0" fontAlgn="auto">
              <a:lnSpc>
                <a:spcPct val="110000"/>
              </a:lnSpc>
              <a:tabLst>
                <a:tab pos="2700655" algn="l"/>
              </a:tabLst>
            </a:pPr>
            <a:r>
              <a:rPr lang="zh-CN" altLang="en-US" sz="2800" kern="100">
                <a:latin typeface="微软雅黑" panose="020B0503020204020204" charset="-122"/>
                <a:ea typeface="微软雅黑" panose="020B0503020204020204" charset="-122"/>
                <a:cs typeface="微软雅黑" panose="020B0503020204020204" charset="-122"/>
                <a:sym typeface="+mn-ea"/>
              </a:rPr>
              <a:t>问题</a:t>
            </a:r>
            <a:r>
              <a:rPr lang="en-US" altLang="zh-CN" sz="2800" kern="100">
                <a:latin typeface="微软雅黑" panose="020B0503020204020204" charset="-122"/>
                <a:ea typeface="微软雅黑" panose="020B0503020204020204" charset="-122"/>
                <a:cs typeface="微软雅黑" panose="020B0503020204020204" charset="-122"/>
                <a:sym typeface="+mn-ea"/>
              </a:rPr>
              <a:t>3</a:t>
            </a:r>
            <a:r>
              <a:rPr lang="zh-CN" altLang="en-US" sz="2800" kern="100">
                <a:latin typeface="微软雅黑" panose="020B0503020204020204" charset="-122"/>
                <a:ea typeface="微软雅黑" panose="020B0503020204020204" charset="-122"/>
                <a:cs typeface="微软雅黑" panose="020B0503020204020204" charset="-122"/>
                <a:sym typeface="+mn-ea"/>
              </a:rPr>
              <a:t>：</a:t>
            </a:r>
            <a:r>
              <a:rPr lang="zh-CN" altLang="en-US" sz="2800" kern="100">
                <a:latin typeface="Times New Roman" panose="02020603050405020304" pitchFamily="18" charset="0"/>
                <a:cs typeface="Times New Roman" panose="02020603050405020304" pitchFamily="18" charset="0"/>
                <a:sym typeface="+mn-ea"/>
              </a:rPr>
              <a:t>景天科植物</a:t>
            </a:r>
            <a:r>
              <a:rPr lang="zh-CN" altLang="zh-CN" sz="2800" kern="100">
                <a:latin typeface="Times New Roman" panose="02020603050405020304" pitchFamily="18" charset="0"/>
                <a:cs typeface="Times New Roman" panose="02020603050405020304" pitchFamily="18" charset="0"/>
                <a:sym typeface="+mn-ea"/>
              </a:rPr>
              <a:t>参与</a:t>
            </a:r>
            <a:r>
              <a:rPr lang="en-US" altLang="zh-CN" sz="2800" kern="100">
                <a:latin typeface="Times New Roman" panose="02020603050405020304" pitchFamily="18" charset="0"/>
                <a:cs typeface="Times New Roman" panose="02020603050405020304" pitchFamily="18" charset="0"/>
                <a:sym typeface="+mn-ea"/>
              </a:rPr>
              <a:t>CO</a:t>
            </a:r>
            <a:r>
              <a:rPr lang="en-US" altLang="zh-CN" sz="2800" kern="100" baseline="-25000">
                <a:latin typeface="Times New Roman" panose="02020603050405020304" pitchFamily="18" charset="0"/>
                <a:cs typeface="Times New Roman" panose="02020603050405020304" pitchFamily="18" charset="0"/>
                <a:sym typeface="+mn-ea"/>
              </a:rPr>
              <a:t>2</a:t>
            </a:r>
            <a:r>
              <a:rPr lang="zh-CN" altLang="zh-CN" sz="2800" kern="100">
                <a:latin typeface="Times New Roman" panose="02020603050405020304" pitchFamily="18" charset="0"/>
                <a:cs typeface="Times New Roman" panose="02020603050405020304" pitchFamily="18" charset="0"/>
                <a:sym typeface="+mn-ea"/>
              </a:rPr>
              <a:t>转化的细胞器有</a:t>
            </a:r>
            <a:r>
              <a:rPr lang="zh-CN" altLang="zh-CN" sz="2800" kern="100">
                <a:latin typeface="Times New Roman" panose="02020603050405020304" pitchFamily="18" charset="0"/>
                <a:cs typeface="Times New Roman" panose="02020603050405020304" pitchFamily="18" charset="0"/>
                <a:sym typeface="+mn-ea"/>
              </a:rPr>
              <a:t>哪些？</a:t>
            </a:r>
            <a:endParaRPr lang="zh-CN" altLang="zh-CN" sz="2800" kern="100" smtClean="0">
              <a:latin typeface="Times New Roman" panose="02020603050405020304" pitchFamily="18" charset="0"/>
              <a:cs typeface="Times New Roman" panose="02020603050405020304" pitchFamily="18" charset="0"/>
              <a:sym typeface="+mn-ea"/>
            </a:endParaRPr>
          </a:p>
        </p:txBody>
      </p:sp>
      <p:sp>
        <p:nvSpPr>
          <p:cNvPr id="7" name="文本框 6"/>
          <p:cNvSpPr txBox="1"/>
          <p:nvPr>
            <p:custDataLst>
              <p:tags r:id="rId4"/>
            </p:custDataLst>
          </p:nvPr>
        </p:nvSpPr>
        <p:spPr>
          <a:xfrm>
            <a:off x="6560503" y="3700145"/>
            <a:ext cx="6096000" cy="521970"/>
          </a:xfrm>
          <a:prstGeom prst="rect">
            <a:avLst/>
          </a:prstGeom>
          <a:noFill/>
        </p:spPr>
        <p:txBody>
          <a:bodyPr wrap="square" rtlCol="0" anchor="t">
            <a:spAutoFit/>
          </a:bodyPr>
          <a:lstStyle/>
          <a:p>
            <a:r>
              <a:rPr lang="zh-CN" altLang="zh-CN" sz="2800" b="1" kern="100">
                <a:solidFill>
                  <a:srgbClr val="FF0000"/>
                </a:solidFill>
                <a:cs typeface="Times New Roman" panose="02020603050405020304" pitchFamily="18" charset="0"/>
                <a:sym typeface="+mn-ea"/>
              </a:rPr>
              <a:t>叶绿体、线粒体、液泡</a:t>
            </a:r>
            <a:endParaRPr lang="zh-CN" altLang="zh-CN" sz="2800" b="1" kern="100">
              <a:solidFill>
                <a:srgbClr val="FF0000"/>
              </a:solidFill>
              <a:cs typeface="Times New Roman" panose="02020603050405020304" pitchFamily="18" charset="0"/>
              <a:sym typeface="+mn-ea"/>
            </a:endParaRPr>
          </a:p>
        </p:txBody>
      </p:sp>
      <p:sp>
        <p:nvSpPr>
          <p:cNvPr id="8" name="文本框 7"/>
          <p:cNvSpPr txBox="1"/>
          <p:nvPr>
            <p:custDataLst>
              <p:tags r:id="rId5"/>
            </p:custDataLst>
          </p:nvPr>
        </p:nvSpPr>
        <p:spPr>
          <a:xfrm>
            <a:off x="6230620" y="4439285"/>
            <a:ext cx="6014720" cy="922020"/>
          </a:xfrm>
          <a:prstGeom prst="rect">
            <a:avLst/>
          </a:prstGeom>
          <a:solidFill>
            <a:schemeClr val="accent2">
              <a:lumMod val="40000"/>
              <a:lumOff val="60000"/>
            </a:schemeClr>
          </a:solidFill>
        </p:spPr>
        <p:txBody>
          <a:bodyPr wrap="square" rtlCol="0" anchor="t">
            <a:noAutofit/>
          </a:bodyPr>
          <a:lstStyle/>
          <a:p>
            <a:pPr>
              <a:tabLst>
                <a:tab pos="2700655" algn="l"/>
              </a:tabLst>
            </a:pPr>
            <a:r>
              <a:rPr lang="zh-CN" altLang="en-US"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问题</a:t>
            </a:r>
            <a:r>
              <a:rPr lang="en-US" altLang="zh-CN"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4</a:t>
            </a:r>
            <a:r>
              <a:rPr lang="zh-CN" altLang="en-US" sz="2800" b="1" kern="100">
                <a:solidFill>
                  <a:schemeClr val="tx1"/>
                </a:solidFill>
                <a:uFillTx/>
                <a:latin typeface="Times New Roman" panose="02020603050405020304" pitchFamily="18" charset="0"/>
                <a:ea typeface="宋体" panose="02010600030101010101" pitchFamily="2" charset="-122"/>
                <a:cs typeface="Courier New" panose="02070309020205020404" pitchFamily="49" charset="0"/>
                <a:sym typeface="+mn-ea"/>
              </a:rPr>
              <a:t>：景天科</a:t>
            </a:r>
            <a:r>
              <a:rPr lang="zh-CN"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植物光合作用所需的</a:t>
            </a:r>
            <a:r>
              <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CO</a:t>
            </a:r>
            <a:r>
              <a:rPr lang="en-US" altLang="zh-CN" sz="2800" b="1" kern="100" baseline="-250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的来源？</a:t>
            </a:r>
            <a:endPar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custDataLst>
              <p:tags r:id="rId6"/>
            </p:custDataLst>
          </p:nvPr>
        </p:nvSpPr>
        <p:spPr>
          <a:xfrm>
            <a:off x="6403023" y="5360670"/>
            <a:ext cx="6932930" cy="521970"/>
          </a:xfrm>
          <a:prstGeom prst="rect">
            <a:avLst/>
          </a:prstGeom>
          <a:noFill/>
        </p:spPr>
        <p:txBody>
          <a:bodyPr wrap="square" rtlCol="0">
            <a:spAutoFit/>
          </a:bodyPr>
          <a:lstStyle/>
          <a:p>
            <a:r>
              <a:rPr lang="zh-CN" altLang="en-US" sz="2800" b="1">
                <a:solidFill>
                  <a:srgbClr val="FF0000"/>
                </a:solidFill>
              </a:rPr>
              <a:t>呼吸作用产生、苹果酸的脱羧释放</a:t>
            </a:r>
            <a:endParaRPr lang="zh-CN" altLang="en-US" sz="2800" b="1">
              <a:solidFill>
                <a:srgbClr val="FF0000"/>
              </a:solidFill>
            </a:endParaRPr>
          </a:p>
        </p:txBody>
      </p:sp>
      <p:pic>
        <p:nvPicPr>
          <p:cNvPr id="10242"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7335" y="1492885"/>
            <a:ext cx="5895975" cy="49364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267444" y="405144"/>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景天科植物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(CAM</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b="1" kern="100">
              <a:effectLst/>
              <a:latin typeface="Times New Roman" panose="02020603050405020304" pitchFamily="18" charset="0"/>
              <a:ea typeface="黑体" panose="02010609060101010101" pitchFamily="49"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6"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527483" y="1125855"/>
            <a:ext cx="5316855" cy="1814830"/>
          </a:xfrm>
          <a:prstGeom prst="rect">
            <a:avLst/>
          </a:prstGeom>
          <a:solidFill>
            <a:schemeClr val="accent2">
              <a:lumMod val="40000"/>
              <a:lumOff val="60000"/>
            </a:schemeClr>
          </a:solidFill>
        </p:spPr>
        <p:txBody>
          <a:bodyPr wrap="square" rtlCol="0" anchor="t">
            <a:spAutoFit/>
          </a:bodyPr>
          <a:lstStyle/>
          <a:p>
            <a:pPr>
              <a:lnSpc>
                <a:spcPct val="100000"/>
              </a:lnSpc>
              <a:tabLst>
                <a:tab pos="2700655" algn="l"/>
              </a:tabLst>
            </a:pPr>
            <a:r>
              <a:rPr lang="zh-CN" altLang="en-US"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问题</a:t>
            </a:r>
            <a:r>
              <a:rPr lang="en-US" altLang="zh-CN"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5</a:t>
            </a:r>
            <a:r>
              <a:rPr lang="zh-CN" altLang="en-US" sz="2800" kern="100">
                <a:solidFill>
                  <a:schemeClr val="tx1"/>
                </a:solidFill>
                <a:uFillTx/>
                <a:latin typeface="宋体" panose="02010600030101010101" pitchFamily="2" charset="-122"/>
                <a:ea typeface="宋体" panose="02010600030101010101" pitchFamily="2" charset="-122"/>
                <a:cs typeface="Courier New" panose="02070309020205020404" pitchFamily="49" charset="0"/>
                <a:sym typeface="+mn-ea"/>
              </a:rPr>
              <a:t>：</a:t>
            </a:r>
            <a:r>
              <a:rPr lang="zh-CN" altLang="zh-CN" sz="2800" kern="100">
                <a:solidFill>
                  <a:schemeClr val="tx1"/>
                </a:solidFill>
                <a:uFillTx/>
                <a:latin typeface="Times New Roman" panose="02020603050405020304" pitchFamily="18" charset="0"/>
                <a:cs typeface="Times New Roman" panose="02020603050405020304" pitchFamily="18" charset="0"/>
                <a:sym typeface="+mn-ea"/>
              </a:rPr>
              <a:t>与常见的相比，夜间更适于放置在室内的是什么类型的植物？</a:t>
            </a:r>
            <a:endParaRPr lang="en-US" altLang="zh-CN" sz="2800" kern="100">
              <a:solidFill>
                <a:schemeClr val="tx1"/>
              </a:solidFill>
              <a:uFillTx/>
              <a:latin typeface="Times New Roman" panose="02020603050405020304" pitchFamily="18" charset="0"/>
              <a:cs typeface="Times New Roman" panose="02020603050405020304" pitchFamily="18" charset="0"/>
              <a:sym typeface="+mn-ea"/>
            </a:endParaRPr>
          </a:p>
          <a:p>
            <a:pPr>
              <a:lnSpc>
                <a:spcPct val="100000"/>
              </a:lnSpc>
              <a:tabLst>
                <a:tab pos="2700655" algn="l"/>
              </a:tabLst>
            </a:pPr>
            <a:endParaRPr lang="zh-CN" altLang="zh-CN" sz="2800" kern="100">
              <a:solidFill>
                <a:schemeClr val="tx1"/>
              </a:solidFill>
              <a:uFillTx/>
              <a:latin typeface="Times New Roman" panose="02020603050405020304" pitchFamily="18" charset="0"/>
              <a:cs typeface="Times New Roman" panose="02020603050405020304" pitchFamily="18" charset="0"/>
              <a:sym typeface="+mn-ea"/>
            </a:endParaRPr>
          </a:p>
        </p:txBody>
      </p:sp>
      <p:pic>
        <p:nvPicPr>
          <p:cNvPr id="10242"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7335" y="1492885"/>
            <a:ext cx="5895975" cy="49364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527800" y="2418715"/>
            <a:ext cx="6096000" cy="521970"/>
          </a:xfrm>
          <a:prstGeom prst="rect">
            <a:avLst/>
          </a:prstGeom>
          <a:noFill/>
        </p:spPr>
        <p:txBody>
          <a:bodyPr wrap="square" rtlCol="0">
            <a:spAutoFit/>
          </a:bodyPr>
          <a:p>
            <a:r>
              <a:rPr lang="en-US" altLang="zh-CN" sz="2800" kern="100">
                <a:uFillTx/>
                <a:latin typeface="Times New Roman" panose="02020603050405020304" pitchFamily="18" charset="0"/>
                <a:cs typeface="Courier New" panose="02070309020205020404" pitchFamily="49" charset="0"/>
                <a:sym typeface="+mn-ea"/>
              </a:rPr>
              <a:t>C</a:t>
            </a:r>
            <a:r>
              <a:rPr lang="en-US" altLang="zh-CN" sz="2800" kern="100" baseline="-25000">
                <a:uFillTx/>
                <a:latin typeface="Times New Roman" panose="02020603050405020304" pitchFamily="18" charset="0"/>
                <a:cs typeface="Courier New" panose="02070309020205020404" pitchFamily="49" charset="0"/>
                <a:sym typeface="+mn-ea"/>
              </a:rPr>
              <a:t>3</a:t>
            </a:r>
            <a:r>
              <a:rPr lang="zh-CN" altLang="zh-CN" sz="2800" kern="100">
                <a:uFillTx/>
                <a:latin typeface="Times New Roman" panose="02020603050405020304" pitchFamily="18" charset="0"/>
                <a:cs typeface="Times New Roman" panose="02020603050405020304" pitchFamily="18" charset="0"/>
                <a:sym typeface="+mn-ea"/>
              </a:rPr>
              <a:t>代谢途径</a:t>
            </a:r>
            <a:r>
              <a:rPr lang="en-US" altLang="zh-CN" sz="2800" kern="100">
                <a:uFillTx/>
                <a:latin typeface="Times New Roman" panose="02020603050405020304" pitchFamily="18" charset="0"/>
                <a:cs typeface="Times New Roman" panose="02020603050405020304" pitchFamily="18" charset="0"/>
                <a:sym typeface="+mn-ea"/>
              </a:rPr>
              <a:t>/CAM</a:t>
            </a:r>
            <a:r>
              <a:rPr lang="zh-CN" altLang="zh-CN" sz="2800" kern="100">
                <a:uFillTx/>
                <a:latin typeface="Times New Roman" panose="02020603050405020304" pitchFamily="18" charset="0"/>
                <a:cs typeface="Times New Roman" panose="02020603050405020304" pitchFamily="18" charset="0"/>
                <a:sym typeface="+mn-ea"/>
              </a:rPr>
              <a:t>代谢途径的植物）</a:t>
            </a:r>
            <a:endParaRPr lang="zh-CN" altLang="zh-CN" sz="2800" kern="100">
              <a:uFillTx/>
              <a:latin typeface="Times New Roman" panose="02020603050405020304" pitchFamily="18" charset="0"/>
              <a:cs typeface="Times New Roman" panose="02020603050405020304" pitchFamily="18" charset="0"/>
            </a:endParaRPr>
          </a:p>
        </p:txBody>
      </p:sp>
      <p:sp>
        <p:nvSpPr>
          <p:cNvPr id="7" name="矩形 6"/>
          <p:cNvSpPr/>
          <p:nvPr/>
        </p:nvSpPr>
        <p:spPr>
          <a:xfrm>
            <a:off x="8468360" y="2418715"/>
            <a:ext cx="3678555" cy="521970"/>
          </a:xfrm>
          <a:prstGeom prst="rect">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custDataLst>
              <p:tags r:id="rId2"/>
            </p:custDataLst>
          </p:nvPr>
        </p:nvSpPr>
        <p:spPr>
          <a:xfrm>
            <a:off x="6527800" y="3429000"/>
            <a:ext cx="5664835" cy="1263015"/>
          </a:xfrm>
          <a:prstGeom prst="rect">
            <a:avLst/>
          </a:prstGeom>
          <a:solidFill>
            <a:schemeClr val="accent2">
              <a:lumMod val="40000"/>
              <a:lumOff val="60000"/>
            </a:schemeClr>
          </a:solidFill>
        </p:spPr>
        <p:txBody>
          <a:bodyPr wrap="square" rtlCol="0" anchor="t">
            <a:noAutofit/>
          </a:bodyPr>
          <a:p>
            <a:pPr>
              <a:tabLst>
                <a:tab pos="2700655" algn="l"/>
              </a:tabLst>
            </a:pPr>
            <a:r>
              <a:rPr lang="zh-CN" altLang="en-US"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问题</a:t>
            </a:r>
            <a:r>
              <a:rPr lang="en-US" altLang="zh-CN" sz="2800" kern="100">
                <a:solidFill>
                  <a:schemeClr val="tx1"/>
                </a:solidFill>
                <a:uFillTx/>
                <a:latin typeface="微软雅黑" panose="020B0503020204020204" charset="-122"/>
                <a:ea typeface="微软雅黑" panose="020B0503020204020204" charset="-122"/>
                <a:cs typeface="微软雅黑" panose="020B0503020204020204" charset="-122"/>
                <a:sym typeface="+mn-ea"/>
              </a:rPr>
              <a:t>6</a:t>
            </a:r>
            <a:r>
              <a:rPr lang="zh-CN" altLang="en-US" sz="2800" b="1" kern="100">
                <a:solidFill>
                  <a:schemeClr val="tx1"/>
                </a:solidFill>
                <a:uFillTx/>
                <a:latin typeface="Times New Roman" panose="02020603050405020304" pitchFamily="18" charset="0"/>
                <a:ea typeface="宋体" panose="02010600030101010101" pitchFamily="2" charset="-122"/>
                <a:cs typeface="Courier New" panose="02070309020205020404" pitchFamily="49" charset="0"/>
                <a:sym typeface="+mn-ea"/>
              </a:rPr>
              <a:t>：景天科</a:t>
            </a:r>
            <a:r>
              <a:rPr lang="zh-CN"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植物</a:t>
            </a:r>
            <a:r>
              <a:rPr lang="zh-CN" altLang="en-US"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气孔通常在白天关闭，而在夜晚打开吸收</a:t>
            </a:r>
            <a:r>
              <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CO</a:t>
            </a:r>
            <a:r>
              <a:rPr lang="en-US" altLang="zh-CN" sz="2800" b="1" kern="100" baseline="-250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，这一特性</a:t>
            </a:r>
            <a:r>
              <a:rPr lang="zh-CN" altLang="en-US" sz="2800" b="1" kern="100">
                <a:uFillTx/>
                <a:latin typeface="Times New Roman" panose="02020603050405020304" pitchFamily="18" charset="0"/>
                <a:ea typeface="宋体" panose="02010600030101010101" pitchFamily="2" charset="-122"/>
                <a:cs typeface="Times New Roman" panose="02020603050405020304" pitchFamily="18" charset="0"/>
                <a:sym typeface="+mn-ea"/>
              </a:rPr>
              <a:t>有什么</a:t>
            </a:r>
            <a:r>
              <a:rPr lang="zh-CN" altLang="en-US"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rPr>
              <a:t>意义？</a:t>
            </a:r>
            <a:endParaRPr lang="en-US" altLang="zh-CN" sz="2800" b="1" kern="10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312535" y="4933315"/>
            <a:ext cx="6096000" cy="1691640"/>
          </a:xfrm>
          <a:prstGeom prst="rect">
            <a:avLst/>
          </a:prstGeom>
          <a:noFill/>
        </p:spPr>
        <p:txBody>
          <a:bodyPr wrap="square" rtlCol="0" anchor="t">
            <a:spAutoFit/>
          </a:bodyPr>
          <a:p>
            <a:r>
              <a:rPr lang="zh-CN" altLang="en-US" sz="2600">
                <a:solidFill>
                  <a:srgbClr val="FF0000"/>
                </a:solidFill>
                <a:latin typeface="微软雅黑" panose="020B0503020204020204" charset="-122"/>
                <a:ea typeface="微软雅黑" panose="020B0503020204020204" charset="-122"/>
                <a:cs typeface="微软雅黑" panose="020B0503020204020204" charset="-122"/>
              </a:rPr>
              <a:t>白天关闭气孔，可防止景天科植物在白天大量散失水分，有利于适应干旱环境</a:t>
            </a:r>
            <a:r>
              <a:rPr lang="en-US" altLang="zh-CN" sz="26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600">
                <a:solidFill>
                  <a:srgbClr val="FF0000"/>
                </a:solidFill>
                <a:latin typeface="微软雅黑" panose="020B0503020204020204" charset="-122"/>
                <a:ea typeface="微软雅黑" panose="020B0503020204020204" charset="-122"/>
                <a:cs typeface="微软雅黑" panose="020B0503020204020204" charset="-122"/>
              </a:rPr>
              <a:t>夜间吸收</a:t>
            </a:r>
            <a:r>
              <a:rPr lang="en-US" altLang="zh-CN" sz="2600">
                <a:solidFill>
                  <a:srgbClr val="FF0000"/>
                </a:solidFill>
                <a:latin typeface="微软雅黑" panose="020B0503020204020204" charset="-122"/>
                <a:ea typeface="微软雅黑" panose="020B0503020204020204" charset="-122"/>
                <a:cs typeface="微软雅黑" panose="020B0503020204020204" charset="-122"/>
              </a:rPr>
              <a:t>CO</a:t>
            </a:r>
            <a:r>
              <a:rPr lang="en-US" altLang="zh-CN" sz="260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600">
                <a:solidFill>
                  <a:srgbClr val="FF0000"/>
                </a:solidFill>
                <a:latin typeface="微软雅黑" panose="020B0503020204020204" charset="-122"/>
                <a:ea typeface="微软雅黑" panose="020B0503020204020204" charset="-122"/>
                <a:cs typeface="微软雅黑" panose="020B0503020204020204" charset="-122"/>
              </a:rPr>
              <a:t>并储存在苹果酸中，能保证白天光合作用对</a:t>
            </a:r>
            <a:r>
              <a:rPr lang="en-US" altLang="zh-CN" sz="2600">
                <a:solidFill>
                  <a:srgbClr val="FF0000"/>
                </a:solidFill>
                <a:latin typeface="微软雅黑" panose="020B0503020204020204" charset="-122"/>
                <a:ea typeface="微软雅黑" panose="020B0503020204020204" charset="-122"/>
                <a:cs typeface="微软雅黑" panose="020B0503020204020204" charset="-122"/>
              </a:rPr>
              <a:t>CO</a:t>
            </a:r>
            <a:r>
              <a:rPr lang="en-US" altLang="zh-CN" sz="260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600">
                <a:solidFill>
                  <a:srgbClr val="FF0000"/>
                </a:solidFill>
                <a:latin typeface="微软雅黑" panose="020B0503020204020204" charset="-122"/>
                <a:ea typeface="微软雅黑" panose="020B0503020204020204" charset="-122"/>
                <a:cs typeface="微软雅黑" panose="020B0503020204020204" charset="-122"/>
              </a:rPr>
              <a:t>的需求</a:t>
            </a:r>
            <a:endParaRPr lang="zh-CN" altLang="en-US" sz="26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267444" y="405144"/>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景天科植物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(CAM</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植物</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b="1" kern="100">
              <a:effectLst/>
              <a:latin typeface="Times New Roman" panose="02020603050405020304" pitchFamily="18" charset="0"/>
              <a:ea typeface="黑体" panose="02010609060101010101" pitchFamily="49"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1" grpId="0" bldLvl="0" animBg="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0604" y="153543"/>
            <a:ext cx="11656625" cy="2520950"/>
          </a:xfrm>
          <a:prstGeom prst="rect">
            <a:avLst/>
          </a:prstGeom>
        </p:spPr>
        <p:txBody>
          <a:bodyPr wrap="square" lIns="121898" tIns="60948" rIns="121898" bIns="60948">
            <a:spAutoFit/>
          </a:bodyPr>
          <a:lstStyle/>
          <a:p>
            <a:pPr algn="just">
              <a:lnSpc>
                <a:spcPct val="150000"/>
              </a:lnSpc>
              <a:spcAft>
                <a:spcPct val="0"/>
              </a:spcAft>
              <a:tabLst>
                <a:tab pos="6570980" algn="l"/>
              </a:tabLst>
            </a:pPr>
            <a:r>
              <a:rPr lang="zh-CN" altLang="zh-CN" sz="2600" b="1" kern="100">
                <a:latin typeface="Times New Roman" panose="02020603050405020304" pitchFamily="18" charset="0"/>
                <a:ea typeface="黑体" panose="02010609060101010101" pitchFamily="49" charset="-122"/>
                <a:cs typeface="Times New Roman" panose="02020603050405020304" pitchFamily="18" charset="0"/>
              </a:rPr>
              <a:t>【思维升华】</a:t>
            </a:r>
            <a:endParaRPr lang="zh-CN" altLang="zh-CN" sz="2600" b="1" kern="10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ct val="0"/>
              </a:spcAft>
              <a:tabLst>
                <a:tab pos="6570980" algn="l"/>
              </a:tabLst>
            </a:pP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(1)CAM</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途径的含义：景天科植物夜间将吸收的</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固定在苹果酸</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中，白天苹果酸分解释放</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参与光合作用的过程。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tabLst>
                <a:tab pos="6570980" algn="l"/>
              </a:tabLst>
            </a:pP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(2)CAM</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途径过程图解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42"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6080" y="2557145"/>
            <a:ext cx="5132070" cy="42970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63845" y="2132545"/>
            <a:ext cx="6248424" cy="41243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83741" y="836461"/>
            <a:ext cx="12008270" cy="1879600"/>
          </a:xfrm>
          <a:prstGeom prst="rect">
            <a:avLst/>
          </a:prstGeom>
        </p:spPr>
        <p:txBody>
          <a:bodyPr wrap="square" lIns="121898" tIns="60948" rIns="121898" bIns="60948">
            <a:spAutoFit/>
          </a:bodyPr>
          <a:p>
            <a:pPr marL="252095" indent="-457200" algn="just" fontAlgn="auto">
              <a:lnSpc>
                <a:spcPct val="110000"/>
              </a:lnSpc>
              <a:spcAft>
                <a:spcPct val="0"/>
              </a:spcAft>
              <a:tabLst>
                <a:tab pos="3060700" algn="l"/>
              </a:tabLst>
            </a:pPr>
            <a:r>
              <a:rPr lang="en-US" altLang="zh-CN" sz="2600" b="1" kern="100">
                <a:latin typeface="Times New Roman" panose="02020603050405020304"/>
                <a:ea typeface="微软雅黑" panose="020B0503020204020204" charset="-122"/>
                <a:cs typeface="Times New Roman" panose="02020603050405020304"/>
              </a:rPr>
              <a:t>	</a:t>
            </a:r>
            <a:r>
              <a:rPr lang="zh-CN" altLang="zh-CN" sz="2600" kern="100">
                <a:latin typeface="Times New Roman" panose="02020603050405020304"/>
                <a:ea typeface="微软雅黑" panose="020B0503020204020204" charset="-122"/>
                <a:cs typeface="Times New Roman" panose="02020603050405020304"/>
              </a:rPr>
              <a:t>暗反应中，</a:t>
            </a:r>
            <a:r>
              <a:rPr lang="en-US" altLang="zh-CN" sz="2600" kern="100" err="1">
                <a:latin typeface="Times New Roman" panose="02020603050405020304"/>
                <a:ea typeface="微软雅黑" panose="020B0503020204020204" charset="-122"/>
                <a:cs typeface="Courier New" panose="02070309020205020404"/>
              </a:rPr>
              <a:t>Rubisco</a:t>
            </a:r>
            <a:r>
              <a:rPr lang="zh-CN" altLang="zh-CN" sz="2600" kern="100">
                <a:latin typeface="Times New Roman" panose="02020603050405020304"/>
                <a:ea typeface="微软雅黑" panose="020B0503020204020204" charset="-122"/>
                <a:cs typeface="Times New Roman" panose="02020603050405020304"/>
              </a:rPr>
              <a:t>酶能够以</a:t>
            </a:r>
            <a:r>
              <a:rPr lang="en-US" altLang="zh-CN" sz="2600" kern="100">
                <a:latin typeface="Times New Roman" panose="02020603050405020304"/>
                <a:ea typeface="微软雅黑" panose="020B0503020204020204" charset="-122"/>
                <a:cs typeface="Courier New" panose="02070309020205020404"/>
              </a:rPr>
              <a:t>CO</a:t>
            </a:r>
            <a:r>
              <a:rPr lang="en-US" altLang="zh-CN" sz="2600" kern="100" baseline="-25000">
                <a:latin typeface="Times New Roman" panose="02020603050405020304"/>
                <a:ea typeface="微软雅黑" panose="020B0503020204020204" charset="-122"/>
                <a:cs typeface="Courier New" panose="02070309020205020404"/>
              </a:rPr>
              <a:t>2</a:t>
            </a:r>
            <a:r>
              <a:rPr lang="zh-CN" altLang="zh-CN" sz="2600" kern="100">
                <a:latin typeface="Times New Roman" panose="02020603050405020304"/>
                <a:ea typeface="微软雅黑" panose="020B0503020204020204" charset="-122"/>
                <a:cs typeface="Times New Roman" panose="02020603050405020304"/>
              </a:rPr>
              <a:t>为底物实现</a:t>
            </a:r>
            <a:r>
              <a:rPr lang="en-US" altLang="zh-CN" sz="2600" kern="100">
                <a:latin typeface="Times New Roman" panose="02020603050405020304"/>
                <a:ea typeface="微软雅黑" panose="020B0503020204020204" charset="-122"/>
                <a:cs typeface="Courier New" panose="02070309020205020404"/>
              </a:rPr>
              <a:t>CO</a:t>
            </a:r>
            <a:r>
              <a:rPr lang="en-US" altLang="zh-CN" sz="2600" kern="100" baseline="-25000">
                <a:latin typeface="Times New Roman" panose="02020603050405020304"/>
                <a:ea typeface="微软雅黑" panose="020B0503020204020204" charset="-122"/>
                <a:cs typeface="Courier New" panose="02070309020205020404"/>
              </a:rPr>
              <a:t>2</a:t>
            </a:r>
            <a:r>
              <a:rPr lang="zh-CN" altLang="zh-CN" sz="2600" kern="100">
                <a:latin typeface="Times New Roman" panose="02020603050405020304"/>
                <a:ea typeface="微软雅黑" panose="020B0503020204020204" charset="-122"/>
                <a:cs typeface="Times New Roman" panose="02020603050405020304"/>
              </a:rPr>
              <a:t>的固定；</a:t>
            </a:r>
            <a:endParaRPr lang="zh-CN" altLang="zh-CN" sz="2600" kern="100">
              <a:latin typeface="Times New Roman" panose="02020603050405020304"/>
              <a:ea typeface="微软雅黑" panose="020B0503020204020204" charset="-122"/>
              <a:cs typeface="Times New Roman" panose="02020603050405020304"/>
            </a:endParaRPr>
          </a:p>
          <a:p>
            <a:pPr marL="252095" indent="-457200" algn="just" fontAlgn="auto">
              <a:lnSpc>
                <a:spcPct val="110000"/>
              </a:lnSpc>
              <a:spcAft>
                <a:spcPct val="0"/>
              </a:spcAft>
              <a:tabLst>
                <a:tab pos="3060700" algn="l"/>
              </a:tabLst>
            </a:pPr>
            <a:r>
              <a:rPr lang="zh-CN" altLang="zh-CN" sz="2600" kern="100">
                <a:latin typeface="Times New Roman" panose="02020603050405020304"/>
                <a:ea typeface="微软雅黑" panose="020B0503020204020204" charset="-122"/>
                <a:cs typeface="Times New Roman" panose="02020603050405020304"/>
              </a:rPr>
              <a:t> </a:t>
            </a:r>
            <a:r>
              <a:rPr lang="en-US" altLang="zh-CN" sz="2600" kern="100">
                <a:latin typeface="Times New Roman" panose="02020603050405020304"/>
                <a:ea typeface="微软雅黑" panose="020B0503020204020204" charset="-122"/>
                <a:cs typeface="Times New Roman" panose="02020603050405020304"/>
              </a:rPr>
              <a:t> </a:t>
            </a:r>
            <a:r>
              <a:rPr lang="zh-CN" altLang="zh-CN" sz="2600" kern="100">
                <a:solidFill>
                  <a:srgbClr val="FF0000"/>
                </a:solidFill>
                <a:latin typeface="Times New Roman" panose="02020603050405020304"/>
                <a:ea typeface="微软雅黑" panose="020B0503020204020204" charset="-122"/>
                <a:cs typeface="Times New Roman" panose="02020603050405020304"/>
              </a:rPr>
              <a:t>当</a:t>
            </a:r>
            <a:r>
              <a:rPr lang="en-US" altLang="zh-CN" sz="2600" kern="100">
                <a:solidFill>
                  <a:srgbClr val="FF0000"/>
                </a:solidFill>
                <a:latin typeface="Times New Roman" panose="02020603050405020304"/>
                <a:ea typeface="微软雅黑" panose="020B0503020204020204" charset="-122"/>
                <a:cs typeface="Courier New" panose="02070309020205020404"/>
              </a:rPr>
              <a:t>O</a:t>
            </a:r>
            <a:r>
              <a:rPr lang="en-US" altLang="zh-CN" sz="2600" kern="100" baseline="-25000">
                <a:solidFill>
                  <a:srgbClr val="FF0000"/>
                </a:solidFill>
                <a:latin typeface="Times New Roman" panose="02020603050405020304"/>
                <a:ea typeface="微软雅黑" panose="020B0503020204020204" charset="-122"/>
                <a:cs typeface="Courier New" panose="02070309020205020404"/>
              </a:rPr>
              <a:t>2</a:t>
            </a:r>
            <a:r>
              <a:rPr lang="zh-CN" altLang="zh-CN" sz="2600" kern="100">
                <a:solidFill>
                  <a:srgbClr val="FF0000"/>
                </a:solidFill>
                <a:latin typeface="Times New Roman" panose="02020603050405020304"/>
                <a:ea typeface="微软雅黑" panose="020B0503020204020204" charset="-122"/>
                <a:cs typeface="Times New Roman" panose="02020603050405020304"/>
              </a:rPr>
              <a:t>浓度高、</a:t>
            </a:r>
            <a:r>
              <a:rPr lang="en-US" altLang="zh-CN" sz="2600" kern="100">
                <a:solidFill>
                  <a:srgbClr val="FF0000"/>
                </a:solidFill>
                <a:latin typeface="Times New Roman" panose="02020603050405020304"/>
                <a:ea typeface="微软雅黑" panose="020B0503020204020204" charset="-122"/>
                <a:cs typeface="Courier New" panose="02070309020205020404"/>
              </a:rPr>
              <a:t>CO</a:t>
            </a:r>
            <a:r>
              <a:rPr lang="en-US" altLang="zh-CN" sz="2600" kern="100" baseline="-25000">
                <a:solidFill>
                  <a:srgbClr val="FF0000"/>
                </a:solidFill>
                <a:latin typeface="Times New Roman" panose="02020603050405020304"/>
                <a:ea typeface="微软雅黑" panose="020B0503020204020204" charset="-122"/>
                <a:cs typeface="Courier New" panose="02070309020205020404"/>
              </a:rPr>
              <a:t>2</a:t>
            </a:r>
            <a:r>
              <a:rPr lang="zh-CN" altLang="zh-CN" sz="2600" kern="100">
                <a:solidFill>
                  <a:srgbClr val="FF0000"/>
                </a:solidFill>
                <a:latin typeface="Times New Roman" panose="02020603050405020304"/>
                <a:ea typeface="微软雅黑" panose="020B0503020204020204" charset="-122"/>
                <a:cs typeface="Times New Roman" panose="02020603050405020304"/>
              </a:rPr>
              <a:t>浓度低时，</a:t>
            </a:r>
            <a:r>
              <a:rPr lang="en-US" altLang="zh-CN" sz="2600" kern="100">
                <a:solidFill>
                  <a:srgbClr val="FF0000"/>
                </a:solidFill>
                <a:latin typeface="Times New Roman" panose="02020603050405020304"/>
                <a:ea typeface="微软雅黑" panose="020B0503020204020204" charset="-122"/>
                <a:cs typeface="Courier New" panose="02070309020205020404"/>
              </a:rPr>
              <a:t>O</a:t>
            </a:r>
            <a:r>
              <a:rPr lang="en-US" altLang="zh-CN" sz="2600" kern="100" baseline="-25000">
                <a:solidFill>
                  <a:srgbClr val="FF0000"/>
                </a:solidFill>
                <a:latin typeface="Times New Roman" panose="02020603050405020304"/>
                <a:ea typeface="微软雅黑" panose="020B0503020204020204" charset="-122"/>
                <a:cs typeface="Courier New" panose="02070309020205020404"/>
              </a:rPr>
              <a:t>2</a:t>
            </a:r>
            <a:r>
              <a:rPr lang="zh-CN" altLang="zh-CN" sz="2600" kern="100">
                <a:solidFill>
                  <a:srgbClr val="FF0000"/>
                </a:solidFill>
                <a:latin typeface="Times New Roman" panose="02020603050405020304"/>
                <a:ea typeface="微软雅黑" panose="020B0503020204020204" charset="-122"/>
                <a:cs typeface="Times New Roman" panose="02020603050405020304"/>
              </a:rPr>
              <a:t>会竞争</a:t>
            </a:r>
            <a:r>
              <a:rPr lang="en-US" altLang="zh-CN" sz="2600" kern="100" err="1">
                <a:solidFill>
                  <a:srgbClr val="FF0000"/>
                </a:solidFill>
                <a:latin typeface="Times New Roman" panose="02020603050405020304"/>
                <a:ea typeface="微软雅黑" panose="020B0503020204020204" charset="-122"/>
                <a:cs typeface="Courier New" panose="02070309020205020404"/>
              </a:rPr>
              <a:t>Rubisco</a:t>
            </a:r>
            <a:r>
              <a:rPr lang="zh-CN" altLang="zh-CN" sz="2600" kern="100">
                <a:solidFill>
                  <a:srgbClr val="FF0000"/>
                </a:solidFill>
                <a:latin typeface="Times New Roman" panose="02020603050405020304"/>
                <a:ea typeface="微软雅黑" panose="020B0503020204020204" charset="-122"/>
                <a:cs typeface="Times New Roman" panose="02020603050405020304"/>
              </a:rPr>
              <a:t>酶，在光的驱动</a:t>
            </a:r>
            <a:r>
              <a:rPr lang="zh-CN" altLang="zh-CN" sz="2600" kern="100">
                <a:latin typeface="Times New Roman" panose="02020603050405020304"/>
                <a:ea typeface="微软雅黑" panose="020B0503020204020204" charset="-122"/>
                <a:cs typeface="Times New Roman" panose="02020603050405020304"/>
              </a:rPr>
              <a:t>下将碳水化合物氧化生成</a:t>
            </a:r>
            <a:r>
              <a:rPr lang="en-US" altLang="zh-CN" sz="2600" kern="100">
                <a:solidFill>
                  <a:srgbClr val="FF0000"/>
                </a:solidFill>
                <a:latin typeface="Times New Roman" panose="02020603050405020304"/>
                <a:ea typeface="微软雅黑" panose="020B0503020204020204" charset="-122"/>
                <a:cs typeface="Courier New" panose="02070309020205020404"/>
              </a:rPr>
              <a:t>CO</a:t>
            </a:r>
            <a:r>
              <a:rPr lang="en-US" altLang="zh-CN" sz="2600" kern="100" baseline="-25000">
                <a:solidFill>
                  <a:srgbClr val="FF0000"/>
                </a:solidFill>
                <a:latin typeface="Times New Roman" panose="02020603050405020304"/>
                <a:ea typeface="微软雅黑" panose="020B0503020204020204" charset="-122"/>
                <a:cs typeface="Courier New" panose="02070309020205020404"/>
              </a:rPr>
              <a:t>2</a:t>
            </a:r>
            <a:r>
              <a:rPr lang="zh-CN" altLang="zh-CN" sz="2600" kern="100">
                <a:solidFill>
                  <a:srgbClr val="FF0000"/>
                </a:solidFill>
                <a:latin typeface="Times New Roman" panose="02020603050405020304"/>
                <a:ea typeface="微软雅黑" panose="020B0503020204020204" charset="-122"/>
                <a:cs typeface="Times New Roman" panose="02020603050405020304"/>
              </a:rPr>
              <a:t>和水</a:t>
            </a:r>
            <a:r>
              <a:rPr lang="zh-CN" altLang="zh-CN" sz="2600" kern="100">
                <a:latin typeface="Times New Roman" panose="02020603050405020304"/>
                <a:ea typeface="微软雅黑" panose="020B0503020204020204" charset="-122"/>
                <a:cs typeface="Times New Roman" panose="02020603050405020304"/>
              </a:rPr>
              <a:t>。</a:t>
            </a:r>
            <a:r>
              <a:rPr lang="zh-CN" altLang="zh-CN" sz="2600" kern="100">
                <a:solidFill>
                  <a:srgbClr val="FF0000"/>
                </a:solidFill>
                <a:latin typeface="Times New Roman" panose="02020603050405020304"/>
                <a:ea typeface="微软雅黑" panose="020B0503020204020204" charset="-122"/>
                <a:cs typeface="Times New Roman" panose="02020603050405020304"/>
              </a:rPr>
              <a:t>光呼吸是光合作用一个损耗能量的副反应</a:t>
            </a:r>
            <a:r>
              <a:rPr lang="zh-CN" altLang="zh-CN" sz="2600" kern="100">
                <a:latin typeface="Times New Roman" panose="02020603050405020304"/>
                <a:ea typeface="微软雅黑" panose="020B0503020204020204" charset="-122"/>
                <a:cs typeface="Times New Roman" panose="02020603050405020304"/>
              </a:rPr>
              <a:t>，正常生长条件下光呼吸就可损耗掉光合产物的</a:t>
            </a:r>
            <a:r>
              <a:rPr lang="en-US" altLang="zh-CN" sz="2600" kern="100">
                <a:latin typeface="Times New Roman" panose="02020603050405020304"/>
                <a:ea typeface="微软雅黑" panose="020B0503020204020204" charset="-122"/>
                <a:cs typeface="Courier New" panose="02070309020205020404"/>
              </a:rPr>
              <a:t>25%</a:t>
            </a:r>
            <a:r>
              <a:rPr lang="zh-CN" altLang="zh-CN" sz="2600" kern="100">
                <a:latin typeface="Times New Roman" panose="02020603050405020304"/>
                <a:ea typeface="微软雅黑" panose="020B0503020204020204" charset="-122"/>
                <a:cs typeface="Times New Roman" panose="02020603050405020304"/>
              </a:rPr>
              <a:t>～</a:t>
            </a:r>
            <a:r>
              <a:rPr lang="en-US" altLang="zh-CN" sz="2600" kern="100">
                <a:latin typeface="Times New Roman" panose="02020603050405020304"/>
                <a:ea typeface="微软雅黑" panose="020B0503020204020204" charset="-122"/>
                <a:cs typeface="Courier New" panose="02070309020205020404"/>
              </a:rPr>
              <a:t>30%</a:t>
            </a:r>
            <a:r>
              <a:rPr lang="zh-CN" altLang="zh-CN" sz="2600" kern="100">
                <a:latin typeface="Times New Roman" panose="02020603050405020304"/>
                <a:ea typeface="微软雅黑" panose="020B0503020204020204" charset="-122"/>
                <a:cs typeface="Times New Roman" panose="02020603050405020304"/>
              </a:rPr>
              <a:t>。</a:t>
            </a:r>
            <a:endParaRPr lang="zh-CN" altLang="zh-CN" sz="1050" kern="100">
              <a:effectLst/>
              <a:latin typeface="宋体" panose="02010600030101010101" pitchFamily="2" charset="-122"/>
              <a:cs typeface="Courier New" panose="02070309020205020404"/>
            </a:endParaRPr>
          </a:p>
        </p:txBody>
      </p:sp>
      <p:grpSp>
        <p:nvGrpSpPr>
          <p:cNvPr id="4" name="组合 3"/>
          <p:cNvGrpSpPr/>
          <p:nvPr/>
        </p:nvGrpSpPr>
        <p:grpSpPr>
          <a:xfrm>
            <a:off x="349026" y="2996565"/>
            <a:ext cx="8354951" cy="3395422"/>
            <a:chOff x="2048" y="5770"/>
            <a:chExt cx="12531" cy="4769"/>
          </a:xfrm>
        </p:grpSpPr>
        <p:pic>
          <p:nvPicPr>
            <p:cNvPr id="26626"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36" y="5770"/>
              <a:ext cx="9743" cy="4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E:\2024 一轮\9.30\生物（书本）\21X11.TIF"/>
            <p:cNvPicPr>
              <a:picLocks noChangeAspect="1" noChangeArrowheads="1"/>
            </p:cNvPicPr>
            <p:nvPr/>
          </p:nvPicPr>
          <p:blipFill>
            <a:blip r:embed="rId2">
              <a:extLst>
                <a:ext uri="{28A0092B-C50C-407E-A947-70E740481C1C}">
                  <a14:useLocalDpi xmlns:a14="http://schemas.microsoft.com/office/drawing/2010/main" val="0"/>
                </a:ext>
              </a:extLst>
            </a:blip>
            <a:srcRect r="62593" b="79732"/>
            <a:stretch>
              <a:fillRect/>
            </a:stretch>
          </p:blipFill>
          <p:spPr bwMode="auto">
            <a:xfrm>
              <a:off x="2048" y="6555"/>
              <a:ext cx="306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E:\2024 一轮\9.30\生物（书本）\21X11.TIF"/>
            <p:cNvPicPr>
              <a:picLocks noChangeAspect="1" noChangeArrowheads="1"/>
            </p:cNvPicPr>
            <p:nvPr/>
          </p:nvPicPr>
          <p:blipFill>
            <a:blip r:embed="rId2">
              <a:extLst>
                <a:ext uri="{28A0092B-C50C-407E-A947-70E740481C1C}">
                  <a14:useLocalDpi xmlns:a14="http://schemas.microsoft.com/office/drawing/2010/main" val="0"/>
                </a:ext>
              </a:extLst>
            </a:blip>
            <a:srcRect l="64060" t="-3077" r="2057" b="82430"/>
            <a:stretch>
              <a:fillRect/>
            </a:stretch>
          </p:blipFill>
          <p:spPr bwMode="auto">
            <a:xfrm>
              <a:off x="11640" y="6080"/>
              <a:ext cx="272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4"/>
          <p:cNvSpPr/>
          <p:nvPr/>
        </p:nvSpPr>
        <p:spPr>
          <a:xfrm>
            <a:off x="267444" y="14"/>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3</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光呼吸</a:t>
            </a:r>
            <a:endParaRPr lang="zh-CN" altLang="zh-CN" sz="2800" b="1" kern="100">
              <a:latin typeface="Times New Roman" panose="02020603050405020304"/>
              <a:ea typeface="微软雅黑" panose="020B0503020204020204"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1219" y="630569"/>
            <a:ext cx="11656625" cy="5449545"/>
          </a:xfrm>
          <a:prstGeom prst="rect">
            <a:avLst/>
          </a:prstGeom>
        </p:spPr>
        <p:txBody>
          <a:bodyPr wrap="square" lIns="121898" tIns="60948" rIns="121898" bIns="60948">
            <a:spAutoFit/>
          </a:bodyPr>
          <a:lstStyle/>
          <a:p>
            <a:pPr algn="just">
              <a:lnSpc>
                <a:spcPct val="150000"/>
              </a:lnSpc>
              <a:spcAft>
                <a:spcPts val="0"/>
              </a:spcAft>
            </a:pP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(2023·</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湖南卷，</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17)</a:t>
            </a:r>
            <a:r>
              <a:rPr lang="zh-CN" altLang="zh-CN" sz="2600" kern="100">
                <a:solidFill>
                  <a:srgbClr val="262626"/>
                </a:solidFill>
                <a:latin typeface="Times New Roman" panose="02020603050405020304" pitchFamily="18" charset="0"/>
                <a:cs typeface="Times New Roman" panose="02020603050405020304" pitchFamily="18" charset="0"/>
              </a:rPr>
              <a:t>下图是水稻和玉米的光合作用暗反应示意图。卡尔文循环的</a:t>
            </a:r>
            <a:r>
              <a:rPr lang="en-US" altLang="zh-CN" sz="2600" kern="100">
                <a:solidFill>
                  <a:srgbClr val="262626"/>
                </a:solidFill>
                <a:latin typeface="Times New Roman" panose="02020603050405020304" pitchFamily="18" charset="0"/>
                <a:cs typeface="Courier New" panose="02070309020205020404" pitchFamily="49" charset="0"/>
              </a:rPr>
              <a:t>Rubisco</a:t>
            </a:r>
            <a:r>
              <a:rPr lang="zh-CN" altLang="zh-CN" sz="2600" kern="100">
                <a:solidFill>
                  <a:srgbClr val="262626"/>
                </a:solidFill>
                <a:latin typeface="Times New Roman" panose="02020603050405020304" pitchFamily="18" charset="0"/>
                <a:cs typeface="Times New Roman" panose="02020603050405020304" pitchFamily="18" charset="0"/>
              </a:rPr>
              <a:t>对</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的</a:t>
            </a:r>
            <a:r>
              <a:rPr lang="en-US" altLang="zh-CN" sz="2600" i="1" kern="100">
                <a:solidFill>
                  <a:srgbClr val="262626"/>
                </a:solidFill>
                <a:latin typeface="Times New Roman" panose="02020603050405020304" pitchFamily="18" charset="0"/>
                <a:cs typeface="Courier New" panose="02070309020205020404" pitchFamily="49" charset="0"/>
              </a:rPr>
              <a:t>K</a:t>
            </a:r>
            <a:r>
              <a:rPr lang="en-US" altLang="zh-CN" sz="2600" i="1" kern="100" baseline="-25000">
                <a:solidFill>
                  <a:srgbClr val="262626"/>
                </a:solidFill>
                <a:latin typeface="Times New Roman" panose="02020603050405020304" pitchFamily="18" charset="0"/>
                <a:cs typeface="Courier New" panose="02070309020205020404" pitchFamily="49" charset="0"/>
              </a:rPr>
              <a:t>m</a:t>
            </a:r>
            <a:r>
              <a:rPr lang="zh-CN" altLang="zh-CN" sz="2600" kern="100">
                <a:solidFill>
                  <a:srgbClr val="262626"/>
                </a:solidFill>
                <a:latin typeface="Times New Roman" panose="02020603050405020304" pitchFamily="18" charset="0"/>
                <a:cs typeface="Times New Roman" panose="02020603050405020304" pitchFamily="18" charset="0"/>
              </a:rPr>
              <a:t>为</a:t>
            </a:r>
            <a:r>
              <a:rPr lang="en-US" altLang="zh-CN" sz="2600" kern="100">
                <a:solidFill>
                  <a:srgbClr val="262626"/>
                </a:solidFill>
                <a:latin typeface="Times New Roman" panose="02020603050405020304" pitchFamily="18" charset="0"/>
                <a:cs typeface="Courier New" panose="02070309020205020404" pitchFamily="49" charset="0"/>
              </a:rPr>
              <a:t>450 μmol·L</a:t>
            </a:r>
            <a:r>
              <a:rPr lang="zh-CN" altLang="zh-CN" sz="2600" kern="100" baseline="30000">
                <a:solidFill>
                  <a:srgbClr val="262626"/>
                </a:solidFill>
                <a:latin typeface="Times New Roman" panose="02020603050405020304" pitchFamily="18" charset="0"/>
                <a:cs typeface="Times New Roman" panose="02020603050405020304" pitchFamily="18" charset="0"/>
              </a:rPr>
              <a:t>－</a:t>
            </a:r>
            <a:r>
              <a:rPr lang="en-US" altLang="zh-CN" sz="2600" kern="100" baseline="30000">
                <a:solidFill>
                  <a:srgbClr val="262626"/>
                </a:solidFill>
                <a:latin typeface="Times New Roman" panose="02020603050405020304" pitchFamily="18" charset="0"/>
                <a:cs typeface="Courier New" panose="02070309020205020404" pitchFamily="49" charset="0"/>
              </a:rPr>
              <a:t>1</a:t>
            </a:r>
            <a:r>
              <a:rPr lang="en-US" altLang="zh-CN" sz="2600" kern="100">
                <a:solidFill>
                  <a:srgbClr val="262626"/>
                </a:solidFill>
                <a:latin typeface="Times New Roman" panose="02020603050405020304" pitchFamily="18" charset="0"/>
                <a:cs typeface="Courier New" panose="02070309020205020404" pitchFamily="49" charset="0"/>
              </a:rPr>
              <a:t>(</a:t>
            </a:r>
            <a:r>
              <a:rPr lang="en-US" altLang="zh-CN" sz="2600" i="1" kern="100">
                <a:solidFill>
                  <a:srgbClr val="262626"/>
                </a:solidFill>
                <a:latin typeface="Times New Roman" panose="02020603050405020304" pitchFamily="18" charset="0"/>
                <a:cs typeface="Courier New" panose="02070309020205020404" pitchFamily="49" charset="0"/>
              </a:rPr>
              <a:t>K</a:t>
            </a:r>
            <a:r>
              <a:rPr lang="en-US" altLang="zh-CN" sz="2600" i="1" kern="100" baseline="-25000">
                <a:solidFill>
                  <a:srgbClr val="262626"/>
                </a:solidFill>
                <a:latin typeface="Times New Roman" panose="02020603050405020304" pitchFamily="18" charset="0"/>
                <a:cs typeface="Courier New" panose="02070309020205020404" pitchFamily="49" charset="0"/>
              </a:rPr>
              <a:t>m</a:t>
            </a:r>
            <a:r>
              <a:rPr lang="zh-CN" altLang="zh-CN" sz="2600" kern="100">
                <a:solidFill>
                  <a:srgbClr val="262626"/>
                </a:solidFill>
                <a:latin typeface="Times New Roman" panose="02020603050405020304" pitchFamily="18" charset="0"/>
                <a:cs typeface="Times New Roman" panose="02020603050405020304" pitchFamily="18" charset="0"/>
              </a:rPr>
              <a:t>越小，酶对底物的亲和力越大</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，该酶既可催化</a:t>
            </a:r>
            <a:r>
              <a:rPr lang="en-US" altLang="zh-CN" sz="2600" kern="100">
                <a:solidFill>
                  <a:srgbClr val="262626"/>
                </a:solidFill>
                <a:latin typeface="Times New Roman" panose="02020603050405020304" pitchFamily="18" charset="0"/>
                <a:cs typeface="Courier New" panose="02070309020205020404" pitchFamily="49" charset="0"/>
              </a:rPr>
              <a:t>RuBP</a:t>
            </a:r>
            <a:r>
              <a:rPr lang="zh-CN" altLang="zh-CN" sz="2600" kern="100">
                <a:solidFill>
                  <a:srgbClr val="262626"/>
                </a:solidFill>
                <a:latin typeface="Times New Roman" panose="02020603050405020304" pitchFamily="18" charset="0"/>
                <a:cs typeface="Times New Roman" panose="02020603050405020304" pitchFamily="18" charset="0"/>
              </a:rPr>
              <a:t>与</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反应，进行卡尔文循环，又可催化</a:t>
            </a:r>
            <a:r>
              <a:rPr lang="en-US" altLang="zh-CN" sz="2600" kern="100">
                <a:solidFill>
                  <a:srgbClr val="262626"/>
                </a:solidFill>
                <a:latin typeface="Times New Roman" panose="02020603050405020304" pitchFamily="18" charset="0"/>
                <a:cs typeface="Courier New" panose="02070309020205020404" pitchFamily="49" charset="0"/>
              </a:rPr>
              <a:t>RuBP</a:t>
            </a:r>
            <a:r>
              <a:rPr lang="zh-CN" altLang="zh-CN" sz="2600" kern="100">
                <a:solidFill>
                  <a:srgbClr val="262626"/>
                </a:solidFill>
                <a:latin typeface="Times New Roman" panose="02020603050405020304" pitchFamily="18" charset="0"/>
                <a:cs typeface="Times New Roman" panose="02020603050405020304" pitchFamily="18" charset="0"/>
              </a:rPr>
              <a:t>与</a:t>
            </a:r>
            <a:r>
              <a:rPr lang="en-US" altLang="zh-CN" sz="2600" kern="100">
                <a:solidFill>
                  <a:srgbClr val="262626"/>
                </a:solidFill>
                <a:latin typeface="Times New Roman" panose="02020603050405020304" pitchFamily="18" charset="0"/>
                <a:cs typeface="Courier New" panose="02070309020205020404" pitchFamily="49" charset="0"/>
              </a:rPr>
              <a:t>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反应，进行光呼吸</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绿色植物在光照下消耗</a:t>
            </a:r>
            <a:r>
              <a:rPr lang="en-US" altLang="zh-CN" sz="2600" kern="100">
                <a:solidFill>
                  <a:srgbClr val="262626"/>
                </a:solidFill>
                <a:latin typeface="Times New Roman" panose="02020603050405020304" pitchFamily="18" charset="0"/>
                <a:cs typeface="Courier New" panose="02070309020205020404" pitchFamily="49" charset="0"/>
              </a:rPr>
              <a:t>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并释放</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的反应</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。该酶的酶促反应方向受</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和</a:t>
            </a:r>
            <a:r>
              <a:rPr lang="en-US" altLang="zh-CN" sz="2600" kern="100">
                <a:solidFill>
                  <a:srgbClr val="262626"/>
                </a:solidFill>
                <a:latin typeface="Times New Roman" panose="02020603050405020304" pitchFamily="18" charset="0"/>
                <a:cs typeface="Courier New" panose="02070309020205020404" pitchFamily="49" charset="0"/>
              </a:rPr>
              <a:t>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相对浓度的影响。与水稻相比，玉米叶肉细胞紧密围绕维管束鞘，其中叶肉细胞叶绿体是水光解的主要场所，维管束鞘细胞的叶绿体主要与</a:t>
            </a:r>
            <a:r>
              <a:rPr lang="en-US" altLang="zh-CN" sz="2600" kern="100">
                <a:solidFill>
                  <a:srgbClr val="262626"/>
                </a:solidFill>
                <a:latin typeface="Times New Roman" panose="02020603050405020304" pitchFamily="18" charset="0"/>
                <a:cs typeface="Courier New" panose="02070309020205020404" pitchFamily="49" charset="0"/>
              </a:rPr>
              <a:t>ATP</a:t>
            </a:r>
            <a:r>
              <a:rPr lang="zh-CN" altLang="zh-CN" sz="2600" kern="100">
                <a:solidFill>
                  <a:srgbClr val="262626"/>
                </a:solidFill>
                <a:latin typeface="Times New Roman" panose="02020603050405020304" pitchFamily="18" charset="0"/>
                <a:cs typeface="Times New Roman" panose="02020603050405020304" pitchFamily="18" charset="0"/>
              </a:rPr>
              <a:t>生成有关。玉米的暗反应先在叶肉细胞中利用</a:t>
            </a:r>
            <a:r>
              <a:rPr lang="en-US" altLang="zh-CN" sz="2600" kern="100">
                <a:solidFill>
                  <a:srgbClr val="262626"/>
                </a:solidFill>
                <a:latin typeface="Times New Roman" panose="02020603050405020304" pitchFamily="18" charset="0"/>
                <a:cs typeface="Courier New" panose="02070309020205020404" pitchFamily="49" charset="0"/>
              </a:rPr>
              <a:t>PEPC</a:t>
            </a:r>
            <a:r>
              <a:rPr lang="zh-CN" altLang="zh-CN" sz="2600" kern="100">
                <a:solidFill>
                  <a:srgbClr val="262626"/>
                </a:solidFill>
                <a:latin typeface="Times New Roman" panose="02020603050405020304" pitchFamily="18" charset="0"/>
                <a:cs typeface="Times New Roman" panose="02020603050405020304" pitchFamily="18" charset="0"/>
              </a:rPr>
              <a:t>酶</a:t>
            </a:r>
            <a:r>
              <a:rPr lang="en-US" altLang="zh-CN" sz="2600" kern="100">
                <a:solidFill>
                  <a:srgbClr val="262626"/>
                </a:solidFill>
                <a:latin typeface="Times New Roman" panose="02020603050405020304" pitchFamily="18" charset="0"/>
                <a:cs typeface="Courier New" panose="02070309020205020404" pitchFamily="49" charset="0"/>
              </a:rPr>
              <a:t>(PEPC</a:t>
            </a:r>
            <a:r>
              <a:rPr lang="zh-CN" altLang="zh-CN" sz="2600" kern="100">
                <a:solidFill>
                  <a:srgbClr val="262626"/>
                </a:solidFill>
                <a:latin typeface="Times New Roman" panose="02020603050405020304" pitchFamily="18" charset="0"/>
                <a:cs typeface="Times New Roman" panose="02020603050405020304" pitchFamily="18" charset="0"/>
              </a:rPr>
              <a:t>对</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的</a:t>
            </a:r>
            <a:r>
              <a:rPr lang="en-US" altLang="zh-CN" sz="2600" i="1" kern="100">
                <a:solidFill>
                  <a:srgbClr val="262626"/>
                </a:solidFill>
                <a:latin typeface="Times New Roman" panose="02020603050405020304" pitchFamily="18" charset="0"/>
                <a:cs typeface="Courier New" panose="02070309020205020404" pitchFamily="49" charset="0"/>
              </a:rPr>
              <a:t>K</a:t>
            </a:r>
            <a:r>
              <a:rPr lang="en-US" altLang="zh-CN" sz="2600" i="1" kern="100" baseline="-25000">
                <a:solidFill>
                  <a:srgbClr val="262626"/>
                </a:solidFill>
                <a:latin typeface="Times New Roman" panose="02020603050405020304" pitchFamily="18" charset="0"/>
                <a:cs typeface="Courier New" panose="02070309020205020404" pitchFamily="49" charset="0"/>
              </a:rPr>
              <a:t>m</a:t>
            </a:r>
            <a:r>
              <a:rPr lang="zh-CN" altLang="zh-CN" sz="2600" kern="100">
                <a:solidFill>
                  <a:srgbClr val="262626"/>
                </a:solidFill>
                <a:latin typeface="Times New Roman" panose="02020603050405020304" pitchFamily="18" charset="0"/>
                <a:cs typeface="Times New Roman" panose="02020603050405020304" pitchFamily="18" charset="0"/>
              </a:rPr>
              <a:t>为</a:t>
            </a:r>
            <a:r>
              <a:rPr lang="en-US" altLang="zh-CN" sz="2600" kern="100">
                <a:solidFill>
                  <a:srgbClr val="262626"/>
                </a:solidFill>
                <a:latin typeface="Times New Roman" panose="02020603050405020304" pitchFamily="18" charset="0"/>
                <a:cs typeface="Courier New" panose="02070309020205020404" pitchFamily="49" charset="0"/>
              </a:rPr>
              <a:t>7 μmol·L</a:t>
            </a:r>
            <a:r>
              <a:rPr lang="zh-CN" altLang="zh-CN" sz="2600" kern="100" baseline="30000">
                <a:solidFill>
                  <a:srgbClr val="262626"/>
                </a:solidFill>
                <a:latin typeface="Times New Roman" panose="02020603050405020304" pitchFamily="18" charset="0"/>
                <a:cs typeface="Times New Roman" panose="02020603050405020304" pitchFamily="18" charset="0"/>
              </a:rPr>
              <a:t>－</a:t>
            </a:r>
            <a:r>
              <a:rPr lang="en-US" altLang="zh-CN" sz="2600" kern="100" baseline="30000">
                <a:solidFill>
                  <a:srgbClr val="262626"/>
                </a:solidFill>
                <a:latin typeface="Times New Roman" panose="02020603050405020304" pitchFamily="18" charset="0"/>
                <a:cs typeface="Courier New" panose="02070309020205020404" pitchFamily="49" charset="0"/>
              </a:rPr>
              <a:t>1</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催化磷酸烯醇式丙酮酸</a:t>
            </a:r>
            <a:r>
              <a:rPr lang="en-US" altLang="zh-CN" sz="2600" kern="100">
                <a:solidFill>
                  <a:srgbClr val="262626"/>
                </a:solidFill>
                <a:latin typeface="Times New Roman" panose="02020603050405020304" pitchFamily="18" charset="0"/>
                <a:cs typeface="Courier New" panose="02070309020205020404" pitchFamily="49" charset="0"/>
              </a:rPr>
              <a:t>(PEP)</a:t>
            </a:r>
            <a:r>
              <a:rPr lang="zh-CN" altLang="zh-CN" sz="2600" kern="100">
                <a:solidFill>
                  <a:srgbClr val="262626"/>
                </a:solidFill>
                <a:latin typeface="Times New Roman" panose="02020603050405020304" pitchFamily="18" charset="0"/>
                <a:cs typeface="Times New Roman" panose="02020603050405020304" pitchFamily="18" charset="0"/>
              </a:rPr>
              <a:t>与</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反应生成</a:t>
            </a:r>
            <a:r>
              <a:rPr lang="en-US" altLang="zh-CN" sz="2600" kern="100">
                <a:solidFill>
                  <a:srgbClr val="262626"/>
                </a:solidFill>
                <a:latin typeface="Times New Roman" panose="02020603050405020304" pitchFamily="18" charset="0"/>
                <a:cs typeface="Courier New" panose="02070309020205020404" pitchFamily="49" charset="0"/>
              </a:rPr>
              <a:t>C</a:t>
            </a:r>
            <a:r>
              <a:rPr lang="en-US" altLang="zh-CN" sz="2600" kern="100" baseline="-25000">
                <a:solidFill>
                  <a:srgbClr val="262626"/>
                </a:solidFill>
                <a:latin typeface="Times New Roman" panose="02020603050405020304" pitchFamily="18" charset="0"/>
                <a:cs typeface="Courier New" panose="02070309020205020404" pitchFamily="49" charset="0"/>
              </a:rPr>
              <a:t>4</a:t>
            </a:r>
            <a:r>
              <a:rPr lang="zh-CN" altLang="zh-CN" sz="2600" kern="100">
                <a:solidFill>
                  <a:srgbClr val="262626"/>
                </a:solidFill>
                <a:latin typeface="Times New Roman" panose="02020603050405020304" pitchFamily="18" charset="0"/>
                <a:cs typeface="Times New Roman" panose="02020603050405020304" pitchFamily="18" charset="0"/>
              </a:rPr>
              <a:t>，固定产物</a:t>
            </a:r>
            <a:r>
              <a:rPr lang="en-US" altLang="zh-CN" sz="2600" kern="100">
                <a:solidFill>
                  <a:srgbClr val="262626"/>
                </a:solidFill>
                <a:latin typeface="Times New Roman" panose="02020603050405020304" pitchFamily="18" charset="0"/>
                <a:cs typeface="Courier New" panose="02070309020205020404" pitchFamily="49" charset="0"/>
              </a:rPr>
              <a:t>C</a:t>
            </a:r>
            <a:r>
              <a:rPr lang="en-US" altLang="zh-CN" sz="2600" kern="100" baseline="-25000">
                <a:solidFill>
                  <a:srgbClr val="262626"/>
                </a:solidFill>
                <a:latin typeface="Times New Roman" panose="02020603050405020304" pitchFamily="18" charset="0"/>
                <a:cs typeface="Courier New" panose="02070309020205020404" pitchFamily="49" charset="0"/>
              </a:rPr>
              <a:t>4</a:t>
            </a:r>
            <a:r>
              <a:rPr lang="zh-CN" altLang="zh-CN" sz="2600" kern="100">
                <a:solidFill>
                  <a:srgbClr val="262626"/>
                </a:solidFill>
                <a:latin typeface="Times New Roman" panose="02020603050405020304" pitchFamily="18" charset="0"/>
                <a:cs typeface="Times New Roman" panose="02020603050405020304" pitchFamily="18" charset="0"/>
              </a:rPr>
              <a:t>转运到维管束鞘细胞后释放</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，再进行卡尔文循环。回答下列问题：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600835" y="404495"/>
            <a:ext cx="8089900" cy="3028315"/>
            <a:chOff x="1839" y="5770"/>
            <a:chExt cx="12740" cy="4769"/>
          </a:xfrm>
        </p:grpSpPr>
        <p:pic>
          <p:nvPicPr>
            <p:cNvPr id="26626"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36" y="5770"/>
              <a:ext cx="9743" cy="4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E:\2024 一轮\9.30\生物（书本）\21X11.TIF"/>
            <p:cNvPicPr>
              <a:picLocks noChangeAspect="1" noChangeArrowheads="1"/>
            </p:cNvPicPr>
            <p:nvPr/>
          </p:nvPicPr>
          <p:blipFill>
            <a:blip r:embed="rId2">
              <a:extLst>
                <a:ext uri="{28A0092B-C50C-407E-A947-70E740481C1C}">
                  <a14:useLocalDpi xmlns:a14="http://schemas.microsoft.com/office/drawing/2010/main" val="0"/>
                </a:ext>
              </a:extLst>
            </a:blip>
            <a:srcRect r="62593" b="79732"/>
            <a:stretch>
              <a:fillRect/>
            </a:stretch>
          </p:blipFill>
          <p:spPr bwMode="auto">
            <a:xfrm>
              <a:off x="1839" y="6614"/>
              <a:ext cx="306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E:\2024 一轮\9.30\生物（书本）\21X11.TIF"/>
            <p:cNvPicPr>
              <a:picLocks noChangeAspect="1" noChangeArrowheads="1"/>
            </p:cNvPicPr>
            <p:nvPr/>
          </p:nvPicPr>
          <p:blipFill>
            <a:blip r:embed="rId2">
              <a:extLst>
                <a:ext uri="{28A0092B-C50C-407E-A947-70E740481C1C}">
                  <a14:useLocalDpi xmlns:a14="http://schemas.microsoft.com/office/drawing/2010/main" val="0"/>
                </a:ext>
              </a:extLst>
            </a:blip>
            <a:srcRect l="64060" t="-3077" r="2057" b="82430"/>
            <a:stretch>
              <a:fillRect/>
            </a:stretch>
          </p:blipFill>
          <p:spPr bwMode="auto">
            <a:xfrm>
              <a:off x="11640" y="6080"/>
              <a:ext cx="272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文本框 10"/>
          <p:cNvSpPr txBox="1"/>
          <p:nvPr/>
        </p:nvSpPr>
        <p:spPr>
          <a:xfrm>
            <a:off x="102870" y="3429000"/>
            <a:ext cx="1249680" cy="521970"/>
          </a:xfrm>
          <a:prstGeom prst="rect">
            <a:avLst/>
          </a:prstGeom>
          <a:noFill/>
        </p:spPr>
        <p:txBody>
          <a:bodyPr wrap="none" rtlCol="0" anchor="t">
            <a:spAutoFit/>
          </a:bodyPr>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思考：</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051560" y="5849620"/>
            <a:ext cx="4897120" cy="491490"/>
          </a:xfrm>
          <a:prstGeom prst="rect">
            <a:avLst/>
          </a:prstGeom>
          <a:noFill/>
        </p:spPr>
        <p:txBody>
          <a:bodyPr wrap="none" rtlCol="0" anchor="t">
            <a:spAutoFit/>
          </a:bodyPr>
          <a:p>
            <a:pPr algn="l"/>
            <a:r>
              <a:rPr lang="en-US" altLang="zh-CN" sz="2600" b="1" kern="0">
                <a:uFillTx/>
                <a:latin typeface="Times New Roman" panose="02020603050405020304" pitchFamily="18" charset="0"/>
                <a:sym typeface="+mn-ea"/>
              </a:rPr>
              <a:t>Q3</a:t>
            </a:r>
            <a:r>
              <a:rPr lang="zh-CN" altLang="en-US" sz="2600" b="1" kern="0">
                <a:uFillTx/>
                <a:latin typeface="Times New Roman" panose="02020603050405020304" pitchFamily="18" charset="0"/>
                <a:sym typeface="+mn-ea"/>
              </a:rPr>
              <a:t>：</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光呼吸发生的条件是</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什么？</a:t>
            </a:r>
            <a:endPar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4" name="文本框 13"/>
          <p:cNvSpPr txBox="1"/>
          <p:nvPr/>
        </p:nvSpPr>
        <p:spPr>
          <a:xfrm>
            <a:off x="3071495" y="6283960"/>
            <a:ext cx="4307840" cy="460375"/>
          </a:xfrm>
          <a:prstGeom prst="rect">
            <a:avLst/>
          </a:prstGeom>
          <a:noFill/>
        </p:spPr>
        <p:txBody>
          <a:bodyPr wrap="none" rtlCol="0" anchor="t">
            <a:spAutoFit/>
          </a:bodyPr>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光照、</a:t>
            </a:r>
            <a:r>
              <a:rPr lang="zh-CN" altLang="zh-CN" sz="2400" b="1" kern="100">
                <a:solidFill>
                  <a:srgbClr val="FF0000"/>
                </a:solidFill>
                <a:cs typeface="Times New Roman" panose="02020603050405020304" pitchFamily="18" charset="0"/>
                <a:sym typeface="+mn-ea"/>
              </a:rPr>
              <a:t>高</a:t>
            </a:r>
            <a:r>
              <a:rPr lang="en-US" altLang="zh-CN" sz="2400" b="1" kern="100">
                <a:solidFill>
                  <a:srgbClr val="FF0000"/>
                </a:solidFill>
                <a:cs typeface="Courier New" panose="02070309020205020404" pitchFamily="49" charset="0"/>
                <a:sym typeface="+mn-ea"/>
              </a:rPr>
              <a:t>O</a:t>
            </a:r>
            <a:r>
              <a:rPr lang="en-US" altLang="zh-CN" sz="2400" b="1" kern="100" baseline="-25000">
                <a:solidFill>
                  <a:srgbClr val="FF0000"/>
                </a:solidFill>
                <a:cs typeface="Courier New" panose="02070309020205020404" pitchFamily="49" charset="0"/>
                <a:sym typeface="+mn-ea"/>
              </a:rPr>
              <a:t>2</a:t>
            </a:r>
            <a:r>
              <a:rPr lang="zh-CN" altLang="zh-CN" sz="2400" b="1" kern="100">
                <a:solidFill>
                  <a:srgbClr val="FF0000"/>
                </a:solidFill>
                <a:cs typeface="Times New Roman" panose="02020603050405020304" pitchFamily="18" charset="0"/>
                <a:sym typeface="+mn-ea"/>
              </a:rPr>
              <a:t>含量和低</a:t>
            </a:r>
            <a:r>
              <a:rPr lang="en-US" altLang="zh-CN" sz="2400" b="1" kern="100">
                <a:solidFill>
                  <a:srgbClr val="FF0000"/>
                </a:solidFill>
                <a:cs typeface="Courier New" panose="02070309020205020404" pitchFamily="49" charset="0"/>
                <a:sym typeface="+mn-ea"/>
              </a:rPr>
              <a:t>CO</a:t>
            </a:r>
            <a:r>
              <a:rPr lang="en-US" altLang="zh-CN" sz="2400" b="1" kern="100" baseline="-25000">
                <a:solidFill>
                  <a:srgbClr val="FF0000"/>
                </a:solidFill>
                <a:cs typeface="Courier New" panose="02070309020205020404" pitchFamily="49" charset="0"/>
                <a:sym typeface="+mn-ea"/>
              </a:rPr>
              <a:t>2</a:t>
            </a:r>
            <a:r>
              <a:rPr lang="zh-CN" altLang="zh-CN" sz="2400" b="1" kern="100">
                <a:solidFill>
                  <a:srgbClr val="FF0000"/>
                </a:solidFill>
                <a:cs typeface="Times New Roman" panose="02020603050405020304" pitchFamily="18" charset="0"/>
                <a:sym typeface="+mn-ea"/>
              </a:rPr>
              <a:t>含量等</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1051560" y="3910330"/>
            <a:ext cx="10088880" cy="683260"/>
          </a:xfrm>
          <a:prstGeom prst="rect">
            <a:avLst/>
          </a:prstGeom>
          <a:noFill/>
        </p:spPr>
        <p:txBody>
          <a:bodyPr wrap="none" rtlCol="0" anchor="t">
            <a:noAutofit/>
          </a:bodyPr>
          <a:p>
            <a:pPr algn="l"/>
            <a:r>
              <a:rPr lang="en-US" altLang="zh-CN" sz="2600" b="1" kern="0">
                <a:uFillTx/>
                <a:latin typeface="Times New Roman" panose="02020603050405020304" pitchFamily="18" charset="0"/>
                <a:sym typeface="+mn-ea"/>
              </a:rPr>
              <a:t>Q1</a:t>
            </a:r>
            <a:r>
              <a:rPr lang="zh-CN" altLang="en-US" sz="2600" b="1" kern="0">
                <a:uFillTx/>
                <a:latin typeface="Times New Roman" panose="02020603050405020304" pitchFamily="18" charset="0"/>
                <a:sym typeface="+mn-ea"/>
              </a:rPr>
              <a:t>：</a:t>
            </a:r>
            <a:r>
              <a:rPr lang="zh-CN" altLang="en-US" sz="2600" kern="0">
                <a:uFillTx/>
                <a:latin typeface="Times New Roman" panose="02020603050405020304" pitchFamily="18" charset="0"/>
                <a:sym typeface="+mn-ea"/>
              </a:rPr>
              <a:t>如</a:t>
            </a:r>
            <a:r>
              <a:rPr lang="zh-CN" altLang="en-US" sz="2600" kern="0">
                <a:uFillTx/>
                <a:latin typeface="Times New Roman" panose="02020603050405020304" pitchFamily="18" charset="0"/>
                <a:sym typeface="+mn-ea"/>
              </a:rPr>
              <a:t>图，</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大豆玉米等植物叶肉细胞消耗</a:t>
            </a:r>
            <a:r>
              <a:rPr lang="en-US" altLang="zh-CN" sz="2600" b="1" kern="100">
                <a:solidFill>
                  <a:schemeClr val="tx1"/>
                </a:solidFill>
                <a:cs typeface="Courier New" panose="02070309020205020404" pitchFamily="49" charset="0"/>
                <a:sym typeface="+mn-ea"/>
              </a:rPr>
              <a:t>O</a:t>
            </a:r>
            <a:r>
              <a:rPr lang="en-US" altLang="zh-CN" sz="2600" b="1" kern="100" baseline="-25000">
                <a:solidFill>
                  <a:schemeClr val="tx1"/>
                </a:solidFill>
                <a:cs typeface="Courier New" panose="02070309020205020404" pitchFamily="49" charset="0"/>
                <a:sym typeface="+mn-ea"/>
              </a:rPr>
              <a:t>2</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的场所有哪些（</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填两个）？</a:t>
            </a:r>
            <a:r>
              <a:rPr lang="en-US" altLang="zh-CN" sz="2600" b="1" kern="100" baseline="-25000">
                <a:solidFill>
                  <a:srgbClr val="FF0000"/>
                </a:solidFill>
                <a:cs typeface="Courier New" panose="02070309020205020404" pitchFamily="49" charset="0"/>
                <a:sym typeface="+mn-ea"/>
              </a:rPr>
              <a:t> </a:t>
            </a:r>
            <a:endParaRPr lang="zh-CN" altLang="en-US" sz="2600" b="1" kern="100" baseline="-25000">
              <a:solidFill>
                <a:srgbClr val="FF0000"/>
              </a:solidFill>
              <a:cs typeface="Courier New" panose="02070309020205020404" pitchFamily="49" charset="0"/>
              <a:sym typeface="+mn-ea"/>
            </a:endParaRPr>
          </a:p>
        </p:txBody>
      </p:sp>
      <p:sp>
        <p:nvSpPr>
          <p:cNvPr id="16" name="文本框 15"/>
          <p:cNvSpPr txBox="1"/>
          <p:nvPr/>
        </p:nvSpPr>
        <p:spPr>
          <a:xfrm>
            <a:off x="3071495" y="5309235"/>
            <a:ext cx="4450080" cy="460375"/>
          </a:xfrm>
          <a:prstGeom prst="rect">
            <a:avLst/>
          </a:prstGeom>
          <a:noFill/>
        </p:spPr>
        <p:txBody>
          <a:bodyPr wrap="none" rtlCol="0" anchor="t">
            <a:spAutoFit/>
          </a:bodyPr>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线粒体、叶绿体、</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过氧化物酶体</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071495" y="4411345"/>
            <a:ext cx="5364480" cy="460375"/>
          </a:xfrm>
          <a:prstGeom prst="rect">
            <a:avLst/>
          </a:prstGeom>
          <a:noFill/>
        </p:spPr>
        <p:txBody>
          <a:bodyPr wrap="none" rtlCol="0" anchor="t">
            <a:spAutoFit/>
          </a:bodyPr>
          <a:p>
            <a:pPr algn="l"/>
            <a:r>
              <a:rPr lang="zh-CN" altLang="zh-CN" sz="2400" b="1" kern="100">
                <a:solidFill>
                  <a:srgbClr val="FF0000"/>
                </a:solidFill>
                <a:cs typeface="Times New Roman" panose="02020603050405020304" pitchFamily="18" charset="0"/>
                <a:sym typeface="+mn-ea"/>
              </a:rPr>
              <a:t>线粒体内膜（有氧呼吸）、叶绿体基质</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051560" y="4871720"/>
            <a:ext cx="6096000" cy="491490"/>
          </a:xfrm>
          <a:prstGeom prst="rect">
            <a:avLst/>
          </a:prstGeom>
          <a:noFill/>
        </p:spPr>
        <p:txBody>
          <a:bodyPr wrap="square" rtlCol="0">
            <a:spAutoFit/>
          </a:bodyPr>
          <a:p>
            <a:r>
              <a:rPr lang="en-US" altLang="zh-CN" sz="2600" b="1" kern="0">
                <a:uFillTx/>
                <a:latin typeface="Times New Roman" panose="02020603050405020304" pitchFamily="18" charset="0"/>
                <a:sym typeface="+mn-ea"/>
              </a:rPr>
              <a:t>Q2</a:t>
            </a:r>
            <a:r>
              <a:rPr lang="zh-CN" altLang="en-US" sz="2600" b="1" kern="0">
                <a:uFillTx/>
                <a:latin typeface="Times New Roman" panose="02020603050405020304" pitchFamily="18" charset="0"/>
                <a:sym typeface="+mn-ea"/>
              </a:rPr>
              <a:t>：</a:t>
            </a:r>
            <a:r>
              <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sym typeface="+mn-ea"/>
              </a:rPr>
              <a:t>参与光呼吸的细胞器有哪些？</a:t>
            </a:r>
            <a:endParaRPr lang="zh-CN" altLang="zh-CN" sz="2600" kern="100">
              <a:solidFill>
                <a:srgbClr val="262626"/>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502920" y="6283960"/>
            <a:ext cx="10979785" cy="520700"/>
          </a:xfrm>
          <a:prstGeom prst="rect">
            <a:avLst/>
          </a:prstGeom>
          <a:solidFill>
            <a:schemeClr val="accent6">
              <a:lumMod val="20000"/>
              <a:lumOff val="80000"/>
            </a:schemeClr>
          </a:solidFill>
        </p:spPr>
        <p:txBody>
          <a:bodyPr wrap="square" lIns="121898" tIns="60948" rIns="121898" bIns="60948">
            <a:spAutoFit/>
          </a:bodyPr>
          <a:p>
            <a:pPr indent="0" algn="just" fontAlgn="auto">
              <a:lnSpc>
                <a:spcPct val="100000"/>
              </a:lnSpc>
              <a:spcAft>
                <a:spcPct val="0"/>
              </a:spcAft>
              <a:tabLst>
                <a:tab pos="3060700" algn="l"/>
              </a:tabLst>
            </a:pPr>
            <a:r>
              <a:rPr lang="zh-CN" altLang="zh-CN" sz="2600" b="1" kern="100">
                <a:latin typeface="Times New Roman" panose="02020603050405020304"/>
                <a:cs typeface="Times New Roman" panose="02020603050405020304"/>
              </a:rPr>
              <a:t>高</a:t>
            </a:r>
            <a:r>
              <a:rPr lang="en-US" altLang="zh-CN" sz="2600" b="1" kern="100">
                <a:latin typeface="Times New Roman" panose="02020603050405020304"/>
                <a:cs typeface="Courier New" panose="02070309020205020404"/>
              </a:rPr>
              <a:t>O</a:t>
            </a:r>
            <a:r>
              <a:rPr lang="en-US" altLang="zh-CN" sz="2600" b="1" kern="100" baseline="-25000">
                <a:latin typeface="Times New Roman" panose="02020603050405020304"/>
                <a:cs typeface="Courier New" panose="02070309020205020404"/>
              </a:rPr>
              <a:t>2</a:t>
            </a:r>
            <a:r>
              <a:rPr lang="zh-CN" altLang="zh-CN" sz="2600" b="1" kern="100">
                <a:latin typeface="Times New Roman" panose="02020603050405020304"/>
                <a:cs typeface="Times New Roman" panose="02020603050405020304"/>
              </a:rPr>
              <a:t>环境下，光呼吸会明显加强，而提高</a:t>
            </a:r>
            <a:r>
              <a:rPr lang="en-US" altLang="zh-CN" sz="2600" b="1" kern="100">
                <a:latin typeface="Times New Roman" panose="02020603050405020304"/>
                <a:cs typeface="Courier New" panose="02070309020205020404"/>
              </a:rPr>
              <a:t>CO</a:t>
            </a:r>
            <a:r>
              <a:rPr lang="en-US" altLang="zh-CN" sz="2600" b="1" kern="100" baseline="-25000">
                <a:latin typeface="Times New Roman" panose="02020603050405020304"/>
                <a:cs typeface="Courier New" panose="02070309020205020404"/>
              </a:rPr>
              <a:t>2</a:t>
            </a:r>
            <a:r>
              <a:rPr lang="zh-CN" altLang="zh-CN" sz="2600" b="1" kern="100">
                <a:latin typeface="Times New Roman" panose="02020603050405020304"/>
                <a:cs typeface="Times New Roman" panose="02020603050405020304"/>
              </a:rPr>
              <a:t>浓度可明显抑制光呼吸。</a:t>
            </a:r>
            <a:endParaRPr lang="zh-CN" altLang="zh-CN" sz="1050" kern="10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P spid="6" grpId="0"/>
      <p:bldP spid="6" grpId="1"/>
      <p:bldP spid="13" grpId="0"/>
      <p:bldP spid="13" grpId="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960235" y="2564765"/>
            <a:ext cx="6096000" cy="521970"/>
          </a:xfrm>
          <a:prstGeom prst="rect">
            <a:avLst/>
          </a:prstGeom>
          <a:noFill/>
        </p:spPr>
        <p:txBody>
          <a:bodyPr wrap="square" rtlCol="0" anchor="t">
            <a:spAutoFit/>
          </a:bodyPr>
          <a:p>
            <a:r>
              <a:rPr lang="en-US" altLang="zh-CN" sz="2800" b="1" kern="0">
                <a:uFillTx/>
                <a:latin typeface="Times New Roman" panose="02020603050405020304" pitchFamily="18" charset="0"/>
                <a:sym typeface="+mn-ea"/>
              </a:rPr>
              <a:t>Q4</a:t>
            </a:r>
            <a:r>
              <a:rPr lang="zh-CN" altLang="en-US" sz="2800" b="1" kern="0">
                <a:uFillTx/>
                <a:latin typeface="Times New Roman" panose="02020603050405020304" pitchFamily="18" charset="0"/>
                <a:sym typeface="+mn-ea"/>
              </a:rPr>
              <a:t>：</a:t>
            </a:r>
            <a:r>
              <a:rPr lang="zh-CN" altLang="zh-CN" sz="2800" b="1" kern="100">
                <a:latin typeface="Times New Roman" panose="02020603050405020304"/>
                <a:cs typeface="Times New Roman" panose="02020603050405020304"/>
                <a:sym typeface="+mn-ea"/>
              </a:rPr>
              <a:t>光呼吸的有利影响？</a:t>
            </a:r>
            <a:endParaRPr lang="zh-CN" altLang="zh-CN" sz="2800" b="1" kern="100">
              <a:latin typeface="Times New Roman" panose="02020603050405020304"/>
              <a:cs typeface="Times New Roman" panose="02020603050405020304"/>
              <a:sym typeface="+mn-ea"/>
            </a:endParaRPr>
          </a:p>
        </p:txBody>
      </p:sp>
      <p:sp>
        <p:nvSpPr>
          <p:cNvPr id="2" name="文本框 1"/>
          <p:cNvSpPr txBox="1"/>
          <p:nvPr/>
        </p:nvSpPr>
        <p:spPr>
          <a:xfrm>
            <a:off x="262255" y="4725670"/>
            <a:ext cx="11247120" cy="1050290"/>
          </a:xfrm>
          <a:prstGeom prst="rect">
            <a:avLst/>
          </a:prstGeom>
          <a:noFill/>
        </p:spPr>
        <p:txBody>
          <a:bodyPr wrap="square" rtlCol="0" anchor="t">
            <a:spAutoFit/>
          </a:bodyPr>
          <a:p>
            <a:pPr indent="0" algn="just" fontAlgn="auto">
              <a:lnSpc>
                <a:spcPct val="120000"/>
              </a:lnSpc>
              <a:spcAft>
                <a:spcPct val="0"/>
              </a:spcAft>
              <a:tabLst>
                <a:tab pos="3060700" algn="l"/>
              </a:tabLst>
            </a:pPr>
            <a:r>
              <a:rPr lang="zh-CN" altLang="zh-CN" sz="2600" b="1" kern="100">
                <a:solidFill>
                  <a:srgbClr val="FF0000"/>
                </a:solidFill>
                <a:latin typeface="Calibri" panose="020F0502020204030204"/>
                <a:cs typeface="Times New Roman" panose="02020603050405020304"/>
                <a:sym typeface="+mn-ea"/>
              </a:rPr>
              <a:t>①</a:t>
            </a:r>
            <a:r>
              <a:rPr lang="zh-CN" altLang="zh-CN" sz="2600" b="1" kern="100">
                <a:solidFill>
                  <a:srgbClr val="FF0000"/>
                </a:solidFill>
                <a:latin typeface="Times New Roman" panose="02020603050405020304"/>
                <a:cs typeface="Times New Roman" panose="02020603050405020304"/>
                <a:sym typeface="+mn-ea"/>
              </a:rPr>
              <a:t>强光下，光呼吸加强，会消耗光反应过程中</a:t>
            </a:r>
            <a:r>
              <a:rPr lang="zh-CN" altLang="zh-CN" sz="2600" b="1" kern="100">
                <a:solidFill>
                  <a:schemeClr val="tx1"/>
                </a:solidFill>
                <a:latin typeface="Times New Roman" panose="02020603050405020304"/>
                <a:cs typeface="Times New Roman" panose="02020603050405020304"/>
                <a:sym typeface="+mn-ea"/>
              </a:rPr>
              <a:t>多余的</a:t>
            </a:r>
            <a:r>
              <a:rPr lang="en-US" altLang="zh-CN" sz="2600" b="1" kern="100">
                <a:solidFill>
                  <a:srgbClr val="FF0000"/>
                </a:solidFill>
                <a:latin typeface="Times New Roman" panose="02020603050405020304"/>
                <a:cs typeface="Courier New" panose="02070309020205020404"/>
                <a:sym typeface="+mn-ea"/>
              </a:rPr>
              <a:t>ATP</a:t>
            </a:r>
            <a:r>
              <a:rPr lang="zh-CN" altLang="zh-CN" sz="2600" b="1" kern="100">
                <a:solidFill>
                  <a:srgbClr val="FF0000"/>
                </a:solidFill>
                <a:latin typeface="Times New Roman" panose="02020603050405020304"/>
                <a:cs typeface="Times New Roman" panose="02020603050405020304"/>
                <a:sym typeface="+mn-ea"/>
              </a:rPr>
              <a:t>和</a:t>
            </a:r>
            <a:r>
              <a:rPr lang="en-US" altLang="zh-CN" sz="2600" b="1" kern="100">
                <a:solidFill>
                  <a:srgbClr val="FF0000"/>
                </a:solidFill>
                <a:latin typeface="Times New Roman" panose="02020603050405020304"/>
                <a:cs typeface="Courier New" panose="02070309020205020404"/>
                <a:sym typeface="+mn-ea"/>
              </a:rPr>
              <a:t>NADPH</a:t>
            </a:r>
            <a:r>
              <a:rPr lang="zh-CN" altLang="zh-CN" sz="2600" b="1" kern="100">
                <a:solidFill>
                  <a:srgbClr val="FF0000"/>
                </a:solidFill>
                <a:latin typeface="Times New Roman" panose="02020603050405020304"/>
                <a:cs typeface="Times New Roman" panose="02020603050405020304"/>
                <a:sym typeface="+mn-ea"/>
              </a:rPr>
              <a:t>，防止强光对叶绿体的破坏。</a:t>
            </a:r>
            <a:endParaRPr lang="zh-CN" altLang="zh-CN" sz="2600" b="1" kern="100">
              <a:solidFill>
                <a:srgbClr val="FF0000"/>
              </a:solidFill>
              <a:latin typeface="Times New Roman" panose="02020603050405020304"/>
              <a:cs typeface="Times New Roman" panose="02020603050405020304"/>
              <a:sym typeface="+mn-ea"/>
            </a:endParaRPr>
          </a:p>
        </p:txBody>
      </p:sp>
      <p:sp>
        <p:nvSpPr>
          <p:cNvPr id="9" name="文本框 8"/>
          <p:cNvSpPr txBox="1"/>
          <p:nvPr/>
        </p:nvSpPr>
        <p:spPr>
          <a:xfrm>
            <a:off x="262890" y="5805805"/>
            <a:ext cx="11831955" cy="521970"/>
          </a:xfrm>
          <a:prstGeom prst="rect">
            <a:avLst/>
          </a:prstGeom>
          <a:noFill/>
        </p:spPr>
        <p:txBody>
          <a:bodyPr wrap="square" rtlCol="0" anchor="t">
            <a:spAutoFit/>
          </a:bodyPr>
          <a:p>
            <a:r>
              <a:rPr lang="zh-CN" altLang="zh-CN" sz="2800" b="1" kern="100">
                <a:solidFill>
                  <a:schemeClr val="tx1"/>
                </a:solidFill>
                <a:uFillTx/>
                <a:latin typeface="Times New Roman" panose="02020603050405020304" pitchFamily="18" charset="0"/>
                <a:cs typeface="Times New Roman" panose="02020603050405020304" pitchFamily="18" charset="0"/>
                <a:sym typeface="+mn-ea"/>
              </a:rPr>
              <a:t>②光呼吸吸收</a:t>
            </a:r>
            <a:r>
              <a:rPr lang="en-US" altLang="zh-CN" sz="2800" b="1" kern="100">
                <a:solidFill>
                  <a:schemeClr val="tx1"/>
                </a:solidFill>
                <a:uFillTx/>
                <a:latin typeface="Times New Roman" panose="02020603050405020304" pitchFamily="18" charset="0"/>
                <a:cs typeface="Times New Roman" panose="02020603050405020304" pitchFamily="18" charset="0"/>
                <a:sym typeface="+mn-ea"/>
              </a:rPr>
              <a:t>O</a:t>
            </a:r>
            <a:r>
              <a:rPr lang="en-US" altLang="zh-CN" sz="2800" b="1" kern="100" baseline="-25000">
                <a:solidFill>
                  <a:schemeClr val="tx1"/>
                </a:solidFill>
                <a:uFillTx/>
                <a:latin typeface="Times New Roman" panose="02020603050405020304" pitchFamily="18" charset="0"/>
                <a:cs typeface="Times New Roman" panose="02020603050405020304" pitchFamily="18" charset="0"/>
                <a:sym typeface="+mn-ea"/>
              </a:rPr>
              <a:t>2</a:t>
            </a:r>
            <a:r>
              <a:rPr lang="zh-CN" altLang="zh-CN" sz="2800" b="1" kern="100">
                <a:solidFill>
                  <a:schemeClr val="tx1"/>
                </a:solidFill>
                <a:uFillTx/>
                <a:latin typeface="Times New Roman" panose="02020603050405020304" pitchFamily="18" charset="0"/>
                <a:cs typeface="Times New Roman" panose="02020603050405020304" pitchFamily="18" charset="0"/>
                <a:sym typeface="+mn-ea"/>
              </a:rPr>
              <a:t>，释放</a:t>
            </a:r>
            <a:r>
              <a:rPr lang="en-US" altLang="zh-CN" sz="2800" b="1" kern="100">
                <a:solidFill>
                  <a:schemeClr val="tx1"/>
                </a:solidFill>
                <a:uFillTx/>
                <a:latin typeface="Times New Roman" panose="02020603050405020304" pitchFamily="18" charset="0"/>
                <a:cs typeface="Times New Roman" panose="02020603050405020304" pitchFamily="18" charset="0"/>
                <a:sym typeface="+mn-ea"/>
              </a:rPr>
              <a:t>CO</a:t>
            </a:r>
            <a:r>
              <a:rPr lang="en-US" altLang="zh-CN" sz="2800" b="1" kern="100" baseline="-25000">
                <a:solidFill>
                  <a:schemeClr val="tx1"/>
                </a:solidFill>
                <a:uFillTx/>
                <a:latin typeface="Times New Roman" panose="02020603050405020304" pitchFamily="18" charset="0"/>
                <a:cs typeface="Times New Roman" panose="02020603050405020304" pitchFamily="18" charset="0"/>
                <a:sym typeface="+mn-ea"/>
              </a:rPr>
              <a:t>2</a:t>
            </a:r>
            <a:r>
              <a:rPr lang="zh-CN" altLang="en-US" sz="2800" b="1" kern="100">
                <a:solidFill>
                  <a:schemeClr val="tx1"/>
                </a:solidFill>
                <a:uFillTx/>
                <a:latin typeface="Times New Roman" panose="02020603050405020304" pitchFamily="18" charset="0"/>
                <a:cs typeface="Times New Roman" panose="02020603050405020304" pitchFamily="18" charset="0"/>
                <a:sym typeface="+mn-ea"/>
              </a:rPr>
              <a:t>，</a:t>
            </a:r>
            <a:r>
              <a:rPr lang="zh-CN" altLang="zh-CN" sz="2800" b="1" kern="100">
                <a:solidFill>
                  <a:schemeClr val="tx1"/>
                </a:solidFill>
                <a:uFillTx/>
                <a:latin typeface="Times New Roman" panose="02020603050405020304" pitchFamily="18" charset="0"/>
                <a:cs typeface="Times New Roman" panose="02020603050405020304" pitchFamily="18" charset="0"/>
                <a:sym typeface="+mn-ea"/>
              </a:rPr>
              <a:t>在</a:t>
            </a:r>
            <a:r>
              <a:rPr lang="en-US" altLang="zh-CN" sz="2800" b="1" kern="100">
                <a:solidFill>
                  <a:schemeClr val="tx1"/>
                </a:solidFill>
                <a:uFillTx/>
                <a:latin typeface="Times New Roman" panose="02020603050405020304" pitchFamily="18" charset="0"/>
                <a:cs typeface="Courier New" panose="02070309020205020404" pitchFamily="49" charset="0"/>
                <a:sym typeface="+mn-ea"/>
              </a:rPr>
              <a:t>CO</a:t>
            </a:r>
            <a:r>
              <a:rPr lang="en-US" altLang="zh-CN" sz="2800" b="1" kern="100" baseline="-25000">
                <a:solidFill>
                  <a:schemeClr val="tx1"/>
                </a:solidFill>
                <a:uFillTx/>
                <a:latin typeface="Times New Roman" panose="02020603050405020304" pitchFamily="18" charset="0"/>
                <a:cs typeface="Courier New" panose="02070309020205020404" pitchFamily="49" charset="0"/>
                <a:sym typeface="+mn-ea"/>
              </a:rPr>
              <a:t>2</a:t>
            </a:r>
            <a:r>
              <a:rPr lang="zh-CN" altLang="zh-CN" sz="2800" b="1" kern="100">
                <a:solidFill>
                  <a:schemeClr val="tx1"/>
                </a:solidFill>
                <a:uFillTx/>
                <a:latin typeface="Times New Roman" panose="02020603050405020304" pitchFamily="18" charset="0"/>
                <a:cs typeface="Times New Roman" panose="02020603050405020304" pitchFamily="18" charset="0"/>
                <a:sym typeface="+mn-ea"/>
              </a:rPr>
              <a:t>浓度低时，补充光合作用所需的</a:t>
            </a:r>
            <a:r>
              <a:rPr lang="en-US" altLang="zh-CN" sz="2800" b="1" kern="100">
                <a:solidFill>
                  <a:schemeClr val="tx1"/>
                </a:solidFill>
                <a:uFillTx/>
                <a:latin typeface="Times New Roman" panose="02020603050405020304" pitchFamily="18" charset="0"/>
                <a:cs typeface="Courier New" panose="02070309020205020404" pitchFamily="49" charset="0"/>
                <a:sym typeface="+mn-ea"/>
              </a:rPr>
              <a:t>CO</a:t>
            </a:r>
            <a:r>
              <a:rPr lang="en-US" altLang="zh-CN" sz="2800" b="1" kern="100" baseline="-25000">
                <a:solidFill>
                  <a:schemeClr val="tx1"/>
                </a:solidFill>
                <a:uFillTx/>
                <a:latin typeface="Times New Roman" panose="02020603050405020304" pitchFamily="18" charset="0"/>
                <a:cs typeface="Courier New" panose="02070309020205020404" pitchFamily="49" charset="0"/>
                <a:sym typeface="+mn-ea"/>
              </a:rPr>
              <a:t>2</a:t>
            </a:r>
            <a:endParaRPr lang="en-US" altLang="zh-CN" sz="2800" b="1" kern="100" baseline="-25000">
              <a:solidFill>
                <a:schemeClr val="tx1"/>
              </a:solidFill>
              <a:uFillTx/>
              <a:latin typeface="Times New Roman" panose="02020603050405020304" pitchFamily="18" charset="0"/>
              <a:cs typeface="Courier New" panose="02070309020205020404" pitchFamily="49" charset="0"/>
              <a:sym typeface="+mn-ea"/>
            </a:endParaRPr>
          </a:p>
        </p:txBody>
      </p:sp>
      <p:pic>
        <p:nvPicPr>
          <p:cNvPr id="3" name="图片 2"/>
          <p:cNvPicPr/>
          <p:nvPr/>
        </p:nvPicPr>
        <p:blipFill>
          <a:blip r:embed="rId1"/>
          <a:stretch>
            <a:fillRect/>
          </a:stretch>
        </p:blipFill>
        <p:spPr>
          <a:xfrm>
            <a:off x="47625" y="0"/>
            <a:ext cx="6524625" cy="4680585"/>
          </a:xfrm>
          <a:prstGeom prst="rect">
            <a:avLst/>
          </a:prstGeom>
        </p:spPr>
      </p:pic>
      <p:sp>
        <p:nvSpPr>
          <p:cNvPr id="11" name="文本框 10"/>
          <p:cNvSpPr txBox="1"/>
          <p:nvPr/>
        </p:nvSpPr>
        <p:spPr>
          <a:xfrm>
            <a:off x="6572250" y="2171065"/>
            <a:ext cx="1249680" cy="521970"/>
          </a:xfrm>
          <a:prstGeom prst="rect">
            <a:avLst/>
          </a:prstGeom>
          <a:noFill/>
        </p:spPr>
        <p:txBody>
          <a:bodyPr wrap="none" rtlCol="0" anchor="t">
            <a:spAutoFit/>
          </a:bodyPr>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思考：</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701155" y="404495"/>
            <a:ext cx="5490845" cy="1766570"/>
          </a:xfrm>
          <a:prstGeom prst="rect">
            <a:avLst/>
          </a:prstGeom>
          <a:noFill/>
        </p:spPr>
        <p:txBody>
          <a:bodyPr wrap="square" rtlCol="0" anchor="t">
            <a:noAutofit/>
          </a:bodyPr>
          <a:p>
            <a:r>
              <a:rPr lang="zh-CN" altLang="zh-CN" sz="24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强光时，由于光反应速率大于暗反应速率，因此叶肉细胞中会积累</a:t>
            </a:r>
            <a:r>
              <a:rPr lang="en-US" altLang="zh-CN" sz="24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ATP</a:t>
            </a:r>
            <a:r>
              <a:rPr lang="zh-CN" altLang="zh-CN" sz="24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24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NADPH</a:t>
            </a:r>
            <a:r>
              <a:rPr lang="zh-CN" altLang="zh-CN" sz="24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，这些物质积累会产生自由基，这些自由基会损伤叶绿体。</a:t>
            </a:r>
            <a:endParaRPr lang="zh-CN" altLang="zh-CN" sz="24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7392035" y="1700530"/>
            <a:ext cx="6096000" cy="521970"/>
          </a:xfrm>
          <a:prstGeom prst="rect">
            <a:avLst/>
          </a:prstGeom>
          <a:noFill/>
        </p:spPr>
        <p:txBody>
          <a:bodyPr wrap="square" rtlCol="0" anchor="t">
            <a:spAutoFit/>
          </a:bodyPr>
          <a:lstStyle/>
          <a:p>
            <a:r>
              <a:rPr lang="en-US" altLang="zh-CN" sz="2800" b="1" kern="0">
                <a:uFillTx/>
                <a:latin typeface="Times New Roman" panose="02020603050405020304" pitchFamily="18" charset="0"/>
                <a:sym typeface="+mn-ea"/>
              </a:rPr>
              <a:t>Q3</a:t>
            </a:r>
            <a:r>
              <a:rPr lang="zh-CN" altLang="en-US" sz="2800" b="1" kern="0">
                <a:uFillTx/>
                <a:latin typeface="Times New Roman" panose="02020603050405020304" pitchFamily="18" charset="0"/>
                <a:sym typeface="+mn-ea"/>
              </a:rPr>
              <a:t>：</a:t>
            </a:r>
            <a:r>
              <a:rPr lang="zh-CN" altLang="zh-CN" sz="2800" b="1" kern="100">
                <a:latin typeface="Times New Roman" panose="02020603050405020304"/>
                <a:cs typeface="Times New Roman" panose="02020603050405020304"/>
                <a:sym typeface="+mn-ea"/>
              </a:rPr>
              <a:t>光呼吸的不利影响？</a:t>
            </a:r>
            <a:endParaRPr lang="zh-CN" altLang="zh-CN" sz="2800" b="1" kern="100">
              <a:latin typeface="Times New Roman" panose="02020603050405020304"/>
              <a:cs typeface="Times New Roman" panose="02020603050405020304"/>
              <a:sym typeface="+mn-ea"/>
            </a:endParaRPr>
          </a:p>
        </p:txBody>
      </p:sp>
      <p:sp>
        <p:nvSpPr>
          <p:cNvPr id="7" name="文本占位符 1"/>
          <p:cNvSpPr txBox="1"/>
          <p:nvPr/>
        </p:nvSpPr>
        <p:spPr>
          <a:xfrm>
            <a:off x="46355" y="4382770"/>
            <a:ext cx="12088495" cy="1383665"/>
          </a:xfrm>
          <a:prstGeom prst="rect">
            <a:avLst/>
          </a:prstGeom>
        </p:spPr>
        <p:txBody>
          <a:bodyPr wrap="square">
            <a:spAutoFit/>
          </a:bodyPr>
          <a:lstStyle>
            <a:lvl1pPr marL="0" indent="0" algn="just" defTabSz="914400" rtl="0" eaLnBrk="1" latinLnBrk="0" hangingPunct="1">
              <a:lnSpc>
                <a:spcPct val="150000"/>
              </a:lnSpc>
              <a:spcBef>
                <a:spcPct val="0"/>
              </a:spcBef>
              <a:buFont typeface="Arial" panose="020B0604020202020204"/>
              <a:buNone/>
              <a:defRPr sz="28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a:tabLst>
                <a:tab pos="3510915" algn="l"/>
              </a:tabLst>
            </a:pPr>
            <a:r>
              <a:rPr lang="en-US" altLang="zh-CN" b="1">
                <a:solidFill>
                  <a:srgbClr val="FF0000"/>
                </a:solidFill>
                <a:latin typeface="Calibri" panose="020F0502020204030204"/>
                <a:cs typeface="Times New Roman" panose="02020603050405020304" pitchFamily="18" charset="0"/>
              </a:rPr>
              <a:t>①</a:t>
            </a:r>
            <a:r>
              <a:rPr lang="en-US" altLang="zh-CN" b="1">
                <a:solidFill>
                  <a:srgbClr val="FF0000"/>
                </a:solidFill>
                <a:cs typeface="Times New Roman" panose="02020603050405020304" pitchFamily="18" charset="0"/>
              </a:rPr>
              <a:t>O</a:t>
            </a:r>
            <a:r>
              <a:rPr lang="en-US" altLang="zh-CN" b="1" baseline="-25000">
                <a:solidFill>
                  <a:srgbClr val="FF0000"/>
                </a:solidFill>
                <a:cs typeface="Times New Roman" panose="02020603050405020304" pitchFamily="18" charset="0"/>
              </a:rPr>
              <a:t>2</a:t>
            </a:r>
            <a:r>
              <a:rPr lang="zh-CN" altLang="zh-CN" b="1">
                <a:solidFill>
                  <a:srgbClr val="FF0000"/>
                </a:solidFill>
                <a:cs typeface="Times New Roman" panose="02020603050405020304" pitchFamily="18" charset="0"/>
              </a:rPr>
              <a:t>竞争性地与</a:t>
            </a:r>
            <a:r>
              <a:rPr lang="en-US" altLang="zh-CN" b="1" err="1">
                <a:solidFill>
                  <a:srgbClr val="FF0000"/>
                </a:solidFill>
                <a:cs typeface="Times New Roman" panose="02020603050405020304" pitchFamily="18" charset="0"/>
              </a:rPr>
              <a:t>RuBP</a:t>
            </a:r>
            <a:r>
              <a:rPr lang="zh-CN" altLang="zh-CN" b="1">
                <a:solidFill>
                  <a:srgbClr val="FF0000"/>
                </a:solidFill>
                <a:cs typeface="Times New Roman" panose="02020603050405020304" pitchFamily="18" charset="0"/>
              </a:rPr>
              <a:t>羧化酶结合，导致其催化</a:t>
            </a:r>
            <a:r>
              <a:rPr lang="en-US" altLang="zh-CN" b="1">
                <a:solidFill>
                  <a:srgbClr val="FF0000"/>
                </a:solidFill>
                <a:cs typeface="Times New Roman" panose="02020603050405020304" pitchFamily="18" charset="0"/>
              </a:rPr>
              <a:t>CO</a:t>
            </a:r>
            <a:r>
              <a:rPr lang="en-US" altLang="zh-CN" b="1" baseline="-25000">
                <a:solidFill>
                  <a:srgbClr val="FF0000"/>
                </a:solidFill>
                <a:cs typeface="Times New Roman" panose="02020603050405020304" pitchFamily="18" charset="0"/>
              </a:rPr>
              <a:t>2</a:t>
            </a:r>
            <a:r>
              <a:rPr lang="zh-CN" altLang="zh-CN" b="1">
                <a:solidFill>
                  <a:srgbClr val="FF0000"/>
                </a:solidFill>
                <a:cs typeface="Times New Roman" panose="02020603050405020304" pitchFamily="18" charset="0"/>
              </a:rPr>
              <a:t>与</a:t>
            </a:r>
            <a:r>
              <a:rPr lang="en-US" altLang="zh-CN" b="1">
                <a:solidFill>
                  <a:srgbClr val="FF0000"/>
                </a:solidFill>
                <a:cs typeface="Times New Roman" panose="02020603050405020304" pitchFamily="18" charset="0"/>
              </a:rPr>
              <a:t>C</a:t>
            </a:r>
            <a:r>
              <a:rPr lang="en-US" altLang="zh-CN" b="1" baseline="-25000">
                <a:solidFill>
                  <a:srgbClr val="FF0000"/>
                </a:solidFill>
                <a:cs typeface="Times New Roman" panose="02020603050405020304" pitchFamily="18" charset="0"/>
              </a:rPr>
              <a:t>5</a:t>
            </a:r>
            <a:r>
              <a:rPr lang="zh-CN" altLang="zh-CN" b="1">
                <a:solidFill>
                  <a:srgbClr val="FF0000"/>
                </a:solidFill>
                <a:cs typeface="Times New Roman" panose="02020603050405020304" pitchFamily="18" charset="0"/>
              </a:rPr>
              <a:t>反应的过程减弱，光呼吸</a:t>
            </a:r>
            <a:r>
              <a:rPr lang="zh-CN" altLang="zh-CN" b="1" kern="100">
                <a:latin typeface="Times New Roman" panose="02020603050405020304"/>
                <a:cs typeface="Times New Roman" panose="02020603050405020304"/>
                <a:sym typeface="+mn-ea"/>
              </a:rPr>
              <a:t>消耗暗反应的底物</a:t>
            </a:r>
            <a:r>
              <a:rPr lang="en-US" altLang="zh-CN" b="1" kern="100">
                <a:latin typeface="Times New Roman" panose="02020603050405020304"/>
                <a:cs typeface="Courier New" panose="02070309020205020404"/>
                <a:sym typeface="+mn-ea"/>
              </a:rPr>
              <a:t>C</a:t>
            </a:r>
            <a:r>
              <a:rPr lang="en-US" altLang="zh-CN" b="1" kern="100" baseline="-25000">
                <a:latin typeface="Times New Roman" panose="02020603050405020304"/>
                <a:cs typeface="Courier New" panose="02070309020205020404"/>
                <a:sym typeface="+mn-ea"/>
              </a:rPr>
              <a:t>5</a:t>
            </a:r>
            <a:r>
              <a:rPr lang="zh-CN" altLang="zh-CN" b="1" kern="100">
                <a:latin typeface="Times New Roman" panose="02020603050405020304"/>
                <a:cs typeface="Times New Roman" panose="02020603050405020304"/>
                <a:sym typeface="+mn-ea"/>
              </a:rPr>
              <a:t>，导致</a:t>
            </a:r>
            <a:r>
              <a:rPr lang="zh-CN" altLang="zh-CN" b="1">
                <a:solidFill>
                  <a:srgbClr val="FF0000"/>
                </a:solidFill>
                <a:cs typeface="Times New Roman" panose="02020603050405020304" pitchFamily="18" charset="0"/>
                <a:sym typeface="+mn-ea"/>
              </a:rPr>
              <a:t>光合作用合成的有机物减少。</a:t>
            </a:r>
            <a:endParaRPr lang="zh-CN" altLang="zh-CN" sz="1050" kern="100">
              <a:cs typeface="Times New Roman" panose="02020603050405020304" pitchFamily="18" charset="0"/>
            </a:endParaRPr>
          </a:p>
        </p:txBody>
      </p:sp>
      <p:sp>
        <p:nvSpPr>
          <p:cNvPr id="3" name="文本框 2"/>
          <p:cNvSpPr txBox="1"/>
          <p:nvPr/>
        </p:nvSpPr>
        <p:spPr>
          <a:xfrm>
            <a:off x="46355" y="5913120"/>
            <a:ext cx="11005820" cy="521970"/>
          </a:xfrm>
          <a:prstGeom prst="rect">
            <a:avLst/>
          </a:prstGeom>
          <a:noFill/>
        </p:spPr>
        <p:txBody>
          <a:bodyPr wrap="square" rtlCol="0" anchor="t">
            <a:spAutoFit/>
          </a:bodyPr>
          <a:lstStyle/>
          <a:p>
            <a:pPr>
              <a:tabLst>
                <a:tab pos="3510915" algn="l"/>
              </a:tabLst>
            </a:pPr>
            <a:r>
              <a:rPr lang="zh-CN" altLang="zh-CN" sz="2800" b="1" kern="0">
                <a:solidFill>
                  <a:srgbClr val="FF0000"/>
                </a:solidFill>
                <a:latin typeface="Times New Roman" panose="02020603050405020304" pitchFamily="18" charset="0"/>
                <a:cs typeface="Times New Roman" panose="02020603050405020304" pitchFamily="18" charset="0"/>
                <a:sym typeface="+mn-ea"/>
              </a:rPr>
              <a:t>②光呼吸过程中</a:t>
            </a:r>
            <a:r>
              <a:rPr lang="zh-CN" altLang="zh-CN" sz="2800" b="1" kern="0">
                <a:solidFill>
                  <a:srgbClr val="FF0000"/>
                </a:solidFill>
                <a:highlight>
                  <a:srgbClr val="FFFF00"/>
                </a:highlight>
                <a:latin typeface="Times New Roman" panose="02020603050405020304" pitchFamily="18" charset="0"/>
                <a:cs typeface="Times New Roman" panose="02020603050405020304" pitchFamily="18" charset="0"/>
                <a:sym typeface="+mn-ea"/>
              </a:rPr>
              <a:t>消耗了</a:t>
            </a:r>
            <a:r>
              <a:rPr lang="en-US" altLang="zh-CN" sz="2800" b="1" kern="0">
                <a:solidFill>
                  <a:srgbClr val="FF0000"/>
                </a:solidFill>
                <a:highlight>
                  <a:srgbClr val="FFFF00"/>
                </a:highlight>
                <a:latin typeface="Times New Roman" panose="02020603050405020304" pitchFamily="18" charset="0"/>
                <a:cs typeface="Courier New" panose="02070309020205020404" pitchFamily="49" charset="0"/>
                <a:sym typeface="+mn-ea"/>
              </a:rPr>
              <a:t>ATP</a:t>
            </a:r>
            <a:r>
              <a:rPr lang="zh-CN" altLang="zh-CN" sz="2800" b="1" kern="0">
                <a:solidFill>
                  <a:srgbClr val="FF0000"/>
                </a:solidFill>
                <a:highlight>
                  <a:srgbClr val="FFFF00"/>
                </a:highlight>
                <a:latin typeface="Times New Roman" panose="02020603050405020304" pitchFamily="18" charset="0"/>
                <a:cs typeface="Times New Roman" panose="02020603050405020304" pitchFamily="18" charset="0"/>
                <a:sym typeface="+mn-ea"/>
              </a:rPr>
              <a:t>和</a:t>
            </a:r>
            <a:r>
              <a:rPr lang="en-US" altLang="zh-CN" sz="2800" b="1" kern="0">
                <a:solidFill>
                  <a:srgbClr val="FF0000"/>
                </a:solidFill>
                <a:highlight>
                  <a:srgbClr val="FFFF00"/>
                </a:highlight>
                <a:latin typeface="Times New Roman" panose="02020603050405020304" pitchFamily="18" charset="0"/>
                <a:cs typeface="Courier New" panose="02070309020205020404" pitchFamily="49" charset="0"/>
                <a:sym typeface="+mn-ea"/>
              </a:rPr>
              <a:t>NADPH</a:t>
            </a:r>
            <a:r>
              <a:rPr lang="zh-CN" altLang="zh-CN" sz="2800" b="1" kern="0">
                <a:latin typeface="Times New Roman" panose="02020603050405020304" pitchFamily="18" charset="0"/>
                <a:cs typeface="Times New Roman" panose="02020603050405020304" pitchFamily="18" charset="0"/>
                <a:sym typeface="+mn-ea"/>
              </a:rPr>
              <a:t>，即造成了能量的损耗。</a:t>
            </a:r>
            <a:endParaRPr lang="zh-CN" altLang="zh-CN" sz="2800" b="1" kern="0">
              <a:latin typeface="Times New Roman" panose="02020603050405020304" pitchFamily="18" charset="0"/>
              <a:cs typeface="Times New Roman" panose="02020603050405020304" pitchFamily="18" charset="0"/>
              <a:sym typeface="+mn-ea"/>
            </a:endParaRPr>
          </a:p>
        </p:txBody>
      </p:sp>
      <p:pic>
        <p:nvPicPr>
          <p:cNvPr id="2" name="图片 1"/>
          <p:cNvPicPr/>
          <p:nvPr/>
        </p:nvPicPr>
        <p:blipFill>
          <a:blip r:embed="rId1"/>
          <a:stretch>
            <a:fillRect/>
          </a:stretch>
        </p:blipFill>
        <p:spPr>
          <a:xfrm>
            <a:off x="911225" y="0"/>
            <a:ext cx="6490970" cy="4383405"/>
          </a:xfrm>
          <a:prstGeom prst="rect">
            <a:avLst/>
          </a:prstGeom>
        </p:spPr>
      </p:pic>
      <p:sp>
        <p:nvSpPr>
          <p:cNvPr id="11" name="文本框 10"/>
          <p:cNvSpPr txBox="1"/>
          <p:nvPr/>
        </p:nvSpPr>
        <p:spPr>
          <a:xfrm>
            <a:off x="8256270" y="836295"/>
            <a:ext cx="1249680" cy="521970"/>
          </a:xfrm>
          <a:prstGeom prst="rect">
            <a:avLst/>
          </a:prstGeom>
          <a:noFill/>
        </p:spPr>
        <p:txBody>
          <a:bodyPr wrap="none" rtlCol="0" anchor="t">
            <a:spAutoFit/>
          </a:bodyPr>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思考：</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814" y="603273"/>
            <a:ext cx="11890923" cy="1998600"/>
          </a:xfrm>
          <a:prstGeom prst="rect">
            <a:avLst/>
          </a:prstGeom>
        </p:spPr>
        <p:txBody>
          <a:bodyPr wrap="square" lIns="121898" tIns="60948" rIns="121898" bIns="60948">
            <a:spAutoFit/>
          </a:bodyPr>
          <a:lstStyle/>
          <a:p>
            <a:pPr marL="269875" indent="-457200" algn="just">
              <a:lnSpc>
                <a:spcPct val="120000"/>
              </a:lnSpc>
              <a:spcAft>
                <a:spcPts val="0"/>
              </a:spcAft>
            </a:pPr>
            <a:r>
              <a:rPr lang="en-US" altLang="zh-CN" sz="2600" b="1" kern="100" dirty="0">
                <a:latin typeface="Arial" panose="020B0604020202020204" pitchFamily="34" charset="0"/>
                <a:ea typeface="黑体" panose="02010609060101010101" pitchFamily="49" charset="-122"/>
                <a:cs typeface="Courier New" panose="02070309020205020404" pitchFamily="49" charset="0"/>
              </a:rPr>
              <a:t>[</a:t>
            </a:r>
            <a:r>
              <a:rPr lang="zh-CN" altLang="zh-CN" sz="2600" b="1" kern="100" dirty="0">
                <a:latin typeface="Arial" panose="020B0604020202020204" pitchFamily="34" charset="0"/>
                <a:ea typeface="黑体" panose="02010609060101010101" pitchFamily="49" charset="-122"/>
                <a:cs typeface="Arial" panose="020B0604020202020204" pitchFamily="34" charset="0"/>
              </a:rPr>
              <a:t>例</a:t>
            </a:r>
            <a:r>
              <a:rPr lang="en-US" altLang="zh-CN" sz="2600" b="1" kern="100" dirty="0">
                <a:latin typeface="Arial" panose="020B0604020202020204" pitchFamily="34" charset="0"/>
                <a:ea typeface="黑体" panose="02010609060101010101" pitchFamily="49" charset="-122"/>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图</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所示为光合作用过程中部分物质的代谢关系</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⑦</a:t>
            </a:r>
            <a:r>
              <a:rPr lang="zh-CN" altLang="zh-CN" sz="2600" kern="100" dirty="0">
                <a:solidFill>
                  <a:srgbClr val="262626"/>
                </a:solidFill>
                <a:latin typeface="Times New Roman" panose="02020603050405020304" pitchFamily="18" charset="0"/>
                <a:cs typeface="Times New Roman" panose="02020603050405020304" pitchFamily="18" charset="0"/>
              </a:rPr>
              <a:t>表示代谢途径</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Rubisco</a:t>
            </a:r>
            <a:r>
              <a:rPr lang="zh-CN" altLang="zh-CN" sz="2600" kern="100" dirty="0">
                <a:solidFill>
                  <a:srgbClr val="262626"/>
                </a:solidFill>
                <a:latin typeface="Times New Roman" panose="02020603050405020304" pitchFamily="18" charset="0"/>
                <a:cs typeface="Times New Roman" panose="02020603050405020304" pitchFamily="18" charset="0"/>
              </a:rPr>
              <a:t>是光合作用的关键酶之一，</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竞争与其结合，分别催化</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的羧化与氧化。</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羧化固定</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合成糖；</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氧化则产生乙醇酸</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在过氧化物酶体和线粒体协同下，完成光呼吸碳氧化循环。请据图回答下列问题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p:nvPr/>
        </p:nvPicPr>
        <p:blipFill>
          <a:blip r:embed="rId1"/>
          <a:stretch>
            <a:fillRect/>
          </a:stretch>
        </p:blipFill>
        <p:spPr>
          <a:xfrm>
            <a:off x="3924300" y="2564130"/>
            <a:ext cx="6106160" cy="4103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14" y="624047"/>
            <a:ext cx="11890923" cy="1998600"/>
          </a:xfrm>
          <a:prstGeom prst="rect">
            <a:avLst/>
          </a:prstGeom>
        </p:spPr>
        <p:txBody>
          <a:bodyPr wrap="square" lIns="121898" tIns="60948" rIns="121898" bIns="60948">
            <a:spAutoFit/>
          </a:bodyPr>
          <a:lstStyle/>
          <a:p>
            <a:pPr algn="just">
              <a:lnSpc>
                <a:spcPct val="12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图</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中，类囊体膜直接参与的代谢途径有</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从</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⑦</a:t>
            </a:r>
            <a:r>
              <a:rPr lang="zh-CN" altLang="zh-CN" sz="2600" kern="100" dirty="0">
                <a:solidFill>
                  <a:srgbClr val="262626"/>
                </a:solidFill>
                <a:latin typeface="Times New Roman" panose="02020603050405020304" pitchFamily="18" charset="0"/>
                <a:cs typeface="Times New Roman" panose="02020603050405020304" pitchFamily="18" charset="0"/>
              </a:rPr>
              <a:t>选填</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，在红光照射条件下，参与这些途径的主要色素是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en-US" altLang="zh-CN" sz="2600" kern="100" dirty="0" smtClean="0">
                <a:solidFill>
                  <a:srgbClr val="262626"/>
                </a:solidFill>
                <a:latin typeface="Times New Roman" panose="02020603050405020304" pitchFamily="18" charset="0"/>
                <a:cs typeface="Courier New" panose="02070309020205020404" pitchFamily="49" charset="0"/>
              </a:rPr>
              <a:t>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在</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循环途径中，乙醇酸进入过氧化物酶体被继续氧化，同时生成的</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在过氧化氢酶催化下迅速分解为</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H</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O</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22s1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522" y="2630640"/>
            <a:ext cx="4279891" cy="319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84810" y="5784780"/>
            <a:ext cx="11890923" cy="647332"/>
          </a:xfrm>
          <a:prstGeom prst="rect">
            <a:avLst/>
          </a:prstGeom>
        </p:spPr>
        <p:txBody>
          <a:bodyPr wrap="square" lIns="121898" tIns="60948" rIns="121898" bIns="60948">
            <a:spAutoFit/>
          </a:bodyPr>
          <a:lstStyle/>
          <a:p>
            <a:pPr algn="ctr">
              <a:lnSpc>
                <a:spcPct val="150000"/>
              </a:lnSpc>
              <a:spcAft>
                <a:spcPts val="0"/>
              </a:spcAf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图</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1</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715558" y="616798"/>
            <a:ext cx="851515"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①⑥</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8" name="矩形 7"/>
          <p:cNvSpPr/>
          <p:nvPr/>
        </p:nvSpPr>
        <p:spPr>
          <a:xfrm>
            <a:off x="6485522" y="1136857"/>
            <a:ext cx="2916183"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叶绿素</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a</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和叶绿素</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 name="矩形 8"/>
          <p:cNvSpPr/>
          <p:nvPr/>
        </p:nvSpPr>
        <p:spPr>
          <a:xfrm>
            <a:off x="10459072" y="1593118"/>
            <a:ext cx="1518364"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过氧化氢</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autoUpdateAnimBg="0"/>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14" y="613414"/>
            <a:ext cx="11890923" cy="1248394"/>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将叶片置于一个密闭小室内，分别在</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浓度为</a:t>
            </a:r>
            <a:r>
              <a:rPr lang="en-US" altLang="zh-CN" sz="2600" kern="100" dirty="0">
                <a:solidFill>
                  <a:srgbClr val="262626"/>
                </a:solidFill>
                <a:latin typeface="Times New Roman" panose="02020603050405020304" pitchFamily="18" charset="0"/>
                <a:cs typeface="Courier New" panose="02070309020205020404" pitchFamily="49" charset="0"/>
              </a:rPr>
              <a:t>0</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0.03%</a:t>
            </a:r>
            <a:r>
              <a:rPr lang="zh-CN" altLang="zh-CN" sz="2600" kern="100" dirty="0">
                <a:solidFill>
                  <a:srgbClr val="262626"/>
                </a:solidFill>
                <a:latin typeface="Times New Roman" panose="02020603050405020304" pitchFamily="18" charset="0"/>
                <a:cs typeface="Times New Roman" panose="02020603050405020304" pitchFamily="18" charset="0"/>
              </a:rPr>
              <a:t>的条件下测定小室内</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浓度的变化，获得曲线</a:t>
            </a:r>
            <a:r>
              <a:rPr lang="en-US" altLang="zh-CN" sz="2600" i="1"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i="1" kern="100" dirty="0">
                <a:solidFill>
                  <a:srgbClr val="262626"/>
                </a:solidFill>
                <a:latin typeface="Times New Roman" panose="02020603050405020304" pitchFamily="18" charset="0"/>
                <a:cs typeface="Courier New" panose="02070309020205020404" pitchFamily="49" charset="0"/>
              </a:rPr>
              <a:t>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图</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674" name="Picture 2" descr="22s1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0818" y="1268730"/>
            <a:ext cx="3368919" cy="322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639138" y="4541782"/>
            <a:ext cx="3788814" cy="647332"/>
          </a:xfrm>
          <a:prstGeom prst="rect">
            <a:avLst/>
          </a:prstGeom>
        </p:spPr>
        <p:txBody>
          <a:bodyPr wrap="square" lIns="121898" tIns="60948" rIns="121898" bIns="60948">
            <a:spAutoFit/>
          </a:bodyPr>
          <a:lstStyle/>
          <a:p>
            <a:pPr algn="ctr">
              <a:lnSpc>
                <a:spcPct val="150000"/>
              </a:lnSpc>
              <a:spcAft>
                <a:spcPts val="0"/>
              </a:spcAft>
            </a:pP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图</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135725" y="1844385"/>
            <a:ext cx="8284906" cy="3123908"/>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曲线</a:t>
            </a:r>
            <a:r>
              <a:rPr lang="en-US" altLang="zh-CN" sz="2600" i="1"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0</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i="1" kern="100" dirty="0">
                <a:solidFill>
                  <a:srgbClr val="262626"/>
                </a:solidFill>
                <a:latin typeface="Times New Roman" panose="02020603050405020304" pitchFamily="18" charset="0"/>
                <a:cs typeface="Courier New" panose="02070309020205020404" pitchFamily="49" charset="0"/>
              </a:rPr>
              <a:t>t</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时</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没有光照，只进行呼吸作用</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段释放的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源于细胞呼吸；</a:t>
            </a:r>
            <a:r>
              <a:rPr lang="en-US" altLang="zh-CN" sz="2600" i="1" kern="100" dirty="0">
                <a:solidFill>
                  <a:srgbClr val="262626"/>
                </a:solidFill>
                <a:latin typeface="Times New Roman" panose="02020603050405020304" pitchFamily="18" charset="0"/>
                <a:cs typeface="Courier New" panose="02070309020205020404" pitchFamily="49" charset="0"/>
              </a:rPr>
              <a:t>t</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i="1" kern="100" dirty="0">
                <a:solidFill>
                  <a:srgbClr val="262626"/>
                </a:solidFill>
                <a:latin typeface="Times New Roman" panose="02020603050405020304" pitchFamily="18" charset="0"/>
                <a:cs typeface="Courier New" panose="02070309020205020404" pitchFamily="49" charset="0"/>
              </a:rPr>
              <a:t>t</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时段，</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的释放速度有所增加，此阶段的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源于</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en-US" altLang="zh-CN" sz="2600" kern="100" dirty="0" smtClean="0">
                <a:solidFill>
                  <a:srgbClr val="262626"/>
                </a:solidFill>
                <a:latin typeface="Times New Roman" panose="02020603050405020304" pitchFamily="18" charset="0"/>
                <a:cs typeface="Courier New" panose="02070309020205020404" pitchFamily="49" charset="0"/>
              </a:rPr>
              <a:t>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曲线</a:t>
            </a:r>
            <a:r>
              <a:rPr lang="en-US" altLang="zh-CN" sz="2600" i="1"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，当时间到达</a:t>
            </a:r>
            <a:r>
              <a:rPr lang="en-US" altLang="zh-CN" sz="2600" i="1" kern="100" dirty="0">
                <a:solidFill>
                  <a:srgbClr val="262626"/>
                </a:solidFill>
                <a:latin typeface="Times New Roman" panose="02020603050405020304" pitchFamily="18" charset="0"/>
                <a:cs typeface="Courier New" panose="02070309020205020404" pitchFamily="49" charset="0"/>
              </a:rPr>
              <a:t>t</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点后，室内</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浓度不再改变，其原因是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a:t>
            </a:r>
            <a:r>
              <a:rPr lang="zh-CN" altLang="zh-CN" sz="2600" kern="100" dirty="0" smtClean="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473970" y="3113905"/>
            <a:ext cx="2852063"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光呼吸和细胞呼吸</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2096865" y="4293108"/>
            <a:ext cx="4852610"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光合作用强度等于呼吸作用强度</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14" y="624047"/>
            <a:ext cx="11890923" cy="1998600"/>
          </a:xfrm>
          <a:prstGeom prst="rect">
            <a:avLst/>
          </a:prstGeom>
        </p:spPr>
        <p:txBody>
          <a:bodyPr wrap="square" lIns="121898" tIns="60948" rIns="121898" bIns="60948">
            <a:spAutoFit/>
          </a:bodyPr>
          <a:lstStyle/>
          <a:p>
            <a:pPr algn="just">
              <a:lnSpc>
                <a:spcPct val="12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光呼吸可使光合效率下降</a:t>
            </a:r>
            <a:r>
              <a:rPr lang="en-US" altLang="zh-CN" sz="2600" kern="100" dirty="0">
                <a:solidFill>
                  <a:srgbClr val="262626"/>
                </a:solidFill>
                <a:latin typeface="Times New Roman" panose="02020603050405020304" pitchFamily="18" charset="0"/>
                <a:cs typeface="Courier New" panose="02070309020205020404" pitchFamily="49" charset="0"/>
              </a:rPr>
              <a:t>20%</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50%</a:t>
            </a:r>
            <a:r>
              <a:rPr lang="zh-CN" altLang="zh-CN" sz="2600" kern="100" dirty="0">
                <a:solidFill>
                  <a:srgbClr val="262626"/>
                </a:solidFill>
                <a:latin typeface="Times New Roman" panose="02020603050405020304" pitchFamily="18" charset="0"/>
                <a:cs typeface="Times New Roman" panose="02020603050405020304" pitchFamily="18" charset="0"/>
              </a:rPr>
              <a:t>，科学家在烟草叶绿体中组装表达了衣藻的乙醇酸脱氢酶和南瓜的苹果酸合酶，形成了图</a:t>
            </a: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代谢途径，通过</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降低了光呼吸，提高了植株生物量。上述工作体现了遗传多样性的</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价值。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698" name="Picture 2" descr="22s1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2836" y="3200400"/>
            <a:ext cx="3777272" cy="23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11352" y="5458074"/>
            <a:ext cx="8933826" cy="647332"/>
          </a:xfrm>
          <a:prstGeom prst="rect">
            <a:avLst/>
          </a:prstGeom>
        </p:spPr>
        <p:txBody>
          <a:bodyPr wrap="square" lIns="121898" tIns="60948" rIns="121898" bIns="60948">
            <a:spAutoFit/>
          </a:bodyPr>
          <a:lstStyle/>
          <a:p>
            <a:pPr algn="ctr">
              <a:lnSpc>
                <a:spcPct val="150000"/>
              </a:lnSpc>
              <a:spcAft>
                <a:spcPts val="0"/>
              </a:spcAf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图</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3</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11041" y="1583824"/>
            <a:ext cx="7427033"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将乙醇酸转化为苹果酸，提高叶绿体中的</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CO</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浓度</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6066061" y="2082617"/>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直接</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104" y="1170945"/>
            <a:ext cx="11656625" cy="2520950"/>
          </a:xfrm>
          <a:prstGeom prst="rect">
            <a:avLst/>
          </a:prstGeom>
        </p:spPr>
        <p:txBody>
          <a:bodyPr wrap="square" lIns="121898" tIns="60948" rIns="121898" bIns="60948">
            <a:spAutoFit/>
          </a:bodyPr>
          <a:lstStyle/>
          <a:p>
            <a:pPr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概念：植物的光合系统所接受的光能超过光合作用所能利用的量时，光合功能便降低，这就是光合作用的光抑制。</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光抑制机理：光合系统的破坏，</a:t>
            </a:r>
            <a:r>
              <a:rPr lang="en-US" altLang="zh-CN" sz="2600" kern="100">
                <a:solidFill>
                  <a:srgbClr val="262626"/>
                </a:solidFill>
                <a:latin typeface="Times New Roman" panose="02020603050405020304" pitchFamily="18" charset="0"/>
                <a:cs typeface="Courier New" panose="02070309020205020404" pitchFamily="49" charset="0"/>
              </a:rPr>
              <a:t>PS</a:t>
            </a:r>
            <a:r>
              <a:rPr lang="en-US" altLang="zh-CN" sz="2600" kern="100">
                <a:solidFill>
                  <a:srgbClr val="262626"/>
                </a:solidFill>
                <a:latin typeface="宋体" panose="02010600030101010101" pitchFamily="2" charset="-122"/>
                <a:cs typeface="Times New Roman" panose="02020603050405020304" pitchFamily="18" charset="0"/>
              </a:rPr>
              <a:t>Ⅱ</a:t>
            </a:r>
            <a:r>
              <a:rPr lang="zh-CN" altLang="zh-CN" sz="2600" kern="100">
                <a:solidFill>
                  <a:srgbClr val="262626"/>
                </a:solidFill>
                <a:latin typeface="Times New Roman" panose="02020603050405020304" pitchFamily="18" charset="0"/>
                <a:cs typeface="Times New Roman" panose="02020603050405020304" pitchFamily="18" charset="0"/>
              </a:rPr>
              <a:t>是光破坏的主要场所。发生光破坏后的结果：电子传递受阻，光合效率下降。</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T17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7660" y="3861435"/>
            <a:ext cx="8306435" cy="300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7444" y="404509"/>
            <a:ext cx="11656625" cy="766445"/>
          </a:xfrm>
          <a:prstGeom prst="rect">
            <a:avLst/>
          </a:prstGeom>
        </p:spPr>
        <p:txBody>
          <a:bodyPr wrap="square" lIns="121898" tIns="60948" rIns="121898" bIns="60948">
            <a:spAutoFit/>
          </a:bodyPr>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4</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光</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抑制</a:t>
            </a:r>
            <a:endParaRPr lang="zh-CN" altLang="zh-CN" sz="2800" b="1" kern="10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2469" y="532807"/>
            <a:ext cx="11656625" cy="3048887"/>
          </a:xfrm>
          <a:prstGeom prst="rect">
            <a:avLst/>
          </a:prstGeom>
        </p:spPr>
        <p:txBody>
          <a:bodyPr wrap="square" lIns="121898" tIns="60948" rIns="121898" bIns="60948">
            <a:spAutoFit/>
          </a:bodyPr>
          <a:lstStyle/>
          <a:p>
            <a:pPr marL="269875" indent="-457200" algn="just">
              <a:lnSpc>
                <a:spcPct val="150000"/>
              </a:lnSpc>
              <a:spcAft>
                <a:spcPts val="0"/>
              </a:spcAft>
            </a:pPr>
            <a:r>
              <a:rPr lang="en-US" altLang="zh-CN" sz="2600" b="1" kern="100">
                <a:latin typeface="Arial" panose="020B0604020202020204" pitchFamily="34" charset="0"/>
                <a:ea typeface="黑体" panose="02010609060101010101" pitchFamily="49" charset="-122"/>
                <a:cs typeface="Courier New" panose="02070309020205020404" pitchFamily="49" charset="0"/>
              </a:rPr>
              <a:t>[</a:t>
            </a:r>
            <a:r>
              <a:rPr lang="zh-CN" altLang="zh-CN" sz="2600" b="1" kern="100">
                <a:latin typeface="Arial" panose="020B0604020202020204" pitchFamily="34" charset="0"/>
                <a:ea typeface="黑体" panose="02010609060101010101" pitchFamily="49" charset="-122"/>
                <a:cs typeface="Arial" panose="020B0604020202020204" pitchFamily="34" charset="0"/>
              </a:rPr>
              <a:t>例</a:t>
            </a:r>
            <a:r>
              <a:rPr lang="en-US" altLang="zh-CN" sz="2600" b="1" kern="100">
                <a:latin typeface="Arial" panose="020B0604020202020204" pitchFamily="34" charset="0"/>
                <a:ea typeface="黑体" panose="02010609060101010101" pitchFamily="49" charset="-122"/>
                <a:cs typeface="Courier New" panose="02070309020205020404" pitchFamily="49" charset="0"/>
              </a:rPr>
              <a:t>4]</a:t>
            </a:r>
            <a:r>
              <a:rPr lang="en-US" altLang="zh-CN" sz="2600" kern="100">
                <a:solidFill>
                  <a:srgbClr val="262626"/>
                </a:solidFill>
                <a:latin typeface="Times New Roman" panose="02020603050405020304" pitchFamily="18" charset="0"/>
                <a:cs typeface="Courier New" panose="02070309020205020404" pitchFamily="49" charset="0"/>
              </a:rPr>
              <a:t> </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江苏无锡期中</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光抑制是指植物吸收的光能超过其光合作用所能利用的量时引起光合速率降低的现象。依照光照条件的改变，植物体内的叶黄素</a:t>
            </a:r>
            <a:r>
              <a:rPr lang="en-US" altLang="zh-CN" sz="2600" kern="100">
                <a:solidFill>
                  <a:srgbClr val="262626"/>
                </a:solidFill>
                <a:latin typeface="Times New Roman" panose="02020603050405020304" pitchFamily="18" charset="0"/>
                <a:cs typeface="Courier New" panose="02070309020205020404" pitchFamily="49" charset="0"/>
              </a:rPr>
              <a:t>V</a:t>
            </a:r>
            <a:r>
              <a:rPr lang="zh-CN" altLang="zh-CN" sz="2600" kern="100">
                <a:solidFill>
                  <a:srgbClr val="262626"/>
                </a:solidFill>
                <a:latin typeface="Times New Roman" panose="02020603050405020304" pitchFamily="18" charset="0"/>
                <a:cs typeface="Times New Roman" panose="02020603050405020304" pitchFamily="18" charset="0"/>
              </a:rPr>
              <a:t>和叶黄素</a:t>
            </a:r>
            <a:r>
              <a:rPr lang="en-US" altLang="zh-CN" sz="2600" kern="100">
                <a:solidFill>
                  <a:srgbClr val="262626"/>
                </a:solidFill>
                <a:latin typeface="Times New Roman" panose="02020603050405020304" pitchFamily="18" charset="0"/>
                <a:cs typeface="Courier New" panose="02070309020205020404" pitchFamily="49" charset="0"/>
              </a:rPr>
              <a:t>Z</a:t>
            </a:r>
            <a:r>
              <a:rPr lang="zh-CN" altLang="zh-CN" sz="2600" kern="100">
                <a:solidFill>
                  <a:srgbClr val="262626"/>
                </a:solidFill>
                <a:latin typeface="Times New Roman" panose="02020603050405020304" pitchFamily="18" charset="0"/>
                <a:cs typeface="Times New Roman" panose="02020603050405020304" pitchFamily="18" charset="0"/>
              </a:rPr>
              <a:t>可以经过叶黄素</a:t>
            </a: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发生相互转化</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叶黄素循环</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。右图为在夏季晴朗的一天中，科研人员对某植物光合作用相关指标的测量结果，</a:t>
            </a:r>
            <a:r>
              <a:rPr lang="en-US" altLang="zh-CN" sz="2600" kern="100">
                <a:solidFill>
                  <a:srgbClr val="262626"/>
                </a:solidFill>
                <a:latin typeface="Times New Roman" panose="02020603050405020304" pitchFamily="18" charset="0"/>
                <a:cs typeface="Courier New" panose="02070309020205020404" pitchFamily="49" charset="0"/>
              </a:rPr>
              <a:t> Pn</a:t>
            </a:r>
            <a:r>
              <a:rPr lang="zh-CN" altLang="zh-CN" sz="2600" kern="100">
                <a:solidFill>
                  <a:srgbClr val="262626"/>
                </a:solidFill>
                <a:latin typeface="Times New Roman" panose="02020603050405020304" pitchFamily="18" charset="0"/>
                <a:cs typeface="Times New Roman" panose="02020603050405020304" pitchFamily="18" charset="0"/>
              </a:rPr>
              <a:t>表示净光合速率，</a:t>
            </a:r>
            <a:r>
              <a:rPr lang="en-US" altLang="zh-CN" sz="2600" kern="100">
                <a:solidFill>
                  <a:srgbClr val="262626"/>
                </a:solidFill>
                <a:latin typeface="Times New Roman" panose="02020603050405020304" pitchFamily="18" charset="0"/>
                <a:cs typeface="Courier New" panose="02070309020205020404" pitchFamily="49" charset="0"/>
              </a:rPr>
              <a:t> Fv/Fm</a:t>
            </a:r>
            <a:r>
              <a:rPr lang="zh-CN" altLang="zh-CN" sz="2600" kern="100">
                <a:solidFill>
                  <a:srgbClr val="262626"/>
                </a:solidFill>
                <a:latin typeface="Times New Roman" panose="02020603050405020304" pitchFamily="18" charset="0"/>
                <a:cs typeface="Times New Roman" panose="02020603050405020304" pitchFamily="18" charset="0"/>
              </a:rPr>
              <a:t>表示光合色素对光能的转化效率。请回答下列问题：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22" name="Picture 2" descr="JS13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765" y="3648817"/>
            <a:ext cx="3391377"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2469" y="627400"/>
            <a:ext cx="11656625" cy="2520950"/>
          </a:xfrm>
          <a:prstGeom prst="rect">
            <a:avLst/>
          </a:prstGeom>
        </p:spPr>
        <p:txBody>
          <a:bodyPr wrap="square" lIns="121898" tIns="60948" rIns="121898" bIns="60948">
            <a:spAutoFit/>
          </a:bodyPr>
          <a:lstStyle/>
          <a:p>
            <a:pPr algn="just">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强光下，</a:t>
            </a:r>
            <a:r>
              <a:rPr lang="zh-CN" altLang="zh-CN" sz="2600" kern="100" dirty="0">
                <a:solidFill>
                  <a:srgbClr val="262626"/>
                </a:solidFill>
                <a:latin typeface="宋体" panose="02010600030101010101" pitchFamily="2" charset="-122"/>
                <a:ea typeface="Times New Roman" panose="02020603050405020304" pitchFamily="18" charset="0"/>
                <a:cs typeface="Courier New" panose="02070309020205020404" pitchFamily="49" charset="0"/>
              </a:rPr>
              <a:t> </a:t>
            </a:r>
            <a:r>
              <a:rPr lang="zh-CN" altLang="zh-CN" sz="2600" kern="100" dirty="0">
                <a:solidFill>
                  <a:srgbClr val="262626"/>
                </a:solidFill>
                <a:latin typeface="Times New Roman" panose="02020603050405020304" pitchFamily="18" charset="0"/>
                <a:cs typeface="Times New Roman" panose="02020603050405020304" pitchFamily="18" charset="0"/>
              </a:rPr>
              <a:t>叶片内的叶黄素总量基本保持不变。在</a:t>
            </a:r>
            <a:r>
              <a:rPr lang="en-US" altLang="zh-CN" sz="2600" kern="100" dirty="0">
                <a:solidFill>
                  <a:srgbClr val="262626"/>
                </a:solidFill>
                <a:latin typeface="Times New Roman" panose="02020603050405020304" pitchFamily="18" charset="0"/>
                <a:cs typeface="Courier New" panose="02070309020205020404" pitchFamily="49" charset="0"/>
              </a:rPr>
              <a:t>12</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14</a:t>
            </a:r>
            <a:r>
              <a:rPr lang="zh-CN" altLang="zh-CN" sz="2600" kern="100" dirty="0">
                <a:solidFill>
                  <a:srgbClr val="262626"/>
                </a:solidFill>
                <a:latin typeface="Times New Roman" panose="02020603050405020304" pitchFamily="18" charset="0"/>
                <a:cs typeface="Times New Roman" panose="02020603050405020304" pitchFamily="18" charset="0"/>
              </a:rPr>
              <a:t>点间，</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Z)/(V</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Z)</a:t>
            </a:r>
            <a:r>
              <a:rPr lang="zh-CN" altLang="zh-CN" sz="2600" kern="100" dirty="0">
                <a:solidFill>
                  <a:srgbClr val="262626"/>
                </a:solidFill>
                <a:latin typeface="Times New Roman" panose="02020603050405020304" pitchFamily="18" charset="0"/>
                <a:cs typeface="Times New Roman" panose="02020603050405020304" pitchFamily="18" charset="0"/>
              </a:rPr>
              <a:t>的比值上升，其原因是叶黄素中的一部分</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转变成了</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____</a:t>
            </a:r>
            <a:r>
              <a:rPr lang="zh-CN" altLang="zh-CN" sz="2600" kern="100" dirty="0">
                <a:solidFill>
                  <a:srgbClr val="262626"/>
                </a:solidFill>
                <a:latin typeface="Times New Roman" panose="02020603050405020304" pitchFamily="18" charset="0"/>
                <a:cs typeface="Times New Roman" panose="02020603050405020304" pitchFamily="18" charset="0"/>
              </a:rPr>
              <a:t>，该转化过程表明了植物体内这三种叶黄素中，</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在植物叶黄素循环耗散光能过程中起关键作用；根据</a:t>
            </a:r>
            <a:r>
              <a:rPr lang="en-US" altLang="zh-CN" sz="2600" kern="100" dirty="0" err="1">
                <a:solidFill>
                  <a:srgbClr val="262626"/>
                </a:solidFill>
                <a:latin typeface="Times New Roman" panose="02020603050405020304" pitchFamily="18" charset="0"/>
                <a:cs typeface="Courier New" panose="02070309020205020404" pitchFamily="49" charset="0"/>
              </a:rPr>
              <a:t>Fv</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Fm</a:t>
            </a:r>
            <a:r>
              <a:rPr lang="zh-CN" altLang="zh-CN" sz="2600" kern="100" dirty="0">
                <a:solidFill>
                  <a:srgbClr val="262626"/>
                </a:solidFill>
                <a:latin typeface="Times New Roman" panose="02020603050405020304" pitchFamily="18" charset="0"/>
                <a:cs typeface="Times New Roman" panose="02020603050405020304" pitchFamily="18" charset="0"/>
              </a:rPr>
              <a:t>比值变化推测，上述转变过程能使部分</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转变为热能散失，引起光反应生成</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a:t>
            </a:r>
            <a:r>
              <a:rPr lang="en-US" altLang="zh-CN" sz="2600" kern="100" dirty="0">
                <a:solidFill>
                  <a:srgbClr val="262626"/>
                </a:solidFill>
                <a:latin typeface="Times New Roman" panose="02020603050405020304" pitchFamily="18" charset="0"/>
                <a:cs typeface="Courier New" panose="02070309020205020404" pitchFamily="49" charset="0"/>
              </a:rPr>
              <a:t>_</a:t>
            </a:r>
            <a:r>
              <a:rPr lang="en-US" altLang="zh-CN" sz="2600" kern="100" dirty="0" smtClean="0">
                <a:solidFill>
                  <a:srgbClr val="262626"/>
                </a:solidFill>
                <a:latin typeface="Times New Roman" panose="02020603050405020304" pitchFamily="18" charset="0"/>
                <a:cs typeface="Courier New" panose="02070309020205020404" pitchFamily="49" charset="0"/>
              </a:rPr>
              <a:t>_</a:t>
            </a:r>
            <a:r>
              <a:rPr lang="zh-CN" altLang="zh-CN" sz="2600" kern="100" dirty="0">
                <a:solidFill>
                  <a:srgbClr val="262626"/>
                </a:solidFill>
                <a:latin typeface="Times New Roman" panose="02020603050405020304" pitchFamily="18" charset="0"/>
                <a:cs typeface="Times New Roman" panose="02020603050405020304" pitchFamily="18" charset="0"/>
              </a:rPr>
              <a:t>的效率下降，进而影响碳同化。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JS13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665" y="3167380"/>
            <a:ext cx="4489450" cy="33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632666" y="998138"/>
            <a:ext cx="1412240" cy="491490"/>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叶黄素</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V</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 name="矩形 8"/>
          <p:cNvSpPr/>
          <p:nvPr/>
        </p:nvSpPr>
        <p:spPr>
          <a:xfrm>
            <a:off x="645641" y="1405363"/>
            <a:ext cx="1944370" cy="491490"/>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叶黄素</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A</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和</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Z</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10" name="矩形 9"/>
          <p:cNvSpPr/>
          <p:nvPr/>
        </p:nvSpPr>
        <p:spPr>
          <a:xfrm>
            <a:off x="10240099" y="1405364"/>
            <a:ext cx="1375410" cy="491490"/>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叶黄素</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Z</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11" name="矩形 10"/>
          <p:cNvSpPr/>
          <p:nvPr/>
        </p:nvSpPr>
        <p:spPr>
          <a:xfrm>
            <a:off x="3493166" y="2167040"/>
            <a:ext cx="843280" cy="491490"/>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光能</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12" name="矩形 11"/>
          <p:cNvSpPr/>
          <p:nvPr/>
        </p:nvSpPr>
        <p:spPr>
          <a:xfrm>
            <a:off x="9531413" y="2195898"/>
            <a:ext cx="2239010" cy="491490"/>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ATP</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和</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NADPH</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0" grpId="0" autoUpdateAnimBg="0"/>
      <p:bldP spid="11" grpId="0" autoUpdateAnimBg="0"/>
      <p:bldP spid="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KTS6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205" y="1020153"/>
            <a:ext cx="5367658" cy="48357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3KTS6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198" y="1268730"/>
            <a:ext cx="6150821" cy="4633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2469" y="627400"/>
            <a:ext cx="11656625" cy="252095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紫黄质脱环氧化酶</a:t>
            </a:r>
            <a:r>
              <a:rPr lang="en-US" altLang="zh-CN" sz="2600" kern="100" dirty="0">
                <a:solidFill>
                  <a:srgbClr val="262626"/>
                </a:solidFill>
                <a:latin typeface="Times New Roman" panose="02020603050405020304" pitchFamily="18" charset="0"/>
                <a:cs typeface="Courier New" panose="02070309020205020404" pitchFamily="49" charset="0"/>
              </a:rPr>
              <a:t>(VDE)</a:t>
            </a:r>
            <a:r>
              <a:rPr lang="zh-CN" altLang="zh-CN" sz="2600" kern="100" dirty="0">
                <a:solidFill>
                  <a:srgbClr val="262626"/>
                </a:solidFill>
                <a:latin typeface="Times New Roman" panose="02020603050405020304" pitchFamily="18" charset="0"/>
                <a:cs typeface="Times New Roman" panose="02020603050405020304" pitchFamily="18" charset="0"/>
              </a:rPr>
              <a:t>是催化上述叶黄素转化的关键酶，该酶定位于类囊体膜内侧，在酸性环境中具有较高活性。在</a:t>
            </a:r>
            <a:r>
              <a:rPr lang="en-US" altLang="zh-CN" sz="2600" kern="100" dirty="0">
                <a:solidFill>
                  <a:srgbClr val="262626"/>
                </a:solidFill>
                <a:latin typeface="Times New Roman" panose="02020603050405020304" pitchFamily="18" charset="0"/>
                <a:cs typeface="Courier New" panose="02070309020205020404" pitchFamily="49" charset="0"/>
              </a:rPr>
              <a:t>12</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14</a:t>
            </a:r>
            <a:r>
              <a:rPr lang="zh-CN" altLang="zh-CN" sz="2600" kern="100" dirty="0">
                <a:solidFill>
                  <a:srgbClr val="262626"/>
                </a:solidFill>
                <a:latin typeface="Times New Roman" panose="02020603050405020304" pitchFamily="18" charset="0"/>
                <a:cs typeface="Times New Roman" panose="02020603050405020304" pitchFamily="18" charset="0"/>
              </a:rPr>
              <a:t>点间，较强的光照通过促进</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 (</a:t>
            </a:r>
            <a:r>
              <a:rPr lang="zh-CN" altLang="zh-CN" sz="2600" kern="100" dirty="0">
                <a:solidFill>
                  <a:srgbClr val="262626"/>
                </a:solidFill>
                <a:latin typeface="Times New Roman" panose="02020603050405020304" pitchFamily="18" charset="0"/>
                <a:cs typeface="Times New Roman" panose="02020603050405020304" pitchFamily="18" charset="0"/>
              </a:rPr>
              <a:t>填过程</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产生</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借助类囊体膜蛋白从</a:t>
            </a:r>
            <a:r>
              <a:rPr lang="en-US" altLang="zh-CN" sz="2600" kern="100" dirty="0" smtClean="0">
                <a:solidFill>
                  <a:srgbClr val="262626"/>
                </a:solidFill>
                <a:latin typeface="Times New Roman" panose="02020603050405020304" pitchFamily="18" charset="0"/>
                <a:cs typeface="Courier New" panose="02070309020205020404" pitchFamily="49" charset="0"/>
              </a:rPr>
              <a:t>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_____</a:t>
            </a:r>
            <a:r>
              <a:rPr lang="zh-CN" altLang="zh-CN" sz="2600" kern="100" dirty="0">
                <a:solidFill>
                  <a:srgbClr val="262626"/>
                </a:solidFill>
                <a:latin typeface="Times New Roman" panose="02020603050405020304" pitchFamily="18" charset="0"/>
                <a:cs typeface="Times New Roman" panose="02020603050405020304" pitchFamily="18" charset="0"/>
              </a:rPr>
              <a:t>转运至类囊体腔，从而提高类囊体腔内的</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浓度，维持</a:t>
            </a:r>
            <a:r>
              <a:rPr lang="en-US" altLang="zh-CN" sz="2600" kern="100" dirty="0">
                <a:solidFill>
                  <a:srgbClr val="262626"/>
                </a:solidFill>
                <a:latin typeface="Times New Roman" panose="02020603050405020304" pitchFamily="18" charset="0"/>
                <a:cs typeface="Courier New" panose="02070309020205020404" pitchFamily="49" charset="0"/>
              </a:rPr>
              <a:t> VDE</a:t>
            </a:r>
            <a:r>
              <a:rPr lang="zh-CN" altLang="zh-CN" sz="2600" kern="100" dirty="0">
                <a:solidFill>
                  <a:srgbClr val="262626"/>
                </a:solidFill>
                <a:latin typeface="Times New Roman" panose="02020603050405020304" pitchFamily="18" charset="0"/>
                <a:cs typeface="Times New Roman" panose="02020603050405020304" pitchFamily="18" charset="0"/>
              </a:rPr>
              <a:t>高活性。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JS13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595" y="3167235"/>
            <a:ext cx="4103567" cy="30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28450" y="1904285"/>
            <a:ext cx="1503680" cy="491490"/>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水的光解</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8680364" y="1904284"/>
            <a:ext cx="1833880" cy="491490"/>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叶绿体基质</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3489" y="627400"/>
            <a:ext cx="11656625" cy="252095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进一步研究发现，部分叶黄素是脱落酸合成的前体，光抑制发生时叶黄素的转化会影响叶片内脱落酸的含量，进而导致脱落酸响应基因启动子的活性发生变化。上述事实表明，植物生命活动的调控是由</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endParaRPr lang="en-US" altLang="zh-CN" sz="2600" kern="100" dirty="0" smtClean="0">
              <a:solidFill>
                <a:srgbClr val="262626"/>
              </a:solidFill>
              <a:latin typeface="Times New Roman" panose="02020603050405020304" pitchFamily="18" charset="0"/>
              <a:cs typeface="Courier New" panose="02070309020205020404" pitchFamily="49" charset="0"/>
            </a:endParaRPr>
          </a:p>
          <a:p>
            <a:pPr algn="just">
              <a:lnSpc>
                <a:spcPct val="150000"/>
              </a:lnSpc>
              <a:spcAft>
                <a:spcPts val="0"/>
              </a:spcAft>
            </a:pPr>
            <a:r>
              <a:rPr lang="en-US" altLang="zh-CN" sz="2600" kern="100" dirty="0" smtClean="0">
                <a:solidFill>
                  <a:srgbClr val="262626"/>
                </a:solidFill>
                <a:latin typeface="Times New Roman" panose="02020603050405020304" pitchFamily="18" charset="0"/>
                <a:cs typeface="Courier New" panose="02070309020205020404" pitchFamily="49" charset="0"/>
              </a:rPr>
              <a:t>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zh-CN" altLang="zh-CN" sz="2600" kern="100" dirty="0" smtClean="0">
                <a:solidFill>
                  <a:srgbClr val="262626"/>
                </a:solidFill>
                <a:latin typeface="Times New Roman" panose="02020603050405020304" pitchFamily="18" charset="0"/>
                <a:cs typeface="Times New Roman" panose="02020603050405020304" pitchFamily="18" charset="0"/>
              </a:rPr>
              <a:t>共同</a:t>
            </a:r>
            <a:r>
              <a:rPr lang="zh-CN" altLang="zh-CN" sz="2600" kern="100" dirty="0">
                <a:solidFill>
                  <a:srgbClr val="262626"/>
                </a:solidFill>
                <a:latin typeface="Times New Roman" panose="02020603050405020304" pitchFamily="18" charset="0"/>
                <a:cs typeface="Times New Roman" panose="02020603050405020304" pitchFamily="18" charset="0"/>
              </a:rPr>
              <a:t>完成的。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JS13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595" y="3167235"/>
            <a:ext cx="4103567" cy="30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353238" y="1912959"/>
            <a:ext cx="4145280" cy="491490"/>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基因表达的调控、</a:t>
            </a:r>
            <a:r>
              <a:rPr lang="zh-CN" altLang="zh-CN" sz="26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环境因素</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5" name="矩形 4"/>
          <p:cNvSpPr/>
          <p:nvPr/>
        </p:nvSpPr>
        <p:spPr>
          <a:xfrm>
            <a:off x="215521" y="2515013"/>
            <a:ext cx="2494280" cy="491490"/>
          </a:xfrm>
          <a:prstGeom prst="rect">
            <a:avLst/>
          </a:prstGeom>
        </p:spPr>
        <p:txBody>
          <a:bodyPr wrap="none">
            <a:spAutoFit/>
          </a:bodyPr>
          <a:lstStyle/>
          <a:p>
            <a:r>
              <a:rPr lang="zh-CN" altLang="en-US" sz="2600">
                <a:solidFill>
                  <a:srgbClr val="C00000"/>
                </a:solidFill>
                <a:latin typeface="Times New Roman" panose="02020603050405020304" pitchFamily="18" charset="0"/>
                <a:cs typeface="Times New Roman" panose="02020603050405020304" pitchFamily="18" charset="0"/>
                <a:sym typeface="Times New Roman" panose="02020603050405020304" pitchFamily="18" charset="0"/>
              </a:rPr>
              <a:t>调节和激素调节</a:t>
            </a:r>
            <a:endParaRPr lang="zh-CN" altLang="en-US" sz="2600" dirty="0">
              <a:solidFill>
                <a:srgbClr val="C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4509" y="648420"/>
            <a:ext cx="11656625" cy="1320800"/>
          </a:xfrm>
          <a:prstGeom prst="rect">
            <a:avLst/>
          </a:prstGeom>
        </p:spPr>
        <p:txBody>
          <a:bodyPr wrap="square" lIns="121898" tIns="60948" rIns="121898" bIns="60948">
            <a:spAutoFit/>
          </a:bodyPr>
          <a:lstStyle/>
          <a:p>
            <a:pPr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(4)</a:t>
            </a:r>
            <a:r>
              <a:rPr lang="zh-CN" altLang="zh-CN" sz="2600" kern="100">
                <a:solidFill>
                  <a:srgbClr val="262626"/>
                </a:solidFill>
                <a:latin typeface="Times New Roman" panose="02020603050405020304" pitchFamily="18" charset="0"/>
                <a:cs typeface="Times New Roman" panose="02020603050405020304" pitchFamily="18" charset="0"/>
              </a:rPr>
              <a:t>在强光下，下列因素能加剧光抑制的有</a:t>
            </a:r>
            <a:r>
              <a:rPr lang="en-US" altLang="zh-CN" sz="2600" kern="100">
                <a:solidFill>
                  <a:srgbClr val="262626"/>
                </a:solidFill>
                <a:latin typeface="Times New Roman" panose="02020603050405020304" pitchFamily="18" charset="0"/>
                <a:cs typeface="Courier New" panose="02070309020205020404" pitchFamily="49" charset="0"/>
              </a:rPr>
              <a:t>______</a:t>
            </a:r>
            <a:r>
              <a:rPr lang="zh-CN" altLang="zh-CN" sz="2600" kern="100">
                <a:solidFill>
                  <a:srgbClr val="262626"/>
                </a:solidFill>
                <a:latin typeface="Times New Roman" panose="02020603050405020304" pitchFamily="18" charset="0"/>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低温　</a:t>
            </a: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高温　</a:t>
            </a: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干旱　</a:t>
            </a: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氮素缺乏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JS13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595" y="2132838"/>
            <a:ext cx="4103567" cy="30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359890" y="776287"/>
            <a:ext cx="806450" cy="491490"/>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abcd</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3054" y="404515"/>
            <a:ext cx="11656625" cy="766445"/>
          </a:xfrm>
          <a:prstGeom prst="rect">
            <a:avLst/>
          </a:prstGeom>
        </p:spPr>
        <p:txBody>
          <a:bodyPr wrap="square" lIns="121898" tIns="60948" rIns="121898" bIns="60948">
            <a:spAutoFit/>
          </a:bodyPr>
          <a:lstStyle/>
          <a:p>
            <a:pPr algn="just">
              <a:lnSpc>
                <a:spcPct val="150000"/>
              </a:lnSpc>
              <a:spcAft>
                <a:spcPts val="0"/>
              </a:spcAft>
            </a:pP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800" b="1" kern="100">
                <a:latin typeface="Times New Roman" panose="02020603050405020304" pitchFamily="18" charset="0"/>
                <a:ea typeface="黑体" panose="02010609060101010101" pitchFamily="49" charset="-122"/>
                <a:cs typeface="Courier New" panose="02070309020205020404" pitchFamily="49" charset="0"/>
              </a:rPr>
              <a:t>5</a:t>
            </a:r>
            <a:r>
              <a:rPr lang="zh-CN" altLang="zh-CN" sz="2800" b="1" kern="100">
                <a:latin typeface="Times New Roman" panose="02020603050405020304" pitchFamily="18" charset="0"/>
                <a:ea typeface="黑体" panose="02010609060101010101" pitchFamily="49" charset="-122"/>
                <a:cs typeface="Times New Roman" panose="02020603050405020304" pitchFamily="18" charset="0"/>
              </a:rPr>
              <a:t>　光合产物及运输</a:t>
            </a:r>
            <a:endParaRPr lang="zh-CN" altLang="zh-CN" sz="2800" b="1" kern="100">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1746" name="Picture 2" descr="A13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739" y="1516616"/>
            <a:ext cx="6077529" cy="40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480810" y="972185"/>
            <a:ext cx="5341620" cy="1752600"/>
          </a:xfrm>
          <a:prstGeom prst="rect">
            <a:avLst/>
          </a:prstGeom>
        </p:spPr>
        <p:txBody>
          <a:bodyPr wrap="square" lIns="121898" tIns="60948" rIns="121898" bIns="60948">
            <a:spAutoFit/>
          </a:bodyPr>
          <a:p>
            <a:pPr indent="0" algn="just" fontAlgn="auto">
              <a:lnSpc>
                <a:spcPct val="120000"/>
              </a:lnSpc>
              <a:spcAft>
                <a:spcPct val="0"/>
              </a:spcAft>
              <a:tabLst>
                <a:tab pos="3060700" algn="l"/>
              </a:tabLst>
            </a:pPr>
            <a:r>
              <a:rPr lang="en-US" altLang="zh-CN" sz="2600" kern="100">
                <a:latin typeface="微软雅黑" panose="020B0503020204020204" charset="-122"/>
                <a:ea typeface="微软雅黑" panose="020B0503020204020204" charset="-122"/>
                <a:cs typeface="Times New Roman" panose="02020603050405020304"/>
              </a:rPr>
              <a:t>① </a:t>
            </a:r>
            <a:r>
              <a:rPr lang="en-US" altLang="zh-CN" sz="2600" u="sng" kern="100">
                <a:latin typeface="微软雅黑" panose="020B0503020204020204" charset="-122"/>
                <a:ea typeface="微软雅黑" panose="020B0503020204020204" charset="-122"/>
                <a:cs typeface="Times New Roman" panose="02020603050405020304"/>
              </a:rPr>
              <a:t>            </a:t>
            </a:r>
            <a:r>
              <a:rPr lang="zh-CN" altLang="zh-CN" sz="2600" kern="100">
                <a:latin typeface="微软雅黑" panose="020B0503020204020204" charset="-122"/>
                <a:ea typeface="微软雅黑" panose="020B0503020204020204" charset="-122"/>
                <a:cs typeface="Times New Roman" panose="02020603050405020304"/>
              </a:rPr>
              <a:t>是光合作用中最先产生的糖，也是光合作用产物从叶绿体运输到细胞质基质的</a:t>
            </a:r>
            <a:r>
              <a:rPr lang="zh-CN" altLang="zh-CN" sz="2600" kern="100">
                <a:solidFill>
                  <a:srgbClr val="FF0000"/>
                </a:solidFill>
                <a:latin typeface="微软雅黑" panose="020B0503020204020204" charset="-122"/>
                <a:ea typeface="微软雅黑" panose="020B0503020204020204" charset="-122"/>
                <a:cs typeface="Times New Roman" panose="02020603050405020304"/>
              </a:rPr>
              <a:t>主要形式</a:t>
            </a:r>
            <a:r>
              <a:rPr lang="zh-CN" altLang="zh-CN" sz="2600" kern="100">
                <a:latin typeface="微软雅黑" panose="020B0503020204020204" charset="-122"/>
                <a:ea typeface="微软雅黑" panose="020B0503020204020204" charset="-122"/>
                <a:cs typeface="Times New Roman" panose="02020603050405020304"/>
              </a:rPr>
              <a:t>。</a:t>
            </a:r>
            <a:endParaRPr lang="zh-CN" altLang="zh-CN" sz="1050" kern="100">
              <a:latin typeface="微软雅黑" panose="020B0503020204020204" charset="-122"/>
              <a:ea typeface="微软雅黑" panose="020B0503020204020204" charset="-122"/>
              <a:cs typeface="Courier New" panose="02070309020205020404"/>
            </a:endParaRPr>
          </a:p>
          <a:p>
            <a:pPr indent="0" algn="just" fontAlgn="auto">
              <a:lnSpc>
                <a:spcPct val="120000"/>
              </a:lnSpc>
              <a:spcAft>
                <a:spcPct val="0"/>
              </a:spcAft>
              <a:tabLst>
                <a:tab pos="3060700" algn="l"/>
              </a:tabLst>
            </a:pPr>
            <a:endParaRPr lang="zh-CN" altLang="zh-CN" sz="1050" kern="100">
              <a:effectLst/>
              <a:latin typeface="微软雅黑" panose="020B0503020204020204" charset="-122"/>
              <a:ea typeface="微软雅黑" panose="020B0503020204020204" charset="-122"/>
              <a:cs typeface="Courier New" panose="02070309020205020404"/>
            </a:endParaRPr>
          </a:p>
        </p:txBody>
      </p:sp>
      <p:sp>
        <p:nvSpPr>
          <p:cNvPr id="4" name="文本框 3"/>
          <p:cNvSpPr txBox="1"/>
          <p:nvPr/>
        </p:nvSpPr>
        <p:spPr>
          <a:xfrm>
            <a:off x="6527800" y="2737485"/>
            <a:ext cx="4954905" cy="138366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cs typeface="微软雅黑" panose="020B0503020204020204" charset="-122"/>
              </a:rPr>
              <a:t>②淀粉和蔗糖分别在叶肉细胞的</a:t>
            </a:r>
            <a:r>
              <a:rPr lang="en-US" altLang="zh-CN" sz="2800">
                <a:latin typeface="微软雅黑" panose="020B0503020204020204" charset="-122"/>
                <a:ea typeface="微软雅黑" panose="020B0503020204020204" charset="-122"/>
                <a:cs typeface="微软雅黑" panose="020B0503020204020204" charset="-122"/>
              </a:rPr>
              <a:t>____________ </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____________</a:t>
            </a:r>
            <a:r>
              <a:rPr lang="zh-CN" altLang="en-US" sz="2800">
                <a:latin typeface="微软雅黑" panose="020B0503020204020204" charset="-122"/>
                <a:ea typeface="微软雅黑" panose="020B0503020204020204" charset="-122"/>
                <a:cs typeface="微软雅黑" panose="020B0503020204020204" charset="-122"/>
              </a:rPr>
              <a:t>合成。</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959600" y="3072765"/>
            <a:ext cx="4063365" cy="521970"/>
          </a:xfrm>
          <a:prstGeom prst="rect">
            <a:avLst/>
          </a:prstGeom>
          <a:noFill/>
        </p:spPr>
        <p:txBody>
          <a:bodyPr wrap="square" rtlCol="0">
            <a:spAutoFit/>
          </a:bodyPr>
          <a:p>
            <a:r>
              <a:rPr lang="zh-CN" altLang="en-US" sz="2800" b="1">
                <a:solidFill>
                  <a:srgbClr val="FF0000"/>
                </a:solidFill>
              </a:rPr>
              <a:t>叶绿体基质</a:t>
            </a:r>
            <a:endParaRPr lang="zh-CN" altLang="en-US" sz="2800" b="1">
              <a:solidFill>
                <a:srgbClr val="FF0000"/>
              </a:solidFill>
            </a:endParaRPr>
          </a:p>
        </p:txBody>
      </p:sp>
      <p:sp>
        <p:nvSpPr>
          <p:cNvPr id="6" name="文本框 5"/>
          <p:cNvSpPr txBox="1"/>
          <p:nvPr/>
        </p:nvSpPr>
        <p:spPr>
          <a:xfrm>
            <a:off x="9311640" y="3072765"/>
            <a:ext cx="2171065" cy="521970"/>
          </a:xfrm>
          <a:prstGeom prst="rect">
            <a:avLst/>
          </a:prstGeom>
          <a:noFill/>
        </p:spPr>
        <p:txBody>
          <a:bodyPr wrap="square" rtlCol="0" anchor="t">
            <a:spAutoFit/>
          </a:bodyPr>
          <a:p>
            <a:r>
              <a:rPr lang="zh-CN" altLang="en-US" sz="2800" b="1">
                <a:solidFill>
                  <a:srgbClr val="FF0000"/>
                </a:solidFill>
                <a:sym typeface="+mn-ea"/>
              </a:rPr>
              <a:t>细胞质基质</a:t>
            </a:r>
            <a:endParaRPr lang="zh-CN" altLang="en-US" sz="2800" b="1">
              <a:solidFill>
                <a:srgbClr val="FF0000"/>
              </a:solidFill>
              <a:sym typeface="+mn-ea"/>
            </a:endParaRPr>
          </a:p>
        </p:txBody>
      </p:sp>
      <p:sp>
        <p:nvSpPr>
          <p:cNvPr id="3" name="文本框 2"/>
          <p:cNvSpPr txBox="1"/>
          <p:nvPr/>
        </p:nvSpPr>
        <p:spPr>
          <a:xfrm>
            <a:off x="6527800" y="4133850"/>
            <a:ext cx="5541645" cy="2158365"/>
          </a:xfrm>
          <a:prstGeom prst="rect">
            <a:avLst/>
          </a:prstGeom>
          <a:noFill/>
        </p:spPr>
        <p:txBody>
          <a:bodyPr wrap="square" rtlCol="0" anchor="t">
            <a:spAutoFit/>
          </a:bodyPr>
          <a:p>
            <a:pPr indent="0" algn="just" fontAlgn="auto">
              <a:lnSpc>
                <a:spcPct val="120000"/>
              </a:lnSpc>
              <a:spcAft>
                <a:spcPct val="0"/>
              </a:spcAft>
              <a:tabLst>
                <a:tab pos="3060700" algn="l"/>
              </a:tabLst>
            </a:pPr>
            <a:r>
              <a:rPr lang="zh-CN" altLang="en-US" sz="2800">
                <a:latin typeface="微软雅黑" panose="020B0503020204020204" charset="-122"/>
                <a:ea typeface="微软雅黑" panose="020B0503020204020204" charset="-122"/>
                <a:cs typeface="微软雅黑" panose="020B0503020204020204" charset="-122"/>
                <a:sym typeface="+mn-ea"/>
              </a:rPr>
              <a:t>③光合作用合成的蔗糖或临时储藏于</a:t>
            </a: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液泡</a:t>
            </a:r>
            <a:r>
              <a:rPr lang="zh-CN" altLang="en-US" sz="2800">
                <a:latin typeface="微软雅黑" panose="020B0503020204020204" charset="-122"/>
                <a:ea typeface="微软雅黑" panose="020B0503020204020204" charset="-122"/>
                <a:cs typeface="微软雅黑" panose="020B0503020204020204" charset="-122"/>
                <a:sym typeface="+mn-ea"/>
              </a:rPr>
              <a:t>内，或从光合细胞中输出，经</a:t>
            </a: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韧皮部</a:t>
            </a:r>
            <a:r>
              <a:rPr lang="zh-CN" altLang="en-US" sz="2800">
                <a:latin typeface="微软雅黑" panose="020B0503020204020204" charset="-122"/>
                <a:ea typeface="微软雅黑" panose="020B0503020204020204" charset="-122"/>
                <a:cs typeface="微软雅黑" panose="020B0503020204020204" charset="-122"/>
                <a:sym typeface="+mn-ea"/>
              </a:rPr>
              <a:t>装载长距离运输到其他部位</a:t>
            </a:r>
            <a:r>
              <a:rPr lang="zh-CN" altLang="zh-CN" sz="2600" kern="100">
                <a:latin typeface="微软雅黑" panose="020B0503020204020204" charset="-122"/>
                <a:ea typeface="微软雅黑" panose="020B0503020204020204" charset="-122"/>
                <a:cs typeface="Times New Roman" panose="02020603050405020304"/>
                <a:sym typeface="+mn-ea"/>
              </a:rPr>
              <a:t>。</a:t>
            </a:r>
            <a:endParaRPr lang="zh-CN" altLang="zh-CN" sz="2600" kern="100">
              <a:latin typeface="Times New Roman" panose="02020603050405020304"/>
              <a:cs typeface="Times New Roman" panose="02020603050405020304"/>
              <a:sym typeface="+mn-ea"/>
            </a:endParaRPr>
          </a:p>
        </p:txBody>
      </p:sp>
      <p:sp>
        <p:nvSpPr>
          <p:cNvPr id="8" name="文本框 7"/>
          <p:cNvSpPr txBox="1"/>
          <p:nvPr/>
        </p:nvSpPr>
        <p:spPr>
          <a:xfrm>
            <a:off x="6959600" y="836295"/>
            <a:ext cx="6096000" cy="491490"/>
          </a:xfrm>
          <a:prstGeom prst="rect">
            <a:avLst/>
          </a:prstGeom>
          <a:noFill/>
        </p:spPr>
        <p:txBody>
          <a:bodyPr wrap="square" rtlCol="0">
            <a:spAutoFit/>
          </a:bodyPr>
          <a:p>
            <a:r>
              <a:rPr lang="zh-CN" altLang="zh-CN" sz="2600" b="1" kern="100">
                <a:solidFill>
                  <a:srgbClr val="FF0000"/>
                </a:solidFill>
                <a:latin typeface="微软雅黑" panose="020B0503020204020204" charset="-122"/>
                <a:ea typeface="微软雅黑" panose="020B0503020204020204" charset="-122"/>
                <a:cs typeface="Times New Roman" panose="02020603050405020304"/>
                <a:sym typeface="+mn-ea"/>
              </a:rPr>
              <a:t>磷酸丙糖</a:t>
            </a:r>
            <a:endParaRPr lang="zh-CN" altLang="zh-CN" sz="2600" b="1" kern="100">
              <a:solidFill>
                <a:srgbClr val="FF0000"/>
              </a:solidFill>
              <a:latin typeface="微软雅黑" panose="020B0503020204020204" charset="-122"/>
              <a:ea typeface="微软雅黑" panose="020B0503020204020204" charset="-122"/>
              <a:cs typeface="Times New Roman" panose="02020603050405020304"/>
              <a:sym typeface="+mn-ea"/>
            </a:endParaRPr>
          </a:p>
        </p:txBody>
      </p:sp>
      <p:sp>
        <p:nvSpPr>
          <p:cNvPr id="9" name="文本框 8"/>
          <p:cNvSpPr txBox="1"/>
          <p:nvPr>
            <p:custDataLst>
              <p:tags r:id="rId2"/>
            </p:custDataLst>
          </p:nvPr>
        </p:nvSpPr>
        <p:spPr>
          <a:xfrm>
            <a:off x="46990" y="5339715"/>
            <a:ext cx="11458575" cy="1323340"/>
          </a:xfrm>
          <a:prstGeom prst="rect">
            <a:avLst/>
          </a:prstGeom>
          <a:solidFill>
            <a:schemeClr val="accent2">
              <a:lumMod val="40000"/>
              <a:lumOff val="60000"/>
            </a:schemeClr>
          </a:solidFill>
        </p:spPr>
        <p:txBody>
          <a:bodyPr wrap="square">
            <a:noAutofit/>
          </a:bodyPr>
          <a:p>
            <a:pPr indent="0" algn="l" fontAlgn="auto">
              <a:lnSpc>
                <a:spcPct val="130000"/>
              </a:lnSpc>
            </a:pPr>
            <a:r>
              <a:rPr lang="zh-CN" altLang="zh-CN" sz="2400" b="1" kern="100">
                <a:solidFill>
                  <a:srgbClr val="FF0000"/>
                </a:solidFill>
                <a:latin typeface="微软雅黑" panose="020B0503020204020204" charset="-122"/>
                <a:ea typeface="微软雅黑" panose="020B0503020204020204" charset="-122"/>
                <a:cs typeface="微软雅黑" panose="020B0503020204020204" charset="-122"/>
                <a:sym typeface="+mn-ea"/>
              </a:rPr>
              <a:t>蔗糖适合进行长距离运输的特点：</a:t>
            </a:r>
            <a:r>
              <a:rPr lang="zh-CN" altLang="en-US" sz="2000" b="1" i="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b="1" i="0">
                <a:solidFill>
                  <a:srgbClr val="C00000"/>
                </a:solidFill>
                <a:latin typeface="微软雅黑" panose="020B0503020204020204" charset="-122"/>
                <a:ea typeface="微软雅黑" panose="020B0503020204020204" charset="-122"/>
                <a:cs typeface="微软雅黑" panose="020B0503020204020204" charset="-122"/>
              </a:rPr>
              <a:t>1</a:t>
            </a:r>
            <a:r>
              <a:rPr lang="zh-CN" altLang="en-US" sz="2000" b="1" i="0">
                <a:solidFill>
                  <a:srgbClr val="C00000"/>
                </a:solidFill>
                <a:latin typeface="微软雅黑" panose="020B0503020204020204" charset="-122"/>
                <a:ea typeface="微软雅黑" panose="020B0503020204020204" charset="-122"/>
                <a:cs typeface="微软雅黑" panose="020B0503020204020204" charset="-122"/>
              </a:rPr>
              <a:t>）蔗糖是非还原糖，化学性质稳定</a:t>
            </a:r>
            <a:endParaRPr lang="zh-CN" altLang="en-US" sz="2000" b="1" i="0">
              <a:solidFill>
                <a:srgbClr val="C00000"/>
              </a:solidFill>
              <a:latin typeface="微软雅黑" panose="020B0503020204020204" charset="-122"/>
              <a:ea typeface="微软雅黑" panose="020B0503020204020204" charset="-122"/>
              <a:cs typeface="微软雅黑" panose="020B0503020204020204" charset="-122"/>
            </a:endParaRPr>
          </a:p>
          <a:p>
            <a:pPr indent="0" algn="l" fontAlgn="auto">
              <a:lnSpc>
                <a:spcPct val="130000"/>
              </a:lnSpc>
            </a:pPr>
            <a:r>
              <a:rPr lang="zh-CN" altLang="en-US" sz="2000" b="1" i="0">
                <a:solidFill>
                  <a:srgbClr val="C00000"/>
                </a:solidFill>
                <a:latin typeface="微软雅黑" panose="020B0503020204020204" charset="-122"/>
                <a:ea typeface="微软雅黑" panose="020B0503020204020204" charset="-122"/>
                <a:cs typeface="微软雅黑" panose="020B0503020204020204" charset="-122"/>
              </a:rPr>
              <a:t> </a:t>
            </a:r>
            <a:r>
              <a:rPr lang="en-US" altLang="zh-CN" sz="2000" b="1" i="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000" b="1" i="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b="1" i="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000" b="1" i="0">
                <a:solidFill>
                  <a:srgbClr val="C00000"/>
                </a:solidFill>
                <a:latin typeface="微软雅黑" panose="020B0503020204020204" charset="-122"/>
                <a:ea typeface="微软雅黑" panose="020B0503020204020204" charset="-122"/>
                <a:cs typeface="微软雅黑" panose="020B0503020204020204" charset="-122"/>
              </a:rPr>
              <a:t>）蔗糖分子小、水溶性高、移动性大，运输速率高</a:t>
            </a:r>
            <a:endParaRPr lang="zh-CN" altLang="en-US" sz="2000" b="1" i="0">
              <a:solidFill>
                <a:srgbClr val="C00000"/>
              </a:solidFill>
              <a:latin typeface="微软雅黑" panose="020B0503020204020204" charset="-122"/>
              <a:ea typeface="微软雅黑" panose="020B0503020204020204" charset="-122"/>
              <a:cs typeface="微软雅黑" panose="020B0503020204020204" charset="-122"/>
            </a:endParaRPr>
          </a:p>
          <a:p>
            <a:pPr indent="0" algn="l" fontAlgn="auto">
              <a:lnSpc>
                <a:spcPct val="130000"/>
              </a:lnSpc>
            </a:pP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）蔗糖为二糖，对渗透压影响相对较小</a:t>
            </a:r>
            <a:endParaRPr lang="zh-CN" altLang="en-US" sz="2000" b="1" i="0">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8" grpId="1"/>
      <p:bldP spid="9" grpId="0"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6039" y="627400"/>
            <a:ext cx="11656625" cy="2448723"/>
          </a:xfrm>
          <a:prstGeom prst="rect">
            <a:avLst/>
          </a:prstGeom>
        </p:spPr>
        <p:txBody>
          <a:bodyPr wrap="square" lIns="121898" tIns="60948" rIns="121898" bIns="60948">
            <a:spAutoFit/>
          </a:bodyPr>
          <a:lstStyle/>
          <a:p>
            <a:pPr marL="269875" indent="-457200" algn="just">
              <a:lnSpc>
                <a:spcPct val="150000"/>
              </a:lnSpc>
              <a:spcAft>
                <a:spcPts val="0"/>
              </a:spcAft>
            </a:pPr>
            <a:r>
              <a:rPr lang="en-US" altLang="zh-CN" sz="2600" b="1" kern="100">
                <a:latin typeface="Arial" panose="020B0604020202020204" pitchFamily="34" charset="0"/>
                <a:ea typeface="黑体" panose="02010609060101010101" pitchFamily="49" charset="-122"/>
                <a:cs typeface="Courier New" panose="02070309020205020404" pitchFamily="49" charset="0"/>
              </a:rPr>
              <a:t>[</a:t>
            </a:r>
            <a:r>
              <a:rPr lang="zh-CN" altLang="zh-CN" sz="2600" b="1" kern="100">
                <a:latin typeface="Arial" panose="020B0604020202020204" pitchFamily="34" charset="0"/>
                <a:ea typeface="黑体" panose="02010609060101010101" pitchFamily="49" charset="-122"/>
                <a:cs typeface="Arial" panose="020B0604020202020204" pitchFamily="34" charset="0"/>
              </a:rPr>
              <a:t>例</a:t>
            </a:r>
            <a:r>
              <a:rPr lang="en-US" altLang="zh-CN" sz="2600" b="1" kern="100">
                <a:latin typeface="Arial" panose="020B0604020202020204" pitchFamily="34" charset="0"/>
                <a:ea typeface="黑体" panose="02010609060101010101" pitchFamily="49" charset="-122"/>
                <a:cs typeface="Courier New" panose="02070309020205020404" pitchFamily="49" charset="0"/>
              </a:rPr>
              <a:t>5]</a:t>
            </a:r>
            <a:r>
              <a:rPr lang="en-US" altLang="zh-CN" sz="2600" kern="100">
                <a:solidFill>
                  <a:srgbClr val="262626"/>
                </a:solidFill>
                <a:latin typeface="Times New Roman" panose="02020603050405020304" pitchFamily="18" charset="0"/>
                <a:cs typeface="Courier New" panose="02070309020205020404" pitchFamily="49" charset="0"/>
              </a:rPr>
              <a:t> </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江苏扬州宝应中学</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如图为光合作用暗反应的产物磷酸丙糖的代谢途径，其中磷酸丙糖转移蛋白</a:t>
            </a:r>
            <a:r>
              <a:rPr lang="en-US" altLang="zh-CN" sz="2600" kern="100">
                <a:solidFill>
                  <a:srgbClr val="262626"/>
                </a:solidFill>
                <a:latin typeface="Times New Roman" panose="02020603050405020304" pitchFamily="18" charset="0"/>
                <a:cs typeface="Courier New" panose="02070309020205020404" pitchFamily="49" charset="0"/>
              </a:rPr>
              <a:t>(TPT) </a:t>
            </a:r>
            <a:r>
              <a:rPr lang="zh-CN" altLang="zh-CN" sz="2600" kern="100">
                <a:solidFill>
                  <a:srgbClr val="262626"/>
                </a:solidFill>
                <a:latin typeface="Times New Roman" panose="02020603050405020304" pitchFamily="18" charset="0"/>
                <a:cs typeface="Times New Roman" panose="02020603050405020304" pitchFamily="18" charset="0"/>
              </a:rPr>
              <a:t>的活性是限制光合速率大小的重要因素。已知</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充足时，</a:t>
            </a:r>
            <a:r>
              <a:rPr lang="en-US" altLang="zh-CN" sz="2600" kern="100">
                <a:solidFill>
                  <a:srgbClr val="262626"/>
                </a:solidFill>
                <a:latin typeface="Times New Roman" panose="02020603050405020304" pitchFamily="18" charset="0"/>
                <a:cs typeface="Courier New" panose="02070309020205020404" pitchFamily="49" charset="0"/>
              </a:rPr>
              <a:t>TPT</a:t>
            </a:r>
            <a:r>
              <a:rPr lang="zh-CN" altLang="zh-CN" sz="2600" kern="100">
                <a:solidFill>
                  <a:srgbClr val="262626"/>
                </a:solidFill>
                <a:latin typeface="Times New Roman" panose="02020603050405020304" pitchFamily="18" charset="0"/>
                <a:cs typeface="Times New Roman" panose="02020603050405020304" pitchFamily="18" charset="0"/>
              </a:rPr>
              <a:t>活性降低；磷酸丙糖与</a:t>
            </a:r>
            <a:r>
              <a:rPr lang="en-US" altLang="zh-CN" sz="2600" kern="100">
                <a:solidFill>
                  <a:srgbClr val="262626"/>
                </a:solidFill>
                <a:latin typeface="Times New Roman" panose="02020603050405020304" pitchFamily="18" charset="0"/>
                <a:cs typeface="Courier New" panose="02070309020205020404" pitchFamily="49" charset="0"/>
              </a:rPr>
              <a:t>Pi</a:t>
            </a:r>
            <a:r>
              <a:rPr lang="zh-CN" altLang="zh-CN" sz="2600" kern="100">
                <a:solidFill>
                  <a:srgbClr val="262626"/>
                </a:solidFill>
                <a:latin typeface="Times New Roman" panose="02020603050405020304" pitchFamily="18" charset="0"/>
                <a:cs typeface="Times New Roman" panose="02020603050405020304" pitchFamily="18" charset="0"/>
              </a:rPr>
              <a:t>通过</a:t>
            </a:r>
            <a:r>
              <a:rPr lang="en-US" altLang="zh-CN" sz="2600" kern="100">
                <a:solidFill>
                  <a:srgbClr val="262626"/>
                </a:solidFill>
                <a:latin typeface="Times New Roman" panose="02020603050405020304" pitchFamily="18" charset="0"/>
                <a:cs typeface="Courier New" panose="02070309020205020404" pitchFamily="49" charset="0"/>
              </a:rPr>
              <a:t>TPT</a:t>
            </a:r>
            <a:r>
              <a:rPr lang="zh-CN" altLang="zh-CN" sz="2600" kern="100">
                <a:solidFill>
                  <a:srgbClr val="262626"/>
                </a:solidFill>
                <a:latin typeface="Times New Roman" panose="02020603050405020304" pitchFamily="18" charset="0"/>
                <a:cs typeface="Times New Roman" panose="02020603050405020304" pitchFamily="18" charset="0"/>
              </a:rPr>
              <a:t>的运输严格按</a:t>
            </a:r>
            <a:r>
              <a:rPr lang="en-US" altLang="zh-CN" sz="2600" kern="100">
                <a:solidFill>
                  <a:srgbClr val="262626"/>
                </a:solidFill>
                <a:latin typeface="Times New Roman" panose="02020603050405020304" pitchFamily="18" charset="0"/>
                <a:cs typeface="Courier New" panose="02070309020205020404" pitchFamily="49" charset="0"/>
              </a:rPr>
              <a:t>1</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的比例进行转运。据图分析，下列有关叙述正确的是</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　　</a:t>
            </a:r>
            <a:r>
              <a:rPr lang="en-US" altLang="zh-CN" sz="2600" kern="100">
                <a:solidFill>
                  <a:srgbClr val="262626"/>
                </a:solidFill>
                <a:latin typeface="Times New Roman" panose="02020603050405020304" pitchFamily="18" charset="0"/>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4274" name="Picture 2" descr="SW25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1641" y="3060007"/>
            <a:ext cx="4810531"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0358" y="2965416"/>
            <a:ext cx="11313806" cy="3418989"/>
          </a:xfrm>
          <a:prstGeom prst="rect">
            <a:avLst/>
          </a:prstGeom>
        </p:spPr>
        <p:txBody>
          <a:bodyPr wrap="square" lIns="121898" tIns="60948" rIns="121898" bIns="60948">
            <a:spAutoFit/>
          </a:bodyPr>
          <a:lstStyle/>
          <a:p>
            <a:pPr algn="just">
              <a:lnSpc>
                <a:spcPct val="14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叶肉细胞的光合产物主要是以淀粉</a:t>
            </a:r>
            <a:r>
              <a:rPr lang="zh-CN" altLang="zh-CN" sz="2600" kern="100" dirty="0" smtClean="0">
                <a:solidFill>
                  <a:srgbClr val="262626"/>
                </a:solidFill>
                <a:latin typeface="Times New Roman" panose="02020603050405020304" pitchFamily="18" charset="0"/>
                <a:cs typeface="Times New Roman" panose="02020603050405020304" pitchFamily="18" charset="0"/>
              </a:rPr>
              <a:t>形</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40000"/>
              </a:lnSpc>
              <a:spcAft>
                <a:spcPts val="0"/>
              </a:spcAft>
            </a:pPr>
            <a:r>
              <a:rPr lang="zh-CN" altLang="zh-CN" sz="2600" kern="100" dirty="0" smtClean="0">
                <a:solidFill>
                  <a:srgbClr val="262626"/>
                </a:solidFill>
                <a:latin typeface="Times New Roman" panose="02020603050405020304" pitchFamily="18" charset="0"/>
                <a:cs typeface="Times New Roman" panose="02020603050405020304" pitchFamily="18" charset="0"/>
              </a:rPr>
              <a:t>式</a:t>
            </a:r>
            <a:r>
              <a:rPr lang="zh-CN" altLang="zh-CN" sz="2600" kern="100" dirty="0">
                <a:solidFill>
                  <a:srgbClr val="262626"/>
                </a:solidFill>
                <a:latin typeface="Times New Roman" panose="02020603050405020304" pitchFamily="18" charset="0"/>
                <a:cs typeface="Times New Roman" panose="02020603050405020304" pitchFamily="18" charset="0"/>
              </a:rPr>
              <a:t>运出细胞的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暗反应中磷酸丙糖的合成需要消耗</a:t>
            </a:r>
            <a:r>
              <a:rPr lang="zh-CN" altLang="zh-CN" sz="2600" kern="100" dirty="0" smtClean="0">
                <a:solidFill>
                  <a:srgbClr val="262626"/>
                </a:solidFill>
                <a:latin typeface="Times New Roman" panose="02020603050405020304" pitchFamily="18" charset="0"/>
                <a:cs typeface="Times New Roman" panose="02020603050405020304" pitchFamily="18" charset="0"/>
              </a:rPr>
              <a:t>光</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40000"/>
              </a:lnSpc>
              <a:spcAft>
                <a:spcPts val="0"/>
              </a:spcAft>
            </a:pPr>
            <a:r>
              <a:rPr lang="zh-CN" altLang="zh-CN" sz="2600" kern="100" dirty="0" smtClean="0">
                <a:solidFill>
                  <a:srgbClr val="262626"/>
                </a:solidFill>
                <a:latin typeface="Times New Roman" panose="02020603050405020304" pitchFamily="18" charset="0"/>
                <a:cs typeface="Times New Roman" panose="02020603050405020304" pitchFamily="18" charset="0"/>
              </a:rPr>
              <a:t>反应</a:t>
            </a:r>
            <a:r>
              <a:rPr lang="zh-CN" altLang="zh-CN" sz="2600" kern="100" dirty="0">
                <a:solidFill>
                  <a:srgbClr val="262626"/>
                </a:solidFill>
                <a:latin typeface="Times New Roman" panose="02020603050405020304" pitchFamily="18" charset="0"/>
                <a:cs typeface="Times New Roman" panose="02020603050405020304" pitchFamily="18" charset="0"/>
              </a:rPr>
              <a:t>产生的</a:t>
            </a:r>
            <a:r>
              <a:rPr lang="en-US" altLang="zh-CN" sz="2600" kern="100" dirty="0">
                <a:solidFill>
                  <a:srgbClr val="262626"/>
                </a:solidFill>
                <a:latin typeface="Times New Roman" panose="02020603050405020304" pitchFamily="18" charset="0"/>
                <a:cs typeface="Courier New" panose="02070309020205020404" pitchFamily="49" charset="0"/>
              </a:rPr>
              <a:t>ATP</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若磷酸丙糖的合成速率超过</a:t>
            </a:r>
            <a:r>
              <a:rPr lang="en-US" altLang="zh-CN" sz="2600" kern="100" dirty="0">
                <a:solidFill>
                  <a:srgbClr val="262626"/>
                </a:solidFill>
                <a:latin typeface="Times New Roman" panose="02020603050405020304" pitchFamily="18" charset="0"/>
                <a:cs typeface="Courier New" panose="02070309020205020404" pitchFamily="49" charset="0"/>
              </a:rPr>
              <a:t>Pi</a:t>
            </a:r>
            <a:r>
              <a:rPr lang="zh-CN" altLang="zh-CN" sz="2600" kern="100" dirty="0">
                <a:solidFill>
                  <a:srgbClr val="262626"/>
                </a:solidFill>
                <a:latin typeface="Times New Roman" panose="02020603050405020304" pitchFamily="18" charset="0"/>
                <a:cs typeface="Times New Roman" panose="02020603050405020304" pitchFamily="18" charset="0"/>
              </a:rPr>
              <a:t>转运进叶绿体的速率，则利于蔗糖的合成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农业生产上可以通过增加</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来提高作物中淀粉和蔗糖的含量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731042" y="2516519"/>
            <a:ext cx="441146" cy="553998"/>
          </a:xfrm>
          <a:prstGeom prst="rect">
            <a:avLst/>
          </a:prstGeom>
        </p:spPr>
        <p:txBody>
          <a:bodyPr wrap="none">
            <a:spAutoFit/>
          </a:bodyPr>
          <a:lstStyle/>
          <a:p>
            <a:r>
              <a:rPr lang="en-US" altLang="zh-CN" sz="3000" b="1"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endParaRPr lang="zh-CN" altLang="en-US" sz="3000" b="1"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7448" y="658930"/>
            <a:ext cx="11313806" cy="4248318"/>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由题图可知，叶肉细胞的光合产物主要是以蔗糖形式运出细胞的，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若磷酸丙糖的合成速率超过</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Pi</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转运进叶绿体的速率，则叶绿体内磷酸丙糖含量增加，有利于淀粉的合成，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充足时，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TPT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活性降低，导致磷酸丙糖运出叶绿体合成蔗糖的过程受到影响，叶绿体内磷酸丙糖含量增加，所以增加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，能提高作物中淀粉的含量，但蔗糖的含量会下降，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959" y="641079"/>
            <a:ext cx="11656625" cy="1848559"/>
          </a:xfrm>
          <a:prstGeom prst="rect">
            <a:avLst/>
          </a:prstGeom>
        </p:spPr>
        <p:txBody>
          <a:bodyPr wrap="square" lIns="121898" tIns="60948" rIns="121898" bIns="60948">
            <a:spAutoFit/>
          </a:bodyPr>
          <a:lstStyle/>
          <a:p>
            <a:pPr marL="269875" indent="-457200"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1.</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多选</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江苏新海高中等三校联考</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光呼吸是绿色植物在光照和高氧、低二氧化碳情况下，与光合作用同时发生的一个损耗能量的副反应。下图为某植物体内光合作用和光呼吸的示意图。下列有关叙述正确的是</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　　</a:t>
            </a:r>
            <a:r>
              <a:rPr lang="en-US" altLang="zh-CN" sz="2600" kern="100">
                <a:solidFill>
                  <a:srgbClr val="262626"/>
                </a:solidFill>
                <a:latin typeface="Times New Roman" panose="02020603050405020304" pitchFamily="18" charset="0"/>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5298" name="Picture 2" descr="A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6574" y="2566684"/>
            <a:ext cx="6166142" cy="161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80729" y="2407238"/>
            <a:ext cx="11426944" cy="3724072"/>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由图可知，参与光呼吸的细胞器</a:t>
            </a:r>
            <a:r>
              <a:rPr lang="zh-CN" altLang="zh-CN" sz="2600" kern="100" dirty="0" smtClean="0">
                <a:solidFill>
                  <a:srgbClr val="262626"/>
                </a:solidFill>
                <a:latin typeface="Times New Roman" panose="02020603050405020304" pitchFamily="18" charset="0"/>
                <a:cs typeface="Times New Roman" panose="02020603050405020304" pitchFamily="18" charset="0"/>
              </a:rPr>
              <a:t>是</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600" kern="100" dirty="0" smtClean="0">
                <a:solidFill>
                  <a:srgbClr val="262626"/>
                </a:solidFill>
                <a:latin typeface="Times New Roman" panose="02020603050405020304" pitchFamily="18" charset="0"/>
                <a:cs typeface="Times New Roman" panose="02020603050405020304" pitchFamily="18" charset="0"/>
              </a:rPr>
              <a:t>过氧化物酶体</a:t>
            </a:r>
            <a:r>
              <a:rPr lang="zh-CN" altLang="zh-CN" sz="2600" kern="100" dirty="0">
                <a:solidFill>
                  <a:srgbClr val="262626"/>
                </a:solidFill>
                <a:latin typeface="Times New Roman" panose="02020603050405020304" pitchFamily="18" charset="0"/>
                <a:cs typeface="Times New Roman" panose="02020603050405020304" pitchFamily="18" charset="0"/>
              </a:rPr>
              <a:t>和线粒体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消耗等量的</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，光呼吸存在时，</a:t>
            </a:r>
            <a:r>
              <a:rPr lang="zh-CN" altLang="zh-CN" sz="2600" kern="100" dirty="0" smtClean="0">
                <a:solidFill>
                  <a:srgbClr val="262626"/>
                </a:solidFill>
                <a:latin typeface="Times New Roman" panose="02020603050405020304" pitchFamily="18" charset="0"/>
                <a:cs typeface="Times New Roman" panose="02020603050405020304" pitchFamily="18" charset="0"/>
              </a:rPr>
              <a:t>叶</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600" kern="100" dirty="0" smtClean="0">
                <a:solidFill>
                  <a:srgbClr val="262626"/>
                </a:solidFill>
                <a:latin typeface="Times New Roman" panose="02020603050405020304" pitchFamily="18" charset="0"/>
                <a:cs typeface="Times New Roman" panose="02020603050405020304" pitchFamily="18" charset="0"/>
              </a:rPr>
              <a:t>绿</a:t>
            </a:r>
            <a:r>
              <a:rPr lang="zh-CN" altLang="zh-CN" sz="2600" kern="100" dirty="0">
                <a:solidFill>
                  <a:srgbClr val="262626"/>
                </a:solidFill>
                <a:latin typeface="Times New Roman" panose="02020603050405020304" pitchFamily="18" charset="0"/>
                <a:cs typeface="Times New Roman" panose="02020603050405020304" pitchFamily="18" charset="0"/>
              </a:rPr>
              <a:t>体内</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酸的合成量减少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高</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环境中，</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6</a:t>
            </a:r>
            <a:r>
              <a:rPr lang="en-US" altLang="zh-CN" sz="2600" kern="100" dirty="0">
                <a:solidFill>
                  <a:srgbClr val="262626"/>
                </a:solidFill>
                <a:latin typeface="Times New Roman" panose="02020603050405020304" pitchFamily="18" charset="0"/>
                <a:cs typeface="Courier New" panose="02070309020205020404" pitchFamily="49" charset="0"/>
              </a:rPr>
              <a:t>H</a:t>
            </a:r>
            <a:r>
              <a:rPr lang="en-US" altLang="zh-CN" sz="2600" kern="100" baseline="-25000" dirty="0">
                <a:solidFill>
                  <a:srgbClr val="262626"/>
                </a:solidFill>
                <a:latin typeface="Times New Roman" panose="02020603050405020304" pitchFamily="18" charset="0"/>
                <a:cs typeface="Courier New" panose="02070309020205020404" pitchFamily="49" charset="0"/>
              </a:rPr>
              <a:t>12</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6</a:t>
            </a:r>
            <a:r>
              <a:rPr lang="zh-CN" altLang="zh-CN" sz="2600" kern="100" dirty="0">
                <a:solidFill>
                  <a:srgbClr val="262626"/>
                </a:solidFill>
                <a:latin typeface="Times New Roman" panose="02020603050405020304" pitchFamily="18" charset="0"/>
                <a:cs typeface="Times New Roman" panose="02020603050405020304" pitchFamily="18" charset="0"/>
              </a:rPr>
              <a:t>均可在线粒体内被彻底分解成</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H</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夏季中午，植物气孔关闭时，可通过光呼吸产生的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进行光合作用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9181939" y="1968854"/>
            <a:ext cx="718466" cy="553998"/>
          </a:xfrm>
          <a:prstGeom prst="rect">
            <a:avLst/>
          </a:prstGeom>
        </p:spPr>
        <p:txBody>
          <a:bodyPr wrap="none">
            <a:spAutoFit/>
          </a:bodyPr>
          <a:lstStyle/>
          <a:p>
            <a:r>
              <a:rPr lang="en-US" altLang="zh-CN" sz="3000" b="1" dirty="0" smtClean="0">
                <a:solidFill>
                  <a:srgbClr val="C00000"/>
                </a:solidFill>
                <a:latin typeface="Times New Roman" panose="02020603050405020304" pitchFamily="18" charset="0"/>
                <a:ea typeface="微软雅黑" panose="020B0503020204020204" charset="-122"/>
                <a:sym typeface="Times New Roman" panose="02020603050405020304" pitchFamily="18" charset="0"/>
              </a:rPr>
              <a:t>BD</a:t>
            </a:r>
            <a:endParaRPr lang="zh-CN" altLang="en-US" sz="3000" b="1"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0685" y="630569"/>
            <a:ext cx="11541213" cy="5098551"/>
          </a:xfrm>
          <a:prstGeom prst="rect">
            <a:avLst/>
          </a:prstGeom>
        </p:spPr>
        <p:txBody>
          <a:bodyPr wrap="square" lIns="121898" tIns="60948" rIns="121898" bIns="60948">
            <a:spAutoFit/>
          </a:bodyPr>
          <a:lstStyle/>
          <a:p>
            <a:pPr algn="just">
              <a:lnSpc>
                <a:spcPct val="140000"/>
              </a:lnSpc>
              <a:spcAft>
                <a:spcPts val="0"/>
              </a:spcAf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　</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绿色植物的光呼吸首先是在叶绿体中，</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光照和高氧、低二氧化碳条件下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RuBP</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Rubisco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催化下产生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酸和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乙醇酸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，形成的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酸可在叶绿体中参与光合作用的暗反应，</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乙醇酸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可在过氧化物酶体和线粒体中分解产生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，故参与光呼吸的细胞结构是过氧化物酶体、线粒体和叶绿体，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消耗等量的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，光呼吸存在时，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结合生成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，故叶绿体内</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酸的合成量减少，</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线粒体不能分解葡萄糖，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气孔关闭导致植物吸收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减少，光呼吸增强，光呼吸产生的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可用于进行光合作用，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0685" y="630569"/>
            <a:ext cx="11541213" cy="2523744"/>
          </a:xfrm>
          <a:prstGeom prst="rect">
            <a:avLst/>
          </a:prstGeom>
        </p:spPr>
        <p:txBody>
          <a:bodyPr wrap="square" lIns="121898" tIns="60948" rIns="121898" bIns="60948">
            <a:spAutoFit/>
          </a:bodyPr>
          <a:lstStyle/>
          <a:p>
            <a:pPr marL="269875" indent="-457200"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江苏海安高级中学月考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Rubisco</a:t>
            </a:r>
            <a:r>
              <a:rPr lang="zh-CN" altLang="zh-CN" sz="2600" kern="100" dirty="0">
                <a:solidFill>
                  <a:srgbClr val="262626"/>
                </a:solidFill>
                <a:latin typeface="Times New Roman" panose="02020603050405020304" pitchFamily="18" charset="0"/>
                <a:cs typeface="Times New Roman" panose="02020603050405020304" pitchFamily="18" charset="0"/>
              </a:rPr>
              <a:t>是光合作用过程中催化</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固定</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2C</a:t>
            </a:r>
            <a:r>
              <a:rPr lang="en-US" altLang="zh-CN" sz="2600" kern="100" baseline="-250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的酶。但其也能催化</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与</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结合，形成</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，导致光合效率下降。</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与</a:t>
            </a:r>
            <a:r>
              <a:rPr lang="en-US" altLang="zh-CN" sz="2600" kern="100" dirty="0">
                <a:solidFill>
                  <a:srgbClr val="262626"/>
                </a:solidFill>
                <a:latin typeface="Times New Roman" panose="02020603050405020304" pitchFamily="18" charset="0"/>
                <a:cs typeface="Courier New" panose="02070309020205020404" pitchFamily="49" charset="0"/>
              </a:rPr>
              <a:t>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竞争性结合</a:t>
            </a:r>
            <a:r>
              <a:rPr lang="en-US" altLang="zh-CN" sz="2600" kern="100" dirty="0" err="1">
                <a:solidFill>
                  <a:srgbClr val="262626"/>
                </a:solidFill>
                <a:latin typeface="Times New Roman" panose="02020603050405020304" pitchFamily="18" charset="0"/>
                <a:cs typeface="Courier New" panose="02070309020205020404" pitchFamily="49" charset="0"/>
              </a:rPr>
              <a:t>Rubisco</a:t>
            </a:r>
            <a:r>
              <a:rPr lang="zh-CN" altLang="zh-CN" sz="2600" kern="100" dirty="0">
                <a:solidFill>
                  <a:srgbClr val="262626"/>
                </a:solidFill>
                <a:latin typeface="Times New Roman" panose="02020603050405020304" pitchFamily="18" charset="0"/>
                <a:cs typeface="Times New Roman" panose="02020603050405020304" pitchFamily="18" charset="0"/>
              </a:rPr>
              <a:t>的同一活性位点。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69875" indent="-457200" algn="just">
              <a:lnSpc>
                <a:spcPct val="150000"/>
              </a:lnSpc>
              <a:spcAft>
                <a:spcPts val="0"/>
              </a:spcAf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与黑藻相比，蓝细菌在结构上最大的区别是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26788" y="2996946"/>
            <a:ext cx="11313806" cy="648230"/>
          </a:xfrm>
          <a:prstGeom prst="rect">
            <a:avLst/>
          </a:prstGeom>
        </p:spPr>
        <p:txBody>
          <a:bodyPr wrap="square" lIns="121898" tIns="60948" rIns="121898" bIns="60948">
            <a:spAutoFit/>
          </a:bodyPr>
          <a:lstStyle/>
          <a:p>
            <a:pPr algn="just">
              <a:lnSpc>
                <a:spcPct val="150000"/>
              </a:lnSpc>
              <a:spcAft>
                <a:spcPts val="0"/>
              </a:spcAft>
            </a:pPr>
            <a:r>
              <a:rPr lang="en-US" altLang="zh-CN" sz="2600" kern="1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蓝细菌具有</a:t>
            </a:r>
            <a:r>
              <a:rPr lang="en-US" altLang="zh-CN" sz="2600" kern="100">
                <a:solidFill>
                  <a:srgbClr val="262626"/>
                </a:solidFill>
                <a:latin typeface="Times New Roman" panose="02020603050405020304" pitchFamily="18" charset="0"/>
                <a:cs typeface="Courier New" panose="02070309020205020404" pitchFamily="49" charset="0"/>
              </a:rPr>
              <a:t>CO</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浓缩机制，如下图所示。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320" name="Picture 8" descr="JS13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6083" y="3791429"/>
            <a:ext cx="6225761" cy="153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91239" y="5339330"/>
            <a:ext cx="11426944"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771666" y="2501832"/>
            <a:ext cx="3185487"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无核膜包被的细胞核</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662099"/>
            <a:ext cx="11656625" cy="2523744"/>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solidFill>
                  <a:srgbClr val="262626"/>
                </a:solidFill>
                <a:latin typeface="Times New Roman" panose="02020603050405020304" pitchFamily="18" charset="0"/>
                <a:cs typeface="Times New Roman" panose="02020603050405020304" pitchFamily="18" charset="0"/>
              </a:rPr>
              <a:t>据图分析，</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依次以</a:t>
            </a:r>
            <a:r>
              <a:rPr lang="en-US" altLang="zh-CN" sz="2600" kern="100" dirty="0" smtClean="0">
                <a:solidFill>
                  <a:srgbClr val="262626"/>
                </a:solidFill>
                <a:latin typeface="Times New Roman" panose="02020603050405020304" pitchFamily="18" charset="0"/>
                <a:cs typeface="Courier New" panose="02070309020205020404" pitchFamily="49" charset="0"/>
              </a:rPr>
              <a:t>____</a:t>
            </a:r>
            <a:r>
              <a:rPr lang="en-US" altLang="zh-CN" sz="2600" kern="100" dirty="0">
                <a:solidFill>
                  <a:srgbClr val="262626"/>
                </a:solidFill>
                <a:latin typeface="Times New Roman" panose="02020603050405020304" pitchFamily="18" charset="0"/>
                <a:cs typeface="Courier New" panose="02070309020205020404" pitchFamily="49" charset="0"/>
              </a:rPr>
              <a:t>_</a:t>
            </a:r>
            <a:r>
              <a:rPr lang="en-US" altLang="zh-CN" sz="2600" kern="100" dirty="0" smtClean="0">
                <a:solidFill>
                  <a:srgbClr val="262626"/>
                </a:solidFill>
                <a:latin typeface="Times New Roman" panose="02020603050405020304" pitchFamily="18" charset="0"/>
                <a:cs typeface="Courier New" panose="02070309020205020404" pitchFamily="49" charset="0"/>
              </a:rPr>
              <a:t>____</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smtClean="0">
                <a:solidFill>
                  <a:srgbClr val="262626"/>
                </a:solidFill>
                <a:latin typeface="Times New Roman" panose="02020603050405020304" pitchFamily="18" charset="0"/>
                <a:cs typeface="Courier New" panose="02070309020205020404" pitchFamily="49" charset="0"/>
              </a:rPr>
              <a:t>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a:t>
            </a:r>
            <a:r>
              <a:rPr lang="zh-CN" altLang="zh-CN" sz="2600" kern="100" dirty="0">
                <a:solidFill>
                  <a:srgbClr val="262626"/>
                </a:solidFill>
                <a:latin typeface="Times New Roman" panose="02020603050405020304" pitchFamily="18" charset="0"/>
                <a:cs typeface="Times New Roman" panose="02020603050405020304" pitchFamily="18" charset="0"/>
              </a:rPr>
              <a:t>方式通过细胞膜和光合片层膜。蓝细菌的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浓缩机制可提高羧化体中</a:t>
            </a:r>
            <a:r>
              <a:rPr lang="en-US" altLang="zh-CN" sz="2600" kern="100" dirty="0" err="1">
                <a:solidFill>
                  <a:srgbClr val="262626"/>
                </a:solidFill>
                <a:latin typeface="Times New Roman" panose="02020603050405020304" pitchFamily="18" charset="0"/>
                <a:cs typeface="Courier New" panose="02070309020205020404" pitchFamily="49" charset="0"/>
              </a:rPr>
              <a:t>Rubisco</a:t>
            </a:r>
            <a:r>
              <a:rPr lang="zh-CN" altLang="zh-CN" sz="2600" kern="100" dirty="0">
                <a:solidFill>
                  <a:srgbClr val="262626"/>
                </a:solidFill>
                <a:latin typeface="Times New Roman" panose="02020603050405020304" pitchFamily="18" charset="0"/>
                <a:cs typeface="Times New Roman" panose="02020603050405020304" pitchFamily="18" charset="0"/>
              </a:rPr>
              <a:t>周围的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浓度，从而通过促进</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生理过程</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和抑制</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a:t>
            </a:r>
            <a:r>
              <a:rPr lang="zh-CN" altLang="zh-CN" sz="2600" kern="100" dirty="0">
                <a:solidFill>
                  <a:srgbClr val="262626"/>
                </a:solidFill>
                <a:latin typeface="Times New Roman" panose="02020603050405020304" pitchFamily="18" charset="0"/>
                <a:cs typeface="Times New Roman" panose="02020603050405020304" pitchFamily="18" charset="0"/>
              </a:rPr>
              <a:t>生理过程</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提高光合效率。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8" descr="JS13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2378" y="2745469"/>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5768" y="4548793"/>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513835" y="776287"/>
            <a:ext cx="1518364"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自由扩散</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7" name="矩形 6"/>
          <p:cNvSpPr/>
          <p:nvPr/>
        </p:nvSpPr>
        <p:spPr>
          <a:xfrm>
            <a:off x="5431234" y="776287"/>
            <a:ext cx="1518364"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主动运输</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8" name="矩形 7"/>
          <p:cNvSpPr/>
          <p:nvPr/>
        </p:nvSpPr>
        <p:spPr>
          <a:xfrm>
            <a:off x="246938" y="1956836"/>
            <a:ext cx="1471941"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CO</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固定</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 name="矩形 8"/>
          <p:cNvSpPr/>
          <p:nvPr/>
        </p:nvSpPr>
        <p:spPr>
          <a:xfrm>
            <a:off x="4366518" y="1910989"/>
            <a:ext cx="5533887"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O</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与</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5</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结合</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形成</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和</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或光呼吸　</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8" grpId="0" autoUpdateAnimBg="0"/>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924401"/>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玉米的卡尔文循环中第一个光合还原产物是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en-US" altLang="zh-CN" sz="2600" kern="100" dirty="0" smtClean="0">
                <a:solidFill>
                  <a:srgbClr val="262626"/>
                </a:solidFill>
                <a:latin typeface="Times New Roman" panose="02020603050405020304" pitchFamily="18" charset="0"/>
                <a:cs typeface="Courier New" panose="02070309020205020404" pitchFamily="49" charset="0"/>
              </a:rPr>
              <a:t>_(</a:t>
            </a:r>
            <a:r>
              <a:rPr lang="zh-CN" altLang="zh-CN" sz="2600" kern="100" dirty="0">
                <a:solidFill>
                  <a:srgbClr val="262626"/>
                </a:solidFill>
                <a:latin typeface="Times New Roman" panose="02020603050405020304" pitchFamily="18" charset="0"/>
                <a:cs typeface="Times New Roman" panose="02020603050405020304" pitchFamily="18" charset="0"/>
              </a:rPr>
              <a:t>填具体名称</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，该产物跨叶绿体膜转运到细胞质基质合成</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填</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葡萄糖</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蔗糖</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或</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淀粉</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后，再通过</a:t>
            </a:r>
            <a:r>
              <a:rPr lang="en-US" altLang="zh-CN" sz="2600" kern="100" dirty="0" smtClean="0">
                <a:solidFill>
                  <a:srgbClr val="262626"/>
                </a:solidFill>
                <a:latin typeface="Times New Roman" panose="02020603050405020304" pitchFamily="18" charset="0"/>
                <a:cs typeface="Courier New" panose="02070309020205020404" pitchFamily="49" charset="0"/>
              </a:rPr>
              <a:t>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_____</a:t>
            </a:r>
            <a:r>
              <a:rPr lang="zh-CN" altLang="zh-CN" sz="2600" kern="100" dirty="0">
                <a:solidFill>
                  <a:srgbClr val="262626"/>
                </a:solidFill>
                <a:latin typeface="Times New Roman" panose="02020603050405020304" pitchFamily="18" charset="0"/>
                <a:cs typeface="Times New Roman" panose="02020603050405020304" pitchFamily="18" charset="0"/>
              </a:rPr>
              <a:t>长距离运输到其他组织器官。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在干旱、高光照强度环境下，玉米的光合作用强度</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填</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高于</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或</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低于</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水稻。从光合作用机制及其调控分析，原因是</a:t>
            </a: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答出三点即可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132853" y="776287"/>
            <a:ext cx="2380780"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－磷酸甘油醛</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6458759" y="1316024"/>
            <a:ext cx="851515"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蔗糖</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4" name="矩形 3"/>
          <p:cNvSpPr/>
          <p:nvPr/>
        </p:nvSpPr>
        <p:spPr>
          <a:xfrm>
            <a:off x="1944368" y="1924001"/>
            <a:ext cx="1518364"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维管组织</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7" name="矩形 6"/>
          <p:cNvSpPr/>
          <p:nvPr/>
        </p:nvSpPr>
        <p:spPr>
          <a:xfrm>
            <a:off x="8256270" y="2518330"/>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高于</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8" name="矩形 7"/>
          <p:cNvSpPr/>
          <p:nvPr/>
        </p:nvSpPr>
        <p:spPr>
          <a:xfrm>
            <a:off x="479298" y="3562705"/>
            <a:ext cx="10799436" cy="1821845"/>
          </a:xfrm>
          <a:prstGeom prst="rect">
            <a:avLst/>
          </a:prstGeom>
        </p:spPr>
        <p:txBody>
          <a:bodyPr>
            <a:spAutoFit/>
          </a:bodyPr>
          <a:lstStyle/>
          <a:p>
            <a:pPr>
              <a:lnSpc>
                <a:spcPct val="150000"/>
              </a:lnSpc>
            </a:pP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高光照强度条件下玉米可以将光合产物及时转移；玉米的</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PEPC</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酶对</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CO</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的亲和力比水稻的</a:t>
            </a:r>
            <a:r>
              <a:rPr lang="en-US" altLang="zh-CN" sz="2600" dirty="0" err="1">
                <a:solidFill>
                  <a:srgbClr val="C00000"/>
                </a:solidFill>
                <a:latin typeface="Times New Roman" panose="02020603050405020304" pitchFamily="18" charset="0"/>
                <a:ea typeface="微软雅黑" panose="020B0503020204020204" charset="-122"/>
                <a:sym typeface="Times New Roman" panose="02020603050405020304" pitchFamily="18" charset="0"/>
              </a:rPr>
              <a:t>Rubisco</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更高；玉米能通过</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PEPC</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酶生成</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4</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，使维管束鞘内的</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CO</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浓度高于外界环境，抑制玉米的光呼吸</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7" grpId="0" autoUpdateAnimBg="0"/>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651589"/>
            <a:ext cx="11656625" cy="2478731"/>
          </a:xfrm>
          <a:prstGeom prst="rect">
            <a:avLst/>
          </a:prstGeom>
        </p:spPr>
        <p:txBody>
          <a:bodyPr wrap="square" lIns="121898" tIns="60948" rIns="121898" bIns="60948">
            <a:spAutoFit/>
          </a:bodyPr>
          <a:lstStyle/>
          <a:p>
            <a:pPr algn="just">
              <a:lnSpc>
                <a:spcPct val="12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向烟草内转入蓝细菌</a:t>
            </a:r>
            <a:r>
              <a:rPr lang="en-US" altLang="zh-CN" sz="2600" kern="100" dirty="0" err="1">
                <a:solidFill>
                  <a:srgbClr val="262626"/>
                </a:solidFill>
                <a:latin typeface="Times New Roman" panose="02020603050405020304" pitchFamily="18" charset="0"/>
                <a:cs typeface="Courier New" panose="02070309020205020404" pitchFamily="49" charset="0"/>
              </a:rPr>
              <a:t>Rubisco</a:t>
            </a:r>
            <a:r>
              <a:rPr lang="zh-CN" altLang="zh-CN" sz="2600" kern="100" dirty="0">
                <a:solidFill>
                  <a:srgbClr val="262626"/>
                </a:solidFill>
                <a:latin typeface="Times New Roman" panose="02020603050405020304" pitchFamily="18" charset="0"/>
                <a:cs typeface="Times New Roman" panose="02020603050405020304" pitchFamily="18" charset="0"/>
              </a:rPr>
              <a:t>的编码基因和羧化体外壳蛋白的编码基因。若蓝细菌羧化体可在烟草中发挥作用并参与暗反应，应能利用电子显微镜在转基因烟草细胞的</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细胞结构</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中观察到羧化体。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研究发现，转基因烟草的光合速率并未提高，据图分析根本原因可能是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____________________________________________________</a:t>
            </a:r>
            <a:r>
              <a:rPr lang="zh-CN" altLang="zh-CN" sz="2600" kern="100" dirty="0" smtClean="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Picture 8" descr="JS13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2378" y="3692890"/>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05768" y="5589270"/>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018328" y="1627212"/>
            <a:ext cx="1184940"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叶绿体</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graphicFrame>
        <p:nvGraphicFramePr>
          <p:cNvPr id="9" name="对象 8"/>
          <p:cNvGraphicFramePr>
            <a:graphicFrameLocks noChangeAspect="1"/>
          </p:cNvGraphicFramePr>
          <p:nvPr/>
        </p:nvGraphicFramePr>
        <p:xfrm>
          <a:off x="368903" y="2512341"/>
          <a:ext cx="11337925" cy="574675"/>
        </p:xfrm>
        <a:graphic>
          <a:graphicData uri="http://schemas.openxmlformats.org/presentationml/2006/ole">
            <mc:AlternateContent xmlns:mc="http://schemas.openxmlformats.org/markup-compatibility/2006">
              <mc:Choice xmlns:v="urn:schemas-microsoft-com:vml" Requires="v">
                <p:oleObj spid="_x0000_s56323" name="Document" r:id="rId2" imgW="11490960" imgH="597535" progId="Word.Document.8">
                  <p:embed/>
                </p:oleObj>
              </mc:Choice>
              <mc:Fallback>
                <p:oleObj name="Document" r:id="rId2" imgW="11490960" imgH="597535" progId="Word.Document.8">
                  <p:embed/>
                  <p:pic>
                    <p:nvPicPr>
                      <p:cNvPr id="0" name="图片 56322"/>
                      <p:cNvPicPr/>
                      <p:nvPr/>
                    </p:nvPicPr>
                    <p:blipFill>
                      <a:blip r:embed="rId3"/>
                      <a:stretch>
                        <a:fillRect/>
                      </a:stretch>
                    </p:blipFill>
                    <p:spPr>
                      <a:xfrm>
                        <a:off x="368903" y="2512341"/>
                        <a:ext cx="11337925" cy="5746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58393" y="836676"/>
          <a:ext cx="11337925" cy="1162050"/>
        </p:xfrm>
        <a:graphic>
          <a:graphicData uri="http://schemas.openxmlformats.org/presentationml/2006/ole">
            <mc:AlternateContent xmlns:mc="http://schemas.openxmlformats.org/markup-compatibility/2006">
              <mc:Choice xmlns:v="urn:schemas-microsoft-com:vml" Requires="v">
                <p:oleObj spid="_x0000_s57347" name="Document" r:id="rId1" imgW="11490960" imgH="1191895" progId="Word.Document.8">
                  <p:embed/>
                </p:oleObj>
              </mc:Choice>
              <mc:Fallback>
                <p:oleObj name="Document" r:id="rId1" imgW="11490960" imgH="1191895" progId="Word.Document.8">
                  <p:embed/>
                  <p:pic>
                    <p:nvPicPr>
                      <p:cNvPr id="0" name="图片 57346"/>
                      <p:cNvPicPr/>
                      <p:nvPr/>
                    </p:nvPicPr>
                    <p:blipFill>
                      <a:blip r:embed="rId2"/>
                      <a:stretch>
                        <a:fillRect/>
                      </a:stretch>
                    </p:blipFill>
                    <p:spPr>
                      <a:xfrm>
                        <a:off x="358393" y="836676"/>
                        <a:ext cx="11337925" cy="1162050"/>
                      </a:xfrm>
                      <a:prstGeom prst="rect">
                        <a:avLst/>
                      </a:prstGeom>
                    </p:spPr>
                  </p:pic>
                </p:oleObj>
              </mc:Fallback>
            </mc:AlternateContent>
          </a:graphicData>
        </a:graphic>
      </p:graphicFrame>
      <p:pic>
        <p:nvPicPr>
          <p:cNvPr id="6" name="Picture 8" descr="JS13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868" y="2188829"/>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95258" y="4085209"/>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503676" y="1426385"/>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提高</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4" name="矩形 3"/>
          <p:cNvSpPr/>
          <p:nvPr/>
        </p:nvSpPr>
        <p:spPr>
          <a:xfrm>
            <a:off x="7107253" y="1405364"/>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提高</a:t>
            </a:r>
            <a:endParaRPr lang="zh-CN" altLang="en-US" sz="260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2957965"/>
          </a:xfrm>
          <a:prstGeom prst="rect">
            <a:avLst/>
          </a:prstGeom>
        </p:spPr>
        <p:txBody>
          <a:bodyPr wrap="square" lIns="121898" tIns="60948" rIns="121898" bIns="60948">
            <a:spAutoFit/>
          </a:bodyPr>
          <a:lstStyle/>
          <a:p>
            <a:pPr algn="just">
              <a:lnSpc>
                <a:spcPct val="120000"/>
              </a:lnSpc>
              <a:spcAft>
                <a:spcPts val="0"/>
              </a:spcAft>
            </a:pPr>
            <a:r>
              <a:rPr lang="zh-CN" altLang="zh-CN" sz="2600" b="1"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dirty="0">
                <a:solidFill>
                  <a:srgbClr val="005AA0"/>
                </a:solidFill>
                <a:latin typeface="Times New Roman" panose="02020603050405020304" pitchFamily="18" charset="0"/>
                <a:ea typeface="宋体" panose="02010600030101010101" pitchFamily="2" charset="-122"/>
              </a:rPr>
              <a:t>(1)</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黑藻是真核生物，与黑藻相比蓝细菌是原核生物，蓝细菌在结构上最大的区别是无核膜包被的细胞核</a:t>
            </a:r>
            <a:r>
              <a:rPr lang="zh-CN" altLang="zh-CN" sz="2600" b="1"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spcAft>
                <a:spcPts val="0"/>
              </a:spcAft>
            </a:pPr>
            <a:r>
              <a:rPr lang="en-US" altLang="zh-CN" sz="2600" b="1" dirty="0" smtClean="0">
                <a:solidFill>
                  <a:srgbClr val="005AA0"/>
                </a:solidFill>
                <a:latin typeface="Times New Roman" panose="02020603050405020304" pitchFamily="18" charset="0"/>
                <a:ea typeface="宋体" panose="02010600030101010101" pitchFamily="2" charset="-122"/>
              </a:rPr>
              <a:t>(</a:t>
            </a:r>
            <a:r>
              <a:rPr lang="en-US" altLang="zh-CN" sz="2600" b="1"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据图分析，</a:t>
            </a:r>
            <a:r>
              <a:rPr lang="en-US" altLang="zh-CN" sz="2600" b="1" dirty="0">
                <a:solidFill>
                  <a:srgbClr val="005AA0"/>
                </a:solidFill>
                <a:latin typeface="Times New Roman" panose="02020603050405020304" pitchFamily="18" charset="0"/>
                <a:ea typeface="宋体" panose="02010600030101010101" pitchFamily="2" charset="-122"/>
              </a:rPr>
              <a:t>CO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进入细胞膜的方式为自由扩散，进入光合片层膜时需要膜上的</a:t>
            </a:r>
            <a:r>
              <a:rPr lang="en-US" altLang="zh-CN" sz="2600" b="1" dirty="0">
                <a:solidFill>
                  <a:srgbClr val="005AA0"/>
                </a:solidFill>
                <a:latin typeface="Times New Roman" panose="02020603050405020304" pitchFamily="18" charset="0"/>
                <a:ea typeface="宋体" panose="02010600030101010101" pitchFamily="2" charset="-122"/>
              </a:rPr>
              <a:t>CO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转运蛋白协助并消耗能量，为主动运输。蓝细菌通过</a:t>
            </a:r>
            <a:r>
              <a:rPr lang="en-US" altLang="zh-CN" sz="2600" b="1" dirty="0">
                <a:solidFill>
                  <a:srgbClr val="005AA0"/>
                </a:solidFill>
                <a:latin typeface="Times New Roman" panose="02020603050405020304" pitchFamily="18" charset="0"/>
                <a:ea typeface="宋体" panose="02010600030101010101" pitchFamily="2" charset="-122"/>
              </a:rPr>
              <a:t>CO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浓缩机制使羧化体中</a:t>
            </a:r>
            <a:r>
              <a:rPr lang="en-US" altLang="zh-CN" sz="2600" b="1" dirty="0" err="1">
                <a:solidFill>
                  <a:srgbClr val="005AA0"/>
                </a:solidFill>
                <a:latin typeface="Times New Roman" panose="02020603050405020304" pitchFamily="18" charset="0"/>
                <a:ea typeface="宋体" panose="02010600030101010101" pitchFamily="2" charset="-122"/>
              </a:rPr>
              <a:t>Rubisco</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周围的</a:t>
            </a:r>
            <a:r>
              <a:rPr lang="en-US" altLang="zh-CN" sz="2600" b="1" dirty="0">
                <a:solidFill>
                  <a:srgbClr val="005AA0"/>
                </a:solidFill>
                <a:latin typeface="Times New Roman" panose="02020603050405020304" pitchFamily="18" charset="0"/>
                <a:ea typeface="宋体" panose="02010600030101010101" pitchFamily="2" charset="-122"/>
              </a:rPr>
              <a:t>CO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浓度升高，从而通过促进</a:t>
            </a:r>
            <a:r>
              <a:rPr lang="en-US" altLang="zh-CN" sz="2600" b="1" dirty="0">
                <a:solidFill>
                  <a:srgbClr val="005AA0"/>
                </a:solidFill>
                <a:latin typeface="Times New Roman" panose="02020603050405020304" pitchFamily="18" charset="0"/>
                <a:ea typeface="宋体" panose="02010600030101010101" pitchFamily="2" charset="-122"/>
              </a:rPr>
              <a:t>CO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固定进行光合作用，同时抑制</a:t>
            </a:r>
            <a:r>
              <a:rPr lang="en-US" altLang="zh-CN" sz="2600" b="1" dirty="0">
                <a:solidFill>
                  <a:srgbClr val="005AA0"/>
                </a:solidFill>
                <a:latin typeface="Times New Roman" panose="02020603050405020304" pitchFamily="18" charset="0"/>
                <a:ea typeface="宋体" panose="02010600030101010101" pitchFamily="2" charset="-122"/>
              </a:rPr>
              <a:t>O</a:t>
            </a:r>
            <a:r>
              <a:rPr lang="en-US" altLang="zh-CN" sz="2600" b="1" baseline="-25000" dirty="0">
                <a:solidFill>
                  <a:srgbClr val="005AA0"/>
                </a:solidFill>
                <a:latin typeface="Times New Roman" panose="02020603050405020304" pitchFamily="18" charset="0"/>
                <a:ea typeface="宋体" panose="02010600030101010101" pitchFamily="2" charset="-122"/>
              </a:rPr>
              <a:t>2</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dirty="0">
                <a:solidFill>
                  <a:srgbClr val="005AA0"/>
                </a:solidFill>
                <a:latin typeface="Times New Roman" panose="02020603050405020304" pitchFamily="18" charset="0"/>
                <a:ea typeface="宋体" panose="02010600030101010101" pitchFamily="2" charset="-122"/>
              </a:rPr>
              <a:t>C</a:t>
            </a:r>
            <a:r>
              <a:rPr lang="en-US" altLang="zh-CN" sz="2600" b="1" baseline="-25000" dirty="0">
                <a:solidFill>
                  <a:srgbClr val="005AA0"/>
                </a:solidFill>
                <a:latin typeface="Times New Roman" panose="02020603050405020304" pitchFamily="18" charset="0"/>
                <a:ea typeface="宋体" panose="02010600030101010101" pitchFamily="2" charset="-122"/>
              </a:rPr>
              <a:t>5</a:t>
            </a:r>
            <a:r>
              <a:rPr lang="zh-CN" altLang="zh-CN" sz="2600" b="1"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结合，进而抑制光呼吸，最终提高光合效率。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8" descr="JS13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3854" y="3579581"/>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244" y="5475961"/>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28683"/>
            <a:ext cx="11656625" cy="1229608"/>
          </a:xfrm>
          <a:prstGeom prst="rect">
            <a:avLst/>
          </a:prstGeom>
        </p:spPr>
        <p:txBody>
          <a:bodyPr wrap="square" lIns="121898" tIns="60948" rIns="121898" bIns="60948">
            <a:spAutoFit/>
          </a:bodyPr>
          <a:lstStyle/>
          <a:p>
            <a:pPr algn="just">
              <a:lnSpc>
                <a:spcPct val="150000"/>
              </a:lnSpc>
              <a:spcAft>
                <a:spcPts val="0"/>
              </a:spcAft>
            </a:pPr>
            <a:r>
              <a:rPr lang="en-US" altLang="zh-CN" sz="2600" b="1">
                <a:solidFill>
                  <a:srgbClr val="005AA0"/>
                </a:solidFill>
                <a:latin typeface="Times New Roman" panose="02020603050405020304" pitchFamily="18" charset="0"/>
                <a:ea typeface="宋体" panose="02010600030101010101" pitchFamily="2" charset="-122"/>
              </a:rPr>
              <a:t>(3)</a:t>
            </a:r>
            <a:r>
              <a:rPr lang="zh-CN" altLang="zh-CN" sz="2600" b="1">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若蓝细菌羧化体可在烟草中发挥作用并参与暗反应，暗反应的场所为叶绿体基质，故能利用电子显微镜在转基因烟草细胞的叶绿体中观察到羧化体。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261249" y="1889508"/>
          <a:ext cx="11337925" cy="1162050"/>
        </p:xfrm>
        <a:graphic>
          <a:graphicData uri="http://schemas.openxmlformats.org/presentationml/2006/ole">
            <mc:AlternateContent xmlns:mc="http://schemas.openxmlformats.org/markup-compatibility/2006">
              <mc:Choice xmlns:v="urn:schemas-microsoft-com:vml" Requires="v">
                <p:oleObj spid="_x0000_s58371" name="Document" r:id="rId1" imgW="11490960" imgH="1191895" progId="Word.Document.8">
                  <p:embed/>
                </p:oleObj>
              </mc:Choice>
              <mc:Fallback>
                <p:oleObj name="Document" r:id="rId1" imgW="11490960" imgH="1191895" progId="Word.Document.8">
                  <p:embed/>
                  <p:pic>
                    <p:nvPicPr>
                      <p:cNvPr id="0" name="图片 58370"/>
                      <p:cNvPicPr/>
                      <p:nvPr/>
                    </p:nvPicPr>
                    <p:blipFill>
                      <a:blip r:embed="rId2"/>
                      <a:stretch>
                        <a:fillRect/>
                      </a:stretch>
                    </p:blipFill>
                    <p:spPr>
                      <a:xfrm>
                        <a:off x="261249" y="1889508"/>
                        <a:ext cx="11337925" cy="1162050"/>
                      </a:xfrm>
                      <a:prstGeom prst="rect">
                        <a:avLst/>
                      </a:prstGeom>
                    </p:spPr>
                  </p:pic>
                </p:oleObj>
              </mc:Fallback>
            </mc:AlternateContent>
          </a:graphicData>
        </a:graphic>
      </p:graphicFrame>
      <p:pic>
        <p:nvPicPr>
          <p:cNvPr id="6" name="Picture 8" descr="JS13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3344" y="3081026"/>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6734" y="4977406"/>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58393" y="836676"/>
          <a:ext cx="11337925" cy="1749425"/>
        </p:xfrm>
        <a:graphic>
          <a:graphicData uri="http://schemas.openxmlformats.org/presentationml/2006/ole">
            <mc:AlternateContent xmlns:mc="http://schemas.openxmlformats.org/markup-compatibility/2006">
              <mc:Choice xmlns:v="urn:schemas-microsoft-com:vml" Requires="v">
                <p:oleObj spid="_x0000_s59395" name="Document" r:id="rId1" imgW="11490960" imgH="1787525" progId="Word.Document.8">
                  <p:embed/>
                </p:oleObj>
              </mc:Choice>
              <mc:Fallback>
                <p:oleObj name="Document" r:id="rId1" imgW="11490960" imgH="1787525" progId="Word.Document.8">
                  <p:embed/>
                  <p:pic>
                    <p:nvPicPr>
                      <p:cNvPr id="0" name="图片 59394"/>
                      <p:cNvPicPr/>
                      <p:nvPr/>
                    </p:nvPicPr>
                    <p:blipFill>
                      <a:blip r:embed="rId2"/>
                      <a:stretch>
                        <a:fillRect/>
                      </a:stretch>
                    </p:blipFill>
                    <p:spPr>
                      <a:xfrm>
                        <a:off x="358393" y="836676"/>
                        <a:ext cx="11337925" cy="1749425"/>
                      </a:xfrm>
                      <a:prstGeom prst="rect">
                        <a:avLst/>
                      </a:prstGeom>
                    </p:spPr>
                  </p:pic>
                </p:oleObj>
              </mc:Fallback>
            </mc:AlternateContent>
          </a:graphicData>
        </a:graphic>
      </p:graphicFrame>
      <p:pic>
        <p:nvPicPr>
          <p:cNvPr id="8" name="Picture 8" descr="JS13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3344" y="2631393"/>
            <a:ext cx="7533171" cy="18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6734" y="4527773"/>
            <a:ext cx="11313806" cy="629443"/>
          </a:xfrm>
          <a:prstGeom prst="rect">
            <a:avLst/>
          </a:prstGeom>
        </p:spPr>
        <p:txBody>
          <a:bodyPr wrap="square" lIns="121898" tIns="60948" rIns="121898" bIns="60948">
            <a:spAutoFit/>
          </a:bodyPr>
          <a:lstStyle/>
          <a:p>
            <a:pPr algn="just">
              <a:lnSpc>
                <a:spcPct val="150000"/>
              </a:lnSpc>
              <a:spcAft>
                <a:spcPts val="0"/>
              </a:spcAft>
            </a:pPr>
            <a:r>
              <a:rPr lang="zh-CN" altLang="zh-CN" sz="2600" b="1" kern="100">
                <a:solidFill>
                  <a:schemeClr val="tx1">
                    <a:lumMod val="85000"/>
                    <a:lumOff val="15000"/>
                  </a:schemeClr>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：羧化体具有蛋白质外壳，可限制气体扩散。</a:t>
            </a:r>
            <a:endParaRPr lang="zh-CN" altLang="zh-CN" sz="1050" kern="100">
              <a:solidFill>
                <a:schemeClr val="tx1">
                  <a:lumMod val="85000"/>
                  <a:lumOff val="1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558074-green-macro-bokeh-plants-nature-yellow-flowers.jpg"/>
          <p:cNvPicPr>
            <a:picLocks noChangeAspect="1" noChangeArrowheads="1"/>
          </p:cNvPicPr>
          <p:nvPr/>
        </p:nvPicPr>
        <p:blipFill rotWithShape="1">
          <a:blip r:embed="rId1">
            <a:extLst>
              <a:ext uri="{28A0092B-C50C-407E-A947-70E740481C1C}">
                <a14:useLocalDpi xmlns:a14="http://schemas.microsoft.com/office/drawing/2010/main" val="0"/>
              </a:ext>
            </a:extLst>
          </a:blip>
          <a:srcRect b="16315"/>
          <a:stretch>
            <a:fillRect/>
          </a:stretch>
        </p:blipFill>
        <p:spPr bwMode="auto">
          <a:xfrm>
            <a:off x="-50259" y="-11875"/>
            <a:ext cx="12254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custDataLst>
              <p:tags r:id="rId2"/>
            </p:custDataLst>
          </p:nvPr>
        </p:nvSpPr>
        <p:spPr>
          <a:xfrm>
            <a:off x="-35195" y="20068"/>
            <a:ext cx="12200255" cy="6882130"/>
          </a:xfrm>
          <a:prstGeom prst="rect">
            <a:avLst/>
          </a:prstGeom>
          <a:solidFill>
            <a:schemeClr val="accent6">
              <a:lumMod val="75000"/>
              <a:alpha val="33000"/>
            </a:scheme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8689787" y="20067"/>
            <a:ext cx="540069" cy="3949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9336414" y="548632"/>
            <a:ext cx="923330" cy="4170372"/>
          </a:xfrm>
          <a:prstGeom prst="rect">
            <a:avLst/>
          </a:prstGeom>
          <a:noFill/>
        </p:spPr>
        <p:txBody>
          <a:bodyPr vert="eaVert" wrap="none" rtlCol="0">
            <a:spAutoFit/>
          </a:bodyPr>
          <a:lstStyle/>
          <a:p>
            <a:pPr lvl="0"/>
            <a:r>
              <a:rPr lang="zh-CN" altLang="en-US" sz="4800" b="1" spc="500" dirty="0">
                <a:solidFill>
                  <a:schemeClr val="bg1"/>
                </a:solidFill>
                <a:latin typeface="微软雅黑" panose="020B0503020204020204" charset="-122"/>
                <a:ea typeface="微软雅黑" panose="020B0503020204020204" charset="-122"/>
                <a:sym typeface="+mn-ea"/>
              </a:rPr>
              <a:t>本节内容</a:t>
            </a:r>
            <a:r>
              <a:rPr lang="zh-CN" altLang="en-US" sz="4800" b="1" spc="500" dirty="0" smtClean="0">
                <a:solidFill>
                  <a:schemeClr val="bg1"/>
                </a:solidFill>
                <a:latin typeface="微软雅黑" panose="020B0503020204020204" charset="-122"/>
                <a:ea typeface="微软雅黑" panose="020B0503020204020204" charset="-122"/>
                <a:sym typeface="+mn-ea"/>
              </a:rPr>
              <a:t>结束</a:t>
            </a:r>
            <a:endParaRPr lang="en-US" altLang="zh-CN" sz="4800" b="1" spc="500" dirty="0">
              <a:solidFill>
                <a:schemeClr val="bg1"/>
              </a:solidFill>
              <a:latin typeface="微软雅黑" panose="020B0503020204020204" charset="-122"/>
              <a:ea typeface="微软雅黑" panose="020B0503020204020204" charset="-122"/>
              <a:sym typeface="+mn-ea"/>
            </a:endParaRPr>
          </a:p>
        </p:txBody>
      </p:sp>
      <p:sp>
        <p:nvSpPr>
          <p:cNvPr id="11" name="TextBox 10"/>
          <p:cNvSpPr txBox="1"/>
          <p:nvPr/>
        </p:nvSpPr>
        <p:spPr>
          <a:xfrm>
            <a:off x="8652044" y="4149092"/>
            <a:ext cx="615553" cy="1650452"/>
          </a:xfrm>
          <a:prstGeom prst="rect">
            <a:avLst/>
          </a:prstGeom>
          <a:noFill/>
        </p:spPr>
        <p:txBody>
          <a:bodyPr vert="eaVert" wrap="none" rtlCol="0">
            <a:spAutoFit/>
          </a:bodyPr>
          <a:lstStyle/>
          <a:p>
            <a:pPr lvl="0"/>
            <a:r>
              <a:rPr lang="en-US" altLang="zh-CN" sz="2800" b="1" dirty="0" smtClean="0">
                <a:solidFill>
                  <a:schemeClr val="bg1"/>
                </a:solidFill>
                <a:latin typeface="微软雅黑" panose="020B0503020204020204" charset="-122"/>
                <a:ea typeface="微软雅黑" panose="020B0503020204020204" charset="-122"/>
                <a:sym typeface="+mn-ea"/>
              </a:rPr>
              <a:t>THANKS</a:t>
            </a:r>
            <a:endParaRPr lang="en-US" altLang="zh-CN" sz="2800" b="1" dirty="0">
              <a:solidFill>
                <a:schemeClr val="bg1"/>
              </a:solidFill>
              <a:latin typeface="微软雅黑" panose="020B0503020204020204" charset="-122"/>
              <a:ea typeface="微软雅黑" panose="020B0503020204020204" charset="-122"/>
              <a:sym typeface="+mn-ea"/>
            </a:endParaRPr>
          </a:p>
        </p:txBody>
      </p:sp>
      <p:cxnSp>
        <p:nvCxnSpPr>
          <p:cNvPr id="12" name="直接连接符 11"/>
          <p:cNvCxnSpPr/>
          <p:nvPr/>
        </p:nvCxnSpPr>
        <p:spPr>
          <a:xfrm>
            <a:off x="9336414" y="20068"/>
            <a:ext cx="0" cy="574923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6680" y="636"/>
            <a:ext cx="2955926" cy="1682750"/>
            <a:chOff x="0" y="1"/>
            <a:chExt cx="4655" cy="2650"/>
          </a:xfrm>
        </p:grpSpPr>
        <p:pic>
          <p:nvPicPr>
            <p:cNvPr id="14" name="图片 13" descr="创新设计字体-01"/>
            <p:cNvPicPr>
              <a:picLocks noChangeAspect="1"/>
            </p:cNvPicPr>
            <p:nvPr userDrawn="1"/>
          </p:nvPicPr>
          <p:blipFill>
            <a:blip r:embed="rId3">
              <a:lum bright="100000"/>
            </a:blip>
            <a:stretch>
              <a:fillRect/>
            </a:stretch>
          </p:blipFill>
          <p:spPr>
            <a:xfrm>
              <a:off x="0" y="1"/>
              <a:ext cx="2650" cy="2650"/>
            </a:xfrm>
            <a:prstGeom prst="rect">
              <a:avLst/>
            </a:prstGeom>
          </p:spPr>
        </p:pic>
        <p:sp>
          <p:nvSpPr>
            <p:cNvPr id="15" name="文本框 9"/>
            <p:cNvSpPr txBox="1"/>
            <p:nvPr userDrawn="1"/>
          </p:nvSpPr>
          <p:spPr>
            <a:xfrm>
              <a:off x="1909" y="1078"/>
              <a:ext cx="2746" cy="921"/>
            </a:xfrm>
            <a:prstGeom prst="rect">
              <a:avLst/>
            </a:prstGeom>
            <a:noFill/>
          </p:spPr>
          <p:txBody>
            <a:bodyPr wrap="square" rtlCol="0">
              <a:spAutoFit/>
            </a:bodyPr>
            <a:lstStyle/>
            <a:p>
              <a:pPr algn="l">
                <a:lnSpc>
                  <a:spcPct val="100000"/>
                </a:lnSpc>
              </a:pPr>
              <a:r>
                <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rPr>
                <a:t>INNOVATIVE </a:t>
              </a:r>
              <a:endPar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endParaRPr>
            </a:p>
            <a:p>
              <a:pPr algn="l">
                <a:lnSpc>
                  <a:spcPct val="100000"/>
                </a:lnSpc>
              </a:pPr>
              <a:r>
                <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rPr>
                <a:t>DESIGN</a:t>
              </a:r>
              <a:endPar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endParaRPr>
            </a:p>
          </p:txBody>
        </p:sp>
      </p:grpSp>
      <p:sp>
        <p:nvSpPr>
          <p:cNvPr id="16" name="文本框 19"/>
          <p:cNvSpPr txBox="1"/>
          <p:nvPr/>
        </p:nvSpPr>
        <p:spPr>
          <a:xfrm>
            <a:off x="1011132" y="1259427"/>
            <a:ext cx="997359" cy="276999"/>
          </a:xfrm>
          <a:prstGeom prst="rect">
            <a:avLst/>
          </a:prstGeom>
          <a:noFill/>
        </p:spPr>
        <p:txBody>
          <a:bodyPr wrap="square" rtlCol="0">
            <a:spAutoFit/>
          </a:bodyPr>
          <a:lstStyle/>
          <a:p>
            <a:pPr algn="ctr" defTabSz="914400"/>
            <a:r>
              <a:rPr kumimoji="1" lang="zh-CN" altLang="en-US" sz="1200" b="1" dirty="0" smtClean="0">
                <a:solidFill>
                  <a:schemeClr val="accent6">
                    <a:lumMod val="40000"/>
                    <a:lumOff val="60000"/>
                  </a:schemeClr>
                </a:solidFill>
                <a:latin typeface="微软雅黑" panose="020B0503020204020204" charset="-122"/>
                <a:ea typeface="微软雅黑" panose="020B0503020204020204" charset="-122"/>
              </a:rPr>
              <a:t>高考总复习</a:t>
            </a:r>
            <a:endParaRPr kumimoji="1" lang="zh-CN" altLang="en-US" sz="1200" b="1" dirty="0">
              <a:solidFill>
                <a:schemeClr val="accent6">
                  <a:lumMod val="40000"/>
                  <a:lumOff val="6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3048887"/>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某研究将蓝细菌的</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浓缩机制导入水稻，水稻叶绿体中</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浓度大幅提升，其他生理代谢不受影响，但在光饱和条件下水稻的光合作用强度无明显变化。其原因可能是</a:t>
            </a: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答出三点即可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56428" y="1782672"/>
            <a:ext cx="10799436" cy="1892826"/>
          </a:xfrm>
          <a:prstGeom prst="rect">
            <a:avLst/>
          </a:prstGeom>
        </p:spPr>
        <p:txBody>
          <a:bodyPr>
            <a:spAutoFit/>
          </a:bodyPr>
          <a:lstStyle/>
          <a:p>
            <a:pPr algn="just">
              <a:lnSpc>
                <a:spcPct val="150000"/>
              </a:lnSpc>
              <a:spcAft>
                <a:spcPts val="0"/>
              </a:spcAft>
            </a:pPr>
            <a:r>
              <a:rPr lang="en-US" altLang="zh-CN" sz="26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			</a:t>
            </a:r>
            <a:r>
              <a:rPr lang="zh-CN" altLang="zh-CN" sz="26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酶</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的活性达到最大，对</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CO</a:t>
            </a:r>
            <a:r>
              <a:rPr lang="en-US" altLang="zh-CN" sz="2600"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2</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的利用率不再提高；受到</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ATP</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以及</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NADPH</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等物质含量的限制；原核生物和真核生物的光合作用机制有所不同</a:t>
            </a:r>
            <a:endParaRPr lang="zh-CN" altLang="zh-CN" sz="2600" kern="100" dirty="0">
              <a:solidFill>
                <a:srgbClr val="C00000"/>
              </a:solidFill>
              <a:effectLst/>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3520" y="1809115"/>
            <a:ext cx="7150100" cy="3105150"/>
          </a:xfrm>
          <a:prstGeom prst="rect">
            <a:avLst/>
          </a:prstGeom>
          <a:noFill/>
          <a:ln w="9525">
            <a:noFill/>
          </a:ln>
        </p:spPr>
        <p:txBody>
          <a:bodyPr wrap="square">
            <a:spAutoFit/>
          </a:bodyPr>
          <a:p>
            <a:pPr indent="0">
              <a:lnSpc>
                <a:spcPct val="140000"/>
              </a:lnSpc>
            </a:pPr>
            <a:r>
              <a:rPr lang="zh-CN" sz="2800" kern="0">
                <a:effectLst/>
                <a:latin typeface="微软雅黑" panose="020B0503020204020204" charset="-122"/>
                <a:ea typeface="微软雅黑" panose="020B0503020204020204" charset="-122"/>
                <a:cs typeface="微软雅黑" panose="020B0503020204020204" charset="-122"/>
              </a:rPr>
              <a:t>（1）</a:t>
            </a:r>
            <a:r>
              <a:rPr lang="en-US" sz="2800" kern="0">
                <a:effectLst/>
                <a:highlight>
                  <a:srgbClr val="FFFF00"/>
                </a:highlight>
                <a:latin typeface="微软雅黑" panose="020B0503020204020204" charset="-122"/>
                <a:ea typeface="微软雅黑" panose="020B0503020204020204" charset="-122"/>
                <a:cs typeface="微软雅黑" panose="020B0503020204020204" charset="-122"/>
                <a:sym typeface="+mn-ea"/>
              </a:rPr>
              <a:t>C</a:t>
            </a:r>
            <a:r>
              <a:rPr lang="en-US" sz="2800" kern="0" baseline="-25000">
                <a:effectLst/>
                <a:highlight>
                  <a:srgbClr val="FFFF00"/>
                </a:highlight>
                <a:latin typeface="微软雅黑" panose="020B0503020204020204" charset="-122"/>
                <a:ea typeface="微软雅黑" panose="020B0503020204020204" charset="-122"/>
                <a:cs typeface="微软雅黑" panose="020B0503020204020204" charset="-122"/>
                <a:sym typeface="+mn-ea"/>
              </a:rPr>
              <a:t>3</a:t>
            </a:r>
            <a:r>
              <a:rPr lang="zh-CN" sz="2800" kern="0">
                <a:effectLst/>
                <a:highlight>
                  <a:srgbClr val="FFFF00"/>
                </a:highlight>
                <a:latin typeface="微软雅黑" panose="020B0503020204020204" charset="-122"/>
                <a:ea typeface="微软雅黑" panose="020B0503020204020204" charset="-122"/>
                <a:cs typeface="微软雅黑" panose="020B0503020204020204" charset="-122"/>
                <a:sym typeface="+mn-ea"/>
              </a:rPr>
              <a:t>植物：</a:t>
            </a:r>
            <a:r>
              <a:rPr lang="zh-CN" sz="2800" kern="0">
                <a:effectLst/>
                <a:latin typeface="微软雅黑" panose="020B0503020204020204" charset="-122"/>
                <a:ea typeface="微软雅黑" panose="020B0503020204020204" charset="-122"/>
                <a:cs typeface="微软雅黑" panose="020B0503020204020204" charset="-122"/>
              </a:rPr>
              <a:t>对于水稻、小麦</a:t>
            </a:r>
            <a:r>
              <a:rPr lang="zh-CN" altLang="zh-CN" sz="2800" kern="100">
                <a:latin typeface="微软雅黑" panose="020B0503020204020204" charset="-122"/>
                <a:ea typeface="微软雅黑" panose="020B0503020204020204" charset="-122"/>
                <a:cs typeface="微软雅黑" panose="020B0503020204020204" charset="-122"/>
                <a:sym typeface="+mn-ea"/>
              </a:rPr>
              <a:t>、棉花、大豆</a:t>
            </a:r>
            <a:r>
              <a:rPr lang="zh-CN" sz="2800" kern="0">
                <a:effectLst/>
                <a:latin typeface="微软雅黑" panose="020B0503020204020204" charset="-122"/>
                <a:ea typeface="微软雅黑" panose="020B0503020204020204" charset="-122"/>
                <a:cs typeface="微软雅黑" panose="020B0503020204020204" charset="-122"/>
              </a:rPr>
              <a:t>等大多数绿色植物，进入叶肉细胞的</a:t>
            </a:r>
            <a:r>
              <a:rPr lang="en-US" sz="2800" kern="0">
                <a:effectLst/>
                <a:latin typeface="微软雅黑" panose="020B0503020204020204" charset="-122"/>
                <a:ea typeface="微软雅黑" panose="020B0503020204020204" charset="-122"/>
                <a:cs typeface="微软雅黑" panose="020B0503020204020204" charset="-122"/>
              </a:rPr>
              <a:t>CO</a:t>
            </a:r>
            <a:r>
              <a:rPr lang="en-US" sz="2800" kern="0" baseline="-25000">
                <a:effectLst/>
                <a:latin typeface="微软雅黑" panose="020B0503020204020204" charset="-122"/>
                <a:ea typeface="微软雅黑" panose="020B0503020204020204" charset="-122"/>
                <a:cs typeface="微软雅黑" panose="020B0503020204020204" charset="-122"/>
              </a:rPr>
              <a:t>2</a:t>
            </a:r>
            <a:r>
              <a:rPr lang="zh-CN" sz="2800" kern="0">
                <a:effectLst/>
                <a:latin typeface="微软雅黑" panose="020B0503020204020204" charset="-122"/>
                <a:ea typeface="微软雅黑" panose="020B0503020204020204" charset="-122"/>
                <a:cs typeface="微软雅黑" panose="020B0503020204020204" charset="-122"/>
              </a:rPr>
              <a:t>与</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反应，固定产生的第一个产物为</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，因而将此类植物称为</a:t>
            </a:r>
            <a:r>
              <a:rPr lang="en-US" sz="2800" kern="0">
                <a:effectLst/>
                <a:latin typeface="微软雅黑" panose="020B0503020204020204" charset="-122"/>
                <a:ea typeface="微软雅黑" panose="020B0503020204020204" charset="-122"/>
                <a:cs typeface="微软雅黑" panose="020B0503020204020204" charset="-122"/>
              </a:rPr>
              <a:t>C</a:t>
            </a:r>
            <a:r>
              <a:rPr lang="en-US" sz="2800" kern="0" baseline="-25000">
                <a:effectLst/>
                <a:latin typeface="微软雅黑" panose="020B0503020204020204" charset="-122"/>
                <a:ea typeface="微软雅黑" panose="020B0503020204020204" charset="-122"/>
                <a:cs typeface="微软雅黑" panose="020B0503020204020204" charset="-122"/>
              </a:rPr>
              <a:t>3</a:t>
            </a:r>
            <a:r>
              <a:rPr lang="zh-CN" sz="2800" kern="0">
                <a:effectLst/>
                <a:latin typeface="微软雅黑" panose="020B0503020204020204" charset="-122"/>
                <a:ea typeface="微软雅黑" panose="020B0503020204020204" charset="-122"/>
                <a:cs typeface="微软雅黑" panose="020B0503020204020204" charset="-122"/>
              </a:rPr>
              <a:t>植物，其进行的固定途径称为</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a:t>
            </a:r>
            <a:endParaRPr lang="zh-CN" altLang="en-US" sz="2800" kern="0">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00405" y="3048635"/>
            <a:ext cx="713105" cy="521970"/>
          </a:xfrm>
          <a:prstGeom prst="rect">
            <a:avLst/>
          </a:prstGeom>
          <a:noFill/>
          <a:ln w="9525">
            <a:noFill/>
          </a:ln>
        </p:spPr>
        <p:txBody>
          <a:bodyPr wrap="square">
            <a:spAutoFit/>
          </a:bodyPr>
          <a:p>
            <a:pPr indent="0"/>
            <a:r>
              <a:rPr lang="en-US" altLang="zh-CN" sz="2800" b="1" kern="0">
                <a:solidFill>
                  <a:srgbClr val="FF0000"/>
                </a:solidFill>
                <a:effectLst/>
                <a:latin typeface="微软雅黑" panose="020B0503020204020204" charset="-122"/>
                <a:ea typeface="微软雅黑" panose="020B0503020204020204" charset="-122"/>
                <a:cs typeface="微软雅黑" panose="020B0503020204020204" charset="-122"/>
              </a:rPr>
              <a:t>C</a:t>
            </a:r>
            <a:r>
              <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rPr>
              <a:t>5</a:t>
            </a:r>
            <a:endPar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127125" y="3704590"/>
            <a:ext cx="713105" cy="521970"/>
          </a:xfrm>
          <a:prstGeom prst="rect">
            <a:avLst/>
          </a:prstGeom>
          <a:noFill/>
          <a:ln w="9525">
            <a:noFill/>
          </a:ln>
        </p:spPr>
        <p:txBody>
          <a:bodyPr wrap="square">
            <a:spAutoFit/>
          </a:bodyPr>
          <a:p>
            <a:pPr indent="0"/>
            <a:r>
              <a:rPr lang="en-US" altLang="zh-CN" sz="2800" b="1" kern="0">
                <a:solidFill>
                  <a:srgbClr val="FF0000"/>
                </a:solidFill>
                <a:effectLst/>
                <a:latin typeface="微软雅黑" panose="020B0503020204020204" charset="-122"/>
                <a:ea typeface="微软雅黑" panose="020B0503020204020204" charset="-122"/>
                <a:cs typeface="微软雅黑" panose="020B0503020204020204" charset="-122"/>
              </a:rPr>
              <a:t>C</a:t>
            </a:r>
            <a:r>
              <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rPr>
              <a:t>3</a:t>
            </a:r>
            <a:endPar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949700" y="4226560"/>
            <a:ext cx="1422400" cy="521970"/>
          </a:xfrm>
          <a:prstGeom prst="rect">
            <a:avLst/>
          </a:prstGeom>
          <a:noFill/>
          <a:ln w="9525">
            <a:noFill/>
          </a:ln>
        </p:spPr>
        <p:txBody>
          <a:bodyPr wrap="square">
            <a:spAutoFit/>
          </a:bodyPr>
          <a:p>
            <a:pPr indent="0"/>
            <a:r>
              <a:rPr lang="en-US" altLang="zh-CN" sz="2800" b="1" kern="0">
                <a:solidFill>
                  <a:srgbClr val="FF0000"/>
                </a:solidFill>
                <a:effectLst/>
                <a:latin typeface="微软雅黑" panose="020B0503020204020204" charset="-122"/>
                <a:ea typeface="微软雅黑" panose="020B0503020204020204" charset="-122"/>
                <a:cs typeface="微软雅黑" panose="020B0503020204020204" charset="-122"/>
              </a:rPr>
              <a:t>C</a:t>
            </a:r>
            <a:r>
              <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rPr>
              <a:t>3</a:t>
            </a:r>
            <a:r>
              <a:rPr lang="zh-CN" altLang="en-US" sz="2800" b="1" kern="0">
                <a:solidFill>
                  <a:srgbClr val="FF0000"/>
                </a:solidFill>
                <a:effectLst/>
                <a:latin typeface="微软雅黑" panose="020B0503020204020204" charset="-122"/>
                <a:ea typeface="微软雅黑" panose="020B0503020204020204" charset="-122"/>
                <a:cs typeface="微软雅黑" panose="020B0503020204020204" charset="-122"/>
              </a:rPr>
              <a:t>途径</a:t>
            </a:r>
            <a:endParaRPr lang="zh-CN" altLang="en-US" sz="2800" b="1" kern="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23520" y="1106805"/>
            <a:ext cx="1372870" cy="521970"/>
          </a:xfrm>
          <a:prstGeom prst="rect">
            <a:avLst/>
          </a:prstGeom>
          <a:solidFill>
            <a:schemeClr val="accent4">
              <a:lumMod val="40000"/>
              <a:lumOff val="60000"/>
            </a:schemeClr>
          </a:solidFill>
        </p:spPr>
        <p:txBody>
          <a:bodyPr wrap="square" rtlCol="0" anchor="t">
            <a:spAutoFit/>
          </a:bodyPr>
          <a:p>
            <a:pPr indent="0">
              <a:lnSpc>
                <a:spcPct val="100000"/>
              </a:lnSpc>
            </a:pPr>
            <a:r>
              <a:rPr lang="zh-CN" sz="2800" kern="0">
                <a:solidFill>
                  <a:schemeClr val="tx1"/>
                </a:solidFill>
                <a:effectLst/>
                <a:uFillTx/>
                <a:latin typeface="微软雅黑" panose="020B0503020204020204" charset="-122"/>
                <a:ea typeface="微软雅黑" panose="020B0503020204020204" charset="-122"/>
                <a:cs typeface="微软雅黑" panose="020B0503020204020204" charset="-122"/>
                <a:sym typeface="+mn-ea"/>
              </a:rPr>
              <a:t>1.概念：</a:t>
            </a:r>
            <a:endParaRPr lang="zh-CN" altLang="en-US" sz="2800" kern="0">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p:txBody>
      </p:sp>
      <p:pic>
        <p:nvPicPr>
          <p:cNvPr id="11" name="图片 8"/>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7007965" y="1701405"/>
            <a:ext cx="4958715" cy="3136900"/>
          </a:xfrm>
          <a:prstGeom prst="rect">
            <a:avLst/>
          </a:prstGeom>
        </p:spPr>
      </p:pic>
      <p:sp>
        <p:nvSpPr>
          <p:cNvPr id="6" name="矩形 5"/>
          <p:cNvSpPr/>
          <p:nvPr/>
        </p:nvSpPr>
        <p:spPr>
          <a:xfrm>
            <a:off x="109" y="36209"/>
            <a:ext cx="11656625" cy="951230"/>
          </a:xfrm>
          <a:prstGeom prst="rect">
            <a:avLst/>
          </a:prstGeom>
        </p:spPr>
        <p:txBody>
          <a:bodyPr wrap="square" lIns="121898" tIns="60948" rIns="121898" bIns="60948">
            <a:spAutoFit/>
          </a:bodyPr>
          <a:p>
            <a:pPr algn="just">
              <a:lnSpc>
                <a:spcPct val="150000"/>
              </a:lnSpc>
              <a:spcAft>
                <a:spcPts val="0"/>
              </a:spcAft>
            </a:pPr>
            <a:r>
              <a:rPr lang="zh-CN" altLang="zh-CN" sz="2600" b="1" kern="10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kern="100">
                <a:latin typeface="Times New Roman" panose="02020603050405020304" pitchFamily="18" charset="0"/>
                <a:ea typeface="黑体" panose="02010609060101010101" pitchFamily="49" charset="-122"/>
                <a:cs typeface="Courier New" panose="02070309020205020404" pitchFamily="49" charset="0"/>
              </a:rPr>
              <a:t>1</a:t>
            </a:r>
            <a:r>
              <a:rPr lang="zh-CN" altLang="zh-CN" sz="2600" b="1" kern="100">
                <a:latin typeface="Times New Roman" panose="02020603050405020304" pitchFamily="18" charset="0"/>
                <a:ea typeface="黑体" panose="02010609060101010101" pitchFamily="49" charset="-122"/>
                <a:cs typeface="Times New Roman" panose="02020603050405020304" pitchFamily="18" charset="0"/>
              </a:rPr>
              <a:t>　</a:t>
            </a:r>
            <a:r>
              <a:rPr lang="en-US" altLang="zh-CN" sz="2600" b="1" kern="100">
                <a:latin typeface="Times New Roman" panose="02020603050405020304" pitchFamily="18" charset="0"/>
                <a:ea typeface="黑体" panose="02010609060101010101" pitchFamily="49" charset="-122"/>
                <a:cs typeface="Courier New" panose="02070309020205020404" pitchFamily="49" charset="0"/>
              </a:rPr>
              <a:t>C</a:t>
            </a:r>
            <a:r>
              <a:rPr lang="en-US" altLang="zh-CN" sz="2600" b="1" kern="100" baseline="-25000">
                <a:latin typeface="Times New Roman" panose="02020603050405020304" pitchFamily="18" charset="0"/>
                <a:ea typeface="黑体" panose="02010609060101010101" pitchFamily="49" charset="-122"/>
                <a:cs typeface="Courier New" panose="02070309020205020404" pitchFamily="49" charset="0"/>
              </a:rPr>
              <a:t>4</a:t>
            </a:r>
            <a:r>
              <a:rPr lang="zh-CN" altLang="zh-CN" sz="3600" b="1" kern="100">
                <a:latin typeface="Times New Roman" panose="02020603050405020304" pitchFamily="18" charset="0"/>
                <a:ea typeface="黑体" panose="02010609060101010101" pitchFamily="49" charset="-122"/>
                <a:cs typeface="Times New Roman" panose="02020603050405020304" pitchFamily="18" charset="0"/>
              </a:rPr>
              <a:t>植物</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文本框 6"/>
          <p:cNvSpPr txBox="1"/>
          <p:nvPr/>
        </p:nvSpPr>
        <p:spPr>
          <a:xfrm>
            <a:off x="10693400" y="3429000"/>
            <a:ext cx="1498600"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b="1">
                <a:latin typeface="Arial" panose="020B0604020202020204" pitchFamily="34" charset="0"/>
                <a:ea typeface="微软雅黑" panose="020B0503020204020204" charset="-122"/>
              </a:rPr>
              <a:t>（</a:t>
            </a:r>
            <a:r>
              <a:rPr lang="en-US" altLang="zh-CN" sz="2000" b="1">
                <a:latin typeface="Arial" panose="020B0604020202020204" pitchFamily="34" charset="0"/>
                <a:ea typeface="微软雅黑" panose="020B0503020204020204" charset="-122"/>
              </a:rPr>
              <a:t>RuBp</a:t>
            </a:r>
            <a:r>
              <a:rPr lang="zh-CN" altLang="en-US" sz="2000" b="1">
                <a:latin typeface="Arial" panose="020B0604020202020204" pitchFamily="34" charset="0"/>
                <a:ea typeface="微软雅黑" panose="020B0503020204020204" charset="-122"/>
              </a:rPr>
              <a:t>）</a:t>
            </a:r>
            <a:endParaRPr lang="zh-CN" altLang="en-US" sz="2000" b="1">
              <a:latin typeface="Arial" panose="020B0604020202020204" pitchFamily="34" charset="0"/>
              <a:ea typeface="微软雅黑" panose="020B0503020204020204" charset="-122"/>
            </a:endParaRPr>
          </a:p>
        </p:txBody>
      </p:sp>
      <p:sp>
        <p:nvSpPr>
          <p:cNvPr id="8" name="文本框 7"/>
          <p:cNvSpPr txBox="1"/>
          <p:nvPr/>
        </p:nvSpPr>
        <p:spPr>
          <a:xfrm>
            <a:off x="292735" y="5888355"/>
            <a:ext cx="11627485" cy="544830"/>
          </a:xfrm>
          <a:prstGeom prst="rect">
            <a:avLst/>
          </a:prstGeom>
          <a:solidFill>
            <a:schemeClr val="accent2">
              <a:lumMod val="40000"/>
              <a:lumOff val="60000"/>
            </a:schemeClr>
          </a:solidFill>
        </p:spPr>
        <p:txBody>
          <a:bodyPr wrap="square">
            <a:noAutofit/>
            <a:extLst>
              <a:ext uri="{4A0BC546-FE56-4ADE-93B0-CB8AF2F6F144}">
                <wpsdc:textFrameExt xmlns:wpsdc="http://www.wps.cn/officeDocument/2022/drawingmlCustomData" type="text"/>
              </a:ext>
            </a:extLst>
          </a:bodyPr>
          <a:p>
            <a:pPr algn="l"/>
            <a:r>
              <a:rPr lang="en-US" altLang="zh-CN" sz="2800" b="1">
                <a:solidFill>
                  <a:srgbClr val="FF0000"/>
                </a:solidFill>
                <a:latin typeface="Arial" panose="020B0604020202020204" pitchFamily="34" charset="0"/>
                <a:ea typeface="微软雅黑" panose="020B0503020204020204" charset="-122"/>
              </a:rPr>
              <a:t> </a:t>
            </a:r>
            <a:r>
              <a:rPr lang="zh-CN" altLang="en-US" sz="2800" b="1">
                <a:solidFill>
                  <a:srgbClr val="FF0000"/>
                </a:solidFill>
                <a:latin typeface="Arial" panose="020B0604020202020204" pitchFamily="34" charset="0"/>
                <a:ea typeface="微软雅黑" panose="020B0503020204020204" charset="-122"/>
              </a:rPr>
              <a:t>注意：</a:t>
            </a:r>
            <a:r>
              <a:rPr lang="en-US" altLang="zh-CN" sz="2800" b="1">
                <a:solidFill>
                  <a:srgbClr val="FF0000"/>
                </a:solidFill>
                <a:latin typeface="Arial" panose="020B0604020202020204" pitchFamily="34" charset="0"/>
                <a:ea typeface="微软雅黑" panose="020B0503020204020204" charset="-122"/>
              </a:rPr>
              <a:t>     C</a:t>
            </a:r>
            <a:r>
              <a:rPr lang="en-US" altLang="zh-CN" sz="2800" b="1" baseline="-25000">
                <a:solidFill>
                  <a:srgbClr val="FF0000"/>
                </a:solidFill>
                <a:latin typeface="Arial" panose="020B0604020202020204" pitchFamily="34" charset="0"/>
                <a:ea typeface="微软雅黑" panose="020B0503020204020204" charset="-122"/>
              </a:rPr>
              <a:t>3</a:t>
            </a:r>
            <a:r>
              <a:rPr lang="zh-CN" altLang="en-US" sz="2800" b="1">
                <a:solidFill>
                  <a:srgbClr val="FF0000"/>
                </a:solidFill>
                <a:latin typeface="Arial" panose="020B0604020202020204" pitchFamily="34" charset="0"/>
                <a:ea typeface="微软雅黑" panose="020B0503020204020204" charset="-122"/>
              </a:rPr>
              <a:t>的还原需要</a:t>
            </a:r>
            <a:r>
              <a:rPr lang="en-US" altLang="zh-CN" sz="2800" b="1">
                <a:solidFill>
                  <a:srgbClr val="FF0000"/>
                </a:solidFill>
                <a:latin typeface="Arial" panose="020B0604020202020204" pitchFamily="34" charset="0"/>
                <a:ea typeface="微软雅黑" panose="020B0503020204020204" charset="-122"/>
              </a:rPr>
              <a:t>ATP</a:t>
            </a:r>
            <a:r>
              <a:rPr lang="zh-CN" altLang="en-US" sz="2800" b="1">
                <a:solidFill>
                  <a:srgbClr val="FF0000"/>
                </a:solidFill>
                <a:latin typeface="Arial" panose="020B0604020202020204" pitchFamily="34" charset="0"/>
                <a:ea typeface="微软雅黑" panose="020B0503020204020204" charset="-122"/>
              </a:rPr>
              <a:t>和</a:t>
            </a:r>
            <a:r>
              <a:rPr lang="en-US" altLang="zh-CN" sz="2800" b="1">
                <a:solidFill>
                  <a:srgbClr val="FF0000"/>
                </a:solidFill>
                <a:latin typeface="Arial" panose="020B0604020202020204" pitchFamily="34" charset="0"/>
                <a:ea typeface="微软雅黑" panose="020B0503020204020204" charset="-122"/>
              </a:rPr>
              <a:t>[H],RuBp</a:t>
            </a:r>
            <a:r>
              <a:rPr lang="zh-CN" altLang="en-US" sz="2800" b="1">
                <a:solidFill>
                  <a:srgbClr val="FF0000"/>
                </a:solidFill>
                <a:latin typeface="Arial" panose="020B0604020202020204" pitchFamily="34" charset="0"/>
                <a:ea typeface="微软雅黑" panose="020B0503020204020204" charset="-122"/>
              </a:rPr>
              <a:t>的再生只需要</a:t>
            </a:r>
            <a:r>
              <a:rPr lang="en-US" altLang="zh-CN" sz="2800" b="1">
                <a:solidFill>
                  <a:srgbClr val="FF0000"/>
                </a:solidFill>
                <a:latin typeface="Arial" panose="020B0604020202020204" pitchFamily="34" charset="0"/>
                <a:ea typeface="微软雅黑" panose="020B0503020204020204" charset="-122"/>
              </a:rPr>
              <a:t>ATP</a:t>
            </a:r>
            <a:r>
              <a:rPr lang="zh-CN" altLang="en-US" sz="2800" b="1">
                <a:solidFill>
                  <a:srgbClr val="FF0000"/>
                </a:solidFill>
                <a:latin typeface="Arial" panose="020B0604020202020204" pitchFamily="34" charset="0"/>
                <a:ea typeface="微软雅黑" panose="020B0503020204020204" charset="-122"/>
              </a:rPr>
              <a:t>。</a:t>
            </a:r>
            <a:endParaRPr lang="zh-CN" altLang="en-US" sz="2800" b="1">
              <a:solidFill>
                <a:srgbClr val="FF0000"/>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6520" y="1141730"/>
            <a:ext cx="11652885" cy="2676525"/>
          </a:xfrm>
          <a:prstGeom prst="rect">
            <a:avLst/>
          </a:prstGeom>
          <a:noFill/>
          <a:ln w="9525">
            <a:noFill/>
          </a:ln>
        </p:spPr>
        <p:txBody>
          <a:bodyPr wrap="square">
            <a:spAutoFit/>
          </a:bodyPr>
          <a:p>
            <a:pPr indent="0" algn="just" fontAlgn="auto">
              <a:lnSpc>
                <a:spcPct val="150000"/>
              </a:lnSpc>
              <a:spcAft>
                <a:spcPct val="0"/>
              </a:spcAft>
              <a:tabLst>
                <a:tab pos="2700655" algn="l"/>
              </a:tabLst>
            </a:pPr>
            <a:r>
              <a:rPr lang="zh-CN" sz="2800" kern="0">
                <a:effectLst/>
                <a:latin typeface="微软雅黑" panose="020B0503020204020204" charset="-122"/>
                <a:ea typeface="微软雅黑" panose="020B0503020204020204" charset="-122"/>
                <a:cs typeface="微软雅黑" panose="020B0503020204020204" charset="-122"/>
                <a:sym typeface="+mn-ea"/>
              </a:rPr>
              <a:t>①</a:t>
            </a:r>
            <a:r>
              <a:rPr lang="zh-CN" altLang="zh-CN" sz="2800" kern="100">
                <a:latin typeface="微软雅黑" panose="020B0503020204020204" charset="-122"/>
                <a:ea typeface="微软雅黑" panose="020B0503020204020204" charset="-122"/>
                <a:cs typeface="微软雅黑" panose="020B0503020204020204" charset="-122"/>
                <a:sym typeface="+mn-ea"/>
              </a:rPr>
              <a:t>玉米、高粱、甘蔗都是</a:t>
            </a:r>
            <a:r>
              <a:rPr lang="en-US" altLang="zh-CN" sz="2800" kern="100">
                <a:latin typeface="微软雅黑" panose="020B0503020204020204" charset="-122"/>
                <a:ea typeface="微软雅黑" panose="020B0503020204020204" charset="-122"/>
                <a:cs typeface="微软雅黑" panose="020B0503020204020204" charset="-122"/>
                <a:sym typeface="+mn-ea"/>
              </a:rPr>
              <a:t>C</a:t>
            </a:r>
            <a:r>
              <a:rPr lang="en-US" altLang="zh-CN" sz="2800" kern="100" baseline="-25000">
                <a:latin typeface="微软雅黑" panose="020B0503020204020204" charset="-122"/>
                <a:ea typeface="微软雅黑" panose="020B0503020204020204" charset="-122"/>
                <a:cs typeface="微软雅黑" panose="020B0503020204020204" charset="-122"/>
                <a:sym typeface="+mn-ea"/>
              </a:rPr>
              <a:t>4</a:t>
            </a:r>
            <a:r>
              <a:rPr lang="zh-CN" altLang="zh-CN" sz="2800" kern="100">
                <a:latin typeface="微软雅黑" panose="020B0503020204020204" charset="-122"/>
                <a:ea typeface="微软雅黑" panose="020B0503020204020204" charset="-122"/>
                <a:cs typeface="微软雅黑" panose="020B0503020204020204" charset="-122"/>
                <a:sym typeface="+mn-ea"/>
              </a:rPr>
              <a:t>植物，适于在</a:t>
            </a:r>
            <a:r>
              <a:rPr lang="zh-CN" altLang="zh-CN" sz="2800" kern="100">
                <a:solidFill>
                  <a:srgbClr val="0A30D2"/>
                </a:solidFill>
                <a:latin typeface="微软雅黑" panose="020B0503020204020204" charset="-122"/>
                <a:ea typeface="微软雅黑" panose="020B0503020204020204" charset="-122"/>
                <a:cs typeface="微软雅黑" panose="020B0503020204020204" charset="-122"/>
                <a:sym typeface="+mn-ea"/>
              </a:rPr>
              <a:t>高温、干燥</a:t>
            </a:r>
            <a:r>
              <a:rPr lang="zh-CN" altLang="zh-CN" sz="2800" kern="100">
                <a:latin typeface="微软雅黑" panose="020B0503020204020204" charset="-122"/>
                <a:ea typeface="微软雅黑" panose="020B0503020204020204" charset="-122"/>
                <a:cs typeface="微软雅黑" panose="020B0503020204020204" charset="-122"/>
                <a:sym typeface="+mn-ea"/>
              </a:rPr>
              <a:t>和</a:t>
            </a:r>
            <a:r>
              <a:rPr lang="zh-CN" altLang="zh-CN" sz="2800" kern="100">
                <a:solidFill>
                  <a:srgbClr val="0A30D2"/>
                </a:solidFill>
                <a:latin typeface="微软雅黑" panose="020B0503020204020204" charset="-122"/>
                <a:ea typeface="微软雅黑" panose="020B0503020204020204" charset="-122"/>
                <a:cs typeface="微软雅黑" panose="020B0503020204020204" charset="-122"/>
                <a:sym typeface="+mn-ea"/>
              </a:rPr>
              <a:t>强光</a:t>
            </a:r>
            <a:r>
              <a:rPr lang="zh-CN" altLang="zh-CN" sz="2800" kern="100">
                <a:latin typeface="微软雅黑" panose="020B0503020204020204" charset="-122"/>
                <a:ea typeface="微软雅黑" panose="020B0503020204020204" charset="-122"/>
                <a:cs typeface="微软雅黑" panose="020B0503020204020204" charset="-122"/>
                <a:sym typeface="+mn-ea"/>
              </a:rPr>
              <a:t>的条件下生长。</a:t>
            </a:r>
            <a:endParaRPr lang="zh-CN" altLang="zh-CN" sz="2800" kern="10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Aft>
                <a:spcPct val="0"/>
              </a:spcAft>
              <a:tabLst>
                <a:tab pos="2700655" algn="l"/>
              </a:tabLst>
            </a:pPr>
            <a:r>
              <a:rPr lang="zh-CN" altLang="zh-CN" sz="2800" kern="100">
                <a:latin typeface="微软雅黑" panose="020B0503020204020204" charset="-122"/>
                <a:ea typeface="微软雅黑" panose="020B0503020204020204" charset="-122"/>
                <a:cs typeface="微软雅黑" panose="020B0503020204020204" charset="-122"/>
                <a:sym typeface="+mn-ea"/>
              </a:rPr>
              <a:t>②在高温、光照强烈和干旱的条件下，绿色植物的</a:t>
            </a:r>
            <a:r>
              <a:rPr lang="zh-CN" altLang="zh-CN" sz="2800" kern="100">
                <a:solidFill>
                  <a:srgbClr val="FF0000"/>
                </a:solidFill>
                <a:latin typeface="微软雅黑" panose="020B0503020204020204" charset="-122"/>
                <a:ea typeface="微软雅黑" panose="020B0503020204020204" charset="-122"/>
                <a:cs typeface="微软雅黑" panose="020B0503020204020204" charset="-122"/>
                <a:sym typeface="+mn-ea"/>
              </a:rPr>
              <a:t>气孔大量关闭</a:t>
            </a:r>
            <a:r>
              <a:rPr lang="zh-CN" altLang="zh-CN" sz="2800" kern="100">
                <a:latin typeface="微软雅黑" panose="020B0503020204020204" charset="-122"/>
                <a:ea typeface="微软雅黑" panose="020B0503020204020204" charset="-122"/>
                <a:cs typeface="微软雅黑" panose="020B0503020204020204" charset="-122"/>
                <a:sym typeface="+mn-ea"/>
              </a:rPr>
              <a:t>。这时，</a:t>
            </a:r>
            <a:endParaRPr lang="zh-CN" altLang="zh-CN" sz="2800" kern="10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spcAft>
                <a:spcPct val="0"/>
              </a:spcAft>
              <a:tabLst>
                <a:tab pos="2700655" algn="l"/>
              </a:tabLst>
            </a:pPr>
            <a:r>
              <a:rPr lang="zh-CN" altLang="zh-CN" sz="2800" kern="100">
                <a:latin typeface="微软雅黑" panose="020B0503020204020204" charset="-122"/>
                <a:ea typeface="微软雅黑" panose="020B0503020204020204" charset="-122"/>
                <a:cs typeface="微软雅黑" panose="020B0503020204020204" charset="-122"/>
                <a:sym typeface="+mn-ea"/>
              </a:rPr>
              <a:t> </a:t>
            </a:r>
            <a:r>
              <a:rPr lang="en-US" altLang="zh-CN" sz="2800" kern="100">
                <a:latin typeface="微软雅黑" panose="020B0503020204020204" charset="-122"/>
                <a:ea typeface="微软雅黑" panose="020B0503020204020204" charset="-122"/>
                <a:cs typeface="微软雅黑" panose="020B0503020204020204" charset="-122"/>
                <a:sym typeface="+mn-ea"/>
              </a:rPr>
              <a:t>   C</a:t>
            </a:r>
            <a:r>
              <a:rPr lang="en-US" altLang="zh-CN" sz="2800" kern="100" baseline="-25000">
                <a:latin typeface="微软雅黑" panose="020B0503020204020204" charset="-122"/>
                <a:ea typeface="微软雅黑" panose="020B0503020204020204" charset="-122"/>
                <a:cs typeface="微软雅黑" panose="020B0503020204020204" charset="-122"/>
                <a:sym typeface="+mn-ea"/>
              </a:rPr>
              <a:t>4</a:t>
            </a:r>
            <a:r>
              <a:rPr lang="zh-CN" altLang="zh-CN" sz="2800" kern="100">
                <a:latin typeface="微软雅黑" panose="020B0503020204020204" charset="-122"/>
                <a:ea typeface="微软雅黑" panose="020B0503020204020204" charset="-122"/>
                <a:cs typeface="微软雅黑" panose="020B0503020204020204" charset="-122"/>
                <a:sym typeface="+mn-ea"/>
              </a:rPr>
              <a:t>植物能够利用叶片内细胞间隙中</a:t>
            </a:r>
            <a:r>
              <a:rPr lang="zh-CN" altLang="zh-CN" sz="2800" kern="100">
                <a:solidFill>
                  <a:srgbClr val="FF0000"/>
                </a:solidFill>
                <a:latin typeface="微软雅黑" panose="020B0503020204020204" charset="-122"/>
                <a:ea typeface="微软雅黑" panose="020B0503020204020204" charset="-122"/>
                <a:cs typeface="微软雅黑" panose="020B0503020204020204" charset="-122"/>
                <a:sym typeface="+mn-ea"/>
              </a:rPr>
              <a:t>含量很低的</a:t>
            </a:r>
            <a:r>
              <a:rPr lang="en-US" altLang="zh-CN" sz="2800" kern="100">
                <a:solidFill>
                  <a:srgbClr val="FF0000"/>
                </a:solidFill>
                <a:latin typeface="微软雅黑" panose="020B0503020204020204" charset="-122"/>
                <a:ea typeface="微软雅黑" panose="020B0503020204020204" charset="-122"/>
                <a:cs typeface="微软雅黑" panose="020B0503020204020204" charset="-122"/>
                <a:sym typeface="+mn-ea"/>
              </a:rPr>
              <a:t>CO</a:t>
            </a:r>
            <a:r>
              <a:rPr lang="en-US" altLang="zh-CN" sz="2800" kern="100" baseline="-2500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2800" kern="100">
                <a:latin typeface="微软雅黑" panose="020B0503020204020204" charset="-122"/>
                <a:ea typeface="微软雅黑" panose="020B0503020204020204" charset="-122"/>
                <a:cs typeface="微软雅黑" panose="020B0503020204020204" charset="-122"/>
                <a:sym typeface="+mn-ea"/>
              </a:rPr>
              <a:t>进行光合作用。</a:t>
            </a:r>
            <a:endParaRPr lang="zh-CN" altLang="en-US" sz="2800" kern="0">
              <a:effectLst/>
              <a:latin typeface="微软雅黑" panose="020B0503020204020204" charset="-122"/>
              <a:ea typeface="微软雅黑" panose="020B0503020204020204" charset="-122"/>
              <a:cs typeface="微软雅黑" panose="020B0503020204020204" charset="-122"/>
            </a:endParaRPr>
          </a:p>
          <a:p>
            <a:pPr indent="0" algn="just" fontAlgn="auto">
              <a:lnSpc>
                <a:spcPct val="150000"/>
              </a:lnSpc>
              <a:spcAft>
                <a:spcPct val="0"/>
              </a:spcAft>
              <a:tabLst>
                <a:tab pos="2700655" algn="l"/>
              </a:tabLst>
            </a:pPr>
            <a:endParaRPr lang="zh-CN" altLang="en-US" sz="2800" kern="0">
              <a:effectLst/>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6990" y="404495"/>
            <a:ext cx="6096000" cy="737235"/>
          </a:xfrm>
          <a:prstGeom prst="rect">
            <a:avLst/>
          </a:prstGeom>
          <a:noFill/>
        </p:spPr>
        <p:txBody>
          <a:bodyPr wrap="square" rtlCol="0">
            <a:spAutoFit/>
          </a:bodyPr>
          <a:p>
            <a:pPr indent="0" algn="just" fontAlgn="auto">
              <a:lnSpc>
                <a:spcPct val="150000"/>
              </a:lnSpc>
              <a:spcAft>
                <a:spcPct val="0"/>
              </a:spcAft>
              <a:tabLst>
                <a:tab pos="2700655" algn="l"/>
              </a:tabLst>
            </a:pPr>
            <a:r>
              <a:rPr lang="zh-CN" sz="2800" kern="0">
                <a:effectLst/>
                <a:latin typeface="微软雅黑" panose="020B0503020204020204" charset="-122"/>
                <a:ea typeface="微软雅黑" panose="020B0503020204020204" charset="-122"/>
                <a:cs typeface="微软雅黑" panose="020B0503020204020204" charset="-122"/>
                <a:sym typeface="+mn-ea"/>
              </a:rPr>
              <a:t>（2）</a:t>
            </a:r>
            <a:r>
              <a:rPr lang="en-US" sz="2800" kern="0">
                <a:effectLst/>
                <a:highlight>
                  <a:srgbClr val="FFFF00"/>
                </a:highlight>
                <a:latin typeface="微软雅黑" panose="020B0503020204020204" charset="-122"/>
                <a:ea typeface="微软雅黑" panose="020B0503020204020204" charset="-122"/>
                <a:cs typeface="微软雅黑" panose="020B0503020204020204" charset="-122"/>
                <a:sym typeface="+mn-ea"/>
              </a:rPr>
              <a:t>C</a:t>
            </a:r>
            <a:r>
              <a:rPr lang="en-US" sz="2800" kern="0" baseline="-25000">
                <a:effectLst/>
                <a:highlight>
                  <a:srgbClr val="FFFF00"/>
                </a:highlight>
                <a:latin typeface="微软雅黑" panose="020B0503020204020204" charset="-122"/>
                <a:ea typeface="微软雅黑" panose="020B0503020204020204" charset="-122"/>
                <a:cs typeface="微软雅黑" panose="020B0503020204020204" charset="-122"/>
                <a:sym typeface="+mn-ea"/>
              </a:rPr>
              <a:t>4</a:t>
            </a:r>
            <a:r>
              <a:rPr lang="zh-CN" sz="2800" kern="0">
                <a:effectLst/>
                <a:highlight>
                  <a:srgbClr val="FFFF00"/>
                </a:highlight>
                <a:latin typeface="微软雅黑" panose="020B0503020204020204" charset="-122"/>
                <a:ea typeface="微软雅黑" panose="020B0503020204020204" charset="-122"/>
                <a:cs typeface="微软雅黑" panose="020B0503020204020204" charset="-122"/>
                <a:sym typeface="+mn-ea"/>
              </a:rPr>
              <a:t>植物：</a:t>
            </a:r>
            <a:endParaRPr lang="zh-CN" sz="2800" kern="0">
              <a:effectLst/>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528435" y="3861435"/>
            <a:ext cx="5565140" cy="829945"/>
          </a:xfrm>
          <a:prstGeom prst="rect">
            <a:avLst/>
          </a:prstGeom>
          <a:solidFill>
            <a:schemeClr val="accent2">
              <a:lumMod val="40000"/>
              <a:lumOff val="60000"/>
            </a:schemeClr>
          </a:solidFill>
        </p:spPr>
        <p:txBody>
          <a:bodyPr wrap="square">
            <a:spAutoFit/>
            <a:extLst>
              <a:ext uri="{4A0BC546-FE56-4ADE-93B0-CB8AF2F6F144}">
                <wpsdc:textFrameExt xmlns:wpsdc="http://www.wps.cn/officeDocument/2022/drawingmlCustomData" type="text"/>
              </a:ext>
            </a:extLst>
          </a:bodyPr>
          <a:p>
            <a:pPr algn="l"/>
            <a:r>
              <a:rPr lang="zh-CN" altLang="en-US" sz="2400">
                <a:latin typeface="Arial" panose="020B0604020202020204" pitchFamily="34" charset="0"/>
                <a:ea typeface="微软雅黑" panose="020B0503020204020204" charset="-122"/>
              </a:rPr>
              <a:t>问题</a:t>
            </a: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：若用</a:t>
            </a:r>
            <a:r>
              <a:rPr lang="en-US" altLang="zh-CN" sz="2400" baseline="30000">
                <a:latin typeface="Arial" panose="020B0604020202020204" pitchFamily="34" charset="0"/>
                <a:ea typeface="微软雅黑" panose="020B0503020204020204" charset="-122"/>
              </a:rPr>
              <a:t>14</a:t>
            </a:r>
            <a:r>
              <a:rPr lang="en-US" altLang="zh-CN" sz="2400">
                <a:latin typeface="Arial" panose="020B0604020202020204" pitchFamily="34" charset="0"/>
                <a:ea typeface="微软雅黑" panose="020B0503020204020204" charset="-122"/>
              </a:rPr>
              <a:t>C</a:t>
            </a:r>
            <a:r>
              <a:rPr lang="zh-CN" altLang="en-US" sz="2400">
                <a:latin typeface="Arial" panose="020B0604020202020204" pitchFamily="34" charset="0"/>
                <a:ea typeface="微软雅黑" panose="020B0503020204020204" charset="-122"/>
              </a:rPr>
              <a:t>标记</a:t>
            </a:r>
            <a:r>
              <a:rPr lang="en-US" altLang="zh-CN" sz="2400">
                <a:latin typeface="Arial" panose="020B0604020202020204" pitchFamily="34" charset="0"/>
                <a:ea typeface="微软雅黑" panose="020B0503020204020204" charset="-122"/>
              </a:rPr>
              <a:t>CO</a:t>
            </a:r>
            <a:r>
              <a:rPr lang="en-US" altLang="zh-CN" sz="2400" baseline="-25000">
                <a:latin typeface="Arial" panose="020B0604020202020204" pitchFamily="34" charset="0"/>
                <a:ea typeface="微软雅黑" panose="020B0503020204020204" charset="-122"/>
              </a:rPr>
              <a:t>2</a:t>
            </a:r>
            <a:r>
              <a:rPr lang="zh-CN" altLang="en-US" sz="2400">
                <a:latin typeface="Arial" panose="020B0604020202020204" pitchFamily="34" charset="0"/>
                <a:ea typeface="微软雅黑" panose="020B0503020204020204" charset="-122"/>
              </a:rPr>
              <a:t>，</a:t>
            </a:r>
            <a:r>
              <a:rPr lang="en-US" altLang="zh-CN" sz="2400" kern="100">
                <a:latin typeface="微软雅黑" panose="020B0503020204020204" charset="-122"/>
                <a:ea typeface="微软雅黑" panose="020B0503020204020204" charset="-122"/>
                <a:cs typeface="微软雅黑" panose="020B0503020204020204" charset="-122"/>
                <a:sym typeface="+mn-ea"/>
              </a:rPr>
              <a:t>C</a:t>
            </a:r>
            <a:r>
              <a:rPr lang="en-US" altLang="zh-CN" sz="2400" kern="100" baseline="-25000">
                <a:latin typeface="微软雅黑" panose="020B0503020204020204" charset="-122"/>
                <a:ea typeface="微软雅黑" panose="020B0503020204020204" charset="-122"/>
                <a:cs typeface="微软雅黑" panose="020B0503020204020204" charset="-122"/>
                <a:sym typeface="+mn-ea"/>
              </a:rPr>
              <a:t>4 </a:t>
            </a:r>
            <a:r>
              <a:rPr lang="zh-CN" altLang="en-US" sz="2400" kern="100">
                <a:latin typeface="微软雅黑" panose="020B0503020204020204" charset="-122"/>
                <a:ea typeface="微软雅黑" panose="020B0503020204020204" charset="-122"/>
                <a:cs typeface="微软雅黑" panose="020B0503020204020204" charset="-122"/>
                <a:sym typeface="+mn-ea"/>
              </a:rPr>
              <a:t>植物碳原子的转移途径是什么？</a:t>
            </a:r>
            <a:endParaRPr lang="en-US" altLang="zh-CN" sz="2400" kern="1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6960235" y="4936490"/>
            <a:ext cx="5649595" cy="82994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2400" b="1">
                <a:solidFill>
                  <a:srgbClr val="FF0000"/>
                </a:solidFill>
                <a:latin typeface="Arial" panose="020B0604020202020204" pitchFamily="34" charset="0"/>
                <a:ea typeface="微软雅黑" panose="020B0503020204020204" charset="-122"/>
                <a:sym typeface="+mn-ea"/>
              </a:rPr>
              <a:t>CO</a:t>
            </a:r>
            <a:r>
              <a:rPr lang="en-US" altLang="zh-CN" sz="2400" b="1" baseline="-25000">
                <a:solidFill>
                  <a:srgbClr val="FF0000"/>
                </a:solidFill>
                <a:latin typeface="Arial" panose="020B0604020202020204" pitchFamily="34" charset="0"/>
                <a:ea typeface="微软雅黑" panose="020B0503020204020204" charset="-122"/>
                <a:sym typeface="+mn-ea"/>
              </a:rPr>
              <a:t>2 </a:t>
            </a:r>
            <a:r>
              <a:rPr lang="en-US" altLang="zh-CN" sz="2400" b="1">
                <a:solidFill>
                  <a:srgbClr val="FF0000"/>
                </a:solidFill>
                <a:latin typeface="Arial" panose="020B0604020202020204" pitchFamily="34" charset="0"/>
                <a:ea typeface="微软雅黑" panose="020B0503020204020204" charset="-122"/>
                <a:sym typeface="+mn-ea"/>
              </a:rPr>
              <a:t>→</a:t>
            </a:r>
            <a:r>
              <a:rPr lang="en-US" altLang="zh-CN" sz="2400" b="1" kern="100">
                <a:solidFill>
                  <a:srgbClr val="FF0000"/>
                </a:solidFill>
                <a:latin typeface="微软雅黑" panose="020B0503020204020204" charset="-122"/>
                <a:ea typeface="微软雅黑" panose="020B0503020204020204" charset="-122"/>
                <a:cs typeface="微软雅黑" panose="020B0503020204020204" charset="-122"/>
                <a:sym typeface="+mn-ea"/>
              </a:rPr>
              <a:t>C</a:t>
            </a:r>
            <a:r>
              <a:rPr lang="en-US" altLang="zh-CN" sz="2400" b="1" kern="100" baseline="-25000">
                <a:solidFill>
                  <a:srgbClr val="FF0000"/>
                </a:solidFill>
                <a:latin typeface="微软雅黑" panose="020B0503020204020204" charset="-122"/>
                <a:ea typeface="微软雅黑" panose="020B0503020204020204" charset="-122"/>
                <a:cs typeface="微软雅黑" panose="020B0503020204020204" charset="-122"/>
                <a:sym typeface="+mn-ea"/>
              </a:rPr>
              <a:t>4</a:t>
            </a:r>
            <a:r>
              <a:rPr lang="en-US" altLang="zh-CN" sz="2400" b="1">
                <a:solidFill>
                  <a:srgbClr val="FF0000"/>
                </a:solidFill>
                <a:latin typeface="Arial" panose="020B0604020202020204" pitchFamily="34" charset="0"/>
                <a:ea typeface="微软雅黑" panose="020B0503020204020204" charset="-122"/>
                <a:sym typeface="+mn-ea"/>
              </a:rPr>
              <a:t> →CO</a:t>
            </a:r>
            <a:r>
              <a:rPr lang="en-US" altLang="zh-CN" sz="2400" b="1" baseline="-25000">
                <a:solidFill>
                  <a:srgbClr val="FF0000"/>
                </a:solidFill>
                <a:latin typeface="Arial" panose="020B0604020202020204" pitchFamily="34" charset="0"/>
                <a:ea typeface="微软雅黑" panose="020B0503020204020204" charset="-122"/>
                <a:sym typeface="+mn-ea"/>
              </a:rPr>
              <a:t>2</a:t>
            </a:r>
            <a:r>
              <a:rPr lang="en-US" altLang="zh-CN" sz="2400" b="1">
                <a:solidFill>
                  <a:srgbClr val="FF0000"/>
                </a:solidFill>
                <a:latin typeface="Arial" panose="020B0604020202020204" pitchFamily="34" charset="0"/>
                <a:ea typeface="微软雅黑" panose="020B0503020204020204" charset="-122"/>
                <a:sym typeface="+mn-ea"/>
              </a:rPr>
              <a:t>→</a:t>
            </a:r>
            <a:r>
              <a:rPr lang="en-US" altLang="zh-CN" sz="2400" b="1" kern="100">
                <a:solidFill>
                  <a:srgbClr val="FF0000"/>
                </a:solidFill>
                <a:latin typeface="微软雅黑" panose="020B0503020204020204" charset="-122"/>
                <a:ea typeface="微软雅黑" panose="020B0503020204020204" charset="-122"/>
                <a:cs typeface="微软雅黑" panose="020B0503020204020204" charset="-122"/>
                <a:sym typeface="+mn-ea"/>
              </a:rPr>
              <a:t>C</a:t>
            </a:r>
            <a:r>
              <a:rPr lang="en-US" altLang="zh-CN" sz="2400" b="1" kern="100" baseline="-25000">
                <a:solidFill>
                  <a:srgbClr val="FF0000"/>
                </a:solidFill>
                <a:latin typeface="微软雅黑" panose="020B0503020204020204" charset="-122"/>
                <a:ea typeface="微软雅黑" panose="020B0503020204020204" charset="-122"/>
                <a:cs typeface="微软雅黑" panose="020B0503020204020204" charset="-122"/>
                <a:sym typeface="+mn-ea"/>
              </a:rPr>
              <a:t>3</a:t>
            </a:r>
            <a:r>
              <a:rPr lang="en-US" altLang="zh-CN" sz="2400" b="1">
                <a:solidFill>
                  <a:srgbClr val="FF0000"/>
                </a:solidFill>
                <a:latin typeface="Arial" panose="020B0604020202020204" pitchFamily="34" charset="0"/>
                <a:ea typeface="微软雅黑" panose="020B0503020204020204" charset="-122"/>
                <a:sym typeface="+mn-ea"/>
              </a:rPr>
              <a:t>→</a:t>
            </a:r>
            <a:r>
              <a:rPr lang="zh-CN" altLang="en-US" sz="2400" b="1">
                <a:solidFill>
                  <a:srgbClr val="FF0000"/>
                </a:solidFill>
                <a:latin typeface="Arial" panose="020B0604020202020204" pitchFamily="34" charset="0"/>
                <a:ea typeface="微软雅黑" panose="020B0503020204020204" charset="-122"/>
                <a:sym typeface="+mn-ea"/>
              </a:rPr>
              <a:t>（</a:t>
            </a:r>
            <a:r>
              <a:rPr lang="en-US" altLang="zh-CN" sz="2400" b="1">
                <a:solidFill>
                  <a:srgbClr val="FF0000"/>
                </a:solidFill>
                <a:latin typeface="Arial" panose="020B0604020202020204" pitchFamily="34" charset="0"/>
                <a:ea typeface="微软雅黑" panose="020B0503020204020204" charset="-122"/>
                <a:sym typeface="+mn-ea"/>
              </a:rPr>
              <a:t>CH</a:t>
            </a:r>
            <a:r>
              <a:rPr lang="en-US" altLang="zh-CN" sz="2400" b="1" baseline="-25000">
                <a:solidFill>
                  <a:srgbClr val="FF0000"/>
                </a:solidFill>
                <a:latin typeface="Arial" panose="020B0604020202020204" pitchFamily="34" charset="0"/>
                <a:ea typeface="微软雅黑" panose="020B0503020204020204" charset="-122"/>
                <a:sym typeface="+mn-ea"/>
              </a:rPr>
              <a:t>2</a:t>
            </a:r>
            <a:r>
              <a:rPr lang="en-US" altLang="zh-CN" sz="2400" b="1">
                <a:solidFill>
                  <a:srgbClr val="FF0000"/>
                </a:solidFill>
                <a:latin typeface="Arial" panose="020B0604020202020204" pitchFamily="34" charset="0"/>
                <a:ea typeface="微软雅黑" panose="020B0503020204020204" charset="-122"/>
                <a:sym typeface="+mn-ea"/>
              </a:rPr>
              <a:t>O</a:t>
            </a:r>
            <a:r>
              <a:rPr lang="zh-CN" altLang="en-US" sz="2400" b="1">
                <a:solidFill>
                  <a:srgbClr val="FF0000"/>
                </a:solidFill>
                <a:latin typeface="Arial" panose="020B0604020202020204" pitchFamily="34" charset="0"/>
                <a:ea typeface="微软雅黑" panose="020B0503020204020204" charset="-122"/>
                <a:sym typeface="+mn-ea"/>
              </a:rPr>
              <a:t>）</a:t>
            </a:r>
            <a:endParaRPr lang="en-US" altLang="zh-CN" sz="2400" b="1">
              <a:solidFill>
                <a:srgbClr val="FF0000"/>
              </a:solidFill>
              <a:latin typeface="Arial" panose="020B0604020202020204" pitchFamily="34" charset="0"/>
              <a:ea typeface="微软雅黑" panose="020B0503020204020204" charset="-122"/>
              <a:sym typeface="+mn-ea"/>
            </a:endParaRPr>
          </a:p>
          <a:p>
            <a:pPr algn="l"/>
            <a:endParaRPr lang="en-US" altLang="zh-CN" sz="2400" b="1">
              <a:solidFill>
                <a:srgbClr val="FF0000"/>
              </a:solidFill>
              <a:latin typeface="Arial" panose="020B0604020202020204" pitchFamily="34" charset="0"/>
              <a:ea typeface="微软雅黑" panose="020B0503020204020204" charset="-122"/>
              <a:sym typeface="+mn-ea"/>
            </a:endParaRPr>
          </a:p>
        </p:txBody>
      </p:sp>
      <p:pic>
        <p:nvPicPr>
          <p:cNvPr id="11" name="Picture 3"/>
          <p:cNvPicPr>
            <a:picLocks noChangeAspect="1" noChangeArrowheads="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6250"/>
          <a:stretch>
            <a:fillRect/>
          </a:stretch>
        </p:blipFill>
        <p:spPr bwMode="auto">
          <a:xfrm>
            <a:off x="46990" y="3429000"/>
            <a:ext cx="64973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3520" y="404495"/>
            <a:ext cx="11878310" cy="1641475"/>
          </a:xfrm>
          <a:prstGeom prst="rect">
            <a:avLst/>
          </a:prstGeom>
          <a:noFill/>
          <a:ln w="9525">
            <a:noFill/>
          </a:ln>
        </p:spPr>
        <p:txBody>
          <a:bodyPr wrap="square">
            <a:spAutoFit/>
          </a:bodyPr>
          <a:p>
            <a:pPr algn="just">
              <a:lnSpc>
                <a:spcPct val="120000"/>
              </a:lnSpc>
              <a:spcAft>
                <a:spcPct val="0"/>
              </a:spcAft>
              <a:tabLst>
                <a:tab pos="2700655" algn="l"/>
              </a:tabLst>
            </a:pPr>
            <a:r>
              <a:rPr lang="zh-CN" altLang="zh-CN" sz="2800" kern="100">
                <a:latin typeface="微软雅黑" panose="020B0503020204020204" charset="-122"/>
                <a:ea typeface="微软雅黑" panose="020B0503020204020204" charset="-122"/>
                <a:cs typeface="微软雅黑" panose="020B0503020204020204" charset="-122"/>
                <a:sym typeface="+mn-ea"/>
              </a:rPr>
              <a:t>③</a:t>
            </a:r>
            <a:r>
              <a:rPr lang="zh-CN" sz="2800" kern="0">
                <a:effectLst/>
                <a:latin typeface="微软雅黑" panose="020B0503020204020204" charset="-122"/>
                <a:ea typeface="微软雅黑" panose="020B0503020204020204" charset="-122"/>
                <a:cs typeface="微软雅黑" panose="020B0503020204020204" charset="-122"/>
              </a:rPr>
              <a:t>进入叶肉细胞的</a:t>
            </a:r>
            <a:r>
              <a:rPr lang="en-US" sz="2800" kern="0">
                <a:effectLst/>
                <a:latin typeface="微软雅黑" panose="020B0503020204020204" charset="-122"/>
                <a:ea typeface="微软雅黑" panose="020B0503020204020204" charset="-122"/>
                <a:cs typeface="微软雅黑" panose="020B0503020204020204" charset="-122"/>
              </a:rPr>
              <a:t>CO</a:t>
            </a:r>
            <a:r>
              <a:rPr lang="en-US" sz="2800" kern="0" baseline="-25000">
                <a:effectLst/>
                <a:latin typeface="微软雅黑" panose="020B0503020204020204" charset="-122"/>
                <a:ea typeface="微软雅黑" panose="020B0503020204020204" charset="-122"/>
                <a:cs typeface="微软雅黑" panose="020B0503020204020204" charset="-122"/>
              </a:rPr>
              <a:t>2</a:t>
            </a:r>
            <a:r>
              <a:rPr lang="zh-CN" sz="2800" kern="0">
                <a:effectLst/>
                <a:latin typeface="微软雅黑" panose="020B0503020204020204" charset="-122"/>
                <a:ea typeface="微软雅黑" panose="020B0503020204020204" charset="-122"/>
                <a:cs typeface="微软雅黑" panose="020B0503020204020204" charset="-122"/>
              </a:rPr>
              <a:t>首先与</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反应，固定产生的第一个产物为</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a:t>
            </a:r>
            <a:r>
              <a:rPr lang="zh-CN" altLang="zh-CN" sz="2800" kern="0">
                <a:effectLst/>
                <a:latin typeface="微软雅黑" panose="020B0503020204020204" charset="-122"/>
                <a:ea typeface="微软雅黑" panose="020B0503020204020204" charset="-122"/>
                <a:cs typeface="微软雅黑" panose="020B0503020204020204" charset="-122"/>
                <a:sym typeface="+mn-ea"/>
              </a:rPr>
              <a:t>进而</a:t>
            </a:r>
            <a:r>
              <a:rPr lang="en-US" altLang="zh-CN" sz="2800" kern="100">
                <a:latin typeface="微软雅黑" panose="020B0503020204020204" charset="-122"/>
                <a:ea typeface="微软雅黑" panose="020B0503020204020204" charset="-122"/>
                <a:cs typeface="微软雅黑" panose="020B0503020204020204" charset="-122"/>
                <a:sym typeface="+mn-ea"/>
              </a:rPr>
              <a:t>C</a:t>
            </a:r>
            <a:r>
              <a:rPr lang="en-US" altLang="zh-CN" sz="2800" kern="100" baseline="-25000">
                <a:latin typeface="微软雅黑" panose="020B0503020204020204" charset="-122"/>
                <a:ea typeface="微软雅黑" panose="020B0503020204020204" charset="-122"/>
                <a:cs typeface="微软雅黑" panose="020B0503020204020204" charset="-122"/>
                <a:sym typeface="+mn-ea"/>
              </a:rPr>
              <a:t>4</a:t>
            </a:r>
            <a:r>
              <a:rPr lang="zh-CN" altLang="zh-CN" sz="2800" kern="0">
                <a:effectLst/>
                <a:latin typeface="微软雅黑" panose="020B0503020204020204" charset="-122"/>
                <a:ea typeface="微软雅黑" panose="020B0503020204020204" charset="-122"/>
                <a:cs typeface="微软雅黑" panose="020B0503020204020204" charset="-122"/>
                <a:sym typeface="+mn-ea"/>
              </a:rPr>
              <a:t>进入维管束鞘细胞中分解产生</a:t>
            </a:r>
            <a:r>
              <a:rPr lang="en-US" altLang="zh-CN" sz="2800" kern="0">
                <a:effectLst/>
                <a:latin typeface="微软雅黑" panose="020B0503020204020204" charset="-122"/>
                <a:ea typeface="微软雅黑" panose="020B0503020204020204" charset="-122"/>
                <a:cs typeface="微软雅黑" panose="020B0503020204020204" charset="-122"/>
                <a:sym typeface="+mn-ea"/>
              </a:rPr>
              <a:t>CO</a:t>
            </a:r>
            <a:r>
              <a:rPr lang="en-US" altLang="zh-CN" sz="2800" kern="0" baseline="-25000">
                <a:effectLst/>
                <a:latin typeface="微软雅黑" panose="020B0503020204020204" charset="-122"/>
                <a:ea typeface="微软雅黑" panose="020B0503020204020204" charset="-122"/>
                <a:cs typeface="微软雅黑" panose="020B0503020204020204" charset="-122"/>
                <a:sym typeface="+mn-ea"/>
              </a:rPr>
              <a:t>2</a:t>
            </a:r>
            <a:r>
              <a:rPr lang="zh-CN" altLang="zh-CN" sz="2800" kern="0">
                <a:effectLst/>
                <a:latin typeface="微软雅黑" panose="020B0503020204020204" charset="-122"/>
                <a:ea typeface="微软雅黑" panose="020B0503020204020204" charset="-122"/>
                <a:cs typeface="微软雅黑" panose="020B0503020204020204" charset="-122"/>
                <a:sym typeface="+mn-ea"/>
              </a:rPr>
              <a:t>进入</a:t>
            </a:r>
            <a:r>
              <a:rPr lang="zh-CN" altLang="zh-CN" sz="2800" u="sng" kern="0">
                <a:effectLst/>
                <a:latin typeface="微软雅黑" panose="020B0503020204020204" charset="-122"/>
                <a:ea typeface="微软雅黑" panose="020B0503020204020204" charset="-122"/>
                <a:cs typeface="微软雅黑" panose="020B0503020204020204" charset="-122"/>
                <a:sym typeface="+mn-ea"/>
              </a:rPr>
              <a:t> </a:t>
            </a:r>
            <a:r>
              <a:rPr lang="en-US" altLang="zh-CN" sz="2800" u="sng" kern="0">
                <a:effectLst/>
                <a:latin typeface="微软雅黑" panose="020B0503020204020204" charset="-122"/>
                <a:ea typeface="微软雅黑" panose="020B0503020204020204" charset="-122"/>
                <a:cs typeface="微软雅黑" panose="020B0503020204020204" charset="-122"/>
                <a:sym typeface="+mn-ea"/>
              </a:rPr>
              <a:t>                       </a:t>
            </a:r>
            <a:r>
              <a:rPr lang="zh-CN" altLang="en-US" sz="2800" kern="0">
                <a:effectLst/>
                <a:latin typeface="微软雅黑" panose="020B0503020204020204" charset="-122"/>
                <a:ea typeface="微软雅黑" panose="020B0503020204020204" charset="-122"/>
                <a:cs typeface="微软雅黑" panose="020B0503020204020204" charset="-122"/>
                <a:sym typeface="+mn-ea"/>
              </a:rPr>
              <a:t>，</a:t>
            </a:r>
            <a:r>
              <a:rPr lang="zh-CN" sz="2800" kern="0">
                <a:effectLst/>
                <a:latin typeface="微软雅黑" panose="020B0503020204020204" charset="-122"/>
                <a:ea typeface="微软雅黑" panose="020B0503020204020204" charset="-122"/>
                <a:cs typeface="微软雅黑" panose="020B0503020204020204" charset="-122"/>
              </a:rPr>
              <a:t>因而将此类植物称为</a:t>
            </a:r>
            <a:r>
              <a:rPr lang="en-US" sz="2800" kern="0">
                <a:effectLst/>
                <a:latin typeface="微软雅黑" panose="020B0503020204020204" charset="-122"/>
                <a:ea typeface="微软雅黑" panose="020B0503020204020204" charset="-122"/>
                <a:cs typeface="微软雅黑" panose="020B0503020204020204" charset="-122"/>
              </a:rPr>
              <a:t>C</a:t>
            </a:r>
            <a:r>
              <a:rPr lang="zh-CN" sz="2800" kern="0" baseline="-25000">
                <a:effectLst/>
                <a:latin typeface="微软雅黑" panose="020B0503020204020204" charset="-122"/>
                <a:ea typeface="微软雅黑" panose="020B0503020204020204" charset="-122"/>
                <a:cs typeface="微软雅黑" panose="020B0503020204020204" charset="-122"/>
              </a:rPr>
              <a:t>4</a:t>
            </a:r>
            <a:r>
              <a:rPr lang="zh-CN" sz="2800" kern="0">
                <a:effectLst/>
                <a:latin typeface="微软雅黑" panose="020B0503020204020204" charset="-122"/>
                <a:ea typeface="微软雅黑" panose="020B0503020204020204" charset="-122"/>
                <a:cs typeface="微软雅黑" panose="020B0503020204020204" charset="-122"/>
              </a:rPr>
              <a:t>植物，其进行的固定途径称为</a:t>
            </a:r>
            <a:r>
              <a:rPr lang="en-US" sz="2800" u="sng" kern="0">
                <a:effectLst/>
                <a:latin typeface="微软雅黑" panose="020B0503020204020204" charset="-122"/>
                <a:ea typeface="微软雅黑" panose="020B0503020204020204" charset="-122"/>
                <a:cs typeface="微软雅黑" panose="020B0503020204020204" charset="-122"/>
              </a:rPr>
              <a:t>               </a:t>
            </a:r>
            <a:r>
              <a:rPr lang="zh-CN" sz="2800" kern="0">
                <a:effectLst/>
                <a:latin typeface="微软雅黑" panose="020B0503020204020204" charset="-122"/>
                <a:ea typeface="微软雅黑" panose="020B0503020204020204" charset="-122"/>
                <a:cs typeface="微软雅黑" panose="020B0503020204020204" charset="-122"/>
              </a:rPr>
              <a:t>。</a:t>
            </a:r>
            <a:endParaRPr lang="zh-CN" altLang="en-US" sz="2800" kern="0">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574030" y="404495"/>
            <a:ext cx="1043940" cy="521970"/>
          </a:xfrm>
          <a:prstGeom prst="rect">
            <a:avLst/>
          </a:prstGeom>
          <a:noFill/>
          <a:ln w="9525">
            <a:noFill/>
          </a:ln>
        </p:spPr>
        <p:txBody>
          <a:bodyPr wrap="square">
            <a:spAutoFit/>
          </a:bodyPr>
          <a:p>
            <a:pPr indent="0"/>
            <a:r>
              <a:rPr lang="en-US" sz="2800" b="1" kern="0">
                <a:solidFill>
                  <a:srgbClr val="FF0000"/>
                </a:solidFill>
                <a:effectLst/>
                <a:latin typeface="微软雅黑" panose="020B0503020204020204" charset="-122"/>
                <a:ea typeface="微软雅黑" panose="020B0503020204020204" charset="-122"/>
                <a:cs typeface="微软雅黑" panose="020B0503020204020204" charset="-122"/>
              </a:rPr>
              <a:t>PEP</a:t>
            </a:r>
            <a:endParaRPr lang="en-US" sz="2800" b="1" kern="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911225" y="926465"/>
            <a:ext cx="664845" cy="521970"/>
          </a:xfrm>
          <a:prstGeom prst="rect">
            <a:avLst/>
          </a:prstGeom>
          <a:noFill/>
          <a:ln w="9525">
            <a:noFill/>
          </a:ln>
        </p:spPr>
        <p:txBody>
          <a:bodyPr wrap="square">
            <a:spAutoFit/>
          </a:bodyPr>
          <a:p>
            <a:pPr indent="0"/>
            <a:r>
              <a:rPr lang="en-US" sz="2800" b="1" kern="0">
                <a:solidFill>
                  <a:srgbClr val="FF0000"/>
                </a:solidFill>
                <a:effectLst/>
                <a:latin typeface="微软雅黑" panose="020B0503020204020204" charset="-122"/>
                <a:ea typeface="微软雅黑" panose="020B0503020204020204" charset="-122"/>
                <a:cs typeface="微软雅黑" panose="020B0503020204020204" charset="-122"/>
              </a:rPr>
              <a:t>C</a:t>
            </a:r>
            <a:r>
              <a:rPr lang="en-US" sz="2800" b="1" kern="0" baseline="-25000">
                <a:solidFill>
                  <a:srgbClr val="FF0000"/>
                </a:solidFill>
                <a:effectLst/>
                <a:latin typeface="微软雅黑" panose="020B0503020204020204" charset="-122"/>
                <a:ea typeface="微软雅黑" panose="020B0503020204020204" charset="-122"/>
                <a:cs typeface="微软雅黑" panose="020B0503020204020204" charset="-122"/>
              </a:rPr>
              <a:t>4</a:t>
            </a:r>
            <a:endParaRPr lang="en-US" sz="2800" b="1" kern="0" baseline="-250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8688070" y="1524000"/>
            <a:ext cx="1422400" cy="521970"/>
          </a:xfrm>
          <a:prstGeom prst="rect">
            <a:avLst/>
          </a:prstGeom>
          <a:noFill/>
          <a:ln w="9525">
            <a:noFill/>
          </a:ln>
        </p:spPr>
        <p:txBody>
          <a:bodyPr wrap="square">
            <a:spAutoFit/>
          </a:bodyPr>
          <a:p>
            <a:pPr indent="0"/>
            <a:r>
              <a:rPr lang="en-US" altLang="zh-CN" sz="2800" b="1" kern="0">
                <a:solidFill>
                  <a:srgbClr val="FF0000"/>
                </a:solidFill>
                <a:effectLst/>
                <a:latin typeface="微软雅黑" panose="020B0503020204020204" charset="-122"/>
                <a:ea typeface="微软雅黑" panose="020B0503020204020204" charset="-122"/>
                <a:cs typeface="微软雅黑" panose="020B0503020204020204" charset="-122"/>
              </a:rPr>
              <a:t>C</a:t>
            </a:r>
            <a:r>
              <a:rPr lang="en-US" altLang="zh-CN" sz="2800" b="1" kern="0" baseline="-25000">
                <a:solidFill>
                  <a:srgbClr val="FF0000"/>
                </a:solidFill>
                <a:effectLst/>
                <a:latin typeface="微软雅黑" panose="020B0503020204020204" charset="-122"/>
                <a:ea typeface="微软雅黑" panose="020B0503020204020204" charset="-122"/>
                <a:cs typeface="微软雅黑" panose="020B0503020204020204" charset="-122"/>
              </a:rPr>
              <a:t>4</a:t>
            </a:r>
            <a:r>
              <a:rPr lang="zh-CN" altLang="en-US" sz="2800" b="1" kern="0">
                <a:solidFill>
                  <a:srgbClr val="FF0000"/>
                </a:solidFill>
                <a:effectLst/>
                <a:latin typeface="微软雅黑" panose="020B0503020204020204" charset="-122"/>
                <a:ea typeface="微软雅黑" panose="020B0503020204020204" charset="-122"/>
                <a:cs typeface="微软雅黑" panose="020B0503020204020204" charset="-122"/>
              </a:rPr>
              <a:t>途径</a:t>
            </a:r>
            <a:endParaRPr lang="zh-CN" altLang="en-US" sz="2800" b="1" kern="0">
              <a:solidFill>
                <a:srgbClr val="FF0000"/>
              </a:solidFill>
              <a:effectLst/>
              <a:latin typeface="微软雅黑" panose="020B0503020204020204" charset="-122"/>
              <a:ea typeface="微软雅黑" panose="020B0503020204020204" charset="-122"/>
              <a:cs typeface="微软雅黑" panose="020B0503020204020204" charset="-122"/>
            </a:endParaRPr>
          </a:p>
        </p:txBody>
      </p:sp>
      <p:pic>
        <p:nvPicPr>
          <p:cNvPr id="11" name="Picture 3"/>
          <p:cNvPicPr>
            <a:picLocks noChangeAspect="1" noChangeArrowheads="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3520" y="2564765"/>
            <a:ext cx="686371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9120505" y="926465"/>
            <a:ext cx="2103120" cy="521970"/>
          </a:xfrm>
          <a:prstGeom prst="rect">
            <a:avLst/>
          </a:prstGeom>
          <a:noFill/>
        </p:spPr>
        <p:txBody>
          <a:bodyPr wrap="square" rtlCol="0" anchor="t">
            <a:spAutoFit/>
          </a:bodyPr>
          <a:p>
            <a:r>
              <a:rPr lang="zh-CN" altLang="zh-CN" sz="2800" b="1" kern="0">
                <a:solidFill>
                  <a:srgbClr val="FF0000"/>
                </a:solidFill>
                <a:effectLst/>
                <a:latin typeface="微软雅黑" panose="020B0503020204020204" charset="-122"/>
                <a:ea typeface="微软雅黑" panose="020B0503020204020204" charset="-122"/>
                <a:cs typeface="微软雅黑" panose="020B0503020204020204" charset="-122"/>
                <a:sym typeface="+mn-ea"/>
              </a:rPr>
              <a:t>卡尔文循环</a:t>
            </a:r>
            <a:endParaRPr lang="zh-CN" altLang="zh-CN" sz="2800" b="1" kern="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7087235" y="2967990"/>
            <a:ext cx="5198110" cy="922020"/>
          </a:xfrm>
          <a:prstGeom prst="rect">
            <a:avLst/>
          </a:prstGeom>
          <a:solidFill>
            <a:schemeClr val="accent2">
              <a:lumMod val="40000"/>
              <a:lumOff val="60000"/>
            </a:schemeClr>
          </a:solidFill>
        </p:spPr>
        <p:txBody>
          <a:bodyPr wrap="square">
            <a:noAutofit/>
            <a:extLst>
              <a:ext uri="{4A0BC546-FE56-4ADE-93B0-CB8AF2F6F144}">
                <wpsdc:textFrameExt xmlns:wpsdc="http://www.wps.cn/officeDocument/2022/drawingmlCustomData" type="text"/>
              </a:ext>
            </a:extLst>
          </a:bodyPr>
          <a:p>
            <a:pPr algn="l"/>
            <a:r>
              <a:rPr lang="zh-CN" altLang="en-US" sz="2400">
                <a:latin typeface="Arial" panose="020B0604020202020204" pitchFamily="34" charset="0"/>
                <a:ea typeface="微软雅黑" panose="020B0503020204020204" charset="-122"/>
              </a:rPr>
              <a:t>问题</a:t>
            </a:r>
            <a:r>
              <a:rPr lang="en-US" altLang="zh-CN" sz="2400">
                <a:latin typeface="Arial" panose="020B0604020202020204" pitchFamily="34" charset="0"/>
                <a:ea typeface="微软雅黑" panose="020B0503020204020204" charset="-122"/>
              </a:rPr>
              <a:t>2</a:t>
            </a:r>
            <a:r>
              <a:rPr lang="zh-CN" altLang="en-US" sz="2400">
                <a:latin typeface="Arial" panose="020B0604020202020204" pitchFamily="34" charset="0"/>
                <a:ea typeface="微软雅黑" panose="020B0503020204020204" charset="-122"/>
              </a:rPr>
              <a:t>：为什么</a:t>
            </a:r>
            <a:r>
              <a:rPr lang="en-US" altLang="zh-CN" sz="2400" kern="100">
                <a:latin typeface="微软雅黑" panose="020B0503020204020204" charset="-122"/>
                <a:ea typeface="微软雅黑" panose="020B0503020204020204" charset="-122"/>
                <a:cs typeface="微软雅黑" panose="020B0503020204020204" charset="-122"/>
                <a:sym typeface="+mn-ea"/>
              </a:rPr>
              <a:t>C</a:t>
            </a:r>
            <a:r>
              <a:rPr lang="en-US" altLang="zh-CN" sz="2400" kern="100" baseline="-25000">
                <a:latin typeface="微软雅黑" panose="020B0503020204020204" charset="-122"/>
                <a:ea typeface="微软雅黑" panose="020B0503020204020204" charset="-122"/>
                <a:cs typeface="微软雅黑" panose="020B0503020204020204" charset="-122"/>
                <a:sym typeface="+mn-ea"/>
              </a:rPr>
              <a:t>4 </a:t>
            </a:r>
            <a:r>
              <a:rPr lang="zh-CN" altLang="en-US" sz="2400" kern="100">
                <a:latin typeface="微软雅黑" panose="020B0503020204020204" charset="-122"/>
                <a:ea typeface="微软雅黑" panose="020B0503020204020204" charset="-122"/>
                <a:cs typeface="微软雅黑" panose="020B0503020204020204" charset="-122"/>
                <a:sym typeface="+mn-ea"/>
              </a:rPr>
              <a:t>植物比</a:t>
            </a:r>
            <a:r>
              <a:rPr lang="en-US" altLang="zh-CN" sz="2400" kern="100">
                <a:latin typeface="微软雅黑" panose="020B0503020204020204" charset="-122"/>
                <a:ea typeface="微软雅黑" panose="020B0503020204020204" charset="-122"/>
                <a:cs typeface="微软雅黑" panose="020B0503020204020204" charset="-122"/>
                <a:sym typeface="+mn-ea"/>
              </a:rPr>
              <a:t>C</a:t>
            </a:r>
            <a:r>
              <a:rPr lang="en-US" altLang="zh-CN" sz="2400" kern="100" baseline="-25000">
                <a:latin typeface="微软雅黑" panose="020B0503020204020204" charset="-122"/>
                <a:ea typeface="微软雅黑" panose="020B0503020204020204" charset="-122"/>
                <a:cs typeface="微软雅黑" panose="020B0503020204020204" charset="-122"/>
                <a:sym typeface="+mn-ea"/>
              </a:rPr>
              <a:t>3</a:t>
            </a:r>
            <a:r>
              <a:rPr lang="zh-CN" altLang="en-US" sz="2400" kern="100">
                <a:latin typeface="微软雅黑" panose="020B0503020204020204" charset="-122"/>
                <a:ea typeface="微软雅黑" panose="020B0503020204020204" charset="-122"/>
                <a:cs typeface="微软雅黑" panose="020B0503020204020204" charset="-122"/>
                <a:sym typeface="+mn-ea"/>
              </a:rPr>
              <a:t>植物更适合干旱的环境</a:t>
            </a:r>
            <a:r>
              <a:rPr lang="zh-CN" altLang="en-US" sz="2400" kern="100">
                <a:latin typeface="微软雅黑" panose="020B0503020204020204" charset="-122"/>
                <a:ea typeface="微软雅黑" panose="020B0503020204020204" charset="-122"/>
                <a:cs typeface="微软雅黑" panose="020B0503020204020204" charset="-122"/>
                <a:sym typeface="+mn-ea"/>
              </a:rPr>
              <a:t>？</a:t>
            </a:r>
            <a:endParaRPr lang="en-US" altLang="zh-CN" sz="2400" kern="10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7057390" y="4293235"/>
            <a:ext cx="5227955" cy="2124075"/>
          </a:xfrm>
          <a:prstGeom prst="rect">
            <a:avLst/>
          </a:prstGeom>
          <a:noFill/>
        </p:spPr>
        <p:txBody>
          <a:bodyPr wrap="square" rtlCol="0" anchor="t">
            <a:noAutofit/>
          </a:bodyPr>
          <a:p>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4</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植物</a:t>
            </a:r>
            <a:r>
              <a:rPr lang="en-US" altLang="zh-CN" sz="2600" b="1" kern="100">
                <a:solidFill>
                  <a:srgbClr val="262626"/>
                </a:solidFill>
                <a:highlight>
                  <a:srgbClr val="FFFF00"/>
                </a:highlight>
                <a:latin typeface="Times New Roman" panose="02020603050405020304" pitchFamily="18" charset="0"/>
                <a:ea typeface="宋体" panose="02010600030101010101" pitchFamily="2" charset="-122"/>
                <a:cs typeface="Courier New" panose="02070309020205020404" pitchFamily="49" charset="0"/>
                <a:sym typeface="+mn-ea"/>
              </a:rPr>
              <a:t>PEP</a:t>
            </a:r>
            <a:r>
              <a:rPr lang="zh-CN" altLang="zh-CN" sz="2600" b="1" kern="100">
                <a:solidFill>
                  <a:srgbClr val="262626"/>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羧化酶对</a:t>
            </a:r>
            <a:r>
              <a:rPr lang="en-US" altLang="zh-CN" sz="2600" b="1" kern="100">
                <a:solidFill>
                  <a:srgbClr val="262626"/>
                </a:solidFill>
                <a:highlight>
                  <a:srgbClr val="FFFF00"/>
                </a:highlight>
                <a:latin typeface="Times New Roman" panose="02020603050405020304" pitchFamily="18" charset="0"/>
                <a:ea typeface="宋体" panose="02010600030101010101" pitchFamily="2" charset="-122"/>
                <a:cs typeface="Courier New" panose="02070309020205020404" pitchFamily="49" charset="0"/>
                <a:sym typeface="+mn-ea"/>
              </a:rPr>
              <a:t>CO</a:t>
            </a:r>
            <a:r>
              <a:rPr lang="en-US" altLang="zh-CN" sz="2600" b="1" kern="100" baseline="-25000">
                <a:solidFill>
                  <a:srgbClr val="262626"/>
                </a:solidFill>
                <a:highlight>
                  <a:srgbClr val="FFFF00"/>
                </a:highlight>
                <a:latin typeface="Times New Roman" panose="02020603050405020304" pitchFamily="18" charset="0"/>
                <a:ea typeface="宋体" panose="02010600030101010101" pitchFamily="2" charset="-122"/>
                <a:cs typeface="Courier New" panose="02070309020205020404" pitchFamily="49" charset="0"/>
                <a:sym typeface="+mn-ea"/>
              </a:rPr>
              <a:t>2</a:t>
            </a:r>
            <a:r>
              <a:rPr lang="zh-CN" altLang="zh-CN" sz="2600" b="1" kern="100">
                <a:solidFill>
                  <a:srgbClr val="262626"/>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具有高亲和力</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，当外界环境干旱导致植物气孔导度减小时，</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4</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植物就能利用细胞间隙低浓度的</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CO</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2</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继续生长，而</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C</a:t>
            </a:r>
            <a:r>
              <a:rPr lang="en-US" altLang="zh-CN" sz="2600" b="1" kern="100" baseline="-25000">
                <a:solidFill>
                  <a:srgbClr val="262626"/>
                </a:solidFill>
                <a:latin typeface="Times New Roman" panose="02020603050405020304" pitchFamily="18" charset="0"/>
                <a:ea typeface="宋体" panose="02010600030101010101" pitchFamily="2" charset="-122"/>
                <a:cs typeface="Courier New" panose="02070309020205020404" pitchFamily="49" charset="0"/>
                <a:sym typeface="+mn-ea"/>
              </a:rPr>
              <a:t>3</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植物则不能</a:t>
            </a:r>
            <a:r>
              <a:rPr lang="en-US"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P spid="6" grpId="0" bldLvl="0" animBg="1"/>
      <p:bldP spid="6"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4220" y="-151"/>
            <a:ext cx="5806440" cy="737235"/>
          </a:xfrm>
          <a:prstGeom prst="rect">
            <a:avLst/>
          </a:prstGeom>
        </p:spPr>
        <p:txBody>
          <a:bodyPr wrap="none">
            <a:spAutoFit/>
          </a:bodyPr>
          <a:p>
            <a:pPr indent="374015" algn="just">
              <a:lnSpc>
                <a:spcPct val="150000"/>
              </a:lnSpc>
              <a:spcAft>
                <a:spcPct val="0"/>
              </a:spcAft>
              <a:tabLst>
                <a:tab pos="3199765" algn="l"/>
              </a:tabLst>
            </a:pPr>
            <a:r>
              <a:rPr lang="en-US" sz="2800" b="1" kern="100">
                <a:solidFill>
                  <a:prstClr val="black"/>
                </a:solidFill>
                <a:latin typeface="微软雅黑" panose="020B0503020204020204" charset="-122"/>
                <a:cs typeface="Times New Roman" panose="02020603050405020304" pitchFamily="18" charset="0"/>
              </a:rPr>
              <a:t>2</a:t>
            </a:r>
            <a:r>
              <a:rPr lang="zh-CN" altLang="en-US" sz="2800" b="1" kern="100">
                <a:solidFill>
                  <a:prstClr val="black"/>
                </a:solidFill>
                <a:latin typeface="微软雅黑" panose="020B0503020204020204" charset="-122"/>
                <a:cs typeface="Times New Roman" panose="02020603050405020304" pitchFamily="18" charset="0"/>
              </a:rPr>
              <a:t>、</a:t>
            </a:r>
            <a:r>
              <a:rPr lang="en-US" altLang="zh-CN" sz="2800" b="1" kern="100">
                <a:solidFill>
                  <a:prstClr val="black"/>
                </a:solidFill>
                <a:latin typeface="微软雅黑" panose="020B0503020204020204" charset="-122"/>
                <a:cs typeface="Courier New" panose="02070309020205020404" pitchFamily="49" charset="0"/>
              </a:rPr>
              <a:t>C</a:t>
            </a:r>
            <a:r>
              <a:rPr lang="en-US" altLang="zh-CN" sz="2800" b="1" kern="100" baseline="-25000">
                <a:solidFill>
                  <a:prstClr val="black"/>
                </a:solidFill>
                <a:latin typeface="微软雅黑" panose="020B0503020204020204" charset="-122"/>
                <a:cs typeface="Courier New" panose="02070309020205020404" pitchFamily="49" charset="0"/>
              </a:rPr>
              <a:t>3</a:t>
            </a:r>
            <a:r>
              <a:rPr lang="zh-CN" altLang="zh-CN" sz="2800" b="1" kern="100">
                <a:solidFill>
                  <a:prstClr val="black"/>
                </a:solidFill>
                <a:latin typeface="微软雅黑" panose="020B0503020204020204" charset="-122"/>
                <a:cs typeface="Times New Roman" panose="02020603050405020304" pitchFamily="18" charset="0"/>
              </a:rPr>
              <a:t>植物与</a:t>
            </a:r>
            <a:r>
              <a:rPr lang="en-US" altLang="zh-CN" sz="2800" b="1" kern="100">
                <a:solidFill>
                  <a:prstClr val="black"/>
                </a:solidFill>
                <a:latin typeface="微软雅黑" panose="020B0503020204020204" charset="-122"/>
                <a:cs typeface="Courier New" panose="02070309020205020404" pitchFamily="49" charset="0"/>
              </a:rPr>
              <a:t>C</a:t>
            </a:r>
            <a:r>
              <a:rPr lang="en-US" altLang="zh-CN" sz="2800" b="1" kern="100" baseline="-25000">
                <a:solidFill>
                  <a:prstClr val="black"/>
                </a:solidFill>
                <a:latin typeface="微软雅黑" panose="020B0503020204020204" charset="-122"/>
                <a:cs typeface="Courier New" panose="02070309020205020404" pitchFamily="49" charset="0"/>
              </a:rPr>
              <a:t>4</a:t>
            </a:r>
            <a:r>
              <a:rPr lang="zh-CN" altLang="zh-CN" sz="2800" b="1" kern="100">
                <a:solidFill>
                  <a:prstClr val="black"/>
                </a:solidFill>
                <a:latin typeface="微软雅黑" panose="020B0503020204020204" charset="-122"/>
                <a:cs typeface="Times New Roman" panose="02020603050405020304" pitchFamily="18" charset="0"/>
              </a:rPr>
              <a:t>植物叶片结构比较</a:t>
            </a:r>
            <a:endParaRPr lang="zh-CN" altLang="zh-CN" sz="2800" b="1" kern="100">
              <a:solidFill>
                <a:prstClr val="black"/>
              </a:solidFill>
              <a:latin typeface="微软雅黑" panose="020B0503020204020204" charset="-122"/>
              <a:cs typeface="Times New Roman" panose="02020603050405020304" pitchFamily="18" charset="0"/>
            </a:endParaRPr>
          </a:p>
        </p:txBody>
      </p:sp>
      <p:pic>
        <p:nvPicPr>
          <p:cNvPr id="2050"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40548" y="874680"/>
            <a:ext cx="9012684" cy="32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p:nvPr>
            <p:custDataLst>
              <p:tags r:id="rId2"/>
            </p:custDataLst>
          </p:nvPr>
        </p:nvGraphicFramePr>
        <p:xfrm>
          <a:off x="810260" y="4446270"/>
          <a:ext cx="10571480" cy="2228850"/>
        </p:xfrm>
        <a:graphic>
          <a:graphicData uri="http://schemas.openxmlformats.org/drawingml/2006/table">
            <a:tbl>
              <a:tblPr firstRow="1" bandRow="1">
                <a:tableStyleId>{5C22544A-7EE6-4342-B048-85BDC9FD1C3A}</a:tableStyleId>
              </a:tblPr>
              <a:tblGrid>
                <a:gridCol w="1850390"/>
                <a:gridCol w="1850390"/>
                <a:gridCol w="1850390"/>
                <a:gridCol w="3554730"/>
                <a:gridCol w="1465580"/>
              </a:tblGrid>
              <a:tr h="484505">
                <a:tc rowSpan="2">
                  <a:txBody>
                    <a:bodyPr/>
                    <a:p>
                      <a:pPr>
                        <a:buNone/>
                      </a:pPr>
                      <a:endParaRPr lang="zh-CN" altLang="en-US"/>
                    </a:p>
                  </a:txBody>
                  <a:tcPr/>
                </a:tc>
                <a:tc gridSpan="2">
                  <a:txBody>
                    <a:bodyPr/>
                    <a:p>
                      <a:pPr algn="ctr">
                        <a:buNone/>
                      </a:pPr>
                      <a:r>
                        <a:rPr lang="zh-CN" altLang="en-US" sz="2800"/>
                        <a:t>维管束鞘细胞</a:t>
                      </a:r>
                      <a:endParaRPr lang="zh-CN" altLang="en-US" sz="2800"/>
                    </a:p>
                  </a:txBody>
                  <a:tcPr/>
                </a:tc>
                <a:tc hMerge="1">
                  <a:tcPr/>
                </a:tc>
                <a:tc gridSpan="2">
                  <a:txBody>
                    <a:bodyPr/>
                    <a:p>
                      <a:pPr algn="ctr">
                        <a:buNone/>
                      </a:pPr>
                      <a:r>
                        <a:rPr lang="zh-CN" altLang="en-US" sz="2800">
                          <a:sym typeface="+mn-ea"/>
                        </a:rPr>
                        <a:t>叶肉细胞</a:t>
                      </a:r>
                      <a:endParaRPr lang="zh-CN" altLang="en-US"/>
                    </a:p>
                  </a:txBody>
                  <a:tcPr/>
                </a:tc>
                <a:tc hMerge="1">
                  <a:tcPr/>
                </a:tc>
              </a:tr>
              <a:tr h="484505">
                <a:tc vMerge="1">
                  <a:tcPr/>
                </a:tc>
                <a:tc>
                  <a:txBody>
                    <a:bodyPr/>
                    <a:p>
                      <a:pPr algn="ctr">
                        <a:buNone/>
                      </a:pPr>
                      <a:r>
                        <a:rPr lang="zh-CN" altLang="en-US" sz="2400" b="1">
                          <a:solidFill>
                            <a:schemeClr val="bg1"/>
                          </a:solidFill>
                        </a:rPr>
                        <a:t>细胞大小</a:t>
                      </a:r>
                      <a:endParaRPr lang="zh-CN" altLang="en-US" sz="2400" b="1">
                        <a:solidFill>
                          <a:schemeClr val="bg1"/>
                        </a:solidFill>
                      </a:endParaRPr>
                    </a:p>
                  </a:txBody>
                  <a:tcPr>
                    <a:solidFill>
                      <a:srgbClr val="5B9BD5"/>
                    </a:solidFill>
                  </a:tcPr>
                </a:tc>
                <a:tc>
                  <a:txBody>
                    <a:bodyPr/>
                    <a:p>
                      <a:pPr algn="ctr">
                        <a:buNone/>
                      </a:pPr>
                      <a:r>
                        <a:rPr lang="zh-CN" altLang="en-US" sz="2400" b="1">
                          <a:solidFill>
                            <a:schemeClr val="bg1"/>
                          </a:solidFill>
                        </a:rPr>
                        <a:t>叶绿体</a:t>
                      </a:r>
                      <a:endParaRPr lang="zh-CN" altLang="en-US" sz="2400" b="1">
                        <a:solidFill>
                          <a:schemeClr val="bg1"/>
                        </a:solidFill>
                      </a:endParaRPr>
                    </a:p>
                  </a:txBody>
                  <a:tcPr>
                    <a:solidFill>
                      <a:srgbClr val="5B9BD5"/>
                    </a:solidFill>
                  </a:tcPr>
                </a:tc>
                <a:tc>
                  <a:txBody>
                    <a:bodyPr/>
                    <a:p>
                      <a:pPr algn="ctr">
                        <a:buNone/>
                      </a:pPr>
                      <a:r>
                        <a:rPr lang="zh-CN" altLang="en-US" sz="2400" b="1">
                          <a:solidFill>
                            <a:schemeClr val="bg1"/>
                          </a:solidFill>
                        </a:rPr>
                        <a:t>细胞排列</a:t>
                      </a:r>
                      <a:endParaRPr lang="zh-CN" altLang="en-US" sz="2400" b="1">
                        <a:solidFill>
                          <a:schemeClr val="bg1"/>
                        </a:solidFill>
                      </a:endParaRPr>
                    </a:p>
                  </a:txBody>
                  <a:tcPr>
                    <a:solidFill>
                      <a:srgbClr val="5B9BD5"/>
                    </a:solidFill>
                  </a:tcPr>
                </a:tc>
                <a:tc>
                  <a:txBody>
                    <a:bodyPr/>
                    <a:p>
                      <a:pPr algn="ctr">
                        <a:buNone/>
                      </a:pPr>
                      <a:r>
                        <a:rPr lang="zh-CN" altLang="en-US" sz="2400" b="1">
                          <a:solidFill>
                            <a:schemeClr val="bg1"/>
                          </a:solidFill>
                          <a:sym typeface="+mn-ea"/>
                        </a:rPr>
                        <a:t>叶绿体</a:t>
                      </a:r>
                      <a:endParaRPr lang="zh-CN" altLang="en-US" sz="2400" b="1">
                        <a:solidFill>
                          <a:schemeClr val="bg1"/>
                        </a:solidFill>
                      </a:endParaRPr>
                    </a:p>
                  </a:txBody>
                  <a:tcPr>
                    <a:solidFill>
                      <a:srgbClr val="5B9BD5"/>
                    </a:solidFill>
                  </a:tcPr>
                </a:tc>
              </a:tr>
              <a:tr h="518160">
                <a:tc>
                  <a:txBody>
                    <a:bodyPr/>
                    <a:p>
                      <a:pPr algn="ctr">
                        <a:buNone/>
                      </a:pPr>
                      <a:r>
                        <a:rPr lang="en-US" altLang="zh-CN" sz="2800" b="1"/>
                        <a:t>C</a:t>
                      </a:r>
                      <a:r>
                        <a:rPr lang="en-US" altLang="zh-CN" sz="2800" b="1" baseline="-25000"/>
                        <a:t>3</a:t>
                      </a:r>
                      <a:r>
                        <a:rPr lang="zh-CN" altLang="en-US" sz="2400" b="1"/>
                        <a:t>植物</a:t>
                      </a:r>
                      <a:endParaRPr lang="zh-CN" altLang="en-US" sz="2400" b="1"/>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708025">
                <a:tc>
                  <a:txBody>
                    <a:bodyPr/>
                    <a:p>
                      <a:pPr algn="ctr">
                        <a:buNone/>
                      </a:pPr>
                      <a:r>
                        <a:rPr lang="en-US" altLang="zh-CN" sz="2400" b="1">
                          <a:sym typeface="+mn-ea"/>
                        </a:rPr>
                        <a:t>C</a:t>
                      </a:r>
                      <a:r>
                        <a:rPr lang="en-US" altLang="zh-CN" sz="2400" b="1" baseline="-25000">
                          <a:sym typeface="+mn-ea"/>
                        </a:rPr>
                        <a:t>4</a:t>
                      </a:r>
                      <a:r>
                        <a:rPr lang="zh-CN" altLang="en-US" sz="2400" b="1">
                          <a:sym typeface="+mn-ea"/>
                        </a:rPr>
                        <a:t>植物</a:t>
                      </a:r>
                      <a:endParaRPr lang="zh-CN" altLang="en-US" sz="2400" b="1">
                        <a:sym typeface="+mn-ea"/>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4" name="文本框 3"/>
          <p:cNvSpPr txBox="1"/>
          <p:nvPr/>
        </p:nvSpPr>
        <p:spPr>
          <a:xfrm>
            <a:off x="3303905" y="532130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小</a:t>
            </a:r>
            <a:endParaRPr lang="zh-CN" altLang="en-US" sz="2800" b="1">
              <a:latin typeface="Arial" panose="020B0604020202020204" pitchFamily="34" charset="0"/>
              <a:ea typeface="微软雅黑" panose="020B0503020204020204" charset="-122"/>
            </a:endParaRPr>
          </a:p>
        </p:txBody>
      </p:sp>
      <p:sp>
        <p:nvSpPr>
          <p:cNvPr id="6" name="文本框 5"/>
          <p:cNvSpPr txBox="1"/>
          <p:nvPr/>
        </p:nvSpPr>
        <p:spPr>
          <a:xfrm>
            <a:off x="5173345" y="532130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无</a:t>
            </a:r>
            <a:endParaRPr lang="zh-CN" altLang="en-US" sz="2800" b="1">
              <a:latin typeface="Arial" panose="020B0604020202020204" pitchFamily="34" charset="0"/>
              <a:ea typeface="微软雅黑" panose="020B0503020204020204" charset="-122"/>
            </a:endParaRPr>
          </a:p>
        </p:txBody>
      </p:sp>
      <p:sp>
        <p:nvSpPr>
          <p:cNvPr id="7" name="文本框 6"/>
          <p:cNvSpPr txBox="1"/>
          <p:nvPr/>
        </p:nvSpPr>
        <p:spPr>
          <a:xfrm>
            <a:off x="3303905" y="584327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大</a:t>
            </a:r>
            <a:endParaRPr lang="zh-CN" altLang="en-US" sz="2800" b="1">
              <a:latin typeface="Arial" panose="020B0604020202020204" pitchFamily="34" charset="0"/>
              <a:ea typeface="微软雅黑" panose="020B0503020204020204" charset="-122"/>
            </a:endParaRPr>
          </a:p>
        </p:txBody>
      </p:sp>
      <p:sp>
        <p:nvSpPr>
          <p:cNvPr id="8" name="文本框 7"/>
          <p:cNvSpPr txBox="1"/>
          <p:nvPr/>
        </p:nvSpPr>
        <p:spPr>
          <a:xfrm>
            <a:off x="5173345" y="588518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有</a:t>
            </a:r>
            <a:endParaRPr lang="zh-CN" altLang="en-US" sz="2800" b="1">
              <a:latin typeface="Arial" panose="020B0604020202020204" pitchFamily="34" charset="0"/>
              <a:ea typeface="微软雅黑" panose="020B0503020204020204" charset="-122"/>
            </a:endParaRPr>
          </a:p>
        </p:txBody>
      </p:sp>
      <p:sp>
        <p:nvSpPr>
          <p:cNvPr id="9" name="文本框 8"/>
          <p:cNvSpPr txBox="1"/>
          <p:nvPr/>
        </p:nvSpPr>
        <p:spPr>
          <a:xfrm>
            <a:off x="7766050" y="5424805"/>
            <a:ext cx="1223010" cy="46037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疏松</a:t>
            </a:r>
            <a:endParaRPr lang="zh-CN" altLang="en-US" sz="2400" b="1">
              <a:latin typeface="Arial" panose="020B0604020202020204" pitchFamily="34" charset="0"/>
              <a:ea typeface="微软雅黑" panose="020B0503020204020204" charset="-122"/>
            </a:endParaRPr>
          </a:p>
        </p:txBody>
      </p:sp>
      <p:sp>
        <p:nvSpPr>
          <p:cNvPr id="10" name="文本框 9"/>
          <p:cNvSpPr txBox="1"/>
          <p:nvPr/>
        </p:nvSpPr>
        <p:spPr>
          <a:xfrm>
            <a:off x="10358120" y="536321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有</a:t>
            </a:r>
            <a:endParaRPr lang="zh-CN" altLang="en-US" sz="2800" b="1">
              <a:latin typeface="Arial" panose="020B0604020202020204" pitchFamily="34" charset="0"/>
              <a:ea typeface="微软雅黑" panose="020B0503020204020204" charset="-122"/>
            </a:endParaRPr>
          </a:p>
        </p:txBody>
      </p:sp>
      <p:sp>
        <p:nvSpPr>
          <p:cNvPr id="11" name="文本框 10"/>
          <p:cNvSpPr txBox="1"/>
          <p:nvPr/>
        </p:nvSpPr>
        <p:spPr>
          <a:xfrm>
            <a:off x="6438900" y="5885180"/>
            <a:ext cx="3707130" cy="82994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latin typeface="Arial" panose="020B0604020202020204" pitchFamily="34" charset="0"/>
                <a:ea typeface="微软雅黑" panose="020B0503020204020204" charset="-122"/>
              </a:rPr>
              <a:t>花环状环绕在维管束鞘细胞外</a:t>
            </a:r>
            <a:endParaRPr lang="zh-CN" altLang="en-US" sz="2400" b="1">
              <a:latin typeface="Arial" panose="020B0604020202020204" pitchFamily="34" charset="0"/>
              <a:ea typeface="微软雅黑" panose="020B0503020204020204" charset="-122"/>
            </a:endParaRPr>
          </a:p>
        </p:txBody>
      </p:sp>
      <p:sp>
        <p:nvSpPr>
          <p:cNvPr id="12" name="文本框 11"/>
          <p:cNvSpPr txBox="1"/>
          <p:nvPr/>
        </p:nvSpPr>
        <p:spPr>
          <a:xfrm>
            <a:off x="10358120" y="5929630"/>
            <a:ext cx="701675" cy="5219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800" b="1">
                <a:latin typeface="Arial" panose="020B0604020202020204" pitchFamily="34" charset="0"/>
                <a:ea typeface="微软雅黑" panose="020B0503020204020204" charset="-122"/>
              </a:rPr>
              <a:t>有</a:t>
            </a:r>
            <a:endParaRPr lang="zh-CN" altLang="en-US" sz="28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AS_UNIQUEID" val="446"/>
</p:tagLst>
</file>

<file path=ppt/tags/tag29.xml><?xml version="1.0" encoding="utf-8"?>
<p:tagLst xmlns:p="http://schemas.openxmlformats.org/presentationml/2006/main">
  <p:tag name="AS_UNIQUEID" val="447"/>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448"/>
</p:tagLst>
</file>

<file path=ppt/tags/tag31.xml><?xml version="1.0" encoding="utf-8"?>
<p:tagLst xmlns:p="http://schemas.openxmlformats.org/presentationml/2006/main">
  <p:tag name="AS_UNIQUEID" val="449"/>
</p:tagLst>
</file>

<file path=ppt/tags/tag32.xml><?xml version="1.0" encoding="utf-8"?>
<p:tagLst xmlns:p="http://schemas.openxmlformats.org/presentationml/2006/main">
  <p:tag name="AS_UNIQUEID" val="449"/>
</p:tagLst>
</file>

<file path=ppt/tags/tag33.xml><?xml version="1.0" encoding="utf-8"?>
<p:tagLst xmlns:p="http://schemas.openxmlformats.org/presentationml/2006/main">
  <p:tag name="AS_UNIQUEID" val="14405"/>
</p:tagLst>
</file>

<file path=ppt/tags/tag34.xml><?xml version="1.0" encoding="utf-8"?>
<p:tagLst xmlns:p="http://schemas.openxmlformats.org/presentationml/2006/main">
  <p:tag name="AS_UNIQUEID" val="14406"/>
</p:tagLst>
</file>

<file path=ppt/tags/tag35.xml><?xml version="1.0" encoding="utf-8"?>
<p:tagLst xmlns:p="http://schemas.openxmlformats.org/presentationml/2006/main">
  <p:tag name="AS_UNIQUEID" val="14407"/>
</p:tagLst>
</file>

<file path=ppt/tags/tag36.xml><?xml version="1.0" encoding="utf-8"?>
<p:tagLst xmlns:p="http://schemas.openxmlformats.org/presentationml/2006/main">
  <p:tag name="AS_UNIQUEID" val="14408"/>
</p:tagLst>
</file>

<file path=ppt/tags/tag37.xml><?xml version="1.0" encoding="utf-8"?>
<p:tagLst xmlns:p="http://schemas.openxmlformats.org/presentationml/2006/main">
  <p:tag name="AS_UNIQUEID" val="14409"/>
</p:tagLst>
</file>

<file path=ppt/tags/tag38.xml><?xml version="1.0" encoding="utf-8"?>
<p:tagLst xmlns:p="http://schemas.openxmlformats.org/presentationml/2006/main">
  <p:tag name="AS_UNIQUEID" val="15098"/>
</p:tagLst>
</file>

<file path=ppt/tags/tag39.xml><?xml version="1.0" encoding="utf-8"?>
<p:tagLst xmlns:p="http://schemas.openxmlformats.org/presentationml/2006/main">
  <p:tag name="AS_UNIQUEID" val="15099"/>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5100"/>
</p:tagLst>
</file>

<file path=ppt/tags/tag41.xml><?xml version="1.0" encoding="utf-8"?>
<p:tagLst xmlns:p="http://schemas.openxmlformats.org/presentationml/2006/main">
  <p:tag name="AS_UNIQUEID" val="15101"/>
</p:tagLst>
</file>

<file path=ppt/tags/tag42.xml><?xml version="1.0" encoding="utf-8"?>
<p:tagLst xmlns:p="http://schemas.openxmlformats.org/presentationml/2006/main">
  <p:tag name="AS_UNIQUEID" val="15102"/>
</p:tagLst>
</file>

<file path=ppt/tags/tag43.xml><?xml version="1.0" encoding="utf-8"?>
<p:tagLst xmlns:p="http://schemas.openxmlformats.org/presentationml/2006/main">
  <p:tag name="AS_UNIQUEID" val="10333"/>
</p:tagLst>
</file>

<file path=ppt/tags/tag44.xml><?xml version="1.0" encoding="utf-8"?>
<p:tagLst xmlns:p="http://schemas.openxmlformats.org/presentationml/2006/main">
  <p:tag name="AS_UNIQUEID" val="10334"/>
</p:tagLst>
</file>

<file path=ppt/tags/tag45.xml><?xml version="1.0" encoding="utf-8"?>
<p:tagLst xmlns:p="http://schemas.openxmlformats.org/presentationml/2006/main">
  <p:tag name="AS_UNIQUEID" val="10335"/>
</p:tagLst>
</file>

<file path=ppt/tags/tag46.xml><?xml version="1.0" encoding="utf-8"?>
<p:tagLst xmlns:p="http://schemas.openxmlformats.org/presentationml/2006/main">
  <p:tag name="AS_UNIQUEID" val="10336"/>
</p:tagLst>
</file>

<file path=ppt/tags/tag47.xml><?xml version="1.0" encoding="utf-8"?>
<p:tagLst xmlns:p="http://schemas.openxmlformats.org/presentationml/2006/main">
  <p:tag name="AS_UNIQUEID" val="4336"/>
</p:tagLst>
</file>

<file path=ppt/tags/tag48.xml><?xml version="1.0" encoding="utf-8"?>
<p:tagLst xmlns:p="http://schemas.openxmlformats.org/presentationml/2006/main">
  <p:tag name="AS_UNIQUEID" val="4337"/>
</p:tagLst>
</file>

<file path=ppt/tags/tag49.xml><?xml version="1.0" encoding="utf-8"?>
<p:tagLst xmlns:p="http://schemas.openxmlformats.org/presentationml/2006/main">
  <p:tag name="AS_UNIQUEID" val="433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4339"/>
</p:tagLst>
</file>

<file path=ppt/tags/tag51.xml><?xml version="1.0" encoding="utf-8"?>
<p:tagLst xmlns:p="http://schemas.openxmlformats.org/presentationml/2006/main">
  <p:tag name="AS_UNIQUEID" val="10439"/>
  <p:tag name="KSO_WM_BEAUTIFY_FLAG" val=""/>
</p:tagLst>
</file>

<file path=ppt/tags/tag52.xml><?xml version="1.0" encoding="utf-8"?>
<p:tagLst xmlns:p="http://schemas.openxmlformats.org/presentationml/2006/main">
  <p:tag name="AS_UNIQUEID" val="10348"/>
  <p:tag name="KSO_WM_BEAUTIFY_FLAG" val=""/>
</p:tagLst>
</file>

<file path=ppt/tags/tag53.xml><?xml version="1.0" encoding="utf-8"?>
<p:tagLst xmlns:p="http://schemas.openxmlformats.org/presentationml/2006/main">
  <p:tag name="AS_UNIQUEID" val="10348"/>
  <p:tag name="KSO_WM_BEAUTIFY_FLAG" val=""/>
</p:tagLst>
</file>

<file path=ppt/tags/tag54.xml><?xml version="1.0" encoding="utf-8"?>
<p:tagLst xmlns:p="http://schemas.openxmlformats.org/presentationml/2006/main">
  <p:tag name="TABLE_ENDDRAG_ORIGIN_RECT" val="728*152"/>
  <p:tag name="TABLE_ENDDRAG_RECT" val="71*338*728*152"/>
</p:tagLst>
</file>

<file path=ppt/tags/tag55.xml><?xml version="1.0" encoding="utf-8"?>
<p:tagLst xmlns:p="http://schemas.openxmlformats.org/presentationml/2006/main">
  <p:tag name="KSO_WM_DIAGRAM_VIRTUALLY_FRAME" val="{&quot;height&quot;:446.15,&quot;left&quot;:490.5750393700788,&quot;top&quot;:17.05,&quot;width&quot;:744}"/>
</p:tagLst>
</file>

<file path=ppt/tags/tag56.xml><?xml version="1.0" encoding="utf-8"?>
<p:tagLst xmlns:p="http://schemas.openxmlformats.org/presentationml/2006/main">
  <p:tag name="KSO_WM_DIAGRAM_VIRTUALLY_FRAME" val="{&quot;height&quot;:446.15,&quot;left&quot;:490.5750393700788,&quot;top&quot;:17.05,&quot;width&quot;:744}"/>
</p:tagLst>
</file>

<file path=ppt/tags/tag57.xml><?xml version="1.0" encoding="utf-8"?>
<p:tagLst xmlns:p="http://schemas.openxmlformats.org/presentationml/2006/main">
  <p:tag name="KSO_WM_DIAGRAM_VIRTUALLY_FRAME" val="{&quot;height&quot;:446.15,&quot;left&quot;:490.5750393700788,&quot;top&quot;:17.05,&quot;width&quot;:744}"/>
</p:tagLst>
</file>

<file path=ppt/tags/tag58.xml><?xml version="1.0" encoding="utf-8"?>
<p:tagLst xmlns:p="http://schemas.openxmlformats.org/presentationml/2006/main">
  <p:tag name="KSO_WM_DIAGRAM_VIRTUALLY_FRAME" val="{&quot;height&quot;:446.15,&quot;left&quot;:490.5750393700788,&quot;top&quot;:17.05,&quot;width&quot;:744}"/>
</p:tagLst>
</file>

<file path=ppt/tags/tag59.xml><?xml version="1.0" encoding="utf-8"?>
<p:tagLst xmlns:p="http://schemas.openxmlformats.org/presentationml/2006/main">
  <p:tag name="KSO_WM_DIAGRAM_VIRTUALLY_FRAME" val="{&quot;height&quot;:446.15,&quot;left&quot;:490.5750393700788,&quot;top&quot;:17.05,&quot;width&quot;:744}"/>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446.15,&quot;left&quot;:490.5750393700788,&quot;top&quot;:17.05,&quot;width&quot;:744}"/>
</p:tagLst>
</file>

<file path=ppt/tags/tag61.xml><?xml version="1.0" encoding="utf-8"?>
<p:tagLst xmlns:p="http://schemas.openxmlformats.org/presentationml/2006/main">
  <p:tag name="KSO_WM_DIAGRAM_VIRTUALLY_FRAME" val="{&quot;height&quot;:446.15,&quot;left&quot;:490.5750393700788,&quot;top&quot;:17.05,&quot;width&quot;:744}"/>
</p:tagLst>
</file>

<file path=ppt/tags/tag62.xml><?xml version="1.0" encoding="utf-8"?>
<p:tagLst xmlns:p="http://schemas.openxmlformats.org/presentationml/2006/main">
  <p:tag name="AS_UNIQUEID" val="10737"/>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PP_MARK_KEY" val="8fb0145f-3932-4662-bba1-b78507110362"/>
  <p:tag name="COMMONDATA" val="eyJoZGlkIjoiMjg0MmRkYTdlOWE4Mzc1ZDRhMGFmMjY1ZWIxYTVkMzE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objectDefaults>
    <a:txDef>
      <a:spPr>
        <a:noFill/>
      </a:spPr>
      <a:bodyPr wrap="square" rtlCol="0">
        <a:spAutoFit/>
      </a:bodyPr>
      <a:lstStyle>
        <a:defPPr>
          <a:defRPr lang="zh-CN" altLang="en-US" sz="2600">
            <a:latin typeface="等线" panose="02010600030101010101" charset="-122"/>
            <a:ea typeface="等线" panose="0201060003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objectDefaults>
    <a:txDef>
      <a:spPr>
        <a:noFill/>
      </a:spPr>
      <a:bodyPr wrap="square" rtlCol="0">
        <a:spAutoFit/>
      </a:bodyPr>
      <a:lstStyle>
        <a:defPPr>
          <a:defRPr lang="zh-CN" altLang="en-US" sz="2600">
            <a:latin typeface="等线" panose="02010600030101010101" charset="-122"/>
            <a:ea typeface="等线" panose="0201060003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8025</Words>
  <Application>WPS 演示</Application>
  <PresentationFormat>宽屏</PresentationFormat>
  <Paragraphs>441</Paragraphs>
  <Slides>45</Slides>
  <Notes>1</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4</vt:i4>
      </vt:variant>
      <vt:variant>
        <vt:lpstr>幻灯片标题</vt:lpstr>
      </vt:variant>
      <vt:variant>
        <vt:i4>45</vt:i4>
      </vt:variant>
    </vt:vector>
  </HeadingPairs>
  <TitlesOfParts>
    <vt:vector size="71" baseType="lpstr">
      <vt:lpstr>Arial</vt:lpstr>
      <vt:lpstr>宋体</vt:lpstr>
      <vt:lpstr>Wingdings</vt:lpstr>
      <vt:lpstr>等线</vt:lpstr>
      <vt:lpstr>Arial</vt:lpstr>
      <vt:lpstr>思源黑体 CN Normal</vt:lpstr>
      <vt:lpstr>微软雅黑</vt:lpstr>
      <vt:lpstr>微软雅黑 Light</vt:lpstr>
      <vt:lpstr>Times New Roman</vt:lpstr>
      <vt:lpstr>Courier New</vt:lpstr>
      <vt:lpstr>黑体</vt:lpstr>
      <vt:lpstr>Calibri</vt:lpstr>
      <vt:lpstr>Arial Unicode MS</vt:lpstr>
      <vt:lpstr>Times New Roman</vt:lpstr>
      <vt:lpstr>Courier New</vt:lpstr>
      <vt:lpstr>Calibri</vt:lpstr>
      <vt:lpstr>幼圆</vt:lpstr>
      <vt:lpstr>经典繁仿黑</vt:lpstr>
      <vt:lpstr>Arial Black</vt:lpstr>
      <vt:lpstr>楷体</vt:lpstr>
      <vt:lpstr>1_Office 主题</vt:lpstr>
      <vt:lpstr>2_Office 主题</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A青柠味的诗</cp:lastModifiedBy>
  <cp:revision>191</cp:revision>
  <dcterms:created xsi:type="dcterms:W3CDTF">2022-03-14T00:29:00Z</dcterms:created>
  <dcterms:modified xsi:type="dcterms:W3CDTF">2025-06-13T05:32:49Z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EF04D2268A29472897D9B21E90C86568</vt:lpwstr>
  </property>
  <property fmtid="{D5CDD505-2E9C-101B-9397-08002B2CF9AE}" pid="3" name="KSOProductBuildVer">
    <vt:lpwstr>2052-12.1.0.21541</vt:lpwstr>
  </property>
</Properties>
</file>