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4.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5.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50" r:id="rId2"/>
  </p:sldMasterIdLst>
  <p:notesMasterIdLst>
    <p:notesMasterId r:id="rId17"/>
  </p:notesMasterIdLst>
  <p:handoutMasterIdLst>
    <p:handoutMasterId r:id="rId18"/>
  </p:handoutMasterIdLst>
  <p:sldIdLst>
    <p:sldId id="914" r:id="rId3"/>
    <p:sldId id="870" r:id="rId4"/>
    <p:sldId id="871" r:id="rId5"/>
    <p:sldId id="872" r:id="rId6"/>
    <p:sldId id="809" r:id="rId7"/>
    <p:sldId id="920" r:id="rId8"/>
    <p:sldId id="921" r:id="rId9"/>
    <p:sldId id="922" r:id="rId10"/>
    <p:sldId id="923" r:id="rId11"/>
    <p:sldId id="925" r:id="rId12"/>
    <p:sldId id="926" r:id="rId13"/>
    <p:sldId id="927" r:id="rId14"/>
    <p:sldId id="930" r:id="rId15"/>
    <p:sldId id="931" r:id="rId16"/>
  </p:sldIdLst>
  <p:sldSz cx="9144000" cy="5143500" type="screen16x9"/>
  <p:notesSz cx="6858000" cy="9144000"/>
  <p:custDataLst>
    <p:tags r:id="rId19"/>
  </p:custDataLst>
  <p:defaultTextStyle>
    <a:defPPr>
      <a:defRPr lang="zh-CN"/>
    </a:defPPr>
    <a:lvl1pPr algn="l" rtl="0" fontAlgn="base">
      <a:spcBef>
        <a:spcPct val="0"/>
      </a:spcBef>
      <a:spcAft>
        <a:spcPct val="0"/>
      </a:spcAft>
      <a:defRPr sz="16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宋体" panose="02010600030101010101" pitchFamily="2" charset="-122"/>
        <a:cs typeface="+mn-cs"/>
      </a:defRPr>
    </a:lvl3pPr>
    <a:lvl4pPr marL="1370965" algn="l" rtl="0" fontAlgn="base">
      <a:spcBef>
        <a:spcPct val="0"/>
      </a:spcBef>
      <a:spcAft>
        <a:spcPct val="0"/>
      </a:spcAft>
      <a:defRPr sz="1600" kern="1200">
        <a:solidFill>
          <a:schemeClr val="tx1"/>
        </a:solidFill>
        <a:latin typeface="Arial" panose="020B0604020202020204" pitchFamily="34" charset="0"/>
        <a:ea typeface="宋体" panose="02010600030101010101" pitchFamily="2" charset="-122"/>
        <a:cs typeface="+mn-cs"/>
      </a:defRPr>
    </a:lvl4pPr>
    <a:lvl5pPr marL="1828165" algn="l" rtl="0" fontAlgn="base">
      <a:spcBef>
        <a:spcPct val="0"/>
      </a:spcBef>
      <a:spcAft>
        <a:spcPct val="0"/>
      </a:spcAft>
      <a:defRPr sz="1600" kern="1200">
        <a:solidFill>
          <a:schemeClr val="tx1"/>
        </a:solidFill>
        <a:latin typeface="Arial" panose="020B0604020202020204" pitchFamily="34" charset="0"/>
        <a:ea typeface="宋体" panose="02010600030101010101" pitchFamily="2" charset="-122"/>
        <a:cs typeface="+mn-cs"/>
      </a:defRPr>
    </a:lvl5pPr>
    <a:lvl6pPr marL="2285365" algn="l" defTabSz="914400" rtl="0" eaLnBrk="1" latinLnBrk="0" hangingPunct="1">
      <a:defRPr sz="1600" kern="1200">
        <a:solidFill>
          <a:schemeClr val="tx1"/>
        </a:solidFill>
        <a:latin typeface="Arial" panose="020B0604020202020204" pitchFamily="34" charset="0"/>
        <a:ea typeface="宋体" panose="02010600030101010101" pitchFamily="2" charset="-122"/>
        <a:cs typeface="+mn-cs"/>
      </a:defRPr>
    </a:lvl6pPr>
    <a:lvl7pPr marL="2742565" algn="l" defTabSz="914400" rtl="0" eaLnBrk="1" latinLnBrk="0" hangingPunct="1">
      <a:defRPr sz="1600" kern="1200">
        <a:solidFill>
          <a:schemeClr val="tx1"/>
        </a:solidFill>
        <a:latin typeface="Arial" panose="020B0604020202020204" pitchFamily="34" charset="0"/>
        <a:ea typeface="宋体" panose="02010600030101010101" pitchFamily="2" charset="-122"/>
        <a:cs typeface="+mn-cs"/>
      </a:defRPr>
    </a:lvl7pPr>
    <a:lvl8pPr marL="3199130" algn="l" defTabSz="914400" rtl="0" eaLnBrk="1" latinLnBrk="0" hangingPunct="1">
      <a:defRPr sz="1600" kern="1200">
        <a:solidFill>
          <a:schemeClr val="tx1"/>
        </a:solidFill>
        <a:latin typeface="Arial" panose="020B0604020202020204" pitchFamily="34" charset="0"/>
        <a:ea typeface="宋体" panose="02010600030101010101" pitchFamily="2" charset="-122"/>
        <a:cs typeface="+mn-cs"/>
      </a:defRPr>
    </a:lvl8pPr>
    <a:lvl9pPr marL="3656330" algn="l" defTabSz="914400" rtl="0" eaLnBrk="1" latinLnBrk="0" hangingPunct="1">
      <a:defRPr sz="16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816" userDrawn="1">
          <p15:clr>
            <a:srgbClr val="A4A3A4"/>
          </p15:clr>
        </p15:guide>
        <p15:guide id="2" pos="2889" userDrawn="1">
          <p15:clr>
            <a:srgbClr val="A4A3A4"/>
          </p15:clr>
        </p15:guide>
      </p15:sldGuideLst>
    </p:ext>
    <p:ext uri="{2D200454-40CA-4A62-9FC3-DE9A4176ACB9}">
      <p15:notesGuideLst xmlns:p15="http://schemas.microsoft.com/office/powerpoint/2012/main">
        <p15:guide id="1" orient="horz" pos="2800">
          <p15:clr>
            <a:srgbClr val="A4A3A4"/>
          </p15:clr>
        </p15:guide>
        <p15:guide id="2" pos="216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微软用户" initials="微软用户" lastIdx="0" clrIdx="0"/>
  <p:cmAuthor id="7" name="1206988966@qq.com" initials="1" lastIdx="1" clrIdx="2"/>
  <p:cmAuthor id="1" name="AZ7383" initials="A" lastIdx="1" clrIdx="0"/>
  <p:cmAuthor id="8" name="姜伟光" initials="姜" lastIdx="1" clrIdx="0"/>
  <p:cmAuthor id="366379595" name="F肥宝er" initials="F" lastIdx="1" clrIdx="9"/>
  <p:cmAuthor id="2" name="作者" initials="A" lastIdx="0" clrIdx="1"/>
  <p:cmAuthor id="3" name="Administrator" initials="A" lastIdx="1" clrIdx="2"/>
  <p:cmAuthor id="4" name="王习习" initials="王" lastIdx="2" clrIdx="0"/>
  <p:cmAuthor id="5" name="宋洁然" initials="宋" lastIdx="2" clrIdx="1"/>
  <p:cmAuthor id="6" name="ming qiu" initials="m"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C000C"/>
    <a:srgbClr val="FFE2C5"/>
    <a:srgbClr val="FFD7AF"/>
    <a:srgbClr val="FFCC99"/>
    <a:srgbClr val="FFECA7"/>
    <a:srgbClr val="5C0007"/>
    <a:srgbClr val="FFA401"/>
    <a:srgbClr val="FF9900"/>
    <a:srgbClr val="FF6600"/>
    <a:srgbClr val="DDA0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47" autoAdjust="0"/>
    <p:restoredTop sz="82222" autoAdjust="0"/>
  </p:normalViewPr>
  <p:slideViewPr>
    <p:cSldViewPr showGuides="1">
      <p:cViewPr varScale="1">
        <p:scale>
          <a:sx n="130" d="100"/>
          <a:sy n="130" d="100"/>
        </p:scale>
        <p:origin x="69" y="54"/>
      </p:cViewPr>
      <p:guideLst>
        <p:guide orient="horz" pos="2816"/>
        <p:guide pos="2889"/>
      </p:guideLst>
    </p:cSldViewPr>
  </p:slideViewPr>
  <p:outlineViewPr>
    <p:cViewPr>
      <p:scale>
        <a:sx n="33" d="100"/>
        <a:sy n="33" d="100"/>
      </p:scale>
      <p:origin x="252"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8" d="100"/>
          <a:sy n="68" d="100"/>
        </p:scale>
        <p:origin x="-3288" y="-90"/>
      </p:cViewPr>
      <p:guideLst>
        <p:guide orient="horz" pos="2800"/>
        <p:guide pos="216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ADFD04-829E-4169-980B-C02525F090FB}" type="datetimeFigureOut">
              <a:rPr lang="zh-CN" altLang="en-US" smtClean="0"/>
              <a:t>2025/6/10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2282DD-D857-4926-B1E5-03349FB69B3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微软雅黑" panose="020B0503020204020204" pitchFamily="34" charset="-122"/>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微软雅黑" panose="020B0503020204020204" pitchFamily="34" charset="-122"/>
                <a:ea typeface="+mn-ea"/>
              </a:defRPr>
            </a:lvl1pPr>
          </a:lstStyle>
          <a:p>
            <a:pPr>
              <a:defRPr/>
            </a:pPr>
            <a:fld id="{0A379909-C4F5-49F8-B55B-31B8FB7C7462}" type="datetimeFigureOut">
              <a:rPr lang="zh-CN" altLang="en-US"/>
              <a:t>2025/6/10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微软雅黑" panose="020B0503020204020204" pitchFamily="34" charset="-122"/>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微软雅黑" panose="020B0503020204020204" pitchFamily="34" charset="-122"/>
                <a:ea typeface="+mn-ea"/>
              </a:defRPr>
            </a:lvl1pPr>
          </a:lstStyle>
          <a:p>
            <a:pPr>
              <a:defRPr/>
            </a:pPr>
            <a:fld id="{FC003C05-DDB8-4EFC-AE3F-FA01E549277C}"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微软雅黑" panose="020B0503020204020204" pitchFamily="34" charset="-122"/>
        <a:ea typeface="+mn-ea"/>
        <a:cs typeface="+mn-cs"/>
      </a:defRPr>
    </a:lvl1pPr>
    <a:lvl2pPr marL="457200" algn="l" rtl="0" eaLnBrk="0" fontAlgn="base" hangingPunct="0">
      <a:spcBef>
        <a:spcPct val="30000"/>
      </a:spcBef>
      <a:spcAft>
        <a:spcPct val="0"/>
      </a:spcAft>
      <a:defRPr sz="1200" kern="1200">
        <a:solidFill>
          <a:schemeClr val="tx1"/>
        </a:solidFill>
        <a:latin typeface="微软雅黑" panose="020B0503020204020204" pitchFamily="34" charset="-122"/>
        <a:ea typeface="+mn-ea"/>
        <a:cs typeface="+mn-cs"/>
      </a:defRPr>
    </a:lvl2pPr>
    <a:lvl3pPr marL="914400" algn="l" rtl="0" eaLnBrk="0" fontAlgn="base" hangingPunct="0">
      <a:spcBef>
        <a:spcPct val="30000"/>
      </a:spcBef>
      <a:spcAft>
        <a:spcPct val="0"/>
      </a:spcAft>
      <a:defRPr sz="1200" kern="1200">
        <a:solidFill>
          <a:schemeClr val="tx1"/>
        </a:solidFill>
        <a:latin typeface="微软雅黑" panose="020B0503020204020204" pitchFamily="34" charset="-122"/>
        <a:ea typeface="+mn-ea"/>
        <a:cs typeface="+mn-cs"/>
      </a:defRPr>
    </a:lvl3pPr>
    <a:lvl4pPr marL="1370965" algn="l" rtl="0" eaLnBrk="0" fontAlgn="base" hangingPunct="0">
      <a:spcBef>
        <a:spcPct val="30000"/>
      </a:spcBef>
      <a:spcAft>
        <a:spcPct val="0"/>
      </a:spcAft>
      <a:defRPr sz="1200" kern="1200">
        <a:solidFill>
          <a:schemeClr val="tx1"/>
        </a:solidFill>
        <a:latin typeface="微软雅黑" panose="020B0503020204020204" pitchFamily="34" charset="-122"/>
        <a:ea typeface="+mn-ea"/>
        <a:cs typeface="+mn-cs"/>
      </a:defRPr>
    </a:lvl4pPr>
    <a:lvl5pPr marL="1828165" algn="l" rtl="0" eaLnBrk="0" fontAlgn="base" hangingPunct="0">
      <a:spcBef>
        <a:spcPct val="30000"/>
      </a:spcBef>
      <a:spcAft>
        <a:spcPct val="0"/>
      </a:spcAft>
      <a:defRPr sz="1200" kern="1200">
        <a:solidFill>
          <a:schemeClr val="tx1"/>
        </a:solidFill>
        <a:latin typeface="微软雅黑" panose="020B0503020204020204" pitchFamily="34" charset="-122"/>
        <a:ea typeface="+mn-ea"/>
        <a:cs typeface="+mn-cs"/>
      </a:defRPr>
    </a:lvl5pPr>
    <a:lvl6pPr marL="2285365"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130" algn="l" defTabSz="914400" rtl="0" eaLnBrk="1" latinLnBrk="0" hangingPunct="1">
      <a:defRPr sz="1200" kern="1200">
        <a:solidFill>
          <a:schemeClr val="tx1"/>
        </a:solidFill>
        <a:latin typeface="+mn-lt"/>
        <a:ea typeface="+mn-ea"/>
        <a:cs typeface="+mn-cs"/>
      </a:defRPr>
    </a:lvl8pPr>
    <a:lvl9pPr marL="365633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8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8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8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8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8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cxnSp>
        <p:nvCxnSpPr>
          <p:cNvPr id="6" name="直接连接符 5"/>
          <p:cNvCxnSpPr>
            <a:cxnSpLocks noChangeShapeType="1"/>
          </p:cNvCxnSpPr>
          <p:nvPr userDrawn="1"/>
        </p:nvCxnSpPr>
        <p:spPr bwMode="auto">
          <a:xfrm flipV="1">
            <a:off x="683568" y="555345"/>
            <a:ext cx="8425180" cy="8890"/>
          </a:xfrm>
          <a:prstGeom prst="line">
            <a:avLst/>
          </a:prstGeom>
          <a:noFill/>
          <a:ln w="6350">
            <a:solidFill>
              <a:srgbClr val="8E1F0C">
                <a:alpha val="73000"/>
              </a:srgbClr>
            </a:solidFill>
            <a:round/>
          </a:ln>
          <a:extLst>
            <a:ext uri="{909E8E84-426E-40DD-AFC4-6F175D3DCCD1}">
              <a14:hiddenFill xmlns:a14="http://schemas.microsoft.com/office/drawing/2010/main">
                <a:noFill/>
              </a14:hiddenFill>
            </a:ext>
          </a:extLst>
        </p:spPr>
      </p:cxnSp>
      <p:sp>
        <p:nvSpPr>
          <p:cNvPr id="2" name="PA-102277"/>
          <p:cNvSpPr/>
          <p:nvPr userDrawn="1">
            <p:custDataLst>
              <p:tags r:id="rId1"/>
            </p:custDataLst>
          </p:nvPr>
        </p:nvSpPr>
        <p:spPr>
          <a:xfrm flipH="1">
            <a:off x="179272" y="190159"/>
            <a:ext cx="401543" cy="401543"/>
          </a:xfrm>
          <a:custGeom>
            <a:avLst/>
            <a:gdLst>
              <a:gd name="connsiteX0" fmla="*/ 158628 w 585904"/>
              <a:gd name="connsiteY0" fmla="*/ 130053 h 585904"/>
              <a:gd name="connsiteX1" fmla="*/ 321527 w 585904"/>
              <a:gd name="connsiteY1" fmla="*/ 130053 h 585904"/>
              <a:gd name="connsiteX2" fmla="*/ 484425 w 585904"/>
              <a:gd name="connsiteY2" fmla="*/ 292952 h 585904"/>
              <a:gd name="connsiteX3" fmla="*/ 321527 w 585904"/>
              <a:gd name="connsiteY3" fmla="*/ 455850 h 585904"/>
              <a:gd name="connsiteX4" fmla="*/ 158628 w 585904"/>
              <a:gd name="connsiteY4" fmla="*/ 455850 h 585904"/>
              <a:gd name="connsiteX5" fmla="*/ 321527 w 585904"/>
              <a:gd name="connsiteY5" fmla="*/ 292952 h 585904"/>
              <a:gd name="connsiteX6" fmla="*/ 292951 w 585904"/>
              <a:gd name="connsiteY6" fmla="*/ 28505 h 585904"/>
              <a:gd name="connsiteX7" fmla="*/ 28504 w 585904"/>
              <a:gd name="connsiteY7" fmla="*/ 292952 h 585904"/>
              <a:gd name="connsiteX8" fmla="*/ 292951 w 585904"/>
              <a:gd name="connsiteY8" fmla="*/ 557399 h 585904"/>
              <a:gd name="connsiteX9" fmla="*/ 557398 w 585904"/>
              <a:gd name="connsiteY9" fmla="*/ 292952 h 585904"/>
              <a:gd name="connsiteX10" fmla="*/ 292951 w 585904"/>
              <a:gd name="connsiteY10" fmla="*/ 28505 h 585904"/>
              <a:gd name="connsiteX11" fmla="*/ 292952 w 585904"/>
              <a:gd name="connsiteY11" fmla="*/ 0 h 585904"/>
              <a:gd name="connsiteX12" fmla="*/ 585904 w 585904"/>
              <a:gd name="connsiteY12" fmla="*/ 292952 h 585904"/>
              <a:gd name="connsiteX13" fmla="*/ 292952 w 585904"/>
              <a:gd name="connsiteY13" fmla="*/ 585904 h 585904"/>
              <a:gd name="connsiteX14" fmla="*/ 0 w 585904"/>
              <a:gd name="connsiteY14" fmla="*/ 292952 h 585904"/>
              <a:gd name="connsiteX15" fmla="*/ 292952 w 585904"/>
              <a:gd name="connsiteY15" fmla="*/ 0 h 58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5904" h="585904">
                <a:moveTo>
                  <a:pt x="158628" y="130053"/>
                </a:moveTo>
                <a:lnTo>
                  <a:pt x="321527" y="130053"/>
                </a:lnTo>
                <a:lnTo>
                  <a:pt x="484425" y="292952"/>
                </a:lnTo>
                <a:lnTo>
                  <a:pt x="321527" y="455850"/>
                </a:lnTo>
                <a:lnTo>
                  <a:pt x="158628" y="455850"/>
                </a:lnTo>
                <a:lnTo>
                  <a:pt x="321527" y="292952"/>
                </a:lnTo>
                <a:close/>
                <a:moveTo>
                  <a:pt x="292951" y="28505"/>
                </a:moveTo>
                <a:cubicBezTo>
                  <a:pt x="146901" y="28505"/>
                  <a:pt x="28504" y="146902"/>
                  <a:pt x="28504" y="292952"/>
                </a:cubicBezTo>
                <a:cubicBezTo>
                  <a:pt x="28504" y="439002"/>
                  <a:pt x="146901" y="557399"/>
                  <a:pt x="292951" y="557399"/>
                </a:cubicBezTo>
                <a:cubicBezTo>
                  <a:pt x="439001" y="557399"/>
                  <a:pt x="557398" y="439002"/>
                  <a:pt x="557398" y="292952"/>
                </a:cubicBezTo>
                <a:cubicBezTo>
                  <a:pt x="557398" y="146902"/>
                  <a:pt x="439001" y="28505"/>
                  <a:pt x="292951" y="28505"/>
                </a:cubicBez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rgbClr val="C00000"/>
          </a:solidFill>
          <a:ln w="12700" cap="flat" cmpd="sng" algn="ctr">
            <a:noFill/>
            <a:prstDash val="solid"/>
            <a:miter lim="800000"/>
          </a:ln>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left)">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标题幻灯片">
    <p:spTree>
      <p:nvGrpSpPr>
        <p:cNvPr id="1" name=""/>
        <p:cNvGrpSpPr/>
        <p:nvPr/>
      </p:nvGrpSpPr>
      <p:grpSpPr>
        <a:xfrm>
          <a:off x="0" y="0"/>
          <a:ext cx="0" cy="0"/>
          <a:chOff x="0" y="0"/>
          <a:chExt cx="0" cy="0"/>
        </a:xfrm>
      </p:grpSpPr>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17" name="矩形 16"/>
          <p:cNvSpPr/>
          <p:nvPr userDrawn="1"/>
        </p:nvSpPr>
        <p:spPr>
          <a:xfrm>
            <a:off x="0" y="5042910"/>
            <a:ext cx="9144000" cy="104774"/>
          </a:xfrm>
          <a:prstGeom prst="rect">
            <a:avLst/>
          </a:prstGeom>
          <a:solidFill>
            <a:schemeClr val="accent1"/>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rgbClr val="FFFFFF"/>
              </a:solidFill>
              <a:effectLst/>
              <a:uLnTx/>
              <a:uFillTx/>
              <a:latin typeface="等线" panose="02010600030101010101" charset="-122"/>
              <a:ea typeface="等线" panose="02010600030101010101" charset="-122"/>
              <a:cs typeface="+mn-cs"/>
            </a:endParaRPr>
          </a:p>
        </p:txBody>
      </p:sp>
      <p:sp>
        <p:nvSpPr>
          <p:cNvPr id="4" name="矩形 3"/>
          <p:cNvSpPr/>
          <p:nvPr userDrawn="1"/>
        </p:nvSpPr>
        <p:spPr>
          <a:xfrm>
            <a:off x="2218656" y="571289"/>
            <a:ext cx="6912000" cy="34289"/>
          </a:xfrm>
          <a:prstGeom prst="rect">
            <a:avLst/>
          </a:prstGeom>
          <a:solidFill>
            <a:srgbClr val="C00000"/>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pPr>
            <a:endParaRPr kumimoji="0" lang="zh-CN" altLang="en-US" sz="12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endParaRPr>
          </a:p>
        </p:txBody>
      </p:sp>
      <p:sp>
        <p:nvSpPr>
          <p:cNvPr id="10" name="任意多边形: 形状 6"/>
          <p:cNvSpPr/>
          <p:nvPr/>
        </p:nvSpPr>
        <p:spPr>
          <a:xfrm>
            <a:off x="332423" y="196215"/>
            <a:ext cx="391954" cy="479584"/>
          </a:xfrm>
          <a:custGeom>
            <a:avLst/>
            <a:gdLst>
              <a:gd name="connsiteX0" fmla="*/ 522514 w 522514"/>
              <a:gd name="connsiteY0" fmla="*/ 0 h 812800"/>
              <a:gd name="connsiteX1" fmla="*/ 0 w 522514"/>
              <a:gd name="connsiteY1" fmla="*/ 0 h 812800"/>
              <a:gd name="connsiteX2" fmla="*/ 0 w 522514"/>
              <a:gd name="connsiteY2" fmla="*/ 812800 h 812800"/>
              <a:gd name="connsiteX3" fmla="*/ 464457 w 522514"/>
              <a:gd name="connsiteY3" fmla="*/ 812800 h 812800"/>
              <a:gd name="connsiteX4" fmla="*/ 464457 w 522514"/>
              <a:gd name="connsiteY4" fmla="*/ 682171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514" h="812800">
                <a:moveTo>
                  <a:pt x="522514" y="0"/>
                </a:moveTo>
                <a:lnTo>
                  <a:pt x="0" y="0"/>
                </a:lnTo>
                <a:lnTo>
                  <a:pt x="0" y="812800"/>
                </a:lnTo>
                <a:lnTo>
                  <a:pt x="464457" y="812800"/>
                </a:lnTo>
                <a:lnTo>
                  <a:pt x="464457" y="682171"/>
                </a:lnTo>
              </a:path>
            </a:pathLst>
          </a:custGeom>
          <a:noFill/>
          <a:ln>
            <a:solidFill>
              <a:srgbClr val="D81E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ea typeface="等线" panose="02010600030101010101" charset="-122"/>
            </a:endParaRPr>
          </a:p>
        </p:txBody>
      </p:sp>
      <p:pic>
        <p:nvPicPr>
          <p:cNvPr id="29" name="图片 28"/>
          <p:cNvPicPr>
            <a:picLocks noChangeAspect="1"/>
          </p:cNvPicPr>
          <p:nvPr userDrawn="1"/>
        </p:nvPicPr>
        <p:blipFill>
          <a:blip r:embed="rId2" cstate="print">
            <a:lum bright="12000"/>
            <a:extLst>
              <a:ext uri="{28A0092B-C50C-407E-A947-70E740481C1C}">
                <a14:useLocalDpi xmlns:a14="http://schemas.microsoft.com/office/drawing/2010/main" val="0"/>
              </a:ext>
            </a:extLst>
          </a:blip>
          <a:stretch>
            <a:fillRect/>
          </a:stretch>
        </p:blipFill>
        <p:spPr>
          <a:xfrm>
            <a:off x="325279" y="181451"/>
            <a:ext cx="464344" cy="464344"/>
          </a:xfrm>
          <a:prstGeom prst="rect">
            <a:avLst/>
          </a:prstGeom>
        </p:spPr>
      </p:pic>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ransition spd="slow">
    <p:randomBar dir="vert"/>
  </p:transition>
  <p:hf hdr="0" ftr="0" dt="0"/>
  <p:txStyles>
    <p:titleStyle>
      <a:lvl1pPr algn="l" defTabSz="815975"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975"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975"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975"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975"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p:titleStyle>
    <p:bodyStyle>
      <a:lvl1pPr marL="306070" indent="-306070" algn="l" defTabSz="815975" rtl="0" eaLnBrk="0" fontAlgn="base" hangingPunct="0">
        <a:spcBef>
          <a:spcPct val="20000"/>
        </a:spcBef>
        <a:spcAft>
          <a:spcPct val="0"/>
        </a:spcAft>
        <a:buFont typeface="Arial" panose="020B0604020202020204" pitchFamily="34" charset="0"/>
        <a:buChar char="•"/>
        <a:defRPr sz="2100" kern="1200">
          <a:solidFill>
            <a:schemeClr val="tx1"/>
          </a:solidFill>
          <a:latin typeface="华文细黑" panose="02010600040101010101" pitchFamily="2" charset="-122"/>
          <a:ea typeface="华文细黑" panose="02010600040101010101" pitchFamily="2" charset="-122"/>
          <a:cs typeface="+mn-cs"/>
        </a:defRPr>
      </a:lvl1pPr>
      <a:lvl2pPr marL="663575" indent="-255270" algn="l" defTabSz="815975" rtl="0" eaLnBrk="0" fontAlgn="base" hangingPunct="0">
        <a:spcBef>
          <a:spcPct val="20000"/>
        </a:spcBef>
        <a:spcAft>
          <a:spcPct val="0"/>
        </a:spcAft>
        <a:buFont typeface="Arial" panose="020B0604020202020204" pitchFamily="34" charset="0"/>
        <a:buChar char="–"/>
        <a:defRPr kern="1200">
          <a:solidFill>
            <a:schemeClr val="tx1"/>
          </a:solidFill>
          <a:latin typeface="华文细黑" panose="02010600040101010101" pitchFamily="2" charset="-122"/>
          <a:ea typeface="华文细黑" panose="02010600040101010101" pitchFamily="2" charset="-122"/>
          <a:cs typeface="+mn-cs"/>
        </a:defRPr>
      </a:lvl2pPr>
      <a:lvl3pPr marL="1020445" indent="-204470" algn="l" defTabSz="815975" rtl="0" eaLnBrk="0" fontAlgn="base" hangingPunct="0">
        <a:spcBef>
          <a:spcPct val="20000"/>
        </a:spcBef>
        <a:spcAft>
          <a:spcPct val="0"/>
        </a:spcAft>
        <a:buFont typeface="Arial" panose="020B0604020202020204" pitchFamily="34" charset="0"/>
        <a:buChar char="•"/>
        <a:defRPr sz="2100" kern="1200">
          <a:solidFill>
            <a:schemeClr val="tx1"/>
          </a:solidFill>
          <a:latin typeface="华文细黑" panose="02010600040101010101" pitchFamily="2" charset="-122"/>
          <a:ea typeface="华文细黑" panose="02010600040101010101" pitchFamily="2" charset="-122"/>
          <a:cs typeface="+mn-cs"/>
        </a:defRPr>
      </a:lvl3pPr>
      <a:lvl4pPr marL="1428115" indent="-204470" algn="l" defTabSz="815975" rtl="0" eaLnBrk="0" fontAlgn="base" hangingPunct="0">
        <a:spcBef>
          <a:spcPct val="20000"/>
        </a:spcBef>
        <a:spcAft>
          <a:spcPct val="0"/>
        </a:spcAft>
        <a:buFont typeface="Arial" panose="020B0604020202020204" pitchFamily="34" charset="0"/>
        <a:buChar char="–"/>
        <a:defRPr sz="1400" kern="1200">
          <a:solidFill>
            <a:schemeClr val="tx1"/>
          </a:solidFill>
          <a:latin typeface="华文细黑" panose="02010600040101010101" pitchFamily="2" charset="-122"/>
          <a:ea typeface="华文细黑" panose="02010600040101010101" pitchFamily="2" charset="-122"/>
          <a:cs typeface="+mn-cs"/>
        </a:defRPr>
      </a:lvl4pPr>
      <a:lvl5pPr marL="1836420" indent="-204470" algn="l" defTabSz="815975" rtl="0" eaLnBrk="0" fontAlgn="base" hangingPunct="0">
        <a:spcBef>
          <a:spcPct val="20000"/>
        </a:spcBef>
        <a:spcAft>
          <a:spcPct val="0"/>
        </a:spcAft>
        <a:buFont typeface="Arial" panose="020B0604020202020204" pitchFamily="34" charset="0"/>
        <a:buChar char="»"/>
        <a:defRPr sz="1400" kern="1200">
          <a:solidFill>
            <a:schemeClr val="tx1"/>
          </a:solidFill>
          <a:latin typeface="华文细黑" panose="02010600040101010101" pitchFamily="2" charset="-122"/>
          <a:ea typeface="华文细黑" panose="02010600040101010101" pitchFamily="2" charset="-122"/>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130" algn="l" defTabSz="914400" rtl="0" eaLnBrk="1" latinLnBrk="0" hangingPunct="1">
        <a:defRPr sz="1800" kern="1200">
          <a:solidFill>
            <a:schemeClr val="tx1"/>
          </a:solidFill>
          <a:latin typeface="+mn-lt"/>
          <a:ea typeface="+mn-ea"/>
          <a:cs typeface="+mn-cs"/>
        </a:defRPr>
      </a:lvl8pPr>
      <a:lvl9pPr marL="365633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no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022" y="681038"/>
            <a:ext cx="822995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dirty="0"/>
              <a:t>单击此处编辑母版标题样式</a:t>
            </a:r>
          </a:p>
        </p:txBody>
      </p:sp>
      <p:sp>
        <p:nvSpPr>
          <p:cNvPr id="1027" name="Rectangle 3"/>
          <p:cNvSpPr>
            <a:spLocks noGrp="1" noChangeArrowheads="1"/>
          </p:cNvSpPr>
          <p:nvPr>
            <p:ph type="body" idx="1"/>
          </p:nvPr>
        </p:nvSpPr>
        <p:spPr bwMode="auto">
          <a:xfrm>
            <a:off x="457022" y="1200151"/>
            <a:ext cx="8229957"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dirty="0"/>
              <a:t>单击此处编辑母版文本样式</a:t>
            </a:r>
          </a:p>
          <a:p>
            <a:pPr lvl="1"/>
            <a:r>
              <a:rPr lang="zh-CN" dirty="0"/>
              <a:t>第二级</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Lst>
  <p:transition spd="slow">
    <p:randomBar dir="vert"/>
  </p:transition>
  <p:txStyles>
    <p:titleStyle>
      <a:lvl1pPr algn="l" rtl="0" fontAlgn="base">
        <a:spcBef>
          <a:spcPct val="0"/>
        </a:spcBef>
        <a:spcAft>
          <a:spcPct val="0"/>
        </a:spcAft>
        <a:defRPr sz="1800">
          <a:solidFill>
            <a:schemeClr val="tx2"/>
          </a:solidFill>
          <a:latin typeface="微软雅黑" panose="020B0503020204020204" pitchFamily="34" charset="-122"/>
          <a:ea typeface="微软雅黑" panose="020B0503020204020204" pitchFamily="34" charset="-122"/>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3765"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0965"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165"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257175" indent="-257175" algn="l" rtl="0" fontAlgn="base">
        <a:spcBef>
          <a:spcPct val="15000"/>
        </a:spcBef>
        <a:spcAft>
          <a:spcPct val="0"/>
        </a:spcAft>
        <a:buChar char="•"/>
        <a:defRPr sz="1500">
          <a:solidFill>
            <a:schemeClr val="tx2"/>
          </a:solidFill>
          <a:latin typeface="微软雅黑" panose="020B0503020204020204" pitchFamily="34" charset="-122"/>
          <a:ea typeface="微软雅黑" panose="020B0503020204020204" pitchFamily="34" charset="-122"/>
          <a:cs typeface="+mn-cs"/>
        </a:defRPr>
      </a:lvl1pPr>
      <a:lvl2pPr marL="557530" indent="-213995" algn="l" rtl="0" eaLnBrk="0" fontAlgn="base" hangingPunct="0">
        <a:spcBef>
          <a:spcPct val="15000"/>
        </a:spcBef>
        <a:spcAft>
          <a:spcPct val="0"/>
        </a:spcAft>
        <a:buChar char="–"/>
        <a:defRPr sz="1500">
          <a:solidFill>
            <a:schemeClr val="tx2"/>
          </a:solidFill>
          <a:latin typeface="微软雅黑" panose="020B0503020204020204" pitchFamily="34" charset="-122"/>
          <a:ea typeface="微软雅黑" panose="020B0503020204020204" pitchFamily="34" charset="-122"/>
        </a:defRPr>
      </a:lvl2pPr>
      <a:lvl3pPr marL="856615" indent="-171450" algn="l" rtl="0" eaLnBrk="0" fontAlgn="base" hangingPunct="0">
        <a:spcBef>
          <a:spcPct val="15000"/>
        </a:spcBef>
        <a:spcAft>
          <a:spcPct val="0"/>
        </a:spcAft>
        <a:buChar char="•"/>
        <a:defRPr sz="1800">
          <a:solidFill>
            <a:schemeClr val="tx1"/>
          </a:solidFill>
          <a:latin typeface="+mn-lt"/>
          <a:ea typeface="宋体" panose="02010600030101010101" pitchFamily="2" charset="-122"/>
        </a:defRPr>
      </a:lvl3pPr>
      <a:lvl4pPr marL="1199515" indent="-171450" algn="l" rtl="0" eaLnBrk="0" fontAlgn="base" hangingPunct="0">
        <a:spcBef>
          <a:spcPct val="15000"/>
        </a:spcBef>
        <a:spcAft>
          <a:spcPct val="0"/>
        </a:spcAft>
        <a:buChar char="–"/>
        <a:defRPr sz="1500">
          <a:solidFill>
            <a:schemeClr val="tx1"/>
          </a:solidFill>
          <a:latin typeface="+mn-lt"/>
          <a:ea typeface="宋体" panose="02010600030101010101" pitchFamily="2" charset="-122"/>
        </a:defRPr>
      </a:lvl4pPr>
      <a:lvl5pPr marL="1542415" indent="-171450" algn="l" rtl="0" eaLnBrk="0" fontAlgn="base" hangingPunct="0">
        <a:spcBef>
          <a:spcPct val="15000"/>
        </a:spcBef>
        <a:spcAft>
          <a:spcPct val="0"/>
        </a:spcAft>
        <a:buChar char="»"/>
        <a:defRPr sz="1500">
          <a:solidFill>
            <a:schemeClr val="tx1"/>
          </a:solidFill>
          <a:latin typeface="+mn-lt"/>
          <a:ea typeface="宋体" panose="02010600030101010101" pitchFamily="2" charset="-122"/>
        </a:defRPr>
      </a:lvl5pPr>
      <a:lvl6pPr marL="1885315" indent="-171450" algn="l" rtl="0" eaLnBrk="0" fontAlgn="base" hangingPunct="0">
        <a:spcBef>
          <a:spcPct val="15000"/>
        </a:spcBef>
        <a:spcAft>
          <a:spcPct val="0"/>
        </a:spcAft>
        <a:buChar char="»"/>
        <a:defRPr sz="1500">
          <a:solidFill>
            <a:schemeClr val="tx1"/>
          </a:solidFill>
          <a:latin typeface="+mn-lt"/>
          <a:ea typeface="宋体" panose="02010600030101010101" pitchFamily="2" charset="-122"/>
        </a:defRPr>
      </a:lvl6pPr>
      <a:lvl7pPr marL="2228215" indent="-171450" algn="l" rtl="0" eaLnBrk="0" fontAlgn="base" hangingPunct="0">
        <a:spcBef>
          <a:spcPct val="15000"/>
        </a:spcBef>
        <a:spcAft>
          <a:spcPct val="0"/>
        </a:spcAft>
        <a:buChar char="»"/>
        <a:defRPr sz="1500">
          <a:solidFill>
            <a:schemeClr val="tx1"/>
          </a:solidFill>
          <a:latin typeface="+mn-lt"/>
          <a:ea typeface="宋体" panose="02010600030101010101" pitchFamily="2" charset="-122"/>
        </a:defRPr>
      </a:lvl7pPr>
      <a:lvl8pPr marL="2571115" indent="-171450" algn="l" rtl="0" eaLnBrk="0" fontAlgn="base" hangingPunct="0">
        <a:spcBef>
          <a:spcPct val="15000"/>
        </a:spcBef>
        <a:spcAft>
          <a:spcPct val="0"/>
        </a:spcAft>
        <a:buChar char="»"/>
        <a:defRPr sz="1500">
          <a:solidFill>
            <a:schemeClr val="tx1"/>
          </a:solidFill>
          <a:latin typeface="+mn-lt"/>
          <a:ea typeface="宋体" panose="02010600030101010101" pitchFamily="2" charset="-122"/>
        </a:defRPr>
      </a:lvl8pPr>
      <a:lvl9pPr marL="2914015" indent="-171450" algn="l" rtl="0" eaLnBrk="0" fontAlgn="base" hangingPunct="0">
        <a:spcBef>
          <a:spcPct val="15000"/>
        </a:spcBef>
        <a:spcAft>
          <a:spcPct val="0"/>
        </a:spcAft>
        <a:buChar char="»"/>
        <a:defRPr sz="1500">
          <a:solidFill>
            <a:schemeClr val="tx1"/>
          </a:solidFill>
          <a:latin typeface="+mn-lt"/>
          <a:ea typeface="宋体" panose="02010600030101010101" pitchFamily="2" charset="-122"/>
        </a:defRPr>
      </a:lvl9pPr>
    </p:bodyStyle>
    <p:otherStyle>
      <a:defPPr>
        <a:defRPr lang="zh-CN"/>
      </a:defPPr>
      <a:lvl1pPr marL="0" algn="l" defTabSz="685165" rtl="0" eaLnBrk="1" latinLnBrk="0" hangingPunct="1">
        <a:defRPr sz="1350" kern="1200">
          <a:solidFill>
            <a:schemeClr val="tx1"/>
          </a:solidFill>
          <a:latin typeface="+mn-lt"/>
          <a:ea typeface="+mn-ea"/>
          <a:cs typeface="+mn-cs"/>
        </a:defRPr>
      </a:lvl1pPr>
      <a:lvl2pPr marL="342900" algn="l" defTabSz="685165" rtl="0" eaLnBrk="1" latinLnBrk="0" hangingPunct="1">
        <a:defRPr sz="1350" kern="1200">
          <a:solidFill>
            <a:schemeClr val="tx1"/>
          </a:solidFill>
          <a:latin typeface="+mn-lt"/>
          <a:ea typeface="+mn-ea"/>
          <a:cs typeface="+mn-cs"/>
        </a:defRPr>
      </a:lvl2pPr>
      <a:lvl3pPr marL="685165" algn="l" defTabSz="685165" rtl="0" eaLnBrk="1" latinLnBrk="0" hangingPunct="1">
        <a:defRPr sz="1350" kern="1200">
          <a:solidFill>
            <a:schemeClr val="tx1"/>
          </a:solidFill>
          <a:latin typeface="+mn-lt"/>
          <a:ea typeface="+mn-ea"/>
          <a:cs typeface="+mn-cs"/>
        </a:defRPr>
      </a:lvl3pPr>
      <a:lvl4pPr marL="1028065" algn="l" defTabSz="685165" rtl="0" eaLnBrk="1" latinLnBrk="0" hangingPunct="1">
        <a:defRPr sz="1350" kern="1200">
          <a:solidFill>
            <a:schemeClr val="tx1"/>
          </a:solidFill>
          <a:latin typeface="+mn-lt"/>
          <a:ea typeface="+mn-ea"/>
          <a:cs typeface="+mn-cs"/>
        </a:defRPr>
      </a:lvl4pPr>
      <a:lvl5pPr marL="1370965" algn="l" defTabSz="685165" rtl="0" eaLnBrk="1" latinLnBrk="0" hangingPunct="1">
        <a:defRPr sz="1350" kern="1200">
          <a:solidFill>
            <a:schemeClr val="tx1"/>
          </a:solidFill>
          <a:latin typeface="+mn-lt"/>
          <a:ea typeface="+mn-ea"/>
          <a:cs typeface="+mn-cs"/>
        </a:defRPr>
      </a:lvl5pPr>
      <a:lvl6pPr marL="1713865" algn="l" defTabSz="685165" rtl="0" eaLnBrk="1" latinLnBrk="0" hangingPunct="1">
        <a:defRPr sz="1350" kern="1200">
          <a:solidFill>
            <a:schemeClr val="tx1"/>
          </a:solidFill>
          <a:latin typeface="+mn-lt"/>
          <a:ea typeface="+mn-ea"/>
          <a:cs typeface="+mn-cs"/>
        </a:defRPr>
      </a:lvl6pPr>
      <a:lvl7pPr marL="2056765" algn="l" defTabSz="685165" rtl="0" eaLnBrk="1" latinLnBrk="0" hangingPunct="1">
        <a:defRPr sz="1350" kern="1200">
          <a:solidFill>
            <a:schemeClr val="tx1"/>
          </a:solidFill>
          <a:latin typeface="+mn-lt"/>
          <a:ea typeface="+mn-ea"/>
          <a:cs typeface="+mn-cs"/>
        </a:defRPr>
      </a:lvl7pPr>
      <a:lvl8pPr marL="2399665" algn="l" defTabSz="685165" rtl="0" eaLnBrk="1" latinLnBrk="0" hangingPunct="1">
        <a:defRPr sz="1350" kern="1200">
          <a:solidFill>
            <a:schemeClr val="tx1"/>
          </a:solidFill>
          <a:latin typeface="+mn-lt"/>
          <a:ea typeface="+mn-ea"/>
          <a:cs typeface="+mn-cs"/>
        </a:defRPr>
      </a:lvl8pPr>
      <a:lvl9pPr marL="2742565" algn="l" defTabSz="68516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image" Target="../media/image3.png"/><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image" Target="../media/image2.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notesSlide" Target="../notesSlides/notesSlide5.xml"/><Relationship Id="rId5" Type="http://schemas.openxmlformats.org/officeDocument/2006/relationships/tags" Target="../tags/tag47.xml"/><Relationship Id="rId10" Type="http://schemas.openxmlformats.org/officeDocument/2006/relationships/slideLayout" Target="../slideLayouts/slideLayout3.xml"/><Relationship Id="rId4" Type="http://schemas.openxmlformats.org/officeDocument/2006/relationships/tags" Target="../tags/tag46.xml"/><Relationship Id="rId9" Type="http://schemas.openxmlformats.org/officeDocument/2006/relationships/tags" Target="../tags/tag51.xml"/><Relationship Id="rId1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3.xml"/><Relationship Id="rId1" Type="http://schemas.openxmlformats.org/officeDocument/2006/relationships/tags" Target="../tags/tag52.xml"/></Relationships>
</file>

<file path=ppt/slides/_rels/slide13.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Layout" Target="../slideLayouts/slideLayout1.xml"/><Relationship Id="rId5" Type="http://schemas.openxmlformats.org/officeDocument/2006/relationships/tags" Target="../tags/tag58.xml"/><Relationship Id="rId4" Type="http://schemas.openxmlformats.org/officeDocument/2006/relationships/tags" Target="../tags/tag5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0.xml"/><Relationship Id="rId1" Type="http://schemas.openxmlformats.org/officeDocument/2006/relationships/tags" Target="../tags/tag5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image" Target="../media/image3.png"/><Relationship Id="rId3" Type="http://schemas.openxmlformats.org/officeDocument/2006/relationships/tags" Target="../tags/tag5.xml"/><Relationship Id="rId21" Type="http://schemas.openxmlformats.org/officeDocument/2006/relationships/tags" Target="../tags/tag23.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image" Target="../media/image2.png"/><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29" Type="http://schemas.openxmlformats.org/officeDocument/2006/relationships/image" Target="../media/image6.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notesSlide" Target="../notesSlides/notesSlide2.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slideLayout" Target="../slideLayouts/slideLayout3.xml"/><Relationship Id="rId28" Type="http://schemas.openxmlformats.org/officeDocument/2006/relationships/image" Target="../media/image5.png"/><Relationship Id="rId10" Type="http://schemas.openxmlformats.org/officeDocument/2006/relationships/tags" Target="../tags/tag12.xml"/><Relationship Id="rId19" Type="http://schemas.openxmlformats.org/officeDocument/2006/relationships/tags" Target="../tags/tag2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image" Target="../media/image3.png"/><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image" Target="../media/image2.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notesSlide" Target="../notesSlides/notesSlide3.xml"/><Relationship Id="rId5" Type="http://schemas.openxmlformats.org/officeDocument/2006/relationships/tags" Target="../tags/tag29.xml"/><Relationship Id="rId10" Type="http://schemas.openxmlformats.org/officeDocument/2006/relationships/slideLayout" Target="../slideLayouts/slideLayout3.xml"/><Relationship Id="rId4" Type="http://schemas.openxmlformats.org/officeDocument/2006/relationships/tags" Target="../tags/tag28.xml"/><Relationship Id="rId9" Type="http://schemas.openxmlformats.org/officeDocument/2006/relationships/tags" Target="../tags/tag33.xml"/><Relationship Id="rId1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image" Target="../media/image3.png"/><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2.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notesSlide" Target="../notesSlides/notesSlide4.xml"/><Relationship Id="rId5" Type="http://schemas.openxmlformats.org/officeDocument/2006/relationships/tags" Target="../tags/tag38.xml"/><Relationship Id="rId10" Type="http://schemas.openxmlformats.org/officeDocument/2006/relationships/slideLayout" Target="../slideLayouts/slideLayout3.xml"/><Relationship Id="rId4" Type="http://schemas.openxmlformats.org/officeDocument/2006/relationships/tags" Target="../tags/tag37.xml"/><Relationship Id="rId9" Type="http://schemas.openxmlformats.org/officeDocument/2006/relationships/tags" Target="../tags/tag42.xml"/><Relationship Id="rId1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2" name="组合 11"/>
          <p:cNvGrpSpPr/>
          <p:nvPr/>
        </p:nvGrpSpPr>
        <p:grpSpPr>
          <a:xfrm>
            <a:off x="10954" y="0"/>
            <a:ext cx="9144000" cy="5143500"/>
            <a:chOff x="0" y="0"/>
            <a:chExt cx="19200" cy="10800"/>
          </a:xfrm>
        </p:grpSpPr>
        <p:grpSp>
          <p:nvGrpSpPr>
            <p:cNvPr id="2" name="组合 1"/>
            <p:cNvGrpSpPr/>
            <p:nvPr userDrawn="1"/>
          </p:nvGrpSpPr>
          <p:grpSpPr>
            <a:xfrm>
              <a:off x="0" y="0"/>
              <a:ext cx="19200" cy="10800"/>
              <a:chOff x="0" y="0"/>
              <a:chExt cx="12192000" cy="6858000"/>
            </a:xfrm>
          </p:grpSpPr>
          <p:pic>
            <p:nvPicPr>
              <p:cNvPr id="5" name="图片 4"/>
              <p:cNvPicPr>
                <a:picLocks noChangeAspect="1"/>
              </p:cNvPicPr>
              <p:nvPr/>
            </p:nvPicPr>
            <p:blipFill>
              <a:blip r:embed="rId2" cstate="screen"/>
              <a:stretch>
                <a:fillRect/>
              </a:stretch>
            </p:blipFill>
            <p:spPr>
              <a:xfrm>
                <a:off x="0" y="0"/>
                <a:ext cx="12192000" cy="6858000"/>
              </a:xfrm>
              <a:prstGeom prst="rect">
                <a:avLst/>
              </a:prstGeom>
            </p:spPr>
          </p:pic>
          <p:sp>
            <p:nvSpPr>
              <p:cNvPr id="7" name="矩形 6"/>
              <p:cNvSpPr/>
              <p:nvPr/>
            </p:nvSpPr>
            <p:spPr>
              <a:xfrm>
                <a:off x="0" y="0"/>
                <a:ext cx="12192000" cy="6858000"/>
              </a:xfrm>
              <a:prstGeom prst="rect">
                <a:avLst/>
              </a:prstGeom>
              <a:gradFill flip="none" rotWithShape="1">
                <a:gsLst>
                  <a:gs pos="0">
                    <a:srgbClr val="FFFFFF">
                      <a:alpha val="70000"/>
                    </a:srgbClr>
                  </a:gs>
                  <a:gs pos="100000">
                    <a:srgbClr val="FFFFFF">
                      <a:alpha val="0"/>
                    </a:srgbClr>
                  </a:gs>
                </a:gsLst>
                <a:lin ang="54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Picture 11"/>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0" y="4800"/>
              <a:ext cx="19200" cy="6000"/>
            </a:xfrm>
            <a:prstGeom prst="rect">
              <a:avLst/>
            </a:prstGeom>
          </p:spPr>
        </p:pic>
      </p:grpSp>
      <p:sp>
        <p:nvSpPr>
          <p:cNvPr id="3" name="矩形 2"/>
          <p:cNvSpPr/>
          <p:nvPr/>
        </p:nvSpPr>
        <p:spPr>
          <a:xfrm>
            <a:off x="-10953" y="700041"/>
            <a:ext cx="9143999" cy="1753235"/>
          </a:xfrm>
          <a:prstGeom prst="rect">
            <a:avLst/>
          </a:prstGeom>
          <a:ln>
            <a:noFill/>
          </a:ln>
        </p:spPr>
        <p:txBody>
          <a:bodyPr wrap="square">
            <a:spAutoFit/>
          </a:bodyPr>
          <a:lstStyle/>
          <a:p>
            <a:pPr lvl="0" algn="ctr" defTabSz="1219200"/>
            <a:r>
              <a:rPr kumimoji="0" lang="zh-CN" altLang="en-US" sz="5400" b="1" i="0" u="none" strike="noStrike" kern="1200" cap="none" spc="0" normalizeH="0" baseline="0" noProof="0" dirty="0">
                <a:ln w="15875">
                  <a:noFill/>
                </a:ln>
                <a:solidFill>
                  <a:srgbClr val="D00903"/>
                </a:solidFill>
                <a:effectLst/>
                <a:uLnTx/>
                <a:uFillTx/>
                <a:latin typeface="等线" panose="02010600030101010101" charset="-122"/>
                <a:ea typeface="等线" panose="02010600030101010101" charset="-122"/>
                <a:cs typeface="+mn-ea"/>
                <a:sym typeface="微软雅黑" panose="020B0503020204020204" pitchFamily="34" charset="-122"/>
              </a:rPr>
              <a:t>严守中央八项规定精神</a:t>
            </a:r>
          </a:p>
          <a:p>
            <a:pPr lvl="0" algn="ctr" defTabSz="1219200"/>
            <a:r>
              <a:rPr kumimoji="0" lang="zh-CN" altLang="en-US" sz="5400" b="1" i="0" u="none" strike="noStrike" kern="1200" cap="none" spc="0" normalizeH="0" baseline="0" noProof="0" dirty="0">
                <a:ln w="15875">
                  <a:noFill/>
                </a:ln>
                <a:solidFill>
                  <a:srgbClr val="D00903"/>
                </a:solidFill>
                <a:effectLst/>
                <a:uLnTx/>
                <a:uFillTx/>
                <a:latin typeface="等线" panose="02010600030101010101" charset="-122"/>
                <a:ea typeface="等线" panose="02010600030101010101" charset="-122"/>
                <a:cs typeface="+mn-ea"/>
                <a:sym typeface="微软雅黑" panose="020B0503020204020204" pitchFamily="34" charset="-122"/>
              </a:rPr>
              <a:t>争做新时代合格党员</a:t>
            </a:r>
          </a:p>
        </p:txBody>
      </p:sp>
      <p:pic>
        <p:nvPicPr>
          <p:cNvPr id="52" name="图片 51"/>
          <p:cNvPicPr>
            <a:picLocks noChangeAspect="1"/>
          </p:cNvPicPr>
          <p:nvPr/>
        </p:nvPicPr>
        <p:blipFill>
          <a:blip r:embed="rId5" cstate="screen"/>
          <a:stretch>
            <a:fillRect/>
          </a:stretch>
        </p:blipFill>
        <p:spPr>
          <a:xfrm>
            <a:off x="2361020" y="2506800"/>
            <a:ext cx="4509135" cy="288299"/>
          </a:xfrm>
          <a:prstGeom prst="rect">
            <a:avLst/>
          </a:prstGeom>
        </p:spPr>
      </p:pic>
      <p:sp>
        <p:nvSpPr>
          <p:cNvPr id="23" name="文本框 22">
            <a:extLst>
              <a:ext uri="{FF2B5EF4-FFF2-40B4-BE49-F238E27FC236}">
                <a16:creationId xmlns:a16="http://schemas.microsoft.com/office/drawing/2014/main" id="{ADB80A33-9828-1E96-27C0-6B7237C416D1}"/>
              </a:ext>
            </a:extLst>
          </p:cNvPr>
          <p:cNvSpPr txBox="1"/>
          <p:nvPr/>
        </p:nvSpPr>
        <p:spPr>
          <a:xfrm>
            <a:off x="1907704" y="3028946"/>
            <a:ext cx="3816424" cy="769441"/>
          </a:xfrm>
          <a:prstGeom prst="rect">
            <a:avLst/>
          </a:prstGeom>
          <a:noFill/>
        </p:spPr>
        <p:txBody>
          <a:bodyPr wrap="square" rtlCol="0">
            <a:spAutoFit/>
          </a:bodyPr>
          <a:lstStyle/>
          <a:p>
            <a:r>
              <a:rPr lang="zh-CN" altLang="en-US" sz="2200" b="1" dirty="0">
                <a:latin typeface="楷体_GB2312" panose="02010609030101010101" pitchFamily="49" charset="-122"/>
                <a:ea typeface="楷体_GB2312" panose="02010609030101010101" pitchFamily="49" charset="-122"/>
              </a:rPr>
              <a:t>             校长  姚国平</a:t>
            </a:r>
            <a:endParaRPr lang="en-US" altLang="zh-CN" sz="2200" b="1" dirty="0">
              <a:latin typeface="楷体_GB2312" panose="02010609030101010101" pitchFamily="49" charset="-122"/>
              <a:ea typeface="楷体_GB2312" panose="02010609030101010101" pitchFamily="49" charset="-122"/>
            </a:endParaRPr>
          </a:p>
          <a:p>
            <a:r>
              <a:rPr lang="en-US" altLang="zh-CN" sz="2200" b="1">
                <a:latin typeface="楷体_GB2312" panose="02010609030101010101" pitchFamily="49" charset="-122"/>
                <a:ea typeface="楷体_GB2312" panose="02010609030101010101" pitchFamily="49" charset="-122"/>
              </a:rPr>
              <a:t>               2025.6.16</a:t>
            </a:r>
            <a:endParaRPr lang="zh-CN" altLang="en-US" sz="2200" b="1" dirty="0">
              <a:latin typeface="楷体_GB2312" panose="02010609030101010101" pitchFamily="49" charset="-122"/>
              <a:ea typeface="楷体_GB2312" panose="02010609030101010101" pitchFamily="49" charset="-122"/>
            </a:endParaRP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28040" y="128905"/>
            <a:ext cx="4572000" cy="337185"/>
          </a:xfrm>
          <a:prstGeom prst="rect">
            <a:avLst/>
          </a:prstGeom>
          <a:noFill/>
        </p:spPr>
        <p:txBody>
          <a:bodyPr wrap="square" rtlCol="0" anchor="t">
            <a:spAutoFit/>
          </a:bodyPr>
          <a:lstStyle/>
          <a:p>
            <a:pPr defTabSz="685800">
              <a:defRPr/>
            </a:pPr>
            <a:r>
              <a:rPr lang="zh-CN" altLang="en-US" b="1" dirty="0">
                <a:solidFill>
                  <a:srgbClr val="C00000"/>
                </a:solidFill>
                <a:latin typeface="微软雅黑" panose="020B0503020204020204" pitchFamily="34" charset="-122"/>
                <a:ea typeface="微软雅黑" panose="020B0503020204020204" pitchFamily="34" charset="-122"/>
                <a:cs typeface="+mn-ea"/>
                <a:sym typeface="+mn-lt"/>
              </a:rPr>
              <a:t>二、明晰精神核心要义：把握作风建设</a:t>
            </a:r>
            <a:r>
              <a:rPr lang="en-US" altLang="zh-CN" b="1" dirty="0">
                <a:solidFill>
                  <a:srgbClr val="C00000"/>
                </a:solidFill>
                <a:latin typeface="微软雅黑" panose="020B0503020204020204" pitchFamily="34" charset="-122"/>
                <a:ea typeface="微软雅黑" panose="020B0503020204020204" pitchFamily="34" charset="-122"/>
                <a:cs typeface="+mn-ea"/>
                <a:sym typeface="+mn-lt"/>
              </a:rPr>
              <a:t> “</a:t>
            </a:r>
            <a:r>
              <a:rPr lang="zh-CN" altLang="en-US" b="1" dirty="0">
                <a:solidFill>
                  <a:srgbClr val="C00000"/>
                </a:solidFill>
                <a:latin typeface="微软雅黑" panose="020B0503020204020204" pitchFamily="34" charset="-122"/>
                <a:ea typeface="微软雅黑" panose="020B0503020204020204" pitchFamily="34" charset="-122"/>
                <a:cs typeface="+mn-ea"/>
                <a:sym typeface="+mn-lt"/>
              </a:rPr>
              <a:t>脉搏</a:t>
            </a:r>
            <a:r>
              <a:rPr lang="en-US" altLang="zh-CN" b="1" dirty="0">
                <a:solidFill>
                  <a:srgbClr val="C00000"/>
                </a:solidFill>
                <a:latin typeface="微软雅黑" panose="020B0503020204020204" pitchFamily="34" charset="-122"/>
                <a:ea typeface="微软雅黑" panose="020B0503020204020204" pitchFamily="34" charset="-122"/>
                <a:cs typeface="+mn-ea"/>
                <a:sym typeface="+mn-lt"/>
              </a:rPr>
              <a:t>”</a:t>
            </a:r>
          </a:p>
        </p:txBody>
      </p:sp>
      <p:grpSp>
        <p:nvGrpSpPr>
          <p:cNvPr id="12" name="组合 11"/>
          <p:cNvGrpSpPr/>
          <p:nvPr/>
        </p:nvGrpSpPr>
        <p:grpSpPr>
          <a:xfrm>
            <a:off x="530066" y="993934"/>
            <a:ext cx="6847999" cy="431959"/>
            <a:chOff x="1113" y="2087"/>
            <a:chExt cx="14379" cy="907"/>
          </a:xfrm>
        </p:grpSpPr>
        <p:sp>
          <p:nvSpPr>
            <p:cNvPr id="13" name="平行四边形 12"/>
            <p:cNvSpPr/>
            <p:nvPr/>
          </p:nvSpPr>
          <p:spPr>
            <a:xfrm>
              <a:off x="1451" y="2087"/>
              <a:ext cx="11789" cy="907"/>
            </a:xfrm>
            <a:prstGeom prst="parallelogram">
              <a:avLst/>
            </a:prstGeom>
            <a:gradFill flip="none" rotWithShape="1">
              <a:gsLst>
                <a:gs pos="0">
                  <a:srgbClr val="F6C381"/>
                </a:gs>
                <a:gs pos="100000">
                  <a:srgbClr val="F6C381">
                    <a:alpha val="0"/>
                  </a:srgbClr>
                </a:gs>
              </a:gsLst>
              <a:lin ang="0" scaled="1"/>
              <a:tileRect/>
            </a:gra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文本框 13"/>
            <p:cNvSpPr txBox="1"/>
            <p:nvPr/>
          </p:nvSpPr>
          <p:spPr>
            <a:xfrm>
              <a:off x="2588" y="2178"/>
              <a:ext cx="12904" cy="773"/>
            </a:xfrm>
            <a:prstGeom prst="rect">
              <a:avLst/>
            </a:prstGeom>
            <a:noFill/>
          </p:spPr>
          <p:txBody>
            <a:bodyPr wrap="square" rtlCol="0">
              <a:spAutoFit/>
            </a:bodyPr>
            <a:lstStyle/>
            <a:p>
              <a:pPr lvl="0" defTabSz="457200">
                <a:defRPr/>
              </a:pPr>
              <a:r>
                <a:rPr lang="zh-CN" altLang="en-US" sz="1800" b="1" dirty="0">
                  <a:solidFill>
                    <a:srgbClr val="C00000"/>
                  </a:solidFill>
                  <a:latin typeface="微软雅黑" panose="020B0503020204020204" pitchFamily="34" charset="-122"/>
                  <a:ea typeface="微软雅黑" panose="020B0503020204020204" pitchFamily="34" charset="-122"/>
                </a:rPr>
                <a:t>洞察危害：</a:t>
              </a:r>
              <a:r>
                <a:rPr lang="en-US" altLang="zh-CN" sz="1800" b="1" dirty="0">
                  <a:solidFill>
                    <a:srgbClr val="C00000"/>
                  </a:solidFill>
                  <a:latin typeface="微软雅黑" panose="020B0503020204020204" pitchFamily="34" charset="-122"/>
                  <a:ea typeface="微软雅黑" panose="020B0503020204020204" pitchFamily="34" charset="-122"/>
                </a:rPr>
                <a:t>“</a:t>
              </a:r>
              <a:r>
                <a:rPr lang="zh-CN" altLang="en-US" sz="1800" b="1" dirty="0">
                  <a:solidFill>
                    <a:srgbClr val="C00000"/>
                  </a:solidFill>
                  <a:latin typeface="微软雅黑" panose="020B0503020204020204" pitchFamily="34" charset="-122"/>
                  <a:ea typeface="微软雅黑" panose="020B0503020204020204" pitchFamily="34" charset="-122"/>
                </a:rPr>
                <a:t>四风</a:t>
              </a:r>
              <a:r>
                <a:rPr lang="en-US" altLang="zh-CN" sz="1800" b="1" dirty="0">
                  <a:solidFill>
                    <a:srgbClr val="C00000"/>
                  </a:solidFill>
                  <a:latin typeface="微软雅黑" panose="020B0503020204020204" pitchFamily="34" charset="-122"/>
                  <a:ea typeface="微软雅黑" panose="020B0503020204020204" pitchFamily="34" charset="-122"/>
                </a:rPr>
                <a:t>” </a:t>
              </a:r>
              <a:r>
                <a:rPr lang="zh-CN" altLang="en-US" sz="1800" b="1" dirty="0">
                  <a:solidFill>
                    <a:srgbClr val="C00000"/>
                  </a:solidFill>
                  <a:latin typeface="微软雅黑" panose="020B0503020204020204" pitchFamily="34" charset="-122"/>
                  <a:ea typeface="微软雅黑" panose="020B0503020204020204" pitchFamily="34" charset="-122"/>
                </a:rPr>
                <a:t>问题的</a:t>
              </a:r>
              <a:r>
                <a:rPr lang="en-US" altLang="zh-CN" sz="1800" b="1" dirty="0">
                  <a:solidFill>
                    <a:srgbClr val="C00000"/>
                  </a:solidFill>
                  <a:latin typeface="微软雅黑" panose="020B0503020204020204" pitchFamily="34" charset="-122"/>
                  <a:ea typeface="微软雅黑" panose="020B0503020204020204" pitchFamily="34" charset="-122"/>
                </a:rPr>
                <a:t> “</a:t>
              </a:r>
              <a:r>
                <a:rPr lang="zh-CN" altLang="en-US" sz="1800" b="1" dirty="0">
                  <a:solidFill>
                    <a:srgbClr val="C00000"/>
                  </a:solidFill>
                  <a:latin typeface="微软雅黑" panose="020B0503020204020204" pitchFamily="34" charset="-122"/>
                  <a:ea typeface="微软雅黑" panose="020B0503020204020204" pitchFamily="34" charset="-122"/>
                </a:rPr>
                <a:t>隐蔽伪装</a:t>
              </a:r>
              <a:r>
                <a:rPr lang="en-US" altLang="zh-CN" sz="1800" b="1" dirty="0">
                  <a:solidFill>
                    <a:srgbClr val="C00000"/>
                  </a:solidFill>
                  <a:latin typeface="微软雅黑" panose="020B0503020204020204" pitchFamily="34" charset="-122"/>
                  <a:ea typeface="微软雅黑" panose="020B0503020204020204" pitchFamily="34" charset="-122"/>
                </a:rPr>
                <a:t>” </a:t>
              </a:r>
              <a:r>
                <a:rPr lang="zh-CN" altLang="en-US" sz="1800" b="1" dirty="0">
                  <a:solidFill>
                    <a:srgbClr val="C00000"/>
                  </a:solidFill>
                  <a:latin typeface="微软雅黑" panose="020B0503020204020204" pitchFamily="34" charset="-122"/>
                  <a:ea typeface="微软雅黑" panose="020B0503020204020204" pitchFamily="34" charset="-122"/>
                </a:rPr>
                <a:t>与</a:t>
              </a:r>
              <a:r>
                <a:rPr lang="en-US" altLang="zh-CN" sz="1800" b="1" dirty="0">
                  <a:solidFill>
                    <a:srgbClr val="C00000"/>
                  </a:solidFill>
                  <a:latin typeface="微软雅黑" panose="020B0503020204020204" pitchFamily="34" charset="-122"/>
                  <a:ea typeface="微软雅黑" panose="020B0503020204020204" pitchFamily="34" charset="-122"/>
                </a:rPr>
                <a:t> “</a:t>
              </a:r>
              <a:r>
                <a:rPr lang="zh-CN" altLang="en-US" sz="1800" b="1" dirty="0">
                  <a:solidFill>
                    <a:srgbClr val="C00000"/>
                  </a:solidFill>
                  <a:latin typeface="微软雅黑" panose="020B0503020204020204" pitchFamily="34" charset="-122"/>
                  <a:ea typeface="微软雅黑" panose="020B0503020204020204" pitchFamily="34" charset="-122"/>
                </a:rPr>
                <a:t>严重后果</a:t>
              </a:r>
              <a:r>
                <a:rPr lang="en-US" altLang="zh-CN" sz="1800" b="1" dirty="0">
                  <a:solidFill>
                    <a:srgbClr val="C00000"/>
                  </a:solidFill>
                  <a:latin typeface="微软雅黑" panose="020B0503020204020204" pitchFamily="34" charset="-122"/>
                  <a:ea typeface="微软雅黑" panose="020B0503020204020204" pitchFamily="34" charset="-122"/>
                </a:rPr>
                <a:t>”</a:t>
              </a:r>
            </a:p>
          </p:txBody>
        </p:sp>
        <p:sp>
          <p:nvSpPr>
            <p:cNvPr id="15" name="Freeform 9"/>
            <p:cNvSpPr/>
            <p:nvPr/>
          </p:nvSpPr>
          <p:spPr bwMode="auto">
            <a:xfrm>
              <a:off x="2130" y="2403"/>
              <a:ext cx="250" cy="287"/>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rgbClr val="C7021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0" cap="none" spc="0" normalizeH="0" baseline="0" noProof="0">
                <a:ln>
                  <a:noFill/>
                </a:ln>
                <a:solidFill>
                  <a:srgbClr val="4D4D4D"/>
                </a:solidFill>
                <a:effectLst/>
                <a:uLnTx/>
                <a:uFillTx/>
                <a:latin typeface="Arial" panose="020B0604020202020204"/>
                <a:ea typeface="宋体" panose="02010600030101010101" pitchFamily="2" charset="-122"/>
                <a:cs typeface="+mn-cs"/>
              </a:endParaRPr>
            </a:p>
          </p:txBody>
        </p:sp>
        <p:grpSp>
          <p:nvGrpSpPr>
            <p:cNvPr id="16" name="组合 15"/>
            <p:cNvGrpSpPr/>
            <p:nvPr/>
          </p:nvGrpSpPr>
          <p:grpSpPr>
            <a:xfrm>
              <a:off x="1113" y="2087"/>
              <a:ext cx="907" cy="907"/>
              <a:chOff x="1101902" y="1655907"/>
              <a:chExt cx="576000" cy="576000"/>
            </a:xfrm>
          </p:grpSpPr>
          <p:sp>
            <p:nvSpPr>
              <p:cNvPr id="18" name="Oval 8"/>
              <p:cNvSpPr>
                <a:spLocks noChangeArrowheads="1"/>
              </p:cNvSpPr>
              <p:nvPr/>
            </p:nvSpPr>
            <p:spPr bwMode="auto">
              <a:xfrm>
                <a:off x="1101902" y="1655907"/>
                <a:ext cx="576000" cy="576000"/>
              </a:xfrm>
              <a:prstGeom prst="ellipse">
                <a:avLst/>
              </a:prstGeom>
              <a:solidFill>
                <a:srgbClr val="C00000"/>
              </a:solidFill>
              <a:ln w="28575">
                <a:solidFill>
                  <a:srgbClr val="FFFFFF"/>
                </a:solidFill>
                <a:round/>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350" b="0" i="0" u="none" strike="noStrike" kern="0" cap="none" spc="0" normalizeH="0" baseline="0" noProof="0" dirty="0">
                    <a:ln>
                      <a:noFill/>
                    </a:ln>
                    <a:solidFill>
                      <a:srgbClr val="FFFFFF"/>
                    </a:solidFill>
                    <a:effectLst/>
                    <a:uLnTx/>
                    <a:uFillTx/>
                    <a:latin typeface="Arial" panose="020B0604020202020204"/>
                    <a:ea typeface="宋体" panose="02010600030101010101" pitchFamily="2" charset="-122"/>
                    <a:cs typeface="+mn-cs"/>
                  </a:rPr>
                  <a:t> </a:t>
                </a:r>
                <a:endParaRPr kumimoji="0" lang="zh-CN" altLang="en-US" sz="1350" b="0" i="0" u="none" strike="noStrike" kern="0" cap="none" spc="0" normalizeH="0" baseline="0" noProof="0" dirty="0">
                  <a:ln>
                    <a:noFill/>
                  </a:ln>
                  <a:solidFill>
                    <a:srgbClr val="FFFFFF"/>
                  </a:solidFill>
                  <a:effectLst/>
                  <a:uLnTx/>
                  <a:uFillTx/>
                  <a:latin typeface="Arial" panose="020B0604020202020204"/>
                  <a:ea typeface="宋体" panose="02010600030101010101" pitchFamily="2" charset="-122"/>
                  <a:cs typeface="+mn-cs"/>
                </a:endParaRPr>
              </a:p>
            </p:txBody>
          </p:sp>
          <p:sp>
            <p:nvSpPr>
              <p:cNvPr id="19" name="TextBox 7"/>
              <p:cNvSpPr txBox="1">
                <a:spLocks noChangeArrowheads="1"/>
              </p:cNvSpPr>
              <p:nvPr/>
            </p:nvSpPr>
            <p:spPr bwMode="auto">
              <a:xfrm>
                <a:off x="1173657" y="1689562"/>
                <a:ext cx="417830" cy="49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2</a:t>
                </a:r>
              </a:p>
            </p:txBody>
          </p:sp>
        </p:grpSp>
      </p:grpSp>
      <p:sp>
        <p:nvSpPr>
          <p:cNvPr id="20" name="文本框 19"/>
          <p:cNvSpPr txBox="1"/>
          <p:nvPr/>
        </p:nvSpPr>
        <p:spPr>
          <a:xfrm>
            <a:off x="611505" y="1635760"/>
            <a:ext cx="7815580" cy="3189605"/>
          </a:xfrm>
          <a:prstGeom prst="rect">
            <a:avLst/>
          </a:prstGeom>
        </p:spPr>
        <p:txBody>
          <a:bodyPr wrap="square">
            <a:spAutoFit/>
          </a:bodyPr>
          <a:lstStyle/>
          <a:p>
            <a:pPr marL="171450" indent="-171450" algn="l" defTabSz="266700">
              <a:spcBef>
                <a:spcPts val="500"/>
              </a:spcBef>
              <a:spcAft>
                <a:spcPts val="500"/>
              </a:spcAft>
              <a:buFont typeface="Wingdings" panose="05000000000000000000" charset="0"/>
              <a:buChar char="l"/>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中央八项规定精神剑指</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四风</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问题。尽管在党的作风建设持续推进下，</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四风</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问题得到了有效遏制，但它依然具有顽固性和反复性，还常常以各种</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改头换面</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的形式出现，呈现出隐形变异的新动向。作为党员，我们必须时刻保持清醒的头脑，敏锐洞察</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四风</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问题的各种表现形式。</a:t>
            </a:r>
          </a:p>
          <a:p>
            <a:pPr marL="171450" indent="-171450" algn="l" defTabSz="266700">
              <a:spcBef>
                <a:spcPts val="500"/>
              </a:spcBef>
              <a:spcAft>
                <a:spcPts val="500"/>
              </a:spcAft>
              <a:buFont typeface="Wingdings" panose="05000000000000000000" charset="0"/>
              <a:buChar char="l"/>
            </a:pP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gn="l" defTabSz="266700">
              <a:spcBef>
                <a:spcPts val="500"/>
              </a:spcBef>
              <a:spcAft>
                <a:spcPts val="500"/>
              </a:spcAft>
              <a:buFont typeface="Wingdings" panose="05000000000000000000" charset="0"/>
              <a:buChar char="l"/>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形式主义就像</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表面功夫大师</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，热衷于做表面文章，只喊口号、摆花架子；检查考核多如牛毛，让基层应接不暇；调研如同走马观花，注重作秀却忽视实效；文山会海卷土重来，耗费大量时间和精力。官僚主义则是</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脱离群众的指挥家</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，高高在上，不愿深入基层了解群众需求；对待工作敷衍塞责，只对上负责却对下推诿；遇到问题就绕着走，缺乏担当作为；工作方式机械僵化，毫无创新精神。享乐主义好似</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贪图安逸的懒汉</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，贪图安逸，丧失进取之心；追求舒适享受，不愿吃苦受累；工作浅尝辄止，不愿深入钻研；精神萎靡不振，对待工作敷衍了事。奢靡之风如同</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挥霍无度的败家子</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，铺张浪费，讲排场、比阔气；违规公款吃喝、旅游，大肆收送礼品礼金；超标准配置办公用房、公务用车；大操大办婚丧喜庆事宜，严重破坏社会风气。</a:t>
            </a:r>
          </a:p>
          <a:p>
            <a:pPr marL="171450" indent="-171450" algn="l" defTabSz="266700">
              <a:spcBef>
                <a:spcPts val="500"/>
              </a:spcBef>
              <a:spcAft>
                <a:spcPts val="500"/>
              </a:spcAft>
              <a:buFont typeface="Wingdings" panose="05000000000000000000" charset="0"/>
              <a:buChar char="l"/>
            </a:pP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gn="l" defTabSz="266700">
              <a:spcBef>
                <a:spcPts val="500"/>
              </a:spcBef>
              <a:spcAft>
                <a:spcPts val="500"/>
              </a:spcAft>
              <a:buFont typeface="Wingdings" panose="05000000000000000000" charset="0"/>
              <a:buChar char="l"/>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四风</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问题危害极大，它不仅严重损害党的形象，阻碍事业发展，更如癌细胞般侵蚀党的肌体，动摇党的执政根基。我们在日常工作和生活中，必须时刻保持警惕，防微杜渐，坚决抵制各种不良风气的侵蚀。</a:t>
            </a:r>
          </a:p>
        </p:txBody>
      </p:sp>
    </p:spTree>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组合 1"/>
          <p:cNvGrpSpPr/>
          <p:nvPr/>
        </p:nvGrpSpPr>
        <p:grpSpPr>
          <a:xfrm>
            <a:off x="0" y="0"/>
            <a:ext cx="9144000" cy="5143500"/>
            <a:chOff x="0" y="0"/>
            <a:chExt cx="19200" cy="10800"/>
          </a:xfrm>
        </p:grpSpPr>
        <p:grpSp>
          <p:nvGrpSpPr>
            <p:cNvPr id="3" name="组合 2"/>
            <p:cNvGrpSpPr/>
            <p:nvPr userDrawn="1"/>
          </p:nvGrpSpPr>
          <p:grpSpPr>
            <a:xfrm>
              <a:off x="0" y="0"/>
              <a:ext cx="19200" cy="10800"/>
              <a:chOff x="0" y="0"/>
              <a:chExt cx="12192000" cy="6858000"/>
            </a:xfrm>
          </p:grpSpPr>
          <p:pic>
            <p:nvPicPr>
              <p:cNvPr id="5" name="图片 4"/>
              <p:cNvPicPr>
                <a:picLocks noChangeAspect="1"/>
              </p:cNvPicPr>
              <p:nvPr/>
            </p:nvPicPr>
            <p:blipFill>
              <a:blip r:embed="rId12" cstate="screen"/>
              <a:stretch>
                <a:fillRect/>
              </a:stretch>
            </p:blipFill>
            <p:spPr>
              <a:xfrm>
                <a:off x="0" y="0"/>
                <a:ext cx="12192000" cy="6858000"/>
              </a:xfrm>
              <a:prstGeom prst="rect">
                <a:avLst/>
              </a:prstGeom>
            </p:spPr>
          </p:pic>
          <p:sp>
            <p:nvSpPr>
              <p:cNvPr id="7" name="矩形 6"/>
              <p:cNvSpPr/>
              <p:nvPr/>
            </p:nvSpPr>
            <p:spPr>
              <a:xfrm>
                <a:off x="0" y="0"/>
                <a:ext cx="12192000" cy="6858000"/>
              </a:xfrm>
              <a:prstGeom prst="rect">
                <a:avLst/>
              </a:prstGeom>
              <a:gradFill flip="none" rotWithShape="1">
                <a:gsLst>
                  <a:gs pos="0">
                    <a:srgbClr val="FFFFFF">
                      <a:alpha val="70000"/>
                    </a:srgbClr>
                  </a:gs>
                  <a:gs pos="100000">
                    <a:srgbClr val="FFFFFF">
                      <a:alpha val="0"/>
                    </a:srgbClr>
                  </a:gs>
                </a:gsLst>
                <a:lin ang="54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Picture 11"/>
            <p:cNvPicPr>
              <a:picLocks noChangeAspect="1"/>
            </p:cNvPicPr>
            <p:nvPr userDrawn="1"/>
          </p:nvPicPr>
          <p:blipFill>
            <a:blip r:embed="rId13">
              <a:extLst>
                <a:ext uri="{BEBA8EAE-BF5A-486C-A8C5-ECC9F3942E4B}">
                  <a14:imgProps xmlns:a14="http://schemas.microsoft.com/office/drawing/2010/main">
                    <a14:imgLayer r:embed="rId14">
                      <a14:imgEffect>
                        <a14:brightnessContrast contrast="20000"/>
                      </a14:imgEffect>
                    </a14:imgLayer>
                  </a14:imgProps>
                </a:ext>
              </a:extLst>
            </a:blip>
            <a:stretch>
              <a:fillRect/>
            </a:stretch>
          </p:blipFill>
          <p:spPr>
            <a:xfrm>
              <a:off x="0" y="4800"/>
              <a:ext cx="19200" cy="6000"/>
            </a:xfrm>
            <a:prstGeom prst="rect">
              <a:avLst/>
            </a:prstGeom>
          </p:spPr>
        </p:pic>
      </p:grpSp>
      <p:sp>
        <p:nvSpPr>
          <p:cNvPr id="30" name="TextBox 479"/>
          <p:cNvSpPr txBox="1"/>
          <p:nvPr/>
        </p:nvSpPr>
        <p:spPr>
          <a:xfrm>
            <a:off x="646430" y="2141220"/>
            <a:ext cx="8032750" cy="1475105"/>
          </a:xfrm>
          <a:prstGeom prst="rect">
            <a:avLst/>
          </a:prstGeom>
          <a:noFill/>
        </p:spPr>
        <p:txBody>
          <a:bodyPr wrap="square" lIns="91344" tIns="45672" rIns="91344" bIns="45672" rtlCol="0">
            <a:spAutoFit/>
          </a:bodyPr>
          <a:lstStyle>
            <a:defPPr>
              <a:defRPr lang="zh-CN"/>
            </a:defPPr>
            <a:lvl1pPr>
              <a:lnSpc>
                <a:spcPct val="125000"/>
              </a:lnSpc>
              <a:defRPr sz="4000" b="1">
                <a:solidFill>
                  <a:schemeClr val="accent2"/>
                </a:solidFill>
                <a:latin typeface="微软雅黑" panose="020B0503020204020204" pitchFamily="34" charset="-122"/>
                <a:ea typeface="微软雅黑" panose="020B0503020204020204" pitchFamily="34" charset="-122"/>
              </a:defRPr>
            </a:lvl1pPr>
          </a:lstStyle>
          <a:p>
            <a:pPr algn="ctr" fontAlgn="auto">
              <a:spcBef>
                <a:spcPts val="0"/>
              </a:spcBef>
              <a:spcAft>
                <a:spcPts val="0"/>
              </a:spcAft>
              <a:defRPr/>
            </a:pPr>
            <a:r>
              <a:rPr lang="zh-CN" altLang="en-US" sz="3600" dirty="0">
                <a:solidFill>
                  <a:srgbClr val="C00000"/>
                </a:solidFill>
              </a:rPr>
              <a:t>践行精神使命担当：争做合格党员</a:t>
            </a:r>
            <a:r>
              <a:rPr lang="en-US" altLang="zh-CN" sz="3600" dirty="0">
                <a:solidFill>
                  <a:srgbClr val="C00000"/>
                </a:solidFill>
              </a:rPr>
              <a:t> “</a:t>
            </a:r>
            <a:r>
              <a:rPr lang="zh-CN" altLang="en-US" sz="3600" dirty="0">
                <a:solidFill>
                  <a:srgbClr val="C00000"/>
                </a:solidFill>
              </a:rPr>
              <a:t>先锋</a:t>
            </a:r>
            <a:r>
              <a:rPr lang="en-US" altLang="zh-CN" sz="3600" dirty="0">
                <a:solidFill>
                  <a:srgbClr val="C00000"/>
                </a:solidFill>
              </a:rPr>
              <a:t>”</a:t>
            </a:r>
          </a:p>
        </p:txBody>
      </p:sp>
      <p:grpSp>
        <p:nvGrpSpPr>
          <p:cNvPr id="57" name="PA-102214"/>
          <p:cNvGrpSpPr/>
          <p:nvPr>
            <p:custDataLst>
              <p:tags r:id="rId1"/>
            </p:custDataLst>
          </p:nvPr>
        </p:nvGrpSpPr>
        <p:grpSpPr>
          <a:xfrm>
            <a:off x="2380063" y="1911499"/>
            <a:ext cx="4430853" cy="185620"/>
            <a:chOff x="1188720" y="5413580"/>
            <a:chExt cx="9814562" cy="411158"/>
          </a:xfrm>
          <a:solidFill>
            <a:srgbClr val="FFE699"/>
          </a:solidFill>
        </p:grpSpPr>
        <p:sp>
          <p:nvSpPr>
            <p:cNvPr id="58" name="PA-矩形 10"/>
            <p:cNvSpPr/>
            <p:nvPr>
              <p:custDataLst>
                <p:tags r:id="rId3"/>
              </p:custDataLst>
            </p:nvPr>
          </p:nvSpPr>
          <p:spPr>
            <a:xfrm>
              <a:off x="1188720" y="5604759"/>
              <a:ext cx="4003040" cy="28800"/>
            </a:xfrm>
            <a:prstGeom prst="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59" name="PA-矩形 11"/>
            <p:cNvSpPr/>
            <p:nvPr>
              <p:custDataLst>
                <p:tags r:id="rId4"/>
              </p:custDataLst>
            </p:nvPr>
          </p:nvSpPr>
          <p:spPr>
            <a:xfrm>
              <a:off x="7000242" y="5604759"/>
              <a:ext cx="4003040" cy="28800"/>
            </a:xfrm>
            <a:prstGeom prst="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60" name="组合 59"/>
            <p:cNvGrpSpPr/>
            <p:nvPr/>
          </p:nvGrpSpPr>
          <p:grpSpPr>
            <a:xfrm>
              <a:off x="5406442" y="5413580"/>
              <a:ext cx="1379118" cy="411158"/>
              <a:chOff x="5402520" y="5413580"/>
              <a:chExt cx="1379118" cy="411158"/>
            </a:xfrm>
            <a:grpFill/>
          </p:grpSpPr>
          <p:sp>
            <p:nvSpPr>
              <p:cNvPr id="61" name="PA-5-Point Star 13"/>
              <p:cNvSpPr/>
              <p:nvPr>
                <p:custDataLst>
                  <p:tags r:id="rId5"/>
                </p:custDataLst>
              </p:nvPr>
            </p:nvSpPr>
            <p:spPr>
              <a:xfrm>
                <a:off x="5886500" y="5413580"/>
                <a:ext cx="411158" cy="411158"/>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2" name="PA-5-Point Star 14"/>
              <p:cNvSpPr/>
              <p:nvPr>
                <p:custDataLst>
                  <p:tags r:id="rId6"/>
                </p:custDataLst>
              </p:nvPr>
            </p:nvSpPr>
            <p:spPr>
              <a:xfrm>
                <a:off x="5586085" y="5494700"/>
                <a:ext cx="248918" cy="248918"/>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3" name="PA-5-Point Star 15"/>
              <p:cNvSpPr/>
              <p:nvPr>
                <p:custDataLst>
                  <p:tags r:id="rId7"/>
                </p:custDataLst>
              </p:nvPr>
            </p:nvSpPr>
            <p:spPr>
              <a:xfrm>
                <a:off x="6349155" y="5494700"/>
                <a:ext cx="248918" cy="248918"/>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4" name="PA-5-Point Star 16"/>
              <p:cNvSpPr/>
              <p:nvPr>
                <p:custDataLst>
                  <p:tags r:id="rId8"/>
                </p:custDataLst>
              </p:nvPr>
            </p:nvSpPr>
            <p:spPr>
              <a:xfrm>
                <a:off x="5402520" y="5553125"/>
                <a:ext cx="132068" cy="132068"/>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5" name="PA-5-Point Star 17"/>
              <p:cNvSpPr/>
              <p:nvPr>
                <p:custDataLst>
                  <p:tags r:id="rId9"/>
                </p:custDataLst>
              </p:nvPr>
            </p:nvSpPr>
            <p:spPr>
              <a:xfrm>
                <a:off x="6649570" y="5553125"/>
                <a:ext cx="132068" cy="132068"/>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grpSp>
      </p:grpSp>
      <p:sp>
        <p:nvSpPr>
          <p:cNvPr id="67" name="PA-102224"/>
          <p:cNvSpPr/>
          <p:nvPr>
            <p:custDataLst>
              <p:tags r:id="rId2"/>
            </p:custDataLst>
          </p:nvPr>
        </p:nvSpPr>
        <p:spPr>
          <a:xfrm>
            <a:off x="3095913" y="1143280"/>
            <a:ext cx="3094990" cy="768350"/>
          </a:xfrm>
          <a:prstGeom prst="rect">
            <a:avLst/>
          </a:prstGeom>
        </p:spPr>
        <p:txBody>
          <a:bodyPr wrap="none">
            <a:spAutoFit/>
          </a:bodyPr>
          <a:lstStyle/>
          <a:p>
            <a:pPr lvl="0" algn="ctr"/>
            <a:r>
              <a:rPr lang="en-US" altLang="zh-CN" sz="440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lt"/>
              </a:rPr>
              <a:t>[ </a:t>
            </a:r>
            <a:r>
              <a:rPr lang="zh-CN" altLang="en-US" sz="440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lt"/>
              </a:rPr>
              <a:t>第三部分 </a:t>
            </a:r>
            <a:r>
              <a:rPr lang="en-US" altLang="zh-CN" sz="440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lt"/>
              </a:rPr>
              <a:t>]</a:t>
            </a:r>
          </a:p>
        </p:txBody>
      </p:sp>
    </p:spTree>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28040" y="128905"/>
            <a:ext cx="4572000" cy="337185"/>
          </a:xfrm>
          <a:prstGeom prst="rect">
            <a:avLst/>
          </a:prstGeom>
          <a:noFill/>
        </p:spPr>
        <p:txBody>
          <a:bodyPr wrap="square" rtlCol="0" anchor="t">
            <a:spAutoFit/>
          </a:bodyPr>
          <a:lstStyle/>
          <a:p>
            <a:pPr defTabSz="685800">
              <a:defRPr/>
            </a:pPr>
            <a:r>
              <a:rPr lang="zh-CN" altLang="en-US" b="1" dirty="0">
                <a:solidFill>
                  <a:srgbClr val="C00000"/>
                </a:solidFill>
                <a:latin typeface="微软雅黑" panose="020B0503020204020204" pitchFamily="34" charset="-122"/>
                <a:ea typeface="微软雅黑" panose="020B0503020204020204" pitchFamily="34" charset="-122"/>
                <a:cs typeface="+mn-ea"/>
                <a:sym typeface="+mn-lt"/>
              </a:rPr>
              <a:t>三、践行精神使命担当：争做合格党员</a:t>
            </a:r>
            <a:r>
              <a:rPr lang="en-US" altLang="zh-CN" b="1" dirty="0">
                <a:solidFill>
                  <a:srgbClr val="C00000"/>
                </a:solidFill>
                <a:latin typeface="微软雅黑" panose="020B0503020204020204" pitchFamily="34" charset="-122"/>
                <a:ea typeface="微软雅黑" panose="020B0503020204020204" pitchFamily="34" charset="-122"/>
                <a:cs typeface="+mn-ea"/>
                <a:sym typeface="+mn-lt"/>
              </a:rPr>
              <a:t> “</a:t>
            </a:r>
            <a:r>
              <a:rPr lang="zh-CN" altLang="en-US" b="1" dirty="0">
                <a:solidFill>
                  <a:srgbClr val="C00000"/>
                </a:solidFill>
                <a:latin typeface="微软雅黑" panose="020B0503020204020204" pitchFamily="34" charset="-122"/>
                <a:ea typeface="微软雅黑" panose="020B0503020204020204" pitchFamily="34" charset="-122"/>
                <a:cs typeface="+mn-ea"/>
                <a:sym typeface="+mn-lt"/>
              </a:rPr>
              <a:t>先锋</a:t>
            </a:r>
            <a:r>
              <a:rPr lang="en-US" altLang="zh-CN" b="1" dirty="0">
                <a:solidFill>
                  <a:srgbClr val="C00000"/>
                </a:solidFill>
                <a:latin typeface="微软雅黑" panose="020B0503020204020204" pitchFamily="34" charset="-122"/>
                <a:ea typeface="微软雅黑" panose="020B0503020204020204" pitchFamily="34" charset="-122"/>
                <a:cs typeface="+mn-ea"/>
                <a:sym typeface="+mn-lt"/>
              </a:rPr>
              <a:t>”</a:t>
            </a:r>
          </a:p>
        </p:txBody>
      </p:sp>
      <p:sp>
        <p:nvSpPr>
          <p:cNvPr id="62" name="箭头: 五边形 17"/>
          <p:cNvSpPr/>
          <p:nvPr/>
        </p:nvSpPr>
        <p:spPr>
          <a:xfrm>
            <a:off x="586105" y="974725"/>
            <a:ext cx="3486150" cy="386080"/>
          </a:xfrm>
          <a:prstGeom prst="homePlate">
            <a:avLst/>
          </a:prstGeom>
          <a:solidFill>
            <a:srgbClr val="C00000"/>
          </a:solidFill>
          <a:ln w="12700" cap="flat" cmpd="sng" algn="ctr">
            <a:noFill/>
            <a:prstDash val="solid"/>
            <a:miter lim="800000"/>
          </a:ln>
          <a:effectLst/>
        </p:spPr>
        <p:txBody>
          <a:bodyPr rtlCol="0" anchor="ctr"/>
          <a:lstStyle/>
          <a:p>
            <a:pPr algn="ctr">
              <a:defRPr/>
            </a:pPr>
            <a:r>
              <a:rPr lang="zh-CN" altLang="en-US" sz="1400" b="1" kern="100" dirty="0">
                <a:solidFill>
                  <a:srgbClr val="FFFDF8"/>
                </a:solidFill>
                <a:latin typeface="微软雅黑" panose="020B0503020204020204" pitchFamily="34" charset="-122"/>
                <a:ea typeface="微软雅黑" panose="020B0503020204020204" pitchFamily="34" charset="-122"/>
                <a:cs typeface="+mn-ea"/>
                <a:sym typeface="+mn-lt"/>
              </a:rPr>
              <a:t>理论学习是基础，思想认识是前提，</a:t>
            </a:r>
          </a:p>
        </p:txBody>
      </p:sp>
      <p:grpSp>
        <p:nvGrpSpPr>
          <p:cNvPr id="21" name="组合 20"/>
          <p:cNvGrpSpPr/>
          <p:nvPr/>
        </p:nvGrpSpPr>
        <p:grpSpPr>
          <a:xfrm>
            <a:off x="4188604" y="980440"/>
            <a:ext cx="4486766" cy="386080"/>
            <a:chOff x="11345" y="8747"/>
            <a:chExt cx="6871" cy="811"/>
          </a:xfrm>
        </p:grpSpPr>
        <p:sp>
          <p:nvSpPr>
            <p:cNvPr id="22" name="任意多边形 21"/>
            <p:cNvSpPr/>
            <p:nvPr/>
          </p:nvSpPr>
          <p:spPr>
            <a:xfrm>
              <a:off x="11345" y="8747"/>
              <a:ext cx="6871" cy="811"/>
            </a:xfrm>
            <a:custGeom>
              <a:avLst/>
              <a:gdLst>
                <a:gd name="connsiteX0" fmla="*/ 0 w 12246"/>
                <a:gd name="connsiteY0" fmla="*/ 0 h 811"/>
                <a:gd name="connsiteX1" fmla="*/ 12242 w 12246"/>
                <a:gd name="connsiteY1" fmla="*/ 0 h 811"/>
                <a:gd name="connsiteX2" fmla="*/ 12246 w 12246"/>
                <a:gd name="connsiteY2" fmla="*/ 442 h 811"/>
                <a:gd name="connsiteX3" fmla="*/ 12242 w 12246"/>
                <a:gd name="connsiteY3" fmla="*/ 811 h 811"/>
                <a:gd name="connsiteX4" fmla="*/ 0 w 12246"/>
                <a:gd name="connsiteY4" fmla="*/ 811 h 811"/>
                <a:gd name="connsiteX5" fmla="*/ 419 w 12246"/>
                <a:gd name="connsiteY5" fmla="*/ 406 h 811"/>
                <a:gd name="connsiteX6" fmla="*/ 0 w 12246"/>
                <a:gd name="connsiteY6" fmla="*/ 0 h 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6" h="811">
                  <a:moveTo>
                    <a:pt x="0" y="0"/>
                  </a:moveTo>
                  <a:lnTo>
                    <a:pt x="12242" y="0"/>
                  </a:lnTo>
                  <a:lnTo>
                    <a:pt x="12246" y="442"/>
                  </a:lnTo>
                  <a:lnTo>
                    <a:pt x="12242" y="811"/>
                  </a:lnTo>
                  <a:lnTo>
                    <a:pt x="0" y="811"/>
                  </a:lnTo>
                  <a:lnTo>
                    <a:pt x="419" y="406"/>
                  </a:lnTo>
                  <a:lnTo>
                    <a:pt x="0" y="0"/>
                  </a:lnTo>
                  <a:close/>
                </a:path>
              </a:pathLst>
            </a:custGeom>
            <a:solidFill>
              <a:schemeClr val="accent2">
                <a:lumMod val="20000"/>
                <a:lumOff val="80000"/>
                <a:alpha val="13000"/>
              </a:schemeClr>
            </a:solidFill>
            <a:ln w="9525" cap="flat" cmpd="sng" algn="ctr">
              <a:solidFill>
                <a:srgbClr val="C00000"/>
              </a:solidFill>
              <a:prstDash val="solid"/>
              <a:round/>
              <a:headEnd type="none" w="med" len="med"/>
              <a:tailEnd type="none" w="med" len="med"/>
            </a:ln>
          </p:spPr>
          <p:txBody>
            <a:bodyPr vert="horz" wrap="square" lIns="68580" tIns="34290" rIns="68580" bIns="3429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35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3" name="文本框 22"/>
            <p:cNvSpPr txBox="1"/>
            <p:nvPr/>
          </p:nvSpPr>
          <p:spPr>
            <a:xfrm>
              <a:off x="11949" y="8822"/>
              <a:ext cx="6145" cy="676"/>
            </a:xfrm>
            <a:prstGeom prst="rect">
              <a:avLst/>
            </a:prstGeom>
            <a:noFill/>
          </p:spPr>
          <p:txBody>
            <a:bodyPr wrap="square" rtlCol="0">
              <a:spAutoFit/>
            </a:bodyPr>
            <a:lstStyle/>
            <a:p>
              <a:pPr algn="l"/>
              <a:r>
                <a:rPr lang="zh-CN" altLang="en-US" sz="1500">
                  <a:latin typeface="微软雅黑" panose="020B0503020204020204" pitchFamily="34" charset="-122"/>
                  <a:ea typeface="微软雅黑" panose="020B0503020204020204" pitchFamily="34" charset="-122"/>
                </a:rPr>
                <a:t>但最终都要落实到实际行动上。</a:t>
              </a:r>
            </a:p>
          </p:txBody>
        </p:sp>
      </p:grpSp>
      <p:sp>
        <p:nvSpPr>
          <p:cNvPr id="58" name="矩形 57"/>
          <p:cNvSpPr/>
          <p:nvPr/>
        </p:nvSpPr>
        <p:spPr>
          <a:xfrm>
            <a:off x="514033" y="1384776"/>
            <a:ext cx="8088630" cy="1116965"/>
          </a:xfrm>
          <a:prstGeom prst="rect">
            <a:avLst/>
          </a:prstGeom>
        </p:spPr>
        <p:txBody>
          <a:bodyPr wrap="square" lIns="79178" tIns="39588" rIns="79178" bIns="39588">
            <a:spAutoFit/>
          </a:bodyPr>
          <a:lstStyle/>
          <a:p>
            <a:pPr marL="171450" lvl="0" indent="-171450">
              <a:lnSpc>
                <a:spcPts val="2700"/>
              </a:lnSpc>
              <a:buClr>
                <a:srgbClr val="C00000"/>
              </a:buClr>
              <a:buFont typeface="Wingdings" panose="05000000000000000000" charset="0"/>
              <a:buChar char="l"/>
              <a:defRPr/>
            </a:pPr>
            <a:r>
              <a:rPr lang="zh-CN" altLang="en-US" sz="1200" dirty="0">
                <a:solidFill>
                  <a:srgbClr val="C00000"/>
                </a:solidFill>
                <a:latin typeface="微软雅黑" panose="020B0503020204020204" pitchFamily="34" charset="-122"/>
                <a:ea typeface="微软雅黑" panose="020B0503020204020204" pitchFamily="34" charset="-122"/>
              </a:rPr>
              <a:t>作为基层党员，我们要将中央八项规定精神转化为自觉行动，在平凡的岗位上展现党员的卓越风采。这需要我们从自身做起，从当下做起，从细微之处做起，让党员的先进性在日常点滴中熠熠生辉。下面，我就如何成为一名贯彻中央八项规定精神的合格党员，提出几点具体要求。</a:t>
            </a:r>
          </a:p>
        </p:txBody>
      </p:sp>
      <p:sp>
        <p:nvSpPr>
          <p:cNvPr id="8" name="圆角矩形 7"/>
          <p:cNvSpPr/>
          <p:nvPr>
            <p:custDataLst>
              <p:tags r:id="rId1"/>
            </p:custDataLst>
          </p:nvPr>
        </p:nvSpPr>
        <p:spPr>
          <a:xfrm>
            <a:off x="586105" y="2715895"/>
            <a:ext cx="3962400" cy="288925"/>
          </a:xfrm>
          <a:prstGeom prst="roundRect">
            <a:avLst/>
          </a:prstGeom>
          <a:solidFill>
            <a:srgbClr val="C50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a:latin typeface="微软雅黑" panose="020B0503020204020204" pitchFamily="34" charset="-122"/>
                <a:ea typeface="微软雅黑" panose="020B0503020204020204" pitchFamily="34" charset="-122"/>
              </a:rPr>
              <a:t>（一）筑牢思想根基：做信念如磐的</a:t>
            </a:r>
            <a:r>
              <a:rPr lang="en-US" altLang="zh-CN" sz="1400" b="1" dirty="0">
                <a:latin typeface="微软雅黑" panose="020B0503020204020204" pitchFamily="34" charset="-122"/>
                <a:ea typeface="微软雅黑" panose="020B0503020204020204" pitchFamily="34" charset="-122"/>
              </a:rPr>
              <a:t> “</a:t>
            </a:r>
            <a:r>
              <a:rPr lang="zh-CN" altLang="en-US" sz="1400" b="1" dirty="0">
                <a:latin typeface="微软雅黑" panose="020B0503020204020204" pitchFamily="34" charset="-122"/>
                <a:ea typeface="微软雅黑" panose="020B0503020204020204" pitchFamily="34" charset="-122"/>
              </a:rPr>
              <a:t>坚守者</a:t>
            </a:r>
            <a:r>
              <a:rPr lang="en-US" altLang="zh-CN" sz="1400" b="1" dirty="0">
                <a:latin typeface="微软雅黑" panose="020B0503020204020204" pitchFamily="34" charset="-122"/>
                <a:ea typeface="微软雅黑" panose="020B0503020204020204" pitchFamily="34" charset="-122"/>
              </a:rPr>
              <a:t>”</a:t>
            </a:r>
          </a:p>
        </p:txBody>
      </p:sp>
      <p:sp>
        <p:nvSpPr>
          <p:cNvPr id="9" name="文本框 8"/>
          <p:cNvSpPr txBox="1"/>
          <p:nvPr>
            <p:custDataLst>
              <p:tags r:id="rId2"/>
            </p:custDataLst>
          </p:nvPr>
        </p:nvSpPr>
        <p:spPr>
          <a:xfrm>
            <a:off x="496570" y="2983865"/>
            <a:ext cx="8178800" cy="1641475"/>
          </a:xfrm>
          <a:prstGeom prst="rect">
            <a:avLst/>
          </a:prstGeom>
          <a:noFill/>
        </p:spPr>
        <p:txBody>
          <a:bodyPr wrap="square" rtlCol="0">
            <a:spAutoFit/>
          </a:bodyPr>
          <a:lstStyle/>
          <a:p>
            <a:pPr>
              <a:lnSpc>
                <a:spcPct val="140000"/>
              </a:lnSpc>
            </a:pPr>
            <a:r>
              <a:rPr lang="zh-CN" altLang="en-US" sz="1200" dirty="0">
                <a:solidFill>
                  <a:schemeClr val="tx1"/>
                </a:solidFill>
                <a:latin typeface="微软雅黑" panose="020B0503020204020204" pitchFamily="34" charset="-122"/>
                <a:ea typeface="微软雅黑" panose="020B0503020204020204" pitchFamily="34" charset="-122"/>
              </a:rPr>
              <a:t>思想是行动的</a:t>
            </a:r>
            <a:r>
              <a:rPr lang="en-US" altLang="zh-CN" sz="1200" dirty="0">
                <a:solidFill>
                  <a:schemeClr val="tx1"/>
                </a:solidFill>
                <a:latin typeface="微软雅黑" panose="020B0503020204020204" pitchFamily="34" charset="-122"/>
                <a:ea typeface="微软雅黑" panose="020B0503020204020204" pitchFamily="34" charset="-122"/>
              </a:rPr>
              <a:t> “</a:t>
            </a:r>
            <a:r>
              <a:rPr lang="zh-CN" altLang="en-US" sz="1200" dirty="0">
                <a:solidFill>
                  <a:schemeClr val="tx1"/>
                </a:solidFill>
                <a:latin typeface="微软雅黑" panose="020B0503020204020204" pitchFamily="34" charset="-122"/>
                <a:ea typeface="微软雅黑" panose="020B0503020204020204" pitchFamily="34" charset="-122"/>
              </a:rPr>
              <a:t>总开关</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作为基层党员，我们要把理论学习当作终身课题，深入学习习近平总书记关于作风建设的重要论述，深刻领悟中央八项规定精神的内涵与要求。通过集中学习时的思想碰撞、自主学习时的深度思考，原原本本、原汁原味地学，融会贯通、举一反三地学，真正做到学深悟透。要将学习成果转化为推动工作的强大动力和实践能力，实现知行合一。增强政治意识、大局意识、核心意识、看齐意识，始终在思想上、政治上、行动上同以习近平同志为核心的党中央保持高度一致。严格遵守党的政治纪律和政治规矩，自觉接受各方面监督，让忠诚在心中扎根，让信仰在行动中闪光。</a:t>
            </a:r>
          </a:p>
        </p:txBody>
      </p:sp>
    </p:spTree>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28040" y="128905"/>
            <a:ext cx="4572000" cy="337185"/>
          </a:xfrm>
          <a:prstGeom prst="rect">
            <a:avLst/>
          </a:prstGeom>
          <a:noFill/>
        </p:spPr>
        <p:txBody>
          <a:bodyPr wrap="square" rtlCol="0" anchor="t">
            <a:spAutoFit/>
          </a:bodyPr>
          <a:lstStyle/>
          <a:p>
            <a:pPr defTabSz="685800">
              <a:defRPr/>
            </a:pPr>
            <a:r>
              <a:rPr lang="zh-CN" altLang="en-US" b="1" dirty="0">
                <a:solidFill>
                  <a:srgbClr val="C00000"/>
                </a:solidFill>
                <a:latin typeface="微软雅黑" panose="020B0503020204020204" pitchFamily="34" charset="-122"/>
                <a:ea typeface="微软雅黑" panose="020B0503020204020204" pitchFamily="34" charset="-122"/>
                <a:cs typeface="+mn-ea"/>
                <a:sym typeface="+mn-lt"/>
              </a:rPr>
              <a:t>三、践行精神使命担当：争做合格党员</a:t>
            </a:r>
            <a:r>
              <a:rPr lang="en-US" altLang="zh-CN" b="1" dirty="0">
                <a:solidFill>
                  <a:srgbClr val="C00000"/>
                </a:solidFill>
                <a:latin typeface="微软雅黑" panose="020B0503020204020204" pitchFamily="34" charset="-122"/>
                <a:ea typeface="微软雅黑" panose="020B0503020204020204" pitchFamily="34" charset="-122"/>
                <a:cs typeface="+mn-ea"/>
                <a:sym typeface="+mn-lt"/>
              </a:rPr>
              <a:t> “</a:t>
            </a:r>
            <a:r>
              <a:rPr lang="zh-CN" altLang="en-US" b="1" dirty="0">
                <a:solidFill>
                  <a:srgbClr val="C00000"/>
                </a:solidFill>
                <a:latin typeface="微软雅黑" panose="020B0503020204020204" pitchFamily="34" charset="-122"/>
                <a:ea typeface="微软雅黑" panose="020B0503020204020204" pitchFamily="34" charset="-122"/>
                <a:cs typeface="+mn-ea"/>
                <a:sym typeface="+mn-lt"/>
              </a:rPr>
              <a:t>先锋</a:t>
            </a:r>
            <a:r>
              <a:rPr lang="en-US" altLang="zh-CN" b="1" dirty="0">
                <a:solidFill>
                  <a:srgbClr val="C00000"/>
                </a:solidFill>
                <a:latin typeface="微软雅黑" panose="020B0503020204020204" pitchFamily="34" charset="-122"/>
                <a:ea typeface="微软雅黑" panose="020B0503020204020204" pitchFamily="34" charset="-122"/>
                <a:cs typeface="+mn-ea"/>
                <a:sym typeface="+mn-lt"/>
              </a:rPr>
              <a:t>”</a:t>
            </a:r>
          </a:p>
        </p:txBody>
      </p:sp>
      <p:sp>
        <p:nvSpPr>
          <p:cNvPr id="8" name="圆角矩形 7"/>
          <p:cNvSpPr/>
          <p:nvPr>
            <p:custDataLst>
              <p:tags r:id="rId1"/>
            </p:custDataLst>
          </p:nvPr>
        </p:nvSpPr>
        <p:spPr>
          <a:xfrm>
            <a:off x="586105" y="850265"/>
            <a:ext cx="3962400" cy="288925"/>
          </a:xfrm>
          <a:prstGeom prst="roundRect">
            <a:avLst/>
          </a:prstGeom>
          <a:solidFill>
            <a:srgbClr val="C50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a:latin typeface="微软雅黑" panose="020B0503020204020204" pitchFamily="34" charset="-122"/>
                <a:ea typeface="微软雅黑" panose="020B0503020204020204" pitchFamily="34" charset="-122"/>
              </a:rPr>
              <a:t>（二）厚植为民情怀：做服务群众的</a:t>
            </a:r>
            <a:r>
              <a:rPr lang="en-US" altLang="zh-CN" sz="1400" b="1" dirty="0">
                <a:latin typeface="微软雅黑" panose="020B0503020204020204" pitchFamily="34" charset="-122"/>
                <a:ea typeface="微软雅黑" panose="020B0503020204020204" pitchFamily="34" charset="-122"/>
              </a:rPr>
              <a:t> “</a:t>
            </a:r>
            <a:r>
              <a:rPr lang="zh-CN" altLang="en-US" sz="1400" b="1" dirty="0">
                <a:latin typeface="微软雅黑" panose="020B0503020204020204" pitchFamily="34" charset="-122"/>
                <a:ea typeface="微软雅黑" panose="020B0503020204020204" pitchFamily="34" charset="-122"/>
              </a:rPr>
              <a:t>贴心人</a:t>
            </a:r>
            <a:r>
              <a:rPr lang="en-US" altLang="zh-CN" sz="1400" b="1" dirty="0">
                <a:latin typeface="微软雅黑" panose="020B0503020204020204" pitchFamily="34" charset="-122"/>
                <a:ea typeface="微软雅黑" panose="020B0503020204020204" pitchFamily="34" charset="-122"/>
              </a:rPr>
              <a:t>”</a:t>
            </a:r>
          </a:p>
        </p:txBody>
      </p:sp>
      <p:sp>
        <p:nvSpPr>
          <p:cNvPr id="9" name="文本框 8"/>
          <p:cNvSpPr txBox="1"/>
          <p:nvPr>
            <p:custDataLst>
              <p:tags r:id="rId2"/>
            </p:custDataLst>
          </p:nvPr>
        </p:nvSpPr>
        <p:spPr>
          <a:xfrm>
            <a:off x="496570" y="1189990"/>
            <a:ext cx="8178800" cy="1198880"/>
          </a:xfrm>
          <a:prstGeom prst="rect">
            <a:avLst/>
          </a:prstGeom>
          <a:noFill/>
        </p:spPr>
        <p:txBody>
          <a:bodyPr wrap="square" rtlCol="0">
            <a:spAutoFit/>
          </a:bodyPr>
          <a:lstStyle/>
          <a:p>
            <a:pPr marL="0" indent="0" eaLnBrk="1" latinLnBrk="0" hangingPunct="1">
              <a:lnSpc>
                <a:spcPct val="100000"/>
              </a:lnSpc>
            </a:pPr>
            <a:r>
              <a:rPr lang="zh-CN" altLang="en-US" sz="1200" dirty="0">
                <a:solidFill>
                  <a:schemeClr val="tx1"/>
                </a:solidFill>
                <a:latin typeface="微软雅黑" panose="020B0503020204020204" pitchFamily="34" charset="-122"/>
                <a:ea typeface="微软雅黑" panose="020B0503020204020204" pitchFamily="34" charset="-122"/>
              </a:rPr>
              <a:t>党的宗旨是全心全意为人民服务，这是我们一切工作的出发点和落脚点。作为基层党员，要始终把人民放在心中最高位置，将群众观点、群众路线深深融入思想和行动中。树立正确的权力观，深知手中的权力是人民赋予的，必须用来为人民谋福祉。主动深入基层、走进群众，用心了解群众的诉求，耐心倾听群众的呼声，及时回应群众的关切。坚决摒弃形式主义，多到群众最需要的地方去，把时间和精力投入到解决实际问题上。从群众最关心的事情入手，从群众最不满意的地方改起，全力以赴解决群众的</a:t>
            </a:r>
            <a:r>
              <a:rPr lang="en-US" altLang="zh-CN" sz="1200" dirty="0">
                <a:solidFill>
                  <a:schemeClr val="tx1"/>
                </a:solidFill>
                <a:latin typeface="微软雅黑" panose="020B0503020204020204" pitchFamily="34" charset="-122"/>
                <a:ea typeface="微软雅黑" panose="020B0503020204020204" pitchFamily="34" charset="-122"/>
              </a:rPr>
              <a:t> “</a:t>
            </a:r>
            <a:r>
              <a:rPr lang="zh-CN" altLang="en-US" sz="1200" dirty="0">
                <a:solidFill>
                  <a:schemeClr val="tx1"/>
                </a:solidFill>
                <a:latin typeface="微软雅黑" panose="020B0503020204020204" pitchFamily="34" charset="-122"/>
                <a:ea typeface="微软雅黑" panose="020B0503020204020204" pitchFamily="34" charset="-122"/>
              </a:rPr>
              <a:t>急难愁盼</a:t>
            </a:r>
            <a:r>
              <a:rPr lang="en-US" altLang="zh-CN" sz="1200" dirty="0">
                <a:solidFill>
                  <a:schemeClr val="tx1"/>
                </a:solidFill>
                <a:latin typeface="微软雅黑" panose="020B0503020204020204" pitchFamily="34" charset="-122"/>
                <a:ea typeface="微软雅黑" panose="020B0503020204020204" pitchFamily="34" charset="-122"/>
              </a:rPr>
              <a:t>” </a:t>
            </a:r>
            <a:r>
              <a:rPr lang="zh-CN" altLang="en-US" sz="1200" dirty="0">
                <a:solidFill>
                  <a:schemeClr val="tx1"/>
                </a:solidFill>
                <a:latin typeface="微软雅黑" panose="020B0503020204020204" pitchFamily="34" charset="-122"/>
                <a:ea typeface="微软雅黑" panose="020B0503020204020204" pitchFamily="34" charset="-122"/>
              </a:rPr>
              <a:t>问题。真正扑下身子、沉下心来，与群众心贴心，用真心换取真情，用实际行动赢得群众的信任和支持。</a:t>
            </a:r>
          </a:p>
        </p:txBody>
      </p:sp>
      <p:cxnSp>
        <p:nvCxnSpPr>
          <p:cNvPr id="27" name="直接连接符 26"/>
          <p:cNvCxnSpPr/>
          <p:nvPr>
            <p:custDataLst>
              <p:tags r:id="rId3"/>
            </p:custDataLst>
          </p:nvPr>
        </p:nvCxnSpPr>
        <p:spPr>
          <a:xfrm>
            <a:off x="610219" y="2488175"/>
            <a:ext cx="7922260" cy="13335"/>
          </a:xfrm>
          <a:prstGeom prst="line">
            <a:avLst/>
          </a:prstGeom>
          <a:ln w="28575">
            <a:solidFill>
              <a:srgbClr val="CF0000"/>
            </a:solidFill>
            <a:prstDash val="sysDot"/>
          </a:ln>
        </p:spPr>
        <p:style>
          <a:lnRef idx="1">
            <a:schemeClr val="accent1"/>
          </a:lnRef>
          <a:fillRef idx="0">
            <a:schemeClr val="accent1"/>
          </a:fillRef>
          <a:effectRef idx="0">
            <a:schemeClr val="accent1"/>
          </a:effectRef>
          <a:fontRef idx="minor">
            <a:schemeClr val="tx1"/>
          </a:fontRef>
        </p:style>
      </p:cxnSp>
      <p:sp>
        <p:nvSpPr>
          <p:cNvPr id="3" name="圆角矩形 2"/>
          <p:cNvSpPr/>
          <p:nvPr>
            <p:custDataLst>
              <p:tags r:id="rId4"/>
            </p:custDataLst>
          </p:nvPr>
        </p:nvSpPr>
        <p:spPr>
          <a:xfrm>
            <a:off x="586105" y="2665095"/>
            <a:ext cx="3962400" cy="288925"/>
          </a:xfrm>
          <a:prstGeom prst="roundRect">
            <a:avLst/>
          </a:prstGeom>
          <a:solidFill>
            <a:srgbClr val="C50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a:latin typeface="微软雅黑" panose="020B0503020204020204" pitchFamily="34" charset="-122"/>
                <a:ea typeface="微软雅黑" panose="020B0503020204020204" pitchFamily="34" charset="-122"/>
              </a:rPr>
              <a:t>（三）锤炼过硬作风：做清正廉洁的</a:t>
            </a:r>
            <a:r>
              <a:rPr lang="en-US" altLang="zh-CN" sz="1400" b="1" dirty="0">
                <a:latin typeface="微软雅黑" panose="020B0503020204020204" pitchFamily="34" charset="-122"/>
                <a:ea typeface="微软雅黑" panose="020B0503020204020204" pitchFamily="34" charset="-122"/>
              </a:rPr>
              <a:t> “</a:t>
            </a:r>
            <a:r>
              <a:rPr lang="zh-CN" altLang="en-US" sz="1400" b="1" dirty="0">
                <a:latin typeface="微软雅黑" panose="020B0503020204020204" pitchFamily="34" charset="-122"/>
                <a:ea typeface="微软雅黑" panose="020B0503020204020204" pitchFamily="34" charset="-122"/>
              </a:rPr>
              <a:t>示范者</a:t>
            </a:r>
            <a:r>
              <a:rPr lang="en-US" altLang="zh-CN" sz="1400" b="1" dirty="0">
                <a:latin typeface="微软雅黑" panose="020B0503020204020204" pitchFamily="34" charset="-122"/>
                <a:ea typeface="微软雅黑" panose="020B0503020204020204" pitchFamily="34" charset="-122"/>
              </a:rPr>
              <a:t>”</a:t>
            </a:r>
          </a:p>
        </p:txBody>
      </p:sp>
      <p:sp>
        <p:nvSpPr>
          <p:cNvPr id="4" name="文本框 3"/>
          <p:cNvSpPr txBox="1"/>
          <p:nvPr>
            <p:custDataLst>
              <p:tags r:id="rId5"/>
            </p:custDataLst>
          </p:nvPr>
        </p:nvSpPr>
        <p:spPr>
          <a:xfrm>
            <a:off x="496570" y="2933065"/>
            <a:ext cx="8178800" cy="2122805"/>
          </a:xfrm>
          <a:prstGeom prst="rect">
            <a:avLst/>
          </a:prstGeom>
          <a:noFill/>
        </p:spPr>
        <p:txBody>
          <a:bodyPr wrap="square" rtlCol="0">
            <a:spAutoFit/>
          </a:bodyPr>
          <a:lstStyle/>
          <a:p>
            <a:pPr marL="0" indent="0" algn="l">
              <a:lnSpc>
                <a:spcPct val="100000"/>
              </a:lnSpc>
              <a:buClrTx/>
              <a:buSzTx/>
              <a:buFont typeface="Wingdings" panose="05000000000000000000" charset="0"/>
              <a:buNone/>
            </a:pPr>
            <a:r>
              <a:rPr lang="zh-CN" altLang="en-US" sz="1200" dirty="0">
                <a:solidFill>
                  <a:schemeClr val="tx1"/>
                </a:solidFill>
                <a:latin typeface="微软雅黑" panose="020B0503020204020204" pitchFamily="34" charset="-122"/>
                <a:ea typeface="微软雅黑" panose="020B0503020204020204" pitchFamily="34" charset="-122"/>
              </a:rPr>
              <a:t>“其身正，不令而行；其身不正，虽令不从。” 作为党员，要时刻严格要求自己，从自身做起，从小事做起，让中央八项规定精神成为日常行为的准则，以实际行动树立党员的良好形象。</a:t>
            </a:r>
          </a:p>
          <a:p>
            <a:pPr marL="171450" indent="-171450" algn="l">
              <a:lnSpc>
                <a:spcPct val="100000"/>
              </a:lnSpc>
              <a:buClrTx/>
              <a:buSzTx/>
              <a:buFont typeface="Wingdings" panose="05000000000000000000" charset="0"/>
              <a:buChar char="Ø"/>
            </a:pPr>
            <a:r>
              <a:rPr lang="zh-CN" altLang="en-US" sz="1200" dirty="0">
                <a:solidFill>
                  <a:schemeClr val="tx1"/>
                </a:solidFill>
                <a:latin typeface="微软雅黑" panose="020B0503020204020204" pitchFamily="34" charset="-122"/>
                <a:ea typeface="微软雅黑" panose="020B0503020204020204" pitchFamily="34" charset="-122"/>
              </a:rPr>
              <a:t>在工作作风上，坚决向形式主义、官僚主义说 “不”，精简不必要的会议和文件，提高工作效率。深入开展调查研究，真正了解实际情况，为解决问题提供有力依据。勇于担当作为，面对困难不推诿、不扯皮，以守土有责、守土尽责的态度，积极主动地完成各项工作任务。</a:t>
            </a:r>
          </a:p>
          <a:p>
            <a:pPr marL="171450" indent="-171450" algn="l">
              <a:lnSpc>
                <a:spcPct val="100000"/>
              </a:lnSpc>
              <a:buClrTx/>
              <a:buSzTx/>
              <a:buFont typeface="Wingdings" panose="05000000000000000000" charset="0"/>
              <a:buChar char="Ø"/>
            </a:pPr>
            <a:r>
              <a:rPr lang="zh-CN" altLang="en-US" sz="1200" dirty="0">
                <a:solidFill>
                  <a:schemeClr val="tx1"/>
                </a:solidFill>
                <a:latin typeface="微软雅黑" panose="020B0503020204020204" pitchFamily="34" charset="-122"/>
                <a:ea typeface="微软雅黑" panose="020B0503020204020204" pitchFamily="34" charset="-122"/>
              </a:rPr>
              <a:t>在生活方式上，秉持艰苦奋斗、勤俭节约的优良传统，坚决抵制享乐主义和奢靡之风的侵蚀。严格遵守廉洁自律的规定，坚决做到不违规收送礼品礼金，不公款吃喝、旅游，不大操大办婚丧喜庆事宜。时刻保持清醒的头脑，做到自重、自省、自警、自励，在生活的点滴中坚守廉洁底线。</a:t>
            </a:r>
          </a:p>
          <a:p>
            <a:pPr marL="171450" indent="-171450" algn="l">
              <a:lnSpc>
                <a:spcPct val="100000"/>
              </a:lnSpc>
              <a:buClrTx/>
              <a:buSzTx/>
              <a:buFont typeface="Wingdings" panose="05000000000000000000" charset="0"/>
              <a:buChar char="Ø"/>
            </a:pPr>
            <a:r>
              <a:rPr lang="zh-CN" altLang="en-US" sz="1200" dirty="0">
                <a:solidFill>
                  <a:schemeClr val="tx1"/>
                </a:solidFill>
                <a:latin typeface="微软雅黑" panose="020B0503020204020204" pitchFamily="34" charset="-122"/>
                <a:ea typeface="微软雅黑" panose="020B0503020204020204" pitchFamily="34" charset="-122"/>
              </a:rPr>
              <a:t>在家风建设上，以身作则，注重家庭、家教、家风。严格要求配偶、子女和身边工作人员，绝不容许他们利用特殊身份谋取私利。积极培育良好家风，弘扬新风正气，以家庭的 “小气候” 温润社会的 “大环境”，用良好家风带动社风民风向上向善。</a:t>
            </a:r>
          </a:p>
        </p:txBody>
      </p:sp>
    </p:spTree>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28040" y="128905"/>
            <a:ext cx="4572000" cy="337185"/>
          </a:xfrm>
          <a:prstGeom prst="rect">
            <a:avLst/>
          </a:prstGeom>
          <a:noFill/>
        </p:spPr>
        <p:txBody>
          <a:bodyPr wrap="square" rtlCol="0" anchor="t">
            <a:spAutoFit/>
          </a:bodyPr>
          <a:lstStyle/>
          <a:p>
            <a:pPr defTabSz="685800">
              <a:defRPr/>
            </a:pPr>
            <a:r>
              <a:rPr lang="zh-CN" altLang="en-US" b="1" dirty="0">
                <a:solidFill>
                  <a:srgbClr val="C00000"/>
                </a:solidFill>
                <a:latin typeface="微软雅黑" panose="020B0503020204020204" pitchFamily="34" charset="-122"/>
                <a:ea typeface="微软雅黑" panose="020B0503020204020204" pitchFamily="34" charset="-122"/>
                <a:cs typeface="+mn-ea"/>
                <a:sym typeface="+mn-lt"/>
              </a:rPr>
              <a:t>三、践行精神使命担当：争做合格党员</a:t>
            </a:r>
            <a:r>
              <a:rPr lang="en-US" altLang="zh-CN" b="1" dirty="0">
                <a:solidFill>
                  <a:srgbClr val="C00000"/>
                </a:solidFill>
                <a:latin typeface="微软雅黑" panose="020B0503020204020204" pitchFamily="34" charset="-122"/>
                <a:ea typeface="微软雅黑" panose="020B0503020204020204" pitchFamily="34" charset="-122"/>
                <a:cs typeface="+mn-ea"/>
                <a:sym typeface="+mn-lt"/>
              </a:rPr>
              <a:t> “</a:t>
            </a:r>
            <a:r>
              <a:rPr lang="zh-CN" altLang="en-US" b="1" dirty="0">
                <a:solidFill>
                  <a:srgbClr val="C00000"/>
                </a:solidFill>
                <a:latin typeface="微软雅黑" panose="020B0503020204020204" pitchFamily="34" charset="-122"/>
                <a:ea typeface="微软雅黑" panose="020B0503020204020204" pitchFamily="34" charset="-122"/>
                <a:cs typeface="+mn-ea"/>
                <a:sym typeface="+mn-lt"/>
              </a:rPr>
              <a:t>先锋</a:t>
            </a:r>
            <a:r>
              <a:rPr lang="en-US" altLang="zh-CN" b="1" dirty="0">
                <a:solidFill>
                  <a:srgbClr val="C00000"/>
                </a:solidFill>
                <a:latin typeface="微软雅黑" panose="020B0503020204020204" pitchFamily="34" charset="-122"/>
                <a:ea typeface="微软雅黑" panose="020B0503020204020204" pitchFamily="34" charset="-122"/>
                <a:cs typeface="+mn-ea"/>
                <a:sym typeface="+mn-lt"/>
              </a:rPr>
              <a:t>”</a:t>
            </a:r>
          </a:p>
        </p:txBody>
      </p:sp>
      <p:sp>
        <p:nvSpPr>
          <p:cNvPr id="8" name="圆角矩形 7"/>
          <p:cNvSpPr/>
          <p:nvPr>
            <p:custDataLst>
              <p:tags r:id="rId1"/>
            </p:custDataLst>
          </p:nvPr>
        </p:nvSpPr>
        <p:spPr>
          <a:xfrm>
            <a:off x="586105" y="1209040"/>
            <a:ext cx="3962400" cy="288925"/>
          </a:xfrm>
          <a:prstGeom prst="roundRect">
            <a:avLst/>
          </a:prstGeom>
          <a:solidFill>
            <a:srgbClr val="C50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a:latin typeface="微软雅黑" panose="020B0503020204020204" pitchFamily="34" charset="-122"/>
                <a:ea typeface="微软雅黑" panose="020B0503020204020204" pitchFamily="34" charset="-122"/>
              </a:rPr>
              <a:t>（四）勇于担当作为：做履职尽责的</a:t>
            </a:r>
            <a:r>
              <a:rPr lang="en-US" altLang="zh-CN" sz="1400" b="1" dirty="0">
                <a:latin typeface="微软雅黑" panose="020B0503020204020204" pitchFamily="34" charset="-122"/>
                <a:ea typeface="微软雅黑" panose="020B0503020204020204" pitchFamily="34" charset="-122"/>
              </a:rPr>
              <a:t> “</a:t>
            </a:r>
            <a:r>
              <a:rPr lang="zh-CN" altLang="en-US" sz="1400" b="1" dirty="0">
                <a:latin typeface="微软雅黑" panose="020B0503020204020204" pitchFamily="34" charset="-122"/>
                <a:ea typeface="微软雅黑" panose="020B0503020204020204" pitchFamily="34" charset="-122"/>
              </a:rPr>
              <a:t>实干家</a:t>
            </a:r>
            <a:r>
              <a:rPr lang="en-US" altLang="zh-CN" sz="1400" b="1" dirty="0">
                <a:latin typeface="微软雅黑" panose="020B0503020204020204" pitchFamily="34" charset="-122"/>
                <a:ea typeface="微软雅黑" panose="020B0503020204020204" pitchFamily="34" charset="-122"/>
              </a:rPr>
              <a:t>”</a:t>
            </a:r>
          </a:p>
        </p:txBody>
      </p:sp>
      <p:sp>
        <p:nvSpPr>
          <p:cNvPr id="9" name="文本框 8"/>
          <p:cNvSpPr txBox="1"/>
          <p:nvPr>
            <p:custDataLst>
              <p:tags r:id="rId2"/>
            </p:custDataLst>
          </p:nvPr>
        </p:nvSpPr>
        <p:spPr>
          <a:xfrm>
            <a:off x="496570" y="1692275"/>
            <a:ext cx="8178800" cy="2030095"/>
          </a:xfrm>
          <a:prstGeom prst="rect">
            <a:avLst/>
          </a:prstGeom>
          <a:noFill/>
        </p:spPr>
        <p:txBody>
          <a:bodyPr wrap="square" rtlCol="0">
            <a:spAutoFit/>
          </a:bodyPr>
          <a:lstStyle/>
          <a:p>
            <a:pPr marL="0" indent="0" eaLnBrk="1" latinLnBrk="0" hangingPunct="1">
              <a:lnSpc>
                <a:spcPct val="150000"/>
              </a:lnSpc>
            </a:pPr>
            <a:r>
              <a:rPr lang="zh-CN" altLang="en-US" sz="1400" dirty="0">
                <a:solidFill>
                  <a:schemeClr val="tx1"/>
                </a:solidFill>
                <a:latin typeface="微软雅黑" panose="020B0503020204020204" pitchFamily="34" charset="-122"/>
                <a:ea typeface="微软雅黑" panose="020B0503020204020204" pitchFamily="34" charset="-122"/>
              </a:rPr>
              <a:t>担当作为是党员的鲜明标识和基本素质。作为基层党员，要立足本职岗位，充分发挥自身专长，用心用情用力做好每一项工作。在急难险重任务面前，勇挑重担，敢于负责，冲在最前面，成为群众的</a:t>
            </a:r>
            <a:r>
              <a:rPr lang="en-US" altLang="zh-CN" sz="1400" dirty="0">
                <a:solidFill>
                  <a:schemeClr val="tx1"/>
                </a:solidFill>
                <a:latin typeface="微软雅黑" panose="020B0503020204020204" pitchFamily="34" charset="-122"/>
                <a:ea typeface="微软雅黑" panose="020B0503020204020204" pitchFamily="34" charset="-122"/>
              </a:rPr>
              <a:t> “</a:t>
            </a:r>
            <a:r>
              <a:rPr lang="zh-CN" altLang="en-US" sz="1400" dirty="0">
                <a:solidFill>
                  <a:schemeClr val="tx1"/>
                </a:solidFill>
                <a:latin typeface="微软雅黑" panose="020B0503020204020204" pitchFamily="34" charset="-122"/>
                <a:ea typeface="微软雅黑" panose="020B0503020204020204" pitchFamily="34" charset="-122"/>
              </a:rPr>
              <a:t>主心骨</a:t>
            </a:r>
            <a:r>
              <a:rPr lang="en-US" altLang="zh-CN" sz="1400" dirty="0">
                <a:solidFill>
                  <a:schemeClr val="tx1"/>
                </a:solidFill>
                <a:latin typeface="微软雅黑" panose="020B0503020204020204" pitchFamily="34" charset="-122"/>
                <a:ea typeface="微软雅黑" panose="020B0503020204020204" pitchFamily="34" charset="-122"/>
              </a:rPr>
              <a:t>”</a:t>
            </a:r>
            <a:r>
              <a:rPr lang="zh-CN" altLang="en-US" sz="1400" dirty="0">
                <a:solidFill>
                  <a:schemeClr val="tx1"/>
                </a:solidFill>
                <a:latin typeface="微软雅黑" panose="020B0503020204020204" pitchFamily="34" charset="-122"/>
                <a:ea typeface="微软雅黑" panose="020B0503020204020204" pitchFamily="34" charset="-122"/>
              </a:rPr>
              <a:t>。保持昂扬向上的精神状态，以时不我待、只争朝夕的紧迫感投入工作，让干事创业的热情永不熄灭。不断增强进取意识和创新精神，努力提高工作能力和水平，积极探索新方法、新思路，推动各项工作不断取得新进展。时刻牢记自己的党员身份，发挥先锋模范作用，在平凡的岗位上创造不平凡的业绩，用辛勤的汗水和无私的奉献诠释共产党员的初心和使命。</a:t>
            </a:r>
          </a:p>
        </p:txBody>
      </p:sp>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2" name="组合 11"/>
          <p:cNvGrpSpPr/>
          <p:nvPr/>
        </p:nvGrpSpPr>
        <p:grpSpPr>
          <a:xfrm>
            <a:off x="0" y="0"/>
            <a:ext cx="9144000" cy="5143500"/>
            <a:chOff x="0" y="0"/>
            <a:chExt cx="19200" cy="10800"/>
          </a:xfrm>
        </p:grpSpPr>
        <p:grpSp>
          <p:nvGrpSpPr>
            <p:cNvPr id="2" name="组合 1"/>
            <p:cNvGrpSpPr/>
            <p:nvPr userDrawn="1"/>
          </p:nvGrpSpPr>
          <p:grpSpPr>
            <a:xfrm>
              <a:off x="0" y="0"/>
              <a:ext cx="19200" cy="10800"/>
              <a:chOff x="0" y="0"/>
              <a:chExt cx="12192000" cy="6858000"/>
            </a:xfrm>
          </p:grpSpPr>
          <p:pic>
            <p:nvPicPr>
              <p:cNvPr id="3" name="图片 2"/>
              <p:cNvPicPr>
                <a:picLocks noChangeAspect="1"/>
              </p:cNvPicPr>
              <p:nvPr/>
            </p:nvPicPr>
            <p:blipFill>
              <a:blip r:embed="rId3" cstate="screen"/>
              <a:stretch>
                <a:fillRect/>
              </a:stretch>
            </p:blipFill>
            <p:spPr>
              <a:xfrm>
                <a:off x="0" y="0"/>
                <a:ext cx="12192000" cy="6858000"/>
              </a:xfrm>
              <a:prstGeom prst="rect">
                <a:avLst/>
              </a:prstGeom>
            </p:spPr>
          </p:pic>
          <p:sp>
            <p:nvSpPr>
              <p:cNvPr id="7" name="矩形 6"/>
              <p:cNvSpPr/>
              <p:nvPr/>
            </p:nvSpPr>
            <p:spPr>
              <a:xfrm>
                <a:off x="0" y="0"/>
                <a:ext cx="12192000" cy="6858000"/>
              </a:xfrm>
              <a:prstGeom prst="rect">
                <a:avLst/>
              </a:prstGeom>
              <a:gradFill flip="none" rotWithShape="1">
                <a:gsLst>
                  <a:gs pos="0">
                    <a:srgbClr val="FFFFFF">
                      <a:alpha val="70000"/>
                    </a:srgbClr>
                  </a:gs>
                  <a:gs pos="100000">
                    <a:srgbClr val="FFFFFF">
                      <a:alpha val="0"/>
                    </a:srgbClr>
                  </a:gs>
                </a:gsLst>
                <a:lin ang="54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Picture 11"/>
            <p:cNvPicPr>
              <a:picLocks noChangeAspect="1"/>
            </p:cNvPicPr>
            <p:nvPr userDrawn="1"/>
          </p:nvPicPr>
          <p:blipFill>
            <a:blip r:embed="rId4">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0" y="4800"/>
              <a:ext cx="19200" cy="6000"/>
            </a:xfrm>
            <a:prstGeom prst="rect">
              <a:avLst/>
            </a:prstGeom>
          </p:spPr>
        </p:pic>
      </p:grpSp>
      <p:sp>
        <p:nvSpPr>
          <p:cNvPr id="5" name="TextBox 9">
            <a:hlinkClick r:id="" action="ppaction://hlinkshowjump?jump=nextslide"/>
          </p:cNvPr>
          <p:cNvSpPr txBox="1"/>
          <p:nvPr/>
        </p:nvSpPr>
        <p:spPr>
          <a:xfrm>
            <a:off x="3004488" y="516955"/>
            <a:ext cx="2896235" cy="768350"/>
          </a:xfrm>
          <a:prstGeom prst="rect">
            <a:avLst/>
          </a:prstGeom>
        </p:spPr>
        <p:txBody>
          <a:bodyPr wrap="non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ctr" fontAlgn="auto">
              <a:spcBef>
                <a:spcPts val="0"/>
              </a:spcBef>
              <a:spcAft>
                <a:spcPts val="0"/>
              </a:spcAft>
              <a:defRPr/>
            </a:pPr>
            <a:r>
              <a:rPr lang="zh-CN" altLang="en-US" sz="4400" dirty="0">
                <a:ln w="6350">
                  <a:noFill/>
                </a:ln>
                <a:solidFill>
                  <a:srgbClr val="C00000"/>
                </a:solidFill>
              </a:rPr>
              <a:t>前 言 </a:t>
            </a:r>
            <a:r>
              <a:rPr lang="en-US" altLang="zh-CN" sz="2400" dirty="0">
                <a:ln w="6350">
                  <a:noFill/>
                </a:ln>
                <a:solidFill>
                  <a:srgbClr val="C00000"/>
                </a:solidFill>
              </a:rPr>
              <a:t>PREFACE</a:t>
            </a:r>
          </a:p>
        </p:txBody>
      </p:sp>
      <p:cxnSp>
        <p:nvCxnSpPr>
          <p:cNvPr id="6" name="直接连接符 5"/>
          <p:cNvCxnSpPr/>
          <p:nvPr/>
        </p:nvCxnSpPr>
        <p:spPr>
          <a:xfrm>
            <a:off x="1161523" y="1309311"/>
            <a:ext cx="6510655" cy="0"/>
          </a:xfrm>
          <a:prstGeom prst="line">
            <a:avLst/>
          </a:prstGeom>
          <a:ln w="12700">
            <a:solidFill>
              <a:srgbClr val="AC000C"/>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133475" y="1388110"/>
            <a:ext cx="6672580" cy="1444691"/>
          </a:xfrm>
          <a:prstGeom prst="rect">
            <a:avLst/>
          </a:prstGeom>
        </p:spPr>
        <p:txBody>
          <a:bodyPr wrap="square">
            <a:spAutoFit/>
          </a:bodyPr>
          <a:lstStyle/>
          <a:p>
            <a:pPr algn="just">
              <a:lnSpc>
                <a:spcPct val="150000"/>
              </a:lnSpc>
            </a:pPr>
            <a:r>
              <a:rPr lang="zh-CN" altLang="en-US" sz="1200" dirty="0">
                <a:solidFill>
                  <a:schemeClr val="accent5"/>
                </a:solidFill>
                <a:latin typeface="微软雅黑" panose="020B0503020204020204" pitchFamily="34" charset="-122"/>
                <a:ea typeface="微软雅黑" panose="020B0503020204020204" pitchFamily="34" charset="-122"/>
              </a:rPr>
              <a:t>       中共中央办公厅印发的《关于在全党开展深入贯彻中央八项规定精神学习教育的通知》，为我们指明了前行的方向。习近平总书记对这项工作高度重视，亲自谋划主题，发表的重要讲话、作出的重要指示，更是为我们点亮了前行路上的明灯。作为基层党员，我们必须深刻领悟此次学习教育的重大意义，坚定不移地拥护</a:t>
            </a:r>
            <a:r>
              <a:rPr lang="en-US" altLang="zh-CN" sz="1200" dirty="0">
                <a:solidFill>
                  <a:schemeClr val="accent5"/>
                </a:solidFill>
                <a:latin typeface="微软雅黑" panose="020B0503020204020204" pitchFamily="34" charset="-122"/>
                <a:ea typeface="微软雅黑" panose="020B0503020204020204" pitchFamily="34" charset="-122"/>
              </a:rPr>
              <a:t> “</a:t>
            </a:r>
            <a:r>
              <a:rPr lang="zh-CN" altLang="en-US" sz="1200" dirty="0">
                <a:solidFill>
                  <a:schemeClr val="accent5"/>
                </a:solidFill>
                <a:latin typeface="微软雅黑" panose="020B0503020204020204" pitchFamily="34" charset="-122"/>
                <a:ea typeface="微软雅黑" panose="020B0503020204020204" pitchFamily="34" charset="-122"/>
              </a:rPr>
              <a:t>两个确立</a:t>
            </a:r>
            <a:r>
              <a:rPr lang="en-US" altLang="zh-CN" sz="1200" dirty="0">
                <a:solidFill>
                  <a:schemeClr val="accent5"/>
                </a:solidFill>
                <a:latin typeface="微软雅黑" panose="020B0503020204020204" pitchFamily="34" charset="-122"/>
                <a:ea typeface="微软雅黑" panose="020B0503020204020204" pitchFamily="34" charset="-122"/>
              </a:rPr>
              <a:t>”</a:t>
            </a:r>
            <a:r>
              <a:rPr lang="zh-CN" altLang="en-US" sz="1200" dirty="0">
                <a:solidFill>
                  <a:schemeClr val="accent5"/>
                </a:solidFill>
                <a:latin typeface="微软雅黑" panose="020B0503020204020204" pitchFamily="34" charset="-122"/>
                <a:ea typeface="微软雅黑" panose="020B0503020204020204" pitchFamily="34" charset="-122"/>
              </a:rPr>
              <a:t>，毫不动摇地做到</a:t>
            </a:r>
            <a:r>
              <a:rPr lang="en-US" altLang="zh-CN" sz="1200" dirty="0">
                <a:solidFill>
                  <a:schemeClr val="accent5"/>
                </a:solidFill>
                <a:latin typeface="微软雅黑" panose="020B0503020204020204" pitchFamily="34" charset="-122"/>
                <a:ea typeface="微软雅黑" panose="020B0503020204020204" pitchFamily="34" charset="-122"/>
              </a:rPr>
              <a:t> “</a:t>
            </a:r>
            <a:r>
              <a:rPr lang="zh-CN" altLang="en-US" sz="1200" dirty="0">
                <a:solidFill>
                  <a:schemeClr val="accent5"/>
                </a:solidFill>
                <a:latin typeface="微软雅黑" panose="020B0503020204020204" pitchFamily="34" charset="-122"/>
                <a:ea typeface="微软雅黑" panose="020B0503020204020204" pitchFamily="34" charset="-122"/>
              </a:rPr>
              <a:t>两个维护</a:t>
            </a:r>
            <a:r>
              <a:rPr lang="en-US" altLang="zh-CN" sz="1200" dirty="0">
                <a:solidFill>
                  <a:schemeClr val="accent5"/>
                </a:solidFill>
                <a:latin typeface="微软雅黑" panose="020B0503020204020204" pitchFamily="34" charset="-122"/>
                <a:ea typeface="微软雅黑" panose="020B0503020204020204" pitchFamily="34" charset="-122"/>
              </a:rPr>
              <a:t>”</a:t>
            </a:r>
            <a:r>
              <a:rPr lang="zh-CN" altLang="en-US" sz="1200" dirty="0">
                <a:solidFill>
                  <a:schemeClr val="accent5"/>
                </a:solidFill>
                <a:latin typeface="微软雅黑" panose="020B0503020204020204" pitchFamily="34" charset="-122"/>
                <a:ea typeface="微软雅黑" panose="020B0503020204020204" pitchFamily="34" charset="-122"/>
              </a:rPr>
              <a:t>，以高度的政治自觉、思想自觉和行动自觉，全身心投入到学习教育之中。</a:t>
            </a:r>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2" name="组合 11"/>
          <p:cNvGrpSpPr/>
          <p:nvPr/>
        </p:nvGrpSpPr>
        <p:grpSpPr>
          <a:xfrm>
            <a:off x="0" y="0"/>
            <a:ext cx="9144000" cy="5143500"/>
            <a:chOff x="0" y="0"/>
            <a:chExt cx="19200" cy="10800"/>
          </a:xfrm>
        </p:grpSpPr>
        <p:grpSp>
          <p:nvGrpSpPr>
            <p:cNvPr id="2" name="组合 1"/>
            <p:cNvGrpSpPr/>
            <p:nvPr userDrawn="1"/>
          </p:nvGrpSpPr>
          <p:grpSpPr>
            <a:xfrm>
              <a:off x="0" y="0"/>
              <a:ext cx="19200" cy="10800"/>
              <a:chOff x="0" y="0"/>
              <a:chExt cx="12192000" cy="6858000"/>
            </a:xfrm>
          </p:grpSpPr>
          <p:pic>
            <p:nvPicPr>
              <p:cNvPr id="5" name="图片 4"/>
              <p:cNvPicPr>
                <a:picLocks noChangeAspect="1"/>
              </p:cNvPicPr>
              <p:nvPr/>
            </p:nvPicPr>
            <p:blipFill>
              <a:blip r:embed="rId25" cstate="screen"/>
              <a:stretch>
                <a:fillRect/>
              </a:stretch>
            </p:blipFill>
            <p:spPr>
              <a:xfrm>
                <a:off x="0" y="0"/>
                <a:ext cx="12192000" cy="6858000"/>
              </a:xfrm>
              <a:prstGeom prst="rect">
                <a:avLst/>
              </a:prstGeom>
            </p:spPr>
          </p:pic>
          <p:sp>
            <p:nvSpPr>
              <p:cNvPr id="7" name="矩形 6"/>
              <p:cNvSpPr/>
              <p:nvPr/>
            </p:nvSpPr>
            <p:spPr>
              <a:xfrm>
                <a:off x="0" y="0"/>
                <a:ext cx="12192000" cy="6858000"/>
              </a:xfrm>
              <a:prstGeom prst="rect">
                <a:avLst/>
              </a:prstGeom>
              <a:gradFill flip="none" rotWithShape="1">
                <a:gsLst>
                  <a:gs pos="0">
                    <a:srgbClr val="FFFFFF">
                      <a:alpha val="70000"/>
                    </a:srgbClr>
                  </a:gs>
                  <a:gs pos="100000">
                    <a:srgbClr val="FFFFFF">
                      <a:alpha val="0"/>
                    </a:srgbClr>
                  </a:gs>
                </a:gsLst>
                <a:lin ang="54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Picture 11"/>
            <p:cNvPicPr>
              <a:picLocks noChangeAspect="1"/>
            </p:cNvPicPr>
            <p:nvPr userDrawn="1"/>
          </p:nvPicPr>
          <p:blipFill>
            <a:blip r:embed="rId26">
              <a:extLst>
                <a:ext uri="{BEBA8EAE-BF5A-486C-A8C5-ECC9F3942E4B}">
                  <a14:imgProps xmlns:a14="http://schemas.microsoft.com/office/drawing/2010/main">
                    <a14:imgLayer r:embed="rId27">
                      <a14:imgEffect>
                        <a14:brightnessContrast contrast="20000"/>
                      </a14:imgEffect>
                    </a14:imgLayer>
                  </a14:imgProps>
                </a:ext>
              </a:extLst>
            </a:blip>
            <a:stretch>
              <a:fillRect/>
            </a:stretch>
          </p:blipFill>
          <p:spPr>
            <a:xfrm>
              <a:off x="0" y="4800"/>
              <a:ext cx="19200" cy="6000"/>
            </a:xfrm>
            <a:prstGeom prst="rect">
              <a:avLst/>
            </a:prstGeom>
          </p:spPr>
        </p:pic>
      </p:grpSp>
      <p:grpSp>
        <p:nvGrpSpPr>
          <p:cNvPr id="59" name="组合 58"/>
          <p:cNvGrpSpPr/>
          <p:nvPr/>
        </p:nvGrpSpPr>
        <p:grpSpPr>
          <a:xfrm>
            <a:off x="3738518" y="561150"/>
            <a:ext cx="743159" cy="739846"/>
            <a:chOff x="4006579" y="710660"/>
            <a:chExt cx="1090345" cy="1085485"/>
          </a:xfrm>
        </p:grpSpPr>
        <p:sp>
          <p:nvSpPr>
            <p:cNvPr id="60" name="Freeform 22"/>
            <p:cNvSpPr>
              <a:spLocks noEditPoints="1"/>
            </p:cNvSpPr>
            <p:nvPr>
              <p:custDataLst>
                <p:tags r:id="rId20"/>
              </p:custDataLst>
            </p:nvPr>
          </p:nvSpPr>
          <p:spPr bwMode="auto">
            <a:xfrm>
              <a:off x="4006579" y="710660"/>
              <a:ext cx="1090345" cy="1085485"/>
            </a:xfrm>
            <a:custGeom>
              <a:avLst/>
              <a:gdLst>
                <a:gd name="T0" fmla="*/ 713 w 800"/>
                <a:gd name="T1" fmla="*/ 273 h 796"/>
                <a:gd name="T2" fmla="*/ 720 w 800"/>
                <a:gd name="T3" fmla="*/ 157 h 796"/>
                <a:gd name="T4" fmla="*/ 651 w 800"/>
                <a:gd name="T5" fmla="*/ 174 h 796"/>
                <a:gd name="T6" fmla="*/ 618 w 800"/>
                <a:gd name="T7" fmla="*/ 62 h 796"/>
                <a:gd name="T8" fmla="*/ 560 w 800"/>
                <a:gd name="T9" fmla="*/ 101 h 796"/>
                <a:gd name="T10" fmla="*/ 490 w 800"/>
                <a:gd name="T11" fmla="*/ 8 h 796"/>
                <a:gd name="T12" fmla="*/ 448 w 800"/>
                <a:gd name="T13" fmla="*/ 65 h 796"/>
                <a:gd name="T14" fmla="*/ 351 w 800"/>
                <a:gd name="T15" fmla="*/ 0 h 796"/>
                <a:gd name="T16" fmla="*/ 331 w 800"/>
                <a:gd name="T17" fmla="*/ 68 h 796"/>
                <a:gd name="T18" fmla="*/ 218 w 800"/>
                <a:gd name="T19" fmla="*/ 41 h 796"/>
                <a:gd name="T20" fmla="*/ 223 w 800"/>
                <a:gd name="T21" fmla="*/ 111 h 796"/>
                <a:gd name="T22" fmla="*/ 107 w 800"/>
                <a:gd name="T23" fmla="*/ 125 h 796"/>
                <a:gd name="T24" fmla="*/ 135 w 800"/>
                <a:gd name="T25" fmla="*/ 189 h 796"/>
                <a:gd name="T26" fmla="*/ 31 w 800"/>
                <a:gd name="T27" fmla="*/ 241 h 796"/>
                <a:gd name="T28" fmla="*/ 80 w 800"/>
                <a:gd name="T29" fmla="*/ 292 h 796"/>
                <a:gd name="T30" fmla="*/ 0 w 800"/>
                <a:gd name="T31" fmla="*/ 377 h 796"/>
                <a:gd name="T32" fmla="*/ 63 w 800"/>
                <a:gd name="T33" fmla="*/ 398 h 796"/>
                <a:gd name="T34" fmla="*/ 0 w 800"/>
                <a:gd name="T35" fmla="*/ 419 h 796"/>
                <a:gd name="T36" fmla="*/ 80 w 800"/>
                <a:gd name="T37" fmla="*/ 504 h 796"/>
                <a:gd name="T38" fmla="*/ 31 w 800"/>
                <a:gd name="T39" fmla="*/ 555 h 796"/>
                <a:gd name="T40" fmla="*/ 135 w 800"/>
                <a:gd name="T41" fmla="*/ 607 h 796"/>
                <a:gd name="T42" fmla="*/ 107 w 800"/>
                <a:gd name="T43" fmla="*/ 671 h 796"/>
                <a:gd name="T44" fmla="*/ 223 w 800"/>
                <a:gd name="T45" fmla="*/ 685 h 796"/>
                <a:gd name="T46" fmla="*/ 218 w 800"/>
                <a:gd name="T47" fmla="*/ 755 h 796"/>
                <a:gd name="T48" fmla="*/ 331 w 800"/>
                <a:gd name="T49" fmla="*/ 728 h 796"/>
                <a:gd name="T50" fmla="*/ 351 w 800"/>
                <a:gd name="T51" fmla="*/ 796 h 796"/>
                <a:gd name="T52" fmla="*/ 448 w 800"/>
                <a:gd name="T53" fmla="*/ 731 h 796"/>
                <a:gd name="T54" fmla="*/ 490 w 800"/>
                <a:gd name="T55" fmla="*/ 788 h 796"/>
                <a:gd name="T56" fmla="*/ 560 w 800"/>
                <a:gd name="T57" fmla="*/ 695 h 796"/>
                <a:gd name="T58" fmla="*/ 618 w 800"/>
                <a:gd name="T59" fmla="*/ 734 h 796"/>
                <a:gd name="T60" fmla="*/ 651 w 800"/>
                <a:gd name="T61" fmla="*/ 622 h 796"/>
                <a:gd name="T62" fmla="*/ 720 w 800"/>
                <a:gd name="T63" fmla="*/ 639 h 796"/>
                <a:gd name="T64" fmla="*/ 713 w 800"/>
                <a:gd name="T65" fmla="*/ 523 h 796"/>
                <a:gd name="T66" fmla="*/ 783 w 800"/>
                <a:gd name="T67" fmla="*/ 515 h 796"/>
                <a:gd name="T68" fmla="*/ 737 w 800"/>
                <a:gd name="T69" fmla="*/ 408 h 796"/>
                <a:gd name="T70" fmla="*/ 737 w 800"/>
                <a:gd name="T71" fmla="*/ 388 h 796"/>
                <a:gd name="T72" fmla="*/ 783 w 800"/>
                <a:gd name="T73" fmla="*/ 281 h 796"/>
                <a:gd name="T74" fmla="*/ 674 w 800"/>
                <a:gd name="T75" fmla="*/ 398 h 796"/>
                <a:gd name="T76" fmla="*/ 126 w 800"/>
                <a:gd name="T77" fmla="*/ 398 h 796"/>
                <a:gd name="T78" fmla="*/ 674 w 800"/>
                <a:gd name="T79" fmla="*/ 398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0" h="796">
                  <a:moveTo>
                    <a:pt x="720" y="292"/>
                  </a:moveTo>
                  <a:cubicBezTo>
                    <a:pt x="718" y="286"/>
                    <a:pt x="715" y="280"/>
                    <a:pt x="713" y="273"/>
                  </a:cubicBezTo>
                  <a:cubicBezTo>
                    <a:pt x="769" y="241"/>
                    <a:pt x="769" y="241"/>
                    <a:pt x="769" y="241"/>
                  </a:cubicBezTo>
                  <a:cubicBezTo>
                    <a:pt x="720" y="157"/>
                    <a:pt x="720" y="157"/>
                    <a:pt x="720" y="157"/>
                  </a:cubicBezTo>
                  <a:cubicBezTo>
                    <a:pt x="664" y="189"/>
                    <a:pt x="664" y="189"/>
                    <a:pt x="664" y="189"/>
                  </a:cubicBezTo>
                  <a:cubicBezTo>
                    <a:pt x="660" y="184"/>
                    <a:pt x="656" y="179"/>
                    <a:pt x="651" y="174"/>
                  </a:cubicBezTo>
                  <a:cubicBezTo>
                    <a:pt x="693" y="125"/>
                    <a:pt x="693" y="125"/>
                    <a:pt x="693" y="125"/>
                  </a:cubicBezTo>
                  <a:cubicBezTo>
                    <a:pt x="618" y="62"/>
                    <a:pt x="618" y="62"/>
                    <a:pt x="618" y="62"/>
                  </a:cubicBezTo>
                  <a:cubicBezTo>
                    <a:pt x="577" y="111"/>
                    <a:pt x="577" y="111"/>
                    <a:pt x="577" y="111"/>
                  </a:cubicBezTo>
                  <a:cubicBezTo>
                    <a:pt x="571" y="108"/>
                    <a:pt x="566" y="104"/>
                    <a:pt x="560" y="101"/>
                  </a:cubicBezTo>
                  <a:cubicBezTo>
                    <a:pt x="582" y="41"/>
                    <a:pt x="582" y="41"/>
                    <a:pt x="582" y="41"/>
                  </a:cubicBezTo>
                  <a:cubicBezTo>
                    <a:pt x="490" y="8"/>
                    <a:pt x="490" y="8"/>
                    <a:pt x="490" y="8"/>
                  </a:cubicBezTo>
                  <a:cubicBezTo>
                    <a:pt x="468" y="68"/>
                    <a:pt x="468" y="68"/>
                    <a:pt x="468" y="68"/>
                  </a:cubicBezTo>
                  <a:cubicBezTo>
                    <a:pt x="462" y="67"/>
                    <a:pt x="455" y="66"/>
                    <a:pt x="448" y="65"/>
                  </a:cubicBezTo>
                  <a:cubicBezTo>
                    <a:pt x="448" y="0"/>
                    <a:pt x="448" y="0"/>
                    <a:pt x="448" y="0"/>
                  </a:cubicBezTo>
                  <a:cubicBezTo>
                    <a:pt x="351" y="0"/>
                    <a:pt x="351" y="0"/>
                    <a:pt x="351" y="0"/>
                  </a:cubicBezTo>
                  <a:cubicBezTo>
                    <a:pt x="351" y="65"/>
                    <a:pt x="351" y="65"/>
                    <a:pt x="351" y="65"/>
                  </a:cubicBezTo>
                  <a:cubicBezTo>
                    <a:pt x="345" y="66"/>
                    <a:pt x="338" y="67"/>
                    <a:pt x="331" y="68"/>
                  </a:cubicBezTo>
                  <a:cubicBezTo>
                    <a:pt x="309" y="8"/>
                    <a:pt x="309" y="8"/>
                    <a:pt x="309" y="8"/>
                  </a:cubicBezTo>
                  <a:cubicBezTo>
                    <a:pt x="218" y="41"/>
                    <a:pt x="218" y="41"/>
                    <a:pt x="218" y="41"/>
                  </a:cubicBezTo>
                  <a:cubicBezTo>
                    <a:pt x="240" y="101"/>
                    <a:pt x="240" y="101"/>
                    <a:pt x="240" y="101"/>
                  </a:cubicBezTo>
                  <a:cubicBezTo>
                    <a:pt x="234" y="104"/>
                    <a:pt x="228" y="108"/>
                    <a:pt x="223" y="111"/>
                  </a:cubicBezTo>
                  <a:cubicBezTo>
                    <a:pt x="181" y="62"/>
                    <a:pt x="181" y="62"/>
                    <a:pt x="181" y="62"/>
                  </a:cubicBezTo>
                  <a:cubicBezTo>
                    <a:pt x="107" y="125"/>
                    <a:pt x="107" y="125"/>
                    <a:pt x="107" y="125"/>
                  </a:cubicBezTo>
                  <a:cubicBezTo>
                    <a:pt x="148" y="174"/>
                    <a:pt x="148" y="174"/>
                    <a:pt x="148" y="174"/>
                  </a:cubicBezTo>
                  <a:cubicBezTo>
                    <a:pt x="144" y="179"/>
                    <a:pt x="140" y="184"/>
                    <a:pt x="135" y="189"/>
                  </a:cubicBezTo>
                  <a:cubicBezTo>
                    <a:pt x="80" y="157"/>
                    <a:pt x="80" y="157"/>
                    <a:pt x="80" y="157"/>
                  </a:cubicBezTo>
                  <a:cubicBezTo>
                    <a:pt x="31" y="241"/>
                    <a:pt x="31" y="241"/>
                    <a:pt x="31" y="241"/>
                  </a:cubicBezTo>
                  <a:cubicBezTo>
                    <a:pt x="87" y="273"/>
                    <a:pt x="87" y="273"/>
                    <a:pt x="87" y="273"/>
                  </a:cubicBezTo>
                  <a:cubicBezTo>
                    <a:pt x="84" y="280"/>
                    <a:pt x="82" y="286"/>
                    <a:pt x="80" y="292"/>
                  </a:cubicBezTo>
                  <a:cubicBezTo>
                    <a:pt x="17" y="281"/>
                    <a:pt x="17" y="281"/>
                    <a:pt x="17" y="281"/>
                  </a:cubicBezTo>
                  <a:cubicBezTo>
                    <a:pt x="0" y="377"/>
                    <a:pt x="0" y="377"/>
                    <a:pt x="0" y="377"/>
                  </a:cubicBezTo>
                  <a:cubicBezTo>
                    <a:pt x="63" y="388"/>
                    <a:pt x="63" y="388"/>
                    <a:pt x="63" y="388"/>
                  </a:cubicBezTo>
                  <a:cubicBezTo>
                    <a:pt x="63" y="391"/>
                    <a:pt x="63" y="395"/>
                    <a:pt x="63" y="398"/>
                  </a:cubicBezTo>
                  <a:cubicBezTo>
                    <a:pt x="63" y="401"/>
                    <a:pt x="63" y="405"/>
                    <a:pt x="63" y="408"/>
                  </a:cubicBezTo>
                  <a:cubicBezTo>
                    <a:pt x="0" y="419"/>
                    <a:pt x="0" y="419"/>
                    <a:pt x="0" y="419"/>
                  </a:cubicBezTo>
                  <a:cubicBezTo>
                    <a:pt x="17" y="515"/>
                    <a:pt x="17" y="515"/>
                    <a:pt x="17" y="515"/>
                  </a:cubicBezTo>
                  <a:cubicBezTo>
                    <a:pt x="80" y="504"/>
                    <a:pt x="80" y="504"/>
                    <a:pt x="80" y="504"/>
                  </a:cubicBezTo>
                  <a:cubicBezTo>
                    <a:pt x="82" y="510"/>
                    <a:pt x="84" y="516"/>
                    <a:pt x="87" y="523"/>
                  </a:cubicBezTo>
                  <a:cubicBezTo>
                    <a:pt x="31" y="555"/>
                    <a:pt x="31" y="555"/>
                    <a:pt x="31" y="555"/>
                  </a:cubicBezTo>
                  <a:cubicBezTo>
                    <a:pt x="80" y="639"/>
                    <a:pt x="80" y="639"/>
                    <a:pt x="80" y="639"/>
                  </a:cubicBezTo>
                  <a:cubicBezTo>
                    <a:pt x="135" y="607"/>
                    <a:pt x="135" y="607"/>
                    <a:pt x="135" y="607"/>
                  </a:cubicBezTo>
                  <a:cubicBezTo>
                    <a:pt x="140" y="612"/>
                    <a:pt x="144" y="617"/>
                    <a:pt x="148" y="622"/>
                  </a:cubicBezTo>
                  <a:cubicBezTo>
                    <a:pt x="107" y="671"/>
                    <a:pt x="107" y="671"/>
                    <a:pt x="107" y="671"/>
                  </a:cubicBezTo>
                  <a:cubicBezTo>
                    <a:pt x="181" y="734"/>
                    <a:pt x="181" y="734"/>
                    <a:pt x="181" y="734"/>
                  </a:cubicBezTo>
                  <a:cubicBezTo>
                    <a:pt x="223" y="685"/>
                    <a:pt x="223" y="685"/>
                    <a:pt x="223" y="685"/>
                  </a:cubicBezTo>
                  <a:cubicBezTo>
                    <a:pt x="228" y="688"/>
                    <a:pt x="234" y="692"/>
                    <a:pt x="240" y="695"/>
                  </a:cubicBezTo>
                  <a:cubicBezTo>
                    <a:pt x="218" y="755"/>
                    <a:pt x="218" y="755"/>
                    <a:pt x="218" y="755"/>
                  </a:cubicBezTo>
                  <a:cubicBezTo>
                    <a:pt x="310" y="788"/>
                    <a:pt x="310" y="788"/>
                    <a:pt x="310" y="788"/>
                  </a:cubicBezTo>
                  <a:cubicBezTo>
                    <a:pt x="331" y="728"/>
                    <a:pt x="331" y="728"/>
                    <a:pt x="331" y="728"/>
                  </a:cubicBezTo>
                  <a:cubicBezTo>
                    <a:pt x="338" y="729"/>
                    <a:pt x="345" y="731"/>
                    <a:pt x="351" y="731"/>
                  </a:cubicBezTo>
                  <a:cubicBezTo>
                    <a:pt x="351" y="796"/>
                    <a:pt x="351" y="796"/>
                    <a:pt x="351" y="796"/>
                  </a:cubicBezTo>
                  <a:cubicBezTo>
                    <a:pt x="448" y="796"/>
                    <a:pt x="448" y="796"/>
                    <a:pt x="448" y="796"/>
                  </a:cubicBezTo>
                  <a:cubicBezTo>
                    <a:pt x="448" y="731"/>
                    <a:pt x="448" y="731"/>
                    <a:pt x="448" y="731"/>
                  </a:cubicBezTo>
                  <a:cubicBezTo>
                    <a:pt x="455" y="731"/>
                    <a:pt x="462" y="729"/>
                    <a:pt x="468" y="728"/>
                  </a:cubicBezTo>
                  <a:cubicBezTo>
                    <a:pt x="490" y="788"/>
                    <a:pt x="490" y="788"/>
                    <a:pt x="490" y="788"/>
                  </a:cubicBezTo>
                  <a:cubicBezTo>
                    <a:pt x="582" y="755"/>
                    <a:pt x="582" y="755"/>
                    <a:pt x="582" y="755"/>
                  </a:cubicBezTo>
                  <a:cubicBezTo>
                    <a:pt x="560" y="695"/>
                    <a:pt x="560" y="695"/>
                    <a:pt x="560" y="695"/>
                  </a:cubicBezTo>
                  <a:cubicBezTo>
                    <a:pt x="566" y="692"/>
                    <a:pt x="571" y="688"/>
                    <a:pt x="577" y="685"/>
                  </a:cubicBezTo>
                  <a:cubicBezTo>
                    <a:pt x="618" y="734"/>
                    <a:pt x="618" y="734"/>
                    <a:pt x="618" y="734"/>
                  </a:cubicBezTo>
                  <a:cubicBezTo>
                    <a:pt x="693" y="671"/>
                    <a:pt x="693" y="671"/>
                    <a:pt x="693" y="671"/>
                  </a:cubicBezTo>
                  <a:cubicBezTo>
                    <a:pt x="651" y="622"/>
                    <a:pt x="651" y="622"/>
                    <a:pt x="651" y="622"/>
                  </a:cubicBezTo>
                  <a:cubicBezTo>
                    <a:pt x="656" y="617"/>
                    <a:pt x="660" y="612"/>
                    <a:pt x="664" y="607"/>
                  </a:cubicBezTo>
                  <a:cubicBezTo>
                    <a:pt x="720" y="639"/>
                    <a:pt x="720" y="639"/>
                    <a:pt x="720" y="639"/>
                  </a:cubicBezTo>
                  <a:cubicBezTo>
                    <a:pt x="769" y="555"/>
                    <a:pt x="769" y="555"/>
                    <a:pt x="769" y="555"/>
                  </a:cubicBezTo>
                  <a:cubicBezTo>
                    <a:pt x="713" y="523"/>
                    <a:pt x="713" y="523"/>
                    <a:pt x="713" y="523"/>
                  </a:cubicBezTo>
                  <a:cubicBezTo>
                    <a:pt x="715" y="516"/>
                    <a:pt x="718" y="510"/>
                    <a:pt x="720" y="504"/>
                  </a:cubicBezTo>
                  <a:cubicBezTo>
                    <a:pt x="783" y="515"/>
                    <a:pt x="783" y="515"/>
                    <a:pt x="783" y="515"/>
                  </a:cubicBezTo>
                  <a:cubicBezTo>
                    <a:pt x="800" y="419"/>
                    <a:pt x="800" y="419"/>
                    <a:pt x="800" y="419"/>
                  </a:cubicBezTo>
                  <a:cubicBezTo>
                    <a:pt x="737" y="408"/>
                    <a:pt x="737" y="408"/>
                    <a:pt x="737" y="408"/>
                  </a:cubicBezTo>
                  <a:cubicBezTo>
                    <a:pt x="737" y="405"/>
                    <a:pt x="737" y="401"/>
                    <a:pt x="737" y="398"/>
                  </a:cubicBezTo>
                  <a:cubicBezTo>
                    <a:pt x="737" y="395"/>
                    <a:pt x="737" y="391"/>
                    <a:pt x="737" y="388"/>
                  </a:cubicBezTo>
                  <a:cubicBezTo>
                    <a:pt x="800" y="377"/>
                    <a:pt x="800" y="377"/>
                    <a:pt x="800" y="377"/>
                  </a:cubicBezTo>
                  <a:cubicBezTo>
                    <a:pt x="783" y="281"/>
                    <a:pt x="783" y="281"/>
                    <a:pt x="783" y="281"/>
                  </a:cubicBezTo>
                  <a:lnTo>
                    <a:pt x="720" y="292"/>
                  </a:lnTo>
                  <a:close/>
                  <a:moveTo>
                    <a:pt x="674" y="398"/>
                  </a:moveTo>
                  <a:cubicBezTo>
                    <a:pt x="674" y="549"/>
                    <a:pt x="551" y="672"/>
                    <a:pt x="400" y="672"/>
                  </a:cubicBezTo>
                  <a:cubicBezTo>
                    <a:pt x="248" y="672"/>
                    <a:pt x="126" y="549"/>
                    <a:pt x="126" y="398"/>
                  </a:cubicBezTo>
                  <a:cubicBezTo>
                    <a:pt x="126" y="247"/>
                    <a:pt x="248" y="124"/>
                    <a:pt x="400" y="124"/>
                  </a:cubicBezTo>
                  <a:cubicBezTo>
                    <a:pt x="551" y="124"/>
                    <a:pt x="674" y="247"/>
                    <a:pt x="674" y="398"/>
                  </a:cubicBezTo>
                  <a:close/>
                </a:path>
              </a:pathLst>
            </a:cu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lumMod val="75000"/>
                    <a:lumOff val="25000"/>
                  </a:prstClr>
                </a:solidFill>
                <a:effectLst/>
                <a:uLnTx/>
                <a:uFillTx/>
                <a:latin typeface="等线" panose="02010600030101010101" charset="-122"/>
                <a:ea typeface="等线" panose="02010600030101010101" charset="-122"/>
                <a:cs typeface="+mn-cs"/>
              </a:endParaRPr>
            </a:p>
          </p:txBody>
        </p:sp>
        <p:sp>
          <p:nvSpPr>
            <p:cNvPr id="61" name="椭圆 60"/>
            <p:cNvSpPr/>
            <p:nvPr>
              <p:custDataLst>
                <p:tags r:id="rId21"/>
              </p:custDataLst>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lumMod val="75000"/>
                    <a:lumOff val="25000"/>
                  </a:prstClr>
                </a:solidFill>
                <a:effectLst/>
                <a:uLnTx/>
                <a:uFillTx/>
                <a:latin typeface="等线" panose="02010600030101010101" charset="-122"/>
                <a:ea typeface="等线" panose="02010600030101010101" charset="-122"/>
                <a:cs typeface="+mn-cs"/>
              </a:endParaRPr>
            </a:p>
          </p:txBody>
        </p:sp>
        <p:sp>
          <p:nvSpPr>
            <p:cNvPr id="62" name="矩形 61"/>
            <p:cNvSpPr/>
            <p:nvPr>
              <p:custDataLst>
                <p:tags r:id="rId22"/>
              </p:custDataLst>
            </p:nvPr>
          </p:nvSpPr>
          <p:spPr>
            <a:xfrm>
              <a:off x="4061773" y="862937"/>
              <a:ext cx="979957" cy="81147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000" b="1" i="0" u="none" strike="noStrike" kern="120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cs typeface="+mn-cs"/>
                </a:rPr>
                <a:t>目</a:t>
              </a:r>
            </a:p>
          </p:txBody>
        </p:sp>
      </p:grpSp>
      <p:grpSp>
        <p:nvGrpSpPr>
          <p:cNvPr id="63" name="组合 62"/>
          <p:cNvGrpSpPr/>
          <p:nvPr/>
        </p:nvGrpSpPr>
        <p:grpSpPr>
          <a:xfrm>
            <a:off x="4570380" y="579434"/>
            <a:ext cx="743159" cy="739846"/>
            <a:chOff x="4006579" y="710660"/>
            <a:chExt cx="1090345" cy="1085485"/>
          </a:xfrm>
        </p:grpSpPr>
        <p:sp>
          <p:nvSpPr>
            <p:cNvPr id="64" name="Freeform 22"/>
            <p:cNvSpPr>
              <a:spLocks noEditPoints="1"/>
            </p:cNvSpPr>
            <p:nvPr>
              <p:custDataLst>
                <p:tags r:id="rId17"/>
              </p:custDataLst>
            </p:nvPr>
          </p:nvSpPr>
          <p:spPr bwMode="auto">
            <a:xfrm>
              <a:off x="4006579" y="710660"/>
              <a:ext cx="1090345" cy="1085485"/>
            </a:xfrm>
            <a:custGeom>
              <a:avLst/>
              <a:gdLst>
                <a:gd name="T0" fmla="*/ 713 w 800"/>
                <a:gd name="T1" fmla="*/ 273 h 796"/>
                <a:gd name="T2" fmla="*/ 720 w 800"/>
                <a:gd name="T3" fmla="*/ 157 h 796"/>
                <a:gd name="T4" fmla="*/ 651 w 800"/>
                <a:gd name="T5" fmla="*/ 174 h 796"/>
                <a:gd name="T6" fmla="*/ 618 w 800"/>
                <a:gd name="T7" fmla="*/ 62 h 796"/>
                <a:gd name="T8" fmla="*/ 560 w 800"/>
                <a:gd name="T9" fmla="*/ 101 h 796"/>
                <a:gd name="T10" fmla="*/ 490 w 800"/>
                <a:gd name="T11" fmla="*/ 8 h 796"/>
                <a:gd name="T12" fmla="*/ 448 w 800"/>
                <a:gd name="T13" fmla="*/ 65 h 796"/>
                <a:gd name="T14" fmla="*/ 351 w 800"/>
                <a:gd name="T15" fmla="*/ 0 h 796"/>
                <a:gd name="T16" fmla="*/ 331 w 800"/>
                <a:gd name="T17" fmla="*/ 68 h 796"/>
                <a:gd name="T18" fmla="*/ 218 w 800"/>
                <a:gd name="T19" fmla="*/ 41 h 796"/>
                <a:gd name="T20" fmla="*/ 223 w 800"/>
                <a:gd name="T21" fmla="*/ 111 h 796"/>
                <a:gd name="T22" fmla="*/ 107 w 800"/>
                <a:gd name="T23" fmla="*/ 125 h 796"/>
                <a:gd name="T24" fmla="*/ 135 w 800"/>
                <a:gd name="T25" fmla="*/ 189 h 796"/>
                <a:gd name="T26" fmla="*/ 31 w 800"/>
                <a:gd name="T27" fmla="*/ 241 h 796"/>
                <a:gd name="T28" fmla="*/ 80 w 800"/>
                <a:gd name="T29" fmla="*/ 292 h 796"/>
                <a:gd name="T30" fmla="*/ 0 w 800"/>
                <a:gd name="T31" fmla="*/ 377 h 796"/>
                <a:gd name="T32" fmla="*/ 63 w 800"/>
                <a:gd name="T33" fmla="*/ 398 h 796"/>
                <a:gd name="T34" fmla="*/ 0 w 800"/>
                <a:gd name="T35" fmla="*/ 419 h 796"/>
                <a:gd name="T36" fmla="*/ 80 w 800"/>
                <a:gd name="T37" fmla="*/ 504 h 796"/>
                <a:gd name="T38" fmla="*/ 31 w 800"/>
                <a:gd name="T39" fmla="*/ 555 h 796"/>
                <a:gd name="T40" fmla="*/ 135 w 800"/>
                <a:gd name="T41" fmla="*/ 607 h 796"/>
                <a:gd name="T42" fmla="*/ 107 w 800"/>
                <a:gd name="T43" fmla="*/ 671 h 796"/>
                <a:gd name="T44" fmla="*/ 223 w 800"/>
                <a:gd name="T45" fmla="*/ 685 h 796"/>
                <a:gd name="T46" fmla="*/ 218 w 800"/>
                <a:gd name="T47" fmla="*/ 755 h 796"/>
                <a:gd name="T48" fmla="*/ 331 w 800"/>
                <a:gd name="T49" fmla="*/ 728 h 796"/>
                <a:gd name="T50" fmla="*/ 351 w 800"/>
                <a:gd name="T51" fmla="*/ 796 h 796"/>
                <a:gd name="T52" fmla="*/ 448 w 800"/>
                <a:gd name="T53" fmla="*/ 731 h 796"/>
                <a:gd name="T54" fmla="*/ 490 w 800"/>
                <a:gd name="T55" fmla="*/ 788 h 796"/>
                <a:gd name="T56" fmla="*/ 560 w 800"/>
                <a:gd name="T57" fmla="*/ 695 h 796"/>
                <a:gd name="T58" fmla="*/ 618 w 800"/>
                <a:gd name="T59" fmla="*/ 734 h 796"/>
                <a:gd name="T60" fmla="*/ 651 w 800"/>
                <a:gd name="T61" fmla="*/ 622 h 796"/>
                <a:gd name="T62" fmla="*/ 720 w 800"/>
                <a:gd name="T63" fmla="*/ 639 h 796"/>
                <a:gd name="T64" fmla="*/ 713 w 800"/>
                <a:gd name="T65" fmla="*/ 523 h 796"/>
                <a:gd name="T66" fmla="*/ 783 w 800"/>
                <a:gd name="T67" fmla="*/ 515 h 796"/>
                <a:gd name="T68" fmla="*/ 737 w 800"/>
                <a:gd name="T69" fmla="*/ 408 h 796"/>
                <a:gd name="T70" fmla="*/ 737 w 800"/>
                <a:gd name="T71" fmla="*/ 388 h 796"/>
                <a:gd name="T72" fmla="*/ 783 w 800"/>
                <a:gd name="T73" fmla="*/ 281 h 796"/>
                <a:gd name="T74" fmla="*/ 674 w 800"/>
                <a:gd name="T75" fmla="*/ 398 h 796"/>
                <a:gd name="T76" fmla="*/ 126 w 800"/>
                <a:gd name="T77" fmla="*/ 398 h 796"/>
                <a:gd name="T78" fmla="*/ 674 w 800"/>
                <a:gd name="T79" fmla="*/ 398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0" h="796">
                  <a:moveTo>
                    <a:pt x="720" y="292"/>
                  </a:moveTo>
                  <a:cubicBezTo>
                    <a:pt x="718" y="286"/>
                    <a:pt x="715" y="280"/>
                    <a:pt x="713" y="273"/>
                  </a:cubicBezTo>
                  <a:cubicBezTo>
                    <a:pt x="769" y="241"/>
                    <a:pt x="769" y="241"/>
                    <a:pt x="769" y="241"/>
                  </a:cubicBezTo>
                  <a:cubicBezTo>
                    <a:pt x="720" y="157"/>
                    <a:pt x="720" y="157"/>
                    <a:pt x="720" y="157"/>
                  </a:cubicBezTo>
                  <a:cubicBezTo>
                    <a:pt x="664" y="189"/>
                    <a:pt x="664" y="189"/>
                    <a:pt x="664" y="189"/>
                  </a:cubicBezTo>
                  <a:cubicBezTo>
                    <a:pt x="660" y="184"/>
                    <a:pt x="656" y="179"/>
                    <a:pt x="651" y="174"/>
                  </a:cubicBezTo>
                  <a:cubicBezTo>
                    <a:pt x="693" y="125"/>
                    <a:pt x="693" y="125"/>
                    <a:pt x="693" y="125"/>
                  </a:cubicBezTo>
                  <a:cubicBezTo>
                    <a:pt x="618" y="62"/>
                    <a:pt x="618" y="62"/>
                    <a:pt x="618" y="62"/>
                  </a:cubicBezTo>
                  <a:cubicBezTo>
                    <a:pt x="577" y="111"/>
                    <a:pt x="577" y="111"/>
                    <a:pt x="577" y="111"/>
                  </a:cubicBezTo>
                  <a:cubicBezTo>
                    <a:pt x="571" y="108"/>
                    <a:pt x="566" y="104"/>
                    <a:pt x="560" y="101"/>
                  </a:cubicBezTo>
                  <a:cubicBezTo>
                    <a:pt x="582" y="41"/>
                    <a:pt x="582" y="41"/>
                    <a:pt x="582" y="41"/>
                  </a:cubicBezTo>
                  <a:cubicBezTo>
                    <a:pt x="490" y="8"/>
                    <a:pt x="490" y="8"/>
                    <a:pt x="490" y="8"/>
                  </a:cubicBezTo>
                  <a:cubicBezTo>
                    <a:pt x="468" y="68"/>
                    <a:pt x="468" y="68"/>
                    <a:pt x="468" y="68"/>
                  </a:cubicBezTo>
                  <a:cubicBezTo>
                    <a:pt x="462" y="67"/>
                    <a:pt x="455" y="66"/>
                    <a:pt x="448" y="65"/>
                  </a:cubicBezTo>
                  <a:cubicBezTo>
                    <a:pt x="448" y="0"/>
                    <a:pt x="448" y="0"/>
                    <a:pt x="448" y="0"/>
                  </a:cubicBezTo>
                  <a:cubicBezTo>
                    <a:pt x="351" y="0"/>
                    <a:pt x="351" y="0"/>
                    <a:pt x="351" y="0"/>
                  </a:cubicBezTo>
                  <a:cubicBezTo>
                    <a:pt x="351" y="65"/>
                    <a:pt x="351" y="65"/>
                    <a:pt x="351" y="65"/>
                  </a:cubicBezTo>
                  <a:cubicBezTo>
                    <a:pt x="345" y="66"/>
                    <a:pt x="338" y="67"/>
                    <a:pt x="331" y="68"/>
                  </a:cubicBezTo>
                  <a:cubicBezTo>
                    <a:pt x="309" y="8"/>
                    <a:pt x="309" y="8"/>
                    <a:pt x="309" y="8"/>
                  </a:cubicBezTo>
                  <a:cubicBezTo>
                    <a:pt x="218" y="41"/>
                    <a:pt x="218" y="41"/>
                    <a:pt x="218" y="41"/>
                  </a:cubicBezTo>
                  <a:cubicBezTo>
                    <a:pt x="240" y="101"/>
                    <a:pt x="240" y="101"/>
                    <a:pt x="240" y="101"/>
                  </a:cubicBezTo>
                  <a:cubicBezTo>
                    <a:pt x="234" y="104"/>
                    <a:pt x="228" y="108"/>
                    <a:pt x="223" y="111"/>
                  </a:cubicBezTo>
                  <a:cubicBezTo>
                    <a:pt x="181" y="62"/>
                    <a:pt x="181" y="62"/>
                    <a:pt x="181" y="62"/>
                  </a:cubicBezTo>
                  <a:cubicBezTo>
                    <a:pt x="107" y="125"/>
                    <a:pt x="107" y="125"/>
                    <a:pt x="107" y="125"/>
                  </a:cubicBezTo>
                  <a:cubicBezTo>
                    <a:pt x="148" y="174"/>
                    <a:pt x="148" y="174"/>
                    <a:pt x="148" y="174"/>
                  </a:cubicBezTo>
                  <a:cubicBezTo>
                    <a:pt x="144" y="179"/>
                    <a:pt x="140" y="184"/>
                    <a:pt x="135" y="189"/>
                  </a:cubicBezTo>
                  <a:cubicBezTo>
                    <a:pt x="80" y="157"/>
                    <a:pt x="80" y="157"/>
                    <a:pt x="80" y="157"/>
                  </a:cubicBezTo>
                  <a:cubicBezTo>
                    <a:pt x="31" y="241"/>
                    <a:pt x="31" y="241"/>
                    <a:pt x="31" y="241"/>
                  </a:cubicBezTo>
                  <a:cubicBezTo>
                    <a:pt x="87" y="273"/>
                    <a:pt x="87" y="273"/>
                    <a:pt x="87" y="273"/>
                  </a:cubicBezTo>
                  <a:cubicBezTo>
                    <a:pt x="84" y="280"/>
                    <a:pt x="82" y="286"/>
                    <a:pt x="80" y="292"/>
                  </a:cubicBezTo>
                  <a:cubicBezTo>
                    <a:pt x="17" y="281"/>
                    <a:pt x="17" y="281"/>
                    <a:pt x="17" y="281"/>
                  </a:cubicBezTo>
                  <a:cubicBezTo>
                    <a:pt x="0" y="377"/>
                    <a:pt x="0" y="377"/>
                    <a:pt x="0" y="377"/>
                  </a:cubicBezTo>
                  <a:cubicBezTo>
                    <a:pt x="63" y="388"/>
                    <a:pt x="63" y="388"/>
                    <a:pt x="63" y="388"/>
                  </a:cubicBezTo>
                  <a:cubicBezTo>
                    <a:pt x="63" y="391"/>
                    <a:pt x="63" y="395"/>
                    <a:pt x="63" y="398"/>
                  </a:cubicBezTo>
                  <a:cubicBezTo>
                    <a:pt x="63" y="401"/>
                    <a:pt x="63" y="405"/>
                    <a:pt x="63" y="408"/>
                  </a:cubicBezTo>
                  <a:cubicBezTo>
                    <a:pt x="0" y="419"/>
                    <a:pt x="0" y="419"/>
                    <a:pt x="0" y="419"/>
                  </a:cubicBezTo>
                  <a:cubicBezTo>
                    <a:pt x="17" y="515"/>
                    <a:pt x="17" y="515"/>
                    <a:pt x="17" y="515"/>
                  </a:cubicBezTo>
                  <a:cubicBezTo>
                    <a:pt x="80" y="504"/>
                    <a:pt x="80" y="504"/>
                    <a:pt x="80" y="504"/>
                  </a:cubicBezTo>
                  <a:cubicBezTo>
                    <a:pt x="82" y="510"/>
                    <a:pt x="84" y="516"/>
                    <a:pt x="87" y="523"/>
                  </a:cubicBezTo>
                  <a:cubicBezTo>
                    <a:pt x="31" y="555"/>
                    <a:pt x="31" y="555"/>
                    <a:pt x="31" y="555"/>
                  </a:cubicBezTo>
                  <a:cubicBezTo>
                    <a:pt x="80" y="639"/>
                    <a:pt x="80" y="639"/>
                    <a:pt x="80" y="639"/>
                  </a:cubicBezTo>
                  <a:cubicBezTo>
                    <a:pt x="135" y="607"/>
                    <a:pt x="135" y="607"/>
                    <a:pt x="135" y="607"/>
                  </a:cubicBezTo>
                  <a:cubicBezTo>
                    <a:pt x="140" y="612"/>
                    <a:pt x="144" y="617"/>
                    <a:pt x="148" y="622"/>
                  </a:cubicBezTo>
                  <a:cubicBezTo>
                    <a:pt x="107" y="671"/>
                    <a:pt x="107" y="671"/>
                    <a:pt x="107" y="671"/>
                  </a:cubicBezTo>
                  <a:cubicBezTo>
                    <a:pt x="181" y="734"/>
                    <a:pt x="181" y="734"/>
                    <a:pt x="181" y="734"/>
                  </a:cubicBezTo>
                  <a:cubicBezTo>
                    <a:pt x="223" y="685"/>
                    <a:pt x="223" y="685"/>
                    <a:pt x="223" y="685"/>
                  </a:cubicBezTo>
                  <a:cubicBezTo>
                    <a:pt x="228" y="688"/>
                    <a:pt x="234" y="692"/>
                    <a:pt x="240" y="695"/>
                  </a:cubicBezTo>
                  <a:cubicBezTo>
                    <a:pt x="218" y="755"/>
                    <a:pt x="218" y="755"/>
                    <a:pt x="218" y="755"/>
                  </a:cubicBezTo>
                  <a:cubicBezTo>
                    <a:pt x="310" y="788"/>
                    <a:pt x="310" y="788"/>
                    <a:pt x="310" y="788"/>
                  </a:cubicBezTo>
                  <a:cubicBezTo>
                    <a:pt x="331" y="728"/>
                    <a:pt x="331" y="728"/>
                    <a:pt x="331" y="728"/>
                  </a:cubicBezTo>
                  <a:cubicBezTo>
                    <a:pt x="338" y="729"/>
                    <a:pt x="345" y="731"/>
                    <a:pt x="351" y="731"/>
                  </a:cubicBezTo>
                  <a:cubicBezTo>
                    <a:pt x="351" y="796"/>
                    <a:pt x="351" y="796"/>
                    <a:pt x="351" y="796"/>
                  </a:cubicBezTo>
                  <a:cubicBezTo>
                    <a:pt x="448" y="796"/>
                    <a:pt x="448" y="796"/>
                    <a:pt x="448" y="796"/>
                  </a:cubicBezTo>
                  <a:cubicBezTo>
                    <a:pt x="448" y="731"/>
                    <a:pt x="448" y="731"/>
                    <a:pt x="448" y="731"/>
                  </a:cubicBezTo>
                  <a:cubicBezTo>
                    <a:pt x="455" y="731"/>
                    <a:pt x="462" y="729"/>
                    <a:pt x="468" y="728"/>
                  </a:cubicBezTo>
                  <a:cubicBezTo>
                    <a:pt x="490" y="788"/>
                    <a:pt x="490" y="788"/>
                    <a:pt x="490" y="788"/>
                  </a:cubicBezTo>
                  <a:cubicBezTo>
                    <a:pt x="582" y="755"/>
                    <a:pt x="582" y="755"/>
                    <a:pt x="582" y="755"/>
                  </a:cubicBezTo>
                  <a:cubicBezTo>
                    <a:pt x="560" y="695"/>
                    <a:pt x="560" y="695"/>
                    <a:pt x="560" y="695"/>
                  </a:cubicBezTo>
                  <a:cubicBezTo>
                    <a:pt x="566" y="692"/>
                    <a:pt x="571" y="688"/>
                    <a:pt x="577" y="685"/>
                  </a:cubicBezTo>
                  <a:cubicBezTo>
                    <a:pt x="618" y="734"/>
                    <a:pt x="618" y="734"/>
                    <a:pt x="618" y="734"/>
                  </a:cubicBezTo>
                  <a:cubicBezTo>
                    <a:pt x="693" y="671"/>
                    <a:pt x="693" y="671"/>
                    <a:pt x="693" y="671"/>
                  </a:cubicBezTo>
                  <a:cubicBezTo>
                    <a:pt x="651" y="622"/>
                    <a:pt x="651" y="622"/>
                    <a:pt x="651" y="622"/>
                  </a:cubicBezTo>
                  <a:cubicBezTo>
                    <a:pt x="656" y="617"/>
                    <a:pt x="660" y="612"/>
                    <a:pt x="664" y="607"/>
                  </a:cubicBezTo>
                  <a:cubicBezTo>
                    <a:pt x="720" y="639"/>
                    <a:pt x="720" y="639"/>
                    <a:pt x="720" y="639"/>
                  </a:cubicBezTo>
                  <a:cubicBezTo>
                    <a:pt x="769" y="555"/>
                    <a:pt x="769" y="555"/>
                    <a:pt x="769" y="555"/>
                  </a:cubicBezTo>
                  <a:cubicBezTo>
                    <a:pt x="713" y="523"/>
                    <a:pt x="713" y="523"/>
                    <a:pt x="713" y="523"/>
                  </a:cubicBezTo>
                  <a:cubicBezTo>
                    <a:pt x="715" y="516"/>
                    <a:pt x="718" y="510"/>
                    <a:pt x="720" y="504"/>
                  </a:cubicBezTo>
                  <a:cubicBezTo>
                    <a:pt x="783" y="515"/>
                    <a:pt x="783" y="515"/>
                    <a:pt x="783" y="515"/>
                  </a:cubicBezTo>
                  <a:cubicBezTo>
                    <a:pt x="800" y="419"/>
                    <a:pt x="800" y="419"/>
                    <a:pt x="800" y="419"/>
                  </a:cubicBezTo>
                  <a:cubicBezTo>
                    <a:pt x="737" y="408"/>
                    <a:pt x="737" y="408"/>
                    <a:pt x="737" y="408"/>
                  </a:cubicBezTo>
                  <a:cubicBezTo>
                    <a:pt x="737" y="405"/>
                    <a:pt x="737" y="401"/>
                    <a:pt x="737" y="398"/>
                  </a:cubicBezTo>
                  <a:cubicBezTo>
                    <a:pt x="737" y="395"/>
                    <a:pt x="737" y="391"/>
                    <a:pt x="737" y="388"/>
                  </a:cubicBezTo>
                  <a:cubicBezTo>
                    <a:pt x="800" y="377"/>
                    <a:pt x="800" y="377"/>
                    <a:pt x="800" y="377"/>
                  </a:cubicBezTo>
                  <a:cubicBezTo>
                    <a:pt x="783" y="281"/>
                    <a:pt x="783" y="281"/>
                    <a:pt x="783" y="281"/>
                  </a:cubicBezTo>
                  <a:lnTo>
                    <a:pt x="720" y="292"/>
                  </a:lnTo>
                  <a:close/>
                  <a:moveTo>
                    <a:pt x="674" y="398"/>
                  </a:moveTo>
                  <a:cubicBezTo>
                    <a:pt x="674" y="549"/>
                    <a:pt x="551" y="672"/>
                    <a:pt x="400" y="672"/>
                  </a:cubicBezTo>
                  <a:cubicBezTo>
                    <a:pt x="248" y="672"/>
                    <a:pt x="126" y="549"/>
                    <a:pt x="126" y="398"/>
                  </a:cubicBezTo>
                  <a:cubicBezTo>
                    <a:pt x="126" y="247"/>
                    <a:pt x="248" y="124"/>
                    <a:pt x="400" y="124"/>
                  </a:cubicBezTo>
                  <a:cubicBezTo>
                    <a:pt x="551" y="124"/>
                    <a:pt x="674" y="247"/>
                    <a:pt x="674" y="398"/>
                  </a:cubicBezTo>
                  <a:close/>
                </a:path>
              </a:pathLst>
            </a:cu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lumMod val="75000"/>
                    <a:lumOff val="25000"/>
                  </a:prstClr>
                </a:solidFill>
                <a:effectLst/>
                <a:uLnTx/>
                <a:uFillTx/>
                <a:latin typeface="等线" panose="02010600030101010101" charset="-122"/>
                <a:ea typeface="等线" panose="02010600030101010101" charset="-122"/>
                <a:cs typeface="+mn-cs"/>
              </a:endParaRPr>
            </a:p>
          </p:txBody>
        </p:sp>
        <p:sp>
          <p:nvSpPr>
            <p:cNvPr id="65" name="椭圆 64"/>
            <p:cNvSpPr/>
            <p:nvPr>
              <p:custDataLst>
                <p:tags r:id="rId18"/>
              </p:custDataLst>
            </p:nvPr>
          </p:nvSpPr>
          <p:spPr>
            <a:xfrm>
              <a:off x="4126125" y="827777"/>
              <a:ext cx="851252" cy="851251"/>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lumMod val="75000"/>
                    <a:lumOff val="25000"/>
                  </a:prstClr>
                </a:solidFill>
                <a:effectLst/>
                <a:uLnTx/>
                <a:uFillTx/>
                <a:latin typeface="等线" panose="02010600030101010101" charset="-122"/>
                <a:ea typeface="等线" panose="02010600030101010101" charset="-122"/>
                <a:cs typeface="+mn-cs"/>
              </a:endParaRPr>
            </a:p>
          </p:txBody>
        </p:sp>
        <p:sp>
          <p:nvSpPr>
            <p:cNvPr id="66" name="矩形 65"/>
            <p:cNvSpPr/>
            <p:nvPr>
              <p:custDataLst>
                <p:tags r:id="rId19"/>
              </p:custDataLst>
            </p:nvPr>
          </p:nvSpPr>
          <p:spPr>
            <a:xfrm>
              <a:off x="4061773" y="846966"/>
              <a:ext cx="979957" cy="81147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000" b="1" i="0" u="none" strike="noStrike" kern="120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cs typeface="+mn-cs"/>
                </a:rPr>
                <a:t>录</a:t>
              </a:r>
            </a:p>
          </p:txBody>
        </p:sp>
      </p:grpSp>
      <p:grpSp>
        <p:nvGrpSpPr>
          <p:cNvPr id="67" name="组合 66"/>
          <p:cNvGrpSpPr/>
          <p:nvPr/>
        </p:nvGrpSpPr>
        <p:grpSpPr>
          <a:xfrm>
            <a:off x="2812727" y="896553"/>
            <a:ext cx="723448" cy="199663"/>
            <a:chOff x="2614287" y="1604361"/>
            <a:chExt cx="964597" cy="266217"/>
          </a:xfrm>
        </p:grpSpPr>
        <p:sp>
          <p:nvSpPr>
            <p:cNvPr id="68" name="星形: 五角 27"/>
            <p:cNvSpPr/>
            <p:nvPr>
              <p:custDataLst>
                <p:tags r:id="rId14"/>
              </p:custDataLst>
            </p:nvPr>
          </p:nvSpPr>
          <p:spPr>
            <a:xfrm>
              <a:off x="2614287" y="1604361"/>
              <a:ext cx="266217" cy="266217"/>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sp>
          <p:nvSpPr>
            <p:cNvPr id="69" name="星形: 五角 28"/>
            <p:cNvSpPr/>
            <p:nvPr>
              <p:custDataLst>
                <p:tags r:id="rId15"/>
              </p:custDataLst>
            </p:nvPr>
          </p:nvSpPr>
          <p:spPr>
            <a:xfrm>
              <a:off x="2961920" y="1604361"/>
              <a:ext cx="266217" cy="266217"/>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sp>
          <p:nvSpPr>
            <p:cNvPr id="70" name="星形: 五角 29"/>
            <p:cNvSpPr/>
            <p:nvPr>
              <p:custDataLst>
                <p:tags r:id="rId16"/>
              </p:custDataLst>
            </p:nvPr>
          </p:nvSpPr>
          <p:spPr>
            <a:xfrm>
              <a:off x="3312667" y="1604361"/>
              <a:ext cx="266217" cy="266217"/>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grpSp>
      <p:grpSp>
        <p:nvGrpSpPr>
          <p:cNvPr id="71" name="组合 70"/>
          <p:cNvGrpSpPr/>
          <p:nvPr/>
        </p:nvGrpSpPr>
        <p:grpSpPr>
          <a:xfrm>
            <a:off x="5517509" y="896553"/>
            <a:ext cx="723448" cy="199663"/>
            <a:chOff x="2614287" y="1604361"/>
            <a:chExt cx="964597" cy="266217"/>
          </a:xfrm>
        </p:grpSpPr>
        <p:sp>
          <p:nvSpPr>
            <p:cNvPr id="72" name="星形: 五角 32"/>
            <p:cNvSpPr/>
            <p:nvPr>
              <p:custDataLst>
                <p:tags r:id="rId11"/>
              </p:custDataLst>
            </p:nvPr>
          </p:nvSpPr>
          <p:spPr>
            <a:xfrm>
              <a:off x="2614287" y="1604361"/>
              <a:ext cx="266217" cy="266217"/>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sp>
          <p:nvSpPr>
            <p:cNvPr id="73" name="星形: 五角 33"/>
            <p:cNvSpPr/>
            <p:nvPr>
              <p:custDataLst>
                <p:tags r:id="rId12"/>
              </p:custDataLst>
            </p:nvPr>
          </p:nvSpPr>
          <p:spPr>
            <a:xfrm>
              <a:off x="2961920" y="1604361"/>
              <a:ext cx="266217" cy="266217"/>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sp>
          <p:nvSpPr>
            <p:cNvPr id="74" name="星形: 五角 34"/>
            <p:cNvSpPr/>
            <p:nvPr>
              <p:custDataLst>
                <p:tags r:id="rId13"/>
              </p:custDataLst>
            </p:nvPr>
          </p:nvSpPr>
          <p:spPr>
            <a:xfrm>
              <a:off x="3312667" y="1604361"/>
              <a:ext cx="266217" cy="266217"/>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grpSp>
      <p:pic>
        <p:nvPicPr>
          <p:cNvPr id="75" name="图片 74"/>
          <p:cNvPicPr>
            <a:picLocks noChangeAspect="1"/>
          </p:cNvPicPr>
          <p:nvPr>
            <p:custDataLst>
              <p:tags r:id="rId1"/>
            </p:custDataLst>
          </p:nvPr>
        </p:nvPicPr>
        <p:blipFill>
          <a:blip r:embed="rId28">
            <a:lum bright="18000"/>
          </a:blip>
          <a:stretch>
            <a:fillRect/>
          </a:stretch>
        </p:blipFill>
        <p:spPr>
          <a:xfrm>
            <a:off x="2414141" y="1401649"/>
            <a:ext cx="4300538" cy="114300"/>
          </a:xfrm>
          <a:prstGeom prst="rect">
            <a:avLst/>
          </a:prstGeom>
        </p:spPr>
      </p:pic>
      <p:pic>
        <p:nvPicPr>
          <p:cNvPr id="76" name="图片 75"/>
          <p:cNvPicPr>
            <a:picLocks noChangeAspect="1"/>
          </p:cNvPicPr>
          <p:nvPr>
            <p:custDataLst>
              <p:tags r:id="rId2"/>
            </p:custDataLst>
          </p:nvPr>
        </p:nvPicPr>
        <p:blipFill>
          <a:blip r:embed="rId29" cstate="print">
            <a:extLst>
              <a:ext uri="{28A0092B-C50C-407E-A947-70E740481C1C}">
                <a14:useLocalDpi xmlns:a14="http://schemas.microsoft.com/office/drawing/2010/main" val="0"/>
              </a:ext>
            </a:extLst>
          </a:blip>
          <a:stretch>
            <a:fillRect/>
          </a:stretch>
        </p:blipFill>
        <p:spPr>
          <a:xfrm>
            <a:off x="926306" y="1714024"/>
            <a:ext cx="538163" cy="475774"/>
          </a:xfrm>
          <a:prstGeom prst="rect">
            <a:avLst/>
          </a:prstGeom>
        </p:spPr>
      </p:pic>
      <p:grpSp>
        <p:nvGrpSpPr>
          <p:cNvPr id="77" name="组合 76"/>
          <p:cNvGrpSpPr/>
          <p:nvPr/>
        </p:nvGrpSpPr>
        <p:grpSpPr>
          <a:xfrm>
            <a:off x="1459230" y="1720215"/>
            <a:ext cx="7055644" cy="464344"/>
            <a:chOff x="1232766" y="1244199"/>
            <a:chExt cx="10754871" cy="425851"/>
          </a:xfrm>
        </p:grpSpPr>
        <p:sp>
          <p:nvSpPr>
            <p:cNvPr id="78" name="圆角矩形 77"/>
            <p:cNvSpPr/>
            <p:nvPr>
              <p:custDataLst>
                <p:tags r:id="rId9"/>
              </p:custDataLst>
            </p:nvPr>
          </p:nvSpPr>
          <p:spPr>
            <a:xfrm>
              <a:off x="1232766" y="1244199"/>
              <a:ext cx="10754871" cy="425851"/>
            </a:xfrm>
            <a:prstGeom prst="roundRect">
              <a:avLst>
                <a:gd name="adj" fmla="val 0"/>
              </a:avLst>
            </a:prstGeom>
            <a:solidFill>
              <a:srgbClr val="FF9933">
                <a:lumMod val="40000"/>
                <a:lumOff val="60000"/>
                <a:alpha val="57000"/>
              </a:srgbClr>
            </a:solidFill>
            <a:ln w="19050" cap="flat" cmpd="sng" algn="ctr">
              <a:solidFill>
                <a:srgbClr val="DA5D45"/>
              </a:solidFill>
              <a:prstDash val="solid"/>
              <a:miter lim="800000"/>
            </a:ln>
            <a:effectLst/>
          </p:spPr>
          <p:style>
            <a:lnRef idx="2">
              <a:srgbClr val="C00000">
                <a:shade val="50000"/>
              </a:srgbClr>
            </a:lnRef>
            <a:fillRef idx="1">
              <a:srgbClr val="C00000"/>
            </a:fillRef>
            <a:effectRef idx="0">
              <a:srgbClr val="C00000"/>
            </a:effectRef>
            <a:fontRef idx="minor">
              <a:sysClr val="window" lastClr="FFFFFF"/>
            </a:fontRef>
          </p:style>
          <p:txBody>
            <a:bodyPr rtlCol="0" anchor="ctr"/>
            <a:lstStyle/>
            <a:p>
              <a:pPr algn="ctr"/>
              <a:endParaRPr lang="zh-CN" altLang="en-US" sz="1200">
                <a:solidFill>
                  <a:sysClr val="window" lastClr="FFFFFF"/>
                </a:solidFill>
                <a:latin typeface="微软雅黑" panose="020B0503020204020204" pitchFamily="34" charset="-122"/>
                <a:ea typeface="微软雅黑" panose="020B0503020204020204" pitchFamily="34" charset="-122"/>
              </a:endParaRPr>
            </a:p>
          </p:txBody>
        </p:sp>
        <p:sp>
          <p:nvSpPr>
            <p:cNvPr id="79" name="矩形 78"/>
            <p:cNvSpPr/>
            <p:nvPr>
              <p:custDataLst>
                <p:tags r:id="rId10"/>
              </p:custDataLst>
            </p:nvPr>
          </p:nvSpPr>
          <p:spPr>
            <a:xfrm>
              <a:off x="1347465" y="1317139"/>
              <a:ext cx="10640171" cy="316221"/>
            </a:xfrm>
            <a:prstGeom prst="rect">
              <a:avLst/>
            </a:prstGeom>
          </p:spPr>
          <p:txBody>
            <a:bodyPr wrap="square">
              <a:spAutoFit/>
            </a:bodyPr>
            <a:lstStyle/>
            <a:p>
              <a:pPr lvl="0">
                <a:defRPr/>
              </a:pPr>
              <a:r>
                <a:rPr lang="zh-CN" altLang="en-US" sz="1650" dirty="0">
                  <a:solidFill>
                    <a:srgbClr val="D03429"/>
                  </a:solidFill>
                  <a:latin typeface="微软雅黑" panose="020B0503020204020204" pitchFamily="34" charset="-122"/>
                  <a:ea typeface="微软雅黑" panose="020B0503020204020204" pitchFamily="34" charset="-122"/>
                  <a:cs typeface="微软雅黑" panose="020B0503020204020204" pitchFamily="34" charset="-122"/>
                </a:rPr>
                <a:t>一、领悟学习教育意义：解锁作风建设</a:t>
              </a:r>
              <a:r>
                <a:rPr lang="en-US" altLang="zh-CN" sz="1650" dirty="0">
                  <a:solidFill>
                    <a:srgbClr val="D03429"/>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50" dirty="0">
                  <a:solidFill>
                    <a:srgbClr val="D03429"/>
                  </a:solidFill>
                  <a:latin typeface="微软雅黑" panose="020B0503020204020204" pitchFamily="34" charset="-122"/>
                  <a:ea typeface="微软雅黑" panose="020B0503020204020204" pitchFamily="34" charset="-122"/>
                  <a:cs typeface="微软雅黑" panose="020B0503020204020204" pitchFamily="34" charset="-122"/>
                </a:rPr>
                <a:t>密钥</a:t>
              </a:r>
              <a:r>
                <a:rPr lang="en-US" altLang="zh-CN" sz="1650" dirty="0">
                  <a:solidFill>
                    <a:srgbClr val="D03429"/>
                  </a:solidFill>
                  <a:latin typeface="微软雅黑" panose="020B0503020204020204" pitchFamily="34" charset="-122"/>
                  <a:ea typeface="微软雅黑" panose="020B0503020204020204" pitchFamily="34" charset="-122"/>
                  <a:cs typeface="微软雅黑" panose="020B0503020204020204" pitchFamily="34" charset="-122"/>
                </a:rPr>
                <a:t>”</a:t>
              </a:r>
            </a:p>
          </p:txBody>
        </p:sp>
      </p:grpSp>
      <p:pic>
        <p:nvPicPr>
          <p:cNvPr id="80" name="图片 79"/>
          <p:cNvPicPr>
            <a:picLocks noChangeAspect="1"/>
          </p:cNvPicPr>
          <p:nvPr>
            <p:custDataLst>
              <p:tags r:id="rId3"/>
            </p:custDataLst>
          </p:nvPr>
        </p:nvPicPr>
        <p:blipFill>
          <a:blip r:embed="rId29" cstate="print">
            <a:extLst>
              <a:ext uri="{28A0092B-C50C-407E-A947-70E740481C1C}">
                <a14:useLocalDpi xmlns:a14="http://schemas.microsoft.com/office/drawing/2010/main" val="0"/>
              </a:ext>
            </a:extLst>
          </a:blip>
          <a:stretch>
            <a:fillRect/>
          </a:stretch>
        </p:blipFill>
        <p:spPr>
          <a:xfrm>
            <a:off x="922020" y="2385536"/>
            <a:ext cx="538163" cy="475774"/>
          </a:xfrm>
          <a:prstGeom prst="rect">
            <a:avLst/>
          </a:prstGeom>
        </p:spPr>
      </p:pic>
      <p:grpSp>
        <p:nvGrpSpPr>
          <p:cNvPr id="81" name="组合 80"/>
          <p:cNvGrpSpPr/>
          <p:nvPr/>
        </p:nvGrpSpPr>
        <p:grpSpPr>
          <a:xfrm>
            <a:off x="1460183" y="2391728"/>
            <a:ext cx="7055644" cy="464344"/>
            <a:chOff x="1232766" y="1244199"/>
            <a:chExt cx="10754871" cy="425851"/>
          </a:xfrm>
        </p:grpSpPr>
        <p:sp>
          <p:nvSpPr>
            <p:cNvPr id="82" name="圆角矩形 81"/>
            <p:cNvSpPr/>
            <p:nvPr>
              <p:custDataLst>
                <p:tags r:id="rId7"/>
              </p:custDataLst>
            </p:nvPr>
          </p:nvSpPr>
          <p:spPr>
            <a:xfrm>
              <a:off x="1232766" y="1244199"/>
              <a:ext cx="10754871" cy="425851"/>
            </a:xfrm>
            <a:prstGeom prst="roundRect">
              <a:avLst>
                <a:gd name="adj" fmla="val 0"/>
              </a:avLst>
            </a:prstGeom>
            <a:solidFill>
              <a:srgbClr val="FF9933">
                <a:lumMod val="40000"/>
                <a:lumOff val="60000"/>
                <a:alpha val="57000"/>
              </a:srgbClr>
            </a:solidFill>
            <a:ln w="19050" cap="flat" cmpd="sng" algn="ctr">
              <a:solidFill>
                <a:srgbClr val="DA5D45"/>
              </a:solidFill>
              <a:prstDash val="solid"/>
              <a:miter lim="800000"/>
            </a:ln>
            <a:effectLst/>
          </p:spPr>
          <p:style>
            <a:lnRef idx="2">
              <a:srgbClr val="C00000">
                <a:shade val="50000"/>
              </a:srgbClr>
            </a:lnRef>
            <a:fillRef idx="1">
              <a:srgbClr val="C00000"/>
            </a:fillRef>
            <a:effectRef idx="0">
              <a:srgbClr val="C00000"/>
            </a:effectRef>
            <a:fontRef idx="minor">
              <a:sysClr val="window" lastClr="FFFFFF"/>
            </a:fontRef>
          </p:style>
          <p:txBody>
            <a:bodyPr rtlCol="0" anchor="ctr"/>
            <a:lstStyle/>
            <a:p>
              <a:pPr algn="ctr"/>
              <a:endParaRPr lang="zh-CN" altLang="en-US" sz="1200">
                <a:solidFill>
                  <a:sysClr val="window" lastClr="FFFFFF"/>
                </a:solidFill>
                <a:latin typeface="微软雅黑" panose="020B0503020204020204" pitchFamily="34" charset="-122"/>
                <a:ea typeface="微软雅黑" panose="020B0503020204020204" pitchFamily="34" charset="-122"/>
              </a:endParaRPr>
            </a:p>
          </p:txBody>
        </p:sp>
        <p:sp>
          <p:nvSpPr>
            <p:cNvPr id="83" name="矩形 82"/>
            <p:cNvSpPr/>
            <p:nvPr>
              <p:custDataLst>
                <p:tags r:id="rId8"/>
              </p:custDataLst>
            </p:nvPr>
          </p:nvSpPr>
          <p:spPr>
            <a:xfrm>
              <a:off x="1347465" y="1317139"/>
              <a:ext cx="10640171" cy="316221"/>
            </a:xfrm>
            <a:prstGeom prst="rect">
              <a:avLst/>
            </a:prstGeom>
          </p:spPr>
          <p:txBody>
            <a:bodyPr wrap="square">
              <a:spAutoFit/>
            </a:bodyPr>
            <a:lstStyle/>
            <a:p>
              <a:pPr lvl="0">
                <a:defRPr/>
              </a:pPr>
              <a:r>
                <a:rPr lang="zh-CN" altLang="en-US" sz="1650" dirty="0">
                  <a:solidFill>
                    <a:srgbClr val="D03429"/>
                  </a:solidFill>
                  <a:latin typeface="微软雅黑" panose="020B0503020204020204" pitchFamily="34" charset="-122"/>
                  <a:ea typeface="微软雅黑" panose="020B0503020204020204" pitchFamily="34" charset="-122"/>
                  <a:cs typeface="微软雅黑" panose="020B0503020204020204" pitchFamily="34" charset="-122"/>
                </a:rPr>
                <a:t>二、明晰精神核心要义：把握作风建设</a:t>
              </a:r>
              <a:r>
                <a:rPr lang="en-US" altLang="zh-CN" sz="1650" dirty="0">
                  <a:solidFill>
                    <a:srgbClr val="D03429"/>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50" dirty="0">
                  <a:solidFill>
                    <a:srgbClr val="D03429"/>
                  </a:solidFill>
                  <a:latin typeface="微软雅黑" panose="020B0503020204020204" pitchFamily="34" charset="-122"/>
                  <a:ea typeface="微软雅黑" panose="020B0503020204020204" pitchFamily="34" charset="-122"/>
                  <a:cs typeface="微软雅黑" panose="020B0503020204020204" pitchFamily="34" charset="-122"/>
                </a:rPr>
                <a:t>脉搏</a:t>
              </a:r>
              <a:r>
                <a:rPr lang="en-US" altLang="zh-CN" sz="1650" dirty="0">
                  <a:solidFill>
                    <a:srgbClr val="D03429"/>
                  </a:solidFill>
                  <a:latin typeface="微软雅黑" panose="020B0503020204020204" pitchFamily="34" charset="-122"/>
                  <a:ea typeface="微软雅黑" panose="020B0503020204020204" pitchFamily="34" charset="-122"/>
                  <a:cs typeface="微软雅黑" panose="020B0503020204020204" pitchFamily="34" charset="-122"/>
                </a:rPr>
                <a:t>”</a:t>
              </a:r>
            </a:p>
          </p:txBody>
        </p:sp>
      </p:grpSp>
      <p:pic>
        <p:nvPicPr>
          <p:cNvPr id="84" name="图片 83"/>
          <p:cNvPicPr>
            <a:picLocks noChangeAspect="1"/>
          </p:cNvPicPr>
          <p:nvPr>
            <p:custDataLst>
              <p:tags r:id="rId4"/>
            </p:custDataLst>
          </p:nvPr>
        </p:nvPicPr>
        <p:blipFill>
          <a:blip r:embed="rId29" cstate="print">
            <a:extLst>
              <a:ext uri="{28A0092B-C50C-407E-A947-70E740481C1C}">
                <a14:useLocalDpi xmlns:a14="http://schemas.microsoft.com/office/drawing/2010/main" val="0"/>
              </a:ext>
            </a:extLst>
          </a:blip>
          <a:stretch>
            <a:fillRect/>
          </a:stretch>
        </p:blipFill>
        <p:spPr>
          <a:xfrm>
            <a:off x="922973" y="3046571"/>
            <a:ext cx="538163" cy="475774"/>
          </a:xfrm>
          <a:prstGeom prst="rect">
            <a:avLst/>
          </a:prstGeom>
        </p:spPr>
      </p:pic>
      <p:grpSp>
        <p:nvGrpSpPr>
          <p:cNvPr id="85" name="组合 84"/>
          <p:cNvGrpSpPr/>
          <p:nvPr/>
        </p:nvGrpSpPr>
        <p:grpSpPr>
          <a:xfrm>
            <a:off x="1461135" y="3052763"/>
            <a:ext cx="7055644" cy="464344"/>
            <a:chOff x="1232766" y="1244199"/>
            <a:chExt cx="10754871" cy="425851"/>
          </a:xfrm>
        </p:grpSpPr>
        <p:sp>
          <p:nvSpPr>
            <p:cNvPr id="86" name="圆角矩形 85"/>
            <p:cNvSpPr/>
            <p:nvPr>
              <p:custDataLst>
                <p:tags r:id="rId5"/>
              </p:custDataLst>
            </p:nvPr>
          </p:nvSpPr>
          <p:spPr>
            <a:xfrm>
              <a:off x="1232766" y="1244199"/>
              <a:ext cx="10754871" cy="425851"/>
            </a:xfrm>
            <a:prstGeom prst="roundRect">
              <a:avLst>
                <a:gd name="adj" fmla="val 0"/>
              </a:avLst>
            </a:prstGeom>
            <a:solidFill>
              <a:srgbClr val="FF9933">
                <a:lumMod val="40000"/>
                <a:lumOff val="60000"/>
                <a:alpha val="57000"/>
              </a:srgbClr>
            </a:solidFill>
            <a:ln w="19050" cap="flat" cmpd="sng" algn="ctr">
              <a:solidFill>
                <a:srgbClr val="DA5D45"/>
              </a:solidFill>
              <a:prstDash val="solid"/>
              <a:miter lim="800000"/>
            </a:ln>
            <a:effectLst/>
          </p:spPr>
          <p:style>
            <a:lnRef idx="2">
              <a:srgbClr val="C00000">
                <a:shade val="50000"/>
              </a:srgbClr>
            </a:lnRef>
            <a:fillRef idx="1">
              <a:srgbClr val="C00000"/>
            </a:fillRef>
            <a:effectRef idx="0">
              <a:srgbClr val="C00000"/>
            </a:effectRef>
            <a:fontRef idx="minor">
              <a:sysClr val="window" lastClr="FFFFFF"/>
            </a:fontRef>
          </p:style>
          <p:txBody>
            <a:bodyPr rtlCol="0" anchor="ctr"/>
            <a:lstStyle/>
            <a:p>
              <a:pPr algn="ctr"/>
              <a:endParaRPr lang="zh-CN" altLang="en-US" sz="1200">
                <a:solidFill>
                  <a:sysClr val="window" lastClr="FFFFFF"/>
                </a:solidFill>
                <a:latin typeface="微软雅黑" panose="020B0503020204020204" pitchFamily="34" charset="-122"/>
                <a:ea typeface="微软雅黑" panose="020B0503020204020204" pitchFamily="34" charset="-122"/>
              </a:endParaRPr>
            </a:p>
          </p:txBody>
        </p:sp>
        <p:sp>
          <p:nvSpPr>
            <p:cNvPr id="87" name="矩形 86"/>
            <p:cNvSpPr/>
            <p:nvPr>
              <p:custDataLst>
                <p:tags r:id="rId6"/>
              </p:custDataLst>
            </p:nvPr>
          </p:nvSpPr>
          <p:spPr>
            <a:xfrm>
              <a:off x="1347465" y="1317139"/>
              <a:ext cx="10640171" cy="316221"/>
            </a:xfrm>
            <a:prstGeom prst="rect">
              <a:avLst/>
            </a:prstGeom>
          </p:spPr>
          <p:txBody>
            <a:bodyPr wrap="square">
              <a:spAutoFit/>
            </a:bodyPr>
            <a:lstStyle/>
            <a:p>
              <a:pPr lvl="0">
                <a:defRPr/>
              </a:pPr>
              <a:r>
                <a:rPr lang="zh-CN" altLang="en-US" sz="1650" dirty="0">
                  <a:solidFill>
                    <a:srgbClr val="D03429"/>
                  </a:solidFill>
                  <a:latin typeface="微软雅黑" panose="020B0503020204020204" pitchFamily="34" charset="-122"/>
                  <a:ea typeface="微软雅黑" panose="020B0503020204020204" pitchFamily="34" charset="-122"/>
                  <a:cs typeface="微软雅黑" panose="020B0503020204020204" pitchFamily="34" charset="-122"/>
                </a:rPr>
                <a:t>三、践行精神使命担当：争做合格党员</a:t>
              </a:r>
              <a:r>
                <a:rPr lang="en-US" altLang="zh-CN" sz="1650" dirty="0">
                  <a:solidFill>
                    <a:srgbClr val="D03429"/>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50" dirty="0">
                  <a:solidFill>
                    <a:srgbClr val="D03429"/>
                  </a:solidFill>
                  <a:latin typeface="微软雅黑" panose="020B0503020204020204" pitchFamily="34" charset="-122"/>
                  <a:ea typeface="微软雅黑" panose="020B0503020204020204" pitchFamily="34" charset="-122"/>
                  <a:cs typeface="微软雅黑" panose="020B0503020204020204" pitchFamily="34" charset="-122"/>
                </a:rPr>
                <a:t>先锋</a:t>
              </a:r>
              <a:r>
                <a:rPr lang="en-US" altLang="zh-CN" sz="1650" dirty="0">
                  <a:solidFill>
                    <a:srgbClr val="D03429"/>
                  </a:solidFill>
                  <a:latin typeface="微软雅黑" panose="020B0503020204020204" pitchFamily="34" charset="-122"/>
                  <a:ea typeface="微软雅黑" panose="020B0503020204020204" pitchFamily="34" charset="-122"/>
                  <a:cs typeface="微软雅黑" panose="020B0503020204020204" pitchFamily="34" charset="-122"/>
                </a:rPr>
                <a:t>”</a:t>
              </a:r>
            </a:p>
          </p:txBody>
        </p:sp>
      </p:grpSp>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组合 1"/>
          <p:cNvGrpSpPr/>
          <p:nvPr/>
        </p:nvGrpSpPr>
        <p:grpSpPr>
          <a:xfrm>
            <a:off x="0" y="0"/>
            <a:ext cx="9144000" cy="5143500"/>
            <a:chOff x="0" y="0"/>
            <a:chExt cx="19200" cy="10800"/>
          </a:xfrm>
        </p:grpSpPr>
        <p:grpSp>
          <p:nvGrpSpPr>
            <p:cNvPr id="3" name="组合 2"/>
            <p:cNvGrpSpPr/>
            <p:nvPr userDrawn="1"/>
          </p:nvGrpSpPr>
          <p:grpSpPr>
            <a:xfrm>
              <a:off x="0" y="0"/>
              <a:ext cx="19200" cy="10800"/>
              <a:chOff x="0" y="0"/>
              <a:chExt cx="12192000" cy="6858000"/>
            </a:xfrm>
          </p:grpSpPr>
          <p:pic>
            <p:nvPicPr>
              <p:cNvPr id="5" name="图片 4"/>
              <p:cNvPicPr>
                <a:picLocks noChangeAspect="1"/>
              </p:cNvPicPr>
              <p:nvPr/>
            </p:nvPicPr>
            <p:blipFill>
              <a:blip r:embed="rId12" cstate="screen"/>
              <a:stretch>
                <a:fillRect/>
              </a:stretch>
            </p:blipFill>
            <p:spPr>
              <a:xfrm>
                <a:off x="0" y="0"/>
                <a:ext cx="12192000" cy="6858000"/>
              </a:xfrm>
              <a:prstGeom prst="rect">
                <a:avLst/>
              </a:prstGeom>
            </p:spPr>
          </p:pic>
          <p:sp>
            <p:nvSpPr>
              <p:cNvPr id="7" name="矩形 6"/>
              <p:cNvSpPr/>
              <p:nvPr/>
            </p:nvSpPr>
            <p:spPr>
              <a:xfrm>
                <a:off x="0" y="0"/>
                <a:ext cx="12192000" cy="6858000"/>
              </a:xfrm>
              <a:prstGeom prst="rect">
                <a:avLst/>
              </a:prstGeom>
              <a:gradFill flip="none" rotWithShape="1">
                <a:gsLst>
                  <a:gs pos="0">
                    <a:srgbClr val="FFFFFF">
                      <a:alpha val="70000"/>
                    </a:srgbClr>
                  </a:gs>
                  <a:gs pos="100000">
                    <a:srgbClr val="FFFFFF">
                      <a:alpha val="0"/>
                    </a:srgbClr>
                  </a:gs>
                </a:gsLst>
                <a:lin ang="54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Picture 11"/>
            <p:cNvPicPr>
              <a:picLocks noChangeAspect="1"/>
            </p:cNvPicPr>
            <p:nvPr userDrawn="1"/>
          </p:nvPicPr>
          <p:blipFill>
            <a:blip r:embed="rId13">
              <a:extLst>
                <a:ext uri="{BEBA8EAE-BF5A-486C-A8C5-ECC9F3942E4B}">
                  <a14:imgProps xmlns:a14="http://schemas.microsoft.com/office/drawing/2010/main">
                    <a14:imgLayer r:embed="rId14">
                      <a14:imgEffect>
                        <a14:brightnessContrast contrast="20000"/>
                      </a14:imgEffect>
                    </a14:imgLayer>
                  </a14:imgProps>
                </a:ext>
              </a:extLst>
            </a:blip>
            <a:stretch>
              <a:fillRect/>
            </a:stretch>
          </p:blipFill>
          <p:spPr>
            <a:xfrm>
              <a:off x="0" y="4800"/>
              <a:ext cx="19200" cy="6000"/>
            </a:xfrm>
            <a:prstGeom prst="rect">
              <a:avLst/>
            </a:prstGeom>
          </p:spPr>
        </p:pic>
      </p:grpSp>
      <p:sp>
        <p:nvSpPr>
          <p:cNvPr id="30" name="TextBox 479"/>
          <p:cNvSpPr txBox="1"/>
          <p:nvPr/>
        </p:nvSpPr>
        <p:spPr>
          <a:xfrm>
            <a:off x="646430" y="2141220"/>
            <a:ext cx="8032750" cy="1475105"/>
          </a:xfrm>
          <a:prstGeom prst="rect">
            <a:avLst/>
          </a:prstGeom>
          <a:noFill/>
        </p:spPr>
        <p:txBody>
          <a:bodyPr wrap="square" lIns="91344" tIns="45672" rIns="91344" bIns="45672" rtlCol="0">
            <a:spAutoFit/>
          </a:bodyPr>
          <a:lstStyle>
            <a:defPPr>
              <a:defRPr lang="zh-CN"/>
            </a:defPPr>
            <a:lvl1pPr>
              <a:lnSpc>
                <a:spcPct val="125000"/>
              </a:lnSpc>
              <a:defRPr sz="4000" b="1">
                <a:solidFill>
                  <a:schemeClr val="accent2"/>
                </a:solidFill>
                <a:latin typeface="微软雅黑" panose="020B0503020204020204" pitchFamily="34" charset="-122"/>
                <a:ea typeface="微软雅黑" panose="020B0503020204020204" pitchFamily="34" charset="-122"/>
              </a:defRPr>
            </a:lvl1pPr>
          </a:lstStyle>
          <a:p>
            <a:pPr algn="ctr" fontAlgn="auto">
              <a:spcBef>
                <a:spcPts val="0"/>
              </a:spcBef>
              <a:spcAft>
                <a:spcPts val="0"/>
              </a:spcAft>
              <a:defRPr/>
            </a:pPr>
            <a:r>
              <a:rPr lang="zh-CN" altLang="en-US" sz="3600" dirty="0">
                <a:solidFill>
                  <a:srgbClr val="C00000"/>
                </a:solidFill>
              </a:rPr>
              <a:t>领悟学习教育意义：解锁作风建设</a:t>
            </a:r>
            <a:r>
              <a:rPr lang="en-US" altLang="zh-CN" sz="3600" dirty="0">
                <a:solidFill>
                  <a:srgbClr val="C00000"/>
                </a:solidFill>
              </a:rPr>
              <a:t> “</a:t>
            </a:r>
            <a:r>
              <a:rPr lang="zh-CN" altLang="en-US" sz="3600" dirty="0">
                <a:solidFill>
                  <a:srgbClr val="C00000"/>
                </a:solidFill>
              </a:rPr>
              <a:t>密钥</a:t>
            </a:r>
            <a:r>
              <a:rPr lang="en-US" altLang="zh-CN" sz="3600" dirty="0">
                <a:solidFill>
                  <a:srgbClr val="C00000"/>
                </a:solidFill>
              </a:rPr>
              <a:t>”</a:t>
            </a:r>
          </a:p>
        </p:txBody>
      </p:sp>
      <p:grpSp>
        <p:nvGrpSpPr>
          <p:cNvPr id="57" name="PA-102214"/>
          <p:cNvGrpSpPr/>
          <p:nvPr>
            <p:custDataLst>
              <p:tags r:id="rId1"/>
            </p:custDataLst>
          </p:nvPr>
        </p:nvGrpSpPr>
        <p:grpSpPr>
          <a:xfrm>
            <a:off x="2380063" y="1911499"/>
            <a:ext cx="4430853" cy="185620"/>
            <a:chOff x="1188720" y="5413580"/>
            <a:chExt cx="9814562" cy="411158"/>
          </a:xfrm>
          <a:solidFill>
            <a:srgbClr val="FFE699"/>
          </a:solidFill>
        </p:grpSpPr>
        <p:sp>
          <p:nvSpPr>
            <p:cNvPr id="58" name="PA-矩形 10"/>
            <p:cNvSpPr/>
            <p:nvPr>
              <p:custDataLst>
                <p:tags r:id="rId3"/>
              </p:custDataLst>
            </p:nvPr>
          </p:nvSpPr>
          <p:spPr>
            <a:xfrm>
              <a:off x="1188720" y="5604759"/>
              <a:ext cx="4003040" cy="28800"/>
            </a:xfrm>
            <a:prstGeom prst="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59" name="PA-矩形 11"/>
            <p:cNvSpPr/>
            <p:nvPr>
              <p:custDataLst>
                <p:tags r:id="rId4"/>
              </p:custDataLst>
            </p:nvPr>
          </p:nvSpPr>
          <p:spPr>
            <a:xfrm>
              <a:off x="7000242" y="5604759"/>
              <a:ext cx="4003040" cy="28800"/>
            </a:xfrm>
            <a:prstGeom prst="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60" name="组合 59"/>
            <p:cNvGrpSpPr/>
            <p:nvPr/>
          </p:nvGrpSpPr>
          <p:grpSpPr>
            <a:xfrm>
              <a:off x="5406442" y="5413580"/>
              <a:ext cx="1379118" cy="411158"/>
              <a:chOff x="5402520" y="5413580"/>
              <a:chExt cx="1379118" cy="411158"/>
            </a:xfrm>
            <a:grpFill/>
          </p:grpSpPr>
          <p:sp>
            <p:nvSpPr>
              <p:cNvPr id="61" name="PA-5-Point Star 13"/>
              <p:cNvSpPr/>
              <p:nvPr>
                <p:custDataLst>
                  <p:tags r:id="rId5"/>
                </p:custDataLst>
              </p:nvPr>
            </p:nvSpPr>
            <p:spPr>
              <a:xfrm>
                <a:off x="5886500" y="5413580"/>
                <a:ext cx="411158" cy="411158"/>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2" name="PA-5-Point Star 14"/>
              <p:cNvSpPr/>
              <p:nvPr>
                <p:custDataLst>
                  <p:tags r:id="rId6"/>
                </p:custDataLst>
              </p:nvPr>
            </p:nvSpPr>
            <p:spPr>
              <a:xfrm>
                <a:off x="5586085" y="5494700"/>
                <a:ext cx="248918" cy="248918"/>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3" name="PA-5-Point Star 15"/>
              <p:cNvSpPr/>
              <p:nvPr>
                <p:custDataLst>
                  <p:tags r:id="rId7"/>
                </p:custDataLst>
              </p:nvPr>
            </p:nvSpPr>
            <p:spPr>
              <a:xfrm>
                <a:off x="6349155" y="5494700"/>
                <a:ext cx="248918" cy="248918"/>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4" name="PA-5-Point Star 16"/>
              <p:cNvSpPr/>
              <p:nvPr>
                <p:custDataLst>
                  <p:tags r:id="rId8"/>
                </p:custDataLst>
              </p:nvPr>
            </p:nvSpPr>
            <p:spPr>
              <a:xfrm>
                <a:off x="5402520" y="5553125"/>
                <a:ext cx="132068" cy="132068"/>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5" name="PA-5-Point Star 17"/>
              <p:cNvSpPr/>
              <p:nvPr>
                <p:custDataLst>
                  <p:tags r:id="rId9"/>
                </p:custDataLst>
              </p:nvPr>
            </p:nvSpPr>
            <p:spPr>
              <a:xfrm>
                <a:off x="6649570" y="5553125"/>
                <a:ext cx="132068" cy="132068"/>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grpSp>
      </p:grpSp>
      <p:sp>
        <p:nvSpPr>
          <p:cNvPr id="67" name="PA-102224"/>
          <p:cNvSpPr/>
          <p:nvPr>
            <p:custDataLst>
              <p:tags r:id="rId2"/>
            </p:custDataLst>
          </p:nvPr>
        </p:nvSpPr>
        <p:spPr>
          <a:xfrm>
            <a:off x="3095913" y="1143280"/>
            <a:ext cx="3094990" cy="768350"/>
          </a:xfrm>
          <a:prstGeom prst="rect">
            <a:avLst/>
          </a:prstGeom>
        </p:spPr>
        <p:txBody>
          <a:bodyPr wrap="none">
            <a:spAutoFit/>
          </a:bodyPr>
          <a:lstStyle/>
          <a:p>
            <a:pPr lvl="0" algn="ctr"/>
            <a:r>
              <a:rPr lang="en-US" altLang="zh-CN" sz="440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lt"/>
              </a:rPr>
              <a:t>[ </a:t>
            </a:r>
            <a:r>
              <a:rPr lang="zh-CN" altLang="en-US" sz="440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lt"/>
              </a:rPr>
              <a:t>第一部分 </a:t>
            </a:r>
            <a:r>
              <a:rPr lang="en-US" altLang="zh-CN" sz="440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lt"/>
              </a:rPr>
              <a:t>]</a:t>
            </a:r>
          </a:p>
        </p:txBody>
      </p:sp>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Users\PC\Desktop\zqq\201513_0002_20_0006_-----4.png"/>
          <p:cNvPicPr>
            <a:picLocks noChangeAspect="1" noChangeArrowheads="1"/>
          </p:cNvPicPr>
          <p:nvPr/>
        </p:nvPicPr>
        <p:blipFill>
          <a:blip r:embed="rId2" cstate="print">
            <a:extLst>
              <a:ext uri="{28A0092B-C50C-407E-A947-70E740481C1C}">
                <a14:useLocalDpi xmlns:a14="http://schemas.microsoft.com/office/drawing/2010/main" val="0"/>
              </a:ext>
            </a:extLst>
          </a:blip>
          <a:srcRect l="4156"/>
          <a:stretch>
            <a:fillRect/>
          </a:stretch>
        </p:blipFill>
        <p:spPr bwMode="auto">
          <a:xfrm>
            <a:off x="0" y="4610492"/>
            <a:ext cx="9144000" cy="56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828040" y="128905"/>
            <a:ext cx="4572000" cy="337185"/>
          </a:xfrm>
          <a:prstGeom prst="rect">
            <a:avLst/>
          </a:prstGeom>
          <a:noFill/>
        </p:spPr>
        <p:txBody>
          <a:bodyPr wrap="square" rtlCol="0" anchor="t">
            <a:spAutoFit/>
          </a:bodyPr>
          <a:lstStyle/>
          <a:p>
            <a:pPr defTabSz="685800">
              <a:defRPr/>
            </a:pPr>
            <a:r>
              <a:rPr lang="zh-CN" altLang="en-US" b="1" dirty="0">
                <a:solidFill>
                  <a:srgbClr val="C00000"/>
                </a:solidFill>
                <a:latin typeface="微软雅黑" panose="020B0503020204020204" pitchFamily="34" charset="-122"/>
                <a:ea typeface="微软雅黑" panose="020B0503020204020204" pitchFamily="34" charset="-122"/>
                <a:cs typeface="+mn-ea"/>
                <a:sym typeface="+mn-lt"/>
              </a:rPr>
              <a:t>一、领悟学习教育意义：解锁作风建设</a:t>
            </a:r>
            <a:r>
              <a:rPr lang="en-US" altLang="zh-CN" b="1" dirty="0">
                <a:solidFill>
                  <a:srgbClr val="C00000"/>
                </a:solidFill>
                <a:latin typeface="微软雅黑" panose="020B0503020204020204" pitchFamily="34" charset="-122"/>
                <a:ea typeface="微软雅黑" panose="020B0503020204020204" pitchFamily="34" charset="-122"/>
                <a:cs typeface="+mn-ea"/>
                <a:sym typeface="+mn-lt"/>
              </a:rPr>
              <a:t> “</a:t>
            </a:r>
            <a:r>
              <a:rPr lang="zh-CN" altLang="en-US" b="1" dirty="0">
                <a:solidFill>
                  <a:srgbClr val="C00000"/>
                </a:solidFill>
                <a:latin typeface="微软雅黑" panose="020B0503020204020204" pitchFamily="34" charset="-122"/>
                <a:ea typeface="微软雅黑" panose="020B0503020204020204" pitchFamily="34" charset="-122"/>
                <a:cs typeface="+mn-ea"/>
                <a:sym typeface="+mn-lt"/>
              </a:rPr>
              <a:t>密钥</a:t>
            </a:r>
            <a:r>
              <a:rPr lang="en-US" altLang="zh-CN" b="1" dirty="0">
                <a:solidFill>
                  <a:srgbClr val="C00000"/>
                </a:solidFill>
                <a:latin typeface="微软雅黑" panose="020B0503020204020204" pitchFamily="34" charset="-122"/>
                <a:ea typeface="微软雅黑" panose="020B0503020204020204" pitchFamily="34" charset="-122"/>
                <a:cs typeface="+mn-ea"/>
                <a:sym typeface="+mn-lt"/>
              </a:rPr>
              <a:t>”</a:t>
            </a:r>
          </a:p>
        </p:txBody>
      </p:sp>
      <p:sp>
        <p:nvSpPr>
          <p:cNvPr id="3" name="矩形 2"/>
          <p:cNvSpPr/>
          <p:nvPr/>
        </p:nvSpPr>
        <p:spPr>
          <a:xfrm>
            <a:off x="873760" y="1919605"/>
            <a:ext cx="7296150" cy="2143125"/>
          </a:xfrm>
          <a:prstGeom prst="rect">
            <a:avLst/>
          </a:prstGeom>
        </p:spPr>
        <p:txBody>
          <a:bodyPr wrap="square">
            <a:spAutoFit/>
          </a:bodyPr>
          <a:lstStyle/>
          <a:p>
            <a:pPr marL="0" indent="0" eaLnBrk="1" latinLnBrk="0" hangingPunct="1">
              <a:lnSpc>
                <a:spcPts val="2000"/>
              </a:lnSpc>
            </a:pP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党的十八大以来，以习近平同志为核心的党中央高瞻远瞩，以中央八项规定为作风建设的关键</a:t>
            </a:r>
            <a:r>
              <a:rPr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落子</a:t>
            </a:r>
            <a:r>
              <a:rPr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，以身作则、率先垂范，以</a:t>
            </a:r>
            <a:r>
              <a:rPr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咬定青山不放松</a:t>
            </a:r>
            <a:r>
              <a:rPr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的韧劲推进作风建设。这一过程中，诸多长期积压的难题得以破解，许多曾经遥不可及的目标得以实现。在今年二十届中央纪委四次全会上，习近平总书记再次强调，要把中央八项规定当作不可触碰的</a:t>
            </a:r>
            <a:r>
              <a:rPr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高压线</a:t>
            </a:r>
            <a:r>
              <a:rPr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，对顶风违纪、隐形变异的</a:t>
            </a:r>
            <a:r>
              <a:rPr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四风</a:t>
            </a:r>
            <a:r>
              <a:rPr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问题予以严肃查处。这充分彰显了党中央推进作风建设的坚定决心，犹如磐石般不可动摇。当下开展的这次学习教育，无疑是持续深化作风建设的有力武器，能够推动全党作风朝着更好的方向发展，逐步形成长效稳固的机制。</a:t>
            </a:r>
          </a:p>
        </p:txBody>
      </p:sp>
      <p:sp>
        <p:nvSpPr>
          <p:cNvPr id="8" name="TextBox 15"/>
          <p:cNvSpPr txBox="1"/>
          <p:nvPr/>
        </p:nvSpPr>
        <p:spPr>
          <a:xfrm>
            <a:off x="899592" y="1245989"/>
            <a:ext cx="7270577" cy="398780"/>
          </a:xfrm>
          <a:prstGeom prst="rect">
            <a:avLst/>
          </a:prstGeom>
          <a:solidFill>
            <a:srgbClr val="AC000C"/>
          </a:solidFill>
        </p:spPr>
        <p:txBody>
          <a:bodyPr wrap="square" rtlCol="0">
            <a:spAutoFit/>
          </a:bodyPr>
          <a:lstStyle/>
          <a:p>
            <a:pPr marL="0" indent="0">
              <a:buNone/>
            </a:pPr>
            <a:r>
              <a:rPr lang="zh-CN" altLang="en-US" sz="2000" b="1" dirty="0">
                <a:solidFill>
                  <a:schemeClr val="bg1"/>
                </a:solidFill>
                <a:latin typeface="微软雅黑" panose="020B0503020204020204" pitchFamily="34" charset="-122"/>
                <a:ea typeface="微软雅黑" panose="020B0503020204020204" pitchFamily="34" charset="-122"/>
              </a:rPr>
              <a:t>（一）深化作风建设：全面从严治党的</a:t>
            </a:r>
            <a:r>
              <a:rPr lang="en-US" altLang="zh-CN" sz="2000" b="1" dirty="0">
                <a:solidFill>
                  <a:schemeClr val="bg1"/>
                </a:solidFill>
                <a:latin typeface="微软雅黑" panose="020B0503020204020204" pitchFamily="34" charset="-122"/>
                <a:ea typeface="微软雅黑" panose="020B0503020204020204" pitchFamily="34" charset="-122"/>
              </a:rPr>
              <a:t> “</a:t>
            </a:r>
            <a:r>
              <a:rPr lang="zh-CN" altLang="en-US" sz="2000" b="1" dirty="0">
                <a:solidFill>
                  <a:schemeClr val="bg1"/>
                </a:solidFill>
                <a:latin typeface="微软雅黑" panose="020B0503020204020204" pitchFamily="34" charset="-122"/>
                <a:ea typeface="微软雅黑" panose="020B0503020204020204" pitchFamily="34" charset="-122"/>
              </a:rPr>
              <a:t>关键棋局</a:t>
            </a:r>
            <a:r>
              <a:rPr lang="en-US" altLang="zh-CN" sz="2000" b="1" dirty="0">
                <a:solidFill>
                  <a:schemeClr val="bg1"/>
                </a:solidFill>
                <a:latin typeface="微软雅黑" panose="020B0503020204020204" pitchFamily="34" charset="-122"/>
                <a:ea typeface="微软雅黑" panose="020B0503020204020204" pitchFamily="34" charset="-122"/>
              </a:rPr>
              <a:t>”</a:t>
            </a:r>
          </a:p>
        </p:txBody>
      </p:sp>
    </p:spTree>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Users\PC\Desktop\zqq\201513_0002_20_0006_-----4.png"/>
          <p:cNvPicPr>
            <a:picLocks noChangeAspect="1" noChangeArrowheads="1"/>
          </p:cNvPicPr>
          <p:nvPr/>
        </p:nvPicPr>
        <p:blipFill>
          <a:blip r:embed="rId2" cstate="print">
            <a:extLst>
              <a:ext uri="{28A0092B-C50C-407E-A947-70E740481C1C}">
                <a14:useLocalDpi xmlns:a14="http://schemas.microsoft.com/office/drawing/2010/main" val="0"/>
              </a:ext>
            </a:extLst>
          </a:blip>
          <a:srcRect l="4156"/>
          <a:stretch>
            <a:fillRect/>
          </a:stretch>
        </p:blipFill>
        <p:spPr bwMode="auto">
          <a:xfrm>
            <a:off x="0" y="4610492"/>
            <a:ext cx="9144000" cy="56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828040" y="128905"/>
            <a:ext cx="4572000" cy="337185"/>
          </a:xfrm>
          <a:prstGeom prst="rect">
            <a:avLst/>
          </a:prstGeom>
          <a:noFill/>
        </p:spPr>
        <p:txBody>
          <a:bodyPr wrap="square" rtlCol="0" anchor="t">
            <a:spAutoFit/>
          </a:bodyPr>
          <a:lstStyle/>
          <a:p>
            <a:pPr defTabSz="685800">
              <a:defRPr/>
            </a:pPr>
            <a:r>
              <a:rPr lang="zh-CN" altLang="en-US" b="1" dirty="0">
                <a:solidFill>
                  <a:srgbClr val="C00000"/>
                </a:solidFill>
                <a:latin typeface="微软雅黑" panose="020B0503020204020204" pitchFamily="34" charset="-122"/>
                <a:ea typeface="微软雅黑" panose="020B0503020204020204" pitchFamily="34" charset="-122"/>
                <a:cs typeface="+mn-ea"/>
                <a:sym typeface="+mn-lt"/>
              </a:rPr>
              <a:t>一、领悟学习教育意义：解锁作风建设</a:t>
            </a:r>
            <a:r>
              <a:rPr lang="en-US" altLang="zh-CN" b="1" dirty="0">
                <a:solidFill>
                  <a:srgbClr val="C00000"/>
                </a:solidFill>
                <a:latin typeface="微软雅黑" panose="020B0503020204020204" pitchFamily="34" charset="-122"/>
                <a:ea typeface="微软雅黑" panose="020B0503020204020204" pitchFamily="34" charset="-122"/>
                <a:cs typeface="+mn-ea"/>
                <a:sym typeface="+mn-lt"/>
              </a:rPr>
              <a:t> “</a:t>
            </a:r>
            <a:r>
              <a:rPr lang="zh-CN" altLang="en-US" b="1" dirty="0">
                <a:solidFill>
                  <a:srgbClr val="C00000"/>
                </a:solidFill>
                <a:latin typeface="微软雅黑" panose="020B0503020204020204" pitchFamily="34" charset="-122"/>
                <a:ea typeface="微软雅黑" panose="020B0503020204020204" pitchFamily="34" charset="-122"/>
                <a:cs typeface="+mn-ea"/>
                <a:sym typeface="+mn-lt"/>
              </a:rPr>
              <a:t>密钥</a:t>
            </a:r>
            <a:r>
              <a:rPr lang="en-US" altLang="zh-CN" b="1" dirty="0">
                <a:solidFill>
                  <a:srgbClr val="C00000"/>
                </a:solidFill>
                <a:latin typeface="微软雅黑" panose="020B0503020204020204" pitchFamily="34" charset="-122"/>
                <a:ea typeface="微软雅黑" panose="020B0503020204020204" pitchFamily="34" charset="-122"/>
                <a:cs typeface="+mn-ea"/>
                <a:sym typeface="+mn-lt"/>
              </a:rPr>
              <a:t>”</a:t>
            </a:r>
          </a:p>
        </p:txBody>
      </p:sp>
      <p:sp>
        <p:nvSpPr>
          <p:cNvPr id="3" name="矩形 2"/>
          <p:cNvSpPr/>
          <p:nvPr/>
        </p:nvSpPr>
        <p:spPr>
          <a:xfrm>
            <a:off x="873760" y="1919605"/>
            <a:ext cx="7296150" cy="2143125"/>
          </a:xfrm>
          <a:prstGeom prst="rect">
            <a:avLst/>
          </a:prstGeom>
        </p:spPr>
        <p:txBody>
          <a:bodyPr wrap="square">
            <a:spAutoFit/>
          </a:bodyPr>
          <a:lstStyle/>
          <a:p>
            <a:pPr marL="0" indent="0" eaLnBrk="1" latinLnBrk="0" hangingPunct="1">
              <a:lnSpc>
                <a:spcPts val="2000"/>
              </a:lnSpc>
            </a:pP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习近平总书记深刻指出，党风问题关乎党的形象，关乎人心向背，更关乎党的生死存亡。人民群众作为党风政风的直接感受者，最有发言权。此次学习教育的核心目标，就是要着力解决群众反映强烈的突出问题，让党风政风焕然一新，让群众真切地感受到变化。公款吃喝、奢侈浪费、铺张挥霍等不良风气，如毒瘤般侵蚀着党同人民群众的血肉联系。而中央八项规定的落地生根，让群众看到了党刮骨疗毒的决心，也让他们切实体会到了作风转变带来的实惠。我们身处基层，作为党联系群众的</a:t>
            </a:r>
            <a:r>
              <a:rPr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神经末梢</a:t>
            </a:r>
            <a:r>
              <a:rPr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，更应在这次学习教育中，深刻理解党的宗旨，将密切联系群众的要求融入每一个行动。</a:t>
            </a:r>
          </a:p>
        </p:txBody>
      </p:sp>
      <p:sp>
        <p:nvSpPr>
          <p:cNvPr id="8" name="TextBox 15"/>
          <p:cNvSpPr txBox="1"/>
          <p:nvPr/>
        </p:nvSpPr>
        <p:spPr>
          <a:xfrm>
            <a:off x="899592" y="1245989"/>
            <a:ext cx="7270577" cy="398780"/>
          </a:xfrm>
          <a:prstGeom prst="rect">
            <a:avLst/>
          </a:prstGeom>
          <a:solidFill>
            <a:srgbClr val="AC000C"/>
          </a:solidFill>
        </p:spPr>
        <p:txBody>
          <a:bodyPr wrap="square" rtlCol="0">
            <a:spAutoFit/>
          </a:bodyPr>
          <a:lstStyle/>
          <a:p>
            <a:pPr marL="0" indent="0">
              <a:buNone/>
            </a:pPr>
            <a:r>
              <a:rPr lang="zh-CN" altLang="en-US" sz="2000" b="1" dirty="0">
                <a:solidFill>
                  <a:schemeClr val="bg1"/>
                </a:solidFill>
                <a:latin typeface="微软雅黑" panose="020B0503020204020204" pitchFamily="34" charset="-122"/>
                <a:ea typeface="微软雅黑" panose="020B0503020204020204" pitchFamily="34" charset="-122"/>
              </a:rPr>
              <a:t>（二）巩固执政根基：密切党群关系的</a:t>
            </a:r>
            <a:r>
              <a:rPr lang="en-US" altLang="zh-CN" sz="2000" b="1" dirty="0">
                <a:solidFill>
                  <a:schemeClr val="bg1"/>
                </a:solidFill>
                <a:latin typeface="微软雅黑" panose="020B0503020204020204" pitchFamily="34" charset="-122"/>
                <a:ea typeface="微软雅黑" panose="020B0503020204020204" pitchFamily="34" charset="-122"/>
              </a:rPr>
              <a:t> “</a:t>
            </a:r>
            <a:r>
              <a:rPr lang="zh-CN" altLang="en-US" sz="2000" b="1" dirty="0">
                <a:solidFill>
                  <a:schemeClr val="bg1"/>
                </a:solidFill>
                <a:latin typeface="微软雅黑" panose="020B0503020204020204" pitchFamily="34" charset="-122"/>
                <a:ea typeface="微软雅黑" panose="020B0503020204020204" pitchFamily="34" charset="-122"/>
              </a:rPr>
              <a:t>坚固桥梁</a:t>
            </a:r>
            <a:r>
              <a:rPr lang="en-US" altLang="zh-CN" sz="2000" b="1" dirty="0">
                <a:solidFill>
                  <a:schemeClr val="bg1"/>
                </a:solidFill>
                <a:latin typeface="微软雅黑" panose="020B0503020204020204" pitchFamily="34" charset="-122"/>
                <a:ea typeface="微软雅黑" panose="020B0503020204020204" pitchFamily="34" charset="-122"/>
              </a:rPr>
              <a:t>”</a:t>
            </a:r>
          </a:p>
        </p:txBody>
      </p:sp>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Users\PC\Desktop\zqq\201513_0002_20_0006_-----4.png"/>
          <p:cNvPicPr>
            <a:picLocks noChangeAspect="1" noChangeArrowheads="1"/>
          </p:cNvPicPr>
          <p:nvPr/>
        </p:nvPicPr>
        <p:blipFill>
          <a:blip r:embed="rId2" cstate="print">
            <a:extLst>
              <a:ext uri="{28A0092B-C50C-407E-A947-70E740481C1C}">
                <a14:useLocalDpi xmlns:a14="http://schemas.microsoft.com/office/drawing/2010/main" val="0"/>
              </a:ext>
            </a:extLst>
          </a:blip>
          <a:srcRect l="4156"/>
          <a:stretch>
            <a:fillRect/>
          </a:stretch>
        </p:blipFill>
        <p:spPr bwMode="auto">
          <a:xfrm>
            <a:off x="0" y="4610492"/>
            <a:ext cx="9144000" cy="56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828040" y="128905"/>
            <a:ext cx="4572000" cy="337185"/>
          </a:xfrm>
          <a:prstGeom prst="rect">
            <a:avLst/>
          </a:prstGeom>
          <a:noFill/>
        </p:spPr>
        <p:txBody>
          <a:bodyPr wrap="square" rtlCol="0" anchor="t">
            <a:spAutoFit/>
          </a:bodyPr>
          <a:lstStyle/>
          <a:p>
            <a:pPr defTabSz="685800">
              <a:defRPr/>
            </a:pPr>
            <a:r>
              <a:rPr lang="zh-CN" altLang="en-US" b="1" dirty="0">
                <a:solidFill>
                  <a:srgbClr val="C00000"/>
                </a:solidFill>
                <a:latin typeface="微软雅黑" panose="020B0503020204020204" pitchFamily="34" charset="-122"/>
                <a:ea typeface="微软雅黑" panose="020B0503020204020204" pitchFamily="34" charset="-122"/>
                <a:cs typeface="+mn-ea"/>
                <a:sym typeface="+mn-lt"/>
              </a:rPr>
              <a:t>一、领悟学习教育意义：解锁作风建设</a:t>
            </a:r>
            <a:r>
              <a:rPr lang="en-US" altLang="zh-CN" b="1" dirty="0">
                <a:solidFill>
                  <a:srgbClr val="C00000"/>
                </a:solidFill>
                <a:latin typeface="微软雅黑" panose="020B0503020204020204" pitchFamily="34" charset="-122"/>
                <a:ea typeface="微软雅黑" panose="020B0503020204020204" pitchFamily="34" charset="-122"/>
                <a:cs typeface="+mn-ea"/>
                <a:sym typeface="+mn-lt"/>
              </a:rPr>
              <a:t> “</a:t>
            </a:r>
            <a:r>
              <a:rPr lang="zh-CN" altLang="en-US" b="1" dirty="0">
                <a:solidFill>
                  <a:srgbClr val="C00000"/>
                </a:solidFill>
                <a:latin typeface="微软雅黑" panose="020B0503020204020204" pitchFamily="34" charset="-122"/>
                <a:ea typeface="微软雅黑" panose="020B0503020204020204" pitchFamily="34" charset="-122"/>
                <a:cs typeface="+mn-ea"/>
                <a:sym typeface="+mn-lt"/>
              </a:rPr>
              <a:t>密钥</a:t>
            </a:r>
            <a:r>
              <a:rPr lang="en-US" altLang="zh-CN" b="1" dirty="0">
                <a:solidFill>
                  <a:srgbClr val="C00000"/>
                </a:solidFill>
                <a:latin typeface="微软雅黑" panose="020B0503020204020204" pitchFamily="34" charset="-122"/>
                <a:ea typeface="微软雅黑" panose="020B0503020204020204" pitchFamily="34" charset="-122"/>
                <a:cs typeface="+mn-ea"/>
                <a:sym typeface="+mn-lt"/>
              </a:rPr>
              <a:t>”</a:t>
            </a:r>
          </a:p>
        </p:txBody>
      </p:sp>
      <p:sp>
        <p:nvSpPr>
          <p:cNvPr id="3" name="矩形 2"/>
          <p:cNvSpPr/>
          <p:nvPr/>
        </p:nvSpPr>
        <p:spPr>
          <a:xfrm>
            <a:off x="873760" y="1919605"/>
            <a:ext cx="7296150" cy="2143125"/>
          </a:xfrm>
          <a:prstGeom prst="rect">
            <a:avLst/>
          </a:prstGeom>
        </p:spPr>
        <p:txBody>
          <a:bodyPr wrap="square">
            <a:spAutoFit/>
          </a:bodyPr>
          <a:lstStyle/>
          <a:p>
            <a:pPr marL="0" indent="0" eaLnBrk="1" latinLnBrk="0" hangingPunct="1">
              <a:lnSpc>
                <a:spcPts val="2000"/>
              </a:lnSpc>
            </a:pP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当下，我们正处于实现中华民族伟大复兴的关键时期，国际形势风云变幻，国内改革发展稳定任务艰巨繁重。在这样的大背景下，党员干部的作风成为了各项事业能否顺利推进的关键因素。有效贯彻中央八项规定精神，能够有力地纠正形式主义、官僚主义问题，使党风政风更加清正廉洁，进而带动社会风气向上向善，为中国式现代化建设营造风清气正的政治生态和社会环境。开展这次学习教育，就是要充分激发全党担当作为、干事创业的热情，让党员干部把更多的精力投入到推动发展、服务群众的工作中，以优良的作风为改革发展稳定各项任务的落实保驾护航。</a:t>
            </a:r>
          </a:p>
        </p:txBody>
      </p:sp>
      <p:sp>
        <p:nvSpPr>
          <p:cNvPr id="8" name="TextBox 15"/>
          <p:cNvSpPr txBox="1"/>
          <p:nvPr/>
        </p:nvSpPr>
        <p:spPr>
          <a:xfrm>
            <a:off x="899592" y="1245989"/>
            <a:ext cx="7270577" cy="398780"/>
          </a:xfrm>
          <a:prstGeom prst="rect">
            <a:avLst/>
          </a:prstGeom>
          <a:solidFill>
            <a:srgbClr val="AC000C"/>
          </a:solidFill>
        </p:spPr>
        <p:txBody>
          <a:bodyPr wrap="square" rtlCol="0">
            <a:spAutoFit/>
          </a:bodyPr>
          <a:lstStyle/>
          <a:p>
            <a:pPr marL="0" indent="0">
              <a:buNone/>
            </a:pPr>
            <a:r>
              <a:rPr lang="zh-CN" altLang="en-US" sz="2000" b="1" dirty="0">
                <a:solidFill>
                  <a:schemeClr val="bg1"/>
                </a:solidFill>
                <a:latin typeface="微软雅黑" panose="020B0503020204020204" pitchFamily="34" charset="-122"/>
                <a:ea typeface="微软雅黑" panose="020B0503020204020204" pitchFamily="34" charset="-122"/>
              </a:rPr>
              <a:t>（三）助力现代化建设：推进中国式现代化的</a:t>
            </a:r>
            <a:r>
              <a:rPr lang="en-US" altLang="zh-CN" sz="2000" b="1" dirty="0">
                <a:solidFill>
                  <a:schemeClr val="bg1"/>
                </a:solidFill>
                <a:latin typeface="微软雅黑" panose="020B0503020204020204" pitchFamily="34" charset="-122"/>
                <a:ea typeface="微软雅黑" panose="020B0503020204020204" pitchFamily="34" charset="-122"/>
              </a:rPr>
              <a:t> “</a:t>
            </a:r>
            <a:r>
              <a:rPr lang="zh-CN" altLang="en-US" sz="2000" b="1" dirty="0">
                <a:solidFill>
                  <a:schemeClr val="bg1"/>
                </a:solidFill>
                <a:latin typeface="微软雅黑" panose="020B0503020204020204" pitchFamily="34" charset="-122"/>
                <a:ea typeface="微软雅黑" panose="020B0503020204020204" pitchFamily="34" charset="-122"/>
              </a:rPr>
              <a:t>强劲引擎</a:t>
            </a:r>
            <a:r>
              <a:rPr lang="en-US" altLang="zh-CN" sz="2000" b="1" dirty="0">
                <a:solidFill>
                  <a:schemeClr val="bg1"/>
                </a:solidFill>
                <a:latin typeface="微软雅黑" panose="020B0503020204020204" pitchFamily="34" charset="-122"/>
                <a:ea typeface="微软雅黑" panose="020B0503020204020204" pitchFamily="34" charset="-122"/>
              </a:rPr>
              <a:t>”</a:t>
            </a:r>
          </a:p>
        </p:txBody>
      </p:sp>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组合 1"/>
          <p:cNvGrpSpPr/>
          <p:nvPr/>
        </p:nvGrpSpPr>
        <p:grpSpPr>
          <a:xfrm>
            <a:off x="0" y="0"/>
            <a:ext cx="9144000" cy="5143500"/>
            <a:chOff x="0" y="0"/>
            <a:chExt cx="19200" cy="10800"/>
          </a:xfrm>
        </p:grpSpPr>
        <p:grpSp>
          <p:nvGrpSpPr>
            <p:cNvPr id="3" name="组合 2"/>
            <p:cNvGrpSpPr/>
            <p:nvPr userDrawn="1"/>
          </p:nvGrpSpPr>
          <p:grpSpPr>
            <a:xfrm>
              <a:off x="0" y="0"/>
              <a:ext cx="19200" cy="10800"/>
              <a:chOff x="0" y="0"/>
              <a:chExt cx="12192000" cy="6858000"/>
            </a:xfrm>
          </p:grpSpPr>
          <p:pic>
            <p:nvPicPr>
              <p:cNvPr id="5" name="图片 4"/>
              <p:cNvPicPr>
                <a:picLocks noChangeAspect="1"/>
              </p:cNvPicPr>
              <p:nvPr/>
            </p:nvPicPr>
            <p:blipFill>
              <a:blip r:embed="rId12" cstate="screen"/>
              <a:stretch>
                <a:fillRect/>
              </a:stretch>
            </p:blipFill>
            <p:spPr>
              <a:xfrm>
                <a:off x="0" y="0"/>
                <a:ext cx="12192000" cy="6858000"/>
              </a:xfrm>
              <a:prstGeom prst="rect">
                <a:avLst/>
              </a:prstGeom>
            </p:spPr>
          </p:pic>
          <p:sp>
            <p:nvSpPr>
              <p:cNvPr id="7" name="矩形 6"/>
              <p:cNvSpPr/>
              <p:nvPr/>
            </p:nvSpPr>
            <p:spPr>
              <a:xfrm>
                <a:off x="0" y="0"/>
                <a:ext cx="12192000" cy="6858000"/>
              </a:xfrm>
              <a:prstGeom prst="rect">
                <a:avLst/>
              </a:prstGeom>
              <a:gradFill flip="none" rotWithShape="1">
                <a:gsLst>
                  <a:gs pos="0">
                    <a:srgbClr val="FFFFFF">
                      <a:alpha val="70000"/>
                    </a:srgbClr>
                  </a:gs>
                  <a:gs pos="100000">
                    <a:srgbClr val="FFFFFF">
                      <a:alpha val="0"/>
                    </a:srgbClr>
                  </a:gs>
                </a:gsLst>
                <a:lin ang="54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Picture 11"/>
            <p:cNvPicPr>
              <a:picLocks noChangeAspect="1"/>
            </p:cNvPicPr>
            <p:nvPr userDrawn="1"/>
          </p:nvPicPr>
          <p:blipFill>
            <a:blip r:embed="rId13">
              <a:extLst>
                <a:ext uri="{BEBA8EAE-BF5A-486C-A8C5-ECC9F3942E4B}">
                  <a14:imgProps xmlns:a14="http://schemas.microsoft.com/office/drawing/2010/main">
                    <a14:imgLayer r:embed="rId14">
                      <a14:imgEffect>
                        <a14:brightnessContrast contrast="20000"/>
                      </a14:imgEffect>
                    </a14:imgLayer>
                  </a14:imgProps>
                </a:ext>
              </a:extLst>
            </a:blip>
            <a:stretch>
              <a:fillRect/>
            </a:stretch>
          </p:blipFill>
          <p:spPr>
            <a:xfrm>
              <a:off x="0" y="4800"/>
              <a:ext cx="19200" cy="6000"/>
            </a:xfrm>
            <a:prstGeom prst="rect">
              <a:avLst/>
            </a:prstGeom>
          </p:spPr>
        </p:pic>
      </p:grpSp>
      <p:sp>
        <p:nvSpPr>
          <p:cNvPr id="30" name="TextBox 479"/>
          <p:cNvSpPr txBox="1"/>
          <p:nvPr/>
        </p:nvSpPr>
        <p:spPr>
          <a:xfrm>
            <a:off x="646430" y="2141220"/>
            <a:ext cx="8032750" cy="1475105"/>
          </a:xfrm>
          <a:prstGeom prst="rect">
            <a:avLst/>
          </a:prstGeom>
          <a:noFill/>
        </p:spPr>
        <p:txBody>
          <a:bodyPr wrap="square" lIns="91344" tIns="45672" rIns="91344" bIns="45672" rtlCol="0">
            <a:spAutoFit/>
          </a:bodyPr>
          <a:lstStyle>
            <a:defPPr>
              <a:defRPr lang="zh-CN"/>
            </a:defPPr>
            <a:lvl1pPr>
              <a:lnSpc>
                <a:spcPct val="125000"/>
              </a:lnSpc>
              <a:defRPr sz="4000" b="1">
                <a:solidFill>
                  <a:schemeClr val="accent2"/>
                </a:solidFill>
                <a:latin typeface="微软雅黑" panose="020B0503020204020204" pitchFamily="34" charset="-122"/>
                <a:ea typeface="微软雅黑" panose="020B0503020204020204" pitchFamily="34" charset="-122"/>
              </a:defRPr>
            </a:lvl1pPr>
          </a:lstStyle>
          <a:p>
            <a:pPr algn="ctr" fontAlgn="auto">
              <a:spcBef>
                <a:spcPts val="0"/>
              </a:spcBef>
              <a:spcAft>
                <a:spcPts val="0"/>
              </a:spcAft>
              <a:defRPr/>
            </a:pPr>
            <a:r>
              <a:rPr lang="zh-CN" altLang="en-US" sz="3600" dirty="0">
                <a:solidFill>
                  <a:srgbClr val="C00000"/>
                </a:solidFill>
              </a:rPr>
              <a:t>明晰精神核心要义：把握作风建设</a:t>
            </a:r>
            <a:r>
              <a:rPr lang="en-US" altLang="zh-CN" sz="3600" dirty="0">
                <a:solidFill>
                  <a:srgbClr val="C00000"/>
                </a:solidFill>
              </a:rPr>
              <a:t> “</a:t>
            </a:r>
            <a:r>
              <a:rPr lang="zh-CN" altLang="en-US" sz="3600" dirty="0">
                <a:solidFill>
                  <a:srgbClr val="C00000"/>
                </a:solidFill>
              </a:rPr>
              <a:t>脉搏</a:t>
            </a:r>
            <a:r>
              <a:rPr lang="en-US" altLang="zh-CN" sz="3600" dirty="0">
                <a:solidFill>
                  <a:srgbClr val="C00000"/>
                </a:solidFill>
              </a:rPr>
              <a:t>”</a:t>
            </a:r>
          </a:p>
        </p:txBody>
      </p:sp>
      <p:grpSp>
        <p:nvGrpSpPr>
          <p:cNvPr id="57" name="PA-102214"/>
          <p:cNvGrpSpPr/>
          <p:nvPr>
            <p:custDataLst>
              <p:tags r:id="rId1"/>
            </p:custDataLst>
          </p:nvPr>
        </p:nvGrpSpPr>
        <p:grpSpPr>
          <a:xfrm>
            <a:off x="2380063" y="1911499"/>
            <a:ext cx="4430853" cy="185620"/>
            <a:chOff x="1188720" y="5413580"/>
            <a:chExt cx="9814562" cy="411158"/>
          </a:xfrm>
          <a:solidFill>
            <a:srgbClr val="FFE699"/>
          </a:solidFill>
        </p:grpSpPr>
        <p:sp>
          <p:nvSpPr>
            <p:cNvPr id="58" name="PA-矩形 10"/>
            <p:cNvSpPr/>
            <p:nvPr>
              <p:custDataLst>
                <p:tags r:id="rId3"/>
              </p:custDataLst>
            </p:nvPr>
          </p:nvSpPr>
          <p:spPr>
            <a:xfrm>
              <a:off x="1188720" y="5604759"/>
              <a:ext cx="4003040" cy="28800"/>
            </a:xfrm>
            <a:prstGeom prst="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59" name="PA-矩形 11"/>
            <p:cNvSpPr/>
            <p:nvPr>
              <p:custDataLst>
                <p:tags r:id="rId4"/>
              </p:custDataLst>
            </p:nvPr>
          </p:nvSpPr>
          <p:spPr>
            <a:xfrm>
              <a:off x="7000242" y="5604759"/>
              <a:ext cx="4003040" cy="28800"/>
            </a:xfrm>
            <a:prstGeom prst="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60" name="组合 59"/>
            <p:cNvGrpSpPr/>
            <p:nvPr/>
          </p:nvGrpSpPr>
          <p:grpSpPr>
            <a:xfrm>
              <a:off x="5406442" y="5413580"/>
              <a:ext cx="1379118" cy="411158"/>
              <a:chOff x="5402520" y="5413580"/>
              <a:chExt cx="1379118" cy="411158"/>
            </a:xfrm>
            <a:grpFill/>
          </p:grpSpPr>
          <p:sp>
            <p:nvSpPr>
              <p:cNvPr id="61" name="PA-5-Point Star 13"/>
              <p:cNvSpPr/>
              <p:nvPr>
                <p:custDataLst>
                  <p:tags r:id="rId5"/>
                </p:custDataLst>
              </p:nvPr>
            </p:nvSpPr>
            <p:spPr>
              <a:xfrm>
                <a:off x="5886500" y="5413580"/>
                <a:ext cx="411158" cy="411158"/>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2" name="PA-5-Point Star 14"/>
              <p:cNvSpPr/>
              <p:nvPr>
                <p:custDataLst>
                  <p:tags r:id="rId6"/>
                </p:custDataLst>
              </p:nvPr>
            </p:nvSpPr>
            <p:spPr>
              <a:xfrm>
                <a:off x="5586085" y="5494700"/>
                <a:ext cx="248918" cy="248918"/>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3" name="PA-5-Point Star 15"/>
              <p:cNvSpPr/>
              <p:nvPr>
                <p:custDataLst>
                  <p:tags r:id="rId7"/>
                </p:custDataLst>
              </p:nvPr>
            </p:nvSpPr>
            <p:spPr>
              <a:xfrm>
                <a:off x="6349155" y="5494700"/>
                <a:ext cx="248918" cy="248918"/>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4" name="PA-5-Point Star 16"/>
              <p:cNvSpPr/>
              <p:nvPr>
                <p:custDataLst>
                  <p:tags r:id="rId8"/>
                </p:custDataLst>
              </p:nvPr>
            </p:nvSpPr>
            <p:spPr>
              <a:xfrm>
                <a:off x="5402520" y="5553125"/>
                <a:ext cx="132068" cy="132068"/>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5" name="PA-5-Point Star 17"/>
              <p:cNvSpPr/>
              <p:nvPr>
                <p:custDataLst>
                  <p:tags r:id="rId9"/>
                </p:custDataLst>
              </p:nvPr>
            </p:nvSpPr>
            <p:spPr>
              <a:xfrm>
                <a:off x="6649570" y="5553125"/>
                <a:ext cx="132068" cy="132068"/>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grpSp>
      </p:grpSp>
      <p:sp>
        <p:nvSpPr>
          <p:cNvPr id="67" name="PA-102224"/>
          <p:cNvSpPr/>
          <p:nvPr>
            <p:custDataLst>
              <p:tags r:id="rId2"/>
            </p:custDataLst>
          </p:nvPr>
        </p:nvSpPr>
        <p:spPr>
          <a:xfrm>
            <a:off x="3095913" y="1143280"/>
            <a:ext cx="3094990" cy="768350"/>
          </a:xfrm>
          <a:prstGeom prst="rect">
            <a:avLst/>
          </a:prstGeom>
        </p:spPr>
        <p:txBody>
          <a:bodyPr wrap="none">
            <a:spAutoFit/>
          </a:bodyPr>
          <a:lstStyle/>
          <a:p>
            <a:pPr lvl="0" algn="ctr"/>
            <a:r>
              <a:rPr lang="en-US" altLang="zh-CN" sz="440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lt"/>
              </a:rPr>
              <a:t>[ </a:t>
            </a:r>
            <a:r>
              <a:rPr lang="zh-CN" altLang="en-US" sz="440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lt"/>
              </a:rPr>
              <a:t>第二部分 </a:t>
            </a:r>
            <a:r>
              <a:rPr lang="en-US" altLang="zh-CN" sz="440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lt"/>
              </a:rPr>
              <a:t>]</a:t>
            </a:r>
          </a:p>
        </p:txBody>
      </p:sp>
    </p:spTree>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28040" y="128905"/>
            <a:ext cx="4572000" cy="337185"/>
          </a:xfrm>
          <a:prstGeom prst="rect">
            <a:avLst/>
          </a:prstGeom>
          <a:noFill/>
        </p:spPr>
        <p:txBody>
          <a:bodyPr wrap="square" rtlCol="0" anchor="t">
            <a:spAutoFit/>
          </a:bodyPr>
          <a:lstStyle/>
          <a:p>
            <a:pPr defTabSz="685800">
              <a:defRPr/>
            </a:pPr>
            <a:r>
              <a:rPr lang="zh-CN" altLang="en-US" b="1" dirty="0">
                <a:solidFill>
                  <a:srgbClr val="C00000"/>
                </a:solidFill>
                <a:latin typeface="微软雅黑" panose="020B0503020204020204" pitchFamily="34" charset="-122"/>
                <a:ea typeface="微软雅黑" panose="020B0503020204020204" pitchFamily="34" charset="-122"/>
                <a:cs typeface="+mn-ea"/>
                <a:sym typeface="+mn-lt"/>
              </a:rPr>
              <a:t>二、明晰精神核心要义：把握作风建设</a:t>
            </a:r>
            <a:r>
              <a:rPr lang="en-US" altLang="zh-CN" b="1" dirty="0">
                <a:solidFill>
                  <a:srgbClr val="C00000"/>
                </a:solidFill>
                <a:latin typeface="微软雅黑" panose="020B0503020204020204" pitchFamily="34" charset="-122"/>
                <a:ea typeface="微软雅黑" panose="020B0503020204020204" pitchFamily="34" charset="-122"/>
                <a:cs typeface="+mn-ea"/>
                <a:sym typeface="+mn-lt"/>
              </a:rPr>
              <a:t> “</a:t>
            </a:r>
            <a:r>
              <a:rPr lang="zh-CN" altLang="en-US" b="1" dirty="0">
                <a:solidFill>
                  <a:srgbClr val="C00000"/>
                </a:solidFill>
                <a:latin typeface="微软雅黑" panose="020B0503020204020204" pitchFamily="34" charset="-122"/>
                <a:ea typeface="微软雅黑" panose="020B0503020204020204" pitchFamily="34" charset="-122"/>
                <a:cs typeface="+mn-ea"/>
                <a:sym typeface="+mn-lt"/>
              </a:rPr>
              <a:t>脉搏</a:t>
            </a:r>
            <a:r>
              <a:rPr lang="en-US" altLang="zh-CN" b="1" dirty="0">
                <a:solidFill>
                  <a:srgbClr val="C00000"/>
                </a:solidFill>
                <a:latin typeface="微软雅黑" panose="020B0503020204020204" pitchFamily="34" charset="-122"/>
                <a:ea typeface="微软雅黑" panose="020B0503020204020204" pitchFamily="34" charset="-122"/>
                <a:cs typeface="+mn-ea"/>
                <a:sym typeface="+mn-lt"/>
              </a:rPr>
              <a:t>”</a:t>
            </a:r>
          </a:p>
        </p:txBody>
      </p:sp>
      <p:grpSp>
        <p:nvGrpSpPr>
          <p:cNvPr id="12" name="组合 11"/>
          <p:cNvGrpSpPr/>
          <p:nvPr/>
        </p:nvGrpSpPr>
        <p:grpSpPr>
          <a:xfrm>
            <a:off x="530066" y="993934"/>
            <a:ext cx="6847999" cy="431959"/>
            <a:chOff x="1113" y="2087"/>
            <a:chExt cx="14379" cy="907"/>
          </a:xfrm>
        </p:grpSpPr>
        <p:sp>
          <p:nvSpPr>
            <p:cNvPr id="13" name="平行四边形 12"/>
            <p:cNvSpPr/>
            <p:nvPr/>
          </p:nvSpPr>
          <p:spPr>
            <a:xfrm>
              <a:off x="1451" y="2087"/>
              <a:ext cx="11789" cy="907"/>
            </a:xfrm>
            <a:prstGeom prst="parallelogram">
              <a:avLst/>
            </a:prstGeom>
            <a:gradFill flip="none" rotWithShape="1">
              <a:gsLst>
                <a:gs pos="0">
                  <a:srgbClr val="F6C381"/>
                </a:gs>
                <a:gs pos="100000">
                  <a:srgbClr val="F6C381">
                    <a:alpha val="0"/>
                  </a:srgbClr>
                </a:gs>
              </a:gsLst>
              <a:lin ang="0" scaled="1"/>
              <a:tileRect/>
            </a:gra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文本框 13"/>
            <p:cNvSpPr txBox="1"/>
            <p:nvPr/>
          </p:nvSpPr>
          <p:spPr>
            <a:xfrm>
              <a:off x="2588" y="2178"/>
              <a:ext cx="12904" cy="773"/>
            </a:xfrm>
            <a:prstGeom prst="rect">
              <a:avLst/>
            </a:prstGeom>
            <a:noFill/>
          </p:spPr>
          <p:txBody>
            <a:bodyPr wrap="square" rtlCol="0">
              <a:spAutoFit/>
            </a:bodyPr>
            <a:lstStyle/>
            <a:p>
              <a:pPr lvl="0" defTabSz="457200">
                <a:defRPr/>
              </a:pPr>
              <a:r>
                <a:rPr lang="zh-CN" altLang="en-US" sz="1800" b="1" dirty="0">
                  <a:solidFill>
                    <a:srgbClr val="C00000"/>
                  </a:solidFill>
                  <a:latin typeface="微软雅黑" panose="020B0503020204020204" pitchFamily="34" charset="-122"/>
                  <a:ea typeface="微软雅黑" panose="020B0503020204020204" pitchFamily="34" charset="-122"/>
                </a:rPr>
                <a:t>厘清概念：八项规定与八项规定精神的</a:t>
              </a:r>
              <a:r>
                <a:rPr lang="en-US" altLang="zh-CN" sz="1800" b="1" dirty="0">
                  <a:solidFill>
                    <a:srgbClr val="C00000"/>
                  </a:solidFill>
                  <a:latin typeface="微软雅黑" panose="020B0503020204020204" pitchFamily="34" charset="-122"/>
                  <a:ea typeface="微软雅黑" panose="020B0503020204020204" pitchFamily="34" charset="-122"/>
                </a:rPr>
                <a:t> “</a:t>
              </a:r>
              <a:r>
                <a:rPr lang="zh-CN" altLang="en-US" sz="1800" b="1" dirty="0">
                  <a:solidFill>
                    <a:srgbClr val="C00000"/>
                  </a:solidFill>
                  <a:latin typeface="微软雅黑" panose="020B0503020204020204" pitchFamily="34" charset="-122"/>
                  <a:ea typeface="微软雅黑" panose="020B0503020204020204" pitchFamily="34" charset="-122"/>
                </a:rPr>
                <a:t>微妙差异</a:t>
              </a:r>
              <a:r>
                <a:rPr lang="en-US" altLang="zh-CN" sz="1800" b="1" dirty="0">
                  <a:solidFill>
                    <a:srgbClr val="C00000"/>
                  </a:solidFill>
                  <a:latin typeface="微软雅黑" panose="020B0503020204020204" pitchFamily="34" charset="-122"/>
                  <a:ea typeface="微软雅黑" panose="020B0503020204020204" pitchFamily="34" charset="-122"/>
                </a:rPr>
                <a:t>”</a:t>
              </a:r>
            </a:p>
          </p:txBody>
        </p:sp>
        <p:sp>
          <p:nvSpPr>
            <p:cNvPr id="15" name="Freeform 9"/>
            <p:cNvSpPr/>
            <p:nvPr/>
          </p:nvSpPr>
          <p:spPr bwMode="auto">
            <a:xfrm>
              <a:off x="2130" y="2403"/>
              <a:ext cx="250" cy="287"/>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rgbClr val="C7021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0" cap="none" spc="0" normalizeH="0" baseline="0" noProof="0">
                <a:ln>
                  <a:noFill/>
                </a:ln>
                <a:solidFill>
                  <a:srgbClr val="4D4D4D"/>
                </a:solidFill>
                <a:effectLst/>
                <a:uLnTx/>
                <a:uFillTx/>
                <a:latin typeface="Arial" panose="020B0604020202020204"/>
                <a:ea typeface="宋体" panose="02010600030101010101" pitchFamily="2" charset="-122"/>
                <a:cs typeface="+mn-cs"/>
              </a:endParaRPr>
            </a:p>
          </p:txBody>
        </p:sp>
        <p:grpSp>
          <p:nvGrpSpPr>
            <p:cNvPr id="16" name="组合 15"/>
            <p:cNvGrpSpPr/>
            <p:nvPr/>
          </p:nvGrpSpPr>
          <p:grpSpPr>
            <a:xfrm>
              <a:off x="1113" y="2087"/>
              <a:ext cx="907" cy="907"/>
              <a:chOff x="1101902" y="1655907"/>
              <a:chExt cx="576000" cy="576000"/>
            </a:xfrm>
          </p:grpSpPr>
          <p:sp>
            <p:nvSpPr>
              <p:cNvPr id="18" name="Oval 8"/>
              <p:cNvSpPr>
                <a:spLocks noChangeArrowheads="1"/>
              </p:cNvSpPr>
              <p:nvPr/>
            </p:nvSpPr>
            <p:spPr bwMode="auto">
              <a:xfrm>
                <a:off x="1101902" y="1655907"/>
                <a:ext cx="576000" cy="576000"/>
              </a:xfrm>
              <a:prstGeom prst="ellipse">
                <a:avLst/>
              </a:prstGeom>
              <a:solidFill>
                <a:srgbClr val="C00000"/>
              </a:solidFill>
              <a:ln w="28575">
                <a:solidFill>
                  <a:srgbClr val="FFFFFF"/>
                </a:solidFill>
                <a:round/>
              </a:ln>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350" b="0" i="0" u="none" strike="noStrike" kern="0" cap="none" spc="0" normalizeH="0" baseline="0" noProof="0" dirty="0">
                    <a:ln>
                      <a:noFill/>
                    </a:ln>
                    <a:solidFill>
                      <a:srgbClr val="FFFFFF"/>
                    </a:solidFill>
                    <a:effectLst/>
                    <a:uLnTx/>
                    <a:uFillTx/>
                    <a:latin typeface="Arial" panose="020B0604020202020204"/>
                    <a:ea typeface="宋体" panose="02010600030101010101" pitchFamily="2" charset="-122"/>
                    <a:cs typeface="+mn-cs"/>
                  </a:rPr>
                  <a:t> </a:t>
                </a:r>
                <a:endParaRPr kumimoji="0" lang="zh-CN" altLang="en-US" sz="1350" b="0" i="0" u="none" strike="noStrike" kern="0" cap="none" spc="0" normalizeH="0" baseline="0" noProof="0" dirty="0">
                  <a:ln>
                    <a:noFill/>
                  </a:ln>
                  <a:solidFill>
                    <a:srgbClr val="FFFFFF"/>
                  </a:solidFill>
                  <a:effectLst/>
                  <a:uLnTx/>
                  <a:uFillTx/>
                  <a:latin typeface="Arial" panose="020B0604020202020204"/>
                  <a:ea typeface="宋体" panose="02010600030101010101" pitchFamily="2" charset="-122"/>
                  <a:cs typeface="+mn-cs"/>
                </a:endParaRPr>
              </a:p>
            </p:txBody>
          </p:sp>
          <p:sp>
            <p:nvSpPr>
              <p:cNvPr id="19" name="TextBox 7"/>
              <p:cNvSpPr txBox="1">
                <a:spLocks noChangeArrowheads="1"/>
              </p:cNvSpPr>
              <p:nvPr/>
            </p:nvSpPr>
            <p:spPr bwMode="auto">
              <a:xfrm>
                <a:off x="1173657" y="1689562"/>
                <a:ext cx="417830" cy="49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1</a:t>
                </a:r>
              </a:p>
            </p:txBody>
          </p:sp>
        </p:grpSp>
      </p:grpSp>
      <p:sp>
        <p:nvSpPr>
          <p:cNvPr id="20" name="文本框 19"/>
          <p:cNvSpPr txBox="1"/>
          <p:nvPr/>
        </p:nvSpPr>
        <p:spPr>
          <a:xfrm>
            <a:off x="611505" y="1635760"/>
            <a:ext cx="7815580" cy="2811026"/>
          </a:xfrm>
          <a:prstGeom prst="rect">
            <a:avLst/>
          </a:prstGeom>
        </p:spPr>
        <p:txBody>
          <a:bodyPr wrap="square">
            <a:spAutoFit/>
          </a:bodyPr>
          <a:lstStyle/>
          <a:p>
            <a:pPr marL="171450" indent="-171450" algn="l" defTabSz="266700">
              <a:spcBef>
                <a:spcPts val="500"/>
              </a:spcBef>
              <a:spcAft>
                <a:spcPts val="500"/>
              </a:spcAft>
              <a:buFont typeface="Wingdings" panose="05000000000000000000" charset="0"/>
              <a:buChar char="Ø"/>
            </a:pP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中央八项规定是指 </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2012 </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年 </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12 </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月 </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日，中共中央政治局召开会议审议通过的</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中央政治局关于改进工作作风、密切联系群众的八项规定</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。因其内容涵盖改进调查研究、精简会议活动、精简文件简报、规范出访活动、改进警卫工作、改进新闻报道、严格文稿发表、厉行勤俭节约这八个方面，所以被简称为 “中央八项规定” 或 “八项规定” 。此后，</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2017 </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年 </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10 </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月 </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27 </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日，十九届中央政治局首次会议审议通过了</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中共中央政治局贯彻落实中央八项规定的实施细则</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，对相关要求进行了进一步细化。</a:t>
            </a:r>
            <a:endParaRPr lang="en-US" altLang="zh-CN" sz="900" dirty="0">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gn="l" defTabSz="266700">
              <a:spcBef>
                <a:spcPts val="500"/>
              </a:spcBef>
              <a:spcAft>
                <a:spcPts val="500"/>
              </a:spcAft>
              <a:buFont typeface="Wingdings" panose="05000000000000000000" charset="0"/>
              <a:buChar char="Ø"/>
            </a:pP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而“中央八项规定精神” 的内涵更为丰富和广泛。为了配合八项规定的实施，中央相继制定出台了一系列重要党内法规，像</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党政机关厉行节约反对浪费条例</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党政机关国内公务接待管理规定</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关于党政机关停止新建楼堂馆所和清理办公用房的通知</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因公临时出国经费管理办法</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关于全面推进公务用车制度改革的指导意见</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等。各地各部门也依据中央八项规定，结合自身实际制定了相应的具体规定，这些都属于落实中央八项规定精神的细则。</a:t>
            </a:r>
          </a:p>
          <a:p>
            <a:pPr marL="171450" indent="-171450" algn="l" defTabSz="266700">
              <a:spcBef>
                <a:spcPct val="0"/>
              </a:spcBef>
              <a:spcAft>
                <a:spcPct val="0"/>
              </a:spcAft>
              <a:buFont typeface="Wingdings" panose="05000000000000000000" charset="0"/>
              <a:buChar char="Ø"/>
            </a:pP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从区别来看，八项规定最初主要是针对中央政治局委员的作风建设提出的纪律要求，为领导干部树立了行为标杆。而中央八项规定精神的核心在于反“四风”，即形式主义、官僚主义、享乐主义和奢靡之风，它面向的是广大党员群体。当党员违反中央八项规定精神时，并不是直接依据八项规定进行定性处理，而是依据</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中国共产党纪律处分条例</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分则中对应的具体条款来认定。</a:t>
            </a:r>
            <a:endParaRPr lang="en-US" altLang="zh-CN" sz="900" dirty="0">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gn="l" defTabSz="266700">
              <a:spcBef>
                <a:spcPts val="500"/>
              </a:spcBef>
              <a:spcAft>
                <a:spcPts val="500"/>
              </a:spcAft>
              <a:buFont typeface="Wingdings" panose="05000000000000000000" charset="0"/>
              <a:buChar char="Ø"/>
            </a:pP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综合八项规定的内容，其精神实质可概括为：</a:t>
            </a:r>
            <a:r>
              <a:rPr lang="zh-CN" altLang="en-US" sz="1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厉行勤俭节约、坚决反对奢侈浪费和奢靡之风、坚持廉洁从政、秉持务实的工作作风</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等。任何与之相悖的行为，都属于违反中央八项规定精神。随着纪律处分条例、党内政治生活准则、党内监督条例、问责条例等一系列党内法规的修订和出台，中央八项规定精神得到了进一步细化和深化，纪律要求更加严明，问责机制也更加完善。党的二十大对锲而不舍落实中央八项规定精神作出新部署，强调抓住“关键少数” 以上率下，持续深化纠治 “四风”，重点整治形式主义、官僚主义，坚决破除特权思想和特权行为。这一系列举措充分表明，中央八项规定精神已成为新时代全面从严治党的重要内容和显著特征。</a:t>
            </a:r>
          </a:p>
        </p:txBody>
      </p:sp>
    </p:spTree>
  </p:cSld>
  <p:clrMapOvr>
    <a:masterClrMapping/>
  </p:clrMapOvr>
  <p:transition spd="slow">
    <p:randomBar dir="vert"/>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336dfdf4233373777114b2955c9268fc0568da"/>
  <p:tag name="COMMONDATA" val="eyJoZGlkIjoiZmE0MTIwZmM5MTcyMTU2MWQwMmMxOGE0OGM3ZTQ5NTcifQ=="/>
  <p:tag name="FULLTEXTBEAUTIFYED" val="1"/>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PA" val="v5.2.9"/>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PA" val="v5.2.9"/>
</p:tagLst>
</file>

<file path=ppt/tags/tag26.xml><?xml version="1.0" encoding="utf-8"?>
<p:tagLst xmlns:a="http://schemas.openxmlformats.org/drawingml/2006/main" xmlns:r="http://schemas.openxmlformats.org/officeDocument/2006/relationships" xmlns:p="http://schemas.openxmlformats.org/presentationml/2006/main">
  <p:tag name="PA" val="v5.2.9"/>
</p:tagLst>
</file>

<file path=ppt/tags/tag27.xml><?xml version="1.0" encoding="utf-8"?>
<p:tagLst xmlns:a="http://schemas.openxmlformats.org/drawingml/2006/main" xmlns:r="http://schemas.openxmlformats.org/officeDocument/2006/relationships" xmlns:p="http://schemas.openxmlformats.org/presentationml/2006/main">
  <p:tag name="PA" val="v5.2.9"/>
</p:tagLst>
</file>

<file path=ppt/tags/tag28.xml><?xml version="1.0" encoding="utf-8"?>
<p:tagLst xmlns:a="http://schemas.openxmlformats.org/drawingml/2006/main" xmlns:r="http://schemas.openxmlformats.org/officeDocument/2006/relationships" xmlns:p="http://schemas.openxmlformats.org/presentationml/2006/main">
  <p:tag name="PA" val="v5.2.9"/>
</p:tagLst>
</file>

<file path=ppt/tags/tag29.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PA" val="v5.2.9"/>
</p:tagLst>
</file>

<file path=ppt/tags/tag31.xml><?xml version="1.0" encoding="utf-8"?>
<p:tagLst xmlns:a="http://schemas.openxmlformats.org/drawingml/2006/main" xmlns:r="http://schemas.openxmlformats.org/officeDocument/2006/relationships" xmlns:p="http://schemas.openxmlformats.org/presentationml/2006/main">
  <p:tag name="PA" val="v5.2.9"/>
</p:tagLst>
</file>

<file path=ppt/tags/tag32.xml><?xml version="1.0" encoding="utf-8"?>
<p:tagLst xmlns:a="http://schemas.openxmlformats.org/drawingml/2006/main" xmlns:r="http://schemas.openxmlformats.org/officeDocument/2006/relationships" xmlns:p="http://schemas.openxmlformats.org/presentationml/2006/main">
  <p:tag name="PA" val="v5.2.9"/>
</p:tagLst>
</file>

<file path=ppt/tags/tag33.xml><?xml version="1.0" encoding="utf-8"?>
<p:tagLst xmlns:a="http://schemas.openxmlformats.org/drawingml/2006/main" xmlns:r="http://schemas.openxmlformats.org/officeDocument/2006/relationships" xmlns:p="http://schemas.openxmlformats.org/presentationml/2006/main">
  <p:tag name="PA" val="v5.2.9"/>
</p:tagLst>
</file>

<file path=ppt/tags/tag34.xml><?xml version="1.0" encoding="utf-8"?>
<p:tagLst xmlns:a="http://schemas.openxmlformats.org/drawingml/2006/main" xmlns:r="http://schemas.openxmlformats.org/officeDocument/2006/relationships" xmlns:p="http://schemas.openxmlformats.org/presentationml/2006/main">
  <p:tag name="PA" val="v5.2.9"/>
</p:tagLst>
</file>

<file path=ppt/tags/tag35.xml><?xml version="1.0" encoding="utf-8"?>
<p:tagLst xmlns:a="http://schemas.openxmlformats.org/drawingml/2006/main" xmlns:r="http://schemas.openxmlformats.org/officeDocument/2006/relationships" xmlns:p="http://schemas.openxmlformats.org/presentationml/2006/main">
  <p:tag name="PA" val="v5.2.9"/>
</p:tagLst>
</file>

<file path=ppt/tags/tag36.xml><?xml version="1.0" encoding="utf-8"?>
<p:tagLst xmlns:a="http://schemas.openxmlformats.org/drawingml/2006/main" xmlns:r="http://schemas.openxmlformats.org/officeDocument/2006/relationships" xmlns:p="http://schemas.openxmlformats.org/presentationml/2006/main">
  <p:tag name="PA" val="v5.2.9"/>
</p:tagLst>
</file>

<file path=ppt/tags/tag37.xml><?xml version="1.0" encoding="utf-8"?>
<p:tagLst xmlns:a="http://schemas.openxmlformats.org/drawingml/2006/main" xmlns:r="http://schemas.openxmlformats.org/officeDocument/2006/relationships" xmlns:p="http://schemas.openxmlformats.org/presentationml/2006/main">
  <p:tag name="PA" val="v5.2.9"/>
</p:tagLst>
</file>

<file path=ppt/tags/tag38.xml><?xml version="1.0" encoding="utf-8"?>
<p:tagLst xmlns:a="http://schemas.openxmlformats.org/drawingml/2006/main" xmlns:r="http://schemas.openxmlformats.org/officeDocument/2006/relationships" xmlns:p="http://schemas.openxmlformats.org/presentationml/2006/main">
  <p:tag name="PA" val="v5.2.9"/>
</p:tagLst>
</file>

<file path=ppt/tags/tag39.xml><?xml version="1.0" encoding="utf-8"?>
<p:tagLst xmlns:a="http://schemas.openxmlformats.org/drawingml/2006/main" xmlns:r="http://schemas.openxmlformats.org/officeDocument/2006/relationships" xmlns:p="http://schemas.openxmlformats.org/presentationml/2006/main">
  <p:tag name="PA" val="v5.2.9"/>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PA" val="v5.2.9"/>
</p:tagLst>
</file>

<file path=ppt/tags/tag41.xml><?xml version="1.0" encoding="utf-8"?>
<p:tagLst xmlns:a="http://schemas.openxmlformats.org/drawingml/2006/main" xmlns:r="http://schemas.openxmlformats.org/officeDocument/2006/relationships" xmlns:p="http://schemas.openxmlformats.org/presentationml/2006/main">
  <p:tag name="PA" val="v5.2.9"/>
</p:tagLst>
</file>

<file path=ppt/tags/tag42.xml><?xml version="1.0" encoding="utf-8"?>
<p:tagLst xmlns:a="http://schemas.openxmlformats.org/drawingml/2006/main" xmlns:r="http://schemas.openxmlformats.org/officeDocument/2006/relationships" xmlns:p="http://schemas.openxmlformats.org/presentationml/2006/main">
  <p:tag name="PA" val="v5.2.9"/>
</p:tagLst>
</file>

<file path=ppt/tags/tag43.xml><?xml version="1.0" encoding="utf-8"?>
<p:tagLst xmlns:a="http://schemas.openxmlformats.org/drawingml/2006/main" xmlns:r="http://schemas.openxmlformats.org/officeDocument/2006/relationships" xmlns:p="http://schemas.openxmlformats.org/presentationml/2006/main">
  <p:tag name="PA" val="v5.2.9"/>
</p:tagLst>
</file>

<file path=ppt/tags/tag44.xml><?xml version="1.0" encoding="utf-8"?>
<p:tagLst xmlns:a="http://schemas.openxmlformats.org/drawingml/2006/main" xmlns:r="http://schemas.openxmlformats.org/officeDocument/2006/relationships" xmlns:p="http://schemas.openxmlformats.org/presentationml/2006/main">
  <p:tag name="PA" val="v5.2.9"/>
</p:tagLst>
</file>

<file path=ppt/tags/tag45.xml><?xml version="1.0" encoding="utf-8"?>
<p:tagLst xmlns:a="http://schemas.openxmlformats.org/drawingml/2006/main" xmlns:r="http://schemas.openxmlformats.org/officeDocument/2006/relationships" xmlns:p="http://schemas.openxmlformats.org/presentationml/2006/main">
  <p:tag name="PA" val="v5.2.9"/>
</p:tagLst>
</file>

<file path=ppt/tags/tag46.xml><?xml version="1.0" encoding="utf-8"?>
<p:tagLst xmlns:a="http://schemas.openxmlformats.org/drawingml/2006/main" xmlns:r="http://schemas.openxmlformats.org/officeDocument/2006/relationships" xmlns:p="http://schemas.openxmlformats.org/presentationml/2006/main">
  <p:tag name="PA" val="v5.2.9"/>
</p:tagLst>
</file>

<file path=ppt/tags/tag47.xml><?xml version="1.0" encoding="utf-8"?>
<p:tagLst xmlns:a="http://schemas.openxmlformats.org/drawingml/2006/main" xmlns:r="http://schemas.openxmlformats.org/officeDocument/2006/relationships" xmlns:p="http://schemas.openxmlformats.org/presentationml/2006/main">
  <p:tag name="PA" val="v5.2.9"/>
</p:tagLst>
</file>

<file path=ppt/tags/tag48.xml><?xml version="1.0" encoding="utf-8"?>
<p:tagLst xmlns:a="http://schemas.openxmlformats.org/drawingml/2006/main" xmlns:r="http://schemas.openxmlformats.org/officeDocument/2006/relationships" xmlns:p="http://schemas.openxmlformats.org/presentationml/2006/main">
  <p:tag name="PA" val="v5.2.9"/>
</p:tagLst>
</file>

<file path=ppt/tags/tag49.xml><?xml version="1.0" encoding="utf-8"?>
<p:tagLst xmlns:a="http://schemas.openxmlformats.org/drawingml/2006/main" xmlns:r="http://schemas.openxmlformats.org/officeDocument/2006/relationships" xmlns:p="http://schemas.openxmlformats.org/presentationml/2006/main">
  <p:tag name="PA" val="v5.2.9"/>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PA" val="v5.2.9"/>
</p:tagLst>
</file>

<file path=ppt/tags/tag51.xml><?xml version="1.0" encoding="utf-8"?>
<p:tagLst xmlns:a="http://schemas.openxmlformats.org/drawingml/2006/main" xmlns:r="http://schemas.openxmlformats.org/officeDocument/2006/relationships" xmlns:p="http://schemas.openxmlformats.org/presentationml/2006/main">
  <p:tag name="PA" val="v5.2.9"/>
</p:tagLst>
</file>

<file path=ppt/tags/tag52.xml><?xml version="1.0" encoding="utf-8"?>
<p:tagLst xmlns:a="http://schemas.openxmlformats.org/drawingml/2006/main" xmlns:r="http://schemas.openxmlformats.org/officeDocument/2006/relationships" xmlns:p="http://schemas.openxmlformats.org/presentationml/2006/main">
  <p:tag name="KSO_WM_DIAGRAM_VIRTUALLY_FRAME" val="{&quot;height&quot;:286.5715748031496,&quot;left&quot;:84.8,&quot;top&quot;:210.4284251968504,&quot;width&quot;:797.2983464566929}"/>
</p:tagLst>
</file>

<file path=ppt/tags/tag53.xml><?xml version="1.0" encoding="utf-8"?>
<p:tagLst xmlns:a="http://schemas.openxmlformats.org/drawingml/2006/main" xmlns:r="http://schemas.openxmlformats.org/officeDocument/2006/relationships" xmlns:p="http://schemas.openxmlformats.org/presentationml/2006/main">
  <p:tag name="KSO_WM_DIAGRAM_VIRTUALLY_FRAME" val="{&quot;height&quot;:286.5715748031496,&quot;left&quot;:84.8,&quot;top&quot;:210.4284251968504,&quot;width&quot;:797.2983464566929}"/>
</p:tagLst>
</file>

<file path=ppt/tags/tag54.xml><?xml version="1.0" encoding="utf-8"?>
<p:tagLst xmlns:a="http://schemas.openxmlformats.org/drawingml/2006/main" xmlns:r="http://schemas.openxmlformats.org/officeDocument/2006/relationships" xmlns:p="http://schemas.openxmlformats.org/presentationml/2006/main">
  <p:tag name="KSO_WM_DIAGRAM_VIRTUALLY_FRAME" val="{&quot;height&quot;:286.5715748031496,&quot;left&quot;:84.8,&quot;top&quot;:210.4284251968504,&quot;width&quot;:797.2983464566929}"/>
</p:tagLst>
</file>

<file path=ppt/tags/tag55.xml><?xml version="1.0" encoding="utf-8"?>
<p:tagLst xmlns:a="http://schemas.openxmlformats.org/drawingml/2006/main" xmlns:r="http://schemas.openxmlformats.org/officeDocument/2006/relationships" xmlns:p="http://schemas.openxmlformats.org/presentationml/2006/main">
  <p:tag name="KSO_WM_DIAGRAM_VIRTUALLY_FRAME" val="{&quot;height&quot;:286.5715748031496,&quot;left&quot;:84.8,&quot;top&quot;:210.4284251968504,&quot;width&quot;:797.2983464566929}"/>
</p:tagLst>
</file>

<file path=ppt/tags/tag56.xml><?xml version="1.0" encoding="utf-8"?>
<p:tagLst xmlns:a="http://schemas.openxmlformats.org/drawingml/2006/main" xmlns:r="http://schemas.openxmlformats.org/officeDocument/2006/relationships" xmlns:p="http://schemas.openxmlformats.org/presentationml/2006/main">
  <p:tag name="KSO_WM_DIAGRAM_VIRTUALLY_FRAME" val="{&quot;height&quot;:286.5715748031496,&quot;left&quot;:84.8,&quot;top&quot;:210.4284251968504,&quot;width&quot;:797.2983464566929}"/>
</p:tagLst>
</file>

<file path=ppt/tags/tag57.xml><?xml version="1.0" encoding="utf-8"?>
<p:tagLst xmlns:a="http://schemas.openxmlformats.org/drawingml/2006/main" xmlns:r="http://schemas.openxmlformats.org/officeDocument/2006/relationships" xmlns:p="http://schemas.openxmlformats.org/presentationml/2006/main">
  <p:tag name="KSO_WM_DIAGRAM_VIRTUALLY_FRAME" val="{&quot;height&quot;:286.5715748031496,&quot;left&quot;:84.8,&quot;top&quot;:210.4284251968504,&quot;width&quot;:797.2983464566929}"/>
</p:tagLst>
</file>

<file path=ppt/tags/tag58.xml><?xml version="1.0" encoding="utf-8"?>
<p:tagLst xmlns:a="http://schemas.openxmlformats.org/drawingml/2006/main" xmlns:r="http://schemas.openxmlformats.org/officeDocument/2006/relationships" xmlns:p="http://schemas.openxmlformats.org/presentationml/2006/main">
  <p:tag name="KSO_WM_DIAGRAM_VIRTUALLY_FRAME" val="{&quot;height&quot;:286.5715748031496,&quot;left&quot;:84.8,&quot;top&quot;:210.4284251968504,&quot;width&quot;:797.2983464566929}"/>
</p:tagLst>
</file>

<file path=ppt/tags/tag59.xml><?xml version="1.0" encoding="utf-8"?>
<p:tagLst xmlns:a="http://schemas.openxmlformats.org/drawingml/2006/main" xmlns:r="http://schemas.openxmlformats.org/officeDocument/2006/relationships" xmlns:p="http://schemas.openxmlformats.org/presentationml/2006/main">
  <p:tag name="KSO_WM_DIAGRAM_VIRTUALLY_FRAME" val="{&quot;height&quot;:286.5715748031496,&quot;left&quot;:84.8,&quot;top&quot;:210.4284251968504,&quot;width&quot;:797.2983464566929}"/>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DIAGRAM_VIRTUALLY_FRAME" val="{&quot;height&quot;:286.5715748031496,&quot;left&quot;:84.8,&quot;top&quot;:210.4284251968504,&quot;width&quot;:797.2983464566929}"/>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200">
  <a:themeElements>
    <a:clrScheme name="问号">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3B3B"/>
      </a:folHlink>
    </a:clrScheme>
    <a:fontScheme name="Office">
      <a:majorFont>
        <a:latin typeface="微软雅黑"/>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微软雅黑"/>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自定义 1">
      <a:dk1>
        <a:srgbClr val="C4261D"/>
      </a:dk1>
      <a:lt1>
        <a:srgbClr val="FF9900"/>
      </a:lt1>
      <a:dk2>
        <a:srgbClr val="4D4D4D"/>
      </a:dk2>
      <a:lt2>
        <a:srgbClr val="929090"/>
      </a:lt2>
      <a:accent1>
        <a:srgbClr val="F1F1F1"/>
      </a:accent1>
      <a:accent2>
        <a:srgbClr val="FFFFFF"/>
      </a:accent2>
      <a:accent3>
        <a:srgbClr val="C4261D"/>
      </a:accent3>
      <a:accent4>
        <a:srgbClr val="FF9900"/>
      </a:accent4>
      <a:accent5>
        <a:srgbClr val="4D4D4D"/>
      </a:accent5>
      <a:accent6>
        <a:srgbClr val="999999"/>
      </a:accent6>
      <a:hlink>
        <a:srgbClr val="F1F1F1"/>
      </a:hlink>
      <a:folHlink>
        <a:srgbClr val="DEDEDD"/>
      </a:folHlink>
    </a:clrScheme>
    <a:fontScheme name="">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微软雅黑"/>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微软雅黑"/>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微软雅黑"/>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2608</Words>
  <Application>Microsoft Office PowerPoint</Application>
  <PresentationFormat>全屏显示(16:9)</PresentationFormat>
  <Paragraphs>60</Paragraphs>
  <Slides>14</Slides>
  <Notes>5</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14</vt:i4>
      </vt:variant>
    </vt:vector>
  </HeadingPairs>
  <TitlesOfParts>
    <vt:vector size="22" baseType="lpstr">
      <vt:lpstr>等线</vt:lpstr>
      <vt:lpstr>华文细黑</vt:lpstr>
      <vt:lpstr>楷体_GB2312</vt:lpstr>
      <vt:lpstr>微软雅黑</vt:lpstr>
      <vt:lpstr>Arial</vt:lpstr>
      <vt:lpstr>Wingdings</vt:lpstr>
      <vt:lpstr>200</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108710740@qq.com</cp:lastModifiedBy>
  <cp:revision>8</cp:revision>
  <dcterms:created xsi:type="dcterms:W3CDTF">2025-03-31T02:42:27Z</dcterms:created>
  <dcterms:modified xsi:type="dcterms:W3CDTF">2025-06-10T07:18:35Z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87F98AF9E35D42FD92611ADB5D67506D_13</vt:lpwstr>
  </property>
  <property fmtid="{D5CDD505-2E9C-101B-9397-08002B2CF9AE}" pid="3" name="KSOProductBuildVer">
    <vt:lpwstr>2052-12.1.0.20305</vt:lpwstr>
  </property>
</Properties>
</file>