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handoutMasterIdLst>
    <p:handoutMasterId r:id="rId74"/>
  </p:handoutMasterIdLst>
  <p:sldIdLst>
    <p:sldId id="256" r:id="rId2"/>
    <p:sldId id="257" r:id="rId3"/>
    <p:sldId id="258" r:id="rId4"/>
    <p:sldId id="259" r:id="rId5"/>
    <p:sldId id="504" r:id="rId6"/>
    <p:sldId id="464" r:id="rId7"/>
    <p:sldId id="463" r:id="rId8"/>
    <p:sldId id="263" r:id="rId9"/>
    <p:sldId id="264" r:id="rId10"/>
    <p:sldId id="265" r:id="rId11"/>
    <p:sldId id="477" r:id="rId12"/>
    <p:sldId id="478" r:id="rId13"/>
    <p:sldId id="337" r:id="rId14"/>
    <p:sldId id="425" r:id="rId15"/>
    <p:sldId id="272" r:id="rId16"/>
    <p:sldId id="479" r:id="rId17"/>
    <p:sldId id="480" r:id="rId18"/>
    <p:sldId id="481" r:id="rId19"/>
    <p:sldId id="274" r:id="rId20"/>
    <p:sldId id="467" r:id="rId21"/>
    <p:sldId id="482" r:id="rId22"/>
    <p:sldId id="483" r:id="rId23"/>
    <p:sldId id="484" r:id="rId24"/>
    <p:sldId id="485" r:id="rId25"/>
    <p:sldId id="486" r:id="rId26"/>
    <p:sldId id="488" r:id="rId27"/>
    <p:sldId id="487" r:id="rId28"/>
    <p:sldId id="490" r:id="rId29"/>
    <p:sldId id="491" r:id="rId30"/>
    <p:sldId id="443" r:id="rId31"/>
    <p:sldId id="492" r:id="rId32"/>
    <p:sldId id="493" r:id="rId33"/>
    <p:sldId id="270" r:id="rId34"/>
    <p:sldId id="291" r:id="rId35"/>
    <p:sldId id="494" r:id="rId36"/>
    <p:sldId id="305" r:id="rId37"/>
    <p:sldId id="292" r:id="rId38"/>
    <p:sldId id="293" r:id="rId39"/>
    <p:sldId id="495" r:id="rId40"/>
    <p:sldId id="294" r:id="rId41"/>
    <p:sldId id="295" r:id="rId42"/>
    <p:sldId id="318" r:id="rId43"/>
    <p:sldId id="319" r:id="rId44"/>
    <p:sldId id="320" r:id="rId45"/>
    <p:sldId id="496" r:id="rId46"/>
    <p:sldId id="321" r:id="rId47"/>
    <p:sldId id="322" r:id="rId48"/>
    <p:sldId id="323" r:id="rId49"/>
    <p:sldId id="472" r:id="rId50"/>
    <p:sldId id="324" r:id="rId51"/>
    <p:sldId id="325" r:id="rId52"/>
    <p:sldId id="497" r:id="rId53"/>
    <p:sldId id="326" r:id="rId54"/>
    <p:sldId id="498" r:id="rId55"/>
    <p:sldId id="327" r:id="rId56"/>
    <p:sldId id="328" r:id="rId57"/>
    <p:sldId id="499" r:id="rId58"/>
    <p:sldId id="500" r:id="rId59"/>
    <p:sldId id="329" r:id="rId60"/>
    <p:sldId id="330" r:id="rId61"/>
    <p:sldId id="505" r:id="rId62"/>
    <p:sldId id="331" r:id="rId63"/>
    <p:sldId id="475" r:id="rId64"/>
    <p:sldId id="332" r:id="rId65"/>
    <p:sldId id="333" r:id="rId66"/>
    <p:sldId id="476" r:id="rId67"/>
    <p:sldId id="334" r:id="rId68"/>
    <p:sldId id="502" r:id="rId69"/>
    <p:sldId id="503" r:id="rId70"/>
    <p:sldId id="449" r:id="rId71"/>
    <p:sldId id="271" r:id="rId7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4" autoAdjust="0"/>
    <p:restoredTop sz="96110" autoAdjust="0"/>
  </p:normalViewPr>
  <p:slideViewPr>
    <p:cSldViewPr>
      <p:cViewPr varScale="1">
        <p:scale>
          <a:sx n="113" d="100"/>
          <a:sy n="113" d="100"/>
        </p:scale>
        <p:origin x="654" y="96"/>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emf"/><Relationship Id="rId4" Type="http://schemas.openxmlformats.org/officeDocument/2006/relationships/image" Target="../media/image7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2021/9/9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55613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2021/9/9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5733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a:t>
            </a:fld>
            <a:endParaRPr lang="zh-CN" altLang="en-US"/>
          </a:p>
        </p:txBody>
      </p:sp>
    </p:spTree>
    <p:extLst>
      <p:ext uri="{BB962C8B-B14F-4D97-AF65-F5344CB8AC3E}">
        <p14:creationId xmlns:p14="http://schemas.microsoft.com/office/powerpoint/2010/main" val="426522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37</a:t>
            </a:fld>
            <a:endParaRPr lang="zh-CN" altLang="en-US"/>
          </a:p>
        </p:txBody>
      </p:sp>
    </p:spTree>
    <p:extLst>
      <p:ext uri="{BB962C8B-B14F-4D97-AF65-F5344CB8AC3E}">
        <p14:creationId xmlns:p14="http://schemas.microsoft.com/office/powerpoint/2010/main" val="283262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pPr/>
              <a:t>2021/9/9</a:t>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pPr/>
              <a:t>‹#›</a:t>
            </a:fld>
            <a:endParaRPr lang="zh-CN" altLang="en-US">
              <a:solidFill>
                <a:srgbClr val="000000"/>
              </a:solidFill>
            </a:endParaRPr>
          </a:p>
        </p:txBody>
      </p:sp>
      <p:pic>
        <p:nvPicPr>
          <p:cNvPr id="5" name="图片 4">
            <a:extLst>
              <a:ext uri="{FF2B5EF4-FFF2-40B4-BE49-F238E27FC236}">
                <a16:creationId xmlns="" xmlns:a16="http://schemas.microsoft.com/office/drawing/2014/main" id="{4A51DD8C-2448-6749-979B-E40EFF86C3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22575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0209396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8359902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4149874"/>
            <a:ext cx="12190413" cy="270971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7080524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8319714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41508145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4078876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8148998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46238588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426B33F1-6A19-9C40-A7B1-9CFF7B3B4025}"/>
              </a:ext>
            </a:extLst>
          </p:cNvPr>
          <p:cNvSpPr/>
          <p:nvPr userDrawn="1"/>
        </p:nvSpPr>
        <p:spPr>
          <a:xfrm>
            <a:off x="0" y="195857"/>
            <a:ext cx="541867"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矩形 5">
            <a:extLst>
              <a:ext uri="{FF2B5EF4-FFF2-40B4-BE49-F238E27FC236}">
                <a16:creationId xmlns="" xmlns:a16="http://schemas.microsoft.com/office/drawing/2014/main" id="{A73676C6-1FD3-7641-BDD0-7DE1809B2CC3}"/>
              </a:ext>
            </a:extLst>
          </p:cNvPr>
          <p:cNvSpPr/>
          <p:nvPr userDrawn="1"/>
        </p:nvSpPr>
        <p:spPr>
          <a:xfrm>
            <a:off x="608438" y="195857"/>
            <a:ext cx="158045" cy="680400"/>
          </a:xfrm>
          <a:prstGeom prst="rect">
            <a:avLst/>
          </a:prstGeom>
          <a:solidFill>
            <a:srgbClr val="F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矩形 6">
            <a:extLst>
              <a:ext uri="{FF2B5EF4-FFF2-40B4-BE49-F238E27FC236}">
                <a16:creationId xmlns="" xmlns:a16="http://schemas.microsoft.com/office/drawing/2014/main" id="{48FED324-0843-E644-A515-3881B5D998CA}"/>
              </a:ext>
            </a:extLst>
          </p:cNvPr>
          <p:cNvSpPr/>
          <p:nvPr userDrawn="1"/>
        </p:nvSpPr>
        <p:spPr>
          <a:xfrm>
            <a:off x="12033956" y="195857"/>
            <a:ext cx="158044"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矩形 7"/>
          <p:cNvSpPr/>
          <p:nvPr userDrawn="1"/>
        </p:nvSpPr>
        <p:spPr>
          <a:xfrm>
            <a:off x="838899" y="195857"/>
            <a:ext cx="11106279" cy="680400"/>
          </a:xfrm>
          <a:prstGeom prst="rect">
            <a:avLst/>
          </a:prstGeom>
          <a:solidFill>
            <a:schemeClr val="accent5">
              <a:lumMod val="10000"/>
              <a:lumOff val="9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620034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7480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896705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4583504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3215594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269161982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2637086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9554035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2996952"/>
            <a:ext cx="12190413" cy="386263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357484890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4A64AD04-5EF6-FE48-938A-2215078438B1}"/>
              </a:ext>
            </a:extLst>
          </p:cNvPr>
          <p:cNvPicPr>
            <a:picLocks noChangeAspect="1"/>
          </p:cNvPicPr>
          <p:nvPr userDrawn="1"/>
        </p:nvPicPr>
        <p:blipFill>
          <a:blip r:embed="rId20">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1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package" Target="../embeddings/Microsoft_Word___3.docx"/></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__4.docx"/><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package" Target="../embeddings/Microsoft_Word___5.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__6.docx"/><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__7.docx"/><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__8.docx"/><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21.emf"/><Relationship Id="rId5" Type="http://schemas.openxmlformats.org/officeDocument/2006/relationships/package" Target="../embeddings/Microsoft_Word___9.docx"/><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tags" Target="../tags/tag3.xml"/><Relationship Id="rId7" Type="http://schemas.openxmlformats.org/officeDocument/2006/relationships/slide" Target="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1.xml"/><Relationship Id="rId10" Type="http://schemas.openxmlformats.org/officeDocument/2006/relationships/slide" Target="slide42.xml"/><Relationship Id="rId4" Type="http://schemas.openxmlformats.org/officeDocument/2006/relationships/tags" Target="../tags/tag4.xml"/><Relationship Id="rId9" Type="http://schemas.openxmlformats.org/officeDocument/2006/relationships/slide" Target="slide3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package" Target="../embeddings/Microsoft_Word___11.docx"/><Relationship Id="rId5" Type="http://schemas.openxmlformats.org/officeDocument/2006/relationships/image" Target="../media/image22.emf"/><Relationship Id="rId4" Type="http://schemas.openxmlformats.org/officeDocument/2006/relationships/package" Target="../embeddings/Microsoft_Word___10.docx"/></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5.xml"/><Relationship Id="rId1" Type="http://schemas.openxmlformats.org/officeDocument/2006/relationships/vmlDrawing" Target="../drawings/vmlDrawing10.vml"/><Relationship Id="rId5" Type="http://schemas.openxmlformats.org/officeDocument/2006/relationships/image" Target="../media/image24.emf"/><Relationship Id="rId4" Type="http://schemas.openxmlformats.org/officeDocument/2006/relationships/package" Target="../embeddings/Microsoft_Word___12.docx"/></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image" Target="../media/image26.png"/><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slide" Target="slide38.xml"/><Relationship Id="rId4" Type="http://schemas.openxmlformats.org/officeDocument/2006/relationships/slide" Target="slide37.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image" Target="../media/image26.png"/><Relationship Id="rId2" Type="http://schemas.openxmlformats.org/officeDocument/2006/relationships/slide" Target="slide34.xml"/><Relationship Id="rId1" Type="http://schemas.openxmlformats.org/officeDocument/2006/relationships/slideLayout" Target="../slideLayouts/slideLayout3.xml"/><Relationship Id="rId6" Type="http://schemas.openxmlformats.org/officeDocument/2006/relationships/slide" Target="slide40.xml"/><Relationship Id="rId5" Type="http://schemas.openxmlformats.org/officeDocument/2006/relationships/slide" Target="slide38.xml"/><Relationship Id="rId4" Type="http://schemas.openxmlformats.org/officeDocument/2006/relationships/slide" Target="slide37.xml"/></Relationships>
</file>

<file path=ppt/slides/_rels/slide36.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image" Target="../media/image27.png"/><Relationship Id="rId2" Type="http://schemas.openxmlformats.org/officeDocument/2006/relationships/slide" Target="slide34.xml"/><Relationship Id="rId1" Type="http://schemas.openxmlformats.org/officeDocument/2006/relationships/slideLayout" Target="../slideLayouts/slideLayout16.xml"/><Relationship Id="rId6" Type="http://schemas.openxmlformats.org/officeDocument/2006/relationships/slide" Target="slide40.xml"/><Relationship Id="rId5" Type="http://schemas.openxmlformats.org/officeDocument/2006/relationships/slide" Target="slide38.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notesSlide" Target="../notesSlides/notesSlide2.xml"/><Relationship Id="rId7" Type="http://schemas.openxmlformats.org/officeDocument/2006/relationships/slide" Target="slide38.xml"/><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slide" Target="slide37.xml"/><Relationship Id="rId5" Type="http://schemas.openxmlformats.org/officeDocument/2006/relationships/slide" Target="slide36.xml"/><Relationship Id="rId10" Type="http://schemas.openxmlformats.org/officeDocument/2006/relationships/image" Target="../media/image28.emf"/><Relationship Id="rId4" Type="http://schemas.openxmlformats.org/officeDocument/2006/relationships/slide" Target="slide34.xml"/><Relationship Id="rId9" Type="http://schemas.openxmlformats.org/officeDocument/2006/relationships/package" Target="../embeddings/Microsoft_Word___13.docx"/></Relationships>
</file>

<file path=ppt/slides/_rels/slide38.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image" Target="../media/image29.png"/><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slide" Target="slide38.xml"/><Relationship Id="rId4" Type="http://schemas.openxmlformats.org/officeDocument/2006/relationships/slide" Target="slide37.xml"/></Relationships>
</file>

<file path=ppt/slides/_rels/slide39.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image" Target="../media/image29.png"/><Relationship Id="rId2" Type="http://schemas.openxmlformats.org/officeDocument/2006/relationships/slide" Target="slide34.xml"/><Relationship Id="rId1" Type="http://schemas.openxmlformats.org/officeDocument/2006/relationships/slideLayout" Target="../slideLayouts/slideLayout3.xml"/><Relationship Id="rId6" Type="http://schemas.openxmlformats.org/officeDocument/2006/relationships/slide" Target="slide40.xml"/><Relationship Id="rId5" Type="http://schemas.openxmlformats.org/officeDocument/2006/relationships/slide" Target="slide38.xml"/><Relationship Id="rId4" Type="http://schemas.openxmlformats.org/officeDocument/2006/relationships/slide" Target="slide3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package" Target="../embeddings/Microsoft_Word___14.docx"/><Relationship Id="rId3" Type="http://schemas.openxmlformats.org/officeDocument/2006/relationships/slide" Target="slide34.xml"/><Relationship Id="rId7" Type="http://schemas.openxmlformats.org/officeDocument/2006/relationships/slide" Target="slide40.xml"/><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slide" Target="slide38.xml"/><Relationship Id="rId5" Type="http://schemas.openxmlformats.org/officeDocument/2006/relationships/slide" Target="slide37.xml"/><Relationship Id="rId10" Type="http://schemas.openxmlformats.org/officeDocument/2006/relationships/image" Target="../media/image31.png"/><Relationship Id="rId4" Type="http://schemas.openxmlformats.org/officeDocument/2006/relationships/slide" Target="slide36.xml"/><Relationship Id="rId9" Type="http://schemas.openxmlformats.org/officeDocument/2006/relationships/image" Target="../media/image30.emf"/></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53.xml"/><Relationship Id="rId18" Type="http://schemas.openxmlformats.org/officeDocument/2006/relationships/slide" Target="slide62.xml"/><Relationship Id="rId3" Type="http://schemas.openxmlformats.org/officeDocument/2006/relationships/image" Target="../media/image33.png"/><Relationship Id="rId21" Type="http://schemas.openxmlformats.org/officeDocument/2006/relationships/slide" Target="slide67.xml"/><Relationship Id="rId7" Type="http://schemas.openxmlformats.org/officeDocument/2006/relationships/slide" Target="slide44.xml"/><Relationship Id="rId12" Type="http://schemas.openxmlformats.org/officeDocument/2006/relationships/slide" Target="slide51.xml"/><Relationship Id="rId17" Type="http://schemas.openxmlformats.org/officeDocument/2006/relationships/slide" Target="slide60.xml"/><Relationship Id="rId2" Type="http://schemas.openxmlformats.org/officeDocument/2006/relationships/slideLayout" Target="../slideLayouts/slideLayout11.xml"/><Relationship Id="rId16" Type="http://schemas.openxmlformats.org/officeDocument/2006/relationships/slide" Target="slide59.xml"/><Relationship Id="rId20" Type="http://schemas.openxmlformats.org/officeDocument/2006/relationships/slide" Target="slide65.xml"/><Relationship Id="rId1" Type="http://schemas.openxmlformats.org/officeDocument/2006/relationships/vmlDrawing" Target="../drawings/vmlDrawing13.vml"/><Relationship Id="rId6" Type="http://schemas.openxmlformats.org/officeDocument/2006/relationships/slide" Target="slide43.xml"/><Relationship Id="rId11" Type="http://schemas.openxmlformats.org/officeDocument/2006/relationships/slide" Target="slide50.xml"/><Relationship Id="rId5" Type="http://schemas.openxmlformats.org/officeDocument/2006/relationships/image" Target="../media/image34.png"/><Relationship Id="rId15" Type="http://schemas.openxmlformats.org/officeDocument/2006/relationships/slide" Target="slide56.xml"/><Relationship Id="rId23" Type="http://schemas.openxmlformats.org/officeDocument/2006/relationships/image" Target="../media/image32.emf"/><Relationship Id="rId10" Type="http://schemas.openxmlformats.org/officeDocument/2006/relationships/slide" Target="slide48.xml"/><Relationship Id="rId19" Type="http://schemas.openxmlformats.org/officeDocument/2006/relationships/slide" Target="slide64.xml"/><Relationship Id="rId4" Type="http://schemas.microsoft.com/office/2007/relationships/hdphoto" Target="../media/hdphoto1.wdp"/><Relationship Id="rId9" Type="http://schemas.openxmlformats.org/officeDocument/2006/relationships/slide" Target="slide47.xml"/><Relationship Id="rId14" Type="http://schemas.openxmlformats.org/officeDocument/2006/relationships/slide" Target="slide55.xml"/><Relationship Id="rId22" Type="http://schemas.openxmlformats.org/officeDocument/2006/relationships/package" Target="../embeddings/Microsoft_Word___15.docx"/></Relationships>
</file>

<file path=ppt/slides/_rels/slide44.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0.xml"/><Relationship Id="rId18" Type="http://schemas.openxmlformats.org/officeDocument/2006/relationships/image" Target="../media/image35.png"/><Relationship Id="rId3" Type="http://schemas.openxmlformats.org/officeDocument/2006/relationships/slide" Target="slide44.xml"/><Relationship Id="rId7" Type="http://schemas.openxmlformats.org/officeDocument/2006/relationships/slide" Target="slide50.xml"/><Relationship Id="rId12" Type="http://schemas.openxmlformats.org/officeDocument/2006/relationships/slide" Target="slide59.xml"/><Relationship Id="rId17" Type="http://schemas.openxmlformats.org/officeDocument/2006/relationships/slide" Target="slide67.xml"/><Relationship Id="rId2" Type="http://schemas.openxmlformats.org/officeDocument/2006/relationships/slide" Target="slide43.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8.xml"/><Relationship Id="rId11" Type="http://schemas.openxmlformats.org/officeDocument/2006/relationships/slide" Target="slide56.xml"/><Relationship Id="rId5" Type="http://schemas.openxmlformats.org/officeDocument/2006/relationships/slide" Target="slide47.xml"/><Relationship Id="rId15" Type="http://schemas.openxmlformats.org/officeDocument/2006/relationships/slide" Target="slide64.xml"/><Relationship Id="rId10" Type="http://schemas.openxmlformats.org/officeDocument/2006/relationships/slide" Target="slide55.xml"/><Relationship Id="rId19" Type="http://schemas.openxmlformats.org/officeDocument/2006/relationships/image" Target="../media/image36.png"/><Relationship Id="rId4" Type="http://schemas.openxmlformats.org/officeDocument/2006/relationships/slide" Target="slide46.xml"/><Relationship Id="rId9" Type="http://schemas.openxmlformats.org/officeDocument/2006/relationships/slide" Target="slide53.xml"/><Relationship Id="rId14" Type="http://schemas.openxmlformats.org/officeDocument/2006/relationships/slide" Target="slide62.xml"/></Relationships>
</file>

<file path=ppt/slides/_rels/slide45.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9.xml"/><Relationship Id="rId18" Type="http://schemas.openxmlformats.org/officeDocument/2006/relationships/slide" Target="slide67.xml"/><Relationship Id="rId26" Type="http://schemas.openxmlformats.org/officeDocument/2006/relationships/image" Target="../media/image39.emf"/><Relationship Id="rId3" Type="http://schemas.openxmlformats.org/officeDocument/2006/relationships/slide" Target="slide43.xml"/><Relationship Id="rId21" Type="http://schemas.openxmlformats.org/officeDocument/2006/relationships/package" Target="../embeddings/Microsoft_Word___16.docx"/><Relationship Id="rId7" Type="http://schemas.openxmlformats.org/officeDocument/2006/relationships/slide" Target="slide48.xml"/><Relationship Id="rId12" Type="http://schemas.openxmlformats.org/officeDocument/2006/relationships/slide" Target="slide56.xml"/><Relationship Id="rId17" Type="http://schemas.openxmlformats.org/officeDocument/2006/relationships/slide" Target="slide65.xml"/><Relationship Id="rId25" Type="http://schemas.openxmlformats.org/officeDocument/2006/relationships/package" Target="../embeddings/Microsoft_Word___18.docx"/><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image" Target="../media/image36.png"/><Relationship Id="rId1" Type="http://schemas.openxmlformats.org/officeDocument/2006/relationships/vmlDrawing" Target="../drawings/vmlDrawing14.vml"/><Relationship Id="rId6" Type="http://schemas.openxmlformats.org/officeDocument/2006/relationships/slide" Target="slide47.xml"/><Relationship Id="rId11" Type="http://schemas.openxmlformats.org/officeDocument/2006/relationships/slide" Target="slide55.xml"/><Relationship Id="rId24" Type="http://schemas.openxmlformats.org/officeDocument/2006/relationships/image" Target="../media/image38.emf"/><Relationship Id="rId5" Type="http://schemas.openxmlformats.org/officeDocument/2006/relationships/slide" Target="slide46.xml"/><Relationship Id="rId15" Type="http://schemas.openxmlformats.org/officeDocument/2006/relationships/slide" Target="slide62.xml"/><Relationship Id="rId23" Type="http://schemas.openxmlformats.org/officeDocument/2006/relationships/package" Target="../embeddings/Microsoft_Word___17.docx"/><Relationship Id="rId10" Type="http://schemas.openxmlformats.org/officeDocument/2006/relationships/slide" Target="slide53.xml"/><Relationship Id="rId19" Type="http://schemas.openxmlformats.org/officeDocument/2006/relationships/image" Target="../media/image35.png"/><Relationship Id="rId4" Type="http://schemas.openxmlformats.org/officeDocument/2006/relationships/slide" Target="slide44.xml"/><Relationship Id="rId9" Type="http://schemas.openxmlformats.org/officeDocument/2006/relationships/slide" Target="slide51.xml"/><Relationship Id="rId14" Type="http://schemas.openxmlformats.org/officeDocument/2006/relationships/slide" Target="slide60.xml"/><Relationship Id="rId22" Type="http://schemas.openxmlformats.org/officeDocument/2006/relationships/image" Target="../media/image37.emf"/></Relationships>
</file>

<file path=ppt/slides/_rels/slide46.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9.xml"/><Relationship Id="rId18" Type="http://schemas.openxmlformats.org/officeDocument/2006/relationships/slide" Target="slide67.xml"/><Relationship Id="rId3" Type="http://schemas.openxmlformats.org/officeDocument/2006/relationships/slide" Target="slide43.xml"/><Relationship Id="rId21" Type="http://schemas.openxmlformats.org/officeDocument/2006/relationships/package" Target="../embeddings/Microsoft_Word___20.docx"/><Relationship Id="rId7" Type="http://schemas.openxmlformats.org/officeDocument/2006/relationships/slide" Target="slide48.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Layout" Target="../slideLayouts/slideLayout12.xml"/><Relationship Id="rId16" Type="http://schemas.openxmlformats.org/officeDocument/2006/relationships/slide" Target="slide64.xml"/><Relationship Id="rId20" Type="http://schemas.openxmlformats.org/officeDocument/2006/relationships/image" Target="../media/image40.emf"/><Relationship Id="rId1" Type="http://schemas.openxmlformats.org/officeDocument/2006/relationships/vmlDrawing" Target="../drawings/vmlDrawing15.vml"/><Relationship Id="rId6" Type="http://schemas.openxmlformats.org/officeDocument/2006/relationships/slide" Target="slide47.xml"/><Relationship Id="rId11" Type="http://schemas.openxmlformats.org/officeDocument/2006/relationships/slide" Target="slide55.xml"/><Relationship Id="rId5" Type="http://schemas.openxmlformats.org/officeDocument/2006/relationships/slide" Target="slide46.xml"/><Relationship Id="rId15" Type="http://schemas.openxmlformats.org/officeDocument/2006/relationships/slide" Target="slide62.xml"/><Relationship Id="rId10" Type="http://schemas.openxmlformats.org/officeDocument/2006/relationships/slide" Target="slide53.xml"/><Relationship Id="rId19" Type="http://schemas.openxmlformats.org/officeDocument/2006/relationships/package" Target="../embeddings/Microsoft_Word___19.docx"/><Relationship Id="rId4" Type="http://schemas.openxmlformats.org/officeDocument/2006/relationships/slide" Target="slide44.xml"/><Relationship Id="rId9" Type="http://schemas.openxmlformats.org/officeDocument/2006/relationships/slide" Target="slide51.xml"/><Relationship Id="rId14" Type="http://schemas.openxmlformats.org/officeDocument/2006/relationships/slide" Target="slide60.xml"/><Relationship Id="rId22" Type="http://schemas.openxmlformats.org/officeDocument/2006/relationships/image" Target="../media/image41.emf"/></Relationships>
</file>

<file path=ppt/slides/_rels/slide47.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9.xml"/><Relationship Id="rId18" Type="http://schemas.openxmlformats.org/officeDocument/2006/relationships/slide" Target="slide67.xml"/><Relationship Id="rId3" Type="http://schemas.openxmlformats.org/officeDocument/2006/relationships/slide" Target="slide43.xml"/><Relationship Id="rId21" Type="http://schemas.openxmlformats.org/officeDocument/2006/relationships/image" Target="../media/image43.png"/><Relationship Id="rId7" Type="http://schemas.openxmlformats.org/officeDocument/2006/relationships/slide" Target="slide48.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Layout" Target="../slideLayouts/slideLayout10.xml"/><Relationship Id="rId16" Type="http://schemas.openxmlformats.org/officeDocument/2006/relationships/slide" Target="slide64.xml"/><Relationship Id="rId20" Type="http://schemas.openxmlformats.org/officeDocument/2006/relationships/image" Target="../media/image42.emf"/><Relationship Id="rId1" Type="http://schemas.openxmlformats.org/officeDocument/2006/relationships/vmlDrawing" Target="../drawings/vmlDrawing16.vml"/><Relationship Id="rId6" Type="http://schemas.openxmlformats.org/officeDocument/2006/relationships/slide" Target="slide47.xml"/><Relationship Id="rId11" Type="http://schemas.openxmlformats.org/officeDocument/2006/relationships/slide" Target="slide55.xml"/><Relationship Id="rId5" Type="http://schemas.openxmlformats.org/officeDocument/2006/relationships/slide" Target="slide46.xml"/><Relationship Id="rId15" Type="http://schemas.openxmlformats.org/officeDocument/2006/relationships/slide" Target="slide62.xml"/><Relationship Id="rId10" Type="http://schemas.openxmlformats.org/officeDocument/2006/relationships/slide" Target="slide53.xml"/><Relationship Id="rId19" Type="http://schemas.openxmlformats.org/officeDocument/2006/relationships/package" Target="../embeddings/Microsoft_Word___21.docx"/><Relationship Id="rId4" Type="http://schemas.openxmlformats.org/officeDocument/2006/relationships/slide" Target="slide44.xml"/><Relationship Id="rId9" Type="http://schemas.openxmlformats.org/officeDocument/2006/relationships/slide" Target="slide51.xml"/><Relationship Id="rId14" Type="http://schemas.openxmlformats.org/officeDocument/2006/relationships/slide" Target="slide60.xml"/></Relationships>
</file>

<file path=ppt/slides/_rels/slide48.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0.xml"/><Relationship Id="rId18" Type="http://schemas.openxmlformats.org/officeDocument/2006/relationships/image" Target="../media/image44.png"/><Relationship Id="rId3" Type="http://schemas.openxmlformats.org/officeDocument/2006/relationships/slide" Target="slide44.xml"/><Relationship Id="rId7" Type="http://schemas.openxmlformats.org/officeDocument/2006/relationships/slide" Target="slide50.xml"/><Relationship Id="rId12" Type="http://schemas.openxmlformats.org/officeDocument/2006/relationships/slide" Target="slide59.xml"/><Relationship Id="rId17" Type="http://schemas.openxmlformats.org/officeDocument/2006/relationships/slide" Target="slide67.xml"/><Relationship Id="rId2" Type="http://schemas.openxmlformats.org/officeDocument/2006/relationships/slide" Target="slide43.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8.xml"/><Relationship Id="rId11" Type="http://schemas.openxmlformats.org/officeDocument/2006/relationships/slide" Target="slide56.xml"/><Relationship Id="rId5" Type="http://schemas.openxmlformats.org/officeDocument/2006/relationships/slide" Target="slide47.xml"/><Relationship Id="rId15" Type="http://schemas.openxmlformats.org/officeDocument/2006/relationships/slide" Target="slide64.xml"/><Relationship Id="rId10" Type="http://schemas.openxmlformats.org/officeDocument/2006/relationships/slide" Target="slide55.xml"/><Relationship Id="rId4" Type="http://schemas.openxmlformats.org/officeDocument/2006/relationships/slide" Target="slide46.xml"/><Relationship Id="rId9" Type="http://schemas.openxmlformats.org/officeDocument/2006/relationships/slide" Target="slide53.xml"/><Relationship Id="rId14" Type="http://schemas.openxmlformats.org/officeDocument/2006/relationships/slide" Target="slide62.xml"/></Relationships>
</file>

<file path=ppt/slides/_rels/slide49.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0.xml"/><Relationship Id="rId18" Type="http://schemas.openxmlformats.org/officeDocument/2006/relationships/image" Target="../media/image44.png"/><Relationship Id="rId3" Type="http://schemas.openxmlformats.org/officeDocument/2006/relationships/slide" Target="slide44.xml"/><Relationship Id="rId7" Type="http://schemas.openxmlformats.org/officeDocument/2006/relationships/slide" Target="slide50.xml"/><Relationship Id="rId12" Type="http://schemas.openxmlformats.org/officeDocument/2006/relationships/slide" Target="slide59.xml"/><Relationship Id="rId17" Type="http://schemas.openxmlformats.org/officeDocument/2006/relationships/slide" Target="slide67.xml"/><Relationship Id="rId2" Type="http://schemas.openxmlformats.org/officeDocument/2006/relationships/slide" Target="slide43.xml"/><Relationship Id="rId16" Type="http://schemas.openxmlformats.org/officeDocument/2006/relationships/slide" Target="slide65.xml"/><Relationship Id="rId1" Type="http://schemas.openxmlformats.org/officeDocument/2006/relationships/slideLayout" Target="../slideLayouts/slideLayout3.xml"/><Relationship Id="rId6" Type="http://schemas.openxmlformats.org/officeDocument/2006/relationships/slide" Target="slide48.xml"/><Relationship Id="rId11" Type="http://schemas.openxmlformats.org/officeDocument/2006/relationships/slide" Target="slide56.xml"/><Relationship Id="rId5" Type="http://schemas.openxmlformats.org/officeDocument/2006/relationships/slide" Target="slide47.xml"/><Relationship Id="rId15" Type="http://schemas.openxmlformats.org/officeDocument/2006/relationships/slide" Target="slide64.xml"/><Relationship Id="rId10" Type="http://schemas.openxmlformats.org/officeDocument/2006/relationships/slide" Target="slide55.xml"/><Relationship Id="rId4" Type="http://schemas.openxmlformats.org/officeDocument/2006/relationships/slide" Target="slide46.xml"/><Relationship Id="rId9" Type="http://schemas.openxmlformats.org/officeDocument/2006/relationships/slide" Target="slide53.xml"/><Relationship Id="rId14" Type="http://schemas.openxmlformats.org/officeDocument/2006/relationships/slide" Target="slide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9.xml"/><Relationship Id="rId18" Type="http://schemas.openxmlformats.org/officeDocument/2006/relationships/slide" Target="slide67.xml"/><Relationship Id="rId3" Type="http://schemas.openxmlformats.org/officeDocument/2006/relationships/slide" Target="slide43.xml"/><Relationship Id="rId21" Type="http://schemas.openxmlformats.org/officeDocument/2006/relationships/package" Target="../embeddings/Microsoft_Word___23.docx"/><Relationship Id="rId7" Type="http://schemas.openxmlformats.org/officeDocument/2006/relationships/slide" Target="slide48.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Layout" Target="../slideLayouts/slideLayout8.xml"/><Relationship Id="rId16" Type="http://schemas.openxmlformats.org/officeDocument/2006/relationships/slide" Target="slide64.xml"/><Relationship Id="rId20" Type="http://schemas.openxmlformats.org/officeDocument/2006/relationships/image" Target="../media/image45.emf"/><Relationship Id="rId1" Type="http://schemas.openxmlformats.org/officeDocument/2006/relationships/vmlDrawing" Target="../drawings/vmlDrawing17.vml"/><Relationship Id="rId6" Type="http://schemas.openxmlformats.org/officeDocument/2006/relationships/slide" Target="slide47.xml"/><Relationship Id="rId11" Type="http://schemas.openxmlformats.org/officeDocument/2006/relationships/slide" Target="slide55.xml"/><Relationship Id="rId24" Type="http://schemas.openxmlformats.org/officeDocument/2006/relationships/image" Target="../media/image47.emf"/><Relationship Id="rId5" Type="http://schemas.openxmlformats.org/officeDocument/2006/relationships/slide" Target="slide46.xml"/><Relationship Id="rId15" Type="http://schemas.openxmlformats.org/officeDocument/2006/relationships/slide" Target="slide62.xml"/><Relationship Id="rId23" Type="http://schemas.openxmlformats.org/officeDocument/2006/relationships/package" Target="../embeddings/Microsoft_Word___24.docx"/><Relationship Id="rId10" Type="http://schemas.openxmlformats.org/officeDocument/2006/relationships/slide" Target="slide53.xml"/><Relationship Id="rId19" Type="http://schemas.openxmlformats.org/officeDocument/2006/relationships/package" Target="../embeddings/Microsoft_Word___22.docx"/><Relationship Id="rId4" Type="http://schemas.openxmlformats.org/officeDocument/2006/relationships/slide" Target="slide44.xml"/><Relationship Id="rId9" Type="http://schemas.openxmlformats.org/officeDocument/2006/relationships/slide" Target="slide51.xml"/><Relationship Id="rId14" Type="http://schemas.openxmlformats.org/officeDocument/2006/relationships/slide" Target="slide60.xml"/><Relationship Id="rId22" Type="http://schemas.openxmlformats.org/officeDocument/2006/relationships/image" Target="../media/image46.emf"/></Relationships>
</file>

<file path=ppt/slides/_rels/slide51.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0.xml"/><Relationship Id="rId18" Type="http://schemas.openxmlformats.org/officeDocument/2006/relationships/image" Target="../media/image48.png"/><Relationship Id="rId3" Type="http://schemas.openxmlformats.org/officeDocument/2006/relationships/slide" Target="slide44.xml"/><Relationship Id="rId7" Type="http://schemas.openxmlformats.org/officeDocument/2006/relationships/slide" Target="slide50.xml"/><Relationship Id="rId12" Type="http://schemas.openxmlformats.org/officeDocument/2006/relationships/slide" Target="slide59.xml"/><Relationship Id="rId17" Type="http://schemas.openxmlformats.org/officeDocument/2006/relationships/slide" Target="slide67.xml"/><Relationship Id="rId2" Type="http://schemas.openxmlformats.org/officeDocument/2006/relationships/slide" Target="slide43.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8.xml"/><Relationship Id="rId11" Type="http://schemas.openxmlformats.org/officeDocument/2006/relationships/slide" Target="slide56.xml"/><Relationship Id="rId5" Type="http://schemas.openxmlformats.org/officeDocument/2006/relationships/slide" Target="slide47.xml"/><Relationship Id="rId15" Type="http://schemas.openxmlformats.org/officeDocument/2006/relationships/slide" Target="slide64.xml"/><Relationship Id="rId10" Type="http://schemas.openxmlformats.org/officeDocument/2006/relationships/slide" Target="slide55.xml"/><Relationship Id="rId4" Type="http://schemas.openxmlformats.org/officeDocument/2006/relationships/slide" Target="slide46.xml"/><Relationship Id="rId9" Type="http://schemas.openxmlformats.org/officeDocument/2006/relationships/slide" Target="slide53.xml"/><Relationship Id="rId14" Type="http://schemas.openxmlformats.org/officeDocument/2006/relationships/slide" Target="slide62.xml"/></Relationships>
</file>

<file path=ppt/slides/_rels/slide52.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9.xml"/><Relationship Id="rId18" Type="http://schemas.openxmlformats.org/officeDocument/2006/relationships/slide" Target="slide67.xml"/><Relationship Id="rId3" Type="http://schemas.openxmlformats.org/officeDocument/2006/relationships/slide" Target="slide43.xml"/><Relationship Id="rId21" Type="http://schemas.openxmlformats.org/officeDocument/2006/relationships/image" Target="../media/image48.png"/><Relationship Id="rId7" Type="http://schemas.openxmlformats.org/officeDocument/2006/relationships/slide" Target="slide48.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image" Target="../media/image49.emf"/><Relationship Id="rId1" Type="http://schemas.openxmlformats.org/officeDocument/2006/relationships/vmlDrawing" Target="../drawings/vmlDrawing18.vml"/><Relationship Id="rId6" Type="http://schemas.openxmlformats.org/officeDocument/2006/relationships/slide" Target="slide47.xml"/><Relationship Id="rId11" Type="http://schemas.openxmlformats.org/officeDocument/2006/relationships/slide" Target="slide55.xml"/><Relationship Id="rId5" Type="http://schemas.openxmlformats.org/officeDocument/2006/relationships/slide" Target="slide46.xml"/><Relationship Id="rId15" Type="http://schemas.openxmlformats.org/officeDocument/2006/relationships/slide" Target="slide62.xml"/><Relationship Id="rId10" Type="http://schemas.openxmlformats.org/officeDocument/2006/relationships/slide" Target="slide53.xml"/><Relationship Id="rId19" Type="http://schemas.openxmlformats.org/officeDocument/2006/relationships/package" Target="../embeddings/Microsoft_Word___25.docx"/><Relationship Id="rId4" Type="http://schemas.openxmlformats.org/officeDocument/2006/relationships/slide" Target="slide44.xml"/><Relationship Id="rId9" Type="http://schemas.openxmlformats.org/officeDocument/2006/relationships/slide" Target="slide51.xml"/><Relationship Id="rId14" Type="http://schemas.openxmlformats.org/officeDocument/2006/relationships/slide" Target="slide60.xml"/></Relationships>
</file>

<file path=ppt/slides/_rels/slide53.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0.xml"/><Relationship Id="rId3" Type="http://schemas.openxmlformats.org/officeDocument/2006/relationships/slide" Target="slide44.xml"/><Relationship Id="rId7" Type="http://schemas.openxmlformats.org/officeDocument/2006/relationships/slide" Target="slide50.xml"/><Relationship Id="rId12" Type="http://schemas.openxmlformats.org/officeDocument/2006/relationships/slide" Target="slide59.xml"/><Relationship Id="rId17" Type="http://schemas.openxmlformats.org/officeDocument/2006/relationships/slide" Target="slide67.xml"/><Relationship Id="rId2" Type="http://schemas.openxmlformats.org/officeDocument/2006/relationships/slide" Target="slide43.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8.xml"/><Relationship Id="rId11" Type="http://schemas.openxmlformats.org/officeDocument/2006/relationships/slide" Target="slide56.xml"/><Relationship Id="rId5" Type="http://schemas.openxmlformats.org/officeDocument/2006/relationships/slide" Target="slide47.xml"/><Relationship Id="rId15" Type="http://schemas.openxmlformats.org/officeDocument/2006/relationships/slide" Target="slide64.xml"/><Relationship Id="rId10" Type="http://schemas.openxmlformats.org/officeDocument/2006/relationships/slide" Target="slide55.xml"/><Relationship Id="rId4" Type="http://schemas.openxmlformats.org/officeDocument/2006/relationships/slide" Target="slide46.xml"/><Relationship Id="rId9" Type="http://schemas.openxmlformats.org/officeDocument/2006/relationships/slide" Target="slide53.xml"/><Relationship Id="rId14" Type="http://schemas.openxmlformats.org/officeDocument/2006/relationships/slide" Target="slide62.xml"/></Relationships>
</file>

<file path=ppt/slides/_rels/slide54.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9.xml"/><Relationship Id="rId18" Type="http://schemas.openxmlformats.org/officeDocument/2006/relationships/slide" Target="slide67.xml"/><Relationship Id="rId3" Type="http://schemas.openxmlformats.org/officeDocument/2006/relationships/slide" Target="slide43.xml"/><Relationship Id="rId21" Type="http://schemas.openxmlformats.org/officeDocument/2006/relationships/package" Target="../embeddings/Microsoft_Word___27.docx"/><Relationship Id="rId7" Type="http://schemas.openxmlformats.org/officeDocument/2006/relationships/slide" Target="slide48.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Layout" Target="../slideLayouts/slideLayout6.xml"/><Relationship Id="rId16" Type="http://schemas.openxmlformats.org/officeDocument/2006/relationships/slide" Target="slide64.xml"/><Relationship Id="rId20" Type="http://schemas.openxmlformats.org/officeDocument/2006/relationships/image" Target="../media/image50.emf"/><Relationship Id="rId1" Type="http://schemas.openxmlformats.org/officeDocument/2006/relationships/vmlDrawing" Target="../drawings/vmlDrawing19.vml"/><Relationship Id="rId6" Type="http://schemas.openxmlformats.org/officeDocument/2006/relationships/slide" Target="slide47.xml"/><Relationship Id="rId11" Type="http://schemas.openxmlformats.org/officeDocument/2006/relationships/slide" Target="slide55.xml"/><Relationship Id="rId5" Type="http://schemas.openxmlformats.org/officeDocument/2006/relationships/slide" Target="slide46.xml"/><Relationship Id="rId15" Type="http://schemas.openxmlformats.org/officeDocument/2006/relationships/slide" Target="slide62.xml"/><Relationship Id="rId10" Type="http://schemas.openxmlformats.org/officeDocument/2006/relationships/slide" Target="slide53.xml"/><Relationship Id="rId19" Type="http://schemas.openxmlformats.org/officeDocument/2006/relationships/package" Target="../embeddings/Microsoft_Word___26.docx"/><Relationship Id="rId4" Type="http://schemas.openxmlformats.org/officeDocument/2006/relationships/slide" Target="slide44.xml"/><Relationship Id="rId9" Type="http://schemas.openxmlformats.org/officeDocument/2006/relationships/slide" Target="slide51.xml"/><Relationship Id="rId14" Type="http://schemas.openxmlformats.org/officeDocument/2006/relationships/slide" Target="slide60.xml"/><Relationship Id="rId22" Type="http://schemas.openxmlformats.org/officeDocument/2006/relationships/image" Target="../media/image51.emf"/></Relationships>
</file>

<file path=ppt/slides/_rels/slide55.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9.xml"/><Relationship Id="rId18" Type="http://schemas.openxmlformats.org/officeDocument/2006/relationships/slide" Target="slide67.xml"/><Relationship Id="rId3" Type="http://schemas.openxmlformats.org/officeDocument/2006/relationships/slide" Target="slide43.xml"/><Relationship Id="rId21" Type="http://schemas.openxmlformats.org/officeDocument/2006/relationships/image" Target="../media/image52.emf"/><Relationship Id="rId7" Type="http://schemas.openxmlformats.org/officeDocument/2006/relationships/slide" Target="slide48.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Layout" Target="../slideLayouts/slideLayout9.xml"/><Relationship Id="rId16" Type="http://schemas.openxmlformats.org/officeDocument/2006/relationships/slide" Target="slide64.xml"/><Relationship Id="rId20" Type="http://schemas.openxmlformats.org/officeDocument/2006/relationships/package" Target="../embeddings/Microsoft_Word___28.docx"/><Relationship Id="rId1" Type="http://schemas.openxmlformats.org/officeDocument/2006/relationships/vmlDrawing" Target="../drawings/vmlDrawing20.vml"/><Relationship Id="rId6" Type="http://schemas.openxmlformats.org/officeDocument/2006/relationships/slide" Target="slide47.xml"/><Relationship Id="rId11" Type="http://schemas.openxmlformats.org/officeDocument/2006/relationships/slide" Target="slide55.xml"/><Relationship Id="rId5" Type="http://schemas.openxmlformats.org/officeDocument/2006/relationships/slide" Target="slide46.xml"/><Relationship Id="rId15" Type="http://schemas.openxmlformats.org/officeDocument/2006/relationships/slide" Target="slide62.xml"/><Relationship Id="rId10" Type="http://schemas.openxmlformats.org/officeDocument/2006/relationships/slide" Target="slide53.xml"/><Relationship Id="rId19" Type="http://schemas.openxmlformats.org/officeDocument/2006/relationships/image" Target="../media/image53.png"/><Relationship Id="rId4" Type="http://schemas.openxmlformats.org/officeDocument/2006/relationships/slide" Target="slide44.xml"/><Relationship Id="rId9" Type="http://schemas.openxmlformats.org/officeDocument/2006/relationships/slide" Target="slide51.xml"/><Relationship Id="rId14" Type="http://schemas.openxmlformats.org/officeDocument/2006/relationships/slide" Target="slide60.xml"/></Relationships>
</file>

<file path=ppt/slides/_rels/slide56.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9.xml"/><Relationship Id="rId18" Type="http://schemas.openxmlformats.org/officeDocument/2006/relationships/slide" Target="slide67.xml"/><Relationship Id="rId3" Type="http://schemas.openxmlformats.org/officeDocument/2006/relationships/slide" Target="slide43.xml"/><Relationship Id="rId21" Type="http://schemas.openxmlformats.org/officeDocument/2006/relationships/image" Target="../media/image54.emf"/><Relationship Id="rId7" Type="http://schemas.openxmlformats.org/officeDocument/2006/relationships/slide" Target="slide48.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Layout" Target="../slideLayouts/slideLayout10.xml"/><Relationship Id="rId16" Type="http://schemas.openxmlformats.org/officeDocument/2006/relationships/slide" Target="slide64.xml"/><Relationship Id="rId20" Type="http://schemas.openxmlformats.org/officeDocument/2006/relationships/package" Target="../embeddings/Microsoft_Word___29.docx"/><Relationship Id="rId1" Type="http://schemas.openxmlformats.org/officeDocument/2006/relationships/vmlDrawing" Target="../drawings/vmlDrawing21.vml"/><Relationship Id="rId6" Type="http://schemas.openxmlformats.org/officeDocument/2006/relationships/slide" Target="slide47.xml"/><Relationship Id="rId11" Type="http://schemas.openxmlformats.org/officeDocument/2006/relationships/slide" Target="slide55.xml"/><Relationship Id="rId5" Type="http://schemas.openxmlformats.org/officeDocument/2006/relationships/slide" Target="slide46.xml"/><Relationship Id="rId15" Type="http://schemas.openxmlformats.org/officeDocument/2006/relationships/slide" Target="slide62.xml"/><Relationship Id="rId23" Type="http://schemas.openxmlformats.org/officeDocument/2006/relationships/image" Target="../media/image55.emf"/><Relationship Id="rId10" Type="http://schemas.openxmlformats.org/officeDocument/2006/relationships/slide" Target="slide53.xml"/><Relationship Id="rId19" Type="http://schemas.openxmlformats.org/officeDocument/2006/relationships/image" Target="../media/image56.png"/><Relationship Id="rId4" Type="http://schemas.openxmlformats.org/officeDocument/2006/relationships/slide" Target="slide44.xml"/><Relationship Id="rId9" Type="http://schemas.openxmlformats.org/officeDocument/2006/relationships/slide" Target="slide51.xml"/><Relationship Id="rId14" Type="http://schemas.openxmlformats.org/officeDocument/2006/relationships/slide" Target="slide60.xml"/><Relationship Id="rId22" Type="http://schemas.openxmlformats.org/officeDocument/2006/relationships/package" Target="../embeddings/Microsoft_Word___30.docx"/></Relationships>
</file>

<file path=ppt/slides/_rels/slide57.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9.xml"/><Relationship Id="rId18" Type="http://schemas.openxmlformats.org/officeDocument/2006/relationships/slide" Target="slide67.xml"/><Relationship Id="rId3" Type="http://schemas.openxmlformats.org/officeDocument/2006/relationships/slide" Target="slide43.xml"/><Relationship Id="rId21" Type="http://schemas.openxmlformats.org/officeDocument/2006/relationships/image" Target="../media/image57.emf"/><Relationship Id="rId7" Type="http://schemas.openxmlformats.org/officeDocument/2006/relationships/slide" Target="slide48.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Layout" Target="../slideLayouts/slideLayout9.xml"/><Relationship Id="rId16" Type="http://schemas.openxmlformats.org/officeDocument/2006/relationships/slide" Target="slide64.xml"/><Relationship Id="rId20" Type="http://schemas.openxmlformats.org/officeDocument/2006/relationships/package" Target="../embeddings/Microsoft_Word___31.docx"/><Relationship Id="rId1" Type="http://schemas.openxmlformats.org/officeDocument/2006/relationships/vmlDrawing" Target="../drawings/vmlDrawing22.vml"/><Relationship Id="rId6" Type="http://schemas.openxmlformats.org/officeDocument/2006/relationships/slide" Target="slide47.xml"/><Relationship Id="rId11" Type="http://schemas.openxmlformats.org/officeDocument/2006/relationships/slide" Target="slide55.xml"/><Relationship Id="rId5" Type="http://schemas.openxmlformats.org/officeDocument/2006/relationships/slide" Target="slide46.xml"/><Relationship Id="rId15" Type="http://schemas.openxmlformats.org/officeDocument/2006/relationships/slide" Target="slide62.xml"/><Relationship Id="rId23" Type="http://schemas.openxmlformats.org/officeDocument/2006/relationships/image" Target="../media/image58.emf"/><Relationship Id="rId10" Type="http://schemas.openxmlformats.org/officeDocument/2006/relationships/slide" Target="slide53.xml"/><Relationship Id="rId19" Type="http://schemas.openxmlformats.org/officeDocument/2006/relationships/image" Target="../media/image56.png"/><Relationship Id="rId4" Type="http://schemas.openxmlformats.org/officeDocument/2006/relationships/slide" Target="slide44.xml"/><Relationship Id="rId9" Type="http://schemas.openxmlformats.org/officeDocument/2006/relationships/slide" Target="slide51.xml"/><Relationship Id="rId14" Type="http://schemas.openxmlformats.org/officeDocument/2006/relationships/slide" Target="slide60.xml"/><Relationship Id="rId22" Type="http://schemas.openxmlformats.org/officeDocument/2006/relationships/package" Target="../embeddings/Microsoft_Word___32.docx"/></Relationships>
</file>

<file path=ppt/slides/_rels/slide58.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9.xml"/><Relationship Id="rId18" Type="http://schemas.openxmlformats.org/officeDocument/2006/relationships/slide" Target="slide67.xml"/><Relationship Id="rId3" Type="http://schemas.openxmlformats.org/officeDocument/2006/relationships/slide" Target="slide43.xml"/><Relationship Id="rId21" Type="http://schemas.openxmlformats.org/officeDocument/2006/relationships/image" Target="../media/image59.emf"/><Relationship Id="rId7" Type="http://schemas.openxmlformats.org/officeDocument/2006/relationships/slide" Target="slide48.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Layout" Target="../slideLayouts/slideLayout9.xml"/><Relationship Id="rId16" Type="http://schemas.openxmlformats.org/officeDocument/2006/relationships/slide" Target="slide64.xml"/><Relationship Id="rId20" Type="http://schemas.openxmlformats.org/officeDocument/2006/relationships/package" Target="../embeddings/Microsoft_Word___33.docx"/><Relationship Id="rId1" Type="http://schemas.openxmlformats.org/officeDocument/2006/relationships/vmlDrawing" Target="../drawings/vmlDrawing23.vml"/><Relationship Id="rId6" Type="http://schemas.openxmlformats.org/officeDocument/2006/relationships/slide" Target="slide47.xml"/><Relationship Id="rId11" Type="http://schemas.openxmlformats.org/officeDocument/2006/relationships/slide" Target="slide55.xml"/><Relationship Id="rId5" Type="http://schemas.openxmlformats.org/officeDocument/2006/relationships/slide" Target="slide46.xml"/><Relationship Id="rId15" Type="http://schemas.openxmlformats.org/officeDocument/2006/relationships/slide" Target="slide62.xml"/><Relationship Id="rId23" Type="http://schemas.openxmlformats.org/officeDocument/2006/relationships/image" Target="../media/image60.emf"/><Relationship Id="rId10" Type="http://schemas.openxmlformats.org/officeDocument/2006/relationships/slide" Target="slide53.xml"/><Relationship Id="rId19" Type="http://schemas.openxmlformats.org/officeDocument/2006/relationships/image" Target="../media/image56.png"/><Relationship Id="rId4" Type="http://schemas.openxmlformats.org/officeDocument/2006/relationships/slide" Target="slide44.xml"/><Relationship Id="rId9" Type="http://schemas.openxmlformats.org/officeDocument/2006/relationships/slide" Target="slide51.xml"/><Relationship Id="rId14" Type="http://schemas.openxmlformats.org/officeDocument/2006/relationships/slide" Target="slide60.xml"/><Relationship Id="rId22" Type="http://schemas.openxmlformats.org/officeDocument/2006/relationships/package" Target="../embeddings/Microsoft_Word___34.docx"/></Relationships>
</file>

<file path=ppt/slides/_rels/slide59.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5.xml"/><Relationship Id="rId18" Type="http://schemas.openxmlformats.org/officeDocument/2006/relationships/slide" Target="slide64.xml"/><Relationship Id="rId3" Type="http://schemas.microsoft.com/office/2007/relationships/hdphoto" Target="../media/hdphoto1.wdp"/><Relationship Id="rId21" Type="http://schemas.openxmlformats.org/officeDocument/2006/relationships/image" Target="../media/image61.png"/><Relationship Id="rId7" Type="http://schemas.openxmlformats.org/officeDocument/2006/relationships/slide" Target="slide46.xml"/><Relationship Id="rId12" Type="http://schemas.openxmlformats.org/officeDocument/2006/relationships/slide" Target="slide53.xml"/><Relationship Id="rId17" Type="http://schemas.openxmlformats.org/officeDocument/2006/relationships/slide" Target="slide62.xml"/><Relationship Id="rId2" Type="http://schemas.openxmlformats.org/officeDocument/2006/relationships/image" Target="../media/image33.png"/><Relationship Id="rId16" Type="http://schemas.openxmlformats.org/officeDocument/2006/relationships/slide" Target="slide60.xml"/><Relationship Id="rId20" Type="http://schemas.openxmlformats.org/officeDocument/2006/relationships/slide" Target="slide67.xml"/><Relationship Id="rId1" Type="http://schemas.openxmlformats.org/officeDocument/2006/relationships/slideLayout" Target="../slideLayouts/slideLayout15.xml"/><Relationship Id="rId6" Type="http://schemas.openxmlformats.org/officeDocument/2006/relationships/slide" Target="slide44.xml"/><Relationship Id="rId11" Type="http://schemas.openxmlformats.org/officeDocument/2006/relationships/slide" Target="slide51.xml"/><Relationship Id="rId5" Type="http://schemas.openxmlformats.org/officeDocument/2006/relationships/slide" Target="slide43.xml"/><Relationship Id="rId15" Type="http://schemas.openxmlformats.org/officeDocument/2006/relationships/slide" Target="slide59.xml"/><Relationship Id="rId10" Type="http://schemas.openxmlformats.org/officeDocument/2006/relationships/slide" Target="slide50.xml"/><Relationship Id="rId19" Type="http://schemas.openxmlformats.org/officeDocument/2006/relationships/slide" Target="slide65.xml"/><Relationship Id="rId4" Type="http://schemas.openxmlformats.org/officeDocument/2006/relationships/image" Target="../media/image34.png"/><Relationship Id="rId9" Type="http://schemas.openxmlformats.org/officeDocument/2006/relationships/slide" Target="slide48.xml"/><Relationship Id="rId14" Type="http://schemas.openxmlformats.org/officeDocument/2006/relationships/slide" Target="slide56.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0.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0.xml"/><Relationship Id="rId18" Type="http://schemas.openxmlformats.org/officeDocument/2006/relationships/image" Target="../media/image62.png"/><Relationship Id="rId3" Type="http://schemas.openxmlformats.org/officeDocument/2006/relationships/slide" Target="slide44.xml"/><Relationship Id="rId7" Type="http://schemas.openxmlformats.org/officeDocument/2006/relationships/slide" Target="slide50.xml"/><Relationship Id="rId12" Type="http://schemas.openxmlformats.org/officeDocument/2006/relationships/slide" Target="slide59.xml"/><Relationship Id="rId17" Type="http://schemas.openxmlformats.org/officeDocument/2006/relationships/slide" Target="slide67.xml"/><Relationship Id="rId2" Type="http://schemas.openxmlformats.org/officeDocument/2006/relationships/slide" Target="slide43.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8.xml"/><Relationship Id="rId11" Type="http://schemas.openxmlformats.org/officeDocument/2006/relationships/slide" Target="slide56.xml"/><Relationship Id="rId5" Type="http://schemas.openxmlformats.org/officeDocument/2006/relationships/slide" Target="slide47.xml"/><Relationship Id="rId15" Type="http://schemas.openxmlformats.org/officeDocument/2006/relationships/slide" Target="slide64.xml"/><Relationship Id="rId10" Type="http://schemas.openxmlformats.org/officeDocument/2006/relationships/slide" Target="slide55.xml"/><Relationship Id="rId19" Type="http://schemas.openxmlformats.org/officeDocument/2006/relationships/image" Target="../media/image63.png"/><Relationship Id="rId4" Type="http://schemas.openxmlformats.org/officeDocument/2006/relationships/slide" Target="slide46.xml"/><Relationship Id="rId9" Type="http://schemas.openxmlformats.org/officeDocument/2006/relationships/slide" Target="slide53.xml"/><Relationship Id="rId14" Type="http://schemas.openxmlformats.org/officeDocument/2006/relationships/slide" Target="slide62.xml"/></Relationships>
</file>

<file path=ppt/slides/_rels/slide61.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9.xml"/><Relationship Id="rId18" Type="http://schemas.openxmlformats.org/officeDocument/2006/relationships/slide" Target="slide67.xml"/><Relationship Id="rId3" Type="http://schemas.openxmlformats.org/officeDocument/2006/relationships/slide" Target="slide43.xml"/><Relationship Id="rId21" Type="http://schemas.openxmlformats.org/officeDocument/2006/relationships/package" Target="../embeddings/Microsoft_Word___35.docx"/><Relationship Id="rId7" Type="http://schemas.openxmlformats.org/officeDocument/2006/relationships/slide" Target="slide48.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image" Target="../media/image63.png"/><Relationship Id="rId1" Type="http://schemas.openxmlformats.org/officeDocument/2006/relationships/vmlDrawing" Target="../drawings/vmlDrawing24.vml"/><Relationship Id="rId6" Type="http://schemas.openxmlformats.org/officeDocument/2006/relationships/slide" Target="slide47.xml"/><Relationship Id="rId11" Type="http://schemas.openxmlformats.org/officeDocument/2006/relationships/slide" Target="slide55.xml"/><Relationship Id="rId5" Type="http://schemas.openxmlformats.org/officeDocument/2006/relationships/slide" Target="slide46.xml"/><Relationship Id="rId15" Type="http://schemas.openxmlformats.org/officeDocument/2006/relationships/slide" Target="slide62.xml"/><Relationship Id="rId10" Type="http://schemas.openxmlformats.org/officeDocument/2006/relationships/slide" Target="slide53.xml"/><Relationship Id="rId19" Type="http://schemas.openxmlformats.org/officeDocument/2006/relationships/image" Target="../media/image62.png"/><Relationship Id="rId4" Type="http://schemas.openxmlformats.org/officeDocument/2006/relationships/slide" Target="slide44.xml"/><Relationship Id="rId9" Type="http://schemas.openxmlformats.org/officeDocument/2006/relationships/slide" Target="slide51.xml"/><Relationship Id="rId14" Type="http://schemas.openxmlformats.org/officeDocument/2006/relationships/slide" Target="slide60.xml"/><Relationship Id="rId22" Type="http://schemas.openxmlformats.org/officeDocument/2006/relationships/image" Target="../media/image64.emf"/></Relationships>
</file>

<file path=ppt/slides/_rels/slide62.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0.xml"/><Relationship Id="rId18" Type="http://schemas.openxmlformats.org/officeDocument/2006/relationships/image" Target="../media/image65.png"/><Relationship Id="rId3" Type="http://schemas.openxmlformats.org/officeDocument/2006/relationships/slide" Target="slide44.xml"/><Relationship Id="rId7" Type="http://schemas.openxmlformats.org/officeDocument/2006/relationships/slide" Target="slide50.xml"/><Relationship Id="rId12" Type="http://schemas.openxmlformats.org/officeDocument/2006/relationships/slide" Target="slide59.xml"/><Relationship Id="rId17" Type="http://schemas.openxmlformats.org/officeDocument/2006/relationships/slide" Target="slide67.xml"/><Relationship Id="rId2" Type="http://schemas.openxmlformats.org/officeDocument/2006/relationships/slide" Target="slide43.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8.xml"/><Relationship Id="rId11" Type="http://schemas.openxmlformats.org/officeDocument/2006/relationships/slide" Target="slide56.xml"/><Relationship Id="rId5" Type="http://schemas.openxmlformats.org/officeDocument/2006/relationships/slide" Target="slide47.xml"/><Relationship Id="rId15" Type="http://schemas.openxmlformats.org/officeDocument/2006/relationships/slide" Target="slide64.xml"/><Relationship Id="rId10" Type="http://schemas.openxmlformats.org/officeDocument/2006/relationships/slide" Target="slide55.xml"/><Relationship Id="rId4" Type="http://schemas.openxmlformats.org/officeDocument/2006/relationships/slide" Target="slide46.xml"/><Relationship Id="rId9" Type="http://schemas.openxmlformats.org/officeDocument/2006/relationships/slide" Target="slide53.xml"/><Relationship Id="rId14" Type="http://schemas.openxmlformats.org/officeDocument/2006/relationships/slide" Target="slide62.xml"/></Relationships>
</file>

<file path=ppt/slides/_rels/slide63.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0.xml"/><Relationship Id="rId3" Type="http://schemas.openxmlformats.org/officeDocument/2006/relationships/slide" Target="slide44.xml"/><Relationship Id="rId7" Type="http://schemas.openxmlformats.org/officeDocument/2006/relationships/slide" Target="slide50.xml"/><Relationship Id="rId12" Type="http://schemas.openxmlformats.org/officeDocument/2006/relationships/slide" Target="slide59.xml"/><Relationship Id="rId17" Type="http://schemas.openxmlformats.org/officeDocument/2006/relationships/slide" Target="slide67.xml"/><Relationship Id="rId2" Type="http://schemas.openxmlformats.org/officeDocument/2006/relationships/slide" Target="slide43.xml"/><Relationship Id="rId16" Type="http://schemas.openxmlformats.org/officeDocument/2006/relationships/slide" Target="slide65.xml"/><Relationship Id="rId1" Type="http://schemas.openxmlformats.org/officeDocument/2006/relationships/slideLayout" Target="../slideLayouts/slideLayout3.xml"/><Relationship Id="rId6" Type="http://schemas.openxmlformats.org/officeDocument/2006/relationships/slide" Target="slide48.xml"/><Relationship Id="rId11" Type="http://schemas.openxmlformats.org/officeDocument/2006/relationships/slide" Target="slide56.xml"/><Relationship Id="rId5" Type="http://schemas.openxmlformats.org/officeDocument/2006/relationships/slide" Target="slide47.xml"/><Relationship Id="rId15" Type="http://schemas.openxmlformats.org/officeDocument/2006/relationships/slide" Target="slide64.xml"/><Relationship Id="rId10" Type="http://schemas.openxmlformats.org/officeDocument/2006/relationships/slide" Target="slide55.xml"/><Relationship Id="rId4" Type="http://schemas.openxmlformats.org/officeDocument/2006/relationships/slide" Target="slide46.xml"/><Relationship Id="rId9" Type="http://schemas.openxmlformats.org/officeDocument/2006/relationships/slide" Target="slide53.xml"/><Relationship Id="rId14" Type="http://schemas.openxmlformats.org/officeDocument/2006/relationships/slide" Target="slide62.xml"/></Relationships>
</file>

<file path=ppt/slides/_rels/slide64.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0.xml"/><Relationship Id="rId18" Type="http://schemas.openxmlformats.org/officeDocument/2006/relationships/image" Target="../media/image66.png"/><Relationship Id="rId3" Type="http://schemas.openxmlformats.org/officeDocument/2006/relationships/slide" Target="slide44.xml"/><Relationship Id="rId7" Type="http://schemas.openxmlformats.org/officeDocument/2006/relationships/slide" Target="slide50.xml"/><Relationship Id="rId12" Type="http://schemas.openxmlformats.org/officeDocument/2006/relationships/slide" Target="slide59.xml"/><Relationship Id="rId17" Type="http://schemas.openxmlformats.org/officeDocument/2006/relationships/slide" Target="slide67.xml"/><Relationship Id="rId2" Type="http://schemas.openxmlformats.org/officeDocument/2006/relationships/slide" Target="slide43.xml"/><Relationship Id="rId16" Type="http://schemas.openxmlformats.org/officeDocument/2006/relationships/slide" Target="slide65.xml"/><Relationship Id="rId1" Type="http://schemas.openxmlformats.org/officeDocument/2006/relationships/slideLayout" Target="../slideLayouts/slideLayout15.xml"/><Relationship Id="rId6" Type="http://schemas.openxmlformats.org/officeDocument/2006/relationships/slide" Target="slide48.xml"/><Relationship Id="rId11" Type="http://schemas.openxmlformats.org/officeDocument/2006/relationships/slide" Target="slide56.xml"/><Relationship Id="rId5" Type="http://schemas.openxmlformats.org/officeDocument/2006/relationships/slide" Target="slide47.xml"/><Relationship Id="rId15" Type="http://schemas.openxmlformats.org/officeDocument/2006/relationships/slide" Target="slide64.xml"/><Relationship Id="rId10" Type="http://schemas.openxmlformats.org/officeDocument/2006/relationships/slide" Target="slide55.xml"/><Relationship Id="rId4" Type="http://schemas.openxmlformats.org/officeDocument/2006/relationships/slide" Target="slide46.xml"/><Relationship Id="rId9" Type="http://schemas.openxmlformats.org/officeDocument/2006/relationships/slide" Target="slide53.xml"/><Relationship Id="rId14" Type="http://schemas.openxmlformats.org/officeDocument/2006/relationships/slide" Target="slide62.xml"/></Relationships>
</file>

<file path=ppt/slides/_rels/slide65.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5.xml"/><Relationship Id="rId18" Type="http://schemas.openxmlformats.org/officeDocument/2006/relationships/slide" Target="slide64.xml"/><Relationship Id="rId3" Type="http://schemas.microsoft.com/office/2007/relationships/hdphoto" Target="../media/hdphoto1.wdp"/><Relationship Id="rId21" Type="http://schemas.openxmlformats.org/officeDocument/2006/relationships/image" Target="../media/image67.png"/><Relationship Id="rId7" Type="http://schemas.openxmlformats.org/officeDocument/2006/relationships/slide" Target="slide46.xml"/><Relationship Id="rId12" Type="http://schemas.openxmlformats.org/officeDocument/2006/relationships/slide" Target="slide53.xml"/><Relationship Id="rId17" Type="http://schemas.openxmlformats.org/officeDocument/2006/relationships/slide" Target="slide62.xml"/><Relationship Id="rId2" Type="http://schemas.openxmlformats.org/officeDocument/2006/relationships/image" Target="../media/image33.png"/><Relationship Id="rId16" Type="http://schemas.openxmlformats.org/officeDocument/2006/relationships/slide" Target="slide60.xml"/><Relationship Id="rId20" Type="http://schemas.openxmlformats.org/officeDocument/2006/relationships/slide" Target="slide67.xml"/><Relationship Id="rId1" Type="http://schemas.openxmlformats.org/officeDocument/2006/relationships/slideLayout" Target="../slideLayouts/slideLayout2.xml"/><Relationship Id="rId6" Type="http://schemas.openxmlformats.org/officeDocument/2006/relationships/slide" Target="slide44.xml"/><Relationship Id="rId11" Type="http://schemas.openxmlformats.org/officeDocument/2006/relationships/slide" Target="slide51.xml"/><Relationship Id="rId5" Type="http://schemas.openxmlformats.org/officeDocument/2006/relationships/slide" Target="slide43.xml"/><Relationship Id="rId15" Type="http://schemas.openxmlformats.org/officeDocument/2006/relationships/slide" Target="slide59.xml"/><Relationship Id="rId10" Type="http://schemas.openxmlformats.org/officeDocument/2006/relationships/slide" Target="slide50.xml"/><Relationship Id="rId19" Type="http://schemas.openxmlformats.org/officeDocument/2006/relationships/slide" Target="slide65.xml"/><Relationship Id="rId4" Type="http://schemas.openxmlformats.org/officeDocument/2006/relationships/image" Target="../media/image34.png"/><Relationship Id="rId9" Type="http://schemas.openxmlformats.org/officeDocument/2006/relationships/slide" Target="slide48.xml"/><Relationship Id="rId14" Type="http://schemas.openxmlformats.org/officeDocument/2006/relationships/slide" Target="slide56.xml"/></Relationships>
</file>

<file path=ppt/slides/_rels/slide66.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9.xml"/><Relationship Id="rId18" Type="http://schemas.openxmlformats.org/officeDocument/2006/relationships/slide" Target="slide67.xml"/><Relationship Id="rId3" Type="http://schemas.openxmlformats.org/officeDocument/2006/relationships/slide" Target="slide43.xml"/><Relationship Id="rId21" Type="http://schemas.openxmlformats.org/officeDocument/2006/relationships/image" Target="../media/image67.png"/><Relationship Id="rId7" Type="http://schemas.openxmlformats.org/officeDocument/2006/relationships/slide" Target="slide48.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image" Target="../media/image68.emf"/><Relationship Id="rId1" Type="http://schemas.openxmlformats.org/officeDocument/2006/relationships/vmlDrawing" Target="../drawings/vmlDrawing25.vml"/><Relationship Id="rId6" Type="http://schemas.openxmlformats.org/officeDocument/2006/relationships/slide" Target="slide47.xml"/><Relationship Id="rId11" Type="http://schemas.openxmlformats.org/officeDocument/2006/relationships/slide" Target="slide55.xml"/><Relationship Id="rId5" Type="http://schemas.openxmlformats.org/officeDocument/2006/relationships/slide" Target="slide46.xml"/><Relationship Id="rId15" Type="http://schemas.openxmlformats.org/officeDocument/2006/relationships/slide" Target="slide62.xml"/><Relationship Id="rId10" Type="http://schemas.openxmlformats.org/officeDocument/2006/relationships/slide" Target="slide53.xml"/><Relationship Id="rId19" Type="http://schemas.openxmlformats.org/officeDocument/2006/relationships/package" Target="../embeddings/Microsoft_Word___36.docx"/><Relationship Id="rId4" Type="http://schemas.openxmlformats.org/officeDocument/2006/relationships/slide" Target="slide44.xml"/><Relationship Id="rId9" Type="http://schemas.openxmlformats.org/officeDocument/2006/relationships/slide" Target="slide51.xml"/><Relationship Id="rId14" Type="http://schemas.openxmlformats.org/officeDocument/2006/relationships/slide" Target="slide60.xml"/></Relationships>
</file>

<file path=ppt/slides/_rels/slide67.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0.xml"/><Relationship Id="rId3" Type="http://schemas.openxmlformats.org/officeDocument/2006/relationships/slide" Target="slide44.xml"/><Relationship Id="rId7" Type="http://schemas.openxmlformats.org/officeDocument/2006/relationships/slide" Target="slide50.xml"/><Relationship Id="rId12" Type="http://schemas.openxmlformats.org/officeDocument/2006/relationships/slide" Target="slide59.xml"/><Relationship Id="rId17" Type="http://schemas.openxmlformats.org/officeDocument/2006/relationships/slide" Target="slide67.xml"/><Relationship Id="rId2" Type="http://schemas.openxmlformats.org/officeDocument/2006/relationships/slide" Target="slide43.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8.xml"/><Relationship Id="rId11" Type="http://schemas.openxmlformats.org/officeDocument/2006/relationships/slide" Target="slide56.xml"/><Relationship Id="rId5" Type="http://schemas.openxmlformats.org/officeDocument/2006/relationships/slide" Target="slide47.xml"/><Relationship Id="rId15" Type="http://schemas.openxmlformats.org/officeDocument/2006/relationships/slide" Target="slide64.xml"/><Relationship Id="rId10" Type="http://schemas.openxmlformats.org/officeDocument/2006/relationships/slide" Target="slide55.xml"/><Relationship Id="rId4" Type="http://schemas.openxmlformats.org/officeDocument/2006/relationships/slide" Target="slide46.xml"/><Relationship Id="rId9" Type="http://schemas.openxmlformats.org/officeDocument/2006/relationships/slide" Target="slide53.xml"/><Relationship Id="rId14" Type="http://schemas.openxmlformats.org/officeDocument/2006/relationships/slide" Target="slide62.xml"/></Relationships>
</file>

<file path=ppt/slides/_rels/slide68.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60.xml"/><Relationship Id="rId18" Type="http://schemas.openxmlformats.org/officeDocument/2006/relationships/image" Target="../media/image69.png"/><Relationship Id="rId3" Type="http://schemas.openxmlformats.org/officeDocument/2006/relationships/slide" Target="slide44.xml"/><Relationship Id="rId7" Type="http://schemas.openxmlformats.org/officeDocument/2006/relationships/slide" Target="slide50.xml"/><Relationship Id="rId12" Type="http://schemas.openxmlformats.org/officeDocument/2006/relationships/slide" Target="slide59.xml"/><Relationship Id="rId17" Type="http://schemas.openxmlformats.org/officeDocument/2006/relationships/slide" Target="slide67.xml"/><Relationship Id="rId2" Type="http://schemas.openxmlformats.org/officeDocument/2006/relationships/slide" Target="slide43.xml"/><Relationship Id="rId16" Type="http://schemas.openxmlformats.org/officeDocument/2006/relationships/slide" Target="slide65.xml"/><Relationship Id="rId1" Type="http://schemas.openxmlformats.org/officeDocument/2006/relationships/slideLayout" Target="../slideLayouts/slideLayout2.xml"/><Relationship Id="rId6" Type="http://schemas.openxmlformats.org/officeDocument/2006/relationships/slide" Target="slide48.xml"/><Relationship Id="rId11" Type="http://schemas.openxmlformats.org/officeDocument/2006/relationships/slide" Target="slide56.xml"/><Relationship Id="rId5" Type="http://schemas.openxmlformats.org/officeDocument/2006/relationships/slide" Target="slide47.xml"/><Relationship Id="rId15" Type="http://schemas.openxmlformats.org/officeDocument/2006/relationships/slide" Target="slide64.xml"/><Relationship Id="rId10" Type="http://schemas.openxmlformats.org/officeDocument/2006/relationships/slide" Target="slide55.xml"/><Relationship Id="rId4" Type="http://schemas.openxmlformats.org/officeDocument/2006/relationships/slide" Target="slide46.xml"/><Relationship Id="rId9" Type="http://schemas.openxmlformats.org/officeDocument/2006/relationships/slide" Target="slide53.xml"/><Relationship Id="rId14" Type="http://schemas.openxmlformats.org/officeDocument/2006/relationships/slide" Target="slide62.xml"/></Relationships>
</file>

<file path=ppt/slides/_rels/slide69.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9.xml"/><Relationship Id="rId18" Type="http://schemas.openxmlformats.org/officeDocument/2006/relationships/slide" Target="slide67.xml"/><Relationship Id="rId3" Type="http://schemas.openxmlformats.org/officeDocument/2006/relationships/slide" Target="slide43.xml"/><Relationship Id="rId21" Type="http://schemas.openxmlformats.org/officeDocument/2006/relationships/image" Target="../media/image71.png"/><Relationship Id="rId7" Type="http://schemas.openxmlformats.org/officeDocument/2006/relationships/slide" Target="slide48.xml"/><Relationship Id="rId12" Type="http://schemas.openxmlformats.org/officeDocument/2006/relationships/slide" Target="slide56.xml"/><Relationship Id="rId17" Type="http://schemas.openxmlformats.org/officeDocument/2006/relationships/slide" Target="slide65.xml"/><Relationship Id="rId2" Type="http://schemas.openxmlformats.org/officeDocument/2006/relationships/slideLayout" Target="../slideLayouts/slideLayout3.xml"/><Relationship Id="rId16" Type="http://schemas.openxmlformats.org/officeDocument/2006/relationships/slide" Target="slide64.xml"/><Relationship Id="rId20" Type="http://schemas.openxmlformats.org/officeDocument/2006/relationships/image" Target="../media/image70.emf"/><Relationship Id="rId1" Type="http://schemas.openxmlformats.org/officeDocument/2006/relationships/vmlDrawing" Target="../drawings/vmlDrawing26.vml"/><Relationship Id="rId6" Type="http://schemas.openxmlformats.org/officeDocument/2006/relationships/slide" Target="slide47.xml"/><Relationship Id="rId11" Type="http://schemas.openxmlformats.org/officeDocument/2006/relationships/slide" Target="slide55.xml"/><Relationship Id="rId5" Type="http://schemas.openxmlformats.org/officeDocument/2006/relationships/slide" Target="slide46.xml"/><Relationship Id="rId15" Type="http://schemas.openxmlformats.org/officeDocument/2006/relationships/slide" Target="slide62.xml"/><Relationship Id="rId10" Type="http://schemas.openxmlformats.org/officeDocument/2006/relationships/slide" Target="slide53.xml"/><Relationship Id="rId19" Type="http://schemas.openxmlformats.org/officeDocument/2006/relationships/package" Target="../embeddings/Microsoft_Word___37.docx"/><Relationship Id="rId4" Type="http://schemas.openxmlformats.org/officeDocument/2006/relationships/slide" Target="slide44.xml"/><Relationship Id="rId9" Type="http://schemas.openxmlformats.org/officeDocument/2006/relationships/slide" Target="slide51.xml"/><Relationship Id="rId14" Type="http://schemas.openxmlformats.org/officeDocument/2006/relationships/slide" Target="slide60.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__2.docx"/><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70.xml.rels><?xml version="1.0" encoding="UTF-8" standalone="yes"?>
<Relationships xmlns="http://schemas.openxmlformats.org/package/2006/relationships"><Relationship Id="rId8" Type="http://schemas.openxmlformats.org/officeDocument/2006/relationships/image" Target="../media/image73.emf"/><Relationship Id="rId13" Type="http://schemas.openxmlformats.org/officeDocument/2006/relationships/slide" Target="slide43.xml"/><Relationship Id="rId18" Type="http://schemas.openxmlformats.org/officeDocument/2006/relationships/slide" Target="slide50.xml"/><Relationship Id="rId26" Type="http://schemas.openxmlformats.org/officeDocument/2006/relationships/slide" Target="slide64.xml"/><Relationship Id="rId3" Type="http://schemas.openxmlformats.org/officeDocument/2006/relationships/slide" Target="slide3.xml"/><Relationship Id="rId21" Type="http://schemas.openxmlformats.org/officeDocument/2006/relationships/slide" Target="slide55.xml"/><Relationship Id="rId7" Type="http://schemas.openxmlformats.org/officeDocument/2006/relationships/package" Target="../embeddings/Microsoft_Word___39.docx"/><Relationship Id="rId12" Type="http://schemas.openxmlformats.org/officeDocument/2006/relationships/image" Target="../media/image75.emf"/><Relationship Id="rId17" Type="http://schemas.openxmlformats.org/officeDocument/2006/relationships/slide" Target="slide48.xml"/><Relationship Id="rId25" Type="http://schemas.openxmlformats.org/officeDocument/2006/relationships/slide" Target="slide62.xml"/><Relationship Id="rId2" Type="http://schemas.openxmlformats.org/officeDocument/2006/relationships/slideLayout" Target="../slideLayouts/slideLayout6.xml"/><Relationship Id="rId16" Type="http://schemas.openxmlformats.org/officeDocument/2006/relationships/slide" Target="slide47.xml"/><Relationship Id="rId20" Type="http://schemas.openxmlformats.org/officeDocument/2006/relationships/slide" Target="slide53.xml"/><Relationship Id="rId1" Type="http://schemas.openxmlformats.org/officeDocument/2006/relationships/vmlDrawing" Target="../drawings/vmlDrawing27.vml"/><Relationship Id="rId6" Type="http://schemas.openxmlformats.org/officeDocument/2006/relationships/image" Target="../media/image72.emf"/><Relationship Id="rId11" Type="http://schemas.openxmlformats.org/officeDocument/2006/relationships/package" Target="../embeddings/Microsoft_Word___41.docx"/><Relationship Id="rId24" Type="http://schemas.openxmlformats.org/officeDocument/2006/relationships/slide" Target="slide60.xml"/><Relationship Id="rId5" Type="http://schemas.openxmlformats.org/officeDocument/2006/relationships/package" Target="../embeddings/Microsoft_Word___38.docx"/><Relationship Id="rId15" Type="http://schemas.openxmlformats.org/officeDocument/2006/relationships/slide" Target="slide46.xml"/><Relationship Id="rId23" Type="http://schemas.openxmlformats.org/officeDocument/2006/relationships/slide" Target="slide59.xml"/><Relationship Id="rId28" Type="http://schemas.openxmlformats.org/officeDocument/2006/relationships/slide" Target="slide67.xml"/><Relationship Id="rId10" Type="http://schemas.openxmlformats.org/officeDocument/2006/relationships/image" Target="../media/image74.emf"/><Relationship Id="rId19" Type="http://schemas.openxmlformats.org/officeDocument/2006/relationships/slide" Target="slide51.xml"/><Relationship Id="rId4" Type="http://schemas.openxmlformats.org/officeDocument/2006/relationships/image" Target="../media/image5.png"/><Relationship Id="rId9" Type="http://schemas.openxmlformats.org/officeDocument/2006/relationships/package" Target="../embeddings/Microsoft_Word___40.docx"/><Relationship Id="rId14" Type="http://schemas.openxmlformats.org/officeDocument/2006/relationships/slide" Target="slide44.xml"/><Relationship Id="rId22" Type="http://schemas.openxmlformats.org/officeDocument/2006/relationships/slide" Target="slide56.xml"/><Relationship Id="rId27" Type="http://schemas.openxmlformats.org/officeDocument/2006/relationships/slide" Target="slide65.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sp>
        <p:nvSpPr>
          <p:cNvPr id="10" name="矩形 9">
            <a:extLst>
              <a:ext uri="{FF2B5EF4-FFF2-40B4-BE49-F238E27FC236}">
                <a16:creationId xmlns="" xmlns:a16="http://schemas.microsoft.com/office/drawing/2014/main" id="{BC35A84C-1A16-BF4B-BC0C-18174FC593C8}"/>
              </a:ext>
            </a:extLst>
          </p:cNvPr>
          <p:cNvSpPr/>
          <p:nvPr/>
        </p:nvSpPr>
        <p:spPr>
          <a:xfrm>
            <a:off x="2495600" y="2952872"/>
            <a:ext cx="6623202"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latin typeface="Microsoft YaHei" panose="020B0503020204020204" pitchFamily="34" charset="-122"/>
                <a:cs typeface="Times New Roman" pitchFamily="18" charset="0"/>
              </a:rPr>
              <a:t>第</a:t>
            </a:r>
            <a:r>
              <a:rPr lang="en-US" altLang="zh-CN" sz="2000" dirty="0" smtClean="0">
                <a:solidFill>
                  <a:schemeClr val="tx1"/>
                </a:solidFill>
                <a:latin typeface="Microsoft YaHei" panose="020B0503020204020204" pitchFamily="34" charset="-122"/>
                <a:cs typeface="Times New Roman" pitchFamily="18" charset="0"/>
              </a:rPr>
              <a:t>14</a:t>
            </a:r>
            <a:r>
              <a:rPr lang="zh-CN" altLang="en-US" sz="2000" dirty="0" smtClean="0">
                <a:solidFill>
                  <a:schemeClr val="tx1"/>
                </a:solidFill>
                <a:latin typeface="Microsoft YaHei" panose="020B0503020204020204" pitchFamily="34" charset="-122"/>
                <a:cs typeface="Times New Roman" pitchFamily="18" charset="0"/>
              </a:rPr>
              <a:t>章</a:t>
            </a:r>
            <a:r>
              <a:rPr lang="zh-CN" altLang="zh-CN" sz="2000" dirty="0">
                <a:solidFill>
                  <a:schemeClr val="tx1"/>
                </a:solidFill>
                <a:latin typeface="Microsoft YaHei" panose="020B0503020204020204" pitchFamily="34" charset="-122"/>
                <a:cs typeface="Times New Roman" pitchFamily="18" charset="0"/>
              </a:rPr>
              <a:t>　</a:t>
            </a:r>
            <a:r>
              <a:rPr lang="zh-CN" altLang="en-US" sz="2000" dirty="0" smtClean="0">
                <a:solidFill>
                  <a:schemeClr val="tx1"/>
                </a:solidFill>
                <a:latin typeface="Microsoft YaHei" panose="020B0503020204020204" pitchFamily="34" charset="-122"/>
                <a:cs typeface="Times New Roman" pitchFamily="18" charset="0"/>
              </a:rPr>
              <a:t>统计</a:t>
            </a:r>
            <a:endParaRPr lang="zh-CN" altLang="zh-CN" sz="2000" dirty="0">
              <a:solidFill>
                <a:schemeClr val="tx1"/>
              </a:solidFill>
              <a:latin typeface="Microsoft YaHei" panose="020B0503020204020204" pitchFamily="34" charset="-122"/>
              <a:cs typeface="Times New Roman" pitchFamily="18" charset="0"/>
            </a:endParaRPr>
          </a:p>
        </p:txBody>
      </p:sp>
      <p:sp>
        <p:nvSpPr>
          <p:cNvPr id="11" name="文本框 10">
            <a:extLst>
              <a:ext uri="{FF2B5EF4-FFF2-40B4-BE49-F238E27FC236}">
                <a16:creationId xmlns="" xmlns:a16="http://schemas.microsoft.com/office/drawing/2014/main" id="{0E76CD41-BF5C-EA4C-A184-F794300C8D31}"/>
              </a:ext>
            </a:extLst>
          </p:cNvPr>
          <p:cNvSpPr txBox="1"/>
          <p:nvPr/>
        </p:nvSpPr>
        <p:spPr>
          <a:xfrm>
            <a:off x="2495600" y="3470502"/>
            <a:ext cx="8208912" cy="741357"/>
          </a:xfrm>
          <a:prstGeom prst="rect">
            <a:avLst/>
          </a:prstGeom>
          <a:noFill/>
        </p:spPr>
        <p:txBody>
          <a:bodyPr wrap="square" rtlCol="0">
            <a:spAutoFit/>
            <a:scene3d>
              <a:camera prst="orthographicFront"/>
              <a:lightRig rig="threePt" dir="t"/>
            </a:scene3d>
            <a:sp3d contourW="12700"/>
          </a:bodyPr>
          <a:lstStyle/>
          <a:p>
            <a:pPr defTabSz="1218321">
              <a:lnSpc>
                <a:spcPct val="130000"/>
              </a:lnSpc>
              <a:tabLst>
                <a:tab pos="2249990" algn="l"/>
              </a:tabLst>
            </a:pPr>
            <a:r>
              <a:rPr lang="en-US" altLang="zh-CN" sz="3500" b="1" dirty="0">
                <a:latin typeface="微软雅黑" panose="020B0503020204020204" pitchFamily="34" charset="-122"/>
              </a:rPr>
              <a:t>§14.3</a:t>
            </a:r>
            <a:r>
              <a:rPr lang="zh-CN" altLang="zh-CN" sz="3500" b="1" dirty="0">
                <a:latin typeface="微软雅黑" panose="020B0503020204020204" pitchFamily="34" charset="-122"/>
              </a:rPr>
              <a:t>　统计图表</a:t>
            </a:r>
          </a:p>
        </p:txBody>
      </p:sp>
      <p:pic>
        <p:nvPicPr>
          <p:cNvPr id="12" name="图片 11">
            <a:extLst>
              <a:ext uri="{FF2B5EF4-FFF2-40B4-BE49-F238E27FC236}">
                <a16:creationId xmlns="" xmlns:a16="http://schemas.microsoft.com/office/drawing/2014/main" id="{2DAA2A69-B8C7-A146-AE32-F71F934663BD}"/>
              </a:ext>
            </a:extLst>
          </p:cNvPr>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Tree>
    <p:extLst>
      <p:ext uri="{BB962C8B-B14F-4D97-AF65-F5344CB8AC3E}">
        <p14:creationId xmlns:p14="http://schemas.microsoft.com/office/powerpoint/2010/main" val="20343943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908720"/>
            <a:ext cx="11233248" cy="203132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如图是根据某市</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日的最低气温</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的情况绘制的折线统计图，试根据折线统计图反映的信息，绘制该市</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日最低气温</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的扇形统计图和频数直方图</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2898776" y="210706"/>
            <a:ext cx="6394448" cy="553998"/>
          </a:xfrm>
          <a:prstGeom prst="rect">
            <a:avLst/>
          </a:prstGeom>
        </p:spPr>
        <p:txBody>
          <a:bodyPr wrap="square">
            <a:spAutoFit/>
          </a:bodyPr>
          <a:lstStyle/>
          <a:p>
            <a:pPr algn="ctr"/>
            <a:r>
              <a:rPr lang="zh-CN" altLang="en-US" sz="3000" b="1" kern="100">
                <a:solidFill>
                  <a:srgbClr val="000000"/>
                </a:solidFill>
                <a:latin typeface="Times New Roman" panose="02020603050405020304" pitchFamily="18" charset="0"/>
                <a:cs typeface="Times New Roman" panose="02020603050405020304" pitchFamily="18" charset="0"/>
              </a:rPr>
              <a:t>一、折线图、条形图、扇形图及应用</a:t>
            </a:r>
            <a:endParaRPr lang="zh-CN" altLang="zh-CN" sz="3000" b="1" kern="100" dirty="0">
              <a:solidFill>
                <a:srgbClr val="000000"/>
              </a:solidFill>
              <a:latin typeface="Times New Roman" panose="02020603050405020304" pitchFamily="18" charset="0"/>
              <a:cs typeface="Times New Roman" panose="02020603050405020304" pitchFamily="18" charset="0"/>
            </a:endParaRPr>
          </a:p>
        </p:txBody>
      </p:sp>
      <p:pic>
        <p:nvPicPr>
          <p:cNvPr id="248834" name="Picture 2" descr="SY19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2758" y="2924944"/>
            <a:ext cx="5326484" cy="345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1938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529516"/>
            <a:ext cx="11377264" cy="523220"/>
          </a:xfrm>
          <a:prstGeom prst="rect">
            <a:avLst/>
          </a:prstGeom>
        </p:spPr>
        <p:txBody>
          <a:bodyPr wrap="square">
            <a:spAutoFit/>
          </a:bodyPr>
          <a:lstStyle/>
          <a:p>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该城市</a:t>
            </a:r>
            <a:r>
              <a:rPr lang="en-US" altLang="zh-CN" sz="2800" kern="100" dirty="0">
                <a:latin typeface="Times New Roman" panose="02020603050405020304" pitchFamily="18" charset="0"/>
                <a:ea typeface="黑体" panose="02010609060101010101" pitchFamily="49" charset="-122"/>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月</a:t>
            </a:r>
            <a:r>
              <a:rPr lang="en-US" altLang="zh-CN" sz="2800" kern="100" dirty="0">
                <a:latin typeface="Times New Roman" panose="02020603050405020304" pitchFamily="18" charset="0"/>
                <a:ea typeface="黑体" panose="02010609060101010101" pitchFamily="49" charset="-122"/>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日至</a:t>
            </a:r>
            <a:r>
              <a:rPr lang="en-US" altLang="zh-CN" sz="2800" kern="100" dirty="0">
                <a:latin typeface="Times New Roman" panose="02020603050405020304" pitchFamily="18" charset="0"/>
                <a:ea typeface="黑体" panose="02010609060101010101" pitchFamily="49" charset="-122"/>
              </a:rPr>
              <a:t>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日的最低气温</a:t>
            </a:r>
            <a:r>
              <a:rPr lang="en-US" altLang="zh-CN" sz="2800" kern="100" dirty="0">
                <a:latin typeface="Times New Roman" panose="02020603050405020304" pitchFamily="18" charset="0"/>
                <a:ea typeface="黑体" panose="02010609060101010101" pitchFamily="49" charset="-122"/>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单位：</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情况如下表：</a:t>
            </a: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35874916"/>
              </p:ext>
            </p:extLst>
          </p:nvPr>
        </p:nvGraphicFramePr>
        <p:xfrm>
          <a:off x="551378" y="1356752"/>
          <a:ext cx="11161246" cy="1280160"/>
        </p:xfrm>
        <a:graphic>
          <a:graphicData uri="http://schemas.openxmlformats.org/drawingml/2006/table">
            <a:tbl>
              <a:tblPr/>
              <a:tblGrid>
                <a:gridCol w="2232254"/>
                <a:gridCol w="848199"/>
                <a:gridCol w="1124912"/>
                <a:gridCol w="792659"/>
                <a:gridCol w="1124912"/>
                <a:gridCol w="792659"/>
                <a:gridCol w="792659"/>
                <a:gridCol w="792659"/>
                <a:gridCol w="1124912"/>
                <a:gridCol w="792659"/>
                <a:gridCol w="742762"/>
              </a:tblGrid>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日期</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7</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9</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最低气温</a:t>
                      </a:r>
                      <a:r>
                        <a:rPr lang="en-US" sz="2800" kern="100">
                          <a:effectLst/>
                          <a:latin typeface="Times New Roman" panose="02020603050405020304" pitchFamily="18" charset="0"/>
                          <a:ea typeface="黑体" panose="02010609060101010101" pitchFamily="49" charset="-122"/>
                          <a:cs typeface="Courier New" panose="02070309020205020404" pitchFamily="49" charset="0"/>
                        </a:rPr>
                        <a:t>(</a:t>
                      </a:r>
                      <a:r>
                        <a:rPr lang="en-US" sz="2800" kern="100">
                          <a:effectLst/>
                          <a:latin typeface="宋体" panose="02010600030101010101" pitchFamily="2" charset="-122"/>
                          <a:ea typeface="黑体" panose="02010609060101010101" pitchFamily="49" charset="-122"/>
                          <a:cs typeface="Times New Roman" panose="02020603050405020304" pitchFamily="18" charset="0"/>
                        </a:rPr>
                        <a:t>℃</a:t>
                      </a:r>
                      <a:r>
                        <a:rPr lang="en-US" sz="2800" kern="100">
                          <a:effectLst/>
                          <a:latin typeface="Times New Roman" panose="02020603050405020304" pitchFamily="18" charset="0"/>
                          <a:ea typeface="黑体" panose="02010609060101010101" pitchFamily="49" charset="-122"/>
                          <a:cs typeface="Courier New" panose="02070309020205020404" pitchFamily="49"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a:t>
                      </a:r>
                      <a:r>
                        <a:rPr lang="en-US" sz="2800" kern="100">
                          <a:effectLst/>
                          <a:latin typeface="Times New Roman" panose="02020603050405020304" pitchFamily="18" charset="0"/>
                          <a:ea typeface="黑体" panose="02010609060101010101" pitchFamily="49" charset="-122"/>
                          <a:cs typeface="Courier New" panose="02070309020205020404" pitchFamily="49" charset="0"/>
                        </a:rPr>
                        <a:t>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a:t>
                      </a:r>
                      <a:r>
                        <a:rPr lang="en-US" sz="2800" kern="100">
                          <a:effectLst/>
                          <a:latin typeface="Times New Roman" panose="02020603050405020304" pitchFamily="18" charset="0"/>
                          <a:ea typeface="黑体" panose="02010609060101010101" pitchFamily="49"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a:t>
                      </a:r>
                      <a:r>
                        <a:rPr lang="en-US" sz="2800" kern="100">
                          <a:effectLst/>
                          <a:latin typeface="Times New Roman" panose="02020603050405020304" pitchFamily="18" charset="0"/>
                          <a:ea typeface="黑体" panose="02010609060101010101" pitchFamily="49" charset="-122"/>
                          <a:cs typeface="Courier New" panose="02070309020205020404" pitchFamily="49" charset="0"/>
                        </a:rPr>
                        <a:t>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a:t>
                      </a:r>
                      <a:r>
                        <a:rPr lang="en-US" sz="2800" kern="100">
                          <a:effectLst/>
                          <a:latin typeface="Times New Roman" panose="02020603050405020304" pitchFamily="18" charset="0"/>
                          <a:ea typeface="黑体" panose="02010609060101010101" pitchFamily="49" charset="-122"/>
                          <a:cs typeface="Courier New" panose="02070309020205020404" pitchFamily="49" charset="0"/>
                        </a:rPr>
                        <a:t>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2</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6602" marR="66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407368" y="2769309"/>
            <a:ext cx="8064896" cy="332398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其中最低气温为－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天，占</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，最低气温为－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天，占</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，最低气温为－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天，占</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，最低气温为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天，占</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，最低气温为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天，占</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，最低气温为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天，占</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，扇形统计图如图所示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9857" name="Picture 1" descr="SY20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288" y="3156630"/>
            <a:ext cx="2537919" cy="249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79107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249857"/>
                                        </p:tgtEl>
                                        <p:attrNameLst>
                                          <p:attrName>style.visibility</p:attrName>
                                        </p:attrNameLst>
                                      </p:cBhvr>
                                      <p:to>
                                        <p:strVal val="visible"/>
                                      </p:to>
                                    </p:set>
                                    <p:animEffect transition="in" filter="blinds(horizontal)">
                                      <p:cBhvr>
                                        <p:cTn id="18" dur="500"/>
                                        <p:tgtEl>
                                          <p:spTgt spid="249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529516"/>
            <a:ext cx="11377264"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频数直方图如图所示</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0882" name="Picture 2" descr="SY20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5050" y="1340768"/>
            <a:ext cx="5081901" cy="364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7873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50882"/>
                                        </p:tgtEl>
                                        <p:attrNameLst>
                                          <p:attrName>style.visibility</p:attrName>
                                        </p:attrNameLst>
                                      </p:cBhvr>
                                      <p:to>
                                        <p:strVal val="visible"/>
                                      </p:to>
                                    </p:set>
                                    <p:animEffect transition="in" filter="blinds(horizontal)">
                                      <p:cBhvr>
                                        <p:cTn id="10" dur="500"/>
                                        <p:tgtEl>
                                          <p:spTgt spid="250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868608"/>
            <a:ext cx="10408429" cy="5080672"/>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764704"/>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3" name="矩形 2"/>
          <p:cNvSpPr/>
          <p:nvPr/>
        </p:nvSpPr>
        <p:spPr>
          <a:xfrm>
            <a:off x="1187376" y="1898654"/>
            <a:ext cx="9877176" cy="3896131"/>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频数直方图是用一个单位长度表示一定的数量或频率，根据数量的多少或频率的大小画成长短不同的矩形条，条形图能清楚地表示出每个项目的具体数目或频率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扇形图是用整个圆面积表示总数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，用圆内的扇形面积表示各个部分所占总数的百分数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在画折线图时，要注意明确横轴、纵轴的实际含义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649388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517843"/>
            <a:ext cx="8280920" cy="332398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如图是甲、乙、丙、丁四组人数的扇形统计图的部分结果，根据扇形统计图的情况可以知道丙、丁两组人数和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A.250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B.150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C.400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D.300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51906" name="Picture 2" descr="SY20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3601" y="764704"/>
            <a:ext cx="2492999" cy="269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563633928"/>
              </p:ext>
            </p:extLst>
          </p:nvPr>
        </p:nvGraphicFramePr>
        <p:xfrm>
          <a:off x="594793" y="3933056"/>
          <a:ext cx="9834562" cy="1054100"/>
        </p:xfrm>
        <a:graphic>
          <a:graphicData uri="http://schemas.openxmlformats.org/presentationml/2006/ole">
            <mc:AlternateContent xmlns:mc="http://schemas.openxmlformats.org/markup-compatibility/2006">
              <mc:Choice xmlns:v="urn:schemas-microsoft-com:vml" Requires="v">
                <p:oleObj spid="_x0000_s251977" name="文档" r:id="rId4" imgW="9834424" imgH="1053842" progId="Word.Document.12">
                  <p:embed/>
                </p:oleObj>
              </mc:Choice>
              <mc:Fallback>
                <p:oleObj name="文档" r:id="rId4" imgW="9834424" imgH="1053842" progId="Word.Document.12">
                  <p:embed/>
                  <p:pic>
                    <p:nvPicPr>
                      <p:cNvPr id="0" name=""/>
                      <p:cNvPicPr/>
                      <p:nvPr/>
                    </p:nvPicPr>
                    <p:blipFill>
                      <a:blip r:embed="rId5"/>
                      <a:stretch>
                        <a:fillRect/>
                      </a:stretch>
                    </p:blipFill>
                    <p:spPr>
                      <a:xfrm>
                        <a:off x="594793" y="3933056"/>
                        <a:ext cx="9834562" cy="1054100"/>
                      </a:xfrm>
                      <a:prstGeom prst="rect">
                        <a:avLst/>
                      </a:prstGeom>
                    </p:spPr>
                  </p:pic>
                </p:oleObj>
              </mc:Fallback>
            </mc:AlternateContent>
          </a:graphicData>
        </a:graphic>
      </p:graphicFrame>
      <p:sp>
        <p:nvSpPr>
          <p:cNvPr id="6" name="矩形 5"/>
          <p:cNvSpPr/>
          <p:nvPr/>
        </p:nvSpPr>
        <p:spPr>
          <a:xfrm>
            <a:off x="479376" y="4924763"/>
            <a:ext cx="11305256" cy="664477"/>
          </a:xfrm>
          <a:prstGeom prst="rect">
            <a:avLst/>
          </a:prstGeom>
        </p:spPr>
        <p:txBody>
          <a:bodyPr wrap="square">
            <a:spAutoFit/>
          </a:bodyPr>
          <a:lstStyle/>
          <a:p>
            <a:pPr algn="just">
              <a:lnSpc>
                <a:spcPct val="150000"/>
              </a:lnSpc>
              <a:spcAft>
                <a:spcPts val="0"/>
              </a:spcAft>
            </a:pP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则乙组人数是</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400</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7.5%</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，则丙、丁两组人数和为</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400</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120</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250.</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TextBox 19"/>
          <p:cNvSpPr txBox="1"/>
          <p:nvPr/>
        </p:nvSpPr>
        <p:spPr>
          <a:xfrm>
            <a:off x="309960" y="242814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33267620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6133" y="1113125"/>
            <a:ext cx="11306489" cy="332398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从某校高三学生中抽取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名参加数学竞赛，成绩分组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及各组的频数如下：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[60,70)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[70,80)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[80,90)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列出样本的频率分布表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含累积频率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6" y="188640"/>
            <a:ext cx="12190476" cy="584127"/>
          </a:xfrm>
          <a:prstGeom prst="rect">
            <a:avLst/>
          </a:prstGeom>
        </p:spPr>
      </p:pic>
      <p:sp>
        <p:nvSpPr>
          <p:cNvPr id="9" name="矩形 8"/>
          <p:cNvSpPr/>
          <p:nvPr/>
        </p:nvSpPr>
        <p:spPr>
          <a:xfrm>
            <a:off x="3047487" y="188640"/>
            <a:ext cx="6097026" cy="553998"/>
          </a:xfrm>
          <a:prstGeom prst="rect">
            <a:avLst/>
          </a:prstGeom>
        </p:spPr>
        <p:txBody>
          <a:bodyPr wrap="square">
            <a:spAutoFit/>
          </a:bodyPr>
          <a:lstStyle/>
          <a:p>
            <a:pPr algn="ctr"/>
            <a:r>
              <a:rPr lang="zh-CN" altLang="en-US" sz="3000" b="1"/>
              <a:t>二、画频率直方图</a:t>
            </a:r>
            <a:endParaRPr lang="zh-CN" altLang="zh-CN" sz="3000" b="1" dirty="0"/>
          </a:p>
        </p:txBody>
      </p:sp>
    </p:spTree>
    <p:extLst>
      <p:ext uri="{BB962C8B-B14F-4D97-AF65-F5344CB8AC3E}">
        <p14:creationId xmlns:p14="http://schemas.microsoft.com/office/powerpoint/2010/main" val="467214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188640"/>
            <a:ext cx="3506088" cy="523220"/>
          </a:xfrm>
          <a:prstGeom prst="rect">
            <a:avLst/>
          </a:prstGeom>
        </p:spPr>
        <p:txBody>
          <a:bodyPr wrap="none">
            <a:spAutoFit/>
          </a:bodyPr>
          <a:lstStyle/>
          <a:p>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频率分布表如下</a:t>
            </a:r>
            <a:r>
              <a:rPr lang="en-US" altLang="zh-CN" sz="2800" kern="100" dirty="0">
                <a:latin typeface="Times New Roman" panose="02020603050405020304" pitchFamily="18" charset="0"/>
                <a:ea typeface="黑体" panose="02010609060101010101" pitchFamily="49" charset="-122"/>
              </a:rPr>
              <a:t>.</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3074647315"/>
              </p:ext>
            </p:extLst>
          </p:nvPr>
        </p:nvGraphicFramePr>
        <p:xfrm>
          <a:off x="407367" y="824458"/>
          <a:ext cx="6242263" cy="5788958"/>
        </p:xfrm>
        <a:graphic>
          <a:graphicData uri="http://schemas.openxmlformats.org/drawingml/2006/table">
            <a:tbl>
              <a:tblPr/>
              <a:tblGrid>
                <a:gridCol w="2359100"/>
                <a:gridCol w="1241152"/>
                <a:gridCol w="1241152"/>
                <a:gridCol w="1400859"/>
              </a:tblGrid>
              <a:tr h="1308398">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成绩分组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频数</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频率</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800" kern="100">
                        <a:effectLst/>
                        <a:latin typeface="Times New Roman" panose="02020603050405020304" pitchFamily="18" charset="0"/>
                        <a:ea typeface="黑体" panose="02010609060101010101" pitchFamily="49"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917">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[40,50)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0.04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0.004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917">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[50,60)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0.06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0.006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917">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[60,70)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0.02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917">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[70,80)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0.03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917">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[80,90)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0.24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0.024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917">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[90,100]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0.16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0.016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917">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50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0.1</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104923473"/>
              </p:ext>
            </p:extLst>
          </p:nvPr>
        </p:nvGraphicFramePr>
        <p:xfrm>
          <a:off x="5591944" y="1052736"/>
          <a:ext cx="1452562" cy="990600"/>
        </p:xfrm>
        <a:graphic>
          <a:graphicData uri="http://schemas.openxmlformats.org/presentationml/2006/ole">
            <mc:AlternateContent xmlns:mc="http://schemas.openxmlformats.org/markup-compatibility/2006">
              <mc:Choice xmlns:v="urn:schemas-microsoft-com:vml" Requires="v">
                <p:oleObj spid="_x0000_s252998" name="文档" r:id="rId3" imgW="1453140" imgH="990497" progId="Word.Document.12">
                  <p:embed/>
                </p:oleObj>
              </mc:Choice>
              <mc:Fallback>
                <p:oleObj name="文档" r:id="rId3" imgW="1453140" imgH="990497" progId="Word.Document.12">
                  <p:embed/>
                  <p:pic>
                    <p:nvPicPr>
                      <p:cNvPr id="0" name=""/>
                      <p:cNvPicPr/>
                      <p:nvPr/>
                    </p:nvPicPr>
                    <p:blipFill>
                      <a:blip r:embed="rId4"/>
                      <a:stretch>
                        <a:fillRect/>
                      </a:stretch>
                    </p:blipFill>
                    <p:spPr>
                      <a:xfrm>
                        <a:off x="5591944" y="1052736"/>
                        <a:ext cx="1452562" cy="990600"/>
                      </a:xfrm>
                      <a:prstGeom prst="rect">
                        <a:avLst/>
                      </a:prstGeom>
                    </p:spPr>
                  </p:pic>
                </p:oleObj>
              </mc:Fallback>
            </mc:AlternateContent>
          </a:graphicData>
        </a:graphic>
      </p:graphicFrame>
    </p:spTree>
    <p:extLst>
      <p:ext uri="{BB962C8B-B14F-4D97-AF65-F5344CB8AC3E}">
        <p14:creationId xmlns:p14="http://schemas.microsoft.com/office/powerpoint/2010/main" val="179164146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461284"/>
            <a:ext cx="3477234" cy="738664"/>
          </a:xfrm>
          <a:prstGeom prst="rect">
            <a:avLst/>
          </a:prstGeom>
        </p:spPr>
        <p:txBody>
          <a:bodyPr wrap="non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画出频率直方图；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07368" y="1469396"/>
            <a:ext cx="4224233" cy="738664"/>
          </a:xfrm>
          <a:prstGeom prst="rect">
            <a:avLst/>
          </a:prstGeom>
        </p:spPr>
        <p:txBody>
          <a:bodyPr wrap="non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频率直方图如图所示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3954" name="Picture 2" descr="SY20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1274" y="2356601"/>
            <a:ext cx="5769453" cy="37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085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53954"/>
                                        </p:tgtEl>
                                        <p:attrNameLst>
                                          <p:attrName>style.visibility</p:attrName>
                                        </p:attrNameLst>
                                      </p:cBhvr>
                                      <p:to>
                                        <p:strVal val="visible"/>
                                      </p:to>
                                    </p:set>
                                    <p:animEffect transition="in" filter="blinds(horizontal)">
                                      <p:cBhvr>
                                        <p:cTn id="10" dur="500"/>
                                        <p:tgtEl>
                                          <p:spTgt spid="253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1052736"/>
            <a:ext cx="5692584" cy="738664"/>
          </a:xfrm>
          <a:prstGeom prst="rect">
            <a:avLst/>
          </a:prstGeom>
        </p:spPr>
        <p:txBody>
          <a:bodyPr wrap="non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估计成绩在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分的学生比例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407368" y="2260029"/>
            <a:ext cx="11377264" cy="138499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学生成绩在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分的频率为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0.74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，所以估计成绩在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[60,90)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分的学生比例为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04205652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148527"/>
            <a:ext cx="10408429" cy="6592841"/>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44624"/>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sp>
        <p:nvSpPr>
          <p:cNvPr id="4" name="矩形 3"/>
          <p:cNvSpPr/>
          <p:nvPr/>
        </p:nvSpPr>
        <p:spPr>
          <a:xfrm>
            <a:off x="1187376" y="1052736"/>
            <a:ext cx="9805168" cy="13108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绘制频率直方图的注意点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各组频率的和等于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，因此，各小矩形的面积之和也等于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252147243"/>
              </p:ext>
            </p:extLst>
          </p:nvPr>
        </p:nvGraphicFramePr>
        <p:xfrm>
          <a:off x="1284982" y="2348880"/>
          <a:ext cx="9682162" cy="3313113"/>
        </p:xfrm>
        <a:graphic>
          <a:graphicData uri="http://schemas.openxmlformats.org/presentationml/2006/ole">
            <mc:AlternateContent xmlns:mc="http://schemas.openxmlformats.org/markup-compatibility/2006">
              <mc:Choice xmlns:v="urn:schemas-microsoft-com:vml" Requires="v">
                <p:oleObj spid="_x0000_s255047" name="文档" r:id="rId4" imgW="9682178" imgH="3313413" progId="Word.Document.12">
                  <p:embed/>
                </p:oleObj>
              </mc:Choice>
              <mc:Fallback>
                <p:oleObj name="文档" r:id="rId4" imgW="9682178" imgH="3313413" progId="Word.Document.12">
                  <p:embed/>
                  <p:pic>
                    <p:nvPicPr>
                      <p:cNvPr id="0" name=""/>
                      <p:cNvPicPr/>
                      <p:nvPr/>
                    </p:nvPicPr>
                    <p:blipFill>
                      <a:blip r:embed="rId5"/>
                      <a:stretch>
                        <a:fillRect/>
                      </a:stretch>
                    </p:blipFill>
                    <p:spPr>
                      <a:xfrm>
                        <a:off x="1284982" y="2348880"/>
                        <a:ext cx="9682162" cy="3313113"/>
                      </a:xfrm>
                      <a:prstGeom prst="rect">
                        <a:avLst/>
                      </a:prstGeom>
                    </p:spPr>
                  </p:pic>
                </p:oleObj>
              </mc:Fallback>
            </mc:AlternateContent>
          </a:graphicData>
        </a:graphic>
      </p:graphicFrame>
      <p:sp>
        <p:nvSpPr>
          <p:cNvPr id="9" name="矩形 8"/>
          <p:cNvSpPr/>
          <p:nvPr/>
        </p:nvSpPr>
        <p:spPr>
          <a:xfrm>
            <a:off x="1127448" y="5373216"/>
            <a:ext cx="9865096"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同样一组数据，如果组距不同，横轴、纵轴单位不同，得到的频率直方图的形状也会不同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3299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原创设计师QQ598969553             _1">
            <a:extLst>
              <a:ext uri="{FF2B5EF4-FFF2-40B4-BE49-F238E27FC236}">
                <a16:creationId xmlns:a16="http://schemas.microsoft.com/office/drawing/2014/main" xmlns="" id="{610910F6-6382-2A46-A81F-FDA7845E7F9F}"/>
              </a:ext>
            </a:extLst>
          </p:cNvPr>
          <p:cNvSpPr/>
          <p:nvPr/>
        </p:nvSpPr>
        <p:spPr bwMode="auto">
          <a:xfrm>
            <a:off x="0" y="411650"/>
            <a:ext cx="723865" cy="6510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solidFill>
                <a:srgbClr val="000000"/>
              </a:solidFill>
            </a:endParaRPr>
          </a:p>
        </p:txBody>
      </p:sp>
      <p:sp>
        <p:nvSpPr>
          <p:cNvPr id="12" name="原创设计师QQ598969553             _2">
            <a:extLst>
              <a:ext uri="{FF2B5EF4-FFF2-40B4-BE49-F238E27FC236}">
                <a16:creationId xmlns:a16="http://schemas.microsoft.com/office/drawing/2014/main" xmlns="" id="{DD711B0D-211F-B94B-9A22-307FCC09C457}"/>
              </a:ext>
            </a:extLst>
          </p:cNvPr>
          <p:cNvSpPr/>
          <p:nvPr/>
        </p:nvSpPr>
        <p:spPr bwMode="auto">
          <a:xfrm>
            <a:off x="0" y="609360"/>
            <a:ext cx="581697" cy="587392"/>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34AAD3"/>
          </a:solidFill>
          <a:ln>
            <a:noFill/>
          </a:ln>
        </p:spPr>
        <p:txBody>
          <a:bodyPr vert="horz" wrap="square" lIns="91440" tIns="45720" rIns="91440" bIns="45720" numCol="1" anchor="t" anchorCtr="0" compatLnSpc="1"/>
          <a:lstStyle/>
          <a:p>
            <a:endParaRPr lang="zh-CN" altLang="en-US">
              <a:solidFill>
                <a:srgbClr val="000000"/>
              </a:solidFill>
            </a:endParaRPr>
          </a:p>
        </p:txBody>
      </p:sp>
      <p:sp>
        <p:nvSpPr>
          <p:cNvPr id="14" name="原创设计师QQ598969553             _3">
            <a:extLst>
              <a:ext uri="{FF2B5EF4-FFF2-40B4-BE49-F238E27FC236}">
                <a16:creationId xmlns:a16="http://schemas.microsoft.com/office/drawing/2014/main" xmlns="" id="{0CDDA796-E53A-6342-A11D-00B809BBE65B}"/>
              </a:ext>
            </a:extLst>
          </p:cNvPr>
          <p:cNvSpPr>
            <a:spLocks noChangeArrowheads="1"/>
          </p:cNvSpPr>
          <p:nvPr/>
        </p:nvSpPr>
        <p:spPr bwMode="auto">
          <a:xfrm>
            <a:off x="840476" y="548680"/>
            <a:ext cx="28803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zh-CN" sz="2800" b="1" dirty="0">
                <a:solidFill>
                  <a:srgbClr val="000000"/>
                </a:solidFill>
                <a:latin typeface="Impact" pitchFamily="34" charset="0"/>
                <a:cs typeface="宋体" pitchFamily="2" charset="-122"/>
              </a:rPr>
              <a:t>学习目标</a:t>
            </a:r>
            <a:endParaRPr lang="en-US" altLang="zh-CN" sz="2800" b="1" dirty="0">
              <a:solidFill>
                <a:srgbClr val="000000"/>
              </a:solidFill>
              <a:latin typeface="Impact" pitchFamily="34" charset="0"/>
              <a:cs typeface="宋体" pitchFamily="2" charset="-122"/>
            </a:endParaRPr>
          </a:p>
        </p:txBody>
      </p:sp>
      <p:sp>
        <p:nvSpPr>
          <p:cNvPr id="15" name="原创设计师QQ598969553             _5">
            <a:extLst>
              <a:ext uri="{FF2B5EF4-FFF2-40B4-BE49-F238E27FC236}">
                <a16:creationId xmlns:a16="http://schemas.microsoft.com/office/drawing/2014/main" xmlns="" id="{6631F0D6-31CE-704F-8DC4-BE4500EAD9C7}"/>
              </a:ext>
            </a:extLst>
          </p:cNvPr>
          <p:cNvSpPr>
            <a:spLocks noChangeArrowheads="1"/>
          </p:cNvSpPr>
          <p:nvPr/>
        </p:nvSpPr>
        <p:spPr bwMode="auto">
          <a:xfrm>
            <a:off x="839416" y="980084"/>
            <a:ext cx="30253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en-US" altLang="zh-CN" sz="1200" dirty="0" smtClean="0">
                <a:solidFill>
                  <a:srgbClr val="FFFFFF">
                    <a:lumMod val="75000"/>
                  </a:srgbClr>
                </a:solidFill>
                <a:latin typeface="Arial Black"/>
                <a:cs typeface="宋体" pitchFamily="2" charset="-122"/>
              </a:rPr>
              <a:t>XUE XI MU BIAO</a:t>
            </a:r>
            <a:endParaRPr lang="en-US" altLang="zh-CN" sz="1200" dirty="0">
              <a:solidFill>
                <a:srgbClr val="FFFFFF">
                  <a:lumMod val="75000"/>
                </a:srgbClr>
              </a:solidFill>
              <a:latin typeface="Arial Black"/>
              <a:cs typeface="宋体" pitchFamily="2" charset="-122"/>
            </a:endParaRPr>
          </a:p>
        </p:txBody>
      </p:sp>
      <p:sp>
        <p:nvSpPr>
          <p:cNvPr id="3" name="矩形 2"/>
          <p:cNvSpPr/>
          <p:nvPr/>
        </p:nvSpPr>
        <p:spPr>
          <a:xfrm>
            <a:off x="839416" y="1484784"/>
            <a:ext cx="10513168"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掌握频率分布表的作法以及频率直方图的画法</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掌握用频率直方图估计总体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2813160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113719"/>
            <a:ext cx="11377264" cy="6555641"/>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一个农技站为了考察某种大麦穗生长的分布情况，在一块试验田里抽取了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株麦穗，量得长度如下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4.6</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5.8</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5.5</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6.4</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7.4</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5.6</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5.7</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8565716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609506"/>
            <a:ext cx="11377264" cy="2603470"/>
          </a:xfrm>
          <a:prstGeom prst="rect">
            <a:avLst/>
          </a:prstGeom>
        </p:spPr>
        <p:txBody>
          <a:bodyPr wrap="square">
            <a:spAutoFit/>
          </a:bodyPr>
          <a:lstStyle/>
          <a:p>
            <a:pPr lvl="0" algn="just">
              <a:lnSpc>
                <a:spcPct val="150000"/>
              </a:lnSpc>
            </a:pPr>
            <a:r>
              <a:rPr lang="en-US" altLang="zh-CN" sz="2800" kern="100" dirty="0" smtClean="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5.8</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5.3</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7.0</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5.9</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5.4</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5.2</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6.0</a:t>
            </a:r>
            <a:endParaRPr lang="zh-CN" altLang="zh-CN" sz="280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6.3</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5.7</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6.8</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6.1</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4.5</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5.6</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6.3</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5.8</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6.3</a:t>
            </a:r>
            <a:endParaRPr lang="zh-CN" altLang="zh-CN" sz="280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根据上面的数据列出频率分布表，绘制出频率直方图，并估计在这块试验田里长度在</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5.75</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6.35 cm</a:t>
            </a:r>
            <a:r>
              <a:rPr lang="zh-CN" altLang="zh-CN" sz="2800" kern="100" dirty="0">
                <a:solidFill>
                  <a:srgbClr val="000000"/>
                </a:solidFill>
                <a:latin typeface="Times New Roman" panose="02020603050405020304" pitchFamily="18" charset="0"/>
                <a:ea typeface="方正中等线简体" panose="03000509000000000000" pitchFamily="65" charset="-122"/>
                <a:cs typeface="Times New Roman" panose="02020603050405020304" pitchFamily="18" charset="0"/>
              </a:rPr>
              <a:t>之间的麦穗所占的百分比</a:t>
            </a:r>
            <a:r>
              <a:rPr lang="en-US" altLang="zh-CN" sz="2800" kern="100" dirty="0">
                <a:solidFill>
                  <a:srgbClr val="00000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83787568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692696"/>
            <a:ext cx="11377264" cy="130317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由题中数据可知，这组数据的最大值为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，最小值为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，故全距为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580718409"/>
              </p:ext>
            </p:extLst>
          </p:nvPr>
        </p:nvGraphicFramePr>
        <p:xfrm>
          <a:off x="513284" y="1964432"/>
          <a:ext cx="10564813" cy="1752600"/>
        </p:xfrm>
        <a:graphic>
          <a:graphicData uri="http://schemas.openxmlformats.org/presentationml/2006/ole">
            <mc:AlternateContent xmlns:mc="http://schemas.openxmlformats.org/markup-compatibility/2006">
              <mc:Choice xmlns:v="urn:schemas-microsoft-com:vml" Requires="v">
                <p:oleObj spid="_x0000_s256067" name="文档" r:id="rId3" imgW="10564699" imgH="1752445" progId="Word.Document.12">
                  <p:embed/>
                </p:oleObj>
              </mc:Choice>
              <mc:Fallback>
                <p:oleObj name="文档" r:id="rId3" imgW="10564699" imgH="1752445" progId="Word.Document.12">
                  <p:embed/>
                  <p:pic>
                    <p:nvPicPr>
                      <p:cNvPr id="0" name=""/>
                      <p:cNvPicPr/>
                      <p:nvPr/>
                    </p:nvPicPr>
                    <p:blipFill>
                      <a:blip r:embed="rId4"/>
                      <a:stretch>
                        <a:fillRect/>
                      </a:stretch>
                    </p:blipFill>
                    <p:spPr>
                      <a:xfrm>
                        <a:off x="513284" y="1964432"/>
                        <a:ext cx="10564813" cy="1752600"/>
                      </a:xfrm>
                      <a:prstGeom prst="rect">
                        <a:avLst/>
                      </a:prstGeom>
                    </p:spPr>
                  </p:pic>
                </p:oleObj>
              </mc:Fallback>
            </mc:AlternateContent>
          </a:graphicData>
        </a:graphic>
      </p:graphicFrame>
      <p:sp>
        <p:nvSpPr>
          <p:cNvPr id="5" name="矩形 4"/>
          <p:cNvSpPr/>
          <p:nvPr/>
        </p:nvSpPr>
        <p:spPr>
          <a:xfrm>
            <a:off x="407368" y="3645024"/>
            <a:ext cx="11377264"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分组所分的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个小组可以是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3.95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4.25,4.25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4.85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7.55.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17258629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07368" y="116552"/>
            <a:ext cx="3118161" cy="523220"/>
          </a:xfrm>
          <a:prstGeom prst="rect">
            <a:avLst/>
          </a:prstGeom>
        </p:spPr>
        <p:txBody>
          <a:bodyPr wrap="none">
            <a:spAutoFit/>
          </a:bodyPr>
          <a:lstStyle/>
          <a:p>
            <a:r>
              <a:rPr lang="en-US" altLang="zh-CN" sz="2800" kern="100" dirty="0">
                <a:latin typeface="Times New Roman" panose="02020603050405020304" pitchFamily="18" charset="0"/>
                <a:ea typeface="黑体" panose="02010609060101010101" pitchFamily="49" charset="-122"/>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列频率分布表：</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556677753"/>
              </p:ext>
            </p:extLst>
          </p:nvPr>
        </p:nvGraphicFramePr>
        <p:xfrm>
          <a:off x="551383" y="764624"/>
          <a:ext cx="5806169" cy="5760720"/>
        </p:xfrm>
        <a:graphic>
          <a:graphicData uri="http://schemas.openxmlformats.org/drawingml/2006/table">
            <a:tbl>
              <a:tblPr/>
              <a:tblGrid>
                <a:gridCol w="3013457"/>
                <a:gridCol w="1396356"/>
                <a:gridCol w="1396356"/>
              </a:tblGrid>
              <a:tr h="310810">
                <a:tc>
                  <a:txBody>
                    <a:bodyPr/>
                    <a:lstStyle/>
                    <a:p>
                      <a:pPr algn="ctr">
                        <a:lnSpc>
                          <a:spcPct val="150000"/>
                        </a:lnSpc>
                        <a:spcAft>
                          <a:spcPts val="0"/>
                        </a:spcAft>
                      </a:pPr>
                      <a:r>
                        <a:rPr lang="zh-CN" sz="2800" kern="100" dirty="0">
                          <a:effectLst/>
                          <a:latin typeface="Times New Roman" panose="02020603050405020304" pitchFamily="18" charset="0"/>
                          <a:ea typeface="黑体" panose="02010609060101010101" pitchFamily="49" charset="-122"/>
                          <a:cs typeface="Times New Roman" panose="02020603050405020304" pitchFamily="18" charset="0"/>
                        </a:rPr>
                        <a:t>分组</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频数</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pitchFamily="49" charset="-122"/>
                          <a:cs typeface="Times New Roman" panose="02020603050405020304" pitchFamily="18" charset="0"/>
                        </a:rPr>
                        <a:t>频率</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810">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[3.95,4.25)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0.01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810">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[4.25,4.55)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0.01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810">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[4.55,4.85)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0.02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810">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[4.85,5.15)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0.05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810">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[5.15,5.45)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0.11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810">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[5.45,5.75)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0.15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810">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[5.75,6.05)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28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0.28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810">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[6.05,6.35)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0.13</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4415927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938557311"/>
              </p:ext>
            </p:extLst>
          </p:nvPr>
        </p:nvGraphicFramePr>
        <p:xfrm>
          <a:off x="551383" y="692696"/>
          <a:ext cx="5806169" cy="3200400"/>
        </p:xfrm>
        <a:graphic>
          <a:graphicData uri="http://schemas.openxmlformats.org/drawingml/2006/table">
            <a:tbl>
              <a:tblPr/>
              <a:tblGrid>
                <a:gridCol w="3013457"/>
                <a:gridCol w="1396356"/>
                <a:gridCol w="1396356"/>
              </a:tblGrid>
              <a:tr h="310810">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[6.35,6.65)</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0.11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810">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[6.65,6.95)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0.10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810">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[6.95,7.25)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0.02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810">
                <a:tc>
                  <a:txBody>
                    <a:bodyPr/>
                    <a:lstStyle/>
                    <a:p>
                      <a:pPr algn="ctr">
                        <a:lnSpc>
                          <a:spcPct val="150000"/>
                        </a:lnSpc>
                        <a:spcAft>
                          <a:spcPts val="0"/>
                        </a:spcAft>
                      </a:pPr>
                      <a:r>
                        <a:rPr lang="en-US" sz="2800" kern="100">
                          <a:effectLst/>
                          <a:latin typeface="IPAPANNEW" panose="02000500070000020004" pitchFamily="2" charset="0"/>
                          <a:ea typeface="黑体" panose="02010609060101010101" pitchFamily="49" charset="-122"/>
                          <a:cs typeface="Times New Roman" panose="02020603050405020304" pitchFamily="18" charset="0"/>
                        </a:rPr>
                        <a:t>[7.25,7.55]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0.01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810">
                <a:tc>
                  <a:txBody>
                    <a:bodyPr/>
                    <a:lstStyle/>
                    <a:p>
                      <a:pPr algn="ctr">
                        <a:lnSpc>
                          <a:spcPct val="150000"/>
                        </a:lnSpc>
                        <a:spcAft>
                          <a:spcPts val="0"/>
                        </a:spcAft>
                      </a:pPr>
                      <a:r>
                        <a:rPr lang="zh-CN" sz="2800" kern="100" dirty="0">
                          <a:effectLst/>
                          <a:latin typeface="Times New Roman" panose="02020603050405020304" pitchFamily="18" charset="0"/>
                          <a:ea typeface="黑体" panose="02010609060101010101" pitchFamily="49" charset="-122"/>
                          <a:cs typeface="Times New Roman" panose="02020603050405020304" pitchFamily="18" charset="0"/>
                        </a:rPr>
                        <a:t>合计</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pitchFamily="49" charset="-122"/>
                          <a:cs typeface="Courier New" panose="02070309020205020404" pitchFamily="49" charset="0"/>
                        </a:rPr>
                        <a:t>100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pitchFamily="49" charset="-122"/>
                          <a:cs typeface="Courier New" panose="02070309020205020404" pitchFamily="49" charset="0"/>
                        </a:rPr>
                        <a:t>1.00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6651" marR="16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779116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1733" y="458088"/>
            <a:ext cx="3926075" cy="738664"/>
          </a:xfrm>
          <a:prstGeom prst="rect">
            <a:avLst/>
          </a:prstGeom>
        </p:spPr>
        <p:txBody>
          <a:bodyPr wrap="none">
            <a:spAutoFit/>
          </a:bodyPr>
          <a:lstStyle/>
          <a:p>
            <a:pPr algn="just">
              <a:lnSpc>
                <a:spcPct val="150000"/>
              </a:lnSpc>
              <a:spcAft>
                <a:spcPts val="0"/>
              </a:spcAft>
            </a:pP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绘制频率直方图如图</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58050" name="Picture 2" descr="北一6-8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8780" y="1523984"/>
            <a:ext cx="7411621" cy="284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41732" y="4566027"/>
            <a:ext cx="11270891"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从表中看到，样本数据落在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6.35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之间的频率是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0.41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，于是可以估计，在这块试验田里长度在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6.35 cm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之间的麦穗约占</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1074501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58050"/>
                                        </p:tgtEl>
                                        <p:attrNameLst>
                                          <p:attrName>style.visibility</p:attrName>
                                        </p:attrNameLst>
                                      </p:cBhvr>
                                      <p:to>
                                        <p:strVal val="visible"/>
                                      </p:to>
                                    </p:set>
                                    <p:animEffect transition="in" filter="blinds(horizontal)">
                                      <p:cBhvr>
                                        <p:cTn id="10" dur="500"/>
                                        <p:tgtEl>
                                          <p:spTgt spid="25805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9" name="矩形 8"/>
          <p:cNvSpPr/>
          <p:nvPr/>
        </p:nvSpPr>
        <p:spPr>
          <a:xfrm>
            <a:off x="2903471" y="188640"/>
            <a:ext cx="6385058" cy="553998"/>
          </a:xfrm>
          <a:prstGeom prst="rect">
            <a:avLst/>
          </a:prstGeom>
        </p:spPr>
        <p:txBody>
          <a:bodyPr wrap="square">
            <a:spAutoFit/>
          </a:bodyPr>
          <a:lstStyle/>
          <a:p>
            <a:pPr algn="ctr"/>
            <a:r>
              <a:rPr lang="zh-CN" altLang="en-US" sz="3000" b="1"/>
              <a:t>三、频率直方图的应用</a:t>
            </a:r>
            <a:endParaRPr lang="zh-CN" altLang="zh-CN" sz="3000" b="1" dirty="0"/>
          </a:p>
        </p:txBody>
      </p:sp>
      <p:sp>
        <p:nvSpPr>
          <p:cNvPr id="3" name="矩形 2"/>
          <p:cNvSpPr/>
          <p:nvPr/>
        </p:nvSpPr>
        <p:spPr>
          <a:xfrm>
            <a:off x="458284" y="836712"/>
            <a:ext cx="11209950" cy="1310808"/>
          </a:xfrm>
          <a:prstGeom prst="rect">
            <a:avLst/>
          </a:prstGeom>
        </p:spPr>
        <p:txBody>
          <a:bodyPr wrap="square">
            <a:spAutoFit/>
          </a:bodyPr>
          <a:lstStyle/>
          <a:p>
            <a:pPr algn="just">
              <a:lnSpc>
                <a:spcPct val="150000"/>
              </a:lnSpc>
              <a:spcAft>
                <a:spcPts val="0"/>
              </a:spcAf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a:solidFill>
                  <a:srgbClr val="0000FF"/>
                </a:solidFill>
                <a:latin typeface="微软雅黑" panose="020B0503020204020204" pitchFamily="34" charset="-122"/>
                <a:cs typeface="Times New Roman" panose="02020603050405020304" pitchFamily="18"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从某校随机抽取</a:t>
            </a:r>
            <a:r>
              <a:rPr lang="en-US" altLang="zh-CN" sz="2800" kern="100">
                <a:latin typeface="Times New Roman" panose="02020603050405020304" pitchFamily="18" charset="0"/>
                <a:ea typeface="方正中等线简体" panose="03000509000000000000" pitchFamily="65" charset="-122"/>
              </a:rPr>
              <a:t>100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名学生，获得了他们一周课外阅读时间</a:t>
            </a:r>
            <a:r>
              <a:rPr lang="en-US" altLang="zh-CN" sz="2800" kern="100">
                <a:latin typeface="Times New Roman" panose="02020603050405020304" pitchFamily="18" charset="0"/>
                <a:ea typeface="方正中等线简体" panose="03000509000000000000" pitchFamily="65" charset="-122"/>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单位：小时</a:t>
            </a:r>
            <a:r>
              <a:rPr lang="en-US" altLang="zh-CN" sz="2800" kern="100">
                <a:latin typeface="Times New Roman" panose="02020603050405020304" pitchFamily="18" charset="0"/>
                <a:ea typeface="方正中等线简体" panose="03000509000000000000" pitchFamily="65" charset="-122"/>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的数据，整理得到数据分组及频数分布表和频率直方图：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419595632"/>
              </p:ext>
            </p:extLst>
          </p:nvPr>
        </p:nvGraphicFramePr>
        <p:xfrm>
          <a:off x="623394" y="2160836"/>
          <a:ext cx="5841693" cy="4480560"/>
        </p:xfrm>
        <a:graphic>
          <a:graphicData uri="http://schemas.openxmlformats.org/drawingml/2006/table">
            <a:tbl>
              <a:tblPr/>
              <a:tblGrid>
                <a:gridCol w="1548675"/>
                <a:gridCol w="2744343"/>
                <a:gridCol w="1548675"/>
              </a:tblGrid>
              <a:tr h="483482">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组号</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分组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频数</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741">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741">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741">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17</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741">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82">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[8,10)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82">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[10,12)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12</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058611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562430366"/>
              </p:ext>
            </p:extLst>
          </p:nvPr>
        </p:nvGraphicFramePr>
        <p:xfrm>
          <a:off x="623394" y="292616"/>
          <a:ext cx="5841693" cy="2560320"/>
        </p:xfrm>
        <a:graphic>
          <a:graphicData uri="http://schemas.openxmlformats.org/drawingml/2006/table">
            <a:tbl>
              <a:tblPr/>
              <a:tblGrid>
                <a:gridCol w="1548675"/>
                <a:gridCol w="2744343"/>
                <a:gridCol w="1548675"/>
              </a:tblGrid>
              <a:tr h="483482">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7</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[12,14)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82">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[14,16)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82">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9</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[16,18]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82">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5901" marR="25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61122" name="Picture 2" descr="SY20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1191" y="3017789"/>
            <a:ext cx="5749619" cy="357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6312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790104"/>
            <a:ext cx="11377264"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从该校随机选取一名学生，试估计这名学生该周课外阅读时间少于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小时的频率；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407368" y="2180939"/>
            <a:ext cx="11377264" cy="130317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根据频数分布表知，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名学生中一周课外阅读时间不少于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小时的学生共有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名</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763061202"/>
              </p:ext>
            </p:extLst>
          </p:nvPr>
        </p:nvGraphicFramePr>
        <p:xfrm>
          <a:off x="513284" y="3501008"/>
          <a:ext cx="11091862" cy="1060450"/>
        </p:xfrm>
        <a:graphic>
          <a:graphicData uri="http://schemas.openxmlformats.org/presentationml/2006/ole">
            <mc:AlternateContent xmlns:mc="http://schemas.openxmlformats.org/markup-compatibility/2006">
              <mc:Choice xmlns:v="urn:schemas-microsoft-com:vml" Requires="v">
                <p:oleObj spid="_x0000_s263232" name="文档" r:id="rId3" imgW="11091620" imgH="1060681" progId="Word.Document.12">
                  <p:embed/>
                </p:oleObj>
              </mc:Choice>
              <mc:Fallback>
                <p:oleObj name="文档" r:id="rId3" imgW="11091620" imgH="1060681" progId="Word.Document.12">
                  <p:embed/>
                  <p:pic>
                    <p:nvPicPr>
                      <p:cNvPr id="0" name=""/>
                      <p:cNvPicPr/>
                      <p:nvPr/>
                    </p:nvPicPr>
                    <p:blipFill>
                      <a:blip r:embed="rId4"/>
                      <a:stretch>
                        <a:fillRect/>
                      </a:stretch>
                    </p:blipFill>
                    <p:spPr>
                      <a:xfrm>
                        <a:off x="513284" y="3501008"/>
                        <a:ext cx="11091862" cy="1060450"/>
                      </a:xfrm>
                      <a:prstGeom prst="rect">
                        <a:avLst/>
                      </a:prstGeom>
                    </p:spPr>
                  </p:pic>
                </p:oleObj>
              </mc:Fallback>
            </mc:AlternateContent>
          </a:graphicData>
        </a:graphic>
      </p:graphicFrame>
    </p:spTree>
    <p:extLst>
      <p:ext uri="{BB962C8B-B14F-4D97-AF65-F5344CB8AC3E}">
        <p14:creationId xmlns:p14="http://schemas.microsoft.com/office/powerpoint/2010/main" val="85365446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790104"/>
            <a:ext cx="11377264"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求频率直方图中的</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nvGraphicFramePr>
        <p:xfrm>
          <a:off x="508000" y="2410729"/>
          <a:ext cx="11087100" cy="1054100"/>
        </p:xfrm>
        <a:graphic>
          <a:graphicData uri="http://schemas.openxmlformats.org/presentationml/2006/ole">
            <mc:AlternateContent xmlns:mc="http://schemas.openxmlformats.org/markup-compatibility/2006">
              <mc:Choice xmlns:v="urn:schemas-microsoft-com:vml" Requires="v">
                <p:oleObj spid="_x0000_s264318" name="文档" r:id="rId3" imgW="11091620" imgH="1060321" progId="Word.Document.12">
                  <p:embed/>
                </p:oleObj>
              </mc:Choice>
              <mc:Fallback>
                <p:oleObj name="文档" r:id="rId3" imgW="11091620" imgH="1060321" progId="Word.Document.12">
                  <p:embed/>
                  <p:pic>
                    <p:nvPicPr>
                      <p:cNvPr id="0" name=""/>
                      <p:cNvPicPr/>
                      <p:nvPr/>
                    </p:nvPicPr>
                    <p:blipFill>
                      <a:blip r:embed="rId4"/>
                      <a:stretch>
                        <a:fillRect/>
                      </a:stretch>
                    </p:blipFill>
                    <p:spPr>
                      <a:xfrm>
                        <a:off x="508000" y="2410729"/>
                        <a:ext cx="11087100" cy="1054100"/>
                      </a:xfrm>
                      <a:prstGeom prst="rect">
                        <a:avLst/>
                      </a:prstGeom>
                    </p:spPr>
                  </p:pic>
                </p:oleObj>
              </mc:Fallback>
            </mc:AlternateContent>
          </a:graphicData>
        </a:graphic>
      </p:graphicFrame>
      <p:sp>
        <p:nvSpPr>
          <p:cNvPr id="8" name="矩形 7"/>
          <p:cNvSpPr/>
          <p:nvPr/>
        </p:nvSpPr>
        <p:spPr>
          <a:xfrm>
            <a:off x="407368" y="3346833"/>
            <a:ext cx="11377264"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课外阅读时间落在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组内的有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人，频率为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407368" y="1772816"/>
            <a:ext cx="11377264" cy="523220"/>
          </a:xfrm>
          <a:prstGeom prst="rect">
            <a:avLst/>
          </a:prstGeom>
        </p:spPr>
        <p:txBody>
          <a:bodyPr wrap="square">
            <a:spAutoFit/>
          </a:bodyPr>
          <a:lstStyle/>
          <a:p>
            <a:r>
              <a:rPr lang="zh-CN"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课外阅读时间落在</a:t>
            </a:r>
            <a:r>
              <a:rPr lang="en-US" altLang="zh-CN" sz="2800" dirty="0">
                <a:latin typeface="Times New Roman" panose="02020603050405020304" pitchFamily="18" charset="0"/>
                <a:ea typeface="黑体" panose="02010609060101010101" pitchFamily="49" charset="-122"/>
              </a:rPr>
              <a:t>[4,6)</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组内的有</a:t>
            </a:r>
            <a:r>
              <a:rPr lang="en-US" altLang="zh-CN" sz="2800" dirty="0">
                <a:latin typeface="Times New Roman" panose="02020603050405020304" pitchFamily="18" charset="0"/>
                <a:ea typeface="黑体" panose="02010609060101010101" pitchFamily="49" charset="-122"/>
              </a:rPr>
              <a:t>17</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人，频率为</a:t>
            </a:r>
            <a:r>
              <a:rPr lang="en-US" altLang="zh-CN" sz="2800" dirty="0">
                <a:latin typeface="Times New Roman" panose="02020603050405020304" pitchFamily="18" charset="0"/>
                <a:ea typeface="黑体" panose="02010609060101010101" pitchFamily="49" charset="-122"/>
              </a:rPr>
              <a:t>0.17</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en-US" dirty="0"/>
          </a:p>
        </p:txBody>
      </p:sp>
      <p:graphicFrame>
        <p:nvGraphicFramePr>
          <p:cNvPr id="11" name="对象 10"/>
          <p:cNvGraphicFramePr>
            <a:graphicFrameLocks noChangeAspect="1"/>
          </p:cNvGraphicFramePr>
          <p:nvPr/>
        </p:nvGraphicFramePr>
        <p:xfrm>
          <a:off x="508000" y="4318814"/>
          <a:ext cx="8139112" cy="1165225"/>
        </p:xfrm>
        <a:graphic>
          <a:graphicData uri="http://schemas.openxmlformats.org/presentationml/2006/ole">
            <mc:AlternateContent xmlns:mc="http://schemas.openxmlformats.org/markup-compatibility/2006">
              <mc:Choice xmlns:v="urn:schemas-microsoft-com:vml" Requires="v">
                <p:oleObj spid="_x0000_s264319" name="文档" r:id="rId5" imgW="8138403" imgH="1165417" progId="Word.Document.12">
                  <p:embed/>
                </p:oleObj>
              </mc:Choice>
              <mc:Fallback>
                <p:oleObj name="文档" r:id="rId5" imgW="8138403" imgH="1165417" progId="Word.Document.12">
                  <p:embed/>
                  <p:pic>
                    <p:nvPicPr>
                      <p:cNvPr id="0" name=""/>
                      <p:cNvPicPr/>
                      <p:nvPr/>
                    </p:nvPicPr>
                    <p:blipFill>
                      <a:blip r:embed="rId6"/>
                      <a:stretch>
                        <a:fillRect/>
                      </a:stretch>
                    </p:blipFill>
                    <p:spPr>
                      <a:xfrm>
                        <a:off x="508000" y="4318814"/>
                        <a:ext cx="8139112" cy="1165225"/>
                      </a:xfrm>
                      <a:prstGeom prst="rect">
                        <a:avLst/>
                      </a:prstGeom>
                    </p:spPr>
                  </p:pic>
                </p:oleObj>
              </mc:Fallback>
            </mc:AlternateContent>
          </a:graphicData>
        </a:graphic>
      </p:graphicFrame>
    </p:spTree>
    <p:extLst>
      <p:ext uri="{BB962C8B-B14F-4D97-AF65-F5344CB8AC3E}">
        <p14:creationId xmlns:p14="http://schemas.microsoft.com/office/powerpoint/2010/main" val="257094517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2DAA2A69-B8C7-A146-AE32-F71F934663BD}"/>
              </a:ext>
            </a:extLst>
          </p:cNvPr>
          <p:cNvPicPr>
            <a:picLocks noChangeAspect="1"/>
          </p:cNvPicPr>
          <p:nvPr/>
        </p:nvPicPr>
        <p:blipFill>
          <a:blip r:embed="rId6">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2" name="矩形 11"/>
          <p:cNvSpPr/>
          <p:nvPr/>
        </p:nvSpPr>
        <p:spPr>
          <a:xfrm>
            <a:off x="-8240" y="2348880"/>
            <a:ext cx="1702385" cy="2867691"/>
          </a:xfrm>
          <a:prstGeom prst="rect">
            <a:avLst/>
          </a:prstGeom>
          <a:solidFill>
            <a:srgbClr val="DFEEF4"/>
          </a:solidFill>
          <a:ln w="9525">
            <a:solidFill>
              <a:srgbClr val="DBEA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21"/>
            <a:endParaRPr lang="zh-CN" altLang="en-US">
              <a:solidFill>
                <a:prstClr val="white"/>
              </a:solidFill>
            </a:endParaRPr>
          </a:p>
        </p:txBody>
      </p:sp>
      <p:sp>
        <p:nvSpPr>
          <p:cNvPr id="13" name="更多2018年PPT下载：http://www.ppt20.com/u/739134/">
            <a:extLst>
              <a:ext uri="{FF2B5EF4-FFF2-40B4-BE49-F238E27FC236}">
                <a16:creationId xmlns="" xmlns:a16="http://schemas.microsoft.com/office/drawing/2014/main" id="{046CB508-A3E9-D740-9306-E6A8B0A1E1C5}"/>
              </a:ext>
            </a:extLst>
          </p:cNvPr>
          <p:cNvSpPr/>
          <p:nvPr/>
        </p:nvSpPr>
        <p:spPr>
          <a:xfrm>
            <a:off x="545435" y="2751673"/>
            <a:ext cx="595035" cy="2062103"/>
          </a:xfrm>
          <a:prstGeom prst="rect">
            <a:avLst/>
          </a:prstGeom>
        </p:spPr>
        <p:txBody>
          <a:bodyPr wrap="none">
            <a:spAutoFit/>
          </a:bodyPr>
          <a:lstStyle/>
          <a:p>
            <a:pPr>
              <a:defRPr/>
            </a:pPr>
            <a:r>
              <a:rPr lang="zh-CN" altLang="en-US" sz="3200" dirty="0" smtClean="0">
                <a:solidFill>
                  <a:schemeClr val="bg1">
                    <a:lumMod val="50000"/>
                  </a:schemeClr>
                </a:solidFill>
                <a:latin typeface="微软雅黑" panose="020B0503020204020204" pitchFamily="34" charset="-122"/>
              </a:rPr>
              <a:t>内</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容</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索</a:t>
            </a:r>
            <a:endParaRPr lang="en-US" altLang="zh-CN" sz="3200" dirty="0" smtClean="0">
              <a:solidFill>
                <a:schemeClr val="bg1">
                  <a:lumMod val="50000"/>
                </a:schemeClr>
              </a:solidFill>
              <a:latin typeface="微软雅黑" panose="020B0503020204020204" pitchFamily="34" charset="-122"/>
            </a:endParaRPr>
          </a:p>
          <a:p>
            <a:pPr>
              <a:defRPr/>
            </a:pPr>
            <a:r>
              <a:rPr lang="zh-CN" altLang="en-US" sz="3200" dirty="0" smtClean="0">
                <a:solidFill>
                  <a:schemeClr val="bg1">
                    <a:lumMod val="50000"/>
                  </a:schemeClr>
                </a:solidFill>
                <a:latin typeface="微软雅黑" panose="020B0503020204020204" pitchFamily="34" charset="-122"/>
              </a:rPr>
              <a:t>引</a:t>
            </a:r>
            <a:endParaRPr lang="zh-CN" altLang="en-US" sz="3200" dirty="0">
              <a:solidFill>
                <a:schemeClr val="bg1">
                  <a:lumMod val="50000"/>
                </a:schemeClr>
              </a:solidFill>
              <a:latin typeface="等线" panose="020F0502020204030204"/>
              <a:ea typeface="等线" panose="02010600030101010101" pitchFamily="2" charset="-122"/>
            </a:endParaRPr>
          </a:p>
        </p:txBody>
      </p:sp>
      <p:sp>
        <p:nvSpPr>
          <p:cNvPr id="14" name="矩形 13">
            <a:extLst>
              <a:ext uri="{FF2B5EF4-FFF2-40B4-BE49-F238E27FC236}">
                <a16:creationId xmlns="" xmlns:a16="http://schemas.microsoft.com/office/drawing/2014/main" id="{E06BD271-C75C-4F7F-9409-8196C0EB7739}"/>
              </a:ext>
            </a:extLst>
          </p:cNvPr>
          <p:cNvSpPr/>
          <p:nvPr/>
        </p:nvSpPr>
        <p:spPr>
          <a:xfrm>
            <a:off x="1919536" y="2348880"/>
            <a:ext cx="4539907" cy="2867691"/>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PA_文本框 8">
            <a:hlinkClick r:id="rId7" action="ppaction://hlinksldjump"/>
            <a:extLst>
              <a:ext uri="{FF2B5EF4-FFF2-40B4-BE49-F238E27FC236}">
                <a16:creationId xmlns="" xmlns:a16="http://schemas.microsoft.com/office/drawing/2014/main" id="{6825730B-79D3-DF4B-B6DE-033ACDED2B40}"/>
              </a:ext>
            </a:extLst>
          </p:cNvPr>
          <p:cNvSpPr txBox="1"/>
          <p:nvPr>
            <p:custDataLst>
              <p:tags r:id="rId1"/>
            </p:custDataLst>
          </p:nvPr>
        </p:nvSpPr>
        <p:spPr>
          <a:xfrm>
            <a:off x="3143672" y="2707715"/>
            <a:ext cx="2075965" cy="492443"/>
          </a:xfrm>
          <a:prstGeom prst="rect">
            <a:avLst/>
          </a:prstGeom>
          <a:noFill/>
        </p:spPr>
        <p:txBody>
          <a:bodyPr wrap="square" rtlCol="0">
            <a:spAutoFit/>
          </a:bodyPr>
          <a:lstStyle/>
          <a:p>
            <a:r>
              <a:rPr lang="zh-CN" altLang="en-US" sz="2600" b="1" dirty="0" smtClean="0">
                <a:solidFill>
                  <a:schemeClr val="bg1"/>
                </a:solidFill>
              </a:rPr>
              <a:t>知识梳理</a:t>
            </a:r>
            <a:endParaRPr lang="zh-CN" altLang="en-US" sz="2600" b="1" dirty="0">
              <a:solidFill>
                <a:schemeClr val="bg1"/>
              </a:solidFill>
            </a:endParaRPr>
          </a:p>
        </p:txBody>
      </p:sp>
      <p:sp>
        <p:nvSpPr>
          <p:cNvPr id="16" name="PA_文本框 9">
            <a:hlinkClick r:id="rId8" action="ppaction://hlinksldjump"/>
            <a:extLst>
              <a:ext uri="{FF2B5EF4-FFF2-40B4-BE49-F238E27FC236}">
                <a16:creationId xmlns="" xmlns:a16="http://schemas.microsoft.com/office/drawing/2014/main" id="{3E4B6F71-C5BB-FE46-BF1A-59231A563427}"/>
              </a:ext>
            </a:extLst>
          </p:cNvPr>
          <p:cNvSpPr txBox="1"/>
          <p:nvPr>
            <p:custDataLst>
              <p:tags r:id="rId2"/>
            </p:custDataLst>
          </p:nvPr>
        </p:nvSpPr>
        <p:spPr>
          <a:xfrm>
            <a:off x="3143672" y="3296362"/>
            <a:ext cx="2075965" cy="492443"/>
          </a:xfrm>
          <a:prstGeom prst="rect">
            <a:avLst/>
          </a:prstGeom>
          <a:noFill/>
        </p:spPr>
        <p:txBody>
          <a:bodyPr wrap="square" rtlCol="0">
            <a:spAutoFit/>
          </a:bodyPr>
          <a:lstStyle/>
          <a:p>
            <a:r>
              <a:rPr lang="zh-CN" altLang="en-US" sz="2600" b="1" dirty="0">
                <a:solidFill>
                  <a:schemeClr val="bg1"/>
                </a:solidFill>
              </a:rPr>
              <a:t>题型探究</a:t>
            </a:r>
          </a:p>
        </p:txBody>
      </p:sp>
      <p:sp>
        <p:nvSpPr>
          <p:cNvPr id="17" name="PA_文本框 10">
            <a:hlinkClick r:id="rId9" action="ppaction://hlinksldjump"/>
            <a:extLst>
              <a:ext uri="{FF2B5EF4-FFF2-40B4-BE49-F238E27FC236}">
                <a16:creationId xmlns="" xmlns:a16="http://schemas.microsoft.com/office/drawing/2014/main" id="{0A911338-A9E3-BC45-9E72-7B1B17814308}"/>
              </a:ext>
            </a:extLst>
          </p:cNvPr>
          <p:cNvSpPr txBox="1"/>
          <p:nvPr>
            <p:custDataLst>
              <p:tags r:id="rId3"/>
            </p:custDataLst>
          </p:nvPr>
        </p:nvSpPr>
        <p:spPr>
          <a:xfrm>
            <a:off x="3143672" y="3885009"/>
            <a:ext cx="2075965" cy="492443"/>
          </a:xfrm>
          <a:prstGeom prst="rect">
            <a:avLst/>
          </a:prstGeom>
          <a:noFill/>
        </p:spPr>
        <p:txBody>
          <a:bodyPr wrap="square" rtlCol="0">
            <a:spAutoFit/>
          </a:bodyPr>
          <a:lstStyle/>
          <a:p>
            <a:r>
              <a:rPr lang="zh-CN" altLang="en-US" sz="2600" b="1" dirty="0">
                <a:solidFill>
                  <a:schemeClr val="bg1"/>
                </a:solidFill>
              </a:rPr>
              <a:t>随堂演练</a:t>
            </a:r>
          </a:p>
        </p:txBody>
      </p:sp>
      <p:sp>
        <p:nvSpPr>
          <p:cNvPr id="18" name="PA_文本框 10">
            <a:hlinkClick r:id="rId10" action="ppaction://hlinksldjump"/>
            <a:extLst>
              <a:ext uri="{FF2B5EF4-FFF2-40B4-BE49-F238E27FC236}">
                <a16:creationId xmlns="" xmlns:a16="http://schemas.microsoft.com/office/drawing/2014/main" id="{0A911338-A9E3-BC45-9E72-7B1B17814308}"/>
              </a:ext>
            </a:extLst>
          </p:cNvPr>
          <p:cNvSpPr txBox="1"/>
          <p:nvPr>
            <p:custDataLst>
              <p:tags r:id="rId4"/>
            </p:custDataLst>
          </p:nvPr>
        </p:nvSpPr>
        <p:spPr>
          <a:xfrm>
            <a:off x="3143672" y="4473656"/>
            <a:ext cx="2075965" cy="492443"/>
          </a:xfrm>
          <a:prstGeom prst="rect">
            <a:avLst/>
          </a:prstGeom>
          <a:noFill/>
        </p:spPr>
        <p:txBody>
          <a:bodyPr wrap="square" rtlCol="0">
            <a:spAutoFit/>
          </a:bodyPr>
          <a:lstStyle/>
          <a:p>
            <a:r>
              <a:rPr lang="zh-CN" altLang="en-US" sz="2600" b="1" dirty="0" smtClean="0">
                <a:solidFill>
                  <a:schemeClr val="bg1"/>
                </a:solidFill>
              </a:rPr>
              <a:t>课时对点练</a:t>
            </a:r>
            <a:endParaRPr lang="zh-CN" altLang="en-US" sz="2600" b="1" dirty="0">
              <a:solidFill>
                <a:schemeClr val="bg1"/>
              </a:solidFill>
            </a:endParaRPr>
          </a:p>
        </p:txBody>
      </p:sp>
    </p:spTree>
    <p:extLst>
      <p:ext uri="{BB962C8B-B14F-4D97-AF65-F5344CB8AC3E}">
        <p14:creationId xmlns:p14="http://schemas.microsoft.com/office/powerpoint/2010/main" val="302147150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148527"/>
            <a:ext cx="10408429" cy="6376817"/>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44625"/>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headEnd/>
              <a:tailEnd/>
            </a:ln>
            <a:effectLst/>
          </p:spPr>
          <p:txBody>
            <a:bodyPr wrap="square">
              <a:spAutoFit/>
            </a:bodyPr>
            <a:lstStyle/>
            <a:p>
              <a:pPr>
                <a:lnSpc>
                  <a:spcPct val="120000"/>
                </a:lnSpc>
                <a:defRPr/>
              </a:pPr>
              <a:r>
                <a:rPr lang="zh-CN" altLang="en-US" sz="2000" b="1" dirty="0">
                  <a:solidFill>
                    <a:srgbClr val="FFFFFF"/>
                  </a:solidFill>
                  <a:latin typeface="微软雅黑" pitchFamily="34" charset="-122"/>
                </a:rPr>
                <a:t>反思感悟</a:t>
              </a:r>
            </a:p>
          </p:txBody>
        </p:sp>
      </p:grpSp>
      <p:graphicFrame>
        <p:nvGraphicFramePr>
          <p:cNvPr id="8" name="对象 7"/>
          <p:cNvGraphicFramePr>
            <a:graphicFrameLocks noChangeAspect="1"/>
          </p:cNvGraphicFramePr>
          <p:nvPr>
            <p:extLst>
              <p:ext uri="{D42A27DB-BD31-4B8C-83A1-F6EECF244321}">
                <p14:modId xmlns:p14="http://schemas.microsoft.com/office/powerpoint/2010/main" val="546036652"/>
              </p:ext>
            </p:extLst>
          </p:nvPr>
        </p:nvGraphicFramePr>
        <p:xfrm>
          <a:off x="1273649" y="1241152"/>
          <a:ext cx="9639300" cy="3556000"/>
        </p:xfrm>
        <a:graphic>
          <a:graphicData uri="http://schemas.openxmlformats.org/presentationml/2006/ole">
            <mc:AlternateContent xmlns:mc="http://schemas.openxmlformats.org/markup-compatibility/2006">
              <mc:Choice xmlns:v="urn:schemas-microsoft-com:vml" Requires="v">
                <p:oleObj spid="_x0000_s265348" name="文档" r:id="rId4" imgW="9644027" imgH="3648498" progId="Word.Document.12">
                  <p:embed/>
                </p:oleObj>
              </mc:Choice>
              <mc:Fallback>
                <p:oleObj name="文档" r:id="rId4" imgW="9644027" imgH="3648498" progId="Word.Document.12">
                  <p:embed/>
                  <p:pic>
                    <p:nvPicPr>
                      <p:cNvPr id="0" name=""/>
                      <p:cNvPicPr/>
                      <p:nvPr/>
                    </p:nvPicPr>
                    <p:blipFill>
                      <a:blip r:embed="rId5"/>
                      <a:stretch>
                        <a:fillRect/>
                      </a:stretch>
                    </p:blipFill>
                    <p:spPr>
                      <a:xfrm>
                        <a:off x="1273649" y="1241152"/>
                        <a:ext cx="9639300" cy="3556000"/>
                      </a:xfrm>
                      <a:prstGeom prst="rect">
                        <a:avLst/>
                      </a:prstGeom>
                    </p:spPr>
                  </p:pic>
                </p:oleObj>
              </mc:Fallback>
            </mc:AlternateContent>
          </a:graphicData>
        </a:graphic>
      </p:graphicFrame>
      <p:sp>
        <p:nvSpPr>
          <p:cNvPr id="9" name="矩形 8"/>
          <p:cNvSpPr/>
          <p:nvPr/>
        </p:nvSpPr>
        <p:spPr>
          <a:xfrm>
            <a:off x="1187376" y="4636731"/>
            <a:ext cx="9877176"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在频率直方图中，各小矩形的面积之和等于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1269340116"/>
              </p:ext>
            </p:extLst>
          </p:nvPr>
        </p:nvGraphicFramePr>
        <p:xfrm>
          <a:off x="1273649" y="5395168"/>
          <a:ext cx="9182100" cy="1384300"/>
        </p:xfrm>
        <a:graphic>
          <a:graphicData uri="http://schemas.openxmlformats.org/presentationml/2006/ole">
            <mc:AlternateContent xmlns:mc="http://schemas.openxmlformats.org/markup-compatibility/2006">
              <mc:Choice xmlns:v="urn:schemas-microsoft-com:vml" Requires="v">
                <p:oleObj spid="_x0000_s265349" name="文档" r:id="rId6" imgW="9186930" imgH="1383528" progId="Word.Document.12">
                  <p:embed/>
                </p:oleObj>
              </mc:Choice>
              <mc:Fallback>
                <p:oleObj name="文档" r:id="rId6" imgW="9186930" imgH="1383528" progId="Word.Document.12">
                  <p:embed/>
                  <p:pic>
                    <p:nvPicPr>
                      <p:cNvPr id="0" name=""/>
                      <p:cNvPicPr/>
                      <p:nvPr/>
                    </p:nvPicPr>
                    <p:blipFill>
                      <a:blip r:embed="rId7"/>
                      <a:stretch>
                        <a:fillRect/>
                      </a:stretch>
                    </p:blipFill>
                    <p:spPr>
                      <a:xfrm>
                        <a:off x="1273649" y="5395168"/>
                        <a:ext cx="9182100" cy="1384300"/>
                      </a:xfrm>
                      <a:prstGeom prst="rect">
                        <a:avLst/>
                      </a:prstGeom>
                    </p:spPr>
                  </p:pic>
                </p:oleObj>
              </mc:Fallback>
            </mc:AlternateContent>
          </a:graphicData>
        </a:graphic>
      </p:graphicFrame>
    </p:spTree>
    <p:extLst>
      <p:ext uri="{BB962C8B-B14F-4D97-AF65-F5344CB8AC3E}">
        <p14:creationId xmlns:p14="http://schemas.microsoft.com/office/powerpoint/2010/main" val="15343068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44624"/>
            <a:ext cx="11233248" cy="138499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从某小区抽取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户居民进行月用电量调查，发现其用电量都在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度之间，频率直方图如图所示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479376" y="4437112"/>
            <a:ext cx="11233248"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求频率直方图中</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的值；</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67266" name="Picture 2" descr="SY20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98730" y="1412776"/>
            <a:ext cx="5794540" cy="294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505804791"/>
              </p:ext>
            </p:extLst>
          </p:nvPr>
        </p:nvGraphicFramePr>
        <p:xfrm>
          <a:off x="609576" y="5229200"/>
          <a:ext cx="10837862" cy="1511300"/>
        </p:xfrm>
        <a:graphic>
          <a:graphicData uri="http://schemas.openxmlformats.org/presentationml/2006/ole">
            <mc:AlternateContent xmlns:mc="http://schemas.openxmlformats.org/markup-compatibility/2006">
              <mc:Choice xmlns:v="urn:schemas-microsoft-com:vml" Requires="v">
                <p:oleObj spid="_x0000_s268352" name="文档" r:id="rId4" imgW="10837518" imgH="1510580" progId="Word.Document.12">
                  <p:embed/>
                </p:oleObj>
              </mc:Choice>
              <mc:Fallback>
                <p:oleObj name="文档" r:id="rId4" imgW="10837518" imgH="1510580" progId="Word.Document.12">
                  <p:embed/>
                  <p:pic>
                    <p:nvPicPr>
                      <p:cNvPr id="0" name=""/>
                      <p:cNvPicPr/>
                      <p:nvPr/>
                    </p:nvPicPr>
                    <p:blipFill>
                      <a:blip r:embed="rId5"/>
                      <a:stretch>
                        <a:fillRect/>
                      </a:stretch>
                    </p:blipFill>
                    <p:spPr>
                      <a:xfrm>
                        <a:off x="609576" y="5229200"/>
                        <a:ext cx="10837862" cy="1511300"/>
                      </a:xfrm>
                      <a:prstGeom prst="rect">
                        <a:avLst/>
                      </a:prstGeom>
                    </p:spPr>
                  </p:pic>
                </p:oleObj>
              </mc:Fallback>
            </mc:AlternateContent>
          </a:graphicData>
        </a:graphic>
      </p:graphicFrame>
    </p:spTree>
    <p:extLst>
      <p:ext uri="{BB962C8B-B14F-4D97-AF65-F5344CB8AC3E}">
        <p14:creationId xmlns:p14="http://schemas.microsoft.com/office/powerpoint/2010/main" val="340864171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386080"/>
            <a:ext cx="11449272"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在这些用户中，求用电量落在区间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[100,250)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内的户数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67266" name="Picture 2" descr="SY20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98730" y="1268760"/>
            <a:ext cx="5794540" cy="294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07368" y="4422011"/>
            <a:ext cx="11449272" cy="1384995"/>
          </a:xfrm>
          <a:prstGeom prst="rect">
            <a:avLst/>
          </a:prstGeom>
        </p:spPr>
        <p:txBody>
          <a:bodyPr wrap="square">
            <a:spAutoFit/>
          </a:bodyPr>
          <a:lstStyle/>
          <a:p>
            <a:pPr algn="just">
              <a:lnSpc>
                <a:spcPct val="150000"/>
              </a:lnSpc>
              <a:spcAft>
                <a:spcPts val="0"/>
              </a:spcAft>
            </a:pPr>
            <a:r>
              <a:rPr lang="zh-CN" altLang="zh-CN" sz="2800" b="1" kern="100" spc="-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spc="-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spc="-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数据落在</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[100,250)</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内的频率为</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(0.003 6</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0.006 0</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0.004 4)</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50</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0.7</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所求户数为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0.7</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70.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 name="返回">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13642568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3</a:t>
            </a:r>
            <a:endParaRPr sz="5400" dirty="0">
              <a:solidFill>
                <a:srgbClr val="F5C131">
                  <a:lumMod val="20000"/>
                  <a:lumOff val="80000"/>
                </a:srgbClr>
              </a:solidFill>
              <a:latin typeface="微软雅黑" panose="020B0503020204020204" pitchFamily="34" charset="-122"/>
            </a:endParaRPr>
          </a:p>
        </p:txBody>
      </p:sp>
      <p:sp>
        <p:nvSpPr>
          <p:cNvPr id="9"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随堂演练</a:t>
            </a:r>
          </a:p>
        </p:txBody>
      </p:sp>
      <p:pic>
        <p:nvPicPr>
          <p:cNvPr id="10" name="图片 9">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1" name="文本框 17">
            <a:extLst>
              <a:ext uri="{FF2B5EF4-FFF2-40B4-BE49-F238E27FC236}">
                <a16:creationId xmlns="" xmlns:a16="http://schemas.microsoft.com/office/drawing/2014/main" id="{34BAE266-6D78-8441-80C0-79C85588BFCA}"/>
              </a:ext>
            </a:extLst>
          </p:cNvPr>
          <p:cNvSpPr txBox="1"/>
          <p:nvPr/>
        </p:nvSpPr>
        <p:spPr>
          <a:xfrm>
            <a:off x="-127632" y="3519781"/>
            <a:ext cx="1597273"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THREE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326095552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324520"/>
            <a:ext cx="11233248"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如图是某手机商城中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三种品牌的手机各季度销量的百分比条形图，根据该图，以下结论中一定正确的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13"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4"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5"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16"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矩形 9"/>
          <p:cNvSpPr/>
          <p:nvPr/>
        </p:nvSpPr>
        <p:spPr>
          <a:xfrm>
            <a:off x="479376" y="1620664"/>
            <a:ext cx="11233248" cy="461664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四个季度中，每季度</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品牌和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品牌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总</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销量</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之和均不低于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品牌的销量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品牌第二季度的销量小于</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第三季度</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销量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第一季度销量最大的为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品牌，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销量</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最小</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品牌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品牌的全年销量最大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69314" name="Picture 2" descr="SY20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3045" y="2354040"/>
            <a:ext cx="5043169" cy="314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9"/>
          <p:cNvSpPr txBox="1"/>
          <p:nvPr/>
        </p:nvSpPr>
        <p:spPr>
          <a:xfrm>
            <a:off x="339552" y="546708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5207398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324520"/>
            <a:ext cx="11233248" cy="3888500"/>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，第四季度中，</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品牌销量大于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品牌和</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品牌总销量之和小于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品牌每个季度的销量不确定，所以无法判断，故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，第一季度销量最大的是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品牌，故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，由题图知，四个季度</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品牌的销量都最大，所以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品牌的全年销量最大，</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13"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4"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15"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16"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269314" name="Picture 2" descr="SY20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3651" y="3717032"/>
            <a:ext cx="4584699" cy="285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3737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69314"/>
                                        </p:tgtEl>
                                        <p:attrNameLst>
                                          <p:attrName>style.visibility</p:attrName>
                                        </p:attrNameLst>
                                      </p:cBhvr>
                                      <p:to>
                                        <p:strVal val="visible"/>
                                      </p:to>
                                    </p:set>
                                    <p:animEffect transition="in" filter="blinds(horizontal)">
                                      <p:cBhvr>
                                        <p:cTn id="10" dur="500"/>
                                        <p:tgtEl>
                                          <p:spTgt spid="2693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58110" y="332656"/>
            <a:ext cx="11275780" cy="2031325"/>
          </a:xfrm>
          <a:prstGeom prst="rect">
            <a:avLst/>
          </a:prstGeom>
        </p:spPr>
        <p:txBody>
          <a:bodyPr wrap="square">
            <a:spAutoFit/>
          </a:bodyPr>
          <a:lstStyle/>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观察新生儿的体重，其频率直方图如图所示，则新生儿体重</a:t>
            </a:r>
            <a:r>
              <a:rPr lang="zh-CN" altLang="zh-CN" sz="28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rPr>
              <a:t>在</a:t>
            </a:r>
            <a:endParaRPr lang="en-US" altLang="zh-CN" sz="28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spc="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2 700,3 000)</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内的频率</a:t>
            </a:r>
            <a:r>
              <a:rPr lang="zh-CN" altLang="zh-CN" sz="28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A.0.1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B.0.2</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C.0.3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D.0.4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5"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6"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18"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24"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5"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36844" y="5572835"/>
            <a:ext cx="11275780" cy="664477"/>
          </a:xfrm>
          <a:prstGeom prst="rect">
            <a:avLst/>
          </a:prstGeom>
        </p:spPr>
        <p:txBody>
          <a:bodyPr wrap="square">
            <a:spAutoFit/>
          </a:bodyPr>
          <a:lstStyle/>
          <a:p>
            <a:pPr algn="just">
              <a:lnSpc>
                <a:spcPct val="150000"/>
              </a:lnSpc>
              <a:spcAft>
                <a:spcPts val="0"/>
              </a:spcAft>
            </a:pPr>
            <a:r>
              <a:rPr lang="zh-CN" altLang="zh-CN" sz="2800" b="1" kern="100" spc="-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spc="-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由题图可得，新生儿体重在</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[2 700,3 000)</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内的频率为</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0.001</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300</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0.3.</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TextBox 19"/>
          <p:cNvSpPr txBox="1"/>
          <p:nvPr/>
        </p:nvSpPr>
        <p:spPr>
          <a:xfrm>
            <a:off x="4067076" y="161641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270338" name="Picture 2" descr="SY20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3487" y="2348880"/>
            <a:ext cx="5525026" cy="300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740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4"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16" name="Rectangle 21">
            <a:hlinkClick r:id="rId5"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17" name="Rectangle 21">
            <a:hlinkClick r:id="rId6"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19" name="Rectangle 21">
            <a:hlinkClick r:id="rId7"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20" name="Rectangle 21">
            <a:hlinkClick r:id="rId8"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矩形 8"/>
          <p:cNvSpPr/>
          <p:nvPr/>
        </p:nvSpPr>
        <p:spPr>
          <a:xfrm>
            <a:off x="401067" y="4509120"/>
            <a:ext cx="11377264" cy="657872"/>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因为样本在</a:t>
            </a:r>
            <a:r>
              <a:rPr lang="en-US" altLang="zh-CN" sz="2800" kern="100" dirty="0">
                <a:latin typeface="Times New Roman" panose="02020603050405020304" pitchFamily="18" charset="0"/>
                <a:ea typeface="黑体" panose="02010609060101010101" pitchFamily="49" charset="-122"/>
              </a:rPr>
              <a:t>[10,50)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内的频数为</a:t>
            </a:r>
            <a:r>
              <a:rPr lang="en-US" altLang="zh-CN" sz="2800" kern="100" dirty="0">
                <a:latin typeface="Times New Roman" panose="02020603050405020304" pitchFamily="18" charset="0"/>
                <a:ea typeface="黑体" panose="02010609060101010101" pitchFamily="49" charset="-122"/>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14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，样本容量为</a:t>
            </a:r>
            <a:r>
              <a:rPr lang="en-US" altLang="zh-CN" sz="2800" kern="100" dirty="0">
                <a:latin typeface="Times New Roman" panose="02020603050405020304" pitchFamily="18" charset="0"/>
                <a:ea typeface="黑体" panose="02010609060101010101" pitchFamily="49" charset="-122"/>
              </a:rPr>
              <a:t>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401067" y="404664"/>
            <a:ext cx="11383565"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一个容量为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的样本数据，分组与频数如下表：</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816921973"/>
              </p:ext>
            </p:extLst>
          </p:nvPr>
        </p:nvGraphicFramePr>
        <p:xfrm>
          <a:off x="525984" y="1284744"/>
          <a:ext cx="11186643" cy="1280160"/>
        </p:xfrm>
        <a:graphic>
          <a:graphicData uri="http://schemas.openxmlformats.org/drawingml/2006/table">
            <a:tbl>
              <a:tblPr/>
              <a:tblGrid>
                <a:gridCol w="1059459"/>
                <a:gridCol w="1687864"/>
                <a:gridCol w="1687864"/>
                <a:gridCol w="1687864"/>
                <a:gridCol w="1687864"/>
                <a:gridCol w="1687864"/>
                <a:gridCol w="1687864"/>
              </a:tblGrid>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分组</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[10,20)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[20,30)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[30,40)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[40,50)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[50,60)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[60,70]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频数</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矩形 13"/>
          <p:cNvSpPr/>
          <p:nvPr/>
        </p:nvSpPr>
        <p:spPr>
          <a:xfrm>
            <a:off x="401067" y="2773895"/>
            <a:ext cx="11383565"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则样本在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内的频率为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A.0.5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B.0.24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C.0.6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D.0.7</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TextBox 19"/>
          <p:cNvSpPr txBox="1"/>
          <p:nvPr/>
        </p:nvSpPr>
        <p:spPr>
          <a:xfrm>
            <a:off x="5846068" y="344491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964924941"/>
              </p:ext>
            </p:extLst>
          </p:nvPr>
        </p:nvGraphicFramePr>
        <p:xfrm>
          <a:off x="441276" y="5320878"/>
          <a:ext cx="8139112" cy="1060450"/>
        </p:xfrm>
        <a:graphic>
          <a:graphicData uri="http://schemas.openxmlformats.org/presentationml/2006/ole">
            <mc:AlternateContent xmlns:mc="http://schemas.openxmlformats.org/markup-compatibility/2006">
              <mc:Choice xmlns:v="urn:schemas-microsoft-com:vml" Requires="v">
                <p:oleObj spid="_x0000_s271416" name="文档" r:id="rId9" imgW="8138403" imgH="1060681" progId="Word.Document.12">
                  <p:embed/>
                </p:oleObj>
              </mc:Choice>
              <mc:Fallback>
                <p:oleObj name="文档" r:id="rId9" imgW="8138403" imgH="1060681" progId="Word.Document.12">
                  <p:embed/>
                  <p:pic>
                    <p:nvPicPr>
                      <p:cNvPr id="0" name=""/>
                      <p:cNvPicPr/>
                      <p:nvPr/>
                    </p:nvPicPr>
                    <p:blipFill>
                      <a:blip r:embed="rId10"/>
                      <a:stretch>
                        <a:fillRect/>
                      </a:stretch>
                    </p:blipFill>
                    <p:spPr>
                      <a:xfrm>
                        <a:off x="441276" y="5320878"/>
                        <a:ext cx="8139112" cy="1060450"/>
                      </a:xfrm>
                      <a:prstGeom prst="rect">
                        <a:avLst/>
                      </a:prstGeom>
                    </p:spPr>
                  </p:pic>
                </p:oleObj>
              </mc:Fallback>
            </mc:AlternateContent>
          </a:graphicData>
        </a:graphic>
      </p:graphicFrame>
    </p:spTree>
    <p:extLst>
      <p:ext uri="{BB962C8B-B14F-4D97-AF65-F5344CB8AC3E}">
        <p14:creationId xmlns:p14="http://schemas.microsoft.com/office/powerpoint/2010/main" val="11636445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33"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34"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5"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6"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79376" y="540544"/>
            <a:ext cx="11305256" cy="461664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容量为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的样本，其数据分布在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[2,18]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内，将样本数据分为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[6,10)</a:t>
            </a:r>
            <a:r>
              <a:rPr lang="zh-CN" altLang="zh-CN" sz="2800" kern="100" dirty="0">
                <a:latin typeface="IPAPANNEW" panose="02000500070000020004" pitchFamily="2"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[14,18]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，得到频率直方图如图所示，则下列说法中正确的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样本数据分布在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内的频率为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0.32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样本数据分布在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内的频数为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样本数据分布在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内的频数为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估计总体数据大约有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分布在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[10,14)</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内</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75458" name="Picture 2" descr="SY20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7418" y="2052712"/>
            <a:ext cx="4595206" cy="296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9"/>
          <p:cNvSpPr txBox="1"/>
          <p:nvPr/>
        </p:nvSpPr>
        <p:spPr>
          <a:xfrm>
            <a:off x="335360" y="244375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6" name="TextBox 19"/>
          <p:cNvSpPr txBox="1"/>
          <p:nvPr/>
        </p:nvSpPr>
        <p:spPr>
          <a:xfrm>
            <a:off x="314152" y="307337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7" name="TextBox 19"/>
          <p:cNvSpPr txBox="1"/>
          <p:nvPr/>
        </p:nvSpPr>
        <p:spPr>
          <a:xfrm>
            <a:off x="356444" y="375379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6352582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33"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34"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5"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6"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smtClean="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79376" y="382796"/>
            <a:ext cx="7344816" cy="2677656"/>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，由题图可得，样本数据分布在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内的频率为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0.08</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0.32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，由题图可得，样本数据分布在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[10,14)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内的频数为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479376" y="3000366"/>
            <a:ext cx="11305256" cy="2677656"/>
          </a:xfrm>
          <a:prstGeom prst="rect">
            <a:avLst/>
          </a:prstGeom>
        </p:spPr>
        <p:txBody>
          <a:bodyPr wrap="square">
            <a:spAutoFit/>
          </a:bodyPr>
          <a:lstStyle/>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，由题图可得，样本数据分布在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内的频数为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0.08)</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对于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，由题图可估计，总体数据分布在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[10,14)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内的比例为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错误，故选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ABC.</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2" descr="SY20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5567" y="620688"/>
            <a:ext cx="3797691" cy="245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98069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linds(horizontal)">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linds(horizontal)">
                                      <p:cBhvr>
                                        <p:cTn id="2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1</a:t>
            </a:r>
            <a:endParaRPr sz="5400" dirty="0">
              <a:solidFill>
                <a:srgbClr val="F5C131">
                  <a:lumMod val="20000"/>
                  <a:lumOff val="80000"/>
                </a:srgbClr>
              </a:solidFill>
              <a:latin typeface="微软雅黑" panose="020B0503020204020204" pitchFamily="34" charset="-122"/>
            </a:endParaRPr>
          </a:p>
        </p:txBody>
      </p:sp>
      <p:sp>
        <p:nvSpPr>
          <p:cNvPr id="19" name="文本框 18">
            <a:extLst>
              <a:ext uri="{FF2B5EF4-FFF2-40B4-BE49-F238E27FC236}">
                <a16:creationId xmlns="" xmlns:a16="http://schemas.microsoft.com/office/drawing/2014/main" id="{BD048E81-1781-914B-9126-831580D51281}"/>
              </a:ext>
            </a:extLst>
          </p:cNvPr>
          <p:cNvSpPr txBox="1"/>
          <p:nvPr/>
        </p:nvSpPr>
        <p:spPr>
          <a:xfrm>
            <a:off x="1701062" y="2977468"/>
            <a:ext cx="4738804"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知识梳理</a:t>
            </a:r>
          </a:p>
        </p:txBody>
      </p:sp>
      <p:pic>
        <p:nvPicPr>
          <p:cNvPr id="21" name="图片 2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ONE</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08699872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1</a:t>
            </a:r>
          </a:p>
        </p:txBody>
      </p:sp>
      <p:sp>
        <p:nvSpPr>
          <p:cNvPr id="22"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2</a:t>
            </a:r>
          </a:p>
        </p:txBody>
      </p:sp>
      <p:sp>
        <p:nvSpPr>
          <p:cNvPr id="29"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3</a:t>
            </a:r>
          </a:p>
        </p:txBody>
      </p:sp>
      <p:sp>
        <p:nvSpPr>
          <p:cNvPr id="30"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7"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969"/>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4" name="矩形 3"/>
          <p:cNvSpPr/>
          <p:nvPr/>
        </p:nvSpPr>
        <p:spPr>
          <a:xfrm>
            <a:off x="335361" y="116632"/>
            <a:ext cx="7848872" cy="3249800"/>
          </a:xfrm>
          <a:prstGeom prst="rect">
            <a:avLst/>
          </a:prstGeom>
        </p:spPr>
        <p:txBody>
          <a:bodyPr wrap="square">
            <a:spAutoFit/>
          </a:bodyPr>
          <a:lstStyle/>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为了解今年某校高三毕业班准备报考飞行员学生的体重</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单位：千克</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情况，将所得的数据整理后，画出了频率直方图，如图所示，已知图中从左到右的前三个小组的频率之比为</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，其中第</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小组的频数为</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则该校报考飞行员的总人数为</a:t>
            </a:r>
            <a:r>
              <a:rPr lang="en-US" altLang="zh-CN" sz="2800" kern="100" spc="-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335360" y="3406500"/>
            <a:ext cx="11521280" cy="203132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设报考飞行员的总人数为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设第</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小组的频率为</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，则有</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(0.013</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0.037)</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5</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，解得</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0.125</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所以第</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小组的频率为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6744072" y="2625349"/>
            <a:ext cx="543739" cy="656846"/>
          </a:xfrm>
          <a:prstGeom prst="rect">
            <a:avLst/>
          </a:prstGeom>
        </p:spPr>
        <p:txBody>
          <a:bodyPr wrap="none">
            <a:spAutoFit/>
          </a:bodyPr>
          <a:lstStyle/>
          <a:p>
            <a:pPr algn="just">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48</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806080901"/>
              </p:ext>
            </p:extLst>
          </p:nvPr>
        </p:nvGraphicFramePr>
        <p:xfrm>
          <a:off x="403177" y="5360516"/>
          <a:ext cx="8139112" cy="1060450"/>
        </p:xfrm>
        <a:graphic>
          <a:graphicData uri="http://schemas.openxmlformats.org/presentationml/2006/ole">
            <mc:AlternateContent xmlns:mc="http://schemas.openxmlformats.org/markup-compatibility/2006">
              <mc:Choice xmlns:v="urn:schemas-microsoft-com:vml" Requires="v">
                <p:oleObj spid="_x0000_s276537" name="文档" r:id="rId8" imgW="8138403" imgH="1060681" progId="Word.Document.12">
                  <p:embed/>
                </p:oleObj>
              </mc:Choice>
              <mc:Fallback>
                <p:oleObj name="文档" r:id="rId8" imgW="8138403" imgH="1060681" progId="Word.Document.12">
                  <p:embed/>
                  <p:pic>
                    <p:nvPicPr>
                      <p:cNvPr id="0" name=""/>
                      <p:cNvPicPr/>
                      <p:nvPr/>
                    </p:nvPicPr>
                    <p:blipFill>
                      <a:blip r:embed="rId9"/>
                      <a:stretch>
                        <a:fillRect/>
                      </a:stretch>
                    </p:blipFill>
                    <p:spPr>
                      <a:xfrm>
                        <a:off x="403177" y="5360516"/>
                        <a:ext cx="8139112" cy="1060450"/>
                      </a:xfrm>
                      <a:prstGeom prst="rect">
                        <a:avLst/>
                      </a:prstGeom>
                    </p:spPr>
                  </p:pic>
                </p:oleObj>
              </mc:Fallback>
            </mc:AlternateContent>
          </a:graphicData>
        </a:graphic>
      </p:graphicFrame>
      <p:pic>
        <p:nvPicPr>
          <p:cNvPr id="276483" name="Picture 3" descr="SY211"/>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2826" y="514772"/>
            <a:ext cx="3563814" cy="25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22450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linds(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linds(horizont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11" name="标题 5"/>
          <p:cNvSpPr txBox="1">
            <a:spLocks/>
          </p:cNvSpPr>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课堂小结</a:t>
            </a:r>
            <a:endParaRPr lang="zh-CN" altLang="en-US" sz="2400" b="1" dirty="0">
              <a:solidFill>
                <a:srgbClr val="000000"/>
              </a:solidFill>
            </a:endParaRPr>
          </a:p>
        </p:txBody>
      </p:sp>
      <p:sp>
        <p:nvSpPr>
          <p:cNvPr id="13" name="标题 5">
            <a:extLst>
              <a:ext uri="{FF2B5EF4-FFF2-40B4-BE49-F238E27FC236}">
                <a16:creationId xmlns="" xmlns:a16="http://schemas.microsoft.com/office/drawing/2014/main" id="{8338C955-F869-0D4F-AF60-AC1847908819}"/>
              </a:ext>
            </a:extLst>
          </p:cNvPr>
          <p:cNvSpPr txBox="1">
            <a:spLocks/>
          </p:cNvSpPr>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KE TANG XIAO JIE</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矩形 3"/>
          <p:cNvSpPr/>
          <p:nvPr/>
        </p:nvSpPr>
        <p:spPr>
          <a:xfrm>
            <a:off x="479376" y="980728"/>
            <a:ext cx="10585176" cy="526297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扇形统计图、折线统计图和频数直方图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频数与频率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频率分布表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频率直方图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方法归纳：图表识别、数据分析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常见误区：频率直方图中小矩形的高以及小矩形的面积代表的意义理解不清</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4066729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linds(horizontal)">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smtClean="0">
                <a:solidFill>
                  <a:srgbClr val="F5C131">
                    <a:lumMod val="20000"/>
                    <a:lumOff val="80000"/>
                  </a:srgbClr>
                </a:solidFill>
                <a:latin typeface="微软雅黑" panose="020B0503020204020204" pitchFamily="34" charset="-122"/>
              </a:rPr>
              <a:t>4</a:t>
            </a:r>
            <a:endParaRPr sz="5400" dirty="0">
              <a:solidFill>
                <a:srgbClr val="F5C131">
                  <a:lumMod val="20000"/>
                  <a:lumOff val="80000"/>
                </a:srgbClr>
              </a:solidFill>
              <a:latin typeface="微软雅黑" panose="020B0503020204020204" pitchFamily="34" charset="-122"/>
            </a:endParaRPr>
          </a:p>
        </p:txBody>
      </p:sp>
      <p:sp>
        <p:nvSpPr>
          <p:cNvPr id="7" name="文本框 18">
            <a:extLst>
              <a:ext uri="{FF2B5EF4-FFF2-40B4-BE49-F238E27FC236}">
                <a16:creationId xmlns="" xmlns:a16="http://schemas.microsoft.com/office/drawing/2014/main" id="{BD048E81-1781-914B-9126-831580D51281}"/>
              </a:ext>
            </a:extLst>
          </p:cNvPr>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pitchFamily="34" charset="-122"/>
              </a:rPr>
              <a:t>课时对点练</a:t>
            </a:r>
          </a:p>
        </p:txBody>
      </p:sp>
      <p:pic>
        <p:nvPicPr>
          <p:cNvPr id="8" name="图片 7">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9"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a:t>
            </a:r>
            <a:r>
              <a:rPr lang="en-US" altLang="zh-CN" sz="1600" dirty="0" smtClean="0">
                <a:solidFill>
                  <a:srgbClr val="FFFFFF">
                    <a:lumMod val="50000"/>
                  </a:srgbClr>
                </a:solidFill>
                <a:latin typeface="微软雅黑" panose="020B0503020204020204" pitchFamily="34" charset="-122"/>
              </a:rPr>
              <a:t>FOUR</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13556776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9376" y="872639"/>
            <a:ext cx="11305256"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从一堆苹果中任取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个，称得它们的质量如下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则样本数据落在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[114.5,124.5)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内的频率为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A.0.2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B.0.3         C.0.4            D.0.5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3" cstate="email">
            <a:duotone>
              <a:srgbClr val="5B9BD5">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5"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p>
        </p:txBody>
      </p:sp>
      <p:sp>
        <p:nvSpPr>
          <p:cNvPr id="33"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6"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8"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9"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0"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2"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3"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4"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5"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6"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7"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8"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9"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7" name="矩形 6"/>
          <p:cNvSpPr/>
          <p:nvPr/>
        </p:nvSpPr>
        <p:spPr>
          <a:xfrm>
            <a:off x="479376" y="3717032"/>
            <a:ext cx="11305256" cy="1303177"/>
          </a:xfrm>
          <a:prstGeom prst="rect">
            <a:avLst/>
          </a:prstGeom>
        </p:spPr>
        <p:txBody>
          <a:bodyPr wrap="square">
            <a:spAutoFit/>
          </a:bodyPr>
          <a:lstStyle/>
          <a:p>
            <a:pPr algn="just">
              <a:lnSpc>
                <a:spcPct val="150000"/>
              </a:lnSpc>
              <a:spcAft>
                <a:spcPts val="0"/>
              </a:spcAf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125,120,122,105,130,114,116,95,120,134</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这</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10</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个数中，落在</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[114.5,124.5)</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内的有</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116,120,120,122</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，共</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个，</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TextBox 19"/>
          <p:cNvSpPr txBox="1"/>
          <p:nvPr/>
        </p:nvSpPr>
        <p:spPr>
          <a:xfrm>
            <a:off x="3433055" y="278818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671723032"/>
              </p:ext>
            </p:extLst>
          </p:nvPr>
        </p:nvGraphicFramePr>
        <p:xfrm>
          <a:off x="515764" y="5085184"/>
          <a:ext cx="8856662" cy="1060450"/>
        </p:xfrm>
        <a:graphic>
          <a:graphicData uri="http://schemas.openxmlformats.org/presentationml/2006/ole">
            <mc:AlternateContent xmlns:mc="http://schemas.openxmlformats.org/markup-compatibility/2006">
              <mc:Choice xmlns:v="urn:schemas-microsoft-com:vml" Requires="v">
                <p:oleObj spid="_x0000_s277552" name="文档" r:id="rId22" imgW="8856884" imgH="1060681" progId="Word.Document.12">
                  <p:embed/>
                </p:oleObj>
              </mc:Choice>
              <mc:Fallback>
                <p:oleObj name="文档" r:id="rId22" imgW="8856884" imgH="1060681" progId="Word.Document.12">
                  <p:embed/>
                  <p:pic>
                    <p:nvPicPr>
                      <p:cNvPr id="0" name=""/>
                      <p:cNvPicPr/>
                      <p:nvPr/>
                    </p:nvPicPr>
                    <p:blipFill>
                      <a:blip r:embed="rId23"/>
                      <a:stretch>
                        <a:fillRect/>
                      </a:stretch>
                    </p:blipFill>
                    <p:spPr>
                      <a:xfrm>
                        <a:off x="515764" y="5085184"/>
                        <a:ext cx="8856662" cy="1060450"/>
                      </a:xfrm>
                      <a:prstGeom prst="rect">
                        <a:avLst/>
                      </a:prstGeom>
                    </p:spPr>
                  </p:pic>
                </p:oleObj>
              </mc:Fallback>
            </mc:AlternateContent>
          </a:graphicData>
        </a:graphic>
      </p:graphicFrame>
    </p:spTree>
    <p:extLst>
      <p:ext uri="{BB962C8B-B14F-4D97-AF65-F5344CB8AC3E}">
        <p14:creationId xmlns:p14="http://schemas.microsoft.com/office/powerpoint/2010/main" val="27598200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5"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46"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8"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9"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0"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2"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3"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4"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5"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6"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7"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8"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9"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79376" y="317992"/>
            <a:ext cx="11305256"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某校在一个学期的开支如图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所示，在该学期的水、电、交通开支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单位：万元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所示，则该学期的水、电开支占总开支的百分比为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矩形 22"/>
          <p:cNvSpPr/>
          <p:nvPr/>
        </p:nvSpPr>
        <p:spPr>
          <a:xfrm>
            <a:off x="479376" y="5570656"/>
            <a:ext cx="11305256" cy="738664"/>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A.12.25%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B.16.25%</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C.11.25</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D.9.25</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78530" name="Picture 2" descr="SY212a"/>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3567" y="1724117"/>
            <a:ext cx="4125804" cy="368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1" name="Picture 3" descr="SY212"/>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5480" y="1700808"/>
            <a:ext cx="4941080" cy="351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9"/>
          <p:cNvSpPr txBox="1"/>
          <p:nvPr/>
        </p:nvSpPr>
        <p:spPr>
          <a:xfrm>
            <a:off x="2941224" y="558335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72872870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5"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p>
        </p:txBody>
      </p:sp>
      <p:sp>
        <p:nvSpPr>
          <p:cNvPr id="46"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8"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9"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0"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2"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3"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4"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5"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6"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7"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8"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9"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278530" name="Picture 2" descr="SY212a"/>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3567" y="2628213"/>
            <a:ext cx="4125804" cy="368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31" name="Picture 3" descr="SY212"/>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5480" y="2869486"/>
            <a:ext cx="4941080" cy="351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582652236"/>
              </p:ext>
            </p:extLst>
          </p:nvPr>
        </p:nvGraphicFramePr>
        <p:xfrm>
          <a:off x="400050" y="44624"/>
          <a:ext cx="11391900" cy="1181100"/>
        </p:xfrm>
        <a:graphic>
          <a:graphicData uri="http://schemas.openxmlformats.org/presentationml/2006/ole">
            <mc:AlternateContent xmlns:mc="http://schemas.openxmlformats.org/markup-compatibility/2006">
              <mc:Choice xmlns:v="urn:schemas-microsoft-com:vml" Requires="v">
                <p:oleObj spid="_x0000_s279693" name="文档" r:id="rId21" imgW="11396472" imgH="1180534" progId="Word.Document.12">
                  <p:embed/>
                </p:oleObj>
              </mc:Choice>
              <mc:Fallback>
                <p:oleObj name="文档" r:id="rId21" imgW="11396472" imgH="1180534" progId="Word.Document.12">
                  <p:embed/>
                  <p:pic>
                    <p:nvPicPr>
                      <p:cNvPr id="0" name=""/>
                      <p:cNvPicPr/>
                      <p:nvPr/>
                    </p:nvPicPr>
                    <p:blipFill>
                      <a:blip r:embed="rId22"/>
                      <a:stretch>
                        <a:fillRect/>
                      </a:stretch>
                    </p:blipFill>
                    <p:spPr>
                      <a:xfrm>
                        <a:off x="400050" y="44624"/>
                        <a:ext cx="11391900" cy="11811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232325256"/>
              </p:ext>
            </p:extLst>
          </p:nvPr>
        </p:nvGraphicFramePr>
        <p:xfrm>
          <a:off x="400050" y="920048"/>
          <a:ext cx="9097962" cy="1143000"/>
        </p:xfrm>
        <a:graphic>
          <a:graphicData uri="http://schemas.openxmlformats.org/presentationml/2006/ole">
            <mc:AlternateContent xmlns:mc="http://schemas.openxmlformats.org/markup-compatibility/2006">
              <mc:Choice xmlns:v="urn:schemas-microsoft-com:vml" Requires="v">
                <p:oleObj spid="_x0000_s279694" name="文档" r:id="rId23" imgW="9098030" imgH="1142383" progId="Word.Document.12">
                  <p:embed/>
                </p:oleObj>
              </mc:Choice>
              <mc:Fallback>
                <p:oleObj name="文档" r:id="rId23" imgW="9098030" imgH="1142383" progId="Word.Document.12">
                  <p:embed/>
                  <p:pic>
                    <p:nvPicPr>
                      <p:cNvPr id="0" name=""/>
                      <p:cNvPicPr/>
                      <p:nvPr/>
                    </p:nvPicPr>
                    <p:blipFill>
                      <a:blip r:embed="rId24"/>
                      <a:stretch>
                        <a:fillRect/>
                      </a:stretch>
                    </p:blipFill>
                    <p:spPr>
                      <a:xfrm>
                        <a:off x="400050" y="920048"/>
                        <a:ext cx="9097962" cy="11430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936782203"/>
              </p:ext>
            </p:extLst>
          </p:nvPr>
        </p:nvGraphicFramePr>
        <p:xfrm>
          <a:off x="400050" y="1885702"/>
          <a:ext cx="11104562" cy="1181100"/>
        </p:xfrm>
        <a:graphic>
          <a:graphicData uri="http://schemas.openxmlformats.org/presentationml/2006/ole">
            <mc:AlternateContent xmlns:mc="http://schemas.openxmlformats.org/markup-compatibility/2006">
              <mc:Choice xmlns:v="urn:schemas-microsoft-com:vml" Requires="v">
                <p:oleObj spid="_x0000_s279695" name="文档" r:id="rId25" imgW="11104217" imgH="1180534" progId="Word.Document.12">
                  <p:embed/>
                </p:oleObj>
              </mc:Choice>
              <mc:Fallback>
                <p:oleObj name="文档" r:id="rId25" imgW="11104217" imgH="1180534" progId="Word.Document.12">
                  <p:embed/>
                  <p:pic>
                    <p:nvPicPr>
                      <p:cNvPr id="0" name=""/>
                      <p:cNvPicPr/>
                      <p:nvPr/>
                    </p:nvPicPr>
                    <p:blipFill>
                      <a:blip r:embed="rId26"/>
                      <a:stretch>
                        <a:fillRect/>
                      </a:stretch>
                    </p:blipFill>
                    <p:spPr>
                      <a:xfrm>
                        <a:off x="400050" y="1885702"/>
                        <a:ext cx="11104562" cy="1181100"/>
                      </a:xfrm>
                      <a:prstGeom prst="rect">
                        <a:avLst/>
                      </a:prstGeom>
                    </p:spPr>
                  </p:pic>
                </p:oleObj>
              </mc:Fallback>
            </mc:AlternateContent>
          </a:graphicData>
        </a:graphic>
      </p:graphicFrame>
    </p:spTree>
    <p:extLst>
      <p:ext uri="{BB962C8B-B14F-4D97-AF65-F5344CB8AC3E}">
        <p14:creationId xmlns:p14="http://schemas.microsoft.com/office/powerpoint/2010/main" val="32636358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78531"/>
                                        </p:tgtEl>
                                        <p:attrNameLst>
                                          <p:attrName>style.visibility</p:attrName>
                                        </p:attrNameLst>
                                      </p:cBhvr>
                                      <p:to>
                                        <p:strVal val="visible"/>
                                      </p:to>
                                    </p:set>
                                    <p:animEffect transition="in" filter="blinds(horizontal)">
                                      <p:cBhvr>
                                        <p:cTn id="10" dur="500"/>
                                        <p:tgtEl>
                                          <p:spTgt spid="27853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nodeType="withEffect">
                                  <p:stCondLst>
                                    <p:cond delay="0"/>
                                  </p:stCondLst>
                                  <p:childTnLst>
                                    <p:set>
                                      <p:cBhvr>
                                        <p:cTn id="17" dur="1" fill="hold">
                                          <p:stCondLst>
                                            <p:cond delay="0"/>
                                          </p:stCondLst>
                                        </p:cTn>
                                        <p:tgtEl>
                                          <p:spTgt spid="278530"/>
                                        </p:tgtEl>
                                        <p:attrNameLst>
                                          <p:attrName>style.visibility</p:attrName>
                                        </p:attrNameLst>
                                      </p:cBhvr>
                                      <p:to>
                                        <p:strVal val="visible"/>
                                      </p:to>
                                    </p:set>
                                    <p:animEffect transition="in" filter="blinds(horizontal)">
                                      <p:cBhvr>
                                        <p:cTn id="18" dur="500"/>
                                        <p:tgtEl>
                                          <p:spTgt spid="27853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p>
        </p:txBody>
      </p:sp>
      <p:sp>
        <p:nvSpPr>
          <p:cNvPr id="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22"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6" name="矩形 25"/>
          <p:cNvSpPr/>
          <p:nvPr/>
        </p:nvSpPr>
        <p:spPr>
          <a:xfrm>
            <a:off x="443372" y="351562"/>
            <a:ext cx="11305256"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容量为</a:t>
            </a:r>
            <a:r>
              <a:rPr lang="en-US" altLang="zh-CN" sz="2800" kern="100">
                <a:latin typeface="Times New Roman" panose="02020603050405020304" pitchFamily="18" charset="0"/>
                <a:ea typeface="方正中等线简体" panose="03000509000000000000" pitchFamily="65" charset="-122"/>
              </a:rPr>
              <a:t>100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的样本数据，按从小到大的顺序分为</a:t>
            </a:r>
            <a:r>
              <a:rPr lang="en-US" altLang="zh-CN" sz="2800" kern="100">
                <a:latin typeface="Times New Roman" panose="02020603050405020304" pitchFamily="18" charset="0"/>
                <a:ea typeface="方正中等线简体" panose="03000509000000000000" pitchFamily="65" charset="-122"/>
              </a:rPr>
              <a:t>8</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组，如下表：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646369022"/>
              </p:ext>
            </p:extLst>
          </p:nvPr>
        </p:nvGraphicFramePr>
        <p:xfrm>
          <a:off x="583934" y="1071642"/>
          <a:ext cx="7384274" cy="1280160"/>
        </p:xfrm>
        <a:graphic>
          <a:graphicData uri="http://schemas.openxmlformats.org/drawingml/2006/table">
            <a:tbl>
              <a:tblPr/>
              <a:tblGrid>
                <a:gridCol w="1104798"/>
                <a:gridCol w="820475"/>
                <a:gridCol w="820475"/>
                <a:gridCol w="678313"/>
                <a:gridCol w="820475"/>
                <a:gridCol w="820475"/>
                <a:gridCol w="820475"/>
                <a:gridCol w="820475"/>
                <a:gridCol w="678313"/>
              </a:tblGrid>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组号</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频数</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14</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13</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9</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453778339"/>
              </p:ext>
            </p:extLst>
          </p:nvPr>
        </p:nvGraphicFramePr>
        <p:xfrm>
          <a:off x="526477" y="2705596"/>
          <a:ext cx="9186862" cy="1587500"/>
        </p:xfrm>
        <a:graphic>
          <a:graphicData uri="http://schemas.openxmlformats.org/presentationml/2006/ole">
            <mc:AlternateContent xmlns:mc="http://schemas.openxmlformats.org/markup-compatibility/2006">
              <mc:Choice xmlns:v="urn:schemas-microsoft-com:vml" Requires="v">
                <p:oleObj spid="_x0000_s280668" name="文档" r:id="rId19" imgW="9186930" imgH="1586882" progId="Word.Document.12">
                  <p:embed/>
                </p:oleObj>
              </mc:Choice>
              <mc:Fallback>
                <p:oleObj name="文档" r:id="rId19" imgW="9186930" imgH="1586882" progId="Word.Document.12">
                  <p:embed/>
                  <p:pic>
                    <p:nvPicPr>
                      <p:cNvPr id="0" name=""/>
                      <p:cNvPicPr/>
                      <p:nvPr/>
                    </p:nvPicPr>
                    <p:blipFill>
                      <a:blip r:embed="rId20"/>
                      <a:stretch>
                        <a:fillRect/>
                      </a:stretch>
                    </p:blipFill>
                    <p:spPr>
                      <a:xfrm>
                        <a:off x="526477" y="2705596"/>
                        <a:ext cx="9186862" cy="15875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357880429"/>
              </p:ext>
            </p:extLst>
          </p:nvPr>
        </p:nvGraphicFramePr>
        <p:xfrm>
          <a:off x="526477" y="4177209"/>
          <a:ext cx="11012488" cy="2233613"/>
        </p:xfrm>
        <a:graphic>
          <a:graphicData uri="http://schemas.openxmlformats.org/presentationml/2006/ole">
            <mc:AlternateContent xmlns:mc="http://schemas.openxmlformats.org/markup-compatibility/2006">
              <mc:Choice xmlns:v="urn:schemas-microsoft-com:vml" Requires="v">
                <p:oleObj spid="_x0000_s280669" name="文档" r:id="rId21" imgW="11012078" imgH="2234376" progId="Word.Document.12">
                  <p:embed/>
                </p:oleObj>
              </mc:Choice>
              <mc:Fallback>
                <p:oleObj name="文档" r:id="rId21" imgW="11012078" imgH="2234376" progId="Word.Document.12">
                  <p:embed/>
                  <p:pic>
                    <p:nvPicPr>
                      <p:cNvPr id="0" name=""/>
                      <p:cNvPicPr/>
                      <p:nvPr/>
                    </p:nvPicPr>
                    <p:blipFill>
                      <a:blip r:embed="rId22"/>
                      <a:stretch>
                        <a:fillRect/>
                      </a:stretch>
                    </p:blipFill>
                    <p:spPr>
                      <a:xfrm>
                        <a:off x="526477" y="4177209"/>
                        <a:ext cx="11012488" cy="2233613"/>
                      </a:xfrm>
                      <a:prstGeom prst="rect">
                        <a:avLst/>
                      </a:prstGeom>
                    </p:spPr>
                  </p:pic>
                </p:oleObj>
              </mc:Fallback>
            </mc:AlternateContent>
          </a:graphicData>
        </a:graphic>
      </p:graphicFrame>
      <p:sp>
        <p:nvSpPr>
          <p:cNvPr id="24" name="TextBox 19"/>
          <p:cNvSpPr txBox="1"/>
          <p:nvPr/>
        </p:nvSpPr>
        <p:spPr>
          <a:xfrm>
            <a:off x="284560" y="322023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0339218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44624"/>
            <a:ext cx="7848872"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学校为了调查学生在课外读物方面的支出情况，抽取了一个容量为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的样本，其频率直方图如图所示，其中支出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dirty="0">
                <a:latin typeface="IPAPANNEW" panose="02000500070000020004" pitchFamily="2" charset="0"/>
                <a:ea typeface="方正中等线简体" panose="03000509000000000000" pitchFamily="65" charset="-122"/>
                <a:cs typeface="Times New Roman" panose="02020603050405020304" pitchFamily="18" charset="0"/>
              </a:rPr>
              <a:t>[50,60]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内的学生有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A.100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000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C.90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D.900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p>
        </p:txBody>
      </p:sp>
      <p:sp>
        <p:nvSpPr>
          <p:cNvPr id="3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3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3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0"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1"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6" name="矩形 5"/>
          <p:cNvSpPr/>
          <p:nvPr/>
        </p:nvSpPr>
        <p:spPr>
          <a:xfrm>
            <a:off x="407368" y="3377101"/>
            <a:ext cx="11233248" cy="194950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由频率直方图可知，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前三组的频率之和为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0.024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0.036)</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支出在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[50,60]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内的频率为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0.7</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767449866"/>
              </p:ext>
            </p:extLst>
          </p:nvPr>
        </p:nvGraphicFramePr>
        <p:xfrm>
          <a:off x="501190" y="5418287"/>
          <a:ext cx="3963988" cy="1060450"/>
        </p:xfrm>
        <a:graphic>
          <a:graphicData uri="http://schemas.openxmlformats.org/presentationml/2006/ole">
            <mc:AlternateContent xmlns:mc="http://schemas.openxmlformats.org/markup-compatibility/2006">
              <mc:Choice xmlns:v="urn:schemas-microsoft-com:vml" Requires="v">
                <p:oleObj spid="_x0000_s282672" name="文档" r:id="rId19" imgW="3964576" imgH="1060681" progId="Word.Document.12">
                  <p:embed/>
                </p:oleObj>
              </mc:Choice>
              <mc:Fallback>
                <p:oleObj name="文档" r:id="rId19" imgW="3964576" imgH="1060681" progId="Word.Document.12">
                  <p:embed/>
                  <p:pic>
                    <p:nvPicPr>
                      <p:cNvPr id="0" name=""/>
                      <p:cNvPicPr/>
                      <p:nvPr/>
                    </p:nvPicPr>
                    <p:blipFill>
                      <a:blip r:embed="rId20"/>
                      <a:stretch>
                        <a:fillRect/>
                      </a:stretch>
                    </p:blipFill>
                    <p:spPr>
                      <a:xfrm>
                        <a:off x="501190" y="5418287"/>
                        <a:ext cx="3963988" cy="1060450"/>
                      </a:xfrm>
                      <a:prstGeom prst="rect">
                        <a:avLst/>
                      </a:prstGeom>
                    </p:spPr>
                  </p:pic>
                </p:oleObj>
              </mc:Fallback>
            </mc:AlternateContent>
          </a:graphicData>
        </a:graphic>
      </p:graphicFrame>
      <p:pic>
        <p:nvPicPr>
          <p:cNvPr id="282627" name="Picture 3" descr="SY213"/>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0256" y="283989"/>
            <a:ext cx="3526136" cy="278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9"/>
          <p:cNvSpPr txBox="1"/>
          <p:nvPr/>
        </p:nvSpPr>
        <p:spPr>
          <a:xfrm>
            <a:off x="247676" y="2583781"/>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260476070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223476"/>
            <a:ext cx="11305256" cy="590931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年第一季度五省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GDP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情况图，则下列陈述中正确的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A.2021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年第一季度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GDP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总量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和</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增速</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由高到低排位均居同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一</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位</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的省只有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与去年同期相比，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第</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一季度</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五个省的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GDP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总量均实现了增长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去年同期</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省的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GDP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总量不超过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亿元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D.2021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年第一季度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GDP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增速由高到低排第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位的是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9"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32"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3"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28" name="TextBox 19"/>
          <p:cNvSpPr txBox="1"/>
          <p:nvPr/>
        </p:nvSpPr>
        <p:spPr>
          <a:xfrm>
            <a:off x="266234" y="346383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2" name="TextBox 19"/>
          <p:cNvSpPr txBox="1"/>
          <p:nvPr/>
        </p:nvSpPr>
        <p:spPr>
          <a:xfrm>
            <a:off x="254844" y="475497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3" name="TextBox 19"/>
          <p:cNvSpPr txBox="1"/>
          <p:nvPr/>
        </p:nvSpPr>
        <p:spPr>
          <a:xfrm>
            <a:off x="276836" y="5380474"/>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305154" name="Picture 2" descr="X16"/>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6080" y="1142162"/>
            <a:ext cx="4634816" cy="300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4740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2" grpId="0"/>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111978"/>
            <a:ext cx="11305256" cy="5909310"/>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2021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年第一季度五省</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GDP</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情况</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图，知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2021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年第一季度</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GDP</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总量</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和增速由高到低排位均居同一</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位的</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省有</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与去年同期相比，</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2021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年</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第一季度五</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个省的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GDP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总量均实现了增长，故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去年同期</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省的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GDP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总量为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4 067.4</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0.066)</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3 815.6(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亿元</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超过</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4 </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亿元，故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2021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年第一季度</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GDP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增速由高到</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低</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排</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第</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位的是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省，故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2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29"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1"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p>
        </p:txBody>
      </p:sp>
      <p:sp>
        <p:nvSpPr>
          <p:cNvPr id="32"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3"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20" name="Picture 2" descr="X16"/>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9676" y="2398816"/>
            <a:ext cx="4634816" cy="300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6422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linds(horizontal)">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0"/>
              </a:spcAft>
            </a:pPr>
            <a:r>
              <a:rPr lang="zh-CN" altLang="en-US" sz="2800" b="1">
                <a:solidFill>
                  <a:srgbClr val="000000"/>
                </a:solidFill>
              </a:rPr>
              <a:t>知识点一　扇形统计图、折线统计图、频数直方图</a:t>
            </a:r>
            <a:endParaRPr lang="zh-CN" altLang="zh-CN" sz="2800" b="1" dirty="0">
              <a:solidFill>
                <a:srgbClr val="000000"/>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2086684320"/>
              </p:ext>
            </p:extLst>
          </p:nvPr>
        </p:nvGraphicFramePr>
        <p:xfrm>
          <a:off x="407368" y="1309912"/>
          <a:ext cx="10729192" cy="4351336"/>
        </p:xfrm>
        <a:graphic>
          <a:graphicData uri="http://schemas.openxmlformats.org/drawingml/2006/table">
            <a:tbl>
              <a:tblPr/>
              <a:tblGrid>
                <a:gridCol w="2831314"/>
                <a:gridCol w="7897878"/>
              </a:tblGrid>
              <a:tr h="1087834">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统计图表</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主要应用</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7834">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扇形统计图</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直观描述各类数据</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占</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比例</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7834">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频数直方图</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反映分布状况，又可以</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表示</a:t>
                      </a:r>
                      <a:r>
                        <a:rPr lang="en-US" altLang="zh-CN" sz="2800" u="none"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a:t>
                      </a:r>
                      <a:endParaRPr lang="zh-CN" sz="2800" u="none" kern="100" dirty="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7834">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折线统计图</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描述</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随时</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间的变化趋势</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7752184" y="2703454"/>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总数</a:t>
            </a:r>
          </a:p>
        </p:txBody>
      </p:sp>
      <p:sp>
        <p:nvSpPr>
          <p:cNvPr id="8" name="矩形 7"/>
          <p:cNvSpPr/>
          <p:nvPr/>
        </p:nvSpPr>
        <p:spPr>
          <a:xfrm>
            <a:off x="8510364" y="3776340"/>
            <a:ext cx="1620957"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变化趋势</a:t>
            </a:r>
          </a:p>
        </p:txBody>
      </p:sp>
      <p:sp>
        <p:nvSpPr>
          <p:cNvPr id="11" name="矩形 10"/>
          <p:cNvSpPr/>
          <p:nvPr/>
        </p:nvSpPr>
        <p:spPr>
          <a:xfrm>
            <a:off x="5660469" y="4890368"/>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数据</a:t>
            </a:r>
          </a:p>
        </p:txBody>
      </p:sp>
    </p:spTree>
    <p:extLst>
      <p:ext uri="{BB962C8B-B14F-4D97-AF65-F5344CB8AC3E}">
        <p14:creationId xmlns:p14="http://schemas.microsoft.com/office/powerpoint/2010/main" val="45776445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5"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6"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8"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9"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p>
        </p:txBody>
      </p:sp>
      <p:sp>
        <p:nvSpPr>
          <p:cNvPr id="40"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2"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3"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4"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5"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6"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7"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8"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9"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5" name="矩形 4"/>
          <p:cNvSpPr/>
          <p:nvPr/>
        </p:nvSpPr>
        <p:spPr>
          <a:xfrm>
            <a:off x="453976" y="2741786"/>
            <a:ext cx="11233248" cy="657872"/>
          </a:xfrm>
          <a:prstGeom prst="rect">
            <a:avLst/>
          </a:prstGeom>
        </p:spPr>
        <p:txBody>
          <a:bodyPr wrap="square">
            <a:spAutoFit/>
          </a:bodyPr>
          <a:lstStyle/>
          <a:p>
            <a:pPr algn="just">
              <a:lnSpc>
                <a:spcPct val="150000"/>
              </a:lnSpc>
              <a:spcAft>
                <a:spcPts val="0"/>
              </a:spcAft>
            </a:pPr>
            <a:r>
              <a:rPr lang="zh-CN" altLang="zh-CN" sz="2800" b="1"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设中间小长方形的面积为</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，样本容量为</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n</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847817655"/>
              </p:ext>
            </p:extLst>
          </p:nvPr>
        </p:nvGraphicFramePr>
        <p:xfrm>
          <a:off x="524669" y="653554"/>
          <a:ext cx="11142662" cy="2017713"/>
        </p:xfrm>
        <a:graphic>
          <a:graphicData uri="http://schemas.openxmlformats.org/presentationml/2006/ole">
            <mc:AlternateContent xmlns:mc="http://schemas.openxmlformats.org/markup-compatibility/2006">
              <mc:Choice xmlns:v="urn:schemas-microsoft-com:vml" Requires="v">
                <p:oleObj spid="_x0000_s284798" name="文档" r:id="rId19" imgW="11142369" imgH="2018425" progId="Word.Document.12">
                  <p:embed/>
                </p:oleObj>
              </mc:Choice>
              <mc:Fallback>
                <p:oleObj name="文档" r:id="rId19" imgW="11142369" imgH="2018425" progId="Word.Document.12">
                  <p:embed/>
                  <p:pic>
                    <p:nvPicPr>
                      <p:cNvPr id="0" name=""/>
                      <p:cNvPicPr/>
                      <p:nvPr/>
                    </p:nvPicPr>
                    <p:blipFill>
                      <a:blip r:embed="rId20"/>
                      <a:stretch>
                        <a:fillRect/>
                      </a:stretch>
                    </p:blipFill>
                    <p:spPr>
                      <a:xfrm>
                        <a:off x="524669" y="653554"/>
                        <a:ext cx="11142662" cy="2017713"/>
                      </a:xfrm>
                      <a:prstGeom prst="rect">
                        <a:avLst/>
                      </a:prstGeom>
                    </p:spPr>
                  </p:pic>
                </p:oleObj>
              </mc:Fallback>
            </mc:AlternateContent>
          </a:graphicData>
        </a:graphic>
      </p:graphicFrame>
      <p:sp>
        <p:nvSpPr>
          <p:cNvPr id="4" name="矩形 3"/>
          <p:cNvSpPr/>
          <p:nvPr/>
        </p:nvSpPr>
        <p:spPr>
          <a:xfrm>
            <a:off x="1487488" y="1846119"/>
            <a:ext cx="543739" cy="738664"/>
          </a:xfrm>
          <a:prstGeom prst="rect">
            <a:avLst/>
          </a:prstGeom>
        </p:spPr>
        <p:txBody>
          <a:bodyPr wrap="none">
            <a:spAutoFit/>
          </a:bodyPr>
          <a:lstStyle/>
          <a:p>
            <a:pPr algn="just">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40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4029484151"/>
              </p:ext>
            </p:extLst>
          </p:nvPr>
        </p:nvGraphicFramePr>
        <p:xfrm>
          <a:off x="501325" y="3593802"/>
          <a:ext cx="8139112" cy="1092200"/>
        </p:xfrm>
        <a:graphic>
          <a:graphicData uri="http://schemas.openxmlformats.org/presentationml/2006/ole">
            <mc:AlternateContent xmlns:mc="http://schemas.openxmlformats.org/markup-compatibility/2006">
              <mc:Choice xmlns:v="urn:schemas-microsoft-com:vml" Requires="v">
                <p:oleObj spid="_x0000_s284799" name="文档" r:id="rId21" imgW="8138403" imgH="1091634" progId="Word.Document.12">
                  <p:embed/>
                </p:oleObj>
              </mc:Choice>
              <mc:Fallback>
                <p:oleObj name="文档" r:id="rId21" imgW="8138403" imgH="1091634" progId="Word.Document.12">
                  <p:embed/>
                  <p:pic>
                    <p:nvPicPr>
                      <p:cNvPr id="0" name=""/>
                      <p:cNvPicPr/>
                      <p:nvPr/>
                    </p:nvPicPr>
                    <p:blipFill>
                      <a:blip r:embed="rId22"/>
                      <a:stretch>
                        <a:fillRect/>
                      </a:stretch>
                    </p:blipFill>
                    <p:spPr>
                      <a:xfrm>
                        <a:off x="501325" y="3593802"/>
                        <a:ext cx="8139112" cy="109220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677789269"/>
              </p:ext>
            </p:extLst>
          </p:nvPr>
        </p:nvGraphicFramePr>
        <p:xfrm>
          <a:off x="501325" y="4672806"/>
          <a:ext cx="8139112" cy="1060450"/>
        </p:xfrm>
        <a:graphic>
          <a:graphicData uri="http://schemas.openxmlformats.org/presentationml/2006/ole">
            <mc:AlternateContent xmlns:mc="http://schemas.openxmlformats.org/markup-compatibility/2006">
              <mc:Choice xmlns:v="urn:schemas-microsoft-com:vml" Requires="v">
                <p:oleObj spid="_x0000_s284800" name="文档" r:id="rId23" imgW="8138403" imgH="1060681" progId="Word.Document.12">
                  <p:embed/>
                </p:oleObj>
              </mc:Choice>
              <mc:Fallback>
                <p:oleObj name="文档" r:id="rId23" imgW="8138403" imgH="1060681" progId="Word.Document.12">
                  <p:embed/>
                  <p:pic>
                    <p:nvPicPr>
                      <p:cNvPr id="0" name=""/>
                      <p:cNvPicPr/>
                      <p:nvPr/>
                    </p:nvPicPr>
                    <p:blipFill>
                      <a:blip r:embed="rId24"/>
                      <a:stretch>
                        <a:fillRect/>
                      </a:stretch>
                    </p:blipFill>
                    <p:spPr>
                      <a:xfrm>
                        <a:off x="501325" y="4672806"/>
                        <a:ext cx="8139112" cy="1060450"/>
                      </a:xfrm>
                      <a:prstGeom prst="rect">
                        <a:avLst/>
                      </a:prstGeom>
                    </p:spPr>
                  </p:pic>
                </p:oleObj>
              </mc:Fallback>
            </mc:AlternateContent>
          </a:graphicData>
        </a:graphic>
      </p:graphicFrame>
    </p:spTree>
    <p:extLst>
      <p:ext uri="{BB962C8B-B14F-4D97-AF65-F5344CB8AC3E}">
        <p14:creationId xmlns:p14="http://schemas.microsoft.com/office/powerpoint/2010/main" val="338889575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p>
        </p:txBody>
      </p:sp>
      <p:sp>
        <p:nvSpPr>
          <p:cNvPr id="4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79376" y="44624"/>
            <a:ext cx="11233248"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某工厂对一批产品进行了抽样检测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如图是根据抽样检测后的产品净重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数据绘制的频率直方图，其中产品净重的范围是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[96,106]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，样本数据分组为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[96,98)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[98,100)</a:t>
            </a:r>
            <a:r>
              <a:rPr lang="zh-CN" altLang="zh-CN" sz="2800" kern="100" dirty="0">
                <a:latin typeface="IPAPANNEW" panose="02000500070000020004" pitchFamily="2"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[100,102)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[102,104)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[104,106]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，已知样本中产品净重小于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克的个数是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，则样本中净重大于或等于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克并且小于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克的产品的个数是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6537806" y="2628138"/>
            <a:ext cx="543739" cy="656846"/>
          </a:xfrm>
          <a:prstGeom prst="rect">
            <a:avLst/>
          </a:prstGeom>
        </p:spPr>
        <p:txBody>
          <a:bodyPr wrap="none">
            <a:spAutoFit/>
          </a:bodyPr>
          <a:lstStyle/>
          <a:p>
            <a:pPr algn="just">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90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85698" name="Picture 2" descr="SY215"/>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1929" y="3471023"/>
            <a:ext cx="4768143" cy="284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0964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p>
        </p:txBody>
      </p:sp>
      <p:sp>
        <p:nvSpPr>
          <p:cNvPr id="4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5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5"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6"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79376" y="535320"/>
            <a:ext cx="11233248" cy="131080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样本中产品净重小于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克的频率为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0.100)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，频数为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1507184"/>
              </p:ext>
            </p:extLst>
          </p:nvPr>
        </p:nvGraphicFramePr>
        <p:xfrm>
          <a:off x="528095" y="1995150"/>
          <a:ext cx="8139112" cy="1060450"/>
        </p:xfrm>
        <a:graphic>
          <a:graphicData uri="http://schemas.openxmlformats.org/presentationml/2006/ole">
            <mc:AlternateContent xmlns:mc="http://schemas.openxmlformats.org/markup-compatibility/2006">
              <mc:Choice xmlns:v="urn:schemas-microsoft-com:vml" Requires="v">
                <p:oleObj spid="_x0000_s286762" name="文档" r:id="rId19" imgW="8138403" imgH="1060681" progId="Word.Document.12">
                  <p:embed/>
                </p:oleObj>
              </mc:Choice>
              <mc:Fallback>
                <p:oleObj name="文档" r:id="rId19" imgW="8138403" imgH="1060681" progId="Word.Document.12">
                  <p:embed/>
                  <p:pic>
                    <p:nvPicPr>
                      <p:cNvPr id="0" name=""/>
                      <p:cNvPicPr/>
                      <p:nvPr/>
                    </p:nvPicPr>
                    <p:blipFill>
                      <a:blip r:embed="rId20"/>
                      <a:stretch>
                        <a:fillRect/>
                      </a:stretch>
                    </p:blipFill>
                    <p:spPr>
                      <a:xfrm>
                        <a:off x="528095" y="1995150"/>
                        <a:ext cx="8139112" cy="1060450"/>
                      </a:xfrm>
                      <a:prstGeom prst="rect">
                        <a:avLst/>
                      </a:prstGeom>
                    </p:spPr>
                  </p:pic>
                </p:oleObj>
              </mc:Fallback>
            </mc:AlternateContent>
          </a:graphicData>
        </a:graphic>
      </p:graphicFrame>
      <p:sp>
        <p:nvSpPr>
          <p:cNvPr id="5" name="矩形 4"/>
          <p:cNvSpPr/>
          <p:nvPr/>
        </p:nvSpPr>
        <p:spPr>
          <a:xfrm>
            <a:off x="479376" y="2911584"/>
            <a:ext cx="11233248" cy="2677656"/>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样本中净重大于或等于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克并且小于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克的产品的频率为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0.125)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样本中净重大于或等于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克并且小于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克的产品的个数为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3" name="Picture 2" descr="SY215"/>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0176" y="504903"/>
            <a:ext cx="3940614" cy="234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4718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linds(horizontal)">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linds(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6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1"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2"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3"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4"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79376" y="44624"/>
            <a:ext cx="11305256" cy="120032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方正中等线简体" panose="03000509000000000000" pitchFamily="65" charset="-122"/>
              </a:rPr>
              <a:t>8.</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某市共有</a:t>
            </a:r>
            <a:r>
              <a:rPr lang="en-US" altLang="zh-CN" sz="2400" kern="100" dirty="0">
                <a:latin typeface="Times New Roman" panose="02020603050405020304" pitchFamily="18" charset="0"/>
                <a:ea typeface="方正中等线简体" panose="03000509000000000000" pitchFamily="65" charset="-122"/>
              </a:rPr>
              <a:t>5 000</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名高三学生参加联考，为了了解这些学生对数学知识的掌握情况，现从中随机</a:t>
            </a:r>
            <a:r>
              <a:rPr lang="zh-CN" altLang="zh-CN" sz="24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抽出</a:t>
            </a:r>
            <a:r>
              <a:rPr lang="zh-CN" altLang="en-US" sz="24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若干</a:t>
            </a:r>
            <a:r>
              <a:rPr lang="zh-CN" altLang="zh-CN" sz="24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名</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学生在这次测试中的数学成绩，制成频率分布表：</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758487616"/>
              </p:ext>
            </p:extLst>
          </p:nvPr>
        </p:nvGraphicFramePr>
        <p:xfrm>
          <a:off x="695400" y="1196752"/>
          <a:ext cx="3784167" cy="5161380"/>
        </p:xfrm>
        <a:graphic>
          <a:graphicData uri="http://schemas.openxmlformats.org/drawingml/2006/table">
            <a:tbl>
              <a:tblPr/>
              <a:tblGrid>
                <a:gridCol w="1875661"/>
                <a:gridCol w="924237"/>
                <a:gridCol w="984269"/>
              </a:tblGrid>
              <a:tr h="395576">
                <a:tc>
                  <a:txBody>
                    <a:bodyPr/>
                    <a:lstStyle/>
                    <a:p>
                      <a:pPr algn="ctr">
                        <a:lnSpc>
                          <a:spcPct val="150000"/>
                        </a:lnSpc>
                        <a:spcAft>
                          <a:spcPts val="0"/>
                        </a:spcAft>
                      </a:pPr>
                      <a:r>
                        <a:rPr lang="zh-CN" sz="2400" kern="100">
                          <a:effectLst/>
                          <a:latin typeface="Times New Roman" panose="02020603050405020304" pitchFamily="18" charset="0"/>
                          <a:ea typeface="方正中等线简体" panose="03000509000000000000" pitchFamily="65" charset="-122"/>
                          <a:cs typeface="Times New Roman" panose="02020603050405020304" pitchFamily="18" charset="0"/>
                        </a:rPr>
                        <a:t>分组</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方正中等线简体" panose="03000509000000000000" pitchFamily="65" charset="-122"/>
                          <a:cs typeface="Times New Roman" panose="02020603050405020304" pitchFamily="18" charset="0"/>
                        </a:rPr>
                        <a:t>频数</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方正中等线简体" panose="03000509000000000000" pitchFamily="65" charset="-122"/>
                          <a:cs typeface="Times New Roman" panose="02020603050405020304" pitchFamily="18" charset="0"/>
                        </a:rPr>
                        <a:t>频率</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76">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[80,90)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方正中等线简体" panose="03000509000000000000" pitchFamily="65" charset="-122"/>
                          <a:cs typeface="Times New Roman" panose="02020603050405020304" pitchFamily="18" charset="0"/>
                        </a:rPr>
                        <a:t>①</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宋体" panose="02010600030101010101" pitchFamily="2" charset="-122"/>
                          <a:ea typeface="方正中等线简体" panose="03000509000000000000" pitchFamily="65" charset="-122"/>
                          <a:cs typeface="Times New Roman" panose="02020603050405020304" pitchFamily="18" charset="0"/>
                        </a:rPr>
                        <a:t>②</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364">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[90,100)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0.050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364">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[100,110)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0.200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364">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[110,120)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36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0.300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364">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[120,130)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0.275</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76">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[130,140)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364">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[140,150]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方正中等线简体" panose="03000509000000000000" pitchFamily="65" charset="-122"/>
                          <a:cs typeface="Courier New" panose="02070309020205020404" pitchFamily="49" charset="0"/>
                        </a:rPr>
                        <a:t>0.050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788">
                <a:tc>
                  <a:txBody>
                    <a:bodyPr/>
                    <a:lstStyle/>
                    <a:p>
                      <a:pPr algn="ctr">
                        <a:lnSpc>
                          <a:spcPct val="150000"/>
                        </a:lnSpc>
                        <a:spcAft>
                          <a:spcPts val="0"/>
                        </a:spcAft>
                      </a:pPr>
                      <a:r>
                        <a:rPr lang="zh-CN" sz="2400" kern="10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1192" marR="211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8049882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0"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61"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63"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64"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65"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p>
        </p:txBody>
      </p:sp>
      <p:sp>
        <p:nvSpPr>
          <p:cNvPr id="67"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68"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69"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70"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71"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72"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73"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74"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79376" y="616496"/>
            <a:ext cx="11305256"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根据上面的频率分布表，可知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处的数值为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处的数值为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8112224" y="785773"/>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3</a:t>
            </a:r>
            <a:endParaRPr lang="zh-CN" altLang="en-US" dirty="0"/>
          </a:p>
        </p:txBody>
      </p:sp>
      <p:sp>
        <p:nvSpPr>
          <p:cNvPr id="7" name="矩形 6"/>
          <p:cNvSpPr/>
          <p:nvPr/>
        </p:nvSpPr>
        <p:spPr>
          <a:xfrm>
            <a:off x="767408" y="1262827"/>
            <a:ext cx="992579" cy="738664"/>
          </a:xfrm>
          <a:prstGeom prst="rect">
            <a:avLst/>
          </a:prstGeom>
        </p:spPr>
        <p:txBody>
          <a:bodyPr wrap="none">
            <a:spAutoFit/>
          </a:bodyPr>
          <a:lstStyle/>
          <a:p>
            <a:pPr algn="just">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0.025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2136428657"/>
              </p:ext>
            </p:extLst>
          </p:nvPr>
        </p:nvGraphicFramePr>
        <p:xfrm>
          <a:off x="628038" y="2132856"/>
          <a:ext cx="10964862" cy="1422400"/>
        </p:xfrm>
        <a:graphic>
          <a:graphicData uri="http://schemas.openxmlformats.org/presentationml/2006/ole">
            <mc:AlternateContent xmlns:mc="http://schemas.openxmlformats.org/markup-compatibility/2006">
              <mc:Choice xmlns:v="urn:schemas-microsoft-com:vml" Requires="v">
                <p:oleObj spid="_x0000_s289873" name="文档" r:id="rId19" imgW="10964569" imgH="1421680" progId="Word.Document.12">
                  <p:embed/>
                </p:oleObj>
              </mc:Choice>
              <mc:Fallback>
                <p:oleObj name="文档" r:id="rId19" imgW="10964569" imgH="1421680" progId="Word.Document.12">
                  <p:embed/>
                  <p:pic>
                    <p:nvPicPr>
                      <p:cNvPr id="0" name=""/>
                      <p:cNvPicPr/>
                      <p:nvPr/>
                    </p:nvPicPr>
                    <p:blipFill>
                      <a:blip r:embed="rId20"/>
                      <a:stretch>
                        <a:fillRect/>
                      </a:stretch>
                    </p:blipFill>
                    <p:spPr>
                      <a:xfrm>
                        <a:off x="628038" y="2132856"/>
                        <a:ext cx="10964862" cy="142240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436932025"/>
              </p:ext>
            </p:extLst>
          </p:nvPr>
        </p:nvGraphicFramePr>
        <p:xfrm>
          <a:off x="628038" y="3535372"/>
          <a:ext cx="8139112" cy="1060450"/>
        </p:xfrm>
        <a:graphic>
          <a:graphicData uri="http://schemas.openxmlformats.org/presentationml/2006/ole">
            <mc:AlternateContent xmlns:mc="http://schemas.openxmlformats.org/markup-compatibility/2006">
              <mc:Choice xmlns:v="urn:schemas-microsoft-com:vml" Requires="v">
                <p:oleObj spid="_x0000_s289874" name="文档" r:id="rId21" imgW="8138403" imgH="1060681" progId="Word.Document.12">
                  <p:embed/>
                </p:oleObj>
              </mc:Choice>
              <mc:Fallback>
                <p:oleObj name="文档" r:id="rId21" imgW="8138403" imgH="1060681" progId="Word.Document.12">
                  <p:embed/>
                  <p:pic>
                    <p:nvPicPr>
                      <p:cNvPr id="0" name=""/>
                      <p:cNvPicPr/>
                      <p:nvPr/>
                    </p:nvPicPr>
                    <p:blipFill>
                      <a:blip r:embed="rId22"/>
                      <a:stretch>
                        <a:fillRect/>
                      </a:stretch>
                    </p:blipFill>
                    <p:spPr>
                      <a:xfrm>
                        <a:off x="628038" y="3535372"/>
                        <a:ext cx="8139112" cy="1060450"/>
                      </a:xfrm>
                      <a:prstGeom prst="rect">
                        <a:avLst/>
                      </a:prstGeom>
                    </p:spPr>
                  </p:pic>
                </p:oleObj>
              </mc:Fallback>
            </mc:AlternateContent>
          </a:graphicData>
        </a:graphic>
      </p:graphicFrame>
      <p:sp>
        <p:nvSpPr>
          <p:cNvPr id="11" name="矩形 10"/>
          <p:cNvSpPr/>
          <p:nvPr/>
        </p:nvSpPr>
        <p:spPr>
          <a:xfrm>
            <a:off x="479376" y="4365104"/>
            <a:ext cx="11305256" cy="1310808"/>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处的数值为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0.300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0.275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0.100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0.025</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p>
          <a:p>
            <a:pPr algn="just">
              <a:lnSpc>
                <a:spcPct val="150000"/>
              </a:lnSpc>
              <a:spcAft>
                <a:spcPts val="0"/>
              </a:spcAf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处的数值为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0.025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448705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blinds(horizontal)">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blinds(horizontal)">
                                      <p:cBhvr>
                                        <p:cTn id="3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5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5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5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p>
        </p:txBody>
      </p:sp>
      <p:sp>
        <p:nvSpPr>
          <p:cNvPr id="5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5"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6"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7"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8"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9"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60"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2" name="矩形 11"/>
          <p:cNvSpPr/>
          <p:nvPr/>
        </p:nvSpPr>
        <p:spPr>
          <a:xfrm>
            <a:off x="479376" y="2885744"/>
            <a:ext cx="11305256" cy="1303177"/>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根据题意，设分布在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[50,60)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内的数据个数分别为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y</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样本中数据在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内的频率为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，样本容量为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479376" y="44624"/>
            <a:ext cx="11305256"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一个频数分布表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样本容量为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不小心被损坏了一部分，只记得样本中数据在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内的频率为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，试计算样本在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内的数据个数之和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90818" name="Picture 2" descr="SY216"/>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6347" y="1599785"/>
            <a:ext cx="5299307" cy="114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303644550"/>
              </p:ext>
            </p:extLst>
          </p:nvPr>
        </p:nvGraphicFramePr>
        <p:xfrm>
          <a:off x="577525" y="4260378"/>
          <a:ext cx="8139112" cy="1112838"/>
        </p:xfrm>
        <a:graphic>
          <a:graphicData uri="http://schemas.openxmlformats.org/presentationml/2006/ole">
            <mc:AlternateContent xmlns:mc="http://schemas.openxmlformats.org/markup-compatibility/2006">
              <mc:Choice xmlns:v="urn:schemas-microsoft-com:vml" Requires="v">
                <p:oleObj spid="_x0000_s290858" name="文档" r:id="rId20" imgW="8138403" imgH="1113229" progId="Word.Document.12">
                  <p:embed/>
                </p:oleObj>
              </mc:Choice>
              <mc:Fallback>
                <p:oleObj name="文档" r:id="rId20" imgW="8138403" imgH="1113229" progId="Word.Document.12">
                  <p:embed/>
                  <p:pic>
                    <p:nvPicPr>
                      <p:cNvPr id="0" name=""/>
                      <p:cNvPicPr/>
                      <p:nvPr/>
                    </p:nvPicPr>
                    <p:blipFill>
                      <a:blip r:embed="rId21"/>
                      <a:stretch>
                        <a:fillRect/>
                      </a:stretch>
                    </p:blipFill>
                    <p:spPr>
                      <a:xfrm>
                        <a:off x="577525" y="4260378"/>
                        <a:ext cx="8139112" cy="1112838"/>
                      </a:xfrm>
                      <a:prstGeom prst="rect">
                        <a:avLst/>
                      </a:prstGeom>
                    </p:spPr>
                  </p:pic>
                </p:oleObj>
              </mc:Fallback>
            </mc:AlternateContent>
          </a:graphicData>
        </a:graphic>
      </p:graphicFrame>
      <p:sp>
        <p:nvSpPr>
          <p:cNvPr id="5" name="矩形 4"/>
          <p:cNvSpPr/>
          <p:nvPr/>
        </p:nvSpPr>
        <p:spPr>
          <a:xfrm>
            <a:off x="479376" y="5013176"/>
            <a:ext cx="11305256"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y</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即样本在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[50,60)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内的数据个数之和为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9388871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linds(horizontal)">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9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9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9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95"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6"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7"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8"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9"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00"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3" name="矩形 2"/>
          <p:cNvSpPr/>
          <p:nvPr/>
        </p:nvSpPr>
        <p:spPr>
          <a:xfrm>
            <a:off x="479376" y="34746"/>
            <a:ext cx="7848872" cy="3323987"/>
          </a:xfrm>
          <a:prstGeom prst="rect">
            <a:avLst/>
          </a:prstGeom>
        </p:spPr>
        <p:txBody>
          <a:bodyPr wrap="square">
            <a:spAutoFit/>
          </a:bodyPr>
          <a:lstStyle/>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从全校参加期末考试的试卷中抽取一个样本，考察成绩</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均为整数</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的分布，将样本分成</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组，绘成频率直方图</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如图所示</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，从左到右各小组的小矩形的高之比为</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，最左边的一组频数为</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6</a:t>
            </a:r>
            <a:r>
              <a:rPr lang="en-US" altLang="zh-CN" sz="2800" kern="100" spc="-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求样本容量</a:t>
            </a:r>
            <a:r>
              <a:rPr lang="zh-CN" altLang="zh-CN" sz="28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p:txBody>
      </p:sp>
      <p:pic>
        <p:nvPicPr>
          <p:cNvPr id="291842" name="Picture 2" descr="SY217"/>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6240" y="332656"/>
            <a:ext cx="3442320" cy="192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479376" y="3356992"/>
            <a:ext cx="11377264" cy="2031325"/>
          </a:xfrm>
          <a:prstGeom prst="rect">
            <a:avLst/>
          </a:prstGeom>
        </p:spPr>
        <p:txBody>
          <a:bodyPr wrap="square">
            <a:spAutoFit/>
          </a:bodyPr>
          <a:lstStyle/>
          <a:p>
            <a:pPr algn="just">
              <a:lnSpc>
                <a:spcPct val="150000"/>
              </a:lnSpc>
              <a:spcAft>
                <a:spcPts val="0"/>
              </a:spcAft>
            </a:pPr>
            <a:r>
              <a:rPr lang="zh-CN" altLang="zh-CN" sz="2800" b="1" kern="100" spc="-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spc="-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在频率直方图中频数之比等于频率之比，且样本的所有频率之和等于</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1.</a:t>
            </a:r>
            <a:endParaRPr lang="zh-CN" altLang="zh-CN" sz="1050"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小矩形的高之比为频率之比，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从左到右各小组的频率之比为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775478338"/>
              </p:ext>
            </p:extLst>
          </p:nvPr>
        </p:nvGraphicFramePr>
        <p:xfrm>
          <a:off x="566195" y="5392886"/>
          <a:ext cx="8139112" cy="1060450"/>
        </p:xfrm>
        <a:graphic>
          <a:graphicData uri="http://schemas.openxmlformats.org/presentationml/2006/ole">
            <mc:AlternateContent xmlns:mc="http://schemas.openxmlformats.org/markup-compatibility/2006">
              <mc:Choice xmlns:v="urn:schemas-microsoft-com:vml" Requires="v">
                <p:oleObj spid="_x0000_s291915" name="文档" r:id="rId20" imgW="8138403" imgH="1060681" progId="Word.Document.12">
                  <p:embed/>
                </p:oleObj>
              </mc:Choice>
              <mc:Fallback>
                <p:oleObj name="文档" r:id="rId20" imgW="8138403" imgH="1060681" progId="Word.Document.12">
                  <p:embed/>
                  <p:pic>
                    <p:nvPicPr>
                      <p:cNvPr id="0" name=""/>
                      <p:cNvPicPr/>
                      <p:nvPr/>
                    </p:nvPicPr>
                    <p:blipFill>
                      <a:blip r:embed="rId21"/>
                      <a:stretch>
                        <a:fillRect/>
                      </a:stretch>
                    </p:blipFill>
                    <p:spPr>
                      <a:xfrm>
                        <a:off x="566195" y="5392886"/>
                        <a:ext cx="8139112" cy="106045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633275840"/>
              </p:ext>
            </p:extLst>
          </p:nvPr>
        </p:nvGraphicFramePr>
        <p:xfrm>
          <a:off x="6316766" y="5387398"/>
          <a:ext cx="5046662" cy="1535112"/>
        </p:xfrm>
        <a:graphic>
          <a:graphicData uri="http://schemas.openxmlformats.org/presentationml/2006/ole">
            <mc:AlternateContent xmlns:mc="http://schemas.openxmlformats.org/markup-compatibility/2006">
              <mc:Choice xmlns:v="urn:schemas-microsoft-com:vml" Requires="v">
                <p:oleObj spid="_x0000_s291916" name="文档" r:id="rId22" imgW="5045921" imgH="1534694" progId="Word.Document.12">
                  <p:embed/>
                </p:oleObj>
              </mc:Choice>
              <mc:Fallback>
                <p:oleObj name="文档" r:id="rId22" imgW="5045921" imgH="1534694" progId="Word.Document.12">
                  <p:embed/>
                  <p:pic>
                    <p:nvPicPr>
                      <p:cNvPr id="0" name=""/>
                      <p:cNvPicPr/>
                      <p:nvPr/>
                    </p:nvPicPr>
                    <p:blipFill>
                      <a:blip r:embed="rId23"/>
                      <a:stretch>
                        <a:fillRect/>
                      </a:stretch>
                    </p:blipFill>
                    <p:spPr>
                      <a:xfrm>
                        <a:off x="6316766" y="5387398"/>
                        <a:ext cx="5046662" cy="1535112"/>
                      </a:xfrm>
                      <a:prstGeom prst="rect">
                        <a:avLst/>
                      </a:prstGeom>
                    </p:spPr>
                  </p:pic>
                </p:oleObj>
              </mc:Fallback>
            </mc:AlternateContent>
          </a:graphicData>
        </a:graphic>
      </p:graphicFrame>
    </p:spTree>
    <p:extLst>
      <p:ext uri="{BB962C8B-B14F-4D97-AF65-F5344CB8AC3E}">
        <p14:creationId xmlns:p14="http://schemas.microsoft.com/office/powerpoint/2010/main" val="39137799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linds(horizont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linds(horizont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9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9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9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95"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6"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7"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8"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9"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00"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3" name="矩形 2"/>
          <p:cNvSpPr/>
          <p:nvPr/>
        </p:nvSpPr>
        <p:spPr>
          <a:xfrm>
            <a:off x="479376" y="820307"/>
            <a:ext cx="7848872"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105.5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120.5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这一组的频数及频率；</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91842" name="Picture 2" descr="SY217"/>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3401" y="525319"/>
            <a:ext cx="4165207" cy="232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769347658"/>
              </p:ext>
            </p:extLst>
          </p:nvPr>
        </p:nvGraphicFramePr>
        <p:xfrm>
          <a:off x="571500" y="3284984"/>
          <a:ext cx="8128000" cy="1054100"/>
        </p:xfrm>
        <a:graphic>
          <a:graphicData uri="http://schemas.openxmlformats.org/presentationml/2006/ole">
            <mc:AlternateContent xmlns:mc="http://schemas.openxmlformats.org/markup-compatibility/2006">
              <mc:Choice xmlns:v="urn:schemas-microsoft-com:vml" Requires="v">
                <p:oleObj spid="_x0000_s292936" name="文档" r:id="rId20" imgW="8138403" imgH="1135184" progId="Word.Document.12">
                  <p:embed/>
                </p:oleObj>
              </mc:Choice>
              <mc:Fallback>
                <p:oleObj name="文档" r:id="rId20" imgW="8138403" imgH="1135184" progId="Word.Document.12">
                  <p:embed/>
                  <p:pic>
                    <p:nvPicPr>
                      <p:cNvPr id="0" name=""/>
                      <p:cNvPicPr/>
                      <p:nvPr/>
                    </p:nvPicPr>
                    <p:blipFill>
                      <a:blip r:embed="rId21"/>
                      <a:stretch>
                        <a:fillRect/>
                      </a:stretch>
                    </p:blipFill>
                    <p:spPr>
                      <a:xfrm>
                        <a:off x="571500" y="3284984"/>
                        <a:ext cx="8128000" cy="10541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21628473"/>
              </p:ext>
            </p:extLst>
          </p:nvPr>
        </p:nvGraphicFramePr>
        <p:xfrm>
          <a:off x="571500" y="4365104"/>
          <a:ext cx="5029200" cy="1117600"/>
        </p:xfrm>
        <a:graphic>
          <a:graphicData uri="http://schemas.openxmlformats.org/presentationml/2006/ole">
            <mc:AlternateContent xmlns:mc="http://schemas.openxmlformats.org/markup-compatibility/2006">
              <mc:Choice xmlns:v="urn:schemas-microsoft-com:vml" Requires="v">
                <p:oleObj spid="_x0000_s292937" name="文档" r:id="rId22" imgW="5045921" imgH="1117188" progId="Word.Document.12">
                  <p:embed/>
                </p:oleObj>
              </mc:Choice>
              <mc:Fallback>
                <p:oleObj name="文档" r:id="rId22" imgW="5045921" imgH="1117188" progId="Word.Document.12">
                  <p:embed/>
                  <p:pic>
                    <p:nvPicPr>
                      <p:cNvPr id="0" name=""/>
                      <p:cNvPicPr/>
                      <p:nvPr/>
                    </p:nvPicPr>
                    <p:blipFill>
                      <a:blip r:embed="rId23"/>
                      <a:stretch>
                        <a:fillRect/>
                      </a:stretch>
                    </p:blipFill>
                    <p:spPr>
                      <a:xfrm>
                        <a:off x="571500" y="4365104"/>
                        <a:ext cx="5029200" cy="1117600"/>
                      </a:xfrm>
                      <a:prstGeom prst="rect">
                        <a:avLst/>
                      </a:prstGeom>
                    </p:spPr>
                  </p:pic>
                </p:oleObj>
              </mc:Fallback>
            </mc:AlternateContent>
          </a:graphicData>
        </a:graphic>
      </p:graphicFrame>
    </p:spTree>
    <p:extLst>
      <p:ext uri="{BB962C8B-B14F-4D97-AF65-F5344CB8AC3E}">
        <p14:creationId xmlns:p14="http://schemas.microsoft.com/office/powerpoint/2010/main" val="376577822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6"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7"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9"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90"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91"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93"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4"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p>
        </p:txBody>
      </p:sp>
      <p:sp>
        <p:nvSpPr>
          <p:cNvPr id="95"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96"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7"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8"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9"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100"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3" name="矩形 2"/>
          <p:cNvSpPr/>
          <p:nvPr/>
        </p:nvSpPr>
        <p:spPr>
          <a:xfrm>
            <a:off x="479376" y="820307"/>
            <a:ext cx="6924025" cy="1384995"/>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如果成绩大于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120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分为优秀，估计这次考试成绩的优秀率</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91842" name="Picture 2" descr="SY217"/>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3401" y="525319"/>
            <a:ext cx="4165207" cy="232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981059506"/>
              </p:ext>
            </p:extLst>
          </p:nvPr>
        </p:nvGraphicFramePr>
        <p:xfrm>
          <a:off x="571500" y="3289300"/>
          <a:ext cx="11112500" cy="1219200"/>
        </p:xfrm>
        <a:graphic>
          <a:graphicData uri="http://schemas.openxmlformats.org/presentationml/2006/ole">
            <mc:AlternateContent xmlns:mc="http://schemas.openxmlformats.org/markup-compatibility/2006">
              <mc:Choice xmlns:v="urn:schemas-microsoft-com:vml" Requires="v">
                <p:oleObj spid="_x0000_s293956" name="文档" r:id="rId20" imgW="11116815" imgH="1218685" progId="Word.Document.12">
                  <p:embed/>
                </p:oleObj>
              </mc:Choice>
              <mc:Fallback>
                <p:oleObj name="文档" r:id="rId20" imgW="11116815" imgH="1218685" progId="Word.Document.12">
                  <p:embed/>
                  <p:pic>
                    <p:nvPicPr>
                      <p:cNvPr id="0" name=""/>
                      <p:cNvPicPr/>
                      <p:nvPr/>
                    </p:nvPicPr>
                    <p:blipFill>
                      <a:blip r:embed="rId21"/>
                      <a:stretch>
                        <a:fillRect/>
                      </a:stretch>
                    </p:blipFill>
                    <p:spPr>
                      <a:xfrm>
                        <a:off x="571500" y="3289300"/>
                        <a:ext cx="11112500" cy="12192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454351031"/>
              </p:ext>
            </p:extLst>
          </p:nvPr>
        </p:nvGraphicFramePr>
        <p:xfrm>
          <a:off x="571500" y="4368800"/>
          <a:ext cx="11099800" cy="1104900"/>
        </p:xfrm>
        <a:graphic>
          <a:graphicData uri="http://schemas.openxmlformats.org/presentationml/2006/ole">
            <mc:AlternateContent xmlns:mc="http://schemas.openxmlformats.org/markup-compatibility/2006">
              <mc:Choice xmlns:v="urn:schemas-microsoft-com:vml" Requires="v">
                <p:oleObj spid="_x0000_s293957" name="文档" r:id="rId22" imgW="11104217" imgH="1117188" progId="Word.Document.12">
                  <p:embed/>
                </p:oleObj>
              </mc:Choice>
              <mc:Fallback>
                <p:oleObj name="文档" r:id="rId22" imgW="11104217" imgH="1117188" progId="Word.Document.12">
                  <p:embed/>
                  <p:pic>
                    <p:nvPicPr>
                      <p:cNvPr id="0" name=""/>
                      <p:cNvPicPr/>
                      <p:nvPr/>
                    </p:nvPicPr>
                    <p:blipFill>
                      <a:blip r:embed="rId23"/>
                      <a:stretch>
                        <a:fillRect/>
                      </a:stretch>
                    </p:blipFill>
                    <p:spPr>
                      <a:xfrm>
                        <a:off x="571500" y="4368800"/>
                        <a:ext cx="11099800" cy="1104900"/>
                      </a:xfrm>
                      <a:prstGeom prst="rect">
                        <a:avLst/>
                      </a:prstGeom>
                    </p:spPr>
                  </p:pic>
                </p:oleObj>
              </mc:Fallback>
            </mc:AlternateContent>
          </a:graphicData>
        </a:graphic>
      </p:graphicFrame>
    </p:spTree>
    <p:extLst>
      <p:ext uri="{BB962C8B-B14F-4D97-AF65-F5344CB8AC3E}">
        <p14:creationId xmlns:p14="http://schemas.microsoft.com/office/powerpoint/2010/main" val="175122598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2508" y="764704"/>
            <a:ext cx="6546256" cy="3693319"/>
          </a:xfrm>
          <a:prstGeom prst="rect">
            <a:avLst/>
          </a:prstGeom>
        </p:spPr>
        <p:txBody>
          <a:bodyPr wrap="square">
            <a:spAutoFit/>
          </a:bodyPr>
          <a:lstStyle/>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某校从高一年级学生中随机抽取部分学生，将他们的模块测试成绩分成</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组：</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[40,50)</a:t>
            </a:r>
            <a:r>
              <a:rPr lang="zh-CN" altLang="zh-CN" sz="2600" kern="100" dirty="0">
                <a:latin typeface="IPAPANNEW" panose="02000500070000020004" pitchFamily="2"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[50,60)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[60,70)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[70,80)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[80,90)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[90,100]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加以统计，得到如图所示的频率直方图</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已知高一年级共有学生</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600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名，据此估计，该模块测试成绩不少于</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分的学生人数为</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1"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82"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83"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85"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86"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87"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89"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90"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91"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p>
        </p:txBody>
      </p:sp>
      <p:sp>
        <p:nvSpPr>
          <p:cNvPr id="92"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93"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94"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95"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96"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62507" y="4437112"/>
            <a:ext cx="11250117" cy="692497"/>
          </a:xfrm>
          <a:prstGeom prst="rect">
            <a:avLst/>
          </a:prstGeom>
        </p:spPr>
        <p:txBody>
          <a:bodyPr wrap="square">
            <a:spAutoFit/>
          </a:bodyPr>
          <a:lstStyle/>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A.588  </a:t>
            </a:r>
            <a:r>
              <a:rPr lang="en-US" altLang="zh-CN" sz="2600" kern="100" dirty="0" smtClean="0">
                <a:latin typeface="Times New Roman" panose="02020603050405020304" pitchFamily="18" charset="0"/>
                <a:ea typeface="方正中等线简体" panose="03000509000000000000" pitchFamily="65" charset="-122"/>
                <a:cs typeface="Courier New" panose="02070309020205020404" pitchFamily="49" charset="0"/>
              </a:rPr>
              <a:t>       B.480         </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C.450 </a:t>
            </a:r>
            <a:r>
              <a:rPr lang="en-US" altLang="zh-CN" sz="26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D.120</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94914" name="Picture 2" descr="SY218"/>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8763" y="1124744"/>
            <a:ext cx="4818574" cy="27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19"/>
          <p:cNvSpPr txBox="1"/>
          <p:nvPr/>
        </p:nvSpPr>
        <p:spPr>
          <a:xfrm>
            <a:off x="1856086" y="4408279"/>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6" name="矩形 5"/>
          <p:cNvSpPr/>
          <p:nvPr/>
        </p:nvSpPr>
        <p:spPr>
          <a:xfrm>
            <a:off x="462506" y="5169941"/>
            <a:ext cx="11250117" cy="1216743"/>
          </a:xfrm>
          <a:prstGeom prst="rect">
            <a:avLst/>
          </a:prstGeom>
        </p:spPr>
        <p:txBody>
          <a:bodyPr wrap="square">
            <a:spAutoFit/>
          </a:bodyPr>
          <a:lstStyle/>
          <a:p>
            <a:pPr algn="just">
              <a:lnSpc>
                <a:spcPct val="150000"/>
              </a:lnSpc>
              <a:spcAft>
                <a:spcPts val="0"/>
              </a:spcAft>
            </a:pPr>
            <a:r>
              <a:rPr lang="zh-CN" altLang="zh-CN" sz="26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6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6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少于</a:t>
            </a:r>
            <a:r>
              <a:rPr lang="en-US" altLang="zh-CN" sz="26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分的学生人数为</a:t>
            </a:r>
            <a:r>
              <a:rPr lang="en-US" altLang="zh-CN" sz="2600" kern="100" dirty="0">
                <a:latin typeface="Times New Roman" panose="02020603050405020304" pitchFamily="18" charset="0"/>
                <a:ea typeface="黑体" panose="02010609060101010101" pitchFamily="49" charset="-122"/>
                <a:cs typeface="Courier New" panose="02070309020205020404" pitchFamily="49" charset="0"/>
              </a:rPr>
              <a:t>600</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600" kern="100" dirty="0">
                <a:latin typeface="Times New Roman" panose="02020603050405020304" pitchFamily="18" charset="0"/>
                <a:ea typeface="黑体" panose="02010609060101010101" pitchFamily="49" charset="-122"/>
                <a:cs typeface="Courier New" panose="02070309020205020404" pitchFamily="49" charset="0"/>
              </a:rPr>
              <a:t>(0.05</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600" kern="100" dirty="0">
                <a:latin typeface="Times New Roman" panose="02020603050405020304" pitchFamily="18" charset="0"/>
                <a:ea typeface="黑体" panose="02010609060101010101" pitchFamily="49" charset="-122"/>
                <a:cs typeface="Courier New" panose="02070309020205020404" pitchFamily="49" charset="0"/>
              </a:rPr>
              <a:t>0.15)</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600" kern="100" dirty="0">
                <a:latin typeface="Times New Roman" panose="02020603050405020304" pitchFamily="18" charset="0"/>
                <a:ea typeface="黑体" panose="02010609060101010101" pitchFamily="49" charset="-122"/>
                <a:cs typeface="Courier New" panose="02070309020205020404" pitchFamily="49" charset="0"/>
              </a:rPr>
              <a:t>120</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不少于</a:t>
            </a:r>
            <a:r>
              <a:rPr lang="en-US" altLang="zh-CN" sz="2600" kern="100" dirty="0">
                <a:latin typeface="Times New Roman" panose="02020603050405020304" pitchFamily="18" charset="0"/>
                <a:ea typeface="黑体" panose="02010609060101010101" pitchFamily="49" charset="-122"/>
                <a:cs typeface="Courier New" panose="02070309020205020404" pitchFamily="49" charset="0"/>
              </a:rPr>
              <a:t>60</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分的学生人数为</a:t>
            </a:r>
            <a:r>
              <a:rPr lang="en-US" altLang="zh-CN" sz="2600" kern="100" dirty="0">
                <a:latin typeface="Times New Roman" panose="02020603050405020304" pitchFamily="18" charset="0"/>
                <a:ea typeface="黑体" panose="02010609060101010101" pitchFamily="49" charset="-122"/>
                <a:cs typeface="Courier New" panose="02070309020205020404" pitchFamily="49" charset="0"/>
              </a:rPr>
              <a:t>480.</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93221834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0"/>
              </a:spcAft>
            </a:pPr>
            <a:r>
              <a:rPr lang="zh-CN" altLang="en-US" sz="2800" b="1">
                <a:solidFill>
                  <a:srgbClr val="000000"/>
                </a:solidFill>
              </a:rPr>
              <a:t>知识点二　频率分布表</a:t>
            </a:r>
            <a:endParaRPr lang="zh-CN" altLang="en-US" sz="2800" b="1" dirty="0">
              <a:solidFill>
                <a:srgbClr val="000000"/>
              </a:solidFill>
            </a:endParaRPr>
          </a:p>
        </p:txBody>
      </p:sp>
      <p:sp>
        <p:nvSpPr>
          <p:cNvPr id="3" name="矩形 2"/>
          <p:cNvSpPr/>
          <p:nvPr/>
        </p:nvSpPr>
        <p:spPr>
          <a:xfrm>
            <a:off x="407368" y="1268760"/>
            <a:ext cx="5929828"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一般地，制作频率分布表的步骤如下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248188651"/>
              </p:ext>
            </p:extLst>
          </p:nvPr>
        </p:nvGraphicFramePr>
        <p:xfrm>
          <a:off x="513284" y="1916832"/>
          <a:ext cx="8139112" cy="1311275"/>
        </p:xfrm>
        <a:graphic>
          <a:graphicData uri="http://schemas.openxmlformats.org/presentationml/2006/ole">
            <mc:AlternateContent xmlns:mc="http://schemas.openxmlformats.org/markup-compatibility/2006">
              <mc:Choice xmlns:v="urn:schemas-microsoft-com:vml" Requires="v">
                <p:oleObj spid="_x0000_s246857" name="文档" r:id="rId3" imgW="8138403" imgH="1311184" progId="Word.Document.12">
                  <p:embed/>
                </p:oleObj>
              </mc:Choice>
              <mc:Fallback>
                <p:oleObj name="文档" r:id="rId3" imgW="8138403" imgH="1311184" progId="Word.Document.12">
                  <p:embed/>
                  <p:pic>
                    <p:nvPicPr>
                      <p:cNvPr id="0" name=""/>
                      <p:cNvPicPr/>
                      <p:nvPr/>
                    </p:nvPicPr>
                    <p:blipFill>
                      <a:blip r:embed="rId4"/>
                      <a:stretch>
                        <a:fillRect/>
                      </a:stretch>
                    </p:blipFill>
                    <p:spPr>
                      <a:xfrm>
                        <a:off x="513284" y="1916832"/>
                        <a:ext cx="8139112" cy="1311275"/>
                      </a:xfrm>
                      <a:prstGeom prst="rect">
                        <a:avLst/>
                      </a:prstGeom>
                    </p:spPr>
                  </p:pic>
                </p:oleObj>
              </mc:Fallback>
            </mc:AlternateContent>
          </a:graphicData>
        </a:graphic>
      </p:graphicFrame>
      <p:sp>
        <p:nvSpPr>
          <p:cNvPr id="7" name="矩形 6"/>
          <p:cNvSpPr/>
          <p:nvPr/>
        </p:nvSpPr>
        <p:spPr>
          <a:xfrm>
            <a:off x="407368" y="2908101"/>
            <a:ext cx="11449272"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分组，通常对组内数值所在区间取左闭右开区间，最后一组取闭区间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登记频数，计算频率，列出频率分布表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6387931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4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390000" y="363927"/>
            <a:ext cx="11412000" cy="461664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某家庭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年的总收入为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80 000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元，各种用途占比统计如图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.2021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年家庭总收入的各种用途占比统计如图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所示，已知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年的就医费用比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年增加了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4 750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元，则该家庭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年的总收入</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A.100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B.95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C.90 000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D.85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000</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元</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8" name="TextBox 19"/>
          <p:cNvSpPr txBox="1"/>
          <p:nvPr/>
        </p:nvSpPr>
        <p:spPr>
          <a:xfrm>
            <a:off x="223240" y="423364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306178" name="Picture 2" descr="X17"/>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5802" y="2341273"/>
            <a:ext cx="3083070" cy="269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844898" y="4932394"/>
            <a:ext cx="724878" cy="656846"/>
          </a:xfrm>
          <a:prstGeom prst="rect">
            <a:avLst/>
          </a:prstGeom>
        </p:spPr>
        <p:txBody>
          <a:bodyPr wrap="none">
            <a:spAutoFit/>
          </a:bodyPr>
          <a:lstStyle/>
          <a:p>
            <a:pPr algn="ctr">
              <a:lnSpc>
                <a:spcPct val="150000"/>
              </a:lnSpc>
              <a:spcAft>
                <a:spcPts val="0"/>
              </a:spcAft>
            </a:pPr>
            <a:r>
              <a:rPr lang="zh-CN" altLang="zh-CN" sz="2800" b="1" kern="100" cap="all"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800" b="1" kern="100" cap="all" dirty="0">
                <a:latin typeface="Times New Roman" panose="02020603050405020304" pitchFamily="18" charset="0"/>
                <a:ea typeface="楷体_GB2312" panose="02010609030101010101" pitchFamily="49" charset="-122"/>
                <a:cs typeface="Courier New" panose="02070309020205020404" pitchFamily="49" charset="0"/>
              </a:rPr>
              <a:t>1</a:t>
            </a:r>
            <a:endParaRPr lang="zh-CN" altLang="zh-CN" sz="1050" b="1" kern="100" cap="all" dirty="0">
              <a:effectLst/>
              <a:latin typeface="楷体_GB2312" panose="02010609030101010101" pitchFamily="49" charset="-122"/>
              <a:ea typeface="楷体_GB2312" panose="02010609030101010101" pitchFamily="49" charset="-122"/>
              <a:cs typeface="Courier New" panose="02070309020205020404" pitchFamily="49" charset="0"/>
            </a:endParaRPr>
          </a:p>
        </p:txBody>
      </p:sp>
      <p:pic>
        <p:nvPicPr>
          <p:cNvPr id="306179" name="Picture 3" descr="X18"/>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6240" y="2586285"/>
            <a:ext cx="2802791" cy="245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9295998" y="4924763"/>
            <a:ext cx="723275" cy="664477"/>
          </a:xfrm>
          <a:prstGeom prst="rect">
            <a:avLst/>
          </a:prstGeom>
        </p:spPr>
        <p:txBody>
          <a:bodyPr wrap="none">
            <a:spAutoFit/>
          </a:bodyPr>
          <a:lstStyle/>
          <a:p>
            <a:pPr algn="ctr">
              <a:lnSpc>
                <a:spcPct val="150000"/>
              </a:lnSpc>
            </a:pPr>
            <a:r>
              <a:rPr lang="zh-CN" altLang="zh-CN" sz="2800" b="1" kern="100" cap="all" dirty="0">
                <a:latin typeface="Times New Roman" panose="02020603050405020304" pitchFamily="18" charset="0"/>
                <a:ea typeface="楷体_GB2312" panose="02010609030101010101" pitchFamily="49" charset="-122"/>
                <a:cs typeface="Times New Roman" panose="02020603050405020304" pitchFamily="18" charset="0"/>
              </a:rPr>
              <a:t>图</a:t>
            </a:r>
            <a:r>
              <a:rPr lang="en-US" altLang="zh-CN" sz="2800" b="1" kern="100" cap="all" dirty="0">
                <a:latin typeface="Times New Roman" panose="02020603050405020304" pitchFamily="18" charset="0"/>
                <a:ea typeface="楷体_GB2312" panose="02010609030101010101" pitchFamily="49" charset="-122"/>
                <a:cs typeface="Times New Roman" panose="02020603050405020304" pitchFamily="18" charset="0"/>
              </a:rPr>
              <a:t>2</a:t>
            </a:r>
            <a:endParaRPr lang="zh-CN" altLang="zh-CN" sz="2800" b="1" kern="100" cap="all" dirty="0">
              <a:latin typeface="Times New Roman" panose="02020603050405020304" pitchFamily="18" charset="0"/>
              <a:ea typeface="楷体_GB2312"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353922029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p>
        </p:txBody>
      </p:sp>
      <p:sp>
        <p:nvSpPr>
          <p:cNvPr id="4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45"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46"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47"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pic>
        <p:nvPicPr>
          <p:cNvPr id="306178" name="Picture 2" descr="X17"/>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1509" y="2924944"/>
            <a:ext cx="3083070" cy="269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179" name="Picture 3" descr="X18"/>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55676" y="3169956"/>
            <a:ext cx="2802791" cy="245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479374" y="404664"/>
            <a:ext cx="11449274" cy="138499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由题图可得</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2020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年的就医费用为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80 000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8 000(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元</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2021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年的就医费用为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8 000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4 750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12 750(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元</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103391077"/>
              </p:ext>
            </p:extLst>
          </p:nvPr>
        </p:nvGraphicFramePr>
        <p:xfrm>
          <a:off x="571510" y="1774556"/>
          <a:ext cx="10213975" cy="1060450"/>
        </p:xfrm>
        <a:graphic>
          <a:graphicData uri="http://schemas.openxmlformats.org/presentationml/2006/ole">
            <mc:AlternateContent xmlns:mc="http://schemas.openxmlformats.org/markup-compatibility/2006">
              <mc:Choice xmlns:v="urn:schemas-microsoft-com:vml" Requires="v">
                <p:oleObj spid="_x0000_s307208" name="文档" r:id="rId21" imgW="10214503" imgH="1059709" progId="Word.Document.12">
                  <p:embed/>
                </p:oleObj>
              </mc:Choice>
              <mc:Fallback>
                <p:oleObj name="文档" r:id="rId21" imgW="10214503" imgH="1059709" progId="Word.Document.12">
                  <p:embed/>
                  <p:pic>
                    <p:nvPicPr>
                      <p:cNvPr id="0" name=""/>
                      <p:cNvPicPr/>
                      <p:nvPr/>
                    </p:nvPicPr>
                    <p:blipFill>
                      <a:blip r:embed="rId22"/>
                      <a:stretch>
                        <a:fillRect/>
                      </a:stretch>
                    </p:blipFill>
                    <p:spPr>
                      <a:xfrm>
                        <a:off x="571510" y="1774556"/>
                        <a:ext cx="10213975" cy="1060450"/>
                      </a:xfrm>
                      <a:prstGeom prst="rect">
                        <a:avLst/>
                      </a:prstGeom>
                    </p:spPr>
                  </p:pic>
                </p:oleObj>
              </mc:Fallback>
            </mc:AlternateContent>
          </a:graphicData>
        </a:graphic>
      </p:graphicFrame>
    </p:spTree>
    <p:extLst>
      <p:ext uri="{BB962C8B-B14F-4D97-AF65-F5344CB8AC3E}">
        <p14:creationId xmlns:p14="http://schemas.microsoft.com/office/powerpoint/2010/main" val="74160274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linds(horizontal)">
                                      <p:cBhvr>
                                        <p:cTn id="7" dur="500"/>
                                        <p:tgtEl>
                                          <p:spTgt spid="2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6179"/>
                                        </p:tgtEl>
                                        <p:attrNameLst>
                                          <p:attrName>style.visibility</p:attrName>
                                        </p:attrNameLst>
                                      </p:cBhvr>
                                      <p:to>
                                        <p:strVal val="visible"/>
                                      </p:to>
                                    </p:set>
                                    <p:animEffect transition="in" filter="blinds(horizontal)">
                                      <p:cBhvr>
                                        <p:cTn id="10" dur="500"/>
                                        <p:tgtEl>
                                          <p:spTgt spid="306179"/>
                                        </p:tgtEl>
                                      </p:cBhvr>
                                    </p:animEffect>
                                  </p:childTnLst>
                                </p:cTn>
                              </p:par>
                              <p:par>
                                <p:cTn id="11" presetID="3" presetClass="entr" presetSubtype="10" fill="hold" nodeType="withEffect">
                                  <p:stCondLst>
                                    <p:cond delay="0"/>
                                  </p:stCondLst>
                                  <p:childTnLst>
                                    <p:set>
                                      <p:cBhvr>
                                        <p:cTn id="12" dur="1" fill="hold">
                                          <p:stCondLst>
                                            <p:cond delay="0"/>
                                          </p:stCondLst>
                                        </p:cTn>
                                        <p:tgtEl>
                                          <p:spTgt spid="306178"/>
                                        </p:tgtEl>
                                        <p:attrNameLst>
                                          <p:attrName>style.visibility</p:attrName>
                                        </p:attrNameLst>
                                      </p:cBhvr>
                                      <p:to>
                                        <p:strVal val="visible"/>
                                      </p:to>
                                    </p:set>
                                    <p:animEffect transition="in" filter="blinds(horizontal)">
                                      <p:cBhvr>
                                        <p:cTn id="13" dur="500"/>
                                        <p:tgtEl>
                                          <p:spTgt spid="30617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9">
                                            <p:txEl>
                                              <p:pRg st="1" end="1"/>
                                            </p:txEl>
                                          </p:spTgt>
                                        </p:tgtEl>
                                        <p:attrNameLst>
                                          <p:attrName>style.visibility</p:attrName>
                                        </p:attrNameLst>
                                      </p:cBhvr>
                                      <p:to>
                                        <p:strVal val="visible"/>
                                      </p:to>
                                    </p:set>
                                    <p:animEffect transition="in" filter="blinds(horizontal)">
                                      <p:cBhvr>
                                        <p:cTn id="18" dur="500"/>
                                        <p:tgtEl>
                                          <p:spTgt spid="2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7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7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7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7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81"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82"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83"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84"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07368" y="247981"/>
            <a:ext cx="11305256" cy="6124754"/>
          </a:xfrm>
          <a:prstGeom prst="rect">
            <a:avLst/>
          </a:prstGeom>
        </p:spPr>
        <p:txBody>
          <a:bodyPr wrap="square">
            <a:spAutoFit/>
          </a:bodyPr>
          <a:lstStyle/>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为征求个人所得税法修改建议，某机构调查了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名当地职工的月收入情况，并根据所得数据画出了样本的频率直方图</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4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月收入低于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元的职工有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5 500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如果个税起征点调整至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估计</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的当地职工会被征税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月收入高于或等于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7 000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元的职工约</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当地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职工的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根据此次调查，为使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以上的职工不用缴纳个税，起征点应</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位于</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5 000,6 000)</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内</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96962" name="Picture 2" descr="北一6-64"/>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4072" y="1628800"/>
            <a:ext cx="5095985" cy="280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9"/>
          <p:cNvSpPr txBox="1"/>
          <p:nvPr/>
        </p:nvSpPr>
        <p:spPr>
          <a:xfrm>
            <a:off x="254535" y="2068106"/>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3" name="TextBox 19"/>
          <p:cNvSpPr txBox="1"/>
          <p:nvPr/>
        </p:nvSpPr>
        <p:spPr>
          <a:xfrm>
            <a:off x="254535" y="3813773"/>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4" name="TextBox 19"/>
          <p:cNvSpPr txBox="1"/>
          <p:nvPr/>
        </p:nvSpPr>
        <p:spPr>
          <a:xfrm>
            <a:off x="254535" y="5020435"/>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1121388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70"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1"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73"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74"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75"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77"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78"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79"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80"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81"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p>
        </p:txBody>
      </p:sp>
      <p:sp>
        <p:nvSpPr>
          <p:cNvPr id="82"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83"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84"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4" name="矩形 3"/>
          <p:cNvSpPr/>
          <p:nvPr/>
        </p:nvSpPr>
        <p:spPr>
          <a:xfrm>
            <a:off x="407368" y="970850"/>
            <a:ext cx="11305256" cy="3970318"/>
          </a:xfrm>
          <a:prstGeom prst="rect">
            <a:avLst/>
          </a:prstGeom>
        </p:spPr>
        <p:txBody>
          <a:bodyPr wrap="square">
            <a:spAutoFit/>
          </a:bodyPr>
          <a:lstStyle/>
          <a:p>
            <a:pPr algn="just">
              <a:lnSpc>
                <a:spcPct val="150000"/>
              </a:lnSpc>
              <a:spcAft>
                <a:spcPts val="0"/>
              </a:spcAft>
            </a:pPr>
            <a:r>
              <a:rPr lang="zh-CN" altLang="zh-CN" sz="2800" b="1" kern="100" spc="-5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spc="-5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spc="-50" dirty="0">
                <a:latin typeface="Times New Roman" panose="02020603050405020304" pitchFamily="18" charset="0"/>
                <a:ea typeface="黑体" panose="02010609060101010101" pitchFamily="49" charset="-122"/>
                <a:cs typeface="Times New Roman" panose="02020603050405020304" pitchFamily="18" charset="0"/>
              </a:rPr>
              <a:t>月收入低于</a:t>
            </a:r>
            <a:r>
              <a:rPr lang="en-US" altLang="zh-CN" sz="2800" kern="100" spc="-50" dirty="0">
                <a:latin typeface="Times New Roman" panose="02020603050405020304" pitchFamily="18" charset="0"/>
                <a:ea typeface="黑体" panose="02010609060101010101" pitchFamily="49" charset="-122"/>
                <a:cs typeface="Courier New" panose="02070309020205020404" pitchFamily="49" charset="0"/>
              </a:rPr>
              <a:t>5 000</a:t>
            </a:r>
            <a:r>
              <a:rPr lang="zh-CN" altLang="zh-CN" sz="2800" kern="100" spc="-50" dirty="0">
                <a:latin typeface="Times New Roman" panose="02020603050405020304" pitchFamily="18" charset="0"/>
                <a:ea typeface="黑体" panose="02010609060101010101" pitchFamily="49" charset="-122"/>
                <a:cs typeface="Times New Roman" panose="02020603050405020304" pitchFamily="18" charset="0"/>
              </a:rPr>
              <a:t>元的职工有</a:t>
            </a:r>
            <a:r>
              <a:rPr lang="en-US" altLang="zh-CN" sz="2800" kern="100" spc="-50" dirty="0">
                <a:latin typeface="Times New Roman" panose="02020603050405020304" pitchFamily="18" charset="0"/>
                <a:ea typeface="黑体" panose="02010609060101010101" pitchFamily="49" charset="-122"/>
                <a:cs typeface="Courier New" panose="02070309020205020404" pitchFamily="49" charset="0"/>
              </a:rPr>
              <a:t>10 000</a:t>
            </a:r>
            <a:r>
              <a:rPr lang="en-US" altLang="zh-CN" sz="2800" kern="100" spc="-5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50" dirty="0">
                <a:latin typeface="Times New Roman" panose="02020603050405020304" pitchFamily="18" charset="0"/>
                <a:ea typeface="黑体" panose="02010609060101010101" pitchFamily="49" charset="-122"/>
                <a:cs typeface="Courier New" panose="02070309020205020404" pitchFamily="49" charset="0"/>
              </a:rPr>
              <a:t>(0.000 1</a:t>
            </a:r>
            <a:r>
              <a:rPr lang="zh-CN" altLang="zh-CN" sz="2800" kern="100" spc="-5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50" dirty="0">
                <a:latin typeface="Times New Roman" panose="02020603050405020304" pitchFamily="18" charset="0"/>
                <a:ea typeface="黑体" panose="02010609060101010101" pitchFamily="49" charset="-122"/>
                <a:cs typeface="Courier New" panose="02070309020205020404" pitchFamily="49" charset="0"/>
              </a:rPr>
              <a:t>0.000 2</a:t>
            </a:r>
            <a:r>
              <a:rPr lang="zh-CN" altLang="zh-CN" sz="2800" kern="100" spc="-5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50" dirty="0">
                <a:latin typeface="Times New Roman" panose="02020603050405020304" pitchFamily="18" charset="0"/>
                <a:ea typeface="黑体" panose="02010609060101010101" pitchFamily="49" charset="-122"/>
                <a:cs typeface="Courier New" panose="02070309020205020404" pitchFamily="49" charset="0"/>
              </a:rPr>
              <a:t>0.000 25)</a:t>
            </a:r>
            <a:r>
              <a:rPr lang="en-US" altLang="zh-CN" sz="2800" kern="100" spc="-5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50" dirty="0">
                <a:latin typeface="Times New Roman" panose="02020603050405020304" pitchFamily="18" charset="0"/>
                <a:ea typeface="黑体" panose="02010609060101010101" pitchFamily="49" charset="-122"/>
                <a:cs typeface="Courier New" panose="02070309020205020404" pitchFamily="49" charset="0"/>
              </a:rPr>
              <a:t>1 000</a:t>
            </a:r>
            <a:r>
              <a:rPr lang="zh-CN" altLang="zh-CN" sz="2800" kern="100" spc="-5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50" dirty="0">
                <a:latin typeface="Times New Roman" panose="02020603050405020304" pitchFamily="18" charset="0"/>
                <a:ea typeface="黑体" panose="02010609060101010101" pitchFamily="49" charset="-122"/>
                <a:cs typeface="Courier New" panose="02070309020205020404" pitchFamily="49" charset="0"/>
              </a:rPr>
              <a:t>5 500</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名</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如果</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个税起征点调整至</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5 000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元，由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(0.000 25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0.000 15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0.000 05)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1 000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a:t>
            </a:r>
            <a:r>
              <a:rPr lang="zh-CN" altLang="zh-CN" sz="2800" kern="100" spc="-20" dirty="0">
                <a:latin typeface="Times New Roman" panose="02020603050405020304" pitchFamily="18" charset="0"/>
                <a:ea typeface="黑体" panose="02010609060101010101" pitchFamily="49" charset="-122"/>
                <a:cs typeface="Times New Roman" panose="02020603050405020304" pitchFamily="18" charset="0"/>
              </a:rPr>
              <a:t>估计有</a:t>
            </a:r>
            <a:r>
              <a:rPr lang="en-US" altLang="zh-CN" sz="2800" kern="100" spc="-2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spc="-20" dirty="0">
                <a:latin typeface="Times New Roman" panose="02020603050405020304" pitchFamily="18" charset="0"/>
                <a:ea typeface="黑体" panose="02010609060101010101" pitchFamily="49" charset="-122"/>
                <a:cs typeface="Times New Roman" panose="02020603050405020304" pitchFamily="18" charset="0"/>
              </a:rPr>
              <a:t>的当地职工会被征税，</a:t>
            </a:r>
            <a:r>
              <a:rPr lang="en-US" altLang="zh-CN" sz="2800" kern="100" spc="-2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spc="-20" dirty="0">
                <a:latin typeface="Times New Roman" panose="02020603050405020304" pitchFamily="18" charset="0"/>
                <a:ea typeface="黑体" panose="02010609060101010101" pitchFamily="49" charset="-122"/>
                <a:cs typeface="Times New Roman" panose="02020603050405020304" pitchFamily="18" charset="0"/>
              </a:rPr>
              <a:t>不正确</a:t>
            </a:r>
            <a:r>
              <a:rPr lang="zh-CN" altLang="zh-CN" sz="2800" kern="100" spc="-2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spc="-2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spc="-100" dirty="0" smtClean="0">
                <a:latin typeface="Times New Roman" panose="02020603050405020304" pitchFamily="18" charset="0"/>
                <a:ea typeface="黑体" panose="02010609060101010101" pitchFamily="49" charset="-122"/>
                <a:cs typeface="Times New Roman" panose="02020603050405020304" pitchFamily="18" charset="0"/>
              </a:rPr>
              <a:t>月收入</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高于或等于</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7 000</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元的职工约占</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0.000 </a:t>
            </a:r>
            <a:r>
              <a:rPr lang="en-US" altLang="zh-CN" sz="2800" kern="100" spc="-100" dirty="0" smtClean="0">
                <a:latin typeface="Times New Roman" panose="02020603050405020304" pitchFamily="18" charset="0"/>
                <a:ea typeface="黑体" panose="02010609060101010101" pitchFamily="49" charset="-122"/>
                <a:cs typeface="Courier New" panose="02070309020205020404" pitchFamily="49" charset="0"/>
              </a:rPr>
              <a:t>05</a:t>
            </a:r>
            <a:r>
              <a:rPr lang="en-US" altLang="zh-CN" sz="2800" kern="100" spc="-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smtClean="0">
                <a:latin typeface="Times New Roman" panose="02020603050405020304" pitchFamily="18" charset="0"/>
                <a:ea typeface="黑体" panose="02010609060101010101" pitchFamily="49" charset="-122"/>
                <a:cs typeface="Courier New" panose="02070309020205020404" pitchFamily="49" charset="0"/>
              </a:rPr>
              <a:t>1 </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000</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100%</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5%</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spc="-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spc="-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月收入</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低于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5 000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元的频率为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0.55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，低于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6 000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元的频率为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0.8</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45598276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13"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14"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16"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17"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18"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19"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20"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21"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p>
        </p:txBody>
      </p:sp>
      <p:sp>
        <p:nvSpPr>
          <p:cNvPr id="22"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23"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0" name="矩形 9"/>
          <p:cNvSpPr/>
          <p:nvPr/>
        </p:nvSpPr>
        <p:spPr>
          <a:xfrm>
            <a:off x="407368" y="-27384"/>
            <a:ext cx="6696744" cy="526297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为了解某地居民的月收入情况，一个社会调查机构调查了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20 000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人，并根据所得数据画出样本的频率直方图如图所示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最后一组包含两端值，其他组包含最小值，不包含最大值</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现按月收入分层，用分层抽样的方法在这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20 000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人中抽出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人做进一步调查，则月收入在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[1 500,2 000)(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内的应</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抽取</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矩形 31"/>
          <p:cNvSpPr/>
          <p:nvPr/>
        </p:nvSpPr>
        <p:spPr>
          <a:xfrm>
            <a:off x="407368" y="5085184"/>
            <a:ext cx="11233248" cy="1310808"/>
          </a:xfrm>
          <a:prstGeom prst="rect">
            <a:avLst/>
          </a:prstGeom>
        </p:spPr>
        <p:txBody>
          <a:bodyPr wrap="square">
            <a:spAutoFit/>
          </a:bodyPr>
          <a:lstStyle/>
          <a:p>
            <a:pPr algn="just">
              <a:lnSpc>
                <a:spcPct val="150000"/>
              </a:lnSpc>
              <a:spcAft>
                <a:spcPts val="0"/>
              </a:spcAft>
            </a:pPr>
            <a:r>
              <a:rPr lang="zh-CN" altLang="zh-CN" sz="2800" b="1" kern="100" spc="-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spc="-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月收入在</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[1 500,2 000)</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内的频率为</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(0.000 2</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0.000 5</a:t>
            </a:r>
            <a:r>
              <a:rPr lang="en-US" altLang="zh-CN" sz="2800" kern="100" spc="-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0.000 3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0.000 1)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500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，故应抽取</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200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2839519" y="4456504"/>
            <a:ext cx="543739" cy="738664"/>
          </a:xfrm>
          <a:prstGeom prst="rect">
            <a:avLst/>
          </a:prstGeom>
        </p:spPr>
        <p:txBody>
          <a:bodyPr wrap="none">
            <a:spAutoFit/>
          </a:bodyPr>
          <a:lstStyle/>
          <a:p>
            <a:pPr algn="just">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40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4792" name="Picture 56" descr="SY221"/>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6468" y="259366"/>
            <a:ext cx="4961498" cy="389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1066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883320"/>
            <a:ext cx="11233248"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某商场为了了解某日旅游鞋的销售情况，抽取了部分顾客所购买鞋的尺寸，将所得数据整理后，画出频率直方图如图所示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已知从左到右前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个小组的频率之比为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小组与第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小组的频率分布如图所示，第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小组的频数为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小组顾客的人数是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399"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399"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2" cstate="email">
            <a:duotone>
              <a:srgbClr val="5B9BD5">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4" cstate="email">
            <a:duotone>
              <a:prstClr val="black"/>
              <a:srgbClr val="5B9BD5">
                <a:tint val="45000"/>
                <a:satMod val="400000"/>
              </a:srgbClr>
            </a:duotone>
            <a:extLst>
              <a:ext uri="{28A0092B-C50C-407E-A947-70E740481C1C}">
                <a14:useLocalDpi xmlns:a14="http://schemas.microsoft.com/office/drawing/2010/main"/>
              </a:ext>
            </a:extLst>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4"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1"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2"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3"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6" name="矩形 5"/>
          <p:cNvSpPr/>
          <p:nvPr/>
        </p:nvSpPr>
        <p:spPr>
          <a:xfrm>
            <a:off x="8616280" y="2767023"/>
            <a:ext cx="543739" cy="656846"/>
          </a:xfrm>
          <a:prstGeom prst="rect">
            <a:avLst/>
          </a:prstGeom>
        </p:spPr>
        <p:txBody>
          <a:bodyPr wrap="none">
            <a:spAutoFit/>
          </a:bodyPr>
          <a:lstStyle/>
          <a:p>
            <a:pPr algn="just">
              <a:lnSpc>
                <a:spcPct val="150000"/>
              </a:lnSpc>
              <a:spcAft>
                <a:spcPts val="0"/>
              </a:spcAft>
            </a:pPr>
            <a:r>
              <a:rPr lang="en-US" altLang="zh-CN" sz="2800"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15</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99010" name="Picture 2" descr="92新加17"/>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0465" y="3610766"/>
            <a:ext cx="5571071" cy="2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3671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33"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34"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36"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37"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38"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0"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1"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42"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43"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44"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61"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62"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p>
        </p:txBody>
      </p:sp>
      <p:sp>
        <p:nvSpPr>
          <p:cNvPr id="63"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p>
        </p:txBody>
      </p:sp>
      <p:sp>
        <p:nvSpPr>
          <p:cNvPr id="10" name="矩形 9"/>
          <p:cNvSpPr/>
          <p:nvPr/>
        </p:nvSpPr>
        <p:spPr>
          <a:xfrm>
            <a:off x="479376" y="44624"/>
            <a:ext cx="11233248" cy="2595839"/>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由题意得第</a:t>
            </a:r>
            <a:r>
              <a:rPr lang="en-US" altLang="zh-CN" sz="2800" kern="100" dirty="0">
                <a:latin typeface="Times New Roman" panose="02020603050405020304" pitchFamily="18" charset="0"/>
                <a:ea typeface="黑体" panose="02010609060101010101" pitchFamily="49" charset="-122"/>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小组与第</a:t>
            </a:r>
            <a:r>
              <a:rPr lang="en-US" altLang="zh-CN" sz="2800" kern="100" dirty="0">
                <a:latin typeface="Times New Roman" panose="02020603050405020304" pitchFamily="18" charset="0"/>
                <a:ea typeface="黑体" panose="02010609060101010101" pitchFamily="49" charset="-122"/>
              </a:rPr>
              <a:t>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小组的频率分别为</a:t>
            </a:r>
            <a:r>
              <a:rPr lang="en-US" altLang="zh-CN" sz="2800" kern="100" dirty="0">
                <a:latin typeface="Times New Roman" panose="02020603050405020304" pitchFamily="18" charset="0"/>
                <a:ea typeface="黑体" panose="02010609060101010101" pitchFamily="49" charset="-122"/>
              </a:rPr>
              <a:t>0.15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0.3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800" kern="100" dirty="0">
                <a:latin typeface="Times New Roman" panose="02020603050405020304" pitchFamily="18" charset="0"/>
                <a:ea typeface="黑体" panose="02010609060101010101" pitchFamily="49" charset="-122"/>
              </a:rPr>
              <a:t>0.05</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0.1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，所以前</a:t>
            </a:r>
            <a:r>
              <a:rPr lang="en-US" altLang="zh-CN" sz="2800" kern="100" dirty="0">
                <a:latin typeface="Times New Roman" panose="02020603050405020304" pitchFamily="18" charset="0"/>
                <a:ea typeface="黑体" panose="02010609060101010101" pitchFamily="49" charset="-122"/>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组的频率之和为</a:t>
            </a:r>
            <a:r>
              <a:rPr lang="en-US" altLang="zh-CN" sz="2800" kern="100" dirty="0">
                <a:latin typeface="Times New Roman" panose="02020603050405020304" pitchFamily="18" charset="0"/>
                <a:ea typeface="黑体" panose="02010609060101010101" pitchFamily="49" charset="-122"/>
              </a:rPr>
              <a:t>0.6</a:t>
            </a:r>
            <a:r>
              <a:rPr lang="en-US" altLang="zh-CN" sz="2800" kern="100" dirty="0" smtClean="0">
                <a:latin typeface="Times New Roman" panose="02020603050405020304" pitchFamily="18" charset="0"/>
                <a:ea typeface="黑体" panose="02010609060101010101" pitchFamily="49" charset="-122"/>
              </a:rPr>
              <a:t>.</a:t>
            </a: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又</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因为从左到右前</a:t>
            </a:r>
            <a:r>
              <a:rPr lang="en-US" altLang="zh-CN" sz="2800" kern="100" dirty="0">
                <a:latin typeface="Times New Roman" panose="02020603050405020304" pitchFamily="18" charset="0"/>
                <a:ea typeface="黑体" panose="02010609060101010101" pitchFamily="49" charset="-122"/>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个小组的频率之比为</a:t>
            </a:r>
            <a:r>
              <a:rPr lang="en-US" altLang="zh-CN" sz="2800" kern="100" dirty="0">
                <a:latin typeface="Times New Roman" panose="02020603050405020304" pitchFamily="18" charset="0"/>
                <a:ea typeface="黑体" panose="02010609060101010101" pitchFamily="49" charset="-122"/>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2</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，所以从左到右第</a:t>
            </a:r>
            <a:r>
              <a:rPr lang="en-US" altLang="zh-CN" sz="2800" kern="100" dirty="0">
                <a:latin typeface="Times New Roman" panose="02020603050405020304" pitchFamily="18" charset="0"/>
                <a:ea typeface="黑体" panose="02010609060101010101" pitchFamily="49" charset="-122"/>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小组的频率为</a:t>
            </a:r>
            <a:r>
              <a:rPr lang="en-US" altLang="zh-CN" sz="2800" kern="100" dirty="0">
                <a:latin typeface="Times New Roman" panose="02020603050405020304" pitchFamily="18" charset="0"/>
                <a:ea typeface="黑体" panose="02010609060101010101" pitchFamily="49" charset="-122"/>
              </a:rPr>
              <a:t>0.2.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491152435"/>
              </p:ext>
            </p:extLst>
          </p:nvPr>
        </p:nvGraphicFramePr>
        <p:xfrm>
          <a:off x="585292" y="2492896"/>
          <a:ext cx="9694862" cy="1092200"/>
        </p:xfrm>
        <a:graphic>
          <a:graphicData uri="http://schemas.openxmlformats.org/presentationml/2006/ole">
            <mc:AlternateContent xmlns:mc="http://schemas.openxmlformats.org/markup-compatibility/2006">
              <mc:Choice xmlns:v="urn:schemas-microsoft-com:vml" Requires="v">
                <p:oleObj spid="_x0000_s298012" name="文档" r:id="rId19" imgW="9694775" imgH="1091634" progId="Word.Document.12">
                  <p:embed/>
                </p:oleObj>
              </mc:Choice>
              <mc:Fallback>
                <p:oleObj name="文档" r:id="rId19" imgW="9694775" imgH="1091634" progId="Word.Document.12">
                  <p:embed/>
                  <p:pic>
                    <p:nvPicPr>
                      <p:cNvPr id="0" name=""/>
                      <p:cNvPicPr/>
                      <p:nvPr/>
                    </p:nvPicPr>
                    <p:blipFill>
                      <a:blip r:embed="rId20"/>
                      <a:stretch>
                        <a:fillRect/>
                      </a:stretch>
                    </p:blipFill>
                    <p:spPr>
                      <a:xfrm>
                        <a:off x="585292" y="2492896"/>
                        <a:ext cx="9694862" cy="1092200"/>
                      </a:xfrm>
                      <a:prstGeom prst="rect">
                        <a:avLst/>
                      </a:prstGeom>
                    </p:spPr>
                  </p:pic>
                </p:oleObj>
              </mc:Fallback>
            </mc:AlternateContent>
          </a:graphicData>
        </a:graphic>
      </p:graphicFrame>
      <p:sp>
        <p:nvSpPr>
          <p:cNvPr id="4" name="矩形 3"/>
          <p:cNvSpPr/>
          <p:nvPr/>
        </p:nvSpPr>
        <p:spPr>
          <a:xfrm>
            <a:off x="479376" y="3275692"/>
            <a:ext cx="5929828"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故第</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小组顾客的人数是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2" name="Picture 2" descr="92新加17"/>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10465" y="3924198"/>
            <a:ext cx="5571071" cy="2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28041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blinds(horizontal)">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
        <p:nvSpPr>
          <p:cNvPr id="3" name="矩形 2"/>
          <p:cNvSpPr/>
          <p:nvPr/>
        </p:nvSpPr>
        <p:spPr>
          <a:xfrm>
            <a:off x="479376" y="116632"/>
            <a:ext cx="11233248"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某高校在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年的强基计划考试成绩中随机抽取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名学生的笔试成绩</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满分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，按成绩分组，得到的频率分布表如下：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893111886"/>
              </p:ext>
            </p:extLst>
          </p:nvPr>
        </p:nvGraphicFramePr>
        <p:xfrm>
          <a:off x="623391" y="1484784"/>
          <a:ext cx="5962679" cy="4715425"/>
        </p:xfrm>
        <a:graphic>
          <a:graphicData uri="http://schemas.openxmlformats.org/drawingml/2006/table">
            <a:tbl>
              <a:tblPr/>
              <a:tblGrid>
                <a:gridCol w="1418106"/>
                <a:gridCol w="2288873"/>
                <a:gridCol w="1127850"/>
                <a:gridCol w="1127850"/>
              </a:tblGrid>
              <a:tr h="458036">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组号</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分组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频数</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频率</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053">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第</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[160,165)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0.05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053">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第</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[165,170)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①</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0.35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053">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第</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[170,175)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053">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第</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[175,180)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0.20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053">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第</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组</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[180,185]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0.10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036">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1.00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4538" marR="24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159347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
        <p:nvSpPr>
          <p:cNvPr id="3" name="矩形 2"/>
          <p:cNvSpPr/>
          <p:nvPr/>
        </p:nvSpPr>
        <p:spPr>
          <a:xfrm>
            <a:off x="479376" y="260648"/>
            <a:ext cx="11233248"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请先求出频率分布表中</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处应填写的数据，并完成如图所示的频率直方图；</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2082" name="Picture 2" descr="创新J98"/>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23104" y="1666899"/>
            <a:ext cx="4545793" cy="419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42535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1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1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1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1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1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1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1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1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graphicFrame>
        <p:nvGraphicFramePr>
          <p:cNvPr id="2" name="对象 1"/>
          <p:cNvGraphicFramePr>
            <a:graphicFrameLocks noChangeAspect="1"/>
          </p:cNvGraphicFramePr>
          <p:nvPr>
            <p:extLst>
              <p:ext uri="{D42A27DB-BD31-4B8C-83A1-F6EECF244321}">
                <p14:modId xmlns:p14="http://schemas.microsoft.com/office/powerpoint/2010/main" val="1268971037"/>
              </p:ext>
            </p:extLst>
          </p:nvPr>
        </p:nvGraphicFramePr>
        <p:xfrm>
          <a:off x="506133" y="189508"/>
          <a:ext cx="10863262" cy="1511300"/>
        </p:xfrm>
        <a:graphic>
          <a:graphicData uri="http://schemas.openxmlformats.org/presentationml/2006/ole">
            <mc:AlternateContent xmlns:mc="http://schemas.openxmlformats.org/markup-compatibility/2006">
              <mc:Choice xmlns:v="urn:schemas-microsoft-com:vml" Requires="v">
                <p:oleObj spid="_x0000_s303130" name="文档" r:id="rId19" imgW="10863072" imgH="1510580" progId="Word.Document.12">
                  <p:embed/>
                </p:oleObj>
              </mc:Choice>
              <mc:Fallback>
                <p:oleObj name="文档" r:id="rId19" imgW="10863072" imgH="1510580" progId="Word.Document.12">
                  <p:embed/>
                  <p:pic>
                    <p:nvPicPr>
                      <p:cNvPr id="0" name=""/>
                      <p:cNvPicPr/>
                      <p:nvPr/>
                    </p:nvPicPr>
                    <p:blipFill>
                      <a:blip r:embed="rId20"/>
                      <a:stretch>
                        <a:fillRect/>
                      </a:stretch>
                    </p:blipFill>
                    <p:spPr>
                      <a:xfrm>
                        <a:off x="506133" y="189508"/>
                        <a:ext cx="10863262" cy="1511300"/>
                      </a:xfrm>
                      <a:prstGeom prst="rect">
                        <a:avLst/>
                      </a:prstGeom>
                    </p:spPr>
                  </p:pic>
                </p:oleObj>
              </mc:Fallback>
            </mc:AlternateContent>
          </a:graphicData>
        </a:graphic>
      </p:graphicFrame>
      <p:sp>
        <p:nvSpPr>
          <p:cNvPr id="5" name="矩形 4"/>
          <p:cNvSpPr/>
          <p:nvPr/>
        </p:nvSpPr>
        <p:spPr>
          <a:xfrm>
            <a:off x="407368" y="1610216"/>
            <a:ext cx="2787943" cy="738664"/>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频率直方图如图</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3107" name="Picture 3" descr="创新J99"/>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9731" y="2132856"/>
            <a:ext cx="4132539" cy="381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95616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303107"/>
                                        </p:tgtEl>
                                        <p:attrNameLst>
                                          <p:attrName>style.visibility</p:attrName>
                                        </p:attrNameLst>
                                      </p:cBhvr>
                                      <p:to>
                                        <p:strVal val="visible"/>
                                      </p:to>
                                    </p:set>
                                    <p:animEffect transition="in" filter="blinds(horizontal)">
                                      <p:cBhvr>
                                        <p:cTn id="15" dur="500"/>
                                        <p:tgtEl>
                                          <p:spTgt spid="303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a:spLocks/>
          </p:cNvSpPr>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0"/>
              </a:spcAft>
            </a:pPr>
            <a:r>
              <a:rPr lang="zh-CN" altLang="en-US" sz="2800" b="1">
                <a:solidFill>
                  <a:srgbClr val="000000"/>
                </a:solidFill>
              </a:rPr>
              <a:t>知识点三　频率直方图与折线图</a:t>
            </a:r>
            <a:endParaRPr lang="zh-CN" altLang="en-US" sz="2800" b="1" dirty="0">
              <a:solidFill>
                <a:srgbClr val="000000"/>
              </a:solidFill>
            </a:endParaRPr>
          </a:p>
        </p:txBody>
      </p:sp>
      <p:sp>
        <p:nvSpPr>
          <p:cNvPr id="4" name="矩形 3"/>
          <p:cNvSpPr/>
          <p:nvPr/>
        </p:nvSpPr>
        <p:spPr>
          <a:xfrm>
            <a:off x="479376" y="1329149"/>
            <a:ext cx="11233248" cy="397031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频率直方图</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在频率直方图中，纵轴</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表示</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数据落在各小组内的频率</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________</a:t>
            </a:r>
          </a:p>
          <a:p>
            <a:pPr algn="just">
              <a:lnSpc>
                <a:spcPct val="15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来</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表示，各小长方形的面积的总和</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等于</a:t>
            </a:r>
            <a:r>
              <a:rPr lang="en-US" altLang="zh-CN" sz="2800"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频率折线图</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将频率直方图中各个矩形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底边的</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点</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顺次连接起来，并将两边端点向外延伸半个组距，就得到频率折线图，简称折线图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01333943"/>
              </p:ext>
            </p:extLst>
          </p:nvPr>
        </p:nvGraphicFramePr>
        <p:xfrm>
          <a:off x="4905772" y="1781324"/>
          <a:ext cx="1412875" cy="1189038"/>
        </p:xfrm>
        <a:graphic>
          <a:graphicData uri="http://schemas.openxmlformats.org/presentationml/2006/ole">
            <mc:AlternateContent xmlns:mc="http://schemas.openxmlformats.org/markup-compatibility/2006">
              <mc:Choice xmlns:v="urn:schemas-microsoft-com:vml" Requires="v">
                <p:oleObj spid="_x0000_s247883" name="文档" r:id="rId3" imgW="1413472" imgH="1188452" progId="Word.Document.12">
                  <p:embed/>
                </p:oleObj>
              </mc:Choice>
              <mc:Fallback>
                <p:oleObj name="文档" r:id="rId3" imgW="1413472" imgH="1188452" progId="Word.Document.12">
                  <p:embed/>
                  <p:pic>
                    <p:nvPicPr>
                      <p:cNvPr id="0" name=""/>
                      <p:cNvPicPr/>
                      <p:nvPr/>
                    </p:nvPicPr>
                    <p:blipFill>
                      <a:blip r:embed="rId4"/>
                      <a:stretch>
                        <a:fillRect/>
                      </a:stretch>
                    </p:blipFill>
                    <p:spPr>
                      <a:xfrm>
                        <a:off x="4905772" y="1781324"/>
                        <a:ext cx="1412875" cy="1189038"/>
                      </a:xfrm>
                      <a:prstGeom prst="rect">
                        <a:avLst/>
                      </a:prstGeom>
                    </p:spPr>
                  </p:pic>
                </p:oleObj>
              </mc:Fallback>
            </mc:AlternateContent>
          </a:graphicData>
        </a:graphic>
      </p:graphicFrame>
      <p:sp>
        <p:nvSpPr>
          <p:cNvPr id="7" name="矩形 6"/>
          <p:cNvSpPr/>
          <p:nvPr/>
        </p:nvSpPr>
        <p:spPr>
          <a:xfrm>
            <a:off x="10085714" y="2076133"/>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小长方形</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533163" y="2752988"/>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的面积</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3" name="矩形 12"/>
          <p:cNvSpPr/>
          <p:nvPr/>
        </p:nvSpPr>
        <p:spPr>
          <a:xfrm>
            <a:off x="8020079" y="2761620"/>
            <a:ext cx="364202"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4905772" y="4013572"/>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上</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7" name="矩形 16"/>
          <p:cNvSpPr/>
          <p:nvPr/>
        </p:nvSpPr>
        <p:spPr>
          <a:xfrm>
            <a:off x="6489948" y="4013572"/>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中</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37628313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linds(horizontal)">
                                      <p:cBhvr>
                                        <p:cTn id="10" dur="500"/>
                                        <p:tgtEl>
                                          <p:spTgt spid="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blinds(horizontal)">
                                      <p:cBhvr>
                                        <p:cTn id="13" dur="500"/>
                                        <p:tgtEl>
                                          <p:spTgt spid="1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blinds(horizontal)">
                                      <p:cBhvr>
                                        <p:cTn id="18" dur="500"/>
                                        <p:tgtEl>
                                          <p:spTgt spid="15">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blinds(horizontal)">
                                      <p:cBhvr>
                                        <p:cTn id="21"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07368" y="44624"/>
            <a:ext cx="11305256" cy="1838645"/>
          </a:xfrm>
          <a:prstGeom prst="rect">
            <a:avLst/>
          </a:prstGeom>
        </p:spPr>
        <p:txBody>
          <a:bodyPr wrap="square">
            <a:spAutoFit/>
          </a:bodyPr>
          <a:lstStyle/>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为了能选拔出最优秀的学生，高校决定在笔试成绩高的第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组中用分层抽样的方法抽取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名学生进入第二轮面试，求第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3,4,5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组每组各应抽取多少名学生进入第二轮面试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 name="返回">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aphicFrame>
        <p:nvGraphicFramePr>
          <p:cNvPr id="3" name="对象 2"/>
          <p:cNvGraphicFramePr>
            <a:graphicFrameLocks noChangeAspect="1"/>
          </p:cNvGraphicFramePr>
          <p:nvPr>
            <p:extLst>
              <p:ext uri="{D42A27DB-BD31-4B8C-83A1-F6EECF244321}">
                <p14:modId xmlns:p14="http://schemas.microsoft.com/office/powerpoint/2010/main" val="1891472928"/>
              </p:ext>
            </p:extLst>
          </p:nvPr>
        </p:nvGraphicFramePr>
        <p:xfrm>
          <a:off x="510382" y="3277095"/>
          <a:ext cx="8139112" cy="990600"/>
        </p:xfrm>
        <a:graphic>
          <a:graphicData uri="http://schemas.openxmlformats.org/presentationml/2006/ole">
            <mc:AlternateContent xmlns:mc="http://schemas.openxmlformats.org/markup-compatibility/2006">
              <mc:Choice xmlns:v="urn:schemas-microsoft-com:vml" Requires="v">
                <p:oleObj spid="_x0000_s304220" name="文档" r:id="rId5" imgW="8138403" imgH="990497" progId="Word.Document.12">
                  <p:embed/>
                </p:oleObj>
              </mc:Choice>
              <mc:Fallback>
                <p:oleObj name="文档" r:id="rId5" imgW="8138403" imgH="990497" progId="Word.Document.12">
                  <p:embed/>
                  <p:pic>
                    <p:nvPicPr>
                      <p:cNvPr id="0" name=""/>
                      <p:cNvPicPr/>
                      <p:nvPr/>
                    </p:nvPicPr>
                    <p:blipFill>
                      <a:blip r:embed="rId6"/>
                      <a:stretch>
                        <a:fillRect/>
                      </a:stretch>
                    </p:blipFill>
                    <p:spPr>
                      <a:xfrm>
                        <a:off x="510382" y="3277095"/>
                        <a:ext cx="8139112" cy="9906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344414927"/>
              </p:ext>
            </p:extLst>
          </p:nvPr>
        </p:nvGraphicFramePr>
        <p:xfrm>
          <a:off x="510382" y="4123679"/>
          <a:ext cx="8139112" cy="990600"/>
        </p:xfrm>
        <a:graphic>
          <a:graphicData uri="http://schemas.openxmlformats.org/presentationml/2006/ole">
            <mc:AlternateContent xmlns:mc="http://schemas.openxmlformats.org/markup-compatibility/2006">
              <mc:Choice xmlns:v="urn:schemas-microsoft-com:vml" Requires="v">
                <p:oleObj spid="_x0000_s304221" name="文档" r:id="rId7" imgW="8138403" imgH="990497" progId="Word.Document.12">
                  <p:embed/>
                </p:oleObj>
              </mc:Choice>
              <mc:Fallback>
                <p:oleObj name="文档" r:id="rId7" imgW="8138403" imgH="990497" progId="Word.Document.12">
                  <p:embed/>
                  <p:pic>
                    <p:nvPicPr>
                      <p:cNvPr id="0" name=""/>
                      <p:cNvPicPr/>
                      <p:nvPr/>
                    </p:nvPicPr>
                    <p:blipFill>
                      <a:blip r:embed="rId8"/>
                      <a:stretch>
                        <a:fillRect/>
                      </a:stretch>
                    </p:blipFill>
                    <p:spPr>
                      <a:xfrm>
                        <a:off x="510382" y="4123679"/>
                        <a:ext cx="8139112" cy="9906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521247654"/>
              </p:ext>
            </p:extLst>
          </p:nvPr>
        </p:nvGraphicFramePr>
        <p:xfrm>
          <a:off x="510382" y="4967188"/>
          <a:ext cx="8139112" cy="1054100"/>
        </p:xfrm>
        <a:graphic>
          <a:graphicData uri="http://schemas.openxmlformats.org/presentationml/2006/ole">
            <mc:AlternateContent xmlns:mc="http://schemas.openxmlformats.org/markup-compatibility/2006">
              <mc:Choice xmlns:v="urn:schemas-microsoft-com:vml" Requires="v">
                <p:oleObj spid="_x0000_s304222" name="文档" r:id="rId9" imgW="8138403" imgH="1053842" progId="Word.Document.12">
                  <p:embed/>
                </p:oleObj>
              </mc:Choice>
              <mc:Fallback>
                <p:oleObj name="文档" r:id="rId9" imgW="8138403" imgH="1053842" progId="Word.Document.12">
                  <p:embed/>
                  <p:pic>
                    <p:nvPicPr>
                      <p:cNvPr id="0" name=""/>
                      <p:cNvPicPr/>
                      <p:nvPr/>
                    </p:nvPicPr>
                    <p:blipFill>
                      <a:blip r:embed="rId10"/>
                      <a:stretch>
                        <a:fillRect/>
                      </a:stretch>
                    </p:blipFill>
                    <p:spPr>
                      <a:xfrm>
                        <a:off x="510382" y="4967188"/>
                        <a:ext cx="8139112" cy="1054100"/>
                      </a:xfrm>
                      <a:prstGeom prst="rect">
                        <a:avLst/>
                      </a:prstGeom>
                    </p:spPr>
                  </p:pic>
                </p:oleObj>
              </mc:Fallback>
            </mc:AlternateContent>
          </a:graphicData>
        </a:graphic>
      </p:graphicFrame>
      <p:sp>
        <p:nvSpPr>
          <p:cNvPr id="7" name="矩形 6"/>
          <p:cNvSpPr/>
          <p:nvPr/>
        </p:nvSpPr>
        <p:spPr>
          <a:xfrm>
            <a:off x="407368" y="5716364"/>
            <a:ext cx="7128792"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所以第</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组应抽取的学生人数分别为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3,2,1</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6" name="对象 25"/>
          <p:cNvGraphicFramePr>
            <a:graphicFrameLocks noChangeAspect="1"/>
          </p:cNvGraphicFramePr>
          <p:nvPr>
            <p:extLst>
              <p:ext uri="{D42A27DB-BD31-4B8C-83A1-F6EECF244321}">
                <p14:modId xmlns:p14="http://schemas.microsoft.com/office/powerpoint/2010/main" val="1458706815"/>
              </p:ext>
            </p:extLst>
          </p:nvPr>
        </p:nvGraphicFramePr>
        <p:xfrm>
          <a:off x="510382" y="2489241"/>
          <a:ext cx="11239500" cy="1003300"/>
        </p:xfrm>
        <a:graphic>
          <a:graphicData uri="http://schemas.openxmlformats.org/presentationml/2006/ole">
            <mc:AlternateContent xmlns:mc="http://schemas.openxmlformats.org/markup-compatibility/2006">
              <mc:Choice xmlns:v="urn:schemas-microsoft-com:vml" Requires="v">
                <p:oleObj spid="_x0000_s304223" name="文档" r:id="rId11" imgW="11237747" imgH="1002734" progId="Word.Document.12">
                  <p:embed/>
                </p:oleObj>
              </mc:Choice>
              <mc:Fallback>
                <p:oleObj name="文档" r:id="rId11" imgW="11237747" imgH="1002734" progId="Word.Document.12">
                  <p:embed/>
                  <p:pic>
                    <p:nvPicPr>
                      <p:cNvPr id="0" name=""/>
                      <p:cNvPicPr/>
                      <p:nvPr/>
                    </p:nvPicPr>
                    <p:blipFill>
                      <a:blip r:embed="rId12"/>
                      <a:stretch>
                        <a:fillRect/>
                      </a:stretch>
                    </p:blipFill>
                    <p:spPr>
                      <a:xfrm>
                        <a:off x="510382" y="2489241"/>
                        <a:ext cx="11239500" cy="1003300"/>
                      </a:xfrm>
                      <a:prstGeom prst="rect">
                        <a:avLst/>
                      </a:prstGeom>
                    </p:spPr>
                  </p:pic>
                </p:oleObj>
              </mc:Fallback>
            </mc:AlternateContent>
          </a:graphicData>
        </a:graphic>
      </p:graphicFrame>
      <p:sp>
        <p:nvSpPr>
          <p:cNvPr id="10" name="矩形 9"/>
          <p:cNvSpPr/>
          <p:nvPr/>
        </p:nvSpPr>
        <p:spPr>
          <a:xfrm>
            <a:off x="407368" y="2050151"/>
            <a:ext cx="5570756" cy="523220"/>
          </a:xfrm>
          <a:prstGeom prst="rect">
            <a:avLst/>
          </a:prstGeom>
        </p:spPr>
        <p:txBody>
          <a:bodyPr wrap="none">
            <a:spAutoFit/>
          </a:bodyPr>
          <a:lstStyle/>
          <a:p>
            <a:r>
              <a:rPr lang="zh-CN" altLang="zh-CN" sz="2800" b="1"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因为第</a:t>
            </a:r>
            <a:r>
              <a:rPr lang="en-US" altLang="zh-CN" sz="2800" dirty="0">
                <a:latin typeface="Times New Roman" panose="02020603050405020304" pitchFamily="18" charset="0"/>
                <a:ea typeface="黑体" panose="02010609060101010101" pitchFamily="49" charset="-122"/>
              </a:rPr>
              <a:t>3,4,5</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组共有</a:t>
            </a:r>
            <a:r>
              <a:rPr lang="en-US" altLang="zh-CN" sz="2800" dirty="0">
                <a:latin typeface="Times New Roman" panose="02020603050405020304" pitchFamily="18" charset="0"/>
                <a:ea typeface="黑体" panose="02010609060101010101" pitchFamily="49" charset="-122"/>
              </a:rPr>
              <a:t>60</a:t>
            </a:r>
            <a:r>
              <a:rPr lang="zh-CN" altLang="zh-CN" sz="2800" dirty="0">
                <a:latin typeface="Times New Roman" panose="02020603050405020304" pitchFamily="18" charset="0"/>
                <a:ea typeface="黑体" panose="02010609060101010101" pitchFamily="49" charset="-122"/>
                <a:cs typeface="Times New Roman" panose="02020603050405020304" pitchFamily="18" charset="0"/>
              </a:rPr>
              <a:t>名学生，</a:t>
            </a:r>
            <a:endParaRPr lang="zh-CN" altLang="en-US" dirty="0"/>
          </a:p>
        </p:txBody>
      </p:sp>
      <p:sp>
        <p:nvSpPr>
          <p:cNvPr id="40" name="Rectangle 21">
            <a:hlinkClick r:id="rId1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p>
        </p:txBody>
      </p:sp>
      <p:sp>
        <p:nvSpPr>
          <p:cNvPr id="41" name="Rectangle 21">
            <a:hlinkClick r:id="rId14"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p>
        </p:txBody>
      </p:sp>
      <p:sp>
        <p:nvSpPr>
          <p:cNvPr id="42" name="Rectangle 21">
            <a:hlinkClick r:id="rId15"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6"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p>
        </p:txBody>
      </p:sp>
      <p:sp>
        <p:nvSpPr>
          <p:cNvPr id="44" name="Rectangle 21">
            <a:hlinkClick r:id="rId17"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p>
        </p:txBody>
      </p:sp>
      <p:sp>
        <p:nvSpPr>
          <p:cNvPr id="45" name="Rectangle 21">
            <a:hlinkClick r:id="rId18"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p>
        </p:txBody>
      </p:sp>
      <p:sp>
        <p:nvSpPr>
          <p:cNvPr id="46" name="Rectangle 21">
            <a:hlinkClick r:id="rId19"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20"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p>
        </p:txBody>
      </p:sp>
      <p:sp>
        <p:nvSpPr>
          <p:cNvPr id="48" name="Rectangle 21">
            <a:hlinkClick r:id="rId21"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p>
        </p:txBody>
      </p:sp>
      <p:sp>
        <p:nvSpPr>
          <p:cNvPr id="49" name="Rectangle 21">
            <a:hlinkClick r:id="rId22"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p>
        </p:txBody>
      </p:sp>
      <p:sp>
        <p:nvSpPr>
          <p:cNvPr id="50" name="Rectangle 21">
            <a:hlinkClick r:id="rId23"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p>
        </p:txBody>
      </p:sp>
      <p:sp>
        <p:nvSpPr>
          <p:cNvPr id="51" name="Rectangle 21">
            <a:hlinkClick r:id="rId24"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p>
        </p:txBody>
      </p:sp>
      <p:sp>
        <p:nvSpPr>
          <p:cNvPr id="52" name="Rectangle 21">
            <a:hlinkClick r:id="rId25"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p>
        </p:txBody>
      </p:sp>
      <p:sp>
        <p:nvSpPr>
          <p:cNvPr id="53" name="Rectangle 21">
            <a:hlinkClick r:id="rId26"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p>
        </p:txBody>
      </p:sp>
      <p:sp>
        <p:nvSpPr>
          <p:cNvPr id="54" name="Rectangle 21">
            <a:hlinkClick r:id="rId27"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p>
        </p:txBody>
      </p:sp>
      <p:sp>
        <p:nvSpPr>
          <p:cNvPr id="55" name="Rectangle 21">
            <a:hlinkClick r:id="rId28"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046"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p>
        </p:txBody>
      </p:sp>
    </p:spTree>
    <p:extLst>
      <p:ext uri="{BB962C8B-B14F-4D97-AF65-F5344CB8AC3E}">
        <p14:creationId xmlns:p14="http://schemas.microsoft.com/office/powerpoint/2010/main" val="70665505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矩形 18">
            <a:extLst>
              <a:ext uri="{FF2B5EF4-FFF2-40B4-BE49-F238E27FC236}">
                <a16:creationId xmlns="" xmlns:a16="http://schemas.microsoft.com/office/drawing/2014/main" id="{E06BD271-C75C-4F7F-9409-8196C0EB7739}"/>
              </a:ext>
            </a:extLst>
          </p:cNvPr>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任意多边形 3">
            <a:extLst>
              <a:ext uri="{FF2B5EF4-FFF2-40B4-BE49-F238E27FC236}">
                <a16:creationId xmlns="" xmlns:a16="http://schemas.microsoft.com/office/drawing/2014/main" id="{79E30776-5979-4CC0-866F-A9CAE1CDEC86}"/>
              </a:ext>
            </a:extLst>
          </p:cNvPr>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a:endParaRPr>
          </a:p>
        </p:txBody>
      </p:sp>
      <p:pic>
        <p:nvPicPr>
          <p:cNvPr id="23" name="图片 22">
            <a:extLst>
              <a:ext uri="{FF2B5EF4-FFF2-40B4-BE49-F238E27FC236}">
                <a16:creationId xmlns="" xmlns:a16="http://schemas.microsoft.com/office/drawing/2014/main" id="{2DAA2A69-B8C7-A146-AE32-F71F934663BD}"/>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7" name="矩形 6"/>
          <p:cNvSpPr/>
          <p:nvPr/>
        </p:nvSpPr>
        <p:spPr>
          <a:xfrm>
            <a:off x="4143575" y="2636912"/>
            <a:ext cx="4648455" cy="886749"/>
          </a:xfrm>
          <a:prstGeom prst="rect">
            <a:avLst/>
          </a:prstGeom>
        </p:spPr>
        <p:txBody>
          <a:bodyPr wrap="square" lIns="91410" tIns="45704" rIns="91410" bIns="45704">
            <a:spAutoFit/>
          </a:bodyPr>
          <a:lstStyle/>
          <a:p>
            <a:pPr algn="ctr">
              <a:lnSpc>
                <a:spcPct val="130000"/>
              </a:lnSpc>
              <a:defRPr/>
            </a:pPr>
            <a:r>
              <a:rPr lang="zh-CN" altLang="en-US" sz="4400" b="1" dirty="0">
                <a:latin typeface="微软雅黑" pitchFamily="34" charset="-122"/>
              </a:rPr>
              <a:t>本课结束</a:t>
            </a:r>
          </a:p>
        </p:txBody>
      </p:sp>
      <p:sp>
        <p:nvSpPr>
          <p:cNvPr id="8" name="标题 1"/>
          <p:cNvSpPr txBox="1">
            <a:spLocks/>
          </p:cNvSpPr>
          <p:nvPr/>
        </p:nvSpPr>
        <p:spPr>
          <a:xfrm>
            <a:off x="2735148" y="350081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latin typeface="微软雅黑" pitchFamily="34" charset="-122"/>
              </a:rPr>
              <a:t>更多精彩内容请登录</a:t>
            </a:r>
            <a:r>
              <a:rPr lang="zh-CN" altLang="en-US" sz="2400" b="1" dirty="0" smtClean="0">
                <a:solidFill>
                  <a:prstClr val="black"/>
                </a:solidFill>
                <a:latin typeface="微软雅黑" pitchFamily="34" charset="-122"/>
              </a:rPr>
              <a:t>：</a:t>
            </a:r>
            <a:r>
              <a:rPr lang="en-US" altLang="zh-CN" sz="2700" b="1" dirty="0">
                <a:solidFill>
                  <a:prstClr val="black"/>
                </a:solidFill>
                <a:latin typeface="微软雅黑" pitchFamily="34" charset="-122"/>
              </a:rPr>
              <a:t>www.xinjiaoyu.com</a:t>
            </a:r>
            <a:endParaRPr lang="zh-CN" altLang="en-US" sz="2700" b="1" dirty="0">
              <a:solidFill>
                <a:prstClr val="black"/>
              </a:solidFill>
              <a:latin typeface="微软雅黑" pitchFamily="34" charset="-122"/>
            </a:endParaRPr>
          </a:p>
        </p:txBody>
      </p:sp>
    </p:spTree>
    <p:extLst>
      <p:ext uri="{BB962C8B-B14F-4D97-AF65-F5344CB8AC3E}">
        <p14:creationId xmlns:p14="http://schemas.microsoft.com/office/powerpoint/2010/main" val="25654611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435">
                                          <p:stCondLst>
                                            <p:cond delay="0"/>
                                          </p:stCondLst>
                                        </p:cTn>
                                        <p:tgtEl>
                                          <p:spTgt spid="8"/>
                                        </p:tgtEl>
                                      </p:cBhvr>
                                    </p:animEffect>
                                    <p:anim calcmode="lin" valueType="num">
                                      <p:cBhvr>
                                        <p:cTn id="8" dur="1367"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8"/>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8"/>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8"/>
                                        </p:tgtEl>
                                        <p:attrNameLst>
                                          <p:attrName>ppt_y</p:attrName>
                                        </p:attrNameLst>
                                      </p:cBhvr>
                                      <p:tavLst>
                                        <p:tav tm="0" fmla="#ppt_y-sin(pi*$)/81">
                                          <p:val>
                                            <p:fltVal val="0"/>
                                          </p:val>
                                        </p:tav>
                                        <p:tav tm="100000">
                                          <p:val>
                                            <p:fltVal val="1"/>
                                          </p:val>
                                        </p:tav>
                                      </p:tavLst>
                                    </p:anim>
                                    <p:animScale>
                                      <p:cBhvr>
                                        <p:cTn id="13" dur="20">
                                          <p:stCondLst>
                                            <p:cond delay="487"/>
                                          </p:stCondLst>
                                        </p:cTn>
                                        <p:tgtEl>
                                          <p:spTgt spid="8"/>
                                        </p:tgtEl>
                                      </p:cBhvr>
                                      <p:to x="100000" y="60000"/>
                                    </p:animScale>
                                    <p:animScale>
                                      <p:cBhvr>
                                        <p:cTn id="14" dur="124" decel="50000">
                                          <p:stCondLst>
                                            <p:cond delay="507"/>
                                          </p:stCondLst>
                                        </p:cTn>
                                        <p:tgtEl>
                                          <p:spTgt spid="8"/>
                                        </p:tgtEl>
                                      </p:cBhvr>
                                      <p:to x="100000" y="100000"/>
                                    </p:animScale>
                                    <p:animScale>
                                      <p:cBhvr>
                                        <p:cTn id="15" dur="20">
                                          <p:stCondLst>
                                            <p:cond delay="984"/>
                                          </p:stCondLst>
                                        </p:cTn>
                                        <p:tgtEl>
                                          <p:spTgt spid="8"/>
                                        </p:tgtEl>
                                      </p:cBhvr>
                                      <p:to x="100000" y="80000"/>
                                    </p:animScale>
                                    <p:animScale>
                                      <p:cBhvr>
                                        <p:cTn id="16" dur="124" decel="50000">
                                          <p:stCondLst>
                                            <p:cond delay="1004"/>
                                          </p:stCondLst>
                                        </p:cTn>
                                        <p:tgtEl>
                                          <p:spTgt spid="8"/>
                                        </p:tgtEl>
                                      </p:cBhvr>
                                      <p:to x="100000" y="100000"/>
                                    </p:animScale>
                                    <p:animScale>
                                      <p:cBhvr>
                                        <p:cTn id="17" dur="20">
                                          <p:stCondLst>
                                            <p:cond delay="1231"/>
                                          </p:stCondLst>
                                        </p:cTn>
                                        <p:tgtEl>
                                          <p:spTgt spid="8"/>
                                        </p:tgtEl>
                                      </p:cBhvr>
                                      <p:to x="100000" y="90000"/>
                                    </p:animScale>
                                    <p:animScale>
                                      <p:cBhvr>
                                        <p:cTn id="18" dur="124" decel="50000">
                                          <p:stCondLst>
                                            <p:cond delay="1251"/>
                                          </p:stCondLst>
                                        </p:cTn>
                                        <p:tgtEl>
                                          <p:spTgt spid="8"/>
                                        </p:tgtEl>
                                      </p:cBhvr>
                                      <p:to x="100000" y="100000"/>
                                    </p:animScale>
                                    <p:animScale>
                                      <p:cBhvr>
                                        <p:cTn id="19" dur="20">
                                          <p:stCondLst>
                                            <p:cond delay="1356"/>
                                          </p:stCondLst>
                                        </p:cTn>
                                        <p:tgtEl>
                                          <p:spTgt spid="8"/>
                                        </p:tgtEl>
                                      </p:cBhvr>
                                      <p:to x="100000" y="95000"/>
                                    </p:animScale>
                                    <p:animScale>
                                      <p:cBhvr>
                                        <p:cTn id="20" dur="124" decel="50000">
                                          <p:stCondLst>
                                            <p:cond delay="1376"/>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9376" y="1268760"/>
            <a:ext cx="11233248" cy="397031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频率直方图中小长方形的高表示该组上的个体在样本中出现的频率与组距的比值</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频率直方图中小长方形的面积表示该组的个体数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频率直方图中所有小长方形面积之和为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样本容量越大，用样本的频率分布去估计总体的频率分布就越准确</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p>
          <a:p>
            <a:pPr algn="r">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标题 5"/>
          <p:cNvSpPr txBox="1">
            <a:spLocks/>
          </p:cNvSpPr>
          <p:nvPr/>
        </p:nvSpPr>
        <p:spPr>
          <a:xfrm>
            <a:off x="857250" y="232243"/>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思考辨析  判断正误</a:t>
            </a:r>
            <a:endParaRPr lang="zh-CN" altLang="en-US" sz="2400" b="1" dirty="0">
              <a:solidFill>
                <a:srgbClr val="000000"/>
              </a:solidFill>
            </a:endParaRPr>
          </a:p>
        </p:txBody>
      </p:sp>
      <p:sp>
        <p:nvSpPr>
          <p:cNvPr id="6" name="标题 5">
            <a:extLst>
              <a:ext uri="{FF2B5EF4-FFF2-40B4-BE49-F238E27FC236}">
                <a16:creationId xmlns="" xmlns:a16="http://schemas.microsoft.com/office/drawing/2014/main" id="{8338C955-F869-0D4F-AF60-AC1847908819}"/>
              </a:ext>
            </a:extLst>
          </p:cNvPr>
          <p:cNvSpPr txBox="1">
            <a:spLocks/>
          </p:cNvSpPr>
          <p:nvPr/>
        </p:nvSpPr>
        <p:spPr>
          <a:xfrm>
            <a:off x="857250" y="61568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SI KAO BIAN XI  PAN DUAN ZHENG WU</a:t>
            </a:r>
          </a:p>
        </p:txBody>
      </p:sp>
      <p:pic>
        <p:nvPicPr>
          <p:cNvPr id="14"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13" name="矩形 12"/>
          <p:cNvSpPr/>
          <p:nvPr/>
        </p:nvSpPr>
        <p:spPr>
          <a:xfrm>
            <a:off x="8550329" y="2638653"/>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5" name="矩形 14"/>
          <p:cNvSpPr/>
          <p:nvPr/>
        </p:nvSpPr>
        <p:spPr>
          <a:xfrm>
            <a:off x="2580308" y="2040521"/>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0" name="矩形 9"/>
          <p:cNvSpPr/>
          <p:nvPr/>
        </p:nvSpPr>
        <p:spPr>
          <a:xfrm>
            <a:off x="7307436" y="3306192"/>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p:cNvSpPr/>
          <p:nvPr/>
        </p:nvSpPr>
        <p:spPr>
          <a:xfrm>
            <a:off x="10827432" y="4605447"/>
            <a:ext cx="646331" cy="646331"/>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4436866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a:extLst>
              <a:ext uri="{FF2B5EF4-FFF2-40B4-BE49-F238E27FC236}">
                <a16:creationId xmlns="" xmlns:a16="http://schemas.microsoft.com/office/drawing/2014/main" id="{5C0B93A0-1072-704B-9BE9-2BBBB8442780}"/>
              </a:ext>
            </a:extLst>
          </p:cNvPr>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pitchFamily="34" charset="-122"/>
              </a:rPr>
              <a:t>2</a:t>
            </a:r>
            <a:endParaRPr sz="5400" dirty="0">
              <a:solidFill>
                <a:srgbClr val="F5C131">
                  <a:lumMod val="20000"/>
                  <a:lumOff val="80000"/>
                </a:srgbClr>
              </a:solidFill>
              <a:latin typeface="微软雅黑" panose="020B0503020204020204" pitchFamily="34" charset="-122"/>
            </a:endParaRPr>
          </a:p>
        </p:txBody>
      </p:sp>
      <p:sp>
        <p:nvSpPr>
          <p:cNvPr id="8" name="文本框 18">
            <a:extLst>
              <a:ext uri="{FF2B5EF4-FFF2-40B4-BE49-F238E27FC236}">
                <a16:creationId xmlns="" xmlns:a16="http://schemas.microsoft.com/office/drawing/2014/main" id="{BD048E81-1781-914B-9126-831580D51281}"/>
              </a:ext>
            </a:extLst>
          </p:cNvPr>
          <p:cNvSpPr txBox="1"/>
          <p:nvPr/>
        </p:nvSpPr>
        <p:spPr>
          <a:xfrm>
            <a:off x="1701062" y="2977468"/>
            <a:ext cx="5187026" cy="707886"/>
          </a:xfrm>
          <a:prstGeom prst="rect">
            <a:avLst/>
          </a:prstGeom>
          <a:noFill/>
        </p:spPr>
        <p:txBody>
          <a:bodyPr wrap="square" rtlCol="0">
            <a:spAutoFit/>
          </a:bodyPr>
          <a:lstStyle/>
          <a:p>
            <a:pPr>
              <a:defRPr/>
            </a:pPr>
            <a:r>
              <a:rPr lang="zh-CN" altLang="en-US" sz="4000" b="1" dirty="0" smtClean="0">
                <a:solidFill>
                  <a:srgbClr val="000000">
                    <a:lumMod val="75000"/>
                    <a:lumOff val="25000"/>
                  </a:srgbClr>
                </a:solidFill>
                <a:latin typeface="微软雅黑" panose="020B0503020204020204" pitchFamily="34" charset="-122"/>
              </a:rPr>
              <a:t>题型探究</a:t>
            </a:r>
            <a:endParaRPr lang="zh-CN" altLang="en-US" sz="4000" b="1" dirty="0">
              <a:solidFill>
                <a:srgbClr val="000000">
                  <a:lumMod val="75000"/>
                  <a:lumOff val="25000"/>
                </a:srgbClr>
              </a:solidFill>
              <a:latin typeface="微软雅黑" panose="020B0503020204020204" pitchFamily="34" charset="-122"/>
            </a:endParaRPr>
          </a:p>
        </p:txBody>
      </p:sp>
      <p:pic>
        <p:nvPicPr>
          <p:cNvPr id="11" name="图片 10">
            <a:extLst>
              <a:ext uri="{FF2B5EF4-FFF2-40B4-BE49-F238E27FC236}">
                <a16:creationId xmlns="" xmlns:a16="http://schemas.microsoft.com/office/drawing/2014/main" id="{FFC846ED-24D9-544C-A7B1-00C1C0E7EE9C}"/>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3" name="文本框 17">
            <a:extLst>
              <a:ext uri="{FF2B5EF4-FFF2-40B4-BE49-F238E27FC236}">
                <a16:creationId xmlns="" xmlns:a16="http://schemas.microsoft.com/office/drawing/2014/main" id="{34BAE266-6D78-8441-80C0-79C85588BFCA}"/>
              </a:ext>
            </a:extLst>
          </p:cNvPr>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pitchFamily="34" charset="-122"/>
              </a:rPr>
              <a:t>PART TWO</a:t>
            </a:r>
            <a:endParaRPr lang="zh-CN" altLang="en-US" sz="1600" dirty="0">
              <a:solidFill>
                <a:srgbClr val="FFFFFF">
                  <a:lumMod val="50000"/>
                </a:srgbClr>
              </a:solidFill>
              <a:latin typeface="微软雅黑" panose="020B0503020204020204" pitchFamily="34" charset="-122"/>
            </a:endParaRPr>
          </a:p>
        </p:txBody>
      </p:sp>
    </p:spTree>
    <p:extLst>
      <p:ext uri="{BB962C8B-B14F-4D97-AF65-F5344CB8AC3E}">
        <p14:creationId xmlns:p14="http://schemas.microsoft.com/office/powerpoint/2010/main" val="29513044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主题">
  <a:themeElements>
    <a:clrScheme name="自定义 1646">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3422</TotalTime>
  <Words>3501</Words>
  <Application>Microsoft Office PowerPoint</Application>
  <PresentationFormat>宽屏</PresentationFormat>
  <Paragraphs>981</Paragraphs>
  <Slides>71</Slides>
  <Notes>2</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71</vt:i4>
      </vt:variant>
    </vt:vector>
  </HeadingPairs>
  <TitlesOfParts>
    <vt:vector size="91" baseType="lpstr">
      <vt:lpstr>等线</vt:lpstr>
      <vt:lpstr>方正中等线简体</vt:lpstr>
      <vt:lpstr>黑体</vt:lpstr>
      <vt:lpstr>华文细黑</vt:lpstr>
      <vt:lpstr>经典繁仿黑</vt:lpstr>
      <vt:lpstr>楷体</vt:lpstr>
      <vt:lpstr>楷体_GB2312</vt:lpstr>
      <vt:lpstr>宋体</vt:lpstr>
      <vt:lpstr>微软雅黑</vt:lpstr>
      <vt:lpstr>微软雅黑</vt:lpstr>
      <vt:lpstr>Arial</vt:lpstr>
      <vt:lpstr>Arial Black</vt:lpstr>
      <vt:lpstr>Broadway</vt:lpstr>
      <vt:lpstr>Calibri</vt:lpstr>
      <vt:lpstr>Courier New</vt:lpstr>
      <vt:lpstr>Impact</vt:lpstr>
      <vt:lpstr>IPAPANNEW</vt:lpstr>
      <vt:lpstr>Times New Roman</vt:lpstr>
      <vt:lpstr>1_Office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983</cp:revision>
  <dcterms:created xsi:type="dcterms:W3CDTF">2019-11-13T09:14:31Z</dcterms:created>
  <dcterms:modified xsi:type="dcterms:W3CDTF">2021-09-09T01:00:42Z</dcterms:modified>
</cp:coreProperties>
</file>